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610" r:id="rId3"/>
    <p:sldId id="549" r:id="rId4"/>
    <p:sldId id="611" r:id="rId5"/>
    <p:sldId id="612" r:id="rId6"/>
    <p:sldId id="613" r:id="rId7"/>
    <p:sldId id="614" r:id="rId8"/>
    <p:sldId id="624" r:id="rId9"/>
    <p:sldId id="552" r:id="rId10"/>
    <p:sldId id="562" r:id="rId11"/>
    <p:sldId id="600" r:id="rId12"/>
    <p:sldId id="617" r:id="rId13"/>
    <p:sldId id="618" r:id="rId14"/>
    <p:sldId id="620" r:id="rId15"/>
    <p:sldId id="621" r:id="rId16"/>
    <p:sldId id="622" r:id="rId17"/>
    <p:sldId id="623" r:id="rId18"/>
    <p:sldId id="608" r:id="rId19"/>
    <p:sldId id="548" r:id="rId20"/>
    <p:sldId id="609" r:id="rId21"/>
    <p:sldId id="43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6605"/>
    <a:srgbClr val="656565"/>
    <a:srgbClr val="FF8000"/>
    <a:srgbClr val="CC0000"/>
    <a:srgbClr val="F58509"/>
    <a:srgbClr val="F2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5435" autoAdjust="0"/>
  </p:normalViewPr>
  <p:slideViewPr>
    <p:cSldViewPr>
      <p:cViewPr>
        <p:scale>
          <a:sx n="75" d="100"/>
          <a:sy n="75" d="100"/>
        </p:scale>
        <p:origin x="-155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E8DC1-D12E-384F-9A5D-BDDF2C98778E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72A05DC-CA6B-AB4A-95EB-BE7C98399209}">
      <dgm:prSet/>
      <dgm:spPr>
        <a:solidFill>
          <a:srgbClr val="333399"/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en-US" b="1" dirty="0" err="1" smtClean="0">
              <a:solidFill>
                <a:srgbClr val="FFFF00"/>
              </a:solidFill>
            </a:rPr>
            <a:t>Innovazione</a:t>
          </a:r>
          <a:r>
            <a:rPr lang="en-US" b="1" dirty="0" smtClean="0"/>
            <a:t> </a:t>
          </a:r>
        </a:p>
        <a:p>
          <a:pPr rtl="0"/>
          <a:r>
            <a:rPr lang="en-US" b="1" dirty="0" err="1" smtClean="0">
              <a:solidFill>
                <a:srgbClr val="FFFF00"/>
              </a:solidFill>
            </a:rPr>
            <a:t>Sostenibilità</a:t>
          </a:r>
          <a:r>
            <a:rPr lang="en-US" b="1" dirty="0" smtClean="0">
              <a:solidFill>
                <a:srgbClr val="FFFF00"/>
              </a:solidFill>
            </a:rPr>
            <a:t> e Governance</a:t>
          </a:r>
          <a:r>
            <a:rPr lang="en-US" b="1" dirty="0" smtClean="0"/>
            <a:t/>
          </a:r>
          <a:br>
            <a:rPr lang="en-US" b="1" dirty="0" smtClean="0"/>
          </a:br>
          <a:r>
            <a:rPr lang="en-US" b="1" dirty="0" smtClean="0"/>
            <a:t> </a:t>
          </a:r>
          <a:endParaRPr lang="en-US" dirty="0"/>
        </a:p>
      </dgm:t>
    </dgm:pt>
    <dgm:pt modelId="{52178613-36DF-234E-BE70-3D894865F050}" type="parTrans" cxnId="{AE2B22BC-44FE-9944-A771-B19B29763A4B}">
      <dgm:prSet/>
      <dgm:spPr/>
      <dgm:t>
        <a:bodyPr/>
        <a:lstStyle/>
        <a:p>
          <a:endParaRPr lang="it-IT"/>
        </a:p>
      </dgm:t>
    </dgm:pt>
    <dgm:pt modelId="{99A970AF-02EF-2F41-8B31-4575E6B9F4D8}" type="sibTrans" cxnId="{AE2B22BC-44FE-9944-A771-B19B29763A4B}">
      <dgm:prSet/>
      <dgm:spPr/>
      <dgm:t>
        <a:bodyPr/>
        <a:lstStyle/>
        <a:p>
          <a:endParaRPr lang="it-IT"/>
        </a:p>
      </dgm:t>
    </dgm:pt>
    <dgm:pt modelId="{757B58C2-90C1-D343-9467-7622CF38F70D}" type="pres">
      <dgm:prSet presAssocID="{73BE8DC1-D12E-384F-9A5D-BDDF2C9877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B7689A0-7B63-8B48-B7D6-C24BF14294B1}" type="pres">
      <dgm:prSet presAssocID="{072A05DC-CA6B-AB4A-95EB-BE7C98399209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B6DF9B2-CB69-6B41-B4BD-C6CF33409751}" type="presOf" srcId="{072A05DC-CA6B-AB4A-95EB-BE7C98399209}" destId="{1B7689A0-7B63-8B48-B7D6-C24BF14294B1}" srcOrd="0" destOrd="0" presId="urn:microsoft.com/office/officeart/2005/8/layout/chevron1"/>
    <dgm:cxn modelId="{AE2B22BC-44FE-9944-A771-B19B29763A4B}" srcId="{73BE8DC1-D12E-384F-9A5D-BDDF2C98778E}" destId="{072A05DC-CA6B-AB4A-95EB-BE7C98399209}" srcOrd="0" destOrd="0" parTransId="{52178613-36DF-234E-BE70-3D894865F050}" sibTransId="{99A970AF-02EF-2F41-8B31-4575E6B9F4D8}"/>
    <dgm:cxn modelId="{6D171071-18DA-3A48-AE86-41BE1B489B54}" type="presOf" srcId="{73BE8DC1-D12E-384F-9A5D-BDDF2C98778E}" destId="{757B58C2-90C1-D343-9467-7622CF38F70D}" srcOrd="0" destOrd="0" presId="urn:microsoft.com/office/officeart/2005/8/layout/chevron1"/>
    <dgm:cxn modelId="{7FB38316-71CB-D04C-82D1-142C80046997}" type="presParOf" srcId="{757B58C2-90C1-D343-9467-7622CF38F70D}" destId="{1B7689A0-7B63-8B48-B7D6-C24BF14294B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602F4-BE08-457E-8858-709FF1A2853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AA7826-5AAE-4406-A9AE-96D9FF6C03EF}">
      <dgm:prSet custT="1"/>
      <dgm:spPr/>
      <dgm:t>
        <a:bodyPr/>
        <a:lstStyle/>
        <a:p>
          <a:pPr rtl="0"/>
          <a:r>
            <a:rPr lang="en-GB" sz="1800" dirty="0" err="1" smtClean="0"/>
            <a:t>Pazienti</a:t>
          </a:r>
          <a:endParaRPr lang="en-GB" sz="1800" dirty="0"/>
        </a:p>
      </dgm:t>
    </dgm:pt>
    <dgm:pt modelId="{02F264A9-A9DA-434B-A0EA-1679DD262B80}" type="parTrans" cxnId="{596E2109-0BD2-4333-8A01-C34E06C4FBC1}">
      <dgm:prSet/>
      <dgm:spPr/>
      <dgm:t>
        <a:bodyPr/>
        <a:lstStyle/>
        <a:p>
          <a:endParaRPr lang="en-GB" sz="1800"/>
        </a:p>
      </dgm:t>
    </dgm:pt>
    <dgm:pt modelId="{A4790DDB-7DC7-4D59-80AD-F82649D6BEA7}" type="sibTrans" cxnId="{596E2109-0BD2-4333-8A01-C34E06C4FBC1}">
      <dgm:prSet/>
      <dgm:spPr/>
      <dgm:t>
        <a:bodyPr/>
        <a:lstStyle/>
        <a:p>
          <a:endParaRPr lang="en-GB" sz="1800"/>
        </a:p>
      </dgm:t>
    </dgm:pt>
    <dgm:pt modelId="{099A2AA1-273B-4724-9E1F-7F1560D8BDC4}">
      <dgm:prSet custT="1"/>
      <dgm:spPr/>
      <dgm:t>
        <a:bodyPr/>
        <a:lstStyle/>
        <a:p>
          <a:pPr rtl="0"/>
          <a:r>
            <a:rPr lang="en-GB" sz="1800" dirty="0" err="1" smtClean="0"/>
            <a:t>Cittadini</a:t>
          </a:r>
          <a:endParaRPr lang="en-GB" sz="1800" dirty="0"/>
        </a:p>
      </dgm:t>
    </dgm:pt>
    <dgm:pt modelId="{4FBCD040-E302-4DA4-8B72-C219027FB9E6}" type="parTrans" cxnId="{CB9B2279-2FA6-429B-BB77-437FA6092D27}">
      <dgm:prSet/>
      <dgm:spPr/>
      <dgm:t>
        <a:bodyPr/>
        <a:lstStyle/>
        <a:p>
          <a:endParaRPr lang="en-GB" sz="1800"/>
        </a:p>
      </dgm:t>
    </dgm:pt>
    <dgm:pt modelId="{612DF764-A8D9-44EB-AFED-3DBD0513276F}" type="sibTrans" cxnId="{CB9B2279-2FA6-429B-BB77-437FA6092D27}">
      <dgm:prSet/>
      <dgm:spPr/>
      <dgm:t>
        <a:bodyPr/>
        <a:lstStyle/>
        <a:p>
          <a:endParaRPr lang="en-GB" sz="1800"/>
        </a:p>
      </dgm:t>
    </dgm:pt>
    <dgm:pt modelId="{1248392B-B1AD-4F39-B1EE-88F26B2D3697}">
      <dgm:prSet custT="1"/>
      <dgm:spPr/>
      <dgm:t>
        <a:bodyPr/>
        <a:lstStyle/>
        <a:p>
          <a:pPr rtl="0"/>
          <a:r>
            <a:rPr lang="en-GB" sz="1800" dirty="0" err="1" smtClean="0"/>
            <a:t>Clinici</a:t>
          </a:r>
          <a:endParaRPr lang="en-GB" sz="1800" dirty="0"/>
        </a:p>
      </dgm:t>
    </dgm:pt>
    <dgm:pt modelId="{B6C3946F-95CE-4117-9025-57A9B4373AE9}" type="parTrans" cxnId="{23484532-1C31-4865-BA70-F5CC31DFD921}">
      <dgm:prSet/>
      <dgm:spPr/>
      <dgm:t>
        <a:bodyPr/>
        <a:lstStyle/>
        <a:p>
          <a:endParaRPr lang="en-GB" sz="1800"/>
        </a:p>
      </dgm:t>
    </dgm:pt>
    <dgm:pt modelId="{92B4DD2E-913D-47E8-88E1-CD4950A0E480}" type="sibTrans" cxnId="{23484532-1C31-4865-BA70-F5CC31DFD921}">
      <dgm:prSet/>
      <dgm:spPr/>
      <dgm:t>
        <a:bodyPr/>
        <a:lstStyle/>
        <a:p>
          <a:endParaRPr lang="en-GB" sz="1800"/>
        </a:p>
      </dgm:t>
    </dgm:pt>
    <dgm:pt modelId="{D8C34518-0F3C-492C-858B-D64A8E096DB1}">
      <dgm:prSet custT="1"/>
      <dgm:spPr/>
      <dgm:t>
        <a:bodyPr/>
        <a:lstStyle/>
        <a:p>
          <a:pPr rtl="0"/>
          <a:r>
            <a:rPr lang="en-GB" sz="1600" dirty="0" smtClean="0"/>
            <a:t>Assessor e </a:t>
          </a:r>
          <a:r>
            <a:rPr lang="en-GB" sz="1600" dirty="0" err="1" smtClean="0"/>
            <a:t>Regolatori</a:t>
          </a:r>
          <a:endParaRPr lang="en-GB" sz="1600" dirty="0"/>
        </a:p>
      </dgm:t>
    </dgm:pt>
    <dgm:pt modelId="{C5EAF226-B016-477D-843C-0AAD686C9B6F}" type="parTrans" cxnId="{3C8F091A-D005-480E-948D-2BC0E81B4BFC}">
      <dgm:prSet/>
      <dgm:spPr/>
      <dgm:t>
        <a:bodyPr/>
        <a:lstStyle/>
        <a:p>
          <a:endParaRPr lang="en-GB" sz="1800"/>
        </a:p>
      </dgm:t>
    </dgm:pt>
    <dgm:pt modelId="{67F7FE7D-3AF8-43C2-BA5D-8A4EB47743D3}" type="sibTrans" cxnId="{3C8F091A-D005-480E-948D-2BC0E81B4BFC}">
      <dgm:prSet/>
      <dgm:spPr/>
      <dgm:t>
        <a:bodyPr/>
        <a:lstStyle/>
        <a:p>
          <a:endParaRPr lang="en-GB" sz="1800"/>
        </a:p>
      </dgm:t>
    </dgm:pt>
    <dgm:pt modelId="{1BE8B3C8-D24B-41BC-B535-4D27A83149E7}">
      <dgm:prSet custT="1"/>
      <dgm:spPr/>
      <dgm:t>
        <a:bodyPr/>
        <a:lstStyle/>
        <a:p>
          <a:pPr rtl="0"/>
          <a:r>
            <a:rPr lang="en-GB" sz="1800" dirty="0" smtClean="0"/>
            <a:t>SSN e </a:t>
          </a:r>
          <a:r>
            <a:rPr lang="en-GB" sz="1800" dirty="0" err="1" smtClean="0"/>
            <a:t>Regioni</a:t>
          </a:r>
          <a:endParaRPr lang="en-GB" sz="1800" dirty="0"/>
        </a:p>
      </dgm:t>
    </dgm:pt>
    <dgm:pt modelId="{64A299E7-CA5E-4D93-A450-5C8E30EDFE4C}" type="parTrans" cxnId="{ED2E8AB5-13DB-4D60-BD8D-ECF4084568D6}">
      <dgm:prSet/>
      <dgm:spPr/>
      <dgm:t>
        <a:bodyPr/>
        <a:lstStyle/>
        <a:p>
          <a:endParaRPr lang="en-GB" sz="1800"/>
        </a:p>
      </dgm:t>
    </dgm:pt>
    <dgm:pt modelId="{8746861B-D3C1-4BF4-A983-678E9D9DBD47}" type="sibTrans" cxnId="{ED2E8AB5-13DB-4D60-BD8D-ECF4084568D6}">
      <dgm:prSet/>
      <dgm:spPr/>
      <dgm:t>
        <a:bodyPr/>
        <a:lstStyle/>
        <a:p>
          <a:endParaRPr lang="en-GB" sz="1800"/>
        </a:p>
      </dgm:t>
    </dgm:pt>
    <dgm:pt modelId="{D4E5DAA2-1247-47D1-B9EC-4AD6A035D3DC}">
      <dgm:prSet custT="1"/>
      <dgm:spPr/>
      <dgm:t>
        <a:bodyPr/>
        <a:lstStyle/>
        <a:p>
          <a:pPr rtl="0"/>
          <a:r>
            <a:rPr lang="en-GB" sz="1800" dirty="0" err="1" smtClean="0"/>
            <a:t>Industria</a:t>
          </a:r>
          <a:endParaRPr lang="en-GB" sz="1800" dirty="0"/>
        </a:p>
      </dgm:t>
    </dgm:pt>
    <dgm:pt modelId="{37CF274C-5F8C-46A5-AC8E-7B82A4A39EAD}" type="parTrans" cxnId="{9EE42038-2BC5-4A0C-ADFE-3433A0CE42BC}">
      <dgm:prSet/>
      <dgm:spPr/>
      <dgm:t>
        <a:bodyPr/>
        <a:lstStyle/>
        <a:p>
          <a:endParaRPr lang="en-GB" sz="1800"/>
        </a:p>
      </dgm:t>
    </dgm:pt>
    <dgm:pt modelId="{955C2E30-4055-4D05-81DD-7220CCC33044}" type="sibTrans" cxnId="{9EE42038-2BC5-4A0C-ADFE-3433A0CE42BC}">
      <dgm:prSet/>
      <dgm:spPr/>
      <dgm:t>
        <a:bodyPr/>
        <a:lstStyle/>
        <a:p>
          <a:endParaRPr lang="en-GB" sz="1800"/>
        </a:p>
      </dgm:t>
    </dgm:pt>
    <dgm:pt modelId="{A2C86117-CC06-9647-A5EA-DD7A1A3FF6D9}">
      <dgm:prSet/>
      <dgm:spPr/>
      <dgm:t>
        <a:bodyPr/>
        <a:lstStyle/>
        <a:p>
          <a:pPr rtl="0"/>
          <a:r>
            <a:rPr lang="en-GB" dirty="0" smtClean="0"/>
            <a:t>INPS</a:t>
          </a:r>
        </a:p>
        <a:p>
          <a:pPr rtl="0"/>
          <a:r>
            <a:rPr lang="en-GB" dirty="0" smtClean="0"/>
            <a:t>INAIL</a:t>
          </a:r>
          <a:endParaRPr lang="en-GB" dirty="0"/>
        </a:p>
      </dgm:t>
    </dgm:pt>
    <dgm:pt modelId="{3B1C2B96-3DDA-294A-95A4-186412F422FA}" type="parTrans" cxnId="{27139BF6-6F6E-1846-B195-C0B4A683913F}">
      <dgm:prSet/>
      <dgm:spPr/>
      <dgm:t>
        <a:bodyPr/>
        <a:lstStyle/>
        <a:p>
          <a:endParaRPr lang="it-IT"/>
        </a:p>
      </dgm:t>
    </dgm:pt>
    <dgm:pt modelId="{8CAAA203-1D5B-304F-98BD-283F67BACFD7}" type="sibTrans" cxnId="{27139BF6-6F6E-1846-B195-C0B4A683913F}">
      <dgm:prSet/>
      <dgm:spPr/>
      <dgm:t>
        <a:bodyPr/>
        <a:lstStyle/>
        <a:p>
          <a:endParaRPr lang="it-IT"/>
        </a:p>
      </dgm:t>
    </dgm:pt>
    <dgm:pt modelId="{AF641249-4428-4D84-ACF9-B64168DD6099}" type="pres">
      <dgm:prSet presAssocID="{4FD602F4-BE08-457E-8858-709FF1A285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7BD2F82-7187-4B42-BD3A-CFDFE25CD6FE}" type="pres">
      <dgm:prSet presAssocID="{04AA7826-5AAE-4406-A9AE-96D9FF6C03E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943F92-E020-4297-A6B1-0473103C7E5A}" type="pres">
      <dgm:prSet presAssocID="{04AA7826-5AAE-4406-A9AE-96D9FF6C03EF}" presName="spNode" presStyleCnt="0"/>
      <dgm:spPr/>
    </dgm:pt>
    <dgm:pt modelId="{C037789E-7F45-4CE9-815F-1B23F1570DD1}" type="pres">
      <dgm:prSet presAssocID="{A4790DDB-7DC7-4D59-80AD-F82649D6BEA7}" presName="sibTrans" presStyleLbl="sibTrans1D1" presStyleIdx="0" presStyleCnt="7"/>
      <dgm:spPr/>
      <dgm:t>
        <a:bodyPr/>
        <a:lstStyle/>
        <a:p>
          <a:endParaRPr lang="it-IT"/>
        </a:p>
      </dgm:t>
    </dgm:pt>
    <dgm:pt modelId="{32C31D99-6B2F-469B-A501-88CEE9492CA2}" type="pres">
      <dgm:prSet presAssocID="{099A2AA1-273B-4724-9E1F-7F1560D8BDC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DDC8BE-BAA1-4519-B221-FE80D84B94C3}" type="pres">
      <dgm:prSet presAssocID="{099A2AA1-273B-4724-9E1F-7F1560D8BDC4}" presName="spNode" presStyleCnt="0"/>
      <dgm:spPr/>
    </dgm:pt>
    <dgm:pt modelId="{332BDEBB-D1A6-4CBC-9E59-698AC411483C}" type="pres">
      <dgm:prSet presAssocID="{612DF764-A8D9-44EB-AFED-3DBD0513276F}" presName="sibTrans" presStyleLbl="sibTrans1D1" presStyleIdx="1" presStyleCnt="7"/>
      <dgm:spPr/>
      <dgm:t>
        <a:bodyPr/>
        <a:lstStyle/>
        <a:p>
          <a:endParaRPr lang="it-IT"/>
        </a:p>
      </dgm:t>
    </dgm:pt>
    <dgm:pt modelId="{94380367-742B-47C3-8C92-23113C4E3A96}" type="pres">
      <dgm:prSet presAssocID="{1248392B-B1AD-4F39-B1EE-88F26B2D369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CFBA8B-6D9B-4956-9190-6565B22DB397}" type="pres">
      <dgm:prSet presAssocID="{1248392B-B1AD-4F39-B1EE-88F26B2D3697}" presName="spNode" presStyleCnt="0"/>
      <dgm:spPr/>
    </dgm:pt>
    <dgm:pt modelId="{3CE6D1F0-7C9E-4E39-8FF8-F63F198745EF}" type="pres">
      <dgm:prSet presAssocID="{92B4DD2E-913D-47E8-88E1-CD4950A0E480}" presName="sibTrans" presStyleLbl="sibTrans1D1" presStyleIdx="2" presStyleCnt="7"/>
      <dgm:spPr/>
      <dgm:t>
        <a:bodyPr/>
        <a:lstStyle/>
        <a:p>
          <a:endParaRPr lang="it-IT"/>
        </a:p>
      </dgm:t>
    </dgm:pt>
    <dgm:pt modelId="{3B82EFF8-966D-4580-A763-E82D12643D9C}" type="pres">
      <dgm:prSet presAssocID="{D8C34518-0F3C-492C-858B-D64A8E096DB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F9A432-B8A6-4A25-B034-82FCFB2D0641}" type="pres">
      <dgm:prSet presAssocID="{D8C34518-0F3C-492C-858B-D64A8E096DB1}" presName="spNode" presStyleCnt="0"/>
      <dgm:spPr/>
    </dgm:pt>
    <dgm:pt modelId="{780B7D24-AE45-4B8A-B0FF-473239B13F28}" type="pres">
      <dgm:prSet presAssocID="{67F7FE7D-3AF8-43C2-BA5D-8A4EB47743D3}" presName="sibTrans" presStyleLbl="sibTrans1D1" presStyleIdx="3" presStyleCnt="7"/>
      <dgm:spPr/>
      <dgm:t>
        <a:bodyPr/>
        <a:lstStyle/>
        <a:p>
          <a:endParaRPr lang="it-IT"/>
        </a:p>
      </dgm:t>
    </dgm:pt>
    <dgm:pt modelId="{8773A359-3202-4856-8904-EB4C6EE8BFBF}" type="pres">
      <dgm:prSet presAssocID="{1BE8B3C8-D24B-41BC-B535-4D27A83149E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B1E5E9-E284-4591-BEF3-5CC9EF6E07CC}" type="pres">
      <dgm:prSet presAssocID="{1BE8B3C8-D24B-41BC-B535-4D27A83149E7}" presName="spNode" presStyleCnt="0"/>
      <dgm:spPr/>
    </dgm:pt>
    <dgm:pt modelId="{19B23806-5B6A-488D-BB33-3462BA30C1D3}" type="pres">
      <dgm:prSet presAssocID="{8746861B-D3C1-4BF4-A983-678E9D9DBD47}" presName="sibTrans" presStyleLbl="sibTrans1D1" presStyleIdx="4" presStyleCnt="7"/>
      <dgm:spPr/>
      <dgm:t>
        <a:bodyPr/>
        <a:lstStyle/>
        <a:p>
          <a:endParaRPr lang="it-IT"/>
        </a:p>
      </dgm:t>
    </dgm:pt>
    <dgm:pt modelId="{8813687F-3AC7-447D-831D-66BA0B927764}" type="pres">
      <dgm:prSet presAssocID="{D4E5DAA2-1247-47D1-B9EC-4AD6A035D3D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BC2C65-37BD-4827-B391-E3E5F867E135}" type="pres">
      <dgm:prSet presAssocID="{D4E5DAA2-1247-47D1-B9EC-4AD6A035D3DC}" presName="spNode" presStyleCnt="0"/>
      <dgm:spPr/>
    </dgm:pt>
    <dgm:pt modelId="{DC1FC0DA-7646-4F30-9B75-8D559FA74B47}" type="pres">
      <dgm:prSet presAssocID="{955C2E30-4055-4D05-81DD-7220CCC33044}" presName="sibTrans" presStyleLbl="sibTrans1D1" presStyleIdx="5" presStyleCnt="7"/>
      <dgm:spPr/>
      <dgm:t>
        <a:bodyPr/>
        <a:lstStyle/>
        <a:p>
          <a:endParaRPr lang="it-IT"/>
        </a:p>
      </dgm:t>
    </dgm:pt>
    <dgm:pt modelId="{6592283B-F84E-CF40-B41C-6B94B0D3E494}" type="pres">
      <dgm:prSet presAssocID="{A2C86117-CC06-9647-A5EA-DD7A1A3FF6D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9EB9B5-1849-C543-BDE5-685329DAE338}" type="pres">
      <dgm:prSet presAssocID="{A2C86117-CC06-9647-A5EA-DD7A1A3FF6D9}" presName="spNode" presStyleCnt="0"/>
      <dgm:spPr/>
    </dgm:pt>
    <dgm:pt modelId="{4BC79862-E568-EE46-9EBC-1123FC774CB3}" type="pres">
      <dgm:prSet presAssocID="{8CAAA203-1D5B-304F-98BD-283F67BACFD7}" presName="sibTrans" presStyleLbl="sibTrans1D1" presStyleIdx="6" presStyleCnt="7"/>
      <dgm:spPr/>
      <dgm:t>
        <a:bodyPr/>
        <a:lstStyle/>
        <a:p>
          <a:endParaRPr lang="it-IT"/>
        </a:p>
      </dgm:t>
    </dgm:pt>
  </dgm:ptLst>
  <dgm:cxnLst>
    <dgm:cxn modelId="{9994377E-A8F0-354F-856D-7CC4F0B58008}" type="presOf" srcId="{099A2AA1-273B-4724-9E1F-7F1560D8BDC4}" destId="{32C31D99-6B2F-469B-A501-88CEE9492CA2}" srcOrd="0" destOrd="0" presId="urn:microsoft.com/office/officeart/2005/8/layout/cycle6"/>
    <dgm:cxn modelId="{CB9B2279-2FA6-429B-BB77-437FA6092D27}" srcId="{4FD602F4-BE08-457E-8858-709FF1A2853D}" destId="{099A2AA1-273B-4724-9E1F-7F1560D8BDC4}" srcOrd="1" destOrd="0" parTransId="{4FBCD040-E302-4DA4-8B72-C219027FB9E6}" sibTransId="{612DF764-A8D9-44EB-AFED-3DBD0513276F}"/>
    <dgm:cxn modelId="{23484532-1C31-4865-BA70-F5CC31DFD921}" srcId="{4FD602F4-BE08-457E-8858-709FF1A2853D}" destId="{1248392B-B1AD-4F39-B1EE-88F26B2D3697}" srcOrd="2" destOrd="0" parTransId="{B6C3946F-95CE-4117-9025-57A9B4373AE9}" sibTransId="{92B4DD2E-913D-47E8-88E1-CD4950A0E480}"/>
    <dgm:cxn modelId="{BB831841-4808-284E-BB79-ED7235392D69}" type="presOf" srcId="{04AA7826-5AAE-4406-A9AE-96D9FF6C03EF}" destId="{87BD2F82-7187-4B42-BD3A-CFDFE25CD6FE}" srcOrd="0" destOrd="0" presId="urn:microsoft.com/office/officeart/2005/8/layout/cycle6"/>
    <dgm:cxn modelId="{FF32D179-8140-4C48-98BA-A4568115EF96}" type="presOf" srcId="{A2C86117-CC06-9647-A5EA-DD7A1A3FF6D9}" destId="{6592283B-F84E-CF40-B41C-6B94B0D3E494}" srcOrd="0" destOrd="0" presId="urn:microsoft.com/office/officeart/2005/8/layout/cycle6"/>
    <dgm:cxn modelId="{9AA2A170-F3AF-534D-8A36-2A2C23A30069}" type="presOf" srcId="{8CAAA203-1D5B-304F-98BD-283F67BACFD7}" destId="{4BC79862-E568-EE46-9EBC-1123FC774CB3}" srcOrd="0" destOrd="0" presId="urn:microsoft.com/office/officeart/2005/8/layout/cycle6"/>
    <dgm:cxn modelId="{C9358E29-EADE-7140-9A34-437AA1393044}" type="presOf" srcId="{67F7FE7D-3AF8-43C2-BA5D-8A4EB47743D3}" destId="{780B7D24-AE45-4B8A-B0FF-473239B13F28}" srcOrd="0" destOrd="0" presId="urn:microsoft.com/office/officeart/2005/8/layout/cycle6"/>
    <dgm:cxn modelId="{DF413464-F813-4643-ADEA-95ED0A53D326}" type="presOf" srcId="{92B4DD2E-913D-47E8-88E1-CD4950A0E480}" destId="{3CE6D1F0-7C9E-4E39-8FF8-F63F198745EF}" srcOrd="0" destOrd="0" presId="urn:microsoft.com/office/officeart/2005/8/layout/cycle6"/>
    <dgm:cxn modelId="{9EE42038-2BC5-4A0C-ADFE-3433A0CE42BC}" srcId="{4FD602F4-BE08-457E-8858-709FF1A2853D}" destId="{D4E5DAA2-1247-47D1-B9EC-4AD6A035D3DC}" srcOrd="5" destOrd="0" parTransId="{37CF274C-5F8C-46A5-AC8E-7B82A4A39EAD}" sibTransId="{955C2E30-4055-4D05-81DD-7220CCC33044}"/>
    <dgm:cxn modelId="{27139BF6-6F6E-1846-B195-C0B4A683913F}" srcId="{4FD602F4-BE08-457E-8858-709FF1A2853D}" destId="{A2C86117-CC06-9647-A5EA-DD7A1A3FF6D9}" srcOrd="6" destOrd="0" parTransId="{3B1C2B96-3DDA-294A-95A4-186412F422FA}" sibTransId="{8CAAA203-1D5B-304F-98BD-283F67BACFD7}"/>
    <dgm:cxn modelId="{3C8F091A-D005-480E-948D-2BC0E81B4BFC}" srcId="{4FD602F4-BE08-457E-8858-709FF1A2853D}" destId="{D8C34518-0F3C-492C-858B-D64A8E096DB1}" srcOrd="3" destOrd="0" parTransId="{C5EAF226-B016-477D-843C-0AAD686C9B6F}" sibTransId="{67F7FE7D-3AF8-43C2-BA5D-8A4EB47743D3}"/>
    <dgm:cxn modelId="{6046125C-B86B-B24E-9E6F-B0EA24C7C25D}" type="presOf" srcId="{1BE8B3C8-D24B-41BC-B535-4D27A83149E7}" destId="{8773A359-3202-4856-8904-EB4C6EE8BFBF}" srcOrd="0" destOrd="0" presId="urn:microsoft.com/office/officeart/2005/8/layout/cycle6"/>
    <dgm:cxn modelId="{009B7900-5DC6-F24E-95F9-E56B060D8AB2}" type="presOf" srcId="{4FD602F4-BE08-457E-8858-709FF1A2853D}" destId="{AF641249-4428-4D84-ACF9-B64168DD6099}" srcOrd="0" destOrd="0" presId="urn:microsoft.com/office/officeart/2005/8/layout/cycle6"/>
    <dgm:cxn modelId="{AF7A5138-4F1E-1741-9B57-B8992A8E3435}" type="presOf" srcId="{955C2E30-4055-4D05-81DD-7220CCC33044}" destId="{DC1FC0DA-7646-4F30-9B75-8D559FA74B47}" srcOrd="0" destOrd="0" presId="urn:microsoft.com/office/officeart/2005/8/layout/cycle6"/>
    <dgm:cxn modelId="{ED2E8AB5-13DB-4D60-BD8D-ECF4084568D6}" srcId="{4FD602F4-BE08-457E-8858-709FF1A2853D}" destId="{1BE8B3C8-D24B-41BC-B535-4D27A83149E7}" srcOrd="4" destOrd="0" parTransId="{64A299E7-CA5E-4D93-A450-5C8E30EDFE4C}" sibTransId="{8746861B-D3C1-4BF4-A983-678E9D9DBD47}"/>
    <dgm:cxn modelId="{B47ED9CF-95A0-FC42-8E4D-3796D477D72C}" type="presOf" srcId="{D8C34518-0F3C-492C-858B-D64A8E096DB1}" destId="{3B82EFF8-966D-4580-A763-E82D12643D9C}" srcOrd="0" destOrd="0" presId="urn:microsoft.com/office/officeart/2005/8/layout/cycle6"/>
    <dgm:cxn modelId="{235888F6-049A-9E46-8252-D708F0C92E63}" type="presOf" srcId="{8746861B-D3C1-4BF4-A983-678E9D9DBD47}" destId="{19B23806-5B6A-488D-BB33-3462BA30C1D3}" srcOrd="0" destOrd="0" presId="urn:microsoft.com/office/officeart/2005/8/layout/cycle6"/>
    <dgm:cxn modelId="{AE00651D-BB7C-7848-8DBE-FD537225FB56}" type="presOf" srcId="{D4E5DAA2-1247-47D1-B9EC-4AD6A035D3DC}" destId="{8813687F-3AC7-447D-831D-66BA0B927764}" srcOrd="0" destOrd="0" presId="urn:microsoft.com/office/officeart/2005/8/layout/cycle6"/>
    <dgm:cxn modelId="{2E85CD4A-D448-B84C-978C-0E7882A32306}" type="presOf" srcId="{612DF764-A8D9-44EB-AFED-3DBD0513276F}" destId="{332BDEBB-D1A6-4CBC-9E59-698AC411483C}" srcOrd="0" destOrd="0" presId="urn:microsoft.com/office/officeart/2005/8/layout/cycle6"/>
    <dgm:cxn modelId="{5622B01F-14F2-044E-A4F6-458275A10531}" type="presOf" srcId="{A4790DDB-7DC7-4D59-80AD-F82649D6BEA7}" destId="{C037789E-7F45-4CE9-815F-1B23F1570DD1}" srcOrd="0" destOrd="0" presId="urn:microsoft.com/office/officeart/2005/8/layout/cycle6"/>
    <dgm:cxn modelId="{790FD4DD-3075-E947-98DF-8E67C250D482}" type="presOf" srcId="{1248392B-B1AD-4F39-B1EE-88F26B2D3697}" destId="{94380367-742B-47C3-8C92-23113C4E3A96}" srcOrd="0" destOrd="0" presId="urn:microsoft.com/office/officeart/2005/8/layout/cycle6"/>
    <dgm:cxn modelId="{596E2109-0BD2-4333-8A01-C34E06C4FBC1}" srcId="{4FD602F4-BE08-457E-8858-709FF1A2853D}" destId="{04AA7826-5AAE-4406-A9AE-96D9FF6C03EF}" srcOrd="0" destOrd="0" parTransId="{02F264A9-A9DA-434B-A0EA-1679DD262B80}" sibTransId="{A4790DDB-7DC7-4D59-80AD-F82649D6BEA7}"/>
    <dgm:cxn modelId="{3858102D-8812-394C-B52A-F8709DFE5C5C}" type="presParOf" srcId="{AF641249-4428-4D84-ACF9-B64168DD6099}" destId="{87BD2F82-7187-4B42-BD3A-CFDFE25CD6FE}" srcOrd="0" destOrd="0" presId="urn:microsoft.com/office/officeart/2005/8/layout/cycle6"/>
    <dgm:cxn modelId="{F2EBE5DF-DCB0-B54A-BD4E-A5E156B302DD}" type="presParOf" srcId="{AF641249-4428-4D84-ACF9-B64168DD6099}" destId="{D7943F92-E020-4297-A6B1-0473103C7E5A}" srcOrd="1" destOrd="0" presId="urn:microsoft.com/office/officeart/2005/8/layout/cycle6"/>
    <dgm:cxn modelId="{6273864A-2539-BE48-BA30-D165B3143E15}" type="presParOf" srcId="{AF641249-4428-4D84-ACF9-B64168DD6099}" destId="{C037789E-7F45-4CE9-815F-1B23F1570DD1}" srcOrd="2" destOrd="0" presId="urn:microsoft.com/office/officeart/2005/8/layout/cycle6"/>
    <dgm:cxn modelId="{875405DC-DE22-9843-93CC-EAB42DD983E4}" type="presParOf" srcId="{AF641249-4428-4D84-ACF9-B64168DD6099}" destId="{32C31D99-6B2F-469B-A501-88CEE9492CA2}" srcOrd="3" destOrd="0" presId="urn:microsoft.com/office/officeart/2005/8/layout/cycle6"/>
    <dgm:cxn modelId="{F1343458-D593-9444-BD3E-CB1E06C5440F}" type="presParOf" srcId="{AF641249-4428-4D84-ACF9-B64168DD6099}" destId="{9BDDC8BE-BAA1-4519-B221-FE80D84B94C3}" srcOrd="4" destOrd="0" presId="urn:microsoft.com/office/officeart/2005/8/layout/cycle6"/>
    <dgm:cxn modelId="{022525F3-E440-1F40-8699-4677BE0ABF5D}" type="presParOf" srcId="{AF641249-4428-4D84-ACF9-B64168DD6099}" destId="{332BDEBB-D1A6-4CBC-9E59-698AC411483C}" srcOrd="5" destOrd="0" presId="urn:microsoft.com/office/officeart/2005/8/layout/cycle6"/>
    <dgm:cxn modelId="{18CB0FDF-2014-5749-9DB2-8610E25B3295}" type="presParOf" srcId="{AF641249-4428-4D84-ACF9-B64168DD6099}" destId="{94380367-742B-47C3-8C92-23113C4E3A96}" srcOrd="6" destOrd="0" presId="urn:microsoft.com/office/officeart/2005/8/layout/cycle6"/>
    <dgm:cxn modelId="{649E047C-EFF2-214A-B965-213F4B696B12}" type="presParOf" srcId="{AF641249-4428-4D84-ACF9-B64168DD6099}" destId="{20CFBA8B-6D9B-4956-9190-6565B22DB397}" srcOrd="7" destOrd="0" presId="urn:microsoft.com/office/officeart/2005/8/layout/cycle6"/>
    <dgm:cxn modelId="{B282F586-280B-4741-B048-FE0F1A9A0C46}" type="presParOf" srcId="{AF641249-4428-4D84-ACF9-B64168DD6099}" destId="{3CE6D1F0-7C9E-4E39-8FF8-F63F198745EF}" srcOrd="8" destOrd="0" presId="urn:microsoft.com/office/officeart/2005/8/layout/cycle6"/>
    <dgm:cxn modelId="{C4855CE9-B27D-AD4D-9474-A6A326E8993B}" type="presParOf" srcId="{AF641249-4428-4D84-ACF9-B64168DD6099}" destId="{3B82EFF8-966D-4580-A763-E82D12643D9C}" srcOrd="9" destOrd="0" presId="urn:microsoft.com/office/officeart/2005/8/layout/cycle6"/>
    <dgm:cxn modelId="{E518AD9D-BC55-9C4E-AD6E-CF7B9735C0D2}" type="presParOf" srcId="{AF641249-4428-4D84-ACF9-B64168DD6099}" destId="{20F9A432-B8A6-4A25-B034-82FCFB2D0641}" srcOrd="10" destOrd="0" presId="urn:microsoft.com/office/officeart/2005/8/layout/cycle6"/>
    <dgm:cxn modelId="{1E74D4DE-B4B2-1242-A52A-9E8C3F96B69B}" type="presParOf" srcId="{AF641249-4428-4D84-ACF9-B64168DD6099}" destId="{780B7D24-AE45-4B8A-B0FF-473239B13F28}" srcOrd="11" destOrd="0" presId="urn:microsoft.com/office/officeart/2005/8/layout/cycle6"/>
    <dgm:cxn modelId="{93FF98D1-CFA0-324E-A805-A949578871A2}" type="presParOf" srcId="{AF641249-4428-4D84-ACF9-B64168DD6099}" destId="{8773A359-3202-4856-8904-EB4C6EE8BFBF}" srcOrd="12" destOrd="0" presId="urn:microsoft.com/office/officeart/2005/8/layout/cycle6"/>
    <dgm:cxn modelId="{FB481E04-B70D-4A44-A23B-2B92D5C78C0B}" type="presParOf" srcId="{AF641249-4428-4D84-ACF9-B64168DD6099}" destId="{6BB1E5E9-E284-4591-BEF3-5CC9EF6E07CC}" srcOrd="13" destOrd="0" presId="urn:microsoft.com/office/officeart/2005/8/layout/cycle6"/>
    <dgm:cxn modelId="{A9A55F59-103A-814E-B196-62CD35FA7919}" type="presParOf" srcId="{AF641249-4428-4D84-ACF9-B64168DD6099}" destId="{19B23806-5B6A-488D-BB33-3462BA30C1D3}" srcOrd="14" destOrd="0" presId="urn:microsoft.com/office/officeart/2005/8/layout/cycle6"/>
    <dgm:cxn modelId="{50F8E41B-438C-DE4E-AE0C-E800D565E077}" type="presParOf" srcId="{AF641249-4428-4D84-ACF9-B64168DD6099}" destId="{8813687F-3AC7-447D-831D-66BA0B927764}" srcOrd="15" destOrd="0" presId="urn:microsoft.com/office/officeart/2005/8/layout/cycle6"/>
    <dgm:cxn modelId="{17605EAD-91C8-1540-BFC2-0F96B66CB656}" type="presParOf" srcId="{AF641249-4428-4D84-ACF9-B64168DD6099}" destId="{09BC2C65-37BD-4827-B391-E3E5F867E135}" srcOrd="16" destOrd="0" presId="urn:microsoft.com/office/officeart/2005/8/layout/cycle6"/>
    <dgm:cxn modelId="{C963AA4C-7123-E341-A9BB-1112BAB3B649}" type="presParOf" srcId="{AF641249-4428-4D84-ACF9-B64168DD6099}" destId="{DC1FC0DA-7646-4F30-9B75-8D559FA74B47}" srcOrd="17" destOrd="0" presId="urn:microsoft.com/office/officeart/2005/8/layout/cycle6"/>
    <dgm:cxn modelId="{7F379FB5-5B0A-1248-91AD-ECD6646CC976}" type="presParOf" srcId="{AF641249-4428-4D84-ACF9-B64168DD6099}" destId="{6592283B-F84E-CF40-B41C-6B94B0D3E494}" srcOrd="18" destOrd="0" presId="urn:microsoft.com/office/officeart/2005/8/layout/cycle6"/>
    <dgm:cxn modelId="{CD13037F-8609-5B41-9521-58BA46425C28}" type="presParOf" srcId="{AF641249-4428-4D84-ACF9-B64168DD6099}" destId="{749EB9B5-1849-C543-BDE5-685329DAE338}" srcOrd="19" destOrd="0" presId="urn:microsoft.com/office/officeart/2005/8/layout/cycle6"/>
    <dgm:cxn modelId="{0F8A9F02-F037-E047-B763-613789F526CF}" type="presParOf" srcId="{AF641249-4428-4D84-ACF9-B64168DD6099}" destId="{4BC79862-E568-EE46-9EBC-1123FC774CB3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689A0-7B63-8B48-B7D6-C24BF14294B1}">
      <dsp:nvSpPr>
        <dsp:cNvPr id="0" name=""/>
        <dsp:cNvSpPr/>
      </dsp:nvSpPr>
      <dsp:spPr>
        <a:xfrm>
          <a:off x="4350" y="0"/>
          <a:ext cx="8900837" cy="2489200"/>
        </a:xfrm>
        <a:prstGeom prst="chevron">
          <a:avLst/>
        </a:prstGeom>
        <a:solidFill>
          <a:srgbClr val="333399"/>
        </a:solidFill>
        <a:ln>
          <a:solidFill>
            <a:srgbClr val="FFFF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err="1" smtClean="0">
              <a:solidFill>
                <a:srgbClr val="FFFF00"/>
              </a:solidFill>
            </a:rPr>
            <a:t>Innovazione</a:t>
          </a:r>
          <a:r>
            <a:rPr lang="en-US" sz="4300" b="1" kern="1200" dirty="0" smtClean="0"/>
            <a:t> </a:t>
          </a:r>
        </a:p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err="1" smtClean="0">
              <a:solidFill>
                <a:srgbClr val="FFFF00"/>
              </a:solidFill>
            </a:rPr>
            <a:t>Sostenibilità</a:t>
          </a:r>
          <a:r>
            <a:rPr lang="en-US" sz="4300" b="1" kern="1200" dirty="0" smtClean="0">
              <a:solidFill>
                <a:srgbClr val="FFFF00"/>
              </a:solidFill>
            </a:rPr>
            <a:t> e Governance</a:t>
          </a:r>
          <a:r>
            <a:rPr lang="en-US" sz="4300" b="1" kern="1200" dirty="0" smtClean="0"/>
            <a:t/>
          </a:r>
          <a:br>
            <a:rPr lang="en-US" sz="4300" b="1" kern="1200" dirty="0" smtClean="0"/>
          </a:br>
          <a:r>
            <a:rPr lang="en-US" sz="4300" b="1" kern="1200" dirty="0" smtClean="0"/>
            <a:t> </a:t>
          </a:r>
          <a:endParaRPr lang="en-US" sz="4300" kern="1200" dirty="0"/>
        </a:p>
      </dsp:txBody>
      <dsp:txXfrm>
        <a:off x="1248950" y="0"/>
        <a:ext cx="6411637" cy="248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D2F82-7187-4B42-BD3A-CFDFE25CD6FE}">
      <dsp:nvSpPr>
        <dsp:cNvPr id="0" name=""/>
        <dsp:cNvSpPr/>
      </dsp:nvSpPr>
      <dsp:spPr>
        <a:xfrm>
          <a:off x="3573326" y="3395"/>
          <a:ext cx="1082947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Pazienti</a:t>
          </a:r>
          <a:endParaRPr lang="en-GB" sz="1800" kern="1200" dirty="0"/>
        </a:p>
      </dsp:txBody>
      <dsp:txXfrm>
        <a:off x="3607688" y="37757"/>
        <a:ext cx="1014223" cy="635192"/>
      </dsp:txXfrm>
    </dsp:sp>
    <dsp:sp modelId="{C037789E-7F45-4CE9-815F-1B23F1570DD1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555628" y="76439"/>
              </a:moveTo>
              <a:arcTo wR="2007006" hR="2007006" stAng="17151836" swAng="12541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31D99-6B2F-469B-A501-88CEE9492CA2}">
      <dsp:nvSpPr>
        <dsp:cNvPr id="0" name=""/>
        <dsp:cNvSpPr/>
      </dsp:nvSpPr>
      <dsp:spPr>
        <a:xfrm>
          <a:off x="5142466" y="759053"/>
          <a:ext cx="1082947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Cittadini</a:t>
          </a:r>
          <a:endParaRPr lang="en-GB" sz="1800" kern="1200" dirty="0"/>
        </a:p>
      </dsp:txBody>
      <dsp:txXfrm>
        <a:off x="5176828" y="793415"/>
        <a:ext cx="1014223" cy="635192"/>
      </dsp:txXfrm>
    </dsp:sp>
    <dsp:sp modelId="{332BDEBB-D1A6-4CBC-9E59-698AC411483C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3805741" y="1116711"/>
              </a:moveTo>
              <a:arcTo wR="2007006" hR="2007006" stAng="20019997" swAng="17247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80367-742B-47C3-8C92-23113C4E3A96}">
      <dsp:nvSpPr>
        <dsp:cNvPr id="0" name=""/>
        <dsp:cNvSpPr/>
      </dsp:nvSpPr>
      <dsp:spPr>
        <a:xfrm>
          <a:off x="5530012" y="2457002"/>
          <a:ext cx="1082947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Clinici</a:t>
          </a:r>
          <a:endParaRPr lang="en-GB" sz="1800" kern="1200" dirty="0"/>
        </a:p>
      </dsp:txBody>
      <dsp:txXfrm>
        <a:off x="5564374" y="2491364"/>
        <a:ext cx="1014223" cy="635192"/>
      </dsp:txXfrm>
    </dsp:sp>
    <dsp:sp modelId="{3CE6D1F0-7C9E-4E39-8FF8-F63F198745EF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3845094" y="2812923"/>
              </a:moveTo>
              <a:arcTo wR="2007006" hR="2007006" stAng="1420514" swAng="13568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2EFF8-966D-4580-A763-E82D12643D9C}">
      <dsp:nvSpPr>
        <dsp:cNvPr id="0" name=""/>
        <dsp:cNvSpPr/>
      </dsp:nvSpPr>
      <dsp:spPr>
        <a:xfrm>
          <a:off x="4444133" y="3818651"/>
          <a:ext cx="1082947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Assessor e </a:t>
          </a:r>
          <a:r>
            <a:rPr lang="en-GB" sz="1600" kern="1200" dirty="0" err="1" smtClean="0"/>
            <a:t>Regolatori</a:t>
          </a:r>
          <a:endParaRPr lang="en-GB" sz="1600" kern="1200" dirty="0"/>
        </a:p>
      </dsp:txBody>
      <dsp:txXfrm>
        <a:off x="4478495" y="3853013"/>
        <a:ext cx="1014223" cy="635192"/>
      </dsp:txXfrm>
    </dsp:sp>
    <dsp:sp modelId="{780B7D24-AE45-4B8A-B0FF-473239B13F28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329840" y="3987877"/>
              </a:moveTo>
              <a:arcTo wR="2007006" hR="2007006" stAng="4844613" swAng="11107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3A359-3202-4856-8904-EB4C6EE8BFBF}">
      <dsp:nvSpPr>
        <dsp:cNvPr id="0" name=""/>
        <dsp:cNvSpPr/>
      </dsp:nvSpPr>
      <dsp:spPr>
        <a:xfrm>
          <a:off x="2702518" y="3818651"/>
          <a:ext cx="1082947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SSN e </a:t>
          </a:r>
          <a:r>
            <a:rPr lang="en-GB" sz="1800" kern="1200" dirty="0" err="1" smtClean="0"/>
            <a:t>Regioni</a:t>
          </a:r>
          <a:endParaRPr lang="en-GB" sz="1800" kern="1200" dirty="0"/>
        </a:p>
      </dsp:txBody>
      <dsp:txXfrm>
        <a:off x="2736880" y="3853013"/>
        <a:ext cx="1014223" cy="635192"/>
      </dsp:txXfrm>
    </dsp:sp>
    <dsp:sp modelId="{19B23806-5B6A-488D-BB33-3462BA30C1D3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620146" y="3457762"/>
              </a:moveTo>
              <a:arcTo wR="2007006" hR="2007006" stAng="8022603" swAng="13568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687F-3AC7-447D-831D-66BA0B927764}">
      <dsp:nvSpPr>
        <dsp:cNvPr id="0" name=""/>
        <dsp:cNvSpPr/>
      </dsp:nvSpPr>
      <dsp:spPr>
        <a:xfrm>
          <a:off x="1616639" y="2457002"/>
          <a:ext cx="1082947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Industria</a:t>
          </a:r>
          <a:endParaRPr lang="en-GB" sz="1800" kern="1200" dirty="0"/>
        </a:p>
      </dsp:txBody>
      <dsp:txXfrm>
        <a:off x="1651001" y="2491364"/>
        <a:ext cx="1014223" cy="635192"/>
      </dsp:txXfrm>
    </dsp:sp>
    <dsp:sp modelId="{DC1FC0DA-7646-4F30-9B75-8D559FA74B47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1779" y="2091498"/>
              </a:moveTo>
              <a:arcTo wR="2007006" hR="2007006" stAng="10655233" swAng="17247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2283B-F84E-CF40-B41C-6B94B0D3E494}">
      <dsp:nvSpPr>
        <dsp:cNvPr id="0" name=""/>
        <dsp:cNvSpPr/>
      </dsp:nvSpPr>
      <dsp:spPr>
        <a:xfrm>
          <a:off x="2004185" y="759053"/>
          <a:ext cx="1082947" cy="70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INPS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INAIL</a:t>
          </a:r>
          <a:endParaRPr lang="en-GB" sz="1500" kern="1200" dirty="0"/>
        </a:p>
      </dsp:txBody>
      <dsp:txXfrm>
        <a:off x="2038547" y="793415"/>
        <a:ext cx="1014223" cy="635192"/>
      </dsp:txXfrm>
    </dsp:sp>
    <dsp:sp modelId="{4BC79862-E568-EE46-9EBC-1123FC774CB3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805685" y="399243"/>
              </a:moveTo>
              <a:arcTo wR="2007006" hR="2007006" stAng="13993974" swAng="12541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E9AD5-41E2-4C85-A71B-CF0EFFCCF631}" type="datetimeFigureOut">
              <a:rPr lang="en-US" smtClean="0"/>
              <a:t>10/02/17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39E0C-3CED-419A-BC6F-DCED83827E3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E6202-D734-4ED5-970E-42D869B59BF9}" type="datetimeFigureOut">
              <a:rPr lang="en-US" smtClean="0"/>
              <a:t>10/02/17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F3AB1-595E-418C-B25C-63DD54CF3941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6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9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F3AB1-595E-418C-B25C-63DD54CF39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5884" y="8686148"/>
            <a:ext cx="2970536" cy="45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992" tIns="43497" rIns="86992" bIns="43497" anchor="b"/>
          <a:lstStyle>
            <a:lvl1pPr defTabSz="8429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429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29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29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29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8429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8429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8429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8429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4486401-218C-1343-9141-7BB3CD7BDC48}" type="slidenum">
              <a:rPr lang="sv-SE" sz="1100" baseline="-25000">
                <a:solidFill>
                  <a:schemeClr val="tx1"/>
                </a:solidFill>
                <a:latin typeface="Times New Roman" charset="0"/>
              </a:rPr>
              <a:pPr algn="r" eaLnBrk="1" hangingPunct="1"/>
              <a:t>3</a:t>
            </a:fld>
            <a:endParaRPr lang="sv-SE" sz="1100" baseline="-250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8825" cy="3427412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698" y="4345248"/>
            <a:ext cx="5484186" cy="41119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992" tIns="43497" rIns="86992" bIns="43497"/>
          <a:lstStyle/>
          <a:p>
            <a:pPr defTabSz="839936">
              <a:spcBef>
                <a:spcPct val="0"/>
              </a:spcBef>
            </a:pPr>
            <a:endParaRPr lang="sv-S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699" name="Segnaposto intestazione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8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>
                <a:cs typeface="Arial" charset="0"/>
              </a:rPr>
              <a:t>AES Jornadas, 17-19 Junio 2009</a:t>
            </a:r>
            <a:endParaRPr lang="it-IT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C151F-8BE3-4DB6-B91C-3A8596DB949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3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C151F-8BE3-4DB6-B91C-3A8596DB949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37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C151F-8BE3-4DB6-B91C-3A8596DB949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37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C151F-8BE3-4DB6-B91C-3A8596DB949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3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313784" cy="457200"/>
          </a:xfrm>
        </p:spPr>
        <p:txBody>
          <a:bodyPr/>
          <a:lstStyle/>
          <a:p>
            <a:r>
              <a:rPr lang="it-IT" dirty="0" smtClean="0"/>
              <a:t>EEHTA, CEIS Univ. di Roma Tor Vergata</a:t>
            </a:r>
            <a:endParaRPr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0DF10E1-17B9-4A48-AC36-D81D3927040D}" type="slidenum">
              <a:rPr lang="en-US" smtClean="0"/>
              <a:t>‹n.›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164"/>
            <a:ext cx="3056552" cy="100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68752" cy="56207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914400" y="6453336"/>
            <a:ext cx="7834064" cy="288032"/>
          </a:xfrm>
        </p:spPr>
        <p:txBody>
          <a:bodyPr/>
          <a:lstStyle/>
          <a:p>
            <a:r>
              <a:rPr lang="it-IT" dirty="0" smtClean="0"/>
              <a:t>EEHTA, CEIS Univ. di Roma Tor Vergata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360040" cy="360040"/>
          </a:xfrm>
        </p:spPr>
        <p:txBody>
          <a:bodyPr/>
          <a:lstStyle/>
          <a:p>
            <a:fld id="{90DF10E1-17B9-4A48-AC36-D81D3927040D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251519" y="1124744"/>
            <a:ext cx="8754557" cy="4895056"/>
          </a:xfrm>
        </p:spPr>
        <p:txBody>
          <a:bodyPr vert="horz"/>
          <a:lstStyle>
            <a:lvl1pPr algn="just">
              <a:spcBef>
                <a:spcPts val="600"/>
              </a:spcBef>
              <a:defRPr sz="3200"/>
            </a:lvl1pPr>
            <a:lvl2pPr marL="548640" indent="-228600" algn="just">
              <a:buFont typeface="Wingdings" pitchFamily="2" charset="2"/>
              <a:buChar char="Ø"/>
              <a:defRPr sz="2800"/>
            </a:lvl2pPr>
            <a:lvl3pPr marL="822960" indent="-228600" algn="just">
              <a:buFont typeface="Wingdings 2" pitchFamily="18" charset="2"/>
              <a:buChar char=""/>
              <a:defRPr sz="2400"/>
            </a:lvl3pPr>
            <a:lvl4pPr algn="just">
              <a:defRPr/>
            </a:lvl4pPr>
            <a:lvl5pPr algn="just">
              <a:defRPr/>
            </a:lvl5pPr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7" name="Rettangolo 6"/>
          <p:cNvSpPr/>
          <p:nvPr userDrawn="1"/>
        </p:nvSpPr>
        <p:spPr>
          <a:xfrm flipV="1">
            <a:off x="69412" y="90872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 userDrawn="1"/>
        </p:nvSpPr>
        <p:spPr>
          <a:xfrm flipV="1">
            <a:off x="69411" y="6273320"/>
            <a:ext cx="9013515" cy="36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12" y="263116"/>
            <a:ext cx="1528276" cy="5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12" y="263116"/>
            <a:ext cx="1528276" cy="5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46304" y="6212160"/>
            <a:ext cx="457200" cy="457200"/>
          </a:xfr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0DF10E1-17B9-4A48-AC36-D81D3927040D}" type="slidenum">
              <a:rPr lang="en-US" smtClean="0"/>
              <a:t>‹n.›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914400" y="6453336"/>
            <a:ext cx="7834064" cy="288032"/>
          </a:xfrm>
        </p:spPr>
        <p:txBody>
          <a:bodyPr/>
          <a:lstStyle/>
          <a:p>
            <a:r>
              <a:rPr lang="it-IT" dirty="0" smtClean="0"/>
              <a:t>EEHTA, CEIS Univ. di Roma Tor Vergata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547664" y="1556792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EEHTA, CEIS Univ. di Roma Tor Vergata</a:t>
            </a:r>
            <a:endParaRPr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0DF10E1-17B9-4A48-AC36-D81D3927040D}" type="slidenum">
              <a:rPr lang="en-US" smtClean="0"/>
              <a:t>‹n.›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65313" y="380333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368275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5262684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61281" y="3803335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46" y="142032"/>
            <a:ext cx="3941669" cy="129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896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070-F806-4043-A8F5-3D670BE1205D}" type="datetimeFigureOut">
              <a:rPr lang="it-IT" smtClean="0"/>
              <a:pPr/>
              <a:t>10/02/17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5FB8-399E-4D94-B7EC-3BA336E7FC0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71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EEHTA, CEIS Univ. di Roma Tor Vergata</a:t>
            </a:r>
            <a:endParaRPr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0DF10E1-17B9-4A48-AC36-D81D3927040D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5" r:id="rId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andrea.marcellusi@uniroma2.it" TargetMode="External"/><Relationship Id="rId3" Type="http://schemas.openxmlformats.org/officeDocument/2006/relationships/hyperlink" Target="http://www.ceistorvergata.it/area.asp?a=62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3212976"/>
            <a:ext cx="8928992" cy="25202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sz="3300" b="1" dirty="0" smtClean="0">
                <a:solidFill>
                  <a:schemeClr val="tx1"/>
                </a:solidFill>
              </a:rPr>
              <a:t>Prof. Francesco Saverio Mennini</a:t>
            </a:r>
          </a:p>
          <a:p>
            <a:endParaRPr lang="en-US" sz="3300" b="1" dirty="0" smtClean="0">
              <a:solidFill>
                <a:schemeClr val="tx1"/>
              </a:solidFill>
            </a:endParaRPr>
          </a:p>
          <a:p>
            <a:r>
              <a:rPr lang="it-IT" sz="2000" b="1" dirty="0" err="1" smtClean="0">
                <a:solidFill>
                  <a:schemeClr val="tx1"/>
                </a:solidFill>
              </a:rPr>
              <a:t>Research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Director</a:t>
            </a:r>
            <a:r>
              <a:rPr lang="it-IT" sz="2000" b="1" dirty="0" smtClean="0">
                <a:solidFill>
                  <a:schemeClr val="tx1"/>
                </a:solidFill>
              </a:rPr>
              <a:t>, </a:t>
            </a:r>
            <a:r>
              <a:rPr lang="it-IT" sz="2000" b="1" dirty="0" err="1" smtClean="0">
                <a:solidFill>
                  <a:schemeClr val="tx1"/>
                </a:solidFill>
              </a:rPr>
              <a:t>Economic</a:t>
            </a:r>
            <a:r>
              <a:rPr lang="it-IT" sz="2000" b="1" dirty="0" smtClean="0">
                <a:solidFill>
                  <a:schemeClr val="tx1"/>
                </a:solidFill>
              </a:rPr>
              <a:t> Evaluation and HTA </a:t>
            </a:r>
            <a:r>
              <a:rPr lang="it-IT" sz="2000" b="1" dirty="0">
                <a:solidFill>
                  <a:schemeClr val="tx1"/>
                </a:solidFill>
              </a:rPr>
              <a:t>(</a:t>
            </a:r>
            <a:r>
              <a:rPr lang="it-IT" sz="2000" b="1" dirty="0" smtClean="0">
                <a:solidFill>
                  <a:schemeClr val="tx1"/>
                </a:solidFill>
              </a:rPr>
              <a:t>EEHTA)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 CEIS, Facoltà di Economia, Università degli studi di Roma «Tor Vergata»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and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Institute for Leadership and Management in Health, </a:t>
            </a:r>
            <a:r>
              <a:rPr lang="en-US" sz="2000" b="1" dirty="0">
                <a:solidFill>
                  <a:schemeClr val="tx1"/>
                </a:solidFill>
              </a:rPr>
              <a:t>Kingston University, London, </a:t>
            </a:r>
            <a:r>
              <a:rPr lang="en-US" sz="2000" b="1" dirty="0" smtClean="0">
                <a:solidFill>
                  <a:schemeClr val="tx1"/>
                </a:solidFill>
              </a:rPr>
              <a:t>UK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President, ISPOR Italy Chapter, Rome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1505930"/>
            <a:ext cx="8784976" cy="1707046"/>
          </a:xfrm>
        </p:spPr>
        <p:txBody>
          <a:bodyPr>
            <a:noAutofit/>
          </a:bodyPr>
          <a:lstStyle/>
          <a:p>
            <a:r>
              <a:rPr lang="it-IT" b="1" dirty="0"/>
              <a:t>La nuova </a:t>
            </a:r>
            <a:r>
              <a:rPr lang="it-IT" b="1" dirty="0" err="1"/>
              <a:t>governance</a:t>
            </a:r>
            <a:r>
              <a:rPr lang="it-IT" b="1" dirty="0"/>
              <a:t> ed il Valore del Farmaco</a:t>
            </a:r>
            <a:endParaRPr lang="en-US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0E1-17B9-4A48-AC36-D81D3927040D}" type="slidenum">
              <a:rPr lang="en-US" smtClean="0"/>
              <a:t>1</a:t>
            </a:fld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529808" cy="457200"/>
          </a:xfrm>
        </p:spPr>
        <p:txBody>
          <a:bodyPr/>
          <a:lstStyle/>
          <a:p>
            <a:r>
              <a:rPr lang="it-IT" dirty="0" smtClean="0"/>
              <a:t>EEHTA, CEIS Univ. di Roma Tor Vergata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t="14516" r="57574" b="73796"/>
          <a:stretch>
            <a:fillRect/>
          </a:stretch>
        </p:blipFill>
        <p:spPr bwMode="auto">
          <a:xfrm>
            <a:off x="5868144" y="260648"/>
            <a:ext cx="3136331" cy="97802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5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962540930"/>
              </p:ext>
            </p:extLst>
          </p:nvPr>
        </p:nvGraphicFramePr>
        <p:xfrm>
          <a:off x="115929" y="1460500"/>
          <a:ext cx="8909538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179512" y="5877272"/>
            <a:ext cx="7560840" cy="461665"/>
          </a:xfrm>
          <a:prstGeom prst="rect">
            <a:avLst/>
          </a:prstGeom>
          <a:solidFill>
            <a:srgbClr val="9E3611"/>
          </a:solidFill>
          <a:ln w="38100" cmpd="sng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Mennini</a:t>
            </a:r>
            <a:r>
              <a:rPr lang="it-IT" sz="2400" dirty="0" smtClean="0">
                <a:solidFill>
                  <a:schemeClr val="bg1"/>
                </a:solidFill>
              </a:rPr>
              <a:t> e al.,</a:t>
            </a:r>
            <a:r>
              <a:rPr lang="it-IT" sz="2400" dirty="0" err="1" smtClean="0">
                <a:solidFill>
                  <a:schemeClr val="bg1"/>
                </a:solidFill>
              </a:rPr>
              <a:t>Hinnovest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Project,G&amp;R</a:t>
            </a:r>
            <a:r>
              <a:rPr lang="it-IT" sz="2400" dirty="0" smtClean="0">
                <a:solidFill>
                  <a:schemeClr val="bg1"/>
                </a:solidFill>
              </a:rPr>
              <a:t> HTA, Dicembre 2015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4437112"/>
            <a:ext cx="878497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2400" dirty="0" smtClean="0">
                <a:solidFill>
                  <a:srgbClr val="FFFFFF"/>
                </a:solidFill>
              </a:rPr>
              <a:t>Quale Governance per </a:t>
            </a:r>
            <a:r>
              <a:rPr lang="en-GB" sz="2400" dirty="0" err="1" smtClean="0">
                <a:solidFill>
                  <a:srgbClr val="FFFFFF"/>
                </a:solidFill>
              </a:rPr>
              <a:t>garantire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innovazione</a:t>
            </a:r>
            <a:r>
              <a:rPr lang="en-GB" sz="2400" dirty="0" smtClean="0">
                <a:solidFill>
                  <a:srgbClr val="FFFFFF"/>
                </a:solidFill>
              </a:rPr>
              <a:t> e </a:t>
            </a:r>
            <a:r>
              <a:rPr lang="en-GB" sz="2400" dirty="0" err="1" smtClean="0">
                <a:solidFill>
                  <a:srgbClr val="FFFFFF"/>
                </a:solidFill>
              </a:rPr>
              <a:t>sostenibilità</a:t>
            </a:r>
            <a:r>
              <a:rPr lang="en-GB" sz="2400" dirty="0" smtClean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314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EEHTA, CEIS Univ. di Roma Tor Vergata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0E1-17B9-4A48-AC36-D81D3927040D}" type="slidenum">
              <a:rPr lang="en-US" smtClean="0"/>
              <a:t>11</a:t>
            </a:fld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solidFill>
            <a:srgbClr val="D34817"/>
          </a:solidFill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Per </a:t>
            </a:r>
            <a:r>
              <a:rPr lang="it-IT" dirty="0" err="1" smtClean="0">
                <a:solidFill>
                  <a:schemeClr val="bg1"/>
                </a:solidFill>
              </a:rPr>
              <a:t>grantire</a:t>
            </a:r>
            <a:r>
              <a:rPr lang="it-IT" dirty="0" smtClean="0">
                <a:solidFill>
                  <a:schemeClr val="bg1"/>
                </a:solidFill>
              </a:rPr>
              <a:t> un approccio proattivo in termini di valore del farmaco </a:t>
            </a:r>
            <a:r>
              <a:rPr lang="it-IT" dirty="0">
                <a:solidFill>
                  <a:schemeClr val="bg1"/>
                </a:solidFill>
              </a:rPr>
              <a:t>risulta cruciale il tema delle regole di accesso al </a:t>
            </a:r>
            <a:r>
              <a:rPr lang="it-IT" dirty="0" smtClean="0">
                <a:solidFill>
                  <a:schemeClr val="bg1"/>
                </a:solidFill>
              </a:rPr>
              <a:t>mercato. </a:t>
            </a:r>
            <a:r>
              <a:rPr lang="it-IT" dirty="0">
                <a:solidFill>
                  <a:schemeClr val="bg1"/>
                </a:solidFill>
              </a:rPr>
              <a:t>Occorrono regole chiare </a:t>
            </a:r>
            <a:r>
              <a:rPr lang="it-IT" dirty="0" smtClean="0">
                <a:solidFill>
                  <a:schemeClr val="bg1"/>
                </a:solidFill>
              </a:rPr>
              <a:t>che </a:t>
            </a:r>
            <a:r>
              <a:rPr lang="it-IT" dirty="0">
                <a:solidFill>
                  <a:schemeClr val="bg1"/>
                </a:solidFill>
              </a:rPr>
              <a:t>definiscano e tutelino l’innovazione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sz="3600" b="1" i="1" dirty="0" err="1" smtClean="0">
                <a:solidFill>
                  <a:schemeClr val="bg1"/>
                </a:solidFill>
              </a:rPr>
              <a:t>Governance</a:t>
            </a:r>
            <a:r>
              <a:rPr lang="it-IT" sz="3600" b="1" dirty="0" smtClean="0">
                <a:solidFill>
                  <a:schemeClr val="bg1"/>
                </a:solidFill>
              </a:rPr>
              <a:t>.</a:t>
            </a:r>
            <a:endParaRPr lang="it-IT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it-IT" sz="4000" b="1" dirty="0" smtClean="0"/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FFFF00"/>
                </a:solidFill>
              </a:rPr>
              <a:t>Come </a:t>
            </a:r>
            <a:r>
              <a:rPr lang="it-IT" sz="4000" b="1" dirty="0">
                <a:solidFill>
                  <a:srgbClr val="FFFF00"/>
                </a:solidFill>
              </a:rPr>
              <a:t>fare?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411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F4220D-5C1C-B946-8619-22F006B6F497}" type="slidenum">
              <a:rPr lang="it-IT" sz="1200"/>
              <a:pPr/>
              <a:t>12</a:t>
            </a:fld>
            <a:endParaRPr lang="it-IT" sz="120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68752" cy="562074"/>
          </a:xfrm>
          <a:solidFill>
            <a:srgbClr val="C0504D"/>
          </a:solidFill>
        </p:spPr>
        <p:txBody>
          <a:bodyPr/>
          <a:lstStyle/>
          <a:p>
            <a:pPr eaLnBrk="1" hangingPunct="1"/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Proposte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e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Problemi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aperti</a:t>
            </a:r>
            <a:endParaRPr lang="en-GB" sz="2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1124744"/>
            <a:ext cx="8712968" cy="4308872"/>
          </a:xfrm>
          <a:prstGeom prst="rect">
            <a:avLst/>
          </a:prstGeom>
          <a:solidFill>
            <a:srgbClr val="D34817"/>
          </a:solidFill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t-IT" sz="2800" b="1" dirty="0" smtClean="0">
                <a:solidFill>
                  <a:schemeClr val="bg1"/>
                </a:solidFill>
              </a:rPr>
              <a:t>Occorre abbandonare </a:t>
            </a:r>
            <a:r>
              <a:rPr lang="it-IT" sz="2800" b="1" dirty="0">
                <a:solidFill>
                  <a:schemeClr val="bg1"/>
                </a:solidFill>
              </a:rPr>
              <a:t>l’approccio dei </a:t>
            </a:r>
            <a:r>
              <a:rPr lang="it-IT" sz="2800" b="1" dirty="0" smtClean="0">
                <a:solidFill>
                  <a:srgbClr val="FFFF00"/>
                </a:solidFill>
              </a:rPr>
              <a:t>Silos Budget , sia  a livello Macro che Micro, </a:t>
            </a:r>
            <a:r>
              <a:rPr lang="it-IT" sz="2800" b="1" dirty="0" smtClean="0">
                <a:solidFill>
                  <a:schemeClr val="bg1"/>
                </a:solidFill>
              </a:rPr>
              <a:t>così </a:t>
            </a:r>
            <a:r>
              <a:rPr lang="it-IT" sz="2800" b="1" dirty="0">
                <a:solidFill>
                  <a:schemeClr val="bg1"/>
                </a:solidFill>
              </a:rPr>
              <a:t>da garantire una valutazione </a:t>
            </a:r>
            <a:r>
              <a:rPr lang="it-IT" sz="2800" b="1" dirty="0" smtClean="0">
                <a:solidFill>
                  <a:schemeClr val="bg1"/>
                </a:solidFill>
              </a:rPr>
              <a:t>del farmaco in </a:t>
            </a:r>
            <a:r>
              <a:rPr lang="it-IT" sz="2800" b="1" dirty="0">
                <a:solidFill>
                  <a:schemeClr val="bg1"/>
                </a:solidFill>
              </a:rPr>
              <a:t>un’ottica </a:t>
            </a:r>
            <a:r>
              <a:rPr lang="it-IT" sz="2800" b="1" dirty="0" smtClean="0">
                <a:solidFill>
                  <a:schemeClr val="bg1"/>
                </a:solidFill>
              </a:rPr>
              <a:t>integrata</a:t>
            </a:r>
            <a:r>
              <a:rPr lang="it-IT" sz="2800" b="1" dirty="0">
                <a:solidFill>
                  <a:schemeClr val="bg1"/>
                </a:solidFill>
              </a:rPr>
              <a:t>. </a:t>
            </a:r>
            <a:endParaRPr lang="it-IT" sz="28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/>
              <a:buChar char="•"/>
            </a:pPr>
            <a:endParaRPr lang="it-IT" sz="2400" b="1" dirty="0">
              <a:solidFill>
                <a:schemeClr val="bg1"/>
              </a:solidFill>
            </a:endParaRPr>
          </a:p>
          <a:p>
            <a:pPr algn="just"/>
            <a:endParaRPr lang="it-IT" sz="2400" b="1" dirty="0" smtClean="0">
              <a:solidFill>
                <a:schemeClr val="bg1"/>
              </a:solidFill>
            </a:endParaRPr>
          </a:p>
          <a:p>
            <a:pPr algn="just"/>
            <a:r>
              <a:rPr lang="it-IT" sz="2400" b="1" dirty="0" smtClean="0">
                <a:solidFill>
                  <a:schemeClr val="bg1"/>
                </a:solidFill>
              </a:rPr>
              <a:t>		trascurano </a:t>
            </a:r>
            <a:r>
              <a:rPr lang="it-IT" sz="2400" b="1" dirty="0">
                <a:solidFill>
                  <a:schemeClr val="bg1"/>
                </a:solidFill>
              </a:rPr>
              <a:t>gli effetti che si vanno a determinare in altri comparti di spesa a queste collegate quali: la spesa previdenziale (</a:t>
            </a:r>
            <a:r>
              <a:rPr lang="it-IT" sz="2400" b="1" dirty="0">
                <a:solidFill>
                  <a:srgbClr val="FFFF00"/>
                </a:solidFill>
              </a:rPr>
              <a:t>INPS e INAIL</a:t>
            </a:r>
            <a:r>
              <a:rPr lang="it-IT" sz="2400" b="1" dirty="0">
                <a:solidFill>
                  <a:schemeClr val="bg1"/>
                </a:solidFill>
              </a:rPr>
              <a:t>), la spesa sociale e l’impatto in termini di investimenti ed occupazionali. 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algn="just"/>
            <a:endParaRPr lang="it-IT" sz="28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/>
              <a:buChar char="•"/>
            </a:pP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Freccia destra con strisce 4"/>
          <p:cNvSpPr/>
          <p:nvPr/>
        </p:nvSpPr>
        <p:spPr bwMode="auto">
          <a:xfrm>
            <a:off x="323528" y="3140968"/>
            <a:ext cx="1584176" cy="484187"/>
          </a:xfrm>
          <a:prstGeom prst="striped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ccia destra con strisce 7"/>
          <p:cNvSpPr/>
          <p:nvPr/>
        </p:nvSpPr>
        <p:spPr bwMode="auto">
          <a:xfrm>
            <a:off x="4283968" y="5445224"/>
            <a:ext cx="4176464" cy="484187"/>
          </a:xfrm>
          <a:prstGeom prst="striped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1030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F4220D-5C1C-B946-8619-22F006B6F497}" type="slidenum">
              <a:rPr lang="it-IT" sz="1200"/>
              <a:pPr/>
              <a:t>13</a:t>
            </a:fld>
            <a:endParaRPr lang="it-IT" sz="120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68752" cy="562074"/>
          </a:xfrm>
          <a:solidFill>
            <a:srgbClr val="C0504D"/>
          </a:solidFill>
        </p:spPr>
        <p:txBody>
          <a:bodyPr/>
          <a:lstStyle/>
          <a:p>
            <a:pPr eaLnBrk="1" hangingPunct="1"/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Proposte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e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Problemi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aperti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*</a:t>
            </a:r>
            <a:endParaRPr lang="en-GB" sz="2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1124744"/>
            <a:ext cx="8712968" cy="5078313"/>
          </a:xfrm>
          <a:prstGeom prst="rect">
            <a:avLst/>
          </a:prstGeom>
          <a:solidFill>
            <a:srgbClr val="D34817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>
                <a:solidFill>
                  <a:schemeClr val="bg1"/>
                </a:solidFill>
              </a:rPr>
              <a:t>Nuovo Codice degli Appalti</a:t>
            </a:r>
          </a:p>
          <a:p>
            <a:pPr algn="just"/>
            <a:endParaRPr lang="it-IT" sz="2400" b="1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Arial"/>
              <a:buChar char="•"/>
            </a:pPr>
            <a:r>
              <a:rPr lang="it-IT" sz="2400" b="1" dirty="0">
                <a:solidFill>
                  <a:schemeClr val="bg1"/>
                </a:solidFill>
              </a:rPr>
              <a:t>La programmazione degli acquisti si conferma,….. determinazione </a:t>
            </a:r>
            <a:r>
              <a:rPr lang="it-IT" sz="2400" b="1" dirty="0" smtClean="0">
                <a:solidFill>
                  <a:schemeClr val="bg1"/>
                </a:solidFill>
              </a:rPr>
              <a:t>della quantità </a:t>
            </a:r>
            <a:r>
              <a:rPr lang="it-IT" sz="2400" b="1" dirty="0">
                <a:solidFill>
                  <a:schemeClr val="bg1"/>
                </a:solidFill>
              </a:rPr>
              <a:t>e della qualità dei beni e </a:t>
            </a:r>
            <a:r>
              <a:rPr lang="it-IT" sz="2400" b="1" dirty="0" smtClean="0">
                <a:solidFill>
                  <a:schemeClr val="bg1"/>
                </a:solidFill>
              </a:rPr>
              <a:t>servizi necessari </a:t>
            </a:r>
            <a:r>
              <a:rPr lang="it-IT" sz="2400" b="1" dirty="0">
                <a:solidFill>
                  <a:schemeClr val="bg1"/>
                </a:solidFill>
              </a:rPr>
              <a:t>e la loro utilizzazione nel tempo.</a:t>
            </a:r>
          </a:p>
          <a:p>
            <a:pPr marL="514350" indent="-514350" algn="just">
              <a:buFont typeface="Arial"/>
              <a:buChar char="•"/>
            </a:pPr>
            <a:r>
              <a:rPr lang="it-IT" sz="2400" b="1" i="1" dirty="0">
                <a:solidFill>
                  <a:schemeClr val="bg1"/>
                </a:solidFill>
              </a:rPr>
              <a:t>La nuove normativa (art. 95) </a:t>
            </a:r>
            <a:r>
              <a:rPr lang="it-IT" sz="2400" b="1" i="1" dirty="0" smtClean="0">
                <a:solidFill>
                  <a:schemeClr val="bg1"/>
                </a:solidFill>
              </a:rPr>
              <a:t>predilige l’affidamento </a:t>
            </a:r>
            <a:r>
              <a:rPr lang="it-IT" sz="2400" b="1" i="1" dirty="0">
                <a:solidFill>
                  <a:schemeClr val="bg1"/>
                </a:solidFill>
              </a:rPr>
              <a:t>mediante il criterio </a:t>
            </a:r>
            <a:r>
              <a:rPr lang="it-IT" sz="2400" b="1" i="1" dirty="0" smtClean="0">
                <a:solidFill>
                  <a:schemeClr val="bg1"/>
                </a:solidFill>
              </a:rPr>
              <a:t>dell’offerta economicamente </a:t>
            </a:r>
            <a:r>
              <a:rPr lang="it-IT" sz="2400" b="1" i="1" dirty="0">
                <a:solidFill>
                  <a:schemeClr val="bg1"/>
                </a:solidFill>
              </a:rPr>
              <a:t>più </a:t>
            </a:r>
            <a:r>
              <a:rPr lang="it-IT" sz="2400" b="1" i="1" dirty="0" smtClean="0">
                <a:solidFill>
                  <a:schemeClr val="bg1"/>
                </a:solidFill>
              </a:rPr>
              <a:t>vantaggioso mentre </a:t>
            </a:r>
            <a:r>
              <a:rPr lang="it-IT" sz="2400" b="1" i="1" dirty="0">
                <a:solidFill>
                  <a:schemeClr val="bg1"/>
                </a:solidFill>
              </a:rPr>
              <a:t>l’applicazione del criterio del </a:t>
            </a:r>
            <a:r>
              <a:rPr lang="it-IT" sz="2400" b="1" i="1" dirty="0" smtClean="0">
                <a:solidFill>
                  <a:schemeClr val="bg1"/>
                </a:solidFill>
              </a:rPr>
              <a:t>minor prezzo </a:t>
            </a:r>
            <a:r>
              <a:rPr lang="it-IT" sz="2400" b="1" i="1" dirty="0">
                <a:solidFill>
                  <a:schemeClr val="bg1"/>
                </a:solidFill>
              </a:rPr>
              <a:t>– finora principale criterio </a:t>
            </a:r>
            <a:r>
              <a:rPr lang="it-IT" sz="2400" b="1" i="1" dirty="0" smtClean="0">
                <a:solidFill>
                  <a:schemeClr val="bg1"/>
                </a:solidFill>
              </a:rPr>
              <a:t>di aggiudicazione </a:t>
            </a:r>
            <a:r>
              <a:rPr lang="it-IT" sz="2400" b="1" i="1" dirty="0">
                <a:solidFill>
                  <a:schemeClr val="bg1"/>
                </a:solidFill>
              </a:rPr>
              <a:t>dei contratti – risulta </a:t>
            </a:r>
            <a:r>
              <a:rPr lang="it-IT" sz="2400" b="1" i="1" dirty="0" smtClean="0">
                <a:solidFill>
                  <a:schemeClr val="bg1"/>
                </a:solidFill>
              </a:rPr>
              <a:t>residuale e </a:t>
            </a:r>
            <a:r>
              <a:rPr lang="it-IT" sz="2400" b="1" i="1" dirty="0">
                <a:solidFill>
                  <a:schemeClr val="bg1"/>
                </a:solidFill>
              </a:rPr>
              <a:t>limitata a quanto </a:t>
            </a:r>
            <a:r>
              <a:rPr lang="it-IT" sz="2400" b="1" i="1" dirty="0" err="1" smtClean="0">
                <a:solidFill>
                  <a:schemeClr val="bg1"/>
                </a:solidFill>
              </a:rPr>
              <a:t>esplicitamentedeterminato</a:t>
            </a:r>
            <a:r>
              <a:rPr lang="it-IT" sz="2400" b="1" i="1" dirty="0" smtClean="0">
                <a:solidFill>
                  <a:schemeClr val="bg1"/>
                </a:solidFill>
              </a:rPr>
              <a:t> </a:t>
            </a:r>
            <a:r>
              <a:rPr lang="it-IT" sz="2400" b="1" i="1" dirty="0">
                <a:solidFill>
                  <a:schemeClr val="bg1"/>
                </a:solidFill>
              </a:rPr>
              <a:t>nel Codice stesso.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Arial"/>
              <a:buChar char="•"/>
            </a:pPr>
            <a:r>
              <a:rPr lang="it-IT" sz="2400" b="1" dirty="0" smtClean="0">
                <a:solidFill>
                  <a:srgbClr val="FFFF00"/>
                </a:solidFill>
              </a:rPr>
              <a:t> ……….sulla base della Costo Efficacia. </a:t>
            </a:r>
          </a:p>
          <a:p>
            <a:pPr marL="514350" indent="-514350" algn="just">
              <a:buFont typeface="Arial"/>
              <a:buChar char="•"/>
            </a:pPr>
            <a:endParaRPr lang="it-IT" sz="2400" b="1" dirty="0">
              <a:solidFill>
                <a:srgbClr val="FFFF00"/>
              </a:solidFill>
            </a:endParaRPr>
          </a:p>
          <a:p>
            <a:pPr algn="just"/>
            <a:r>
              <a:rPr lang="it-IT" sz="1600" b="1" i="1" dirty="0" smtClean="0">
                <a:solidFill>
                  <a:srgbClr val="FFFF00"/>
                </a:solidFill>
              </a:rPr>
              <a:t>* Riflessioni di </a:t>
            </a:r>
            <a:r>
              <a:rPr lang="it-IT" sz="1600" b="1" i="1" dirty="0">
                <a:solidFill>
                  <a:srgbClr val="FFFF00"/>
                </a:solidFill>
              </a:rPr>
              <a:t>carattere </a:t>
            </a:r>
            <a:r>
              <a:rPr lang="it-IT" sz="1600" b="1" i="1" dirty="0" smtClean="0">
                <a:solidFill>
                  <a:srgbClr val="FFFF00"/>
                </a:solidFill>
              </a:rPr>
              <a:t>giuridico ed economico su </a:t>
            </a:r>
            <a:r>
              <a:rPr lang="it-IT" sz="1600" b="1" i="1" dirty="0">
                <a:solidFill>
                  <a:srgbClr val="FFFF00"/>
                </a:solidFill>
              </a:rPr>
              <a:t>appalti </a:t>
            </a:r>
            <a:r>
              <a:rPr lang="it-IT" sz="1600" b="1" i="1" dirty="0" smtClean="0">
                <a:solidFill>
                  <a:srgbClr val="FFFF00"/>
                </a:solidFill>
              </a:rPr>
              <a:t>pubblici e </a:t>
            </a:r>
            <a:r>
              <a:rPr lang="it-IT" sz="1600" b="1" i="1" dirty="0">
                <a:solidFill>
                  <a:srgbClr val="FFFF00"/>
                </a:solidFill>
              </a:rPr>
              <a:t>applicabilità del </a:t>
            </a:r>
            <a:r>
              <a:rPr lang="it-IT" sz="1600" b="1" i="1" dirty="0" smtClean="0">
                <a:solidFill>
                  <a:srgbClr val="FFFF00"/>
                </a:solidFill>
              </a:rPr>
              <a:t>nuovo Codice </a:t>
            </a:r>
            <a:r>
              <a:rPr lang="it-IT" sz="1600" b="1" i="1" dirty="0">
                <a:solidFill>
                  <a:srgbClr val="FFFF00"/>
                </a:solidFill>
              </a:rPr>
              <a:t>dei </a:t>
            </a:r>
            <a:r>
              <a:rPr lang="it-IT" sz="1600" b="1" i="1" dirty="0" smtClean="0">
                <a:solidFill>
                  <a:srgbClr val="FFFF00"/>
                </a:solidFill>
              </a:rPr>
              <a:t>contratti</a:t>
            </a:r>
            <a:r>
              <a:rPr lang="it-IT" sz="1600" b="1" dirty="0" smtClean="0">
                <a:solidFill>
                  <a:srgbClr val="FFFF00"/>
                </a:solidFill>
              </a:rPr>
              <a:t>. </a:t>
            </a:r>
            <a:r>
              <a:rPr lang="it-IT" sz="1600" b="1" dirty="0" err="1" smtClean="0">
                <a:solidFill>
                  <a:srgbClr val="FFFF00"/>
                </a:solidFill>
              </a:rPr>
              <a:t>Mennini</a:t>
            </a:r>
            <a:r>
              <a:rPr lang="it-IT" sz="1600" b="1" dirty="0" smtClean="0">
                <a:solidFill>
                  <a:srgbClr val="FFFF00"/>
                </a:solidFill>
              </a:rPr>
              <a:t> FS, Luciani A, </a:t>
            </a:r>
            <a:r>
              <a:rPr lang="it-IT" sz="1600" b="1" dirty="0" err="1" smtClean="0">
                <a:solidFill>
                  <a:srgbClr val="FFFF00"/>
                </a:solidFill>
              </a:rPr>
              <a:t>Gitto</a:t>
            </a:r>
            <a:r>
              <a:rPr lang="it-IT" sz="1600" b="1" dirty="0" smtClean="0">
                <a:solidFill>
                  <a:srgbClr val="FFFF00"/>
                </a:solidFill>
              </a:rPr>
              <a:t> L, 2017 (in pubblicazione)</a:t>
            </a:r>
            <a:endParaRPr lang="it-IT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652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F4220D-5C1C-B946-8619-22F006B6F497}" type="slidenum">
              <a:rPr lang="it-IT" sz="1200"/>
              <a:pPr/>
              <a:t>14</a:t>
            </a:fld>
            <a:endParaRPr lang="it-IT" sz="120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68752" cy="562074"/>
          </a:xfrm>
          <a:solidFill>
            <a:srgbClr val="C0504D"/>
          </a:solidFill>
        </p:spPr>
        <p:txBody>
          <a:bodyPr/>
          <a:lstStyle/>
          <a:p>
            <a:pPr eaLnBrk="1" hangingPunct="1"/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Proposte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e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Problemi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aperti</a:t>
            </a:r>
            <a:endParaRPr lang="en-GB" sz="2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1124744"/>
            <a:ext cx="8712968" cy="4031873"/>
          </a:xfrm>
          <a:prstGeom prst="rect">
            <a:avLst/>
          </a:prstGeom>
          <a:solidFill>
            <a:srgbClr val="D34817"/>
          </a:solidFill>
        </p:spPr>
        <p:txBody>
          <a:bodyPr wrap="square">
            <a:spAutoFit/>
          </a:bodyPr>
          <a:lstStyle/>
          <a:p>
            <a:pPr marL="514350" indent="-514350" algn="just">
              <a:buFont typeface="Arial"/>
              <a:buChar char="•"/>
            </a:pPr>
            <a:r>
              <a:rPr lang="it-IT" sz="3200" b="1" dirty="0" smtClean="0">
                <a:solidFill>
                  <a:schemeClr val="bg1"/>
                </a:solidFill>
              </a:rPr>
              <a:t>Valutazione Economica del farmaco considerando:</a:t>
            </a:r>
          </a:p>
          <a:p>
            <a:pPr algn="just"/>
            <a:r>
              <a:rPr lang="it-IT" sz="3200" b="1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 algn="just">
              <a:buFont typeface="Arial"/>
              <a:buChar char="•"/>
            </a:pPr>
            <a:r>
              <a:rPr lang="it-IT" sz="3200" b="1" dirty="0" smtClean="0">
                <a:solidFill>
                  <a:schemeClr val="bg1"/>
                </a:solidFill>
              </a:rPr>
              <a:t>Costi Diretti Sanitari</a:t>
            </a:r>
          </a:p>
          <a:p>
            <a:pPr marL="514350" indent="-514350" algn="just">
              <a:buFont typeface="Arial"/>
              <a:buChar char="•"/>
            </a:pPr>
            <a:r>
              <a:rPr lang="it-IT" sz="3200" b="1" dirty="0" smtClean="0">
                <a:solidFill>
                  <a:schemeClr val="bg1"/>
                </a:solidFill>
              </a:rPr>
              <a:t>Costi Diretti non Sanitari (e </a:t>
            </a:r>
            <a:r>
              <a:rPr lang="it-IT" sz="3200" b="1" dirty="0" err="1" smtClean="0">
                <a:solidFill>
                  <a:schemeClr val="bg1"/>
                </a:solidFill>
              </a:rPr>
              <a:t>informal</a:t>
            </a:r>
            <a:r>
              <a:rPr lang="it-IT" sz="3200" b="1" dirty="0" smtClean="0">
                <a:solidFill>
                  <a:schemeClr val="bg1"/>
                </a:solidFill>
              </a:rPr>
              <a:t> care)</a:t>
            </a:r>
          </a:p>
          <a:p>
            <a:pPr marL="514350" indent="-514350" algn="just">
              <a:buFont typeface="Arial"/>
              <a:buChar char="•"/>
            </a:pPr>
            <a:r>
              <a:rPr lang="it-IT" sz="3200" b="1" dirty="0" smtClean="0">
                <a:solidFill>
                  <a:schemeClr val="bg1"/>
                </a:solidFill>
              </a:rPr>
              <a:t>Costi Indiretti (Perdita produttività, Perdita Fiscale e Spesa Previdenziale)</a:t>
            </a:r>
          </a:p>
          <a:p>
            <a:pPr algn="just"/>
            <a:endParaRPr lang="it-IT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21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F4220D-5C1C-B946-8619-22F006B6F497}" type="slidenum">
              <a:rPr lang="it-IT" sz="1200"/>
              <a:pPr/>
              <a:t>15</a:t>
            </a:fld>
            <a:endParaRPr lang="it-IT" sz="120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68752" cy="562074"/>
          </a:xfrm>
          <a:solidFill>
            <a:srgbClr val="C0504D"/>
          </a:solidFill>
        </p:spPr>
        <p:txBody>
          <a:bodyPr/>
          <a:lstStyle/>
          <a:p>
            <a:pPr eaLnBrk="1" hangingPunct="1"/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Proposte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e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Problemi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aperti</a:t>
            </a:r>
            <a:endParaRPr lang="en-GB" sz="2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1124744"/>
            <a:ext cx="8712968" cy="3785652"/>
          </a:xfrm>
          <a:prstGeom prst="rect">
            <a:avLst/>
          </a:prstGeom>
          <a:solidFill>
            <a:srgbClr val="D34817"/>
          </a:solidFill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solidFill>
                  <a:schemeClr val="bg1"/>
                </a:solidFill>
              </a:rPr>
              <a:t>3</a:t>
            </a:r>
            <a:r>
              <a:rPr lang="it-IT" sz="3200" b="1" dirty="0" smtClean="0">
                <a:solidFill>
                  <a:schemeClr val="bg1"/>
                </a:solidFill>
              </a:rPr>
              <a:t>. Occorre </a:t>
            </a:r>
            <a:r>
              <a:rPr lang="it-IT" sz="3200" b="1" dirty="0">
                <a:solidFill>
                  <a:schemeClr val="bg1"/>
                </a:solidFill>
              </a:rPr>
              <a:t>ripensare i tetti di spesa sulla base dei fabbisogni e delle patologie.</a:t>
            </a:r>
          </a:p>
          <a:p>
            <a:pPr algn="just"/>
            <a:endParaRPr lang="it-IT" sz="2400" b="1" dirty="0" smtClean="0">
              <a:solidFill>
                <a:schemeClr val="bg1"/>
              </a:solidFill>
            </a:endParaRPr>
          </a:p>
          <a:p>
            <a:pPr algn="just"/>
            <a:r>
              <a:rPr lang="it-IT" sz="2400" b="1" dirty="0" smtClean="0">
                <a:solidFill>
                  <a:schemeClr val="bg1"/>
                </a:solidFill>
              </a:rPr>
              <a:t>		</a:t>
            </a:r>
            <a:r>
              <a:rPr lang="it-IT" sz="2800" b="1" dirty="0" smtClean="0">
                <a:solidFill>
                  <a:schemeClr val="bg1"/>
                </a:solidFill>
              </a:rPr>
              <a:t>Tetti inadeguati. Riduzione dei tetti senza tener conto del fabbisogno. </a:t>
            </a:r>
          </a:p>
          <a:p>
            <a:pPr algn="just"/>
            <a:endParaRPr lang="it-IT" sz="2400" b="1" dirty="0">
              <a:solidFill>
                <a:schemeClr val="bg1"/>
              </a:solidFill>
            </a:endParaRPr>
          </a:p>
          <a:p>
            <a:pPr algn="just"/>
            <a:endParaRPr lang="it-IT" sz="2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/>
              <a:buChar char="•"/>
            </a:pPr>
            <a:endParaRPr lang="it-IT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/>
              <a:buChar char="•"/>
            </a:pPr>
            <a:endParaRPr lang="it-IT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Freccia destra con strisce 4"/>
          <p:cNvSpPr/>
          <p:nvPr/>
        </p:nvSpPr>
        <p:spPr bwMode="auto">
          <a:xfrm>
            <a:off x="323528" y="2492896"/>
            <a:ext cx="1584176" cy="484187"/>
          </a:xfrm>
          <a:prstGeom prst="striped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0518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EEHTA, CEIS Univ. di Roma Tor Vergata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0E1-17B9-4A48-AC36-D81D3927040D}" type="slidenum">
              <a:rPr lang="en-US" smtClean="0"/>
              <a:t>16</a:t>
            </a:fld>
            <a:endParaRPr lang="en-US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68752" cy="562074"/>
          </a:xfrm>
          <a:solidFill>
            <a:srgbClr val="C0504D"/>
          </a:solidFill>
        </p:spPr>
        <p:txBody>
          <a:bodyPr/>
          <a:lstStyle/>
          <a:p>
            <a:pPr eaLnBrk="1" hangingPunct="1"/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Proposte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e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Problemi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aperti</a:t>
            </a:r>
            <a:endParaRPr lang="en-GB" sz="2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7504" y="980728"/>
            <a:ext cx="8856984" cy="541686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</a:rPr>
              <a:t>5. WTP</a:t>
            </a:r>
          </a:p>
          <a:p>
            <a:pPr algn="just"/>
            <a:endParaRPr lang="it-IT" sz="2800" b="1" dirty="0" smtClean="0">
              <a:solidFill>
                <a:schemeClr val="bg1"/>
              </a:solidFill>
            </a:endParaRPr>
          </a:p>
          <a:p>
            <a:pPr algn="just"/>
            <a:r>
              <a:rPr lang="it-IT" sz="2800" b="1" dirty="0" smtClean="0">
                <a:solidFill>
                  <a:schemeClr val="bg1"/>
                </a:solidFill>
              </a:rPr>
              <a:t>Per </a:t>
            </a:r>
            <a:r>
              <a:rPr lang="it-IT" sz="2800" b="1" dirty="0">
                <a:solidFill>
                  <a:schemeClr val="bg1"/>
                </a:solidFill>
              </a:rPr>
              <a:t>le tecnologie più impattanti (tanto dal punto di vista del prezzo che dell’efficacia), si dovrebbe ragionare in un’ottica di disponibilità a pagare del sistema (</a:t>
            </a:r>
            <a:r>
              <a:rPr lang="it-IT" sz="2800" b="1" i="1" dirty="0" err="1">
                <a:solidFill>
                  <a:srgbClr val="FFFF00"/>
                </a:solidFill>
              </a:rPr>
              <a:t>Willigness</a:t>
            </a:r>
            <a:r>
              <a:rPr lang="it-IT" sz="2800" b="1" i="1" dirty="0">
                <a:solidFill>
                  <a:srgbClr val="FFFF00"/>
                </a:solidFill>
              </a:rPr>
              <a:t> to </a:t>
            </a:r>
            <a:r>
              <a:rPr lang="it-IT" sz="2800" b="1" i="1" dirty="0" err="1">
                <a:solidFill>
                  <a:srgbClr val="FFFF00"/>
                </a:solidFill>
              </a:rPr>
              <a:t>Pay</a:t>
            </a:r>
            <a:r>
              <a:rPr lang="it-IT" sz="2800" b="1" dirty="0">
                <a:solidFill>
                  <a:srgbClr val="FFFF00"/>
                </a:solidFill>
              </a:rPr>
              <a:t> – WTP</a:t>
            </a:r>
            <a:r>
              <a:rPr lang="it-IT" sz="2800" b="1" dirty="0">
                <a:solidFill>
                  <a:schemeClr val="bg1"/>
                </a:solidFill>
              </a:rPr>
              <a:t>) tenendo in considerazione non solo la spesa farmaceutica (tanto a livello generale che Regionale e locale) </a:t>
            </a:r>
            <a:r>
              <a:rPr lang="it-IT" sz="2800" b="1" dirty="0">
                <a:solidFill>
                  <a:srgbClr val="FFFF00"/>
                </a:solidFill>
              </a:rPr>
              <a:t>quanto tutto il percorso terapeutico (PDTA</a:t>
            </a:r>
            <a:r>
              <a:rPr lang="it-IT" sz="2800" b="1" dirty="0" smtClean="0">
                <a:solidFill>
                  <a:srgbClr val="FFFF00"/>
                </a:solidFill>
              </a:rPr>
              <a:t>)</a:t>
            </a:r>
            <a:r>
              <a:rPr lang="it-IT" sz="2800" b="1" dirty="0" smtClean="0">
                <a:solidFill>
                  <a:schemeClr val="bg1"/>
                </a:solidFill>
              </a:rPr>
              <a:t> e le conseguenti riduzioni dei costi (Diretti ed Indiretti)</a:t>
            </a:r>
            <a:r>
              <a:rPr lang="it-IT" sz="2800" dirty="0" smtClean="0"/>
              <a:t>.</a:t>
            </a:r>
          </a:p>
          <a:p>
            <a:pPr algn="just"/>
            <a:endParaRPr lang="it-IT" sz="2800" dirty="0" smtClean="0"/>
          </a:p>
          <a:p>
            <a:endParaRPr lang="it-IT" dirty="0"/>
          </a:p>
          <a:p>
            <a:pPr algn="ctr"/>
            <a:r>
              <a:rPr lang="it-IT" sz="4000" b="1" dirty="0" smtClean="0">
                <a:solidFill>
                  <a:srgbClr val="FFFF00"/>
                </a:solidFill>
              </a:rPr>
              <a:t>Effetto Concorrenza</a:t>
            </a:r>
            <a:endParaRPr lang="it-IT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3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EEHTA, CEIS Univ. di Roma Tor Vergata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0E1-17B9-4A48-AC36-D81D3927040D}" type="slidenum">
              <a:rPr lang="en-US" smtClean="0"/>
              <a:t>17</a:t>
            </a:fld>
            <a:endParaRPr lang="en-US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68752" cy="562074"/>
          </a:xfrm>
          <a:solidFill>
            <a:srgbClr val="C0504D"/>
          </a:solidFill>
        </p:spPr>
        <p:txBody>
          <a:bodyPr/>
          <a:lstStyle/>
          <a:p>
            <a:pPr eaLnBrk="1" hangingPunct="1"/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Proposte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e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Problemi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aperti</a:t>
            </a:r>
            <a:endParaRPr lang="en-GB" sz="2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7504" y="980728"/>
            <a:ext cx="8856984" cy="541686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</a:rPr>
              <a:t>…………….</a:t>
            </a:r>
            <a:endParaRPr lang="it-IT" sz="2800" b="1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lphaLcParenR"/>
            </a:pPr>
            <a:r>
              <a:rPr lang="it-IT" sz="2800" b="1" dirty="0" smtClean="0">
                <a:solidFill>
                  <a:schemeClr val="bg1"/>
                </a:solidFill>
              </a:rPr>
              <a:t>Dati (integrazione e collegamento banche dati)</a:t>
            </a:r>
          </a:p>
          <a:p>
            <a:pPr marL="514350" indent="-514350" algn="just">
              <a:buAutoNum type="alphaLcParenR"/>
            </a:pPr>
            <a:r>
              <a:rPr lang="it-IT" sz="2800" b="1" dirty="0" smtClean="0">
                <a:solidFill>
                  <a:schemeClr val="bg1"/>
                </a:solidFill>
              </a:rPr>
              <a:t>Maggiore </a:t>
            </a:r>
            <a:r>
              <a:rPr lang="it-IT" sz="2800" b="1" dirty="0">
                <a:solidFill>
                  <a:schemeClr val="bg1"/>
                </a:solidFill>
              </a:rPr>
              <a:t>dialogo tra </a:t>
            </a:r>
            <a:r>
              <a:rPr lang="it-IT" sz="2800" b="1" dirty="0" smtClean="0">
                <a:solidFill>
                  <a:schemeClr val="bg1"/>
                </a:solidFill>
              </a:rPr>
              <a:t>amministrazioni e </a:t>
            </a:r>
            <a:r>
              <a:rPr lang="it-IT" sz="2800" b="1" dirty="0">
                <a:solidFill>
                  <a:schemeClr val="bg1"/>
                </a:solidFill>
              </a:rPr>
              <a:t>fornitori al fine di adeguare </a:t>
            </a:r>
            <a:r>
              <a:rPr lang="it-IT" sz="2800" b="1" dirty="0" smtClean="0">
                <a:solidFill>
                  <a:schemeClr val="bg1"/>
                </a:solidFill>
              </a:rPr>
              <a:t>le soluzioni </a:t>
            </a:r>
            <a:r>
              <a:rPr lang="it-IT" sz="2800" b="1" dirty="0">
                <a:solidFill>
                  <a:schemeClr val="bg1"/>
                </a:solidFill>
              </a:rPr>
              <a:t>di mercato alle esigenze </a:t>
            </a:r>
            <a:r>
              <a:rPr lang="it-IT" sz="2800" b="1" dirty="0" smtClean="0">
                <a:solidFill>
                  <a:schemeClr val="bg1"/>
                </a:solidFill>
              </a:rPr>
              <a:t>della pubblica </a:t>
            </a:r>
            <a:r>
              <a:rPr lang="it-IT" sz="2800" b="1" dirty="0">
                <a:solidFill>
                  <a:schemeClr val="bg1"/>
                </a:solidFill>
              </a:rPr>
              <a:t>amministrazione, anche in </a:t>
            </a:r>
            <a:r>
              <a:rPr lang="it-IT" sz="2800" b="1" dirty="0" smtClean="0">
                <a:solidFill>
                  <a:schemeClr val="bg1"/>
                </a:solidFill>
              </a:rPr>
              <a:t>un’ottica di </a:t>
            </a:r>
            <a:r>
              <a:rPr lang="it-IT" sz="2800" b="1" dirty="0">
                <a:solidFill>
                  <a:schemeClr val="bg1"/>
                </a:solidFill>
              </a:rPr>
              <a:t>un corretto rapporto costo/efficacia</a:t>
            </a:r>
            <a:r>
              <a:rPr lang="it-IT" sz="2800" b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it-IT" sz="2800" b="1" dirty="0" smtClean="0">
                <a:solidFill>
                  <a:schemeClr val="bg1"/>
                </a:solidFill>
              </a:rPr>
              <a:t>Centro e Regioni (ruoli chiari e maggiore integrazione)</a:t>
            </a:r>
          </a:p>
          <a:p>
            <a:pPr marL="514350" indent="-514350" algn="just">
              <a:buAutoNum type="alphaLcParenR"/>
            </a:pPr>
            <a:r>
              <a:rPr lang="it-IT" sz="2800" b="1" dirty="0" smtClean="0">
                <a:solidFill>
                  <a:schemeClr val="bg1"/>
                </a:solidFill>
              </a:rPr>
              <a:t>Coinvolgimento dei pazienti</a:t>
            </a:r>
          </a:p>
          <a:p>
            <a:pPr algn="just"/>
            <a:endParaRPr lang="it-IT" sz="2800" dirty="0" smtClean="0"/>
          </a:p>
          <a:p>
            <a:endParaRPr lang="it-IT" dirty="0"/>
          </a:p>
          <a:p>
            <a:pPr algn="ctr"/>
            <a:r>
              <a:rPr lang="it-IT" sz="4000" b="1" dirty="0" smtClean="0">
                <a:solidFill>
                  <a:srgbClr val="FFFF00"/>
                </a:solidFill>
              </a:rPr>
              <a:t>Effetto Concorrenza</a:t>
            </a:r>
            <a:endParaRPr lang="it-IT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1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D34817"/>
          </a:solidFill>
        </p:spPr>
        <p:txBody>
          <a:bodyPr/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Conclusioni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EEHTA, CEIS Univ. di Roma Tor Vergata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0E1-17B9-4A48-AC36-D81D3927040D}" type="slidenum">
              <a:rPr lang="en-US" smtClean="0"/>
              <a:t>18</a:t>
            </a:fld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solidFill>
            <a:srgbClr val="D34817"/>
          </a:solidFill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FFFF"/>
                </a:solidFill>
              </a:rPr>
              <a:t>La sostenibilità del sistema </a:t>
            </a:r>
            <a:r>
              <a:rPr lang="it-IT" dirty="0" smtClean="0">
                <a:solidFill>
                  <a:srgbClr val="FFFFFF"/>
                </a:solidFill>
              </a:rPr>
              <a:t>sanitario </a:t>
            </a:r>
            <a:r>
              <a:rPr lang="it-IT" dirty="0">
                <a:solidFill>
                  <a:srgbClr val="FFFFFF"/>
                </a:solidFill>
              </a:rPr>
              <a:t>passa inequivocabilmente per un accesso rapido dei pazienti alle cure efficaci e costo efficaci. </a:t>
            </a:r>
            <a:r>
              <a:rPr lang="it-IT" b="1" dirty="0">
                <a:solidFill>
                  <a:srgbClr val="FFFF00"/>
                </a:solidFill>
              </a:rPr>
              <a:t>Le cure efficaci </a:t>
            </a:r>
            <a:r>
              <a:rPr lang="it-IT" b="1" dirty="0" smtClean="0">
                <a:solidFill>
                  <a:srgbClr val="FFFF00"/>
                </a:solidFill>
              </a:rPr>
              <a:t>sono </a:t>
            </a:r>
            <a:r>
              <a:rPr lang="it-IT" b="1" dirty="0">
                <a:solidFill>
                  <a:srgbClr val="FFFF00"/>
                </a:solidFill>
              </a:rPr>
              <a:t>conseguenza degli investimenti nell’innovazione</a:t>
            </a:r>
            <a:r>
              <a:rPr lang="it-IT" dirty="0">
                <a:solidFill>
                  <a:srgbClr val="FFFF00"/>
                </a:solidFill>
              </a:rPr>
              <a:t>.</a:t>
            </a:r>
          </a:p>
          <a:p>
            <a:r>
              <a:rPr lang="it-IT" dirty="0">
                <a:solidFill>
                  <a:schemeClr val="bg1"/>
                </a:solidFill>
              </a:rPr>
              <a:t>S</a:t>
            </a:r>
            <a:r>
              <a:rPr lang="it-IT" dirty="0" smtClean="0">
                <a:solidFill>
                  <a:schemeClr val="bg1"/>
                </a:solidFill>
              </a:rPr>
              <a:t>enza </a:t>
            </a:r>
            <a:r>
              <a:rPr lang="it-IT" dirty="0">
                <a:solidFill>
                  <a:schemeClr val="bg1"/>
                </a:solidFill>
              </a:rPr>
              <a:t>una </a:t>
            </a:r>
            <a:r>
              <a:rPr lang="it-IT" b="1" dirty="0">
                <a:solidFill>
                  <a:srgbClr val="FFFF00"/>
                </a:solidFill>
              </a:rPr>
              <a:t>forte valorizzazione della ricerca </a:t>
            </a:r>
            <a:r>
              <a:rPr lang="it-IT" dirty="0">
                <a:solidFill>
                  <a:srgbClr val="FFFFFF"/>
                </a:solidFill>
              </a:rPr>
              <a:t>non si può avere una reale innovazione e</a:t>
            </a:r>
            <a:r>
              <a:rPr lang="it-IT" dirty="0"/>
              <a:t> </a:t>
            </a:r>
            <a:r>
              <a:rPr lang="it-IT" b="1" dirty="0">
                <a:solidFill>
                  <a:srgbClr val="FFFF00"/>
                </a:solidFill>
              </a:rPr>
              <a:t>senza una reale innovazione non si possono avere a disposizione tecnologie sanitarie efficaci nel garantire la cura dei pazienti.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002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/>
          <p:cNvSpPr>
            <a:spLocks noGrp="1"/>
          </p:cNvSpPr>
          <p:nvPr>
            <p:ph type="title"/>
          </p:nvPr>
        </p:nvSpPr>
        <p:spPr>
          <a:solidFill>
            <a:srgbClr val="D34817"/>
          </a:solidFill>
        </p:spPr>
        <p:txBody>
          <a:bodyPr/>
          <a:lstStyle/>
          <a:p>
            <a:pPr eaLnBrk="1" hangingPunct="1"/>
            <a:r>
              <a:rPr lang="en-GB" sz="2800" dirty="0" err="1">
                <a:solidFill>
                  <a:srgbClr val="FFFFFF"/>
                </a:solidFill>
                <a:latin typeface="Calibri" charset="0"/>
              </a:rPr>
              <a:t>Alleanza</a:t>
            </a:r>
            <a:r>
              <a:rPr lang="en-GB" sz="2800" dirty="0">
                <a:solidFill>
                  <a:srgbClr val="FFFFFF"/>
                </a:solidFill>
                <a:latin typeface="Calibri" charset="0"/>
              </a:rPr>
              <a:t> per le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decisioni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…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quali</a:t>
            </a:r>
            <a:r>
              <a:rPr lang="en-GB" sz="2800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latin typeface="Calibri" charset="0"/>
              </a:rPr>
              <a:t>esigenze</a:t>
            </a:r>
            <a:endParaRPr lang="en-GB" sz="2800" dirty="0">
              <a:solidFill>
                <a:srgbClr val="FFFFFF"/>
              </a:solidFill>
              <a:latin typeface="Calibri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573416"/>
              </p:ext>
            </p:extLst>
          </p:nvPr>
        </p:nvGraphicFramePr>
        <p:xfrm>
          <a:off x="-1404664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5779" name="CasellaDiTesto 4"/>
          <p:cNvSpPr txBox="1">
            <a:spLocks noChangeArrowheads="1"/>
          </p:cNvSpPr>
          <p:nvPr/>
        </p:nvSpPr>
        <p:spPr bwMode="auto">
          <a:xfrm>
            <a:off x="1435374" y="3092450"/>
            <a:ext cx="2643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b="1" dirty="0" err="1">
                <a:latin typeface="Calibri" charset="0"/>
              </a:rPr>
              <a:t>Decisione</a:t>
            </a:r>
            <a:r>
              <a:rPr lang="en-GB" b="1" dirty="0">
                <a:latin typeface="Calibri" charset="0"/>
              </a:rPr>
              <a:t> </a:t>
            </a:r>
            <a:r>
              <a:rPr lang="en-GB" b="1" dirty="0" err="1">
                <a:latin typeface="Calibri" charset="0"/>
              </a:rPr>
              <a:t>informata</a:t>
            </a:r>
            <a:r>
              <a:rPr lang="en-GB" b="1" dirty="0">
                <a:latin typeface="Calibri" charset="0"/>
              </a:rPr>
              <a:t> e </a:t>
            </a:r>
            <a:r>
              <a:rPr lang="en-GB" b="1" dirty="0" err="1">
                <a:latin typeface="Calibri" charset="0"/>
              </a:rPr>
              <a:t>responsabile</a:t>
            </a:r>
            <a:endParaRPr lang="en-GB" b="1" dirty="0">
              <a:latin typeface="Calibri" charset="0"/>
            </a:endParaRPr>
          </a:p>
        </p:txBody>
      </p:sp>
      <p:sp>
        <p:nvSpPr>
          <p:cNvPr id="2" name="Freccia giù 1"/>
          <p:cNvSpPr/>
          <p:nvPr/>
        </p:nvSpPr>
        <p:spPr>
          <a:xfrm>
            <a:off x="2422799" y="2492375"/>
            <a:ext cx="574675" cy="2889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Freccia giù 7"/>
          <p:cNvSpPr/>
          <p:nvPr/>
        </p:nvSpPr>
        <p:spPr>
          <a:xfrm flipV="1">
            <a:off x="2422799" y="4941888"/>
            <a:ext cx="574675" cy="2873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Freccia sinistra 2"/>
          <p:cNvSpPr/>
          <p:nvPr/>
        </p:nvSpPr>
        <p:spPr>
          <a:xfrm rot="19560000">
            <a:off x="3478486" y="2968625"/>
            <a:ext cx="287338" cy="431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Freccia giù 9"/>
          <p:cNvSpPr/>
          <p:nvPr/>
        </p:nvSpPr>
        <p:spPr>
          <a:xfrm rot="18480000">
            <a:off x="1560787" y="3041650"/>
            <a:ext cx="576262" cy="2873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Freccia giù 10"/>
          <p:cNvSpPr/>
          <p:nvPr/>
        </p:nvSpPr>
        <p:spPr>
          <a:xfrm rot="13722442">
            <a:off x="1558405" y="4326732"/>
            <a:ext cx="549275" cy="3190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Freccia giù 11"/>
          <p:cNvSpPr/>
          <p:nvPr/>
        </p:nvSpPr>
        <p:spPr>
          <a:xfrm rot="8138967">
            <a:off x="3267349" y="4310063"/>
            <a:ext cx="576262" cy="2873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220072" y="1916832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err="1" smtClean="0"/>
              <a:t>Chiaro</a:t>
            </a:r>
            <a:r>
              <a:rPr lang="en-GB" sz="2400" dirty="0" smtClean="0"/>
              <a:t> </a:t>
            </a:r>
            <a:r>
              <a:rPr lang="en-GB" sz="2400" b="1" dirty="0" err="1" smtClean="0"/>
              <a:t>quadro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istituzionale</a:t>
            </a:r>
            <a:r>
              <a:rPr lang="en-GB" sz="2400" dirty="0" smtClean="0"/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err="1" smtClean="0"/>
              <a:t>Pazienti</a:t>
            </a:r>
            <a:r>
              <a:rPr lang="en-GB" sz="2400" dirty="0" smtClean="0"/>
              <a:t> e </a:t>
            </a:r>
            <a:r>
              <a:rPr lang="en-GB" sz="2400" dirty="0" err="1" smtClean="0"/>
              <a:t>associazioni</a:t>
            </a:r>
            <a:r>
              <a:rPr lang="en-GB" sz="2400" dirty="0" smtClean="0"/>
              <a:t> </a:t>
            </a:r>
            <a:r>
              <a:rPr lang="en-GB" sz="2400" dirty="0" err="1" smtClean="0"/>
              <a:t>consapevoli</a:t>
            </a:r>
            <a:r>
              <a:rPr lang="en-GB" sz="2400" dirty="0" smtClean="0"/>
              <a:t> del </a:t>
            </a:r>
            <a:r>
              <a:rPr lang="en-GB" sz="2400" dirty="0" err="1" smtClean="0"/>
              <a:t>proprio</a:t>
            </a:r>
            <a:r>
              <a:rPr lang="en-GB" sz="2400" dirty="0" smtClean="0"/>
              <a:t> </a:t>
            </a:r>
            <a:r>
              <a:rPr lang="en-GB" sz="2400" b="1" dirty="0" err="1" smtClean="0"/>
              <a:t>ruolo</a:t>
            </a:r>
            <a:r>
              <a:rPr lang="en-GB" sz="2400" dirty="0" smtClean="0"/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err="1" smtClean="0"/>
              <a:t>Conoscenza</a:t>
            </a:r>
            <a:r>
              <a:rPr lang="en-GB" sz="2400" dirty="0" smtClean="0"/>
              <a:t> del </a:t>
            </a:r>
            <a:r>
              <a:rPr lang="en-GB" sz="2400" dirty="0" err="1" smtClean="0"/>
              <a:t>quadro</a:t>
            </a:r>
            <a:r>
              <a:rPr lang="en-GB" sz="2400" dirty="0" smtClean="0"/>
              <a:t> e </a:t>
            </a:r>
            <a:r>
              <a:rPr lang="en-GB" sz="2400" b="1" dirty="0" err="1" smtClean="0"/>
              <a:t>competenze</a:t>
            </a:r>
            <a:r>
              <a:rPr lang="en-GB" sz="2400" dirty="0" smtClean="0"/>
              <a:t> </a:t>
            </a:r>
            <a:r>
              <a:rPr lang="en-GB" sz="2400" dirty="0" err="1" smtClean="0"/>
              <a:t>utili</a:t>
            </a:r>
            <a:r>
              <a:rPr lang="en-GB" sz="2400" dirty="0" smtClean="0"/>
              <a:t> a </a:t>
            </a:r>
            <a:r>
              <a:rPr lang="en-GB" sz="2400" dirty="0" err="1" smtClean="0"/>
              <a:t>fornire</a:t>
            </a:r>
            <a:r>
              <a:rPr lang="en-GB" sz="2400" dirty="0" smtClean="0"/>
              <a:t> un </a:t>
            </a:r>
            <a:r>
              <a:rPr lang="en-GB" sz="2400" dirty="0" err="1" smtClean="0"/>
              <a:t>contributo</a:t>
            </a:r>
            <a:r>
              <a:rPr lang="en-GB" sz="2400" dirty="0" smtClean="0"/>
              <a:t> </a:t>
            </a:r>
            <a:r>
              <a:rPr lang="en-GB" sz="2400" dirty="0" err="1" smtClean="0"/>
              <a:t>alla</a:t>
            </a:r>
            <a:r>
              <a:rPr lang="en-GB" sz="2400" dirty="0" smtClean="0"/>
              <a:t> </a:t>
            </a:r>
            <a:r>
              <a:rPr lang="en-GB" sz="2400" dirty="0" err="1" smtClean="0"/>
              <a:t>fase</a:t>
            </a:r>
            <a:r>
              <a:rPr lang="en-GB" sz="2400" dirty="0" smtClean="0"/>
              <a:t> di </a:t>
            </a:r>
            <a:r>
              <a:rPr lang="en-GB" sz="2400" dirty="0" err="1" smtClean="0"/>
              <a:t>prioritarizzazione</a:t>
            </a:r>
            <a:r>
              <a:rPr lang="en-GB" sz="2400" dirty="0" smtClean="0"/>
              <a:t> e di “</a:t>
            </a:r>
            <a:r>
              <a:rPr lang="en-GB" sz="2400" dirty="0" err="1" smtClean="0"/>
              <a:t>giudizio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sp>
        <p:nvSpPr>
          <p:cNvPr id="6" name="Rettangolo 5"/>
          <p:cNvSpPr/>
          <p:nvPr/>
        </p:nvSpPr>
        <p:spPr>
          <a:xfrm>
            <a:off x="323528" y="6309320"/>
            <a:ext cx="447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Fonte</a:t>
            </a:r>
            <a:r>
              <a:rPr lang="en-GB" dirty="0" smtClean="0"/>
              <a:t>: </a:t>
            </a:r>
            <a:r>
              <a:rPr lang="en-GB" dirty="0" err="1" smtClean="0"/>
              <a:t>adattamento</a:t>
            </a:r>
            <a:r>
              <a:rPr lang="en-GB" dirty="0" smtClean="0"/>
              <a:t> da </a:t>
            </a:r>
            <a:r>
              <a:rPr lang="en-GB" dirty="0" err="1" smtClean="0"/>
              <a:t>SiHTA</a:t>
            </a:r>
            <a:r>
              <a:rPr lang="en-GB" dirty="0" smtClean="0"/>
              <a:t> (</a:t>
            </a:r>
            <a:r>
              <a:rPr lang="en-GB" dirty="0" err="1" smtClean="0"/>
              <a:t>Cicchetti</a:t>
            </a:r>
            <a:r>
              <a:rPr lang="en-GB" dirty="0" smtClean="0"/>
              <a:t> et al)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33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5FB8-399E-4D94-B7EC-3BA336E7FC09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95536" y="388848"/>
            <a:ext cx="8352928" cy="5632310"/>
          </a:xfrm>
          <a:prstGeom prst="rect">
            <a:avLst/>
          </a:prstGeom>
          <a:solidFill>
            <a:srgbClr val="D34817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Il </a:t>
            </a:r>
            <a:r>
              <a:rPr lang="it-IT" sz="2400" dirty="0">
                <a:solidFill>
                  <a:schemeClr val="bg1"/>
                </a:solidFill>
              </a:rPr>
              <a:t>valore non è </a:t>
            </a:r>
            <a:r>
              <a:rPr lang="it-IT" sz="2400" dirty="0" smtClean="0">
                <a:solidFill>
                  <a:schemeClr val="bg1"/>
                </a:solidFill>
              </a:rPr>
              <a:t>coincidente </a:t>
            </a:r>
            <a:r>
              <a:rPr lang="it-IT" sz="2400" dirty="0">
                <a:solidFill>
                  <a:schemeClr val="bg1"/>
                </a:solidFill>
              </a:rPr>
              <a:t>con il prezzo, che rappresenta solo la quantificazione iniziale dell'offerta da parte del venditore, bensì è il frutto della composizione della curva della domanda con quella dell'offerta. Tale composizione può essere del tutto teorica e potrebbe anche non produrre, nei fatti, uno scambio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it-IT" sz="2400" dirty="0">
              <a:solidFill>
                <a:schemeClr val="bg1"/>
              </a:solidFill>
            </a:endParaRPr>
          </a:p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………l'utilità </a:t>
            </a:r>
            <a:r>
              <a:rPr lang="it-IT" sz="2400" dirty="0">
                <a:solidFill>
                  <a:schemeClr val="bg1"/>
                </a:solidFill>
              </a:rPr>
              <a:t>marginale che l'acquirente </a:t>
            </a:r>
            <a:r>
              <a:rPr lang="it-IT" sz="2400" dirty="0" smtClean="0">
                <a:solidFill>
                  <a:schemeClr val="bg1"/>
                </a:solidFill>
              </a:rPr>
              <a:t>può ottenere </a:t>
            </a:r>
            <a:r>
              <a:rPr lang="it-IT" sz="2400" dirty="0">
                <a:solidFill>
                  <a:schemeClr val="bg1"/>
                </a:solidFill>
              </a:rPr>
              <a:t>dall'acquisizione del </a:t>
            </a:r>
            <a:r>
              <a:rPr lang="it-IT" sz="2400" dirty="0" smtClean="0">
                <a:solidFill>
                  <a:schemeClr val="bg1"/>
                </a:solidFill>
              </a:rPr>
              <a:t>bene.</a:t>
            </a:r>
          </a:p>
          <a:p>
            <a:pPr algn="just"/>
            <a:endParaRPr lang="it-IT" sz="2400" dirty="0">
              <a:solidFill>
                <a:schemeClr val="bg1"/>
              </a:solidFill>
            </a:endParaRPr>
          </a:p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Farmaco?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Coniugare </a:t>
            </a:r>
            <a:r>
              <a:rPr lang="it-IT" sz="2400" dirty="0">
                <a:solidFill>
                  <a:schemeClr val="bg1"/>
                </a:solidFill>
              </a:rPr>
              <a:t>il </a:t>
            </a:r>
            <a:r>
              <a:rPr lang="it-IT" sz="2400" b="1" dirty="0">
                <a:solidFill>
                  <a:srgbClr val="FFFF00"/>
                </a:solidFill>
              </a:rPr>
              <a:t>valore “terapeutico” </a:t>
            </a:r>
            <a:r>
              <a:rPr lang="it-IT" sz="2400" b="1" dirty="0" smtClean="0">
                <a:solidFill>
                  <a:srgbClr val="FFFF00"/>
                </a:solidFill>
              </a:rPr>
              <a:t>del </a:t>
            </a:r>
            <a:r>
              <a:rPr lang="it-IT" sz="2400" b="1" dirty="0">
                <a:solidFill>
                  <a:srgbClr val="FFFF00"/>
                </a:solidFill>
              </a:rPr>
              <a:t>farmaco con il suo valore </a:t>
            </a:r>
            <a:r>
              <a:rPr lang="it-IT" sz="2400" b="1" dirty="0" smtClean="0">
                <a:solidFill>
                  <a:srgbClr val="FFFF00"/>
                </a:solidFill>
              </a:rPr>
              <a:t>economico e sociale</a:t>
            </a:r>
            <a:r>
              <a:rPr lang="it-IT" sz="2400" dirty="0" smtClean="0">
                <a:solidFill>
                  <a:srgbClr val="FFFFFF"/>
                </a:solidFill>
              </a:rPr>
              <a:t>, </a:t>
            </a:r>
            <a:r>
              <a:rPr lang="it-IT" sz="2400" dirty="0">
                <a:solidFill>
                  <a:srgbClr val="FFFFFF"/>
                </a:solidFill>
              </a:rPr>
              <a:t>un esercizio cui sono chiamati </a:t>
            </a:r>
            <a:r>
              <a:rPr lang="it-IT" sz="2400" dirty="0" smtClean="0">
                <a:solidFill>
                  <a:srgbClr val="FFFFFF"/>
                </a:solidFill>
              </a:rPr>
              <a:t>i decisori del settore sanitario, i medici, gli operatori sanitari …… ma anche i pazienti, e tutti i decisori coinvolti (</a:t>
            </a:r>
            <a:r>
              <a:rPr lang="it-IT" sz="2400" dirty="0" err="1" smtClean="0">
                <a:solidFill>
                  <a:srgbClr val="FFFFFF"/>
                </a:solidFill>
              </a:rPr>
              <a:t>Min</a:t>
            </a:r>
            <a:r>
              <a:rPr lang="it-IT" sz="2400" dirty="0" smtClean="0">
                <a:solidFill>
                  <a:srgbClr val="FFFFFF"/>
                </a:solidFill>
              </a:rPr>
              <a:t> Economia, INPS, INAIL) .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7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EEHTA, CEIS Univ. di Roma Tor Vergata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0E1-17B9-4A48-AC36-D81D3927040D}" type="slidenum">
              <a:rPr lang="en-US" smtClean="0"/>
              <a:t>20</a:t>
            </a:fld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5400" b="1" dirty="0" smtClean="0">
                <a:solidFill>
                  <a:srgbClr val="FFFF00"/>
                </a:solidFill>
              </a:rPr>
              <a:t>NEVER GIVE UP</a:t>
            </a:r>
            <a:endParaRPr lang="it-IT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4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GRAZIE PER L’ATTENZIONE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107504" y="5445224"/>
            <a:ext cx="8928992" cy="830997"/>
          </a:xfrm>
          <a:prstGeom prst="rect">
            <a:avLst/>
          </a:prstGeom>
          <a:solidFill>
            <a:srgbClr val="F2F6FF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FFFFFF"/>
                </a:solidFill>
                <a:hlinkClick r:id="rId2"/>
              </a:rPr>
              <a:t>f.mennini@uniroma2.it</a:t>
            </a:r>
          </a:p>
          <a:p>
            <a:pPr algn="ctr"/>
            <a:r>
              <a:rPr lang="it-IT" sz="2400" dirty="0" smtClean="0">
                <a:solidFill>
                  <a:srgbClr val="FFFFFF"/>
                </a:solidFill>
              </a:rPr>
              <a:t>Web</a:t>
            </a:r>
            <a:r>
              <a:rPr lang="it-IT" sz="2400" dirty="0">
                <a:solidFill>
                  <a:srgbClr val="FFFFFF"/>
                </a:solidFill>
              </a:rPr>
              <a:t>: </a:t>
            </a:r>
            <a:r>
              <a:rPr lang="it-IT" sz="2400" u="sng" dirty="0">
                <a:solidFill>
                  <a:srgbClr val="FFFFFF"/>
                </a:solidFill>
                <a:hlinkClick r:id="rId3"/>
              </a:rPr>
              <a:t>http://www.ceistorvergata.it/area.asp?a=626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Sottotitolo 6"/>
          <p:cNvSpPr>
            <a:spLocks noGrp="1"/>
          </p:cNvSpPr>
          <p:nvPr>
            <p:ph type="subTitle" idx="1"/>
          </p:nvPr>
        </p:nvSpPr>
        <p:spPr bwMode="auto">
          <a:xfrm>
            <a:off x="63500" y="1412777"/>
            <a:ext cx="8972996" cy="2304255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it-IT" sz="3600" b="1" dirty="0">
                <a:solidFill>
                  <a:schemeClr val="tx1"/>
                </a:solidFill>
                <a:ea typeface="ＭＳ Ｐゴシック" charset="0"/>
              </a:rPr>
              <a:t>Prof. Francesco Saverio </a:t>
            </a:r>
            <a:r>
              <a:rPr lang="it-IT" sz="3600" b="1" dirty="0" err="1">
                <a:solidFill>
                  <a:schemeClr val="tx1"/>
                </a:solidFill>
                <a:ea typeface="ＭＳ Ｐゴシック" charset="0"/>
              </a:rPr>
              <a:t>Mennini</a:t>
            </a:r>
            <a:endParaRPr lang="it-IT" sz="3600" b="1" dirty="0">
              <a:solidFill>
                <a:schemeClr val="tx1"/>
              </a:solidFill>
              <a:ea typeface="ＭＳ Ｐゴシック" charset="0"/>
            </a:endParaRPr>
          </a:p>
          <a:p>
            <a:pPr eaLnBrk="1" hangingPunct="1"/>
            <a:r>
              <a:rPr lang="it-IT" sz="2300" b="1" dirty="0" err="1" smtClean="0">
                <a:solidFill>
                  <a:schemeClr val="tx1"/>
                </a:solidFill>
                <a:ea typeface="ＭＳ Ｐゴシック" charset="0"/>
              </a:rPr>
              <a:t>Research</a:t>
            </a:r>
            <a:r>
              <a:rPr lang="it-IT" sz="2300" b="1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it-IT" sz="2300" b="1" dirty="0" err="1">
                <a:solidFill>
                  <a:schemeClr val="tx1"/>
                </a:solidFill>
                <a:ea typeface="ＭＳ Ｐゴシック" charset="0"/>
              </a:rPr>
              <a:t>Director</a:t>
            </a:r>
            <a:endParaRPr lang="it-IT" sz="2300" b="1" dirty="0">
              <a:solidFill>
                <a:schemeClr val="tx1"/>
              </a:solidFill>
              <a:ea typeface="ＭＳ Ｐゴシック" charset="0"/>
            </a:endParaRPr>
          </a:p>
          <a:p>
            <a:pPr eaLnBrk="1" hangingPunct="1"/>
            <a:r>
              <a:rPr lang="it-IT" sz="1600" dirty="0" err="1" smtClean="0">
                <a:solidFill>
                  <a:schemeClr val="tx1"/>
                </a:solidFill>
                <a:ea typeface="ＭＳ Ｐゴシック" charset="0"/>
              </a:rPr>
              <a:t>Economic</a:t>
            </a:r>
            <a:r>
              <a:rPr lang="it-IT" sz="1600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ea typeface="ＭＳ Ｐゴシック" charset="0"/>
              </a:rPr>
              <a:t>Evaluation and HTA (EEHTA)</a:t>
            </a:r>
            <a:r>
              <a:rPr lang="it-IT" sz="1600" dirty="0" smtClean="0">
                <a:solidFill>
                  <a:schemeClr val="tx1"/>
                </a:solidFill>
                <a:ea typeface="ＭＳ Ｐゴシック" charset="0"/>
              </a:rPr>
              <a:t>,CEIS,  </a:t>
            </a:r>
            <a:r>
              <a:rPr lang="it-IT" sz="1600" dirty="0" err="1" smtClean="0">
                <a:solidFill>
                  <a:schemeClr val="tx1"/>
                </a:solidFill>
                <a:ea typeface="ＭＳ Ｐゴシック" charset="0"/>
              </a:rPr>
              <a:t>Faculty</a:t>
            </a:r>
            <a:r>
              <a:rPr lang="it-IT" sz="1600" dirty="0" smtClean="0">
                <a:solidFill>
                  <a:schemeClr val="tx1"/>
                </a:solidFill>
                <a:ea typeface="ＭＳ Ｐゴシック" charset="0"/>
              </a:rPr>
              <a:t> of </a:t>
            </a:r>
            <a:r>
              <a:rPr lang="it-IT" sz="1600" dirty="0" err="1" smtClean="0">
                <a:solidFill>
                  <a:schemeClr val="tx1"/>
                </a:solidFill>
                <a:ea typeface="ＭＳ Ｐゴシック" charset="0"/>
              </a:rPr>
              <a:t>Economics,University</a:t>
            </a:r>
            <a:r>
              <a:rPr lang="it-IT" sz="1600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ea typeface="ＭＳ Ｐゴシック" charset="0"/>
              </a:rPr>
              <a:t>of Rome «Tor Vergata»</a:t>
            </a:r>
          </a:p>
          <a:p>
            <a:pPr eaLnBrk="1" hangingPunct="1"/>
            <a:r>
              <a:rPr lang="it-IT" sz="1600" dirty="0" err="1">
                <a:solidFill>
                  <a:schemeClr val="tx1"/>
                </a:solidFill>
                <a:ea typeface="ＭＳ Ｐゴシック" charset="0"/>
              </a:rPr>
              <a:t>Institute</a:t>
            </a:r>
            <a:r>
              <a:rPr lang="it-IT" sz="1600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ea typeface="ＭＳ Ｐゴシック" charset="0"/>
              </a:rPr>
              <a:t>for </a:t>
            </a:r>
            <a:r>
              <a:rPr lang="it-IT" sz="1600" dirty="0">
                <a:solidFill>
                  <a:schemeClr val="tx1"/>
                </a:solidFill>
                <a:ea typeface="ＭＳ Ｐゴシック" charset="0"/>
              </a:rPr>
              <a:t>Leadership and </a:t>
            </a:r>
            <a:r>
              <a:rPr lang="it-IT" sz="1600" dirty="0" smtClean="0">
                <a:solidFill>
                  <a:schemeClr val="tx1"/>
                </a:solidFill>
                <a:ea typeface="ＭＳ Ｐゴシック" charset="0"/>
              </a:rPr>
              <a:t>Management in </a:t>
            </a:r>
            <a:r>
              <a:rPr lang="it-IT" sz="1600" dirty="0" err="1" smtClean="0">
                <a:solidFill>
                  <a:schemeClr val="tx1"/>
                </a:solidFill>
                <a:ea typeface="ＭＳ Ｐゴシック" charset="0"/>
              </a:rPr>
              <a:t>Health</a:t>
            </a:r>
            <a:r>
              <a:rPr lang="it-IT" sz="1600" dirty="0" smtClean="0">
                <a:solidFill>
                  <a:schemeClr val="tx1"/>
                </a:solidFill>
                <a:ea typeface="ＭＳ Ｐゴシック" charset="0"/>
              </a:rPr>
              <a:t>, </a:t>
            </a:r>
            <a:r>
              <a:rPr lang="it-IT" sz="1600" dirty="0">
                <a:solidFill>
                  <a:schemeClr val="tx1"/>
                </a:solidFill>
                <a:ea typeface="ＭＳ Ｐゴシック" charset="0"/>
              </a:rPr>
              <a:t>Kingston </a:t>
            </a:r>
            <a:r>
              <a:rPr lang="it-IT" sz="1600" dirty="0" err="1">
                <a:solidFill>
                  <a:schemeClr val="tx1"/>
                </a:solidFill>
                <a:ea typeface="ＭＳ Ｐゴシック" charset="0"/>
              </a:rPr>
              <a:t>University</a:t>
            </a:r>
            <a:r>
              <a:rPr lang="it-IT" sz="1600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ea typeface="ＭＳ Ｐゴシック" charset="0"/>
              </a:rPr>
              <a:t>London</a:t>
            </a:r>
            <a:r>
              <a:rPr lang="it-IT" sz="1600" dirty="0" smtClean="0">
                <a:solidFill>
                  <a:schemeClr val="tx1"/>
                </a:solidFill>
                <a:ea typeface="ＭＳ Ｐゴシック" charset="0"/>
              </a:rPr>
              <a:t>, UK</a:t>
            </a:r>
            <a:endParaRPr lang="it-IT" sz="1600" dirty="0">
              <a:solidFill>
                <a:schemeClr val="tx1"/>
              </a:solidFill>
              <a:ea typeface="ＭＳ Ｐゴシック" charset="0"/>
            </a:endParaRPr>
          </a:p>
          <a:p>
            <a:pPr eaLnBrk="1" hangingPunct="1"/>
            <a:r>
              <a:rPr lang="it-IT" sz="2100" b="1" dirty="0" err="1" smtClean="0">
                <a:solidFill>
                  <a:schemeClr val="tx1"/>
                </a:solidFill>
                <a:ea typeface="ＭＳ Ｐゴシック" charset="0"/>
              </a:rPr>
              <a:t>President</a:t>
            </a:r>
            <a:endParaRPr lang="it-IT" sz="2100" dirty="0">
              <a:solidFill>
                <a:schemeClr val="tx1"/>
              </a:solidFill>
              <a:ea typeface="ＭＳ Ｐゴシック" charset="0"/>
            </a:endParaRPr>
          </a:p>
          <a:p>
            <a:pPr eaLnBrk="1" hangingPunct="1"/>
            <a:r>
              <a:rPr lang="it-IT" sz="1600" dirty="0">
                <a:solidFill>
                  <a:schemeClr val="tx1"/>
                </a:solidFill>
                <a:ea typeface="ＭＳ Ｐゴシック" charset="0"/>
              </a:rPr>
              <a:t>ISPOR </a:t>
            </a:r>
            <a:r>
              <a:rPr lang="it-IT" sz="1600" dirty="0" err="1">
                <a:solidFill>
                  <a:schemeClr val="tx1"/>
                </a:solidFill>
                <a:ea typeface="ＭＳ Ｐゴシック" charset="0"/>
              </a:rPr>
              <a:t>Italy</a:t>
            </a:r>
            <a:r>
              <a:rPr lang="it-IT" sz="1600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ea typeface="ＭＳ Ｐゴシック" charset="0"/>
              </a:rPr>
              <a:t>Chapter</a:t>
            </a:r>
            <a:r>
              <a:rPr lang="it-IT" sz="1600" dirty="0">
                <a:solidFill>
                  <a:schemeClr val="tx1"/>
                </a:solidFill>
                <a:ea typeface="ＭＳ Ｐゴシック" charset="0"/>
              </a:rPr>
              <a:t>, Rome.</a:t>
            </a:r>
          </a:p>
        </p:txBody>
      </p:sp>
    </p:spTree>
    <p:extLst>
      <p:ext uri="{BB962C8B-B14F-4D97-AF65-F5344CB8AC3E}">
        <p14:creationId xmlns:p14="http://schemas.microsoft.com/office/powerpoint/2010/main" val="256203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179512" y="260648"/>
            <a:ext cx="7056784" cy="646331"/>
          </a:xfrm>
          <a:prstGeom prst="rect">
            <a:avLst/>
          </a:prstGeom>
          <a:solidFill>
            <a:srgbClr val="D34817"/>
          </a:solidFill>
          <a:ln w="28575" cmpd="sng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600" b="1" dirty="0" smtClean="0">
                <a:solidFill>
                  <a:srgbClr val="FFFF00"/>
                </a:solidFill>
                <a:latin typeface="Calibri" charset="0"/>
              </a:rPr>
              <a:t>Modello Sanità: Salute </a:t>
            </a:r>
            <a:r>
              <a:rPr lang="it-IT" sz="3600" b="1" dirty="0">
                <a:solidFill>
                  <a:srgbClr val="FFFF00"/>
                </a:solidFill>
                <a:latin typeface="Calibri" charset="0"/>
              </a:rPr>
              <a:t>e </a:t>
            </a:r>
            <a:r>
              <a:rPr lang="it-IT" sz="3600" b="1" dirty="0" smtClean="0">
                <a:solidFill>
                  <a:srgbClr val="FFFF00"/>
                </a:solidFill>
                <a:latin typeface="Calibri" charset="0"/>
              </a:rPr>
              <a:t>Benessere</a:t>
            </a:r>
            <a:endParaRPr lang="it-IT" sz="3600" b="1" baseline="-25000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19458" name="Oval 6"/>
          <p:cNvSpPr>
            <a:spLocks noChangeArrowheads="1"/>
          </p:cNvSpPr>
          <p:nvPr/>
        </p:nvSpPr>
        <p:spPr bwMode="auto">
          <a:xfrm>
            <a:off x="214313" y="1285875"/>
            <a:ext cx="3671887" cy="1657350"/>
          </a:xfrm>
          <a:prstGeom prst="ellipse">
            <a:avLst/>
          </a:prstGeom>
          <a:solidFill>
            <a:srgbClr val="BE6605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800" b="1" dirty="0">
                <a:solidFill>
                  <a:srgbClr val="FFFFFF"/>
                </a:solidFill>
                <a:latin typeface="Calibri" charset="0"/>
              </a:rPr>
              <a:t>Economia</a:t>
            </a:r>
          </a:p>
          <a:p>
            <a:pPr algn="ctr"/>
            <a:endParaRPr lang="it-IT" dirty="0">
              <a:solidFill>
                <a:srgbClr val="FFFFFF"/>
              </a:solidFill>
              <a:latin typeface="Calibri" charset="0"/>
            </a:endParaRPr>
          </a:p>
          <a:p>
            <a:pPr algn="ctr"/>
            <a:r>
              <a:rPr lang="it-IT" dirty="0">
                <a:solidFill>
                  <a:srgbClr val="FFFFFF"/>
                </a:solidFill>
                <a:latin typeface="Calibri" charset="0"/>
              </a:rPr>
              <a:t>Produzione e Consumo</a:t>
            </a:r>
          </a:p>
          <a:p>
            <a:pPr algn="ctr"/>
            <a:endParaRPr lang="it-IT" dirty="0">
              <a:latin typeface="Calibri" charset="0"/>
            </a:endParaRPr>
          </a:p>
          <a:p>
            <a:pPr algn="ctr"/>
            <a:endParaRPr lang="it-IT" dirty="0">
              <a:latin typeface="Calibri" charset="0"/>
            </a:endParaRPr>
          </a:p>
        </p:txBody>
      </p:sp>
      <p:sp>
        <p:nvSpPr>
          <p:cNvPr id="19459" name="Oval 7"/>
          <p:cNvSpPr>
            <a:spLocks noChangeArrowheads="1"/>
          </p:cNvSpPr>
          <p:nvPr/>
        </p:nvSpPr>
        <p:spPr bwMode="auto">
          <a:xfrm>
            <a:off x="5472113" y="3357563"/>
            <a:ext cx="3671887" cy="16573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3600" b="1" dirty="0">
              <a:latin typeface="Calibri" charset="0"/>
            </a:endParaRPr>
          </a:p>
          <a:p>
            <a:pPr algn="ctr"/>
            <a:r>
              <a:rPr lang="it-IT" sz="3600" b="1" dirty="0">
                <a:solidFill>
                  <a:srgbClr val="FFFFFF"/>
                </a:solidFill>
                <a:latin typeface="Calibri" charset="0"/>
              </a:rPr>
              <a:t>Salute</a:t>
            </a:r>
            <a:endParaRPr lang="it-IT" sz="3600" dirty="0">
              <a:solidFill>
                <a:srgbClr val="FFFFFF"/>
              </a:solidFill>
              <a:latin typeface="Calibri" charset="0"/>
            </a:endParaRPr>
          </a:p>
          <a:p>
            <a:pPr algn="ctr"/>
            <a:endParaRPr lang="it-IT" dirty="0">
              <a:latin typeface="Calibri" charset="0"/>
            </a:endParaRPr>
          </a:p>
          <a:p>
            <a:pPr algn="ctr"/>
            <a:endParaRPr lang="it-IT" dirty="0">
              <a:latin typeface="Calibri" charset="0"/>
            </a:endParaRPr>
          </a:p>
        </p:txBody>
      </p:sp>
      <p:sp>
        <p:nvSpPr>
          <p:cNvPr id="19460" name="Oval 8"/>
          <p:cNvSpPr>
            <a:spLocks noChangeArrowheads="1"/>
          </p:cNvSpPr>
          <p:nvPr/>
        </p:nvSpPr>
        <p:spPr bwMode="auto">
          <a:xfrm>
            <a:off x="899592" y="4653136"/>
            <a:ext cx="3671887" cy="1728787"/>
          </a:xfrm>
          <a:prstGeom prst="ellipse">
            <a:avLst/>
          </a:prstGeom>
          <a:solidFill>
            <a:srgbClr val="00006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800" b="1" dirty="0">
              <a:latin typeface="Calibri" charset="0"/>
            </a:endParaRP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Calibri" charset="0"/>
              </a:rPr>
              <a:t>Assistenza Sanitaria</a:t>
            </a:r>
          </a:p>
          <a:p>
            <a:pPr algn="ctr"/>
            <a:endParaRPr lang="it-IT" dirty="0">
              <a:solidFill>
                <a:srgbClr val="FFFF00"/>
              </a:solidFill>
              <a:latin typeface="Calibri" charset="0"/>
            </a:endParaRPr>
          </a:p>
          <a:p>
            <a:pPr algn="ctr"/>
            <a:r>
              <a:rPr lang="it-IT" dirty="0">
                <a:solidFill>
                  <a:srgbClr val="FFFF00"/>
                </a:solidFill>
                <a:latin typeface="Calibri" charset="0"/>
              </a:rPr>
              <a:t>Tecnologie Sanitarie</a:t>
            </a:r>
          </a:p>
          <a:p>
            <a:pPr algn="ctr"/>
            <a:endParaRPr lang="it-IT" dirty="0">
              <a:latin typeface="Calibri" charset="0"/>
            </a:endParaRPr>
          </a:p>
          <a:p>
            <a:pPr algn="ctr"/>
            <a:endParaRPr lang="it-IT" dirty="0">
              <a:latin typeface="Calibri" charset="0"/>
            </a:endParaRPr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 flipH="1" flipV="1">
            <a:off x="3786188" y="2500313"/>
            <a:ext cx="2000250" cy="1071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2" name="Line 10"/>
          <p:cNvSpPr>
            <a:spLocks noChangeShapeType="1"/>
          </p:cNvSpPr>
          <p:nvPr/>
        </p:nvSpPr>
        <p:spPr bwMode="auto">
          <a:xfrm flipV="1">
            <a:off x="4211961" y="4214812"/>
            <a:ext cx="1288728" cy="72635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3" name="Line 11"/>
          <p:cNvSpPr>
            <a:spLocks noChangeShapeType="1"/>
          </p:cNvSpPr>
          <p:nvPr/>
        </p:nvSpPr>
        <p:spPr bwMode="auto">
          <a:xfrm flipH="1">
            <a:off x="4499991" y="4643438"/>
            <a:ext cx="1143571" cy="5857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4" name="Line 12"/>
          <p:cNvSpPr>
            <a:spLocks noChangeShapeType="1"/>
          </p:cNvSpPr>
          <p:nvPr/>
        </p:nvSpPr>
        <p:spPr bwMode="auto">
          <a:xfrm>
            <a:off x="3500438" y="2714625"/>
            <a:ext cx="2143125" cy="12144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" name="Line 13"/>
          <p:cNvSpPr>
            <a:spLocks noChangeShapeType="1"/>
          </p:cNvSpPr>
          <p:nvPr/>
        </p:nvSpPr>
        <p:spPr bwMode="auto">
          <a:xfrm>
            <a:off x="2071688" y="3143250"/>
            <a:ext cx="340072" cy="143787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6" name="Line 14"/>
          <p:cNvSpPr>
            <a:spLocks noChangeShapeType="1"/>
          </p:cNvSpPr>
          <p:nvPr/>
        </p:nvSpPr>
        <p:spPr bwMode="auto">
          <a:xfrm flipH="1" flipV="1">
            <a:off x="2500312" y="3071812"/>
            <a:ext cx="271487" cy="136529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7" name="TextBox 1"/>
          <p:cNvSpPr txBox="1">
            <a:spLocks noChangeArrowheads="1"/>
          </p:cNvSpPr>
          <p:nvPr/>
        </p:nvSpPr>
        <p:spPr bwMode="auto">
          <a:xfrm>
            <a:off x="4787900" y="1196975"/>
            <a:ext cx="4143375" cy="1462088"/>
          </a:xfrm>
          <a:prstGeom prst="rect">
            <a:avLst/>
          </a:prstGeom>
          <a:solidFill>
            <a:srgbClr val="00009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800" b="1" baseline="-25000" dirty="0">
                <a:solidFill>
                  <a:srgbClr val="FFFF00"/>
                </a:solidFill>
                <a:latin typeface="Verdana" charset="0"/>
              </a:rPr>
              <a:t>“</a:t>
            </a:r>
            <a:r>
              <a:rPr lang="en-US" altLang="ja-JP" sz="1800" b="1" i="1" baseline="-25000" dirty="0">
                <a:solidFill>
                  <a:srgbClr val="FFFF00"/>
                </a:solidFill>
                <a:latin typeface="Verdana" charset="0"/>
              </a:rPr>
              <a:t>Health is important for the wellbeing of individuals and society, but a healthy population is also a prerequisite for economic productivity and prosperity</a:t>
            </a:r>
            <a:r>
              <a:rPr lang="en-US" sz="1800" b="1" baseline="-25000" dirty="0" smtClean="0">
                <a:solidFill>
                  <a:srgbClr val="FFFF00"/>
                </a:solidFill>
                <a:latin typeface="Verdana" charset="0"/>
              </a:rPr>
              <a:t>”</a:t>
            </a:r>
            <a:r>
              <a:rPr lang="en-US" altLang="ja-JP" sz="1800" b="1" baseline="-25000" dirty="0" smtClean="0">
                <a:solidFill>
                  <a:srgbClr val="FFFF00"/>
                </a:solidFill>
                <a:latin typeface="Verdana" charset="0"/>
              </a:rPr>
              <a:t>.</a:t>
            </a:r>
            <a:endParaRPr lang="en-US" altLang="ja-JP" sz="1800" b="1" baseline="-25000" dirty="0">
              <a:solidFill>
                <a:srgbClr val="FFFF00"/>
              </a:solidFill>
              <a:latin typeface="Verdana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1800" b="1" baseline="-25000" dirty="0">
              <a:latin typeface="Calibri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12" y="263116"/>
            <a:ext cx="1528276" cy="5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5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5FB8-399E-4D94-B7EC-3BA336E7FC09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95536" y="1268760"/>
            <a:ext cx="8424936" cy="3046988"/>
          </a:xfrm>
          <a:prstGeom prst="rect">
            <a:avLst/>
          </a:prstGeom>
          <a:solidFill>
            <a:srgbClr val="D34817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FFFFFF"/>
                </a:solidFill>
              </a:rPr>
              <a:t>Necessario valutare i maggiori costi che il sistema sanitario e quello economico nel complesso sosterrebbero in assenza dei farmaci </a:t>
            </a:r>
            <a:r>
              <a:rPr lang="it-IT" sz="2400" dirty="0" smtClean="0">
                <a:solidFill>
                  <a:srgbClr val="FFFFFF"/>
                </a:solidFill>
              </a:rPr>
              <a:t>efficaci correntemente </a:t>
            </a:r>
            <a:r>
              <a:rPr lang="it-IT" sz="2400" dirty="0">
                <a:solidFill>
                  <a:srgbClr val="FFFFFF"/>
                </a:solidFill>
              </a:rPr>
              <a:t>disponibili</a:t>
            </a:r>
            <a:r>
              <a:rPr lang="it-IT" sz="2400" dirty="0" smtClean="0">
                <a:solidFill>
                  <a:srgbClr val="FFFFFF"/>
                </a:solidFill>
              </a:rPr>
              <a:t>.</a:t>
            </a:r>
          </a:p>
          <a:p>
            <a:pPr algn="just"/>
            <a:endParaRPr lang="it-IT" sz="2400" dirty="0" smtClean="0">
              <a:solidFill>
                <a:srgbClr val="FFFFFF"/>
              </a:solidFill>
            </a:endParaRPr>
          </a:p>
          <a:p>
            <a:pPr algn="just"/>
            <a:r>
              <a:rPr lang="it-IT" sz="2400" dirty="0" smtClean="0">
                <a:solidFill>
                  <a:srgbClr val="FFFFFF"/>
                </a:solidFill>
              </a:rPr>
              <a:t>La </a:t>
            </a:r>
            <a:r>
              <a:rPr lang="it-IT" sz="2400" dirty="0">
                <a:solidFill>
                  <a:srgbClr val="FFFFFF"/>
                </a:solidFill>
              </a:rPr>
              <a:t>spesa sanitaria pubblica si attesterebbe su valori superiori </a:t>
            </a:r>
            <a:r>
              <a:rPr lang="it-IT" sz="2400" dirty="0" smtClean="0">
                <a:solidFill>
                  <a:srgbClr val="FFFFFF"/>
                </a:solidFill>
              </a:rPr>
              <a:t>o inferiori?</a:t>
            </a:r>
          </a:p>
          <a:p>
            <a:pPr algn="just"/>
            <a:endParaRPr lang="it-IT" sz="2400" dirty="0">
              <a:solidFill>
                <a:srgbClr val="FFFFFF"/>
              </a:solidFill>
            </a:endParaRPr>
          </a:p>
          <a:p>
            <a:pPr algn="just"/>
            <a:endParaRPr lang="it-IT" sz="2400" dirty="0">
              <a:solidFill>
                <a:srgbClr val="FFFFFF"/>
              </a:solidFill>
            </a:endParaRPr>
          </a:p>
          <a:p>
            <a:pPr algn="just"/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smtClean="0">
                <a:solidFill>
                  <a:srgbClr val="FFFFFF"/>
                </a:solidFill>
              </a:rPr>
              <a:t>Quale impatto sul PIL?</a:t>
            </a:r>
          </a:p>
        </p:txBody>
      </p:sp>
      <p:sp>
        <p:nvSpPr>
          <p:cNvPr id="5" name="Freccia destra con strisce 4"/>
          <p:cNvSpPr/>
          <p:nvPr/>
        </p:nvSpPr>
        <p:spPr>
          <a:xfrm rot="5400000">
            <a:off x="220656" y="507536"/>
            <a:ext cx="978408" cy="48463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D348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7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898989"/>
                </a:solidFill>
                <a:latin typeface="Calibri" charset="0"/>
              </a:rPr>
              <a:t>EEHTA, CEIS Univ. di Roma Tor Vergata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099228-9A2D-964E-A586-9BEA7638207A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2" name="Segnaposto contenuto 4"/>
          <p:cNvSpPr>
            <a:spLocks noGrp="1"/>
          </p:cNvSpPr>
          <p:nvPr>
            <p:ph sz="quarter" idx="1"/>
          </p:nvPr>
        </p:nvSpPr>
        <p:spPr>
          <a:xfrm>
            <a:off x="251521" y="188640"/>
            <a:ext cx="5544615" cy="64770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Calibri" charset="0"/>
                <a:ea typeface="ＭＳ Ｐゴシック" charset="0"/>
              </a:rPr>
              <a:t>Alcuni termini di paragone</a:t>
            </a:r>
          </a:p>
        </p:txBody>
      </p:sp>
      <p:pic>
        <p:nvPicPr>
          <p:cNvPr id="32773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628775"/>
            <a:ext cx="562133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CasellaDiTesto 6"/>
          <p:cNvSpPr txBox="1">
            <a:spLocks noChangeArrowheads="1"/>
          </p:cNvSpPr>
          <p:nvPr/>
        </p:nvSpPr>
        <p:spPr bwMode="auto">
          <a:xfrm>
            <a:off x="6300788" y="2133600"/>
            <a:ext cx="27051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3200" dirty="0"/>
              <a:t>€ 1,06 Miliardi</a:t>
            </a:r>
          </a:p>
          <a:p>
            <a:pPr algn="ctr"/>
            <a:r>
              <a:rPr lang="it-IT" dirty="0" smtClean="0"/>
              <a:t>(40% </a:t>
            </a:r>
            <a:r>
              <a:rPr lang="it-IT" dirty="0"/>
              <a:t>costi </a:t>
            </a:r>
            <a:r>
              <a:rPr lang="it-IT" dirty="0" smtClean="0"/>
              <a:t>diretti</a:t>
            </a:r>
          </a:p>
          <a:p>
            <a:pPr algn="ctr"/>
            <a:r>
              <a:rPr lang="it-IT" dirty="0" smtClean="0"/>
              <a:t>60% indiretti)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6011863" y="2095500"/>
            <a:ext cx="431800" cy="111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013200"/>
            <a:ext cx="560863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6300788" y="4365625"/>
            <a:ext cx="2705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3200" dirty="0"/>
              <a:t>€ 528 Milioni</a:t>
            </a:r>
          </a:p>
          <a:p>
            <a:pPr algn="ctr"/>
            <a:r>
              <a:rPr lang="it-IT" dirty="0"/>
              <a:t>(solo di costi diretti)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6011863" y="4327525"/>
            <a:ext cx="431800" cy="111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339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32774" grpId="0"/>
      <p:bldP spid="8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>
                <a:solidFill>
                  <a:srgbClr val="898989"/>
                </a:solidFill>
                <a:latin typeface="Calibri" charset="0"/>
              </a:rPr>
              <a:t>EEHTA, CEIS Univ. di Roma Tor Vergata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485CEC-CC2E-E747-B9AC-A74436B4E282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3796" name="Segnaposto contenuto 4"/>
          <p:cNvSpPr>
            <a:spLocks noGrp="1"/>
          </p:cNvSpPr>
          <p:nvPr>
            <p:ph sz="quarter" idx="1"/>
          </p:nvPr>
        </p:nvSpPr>
        <p:spPr>
          <a:xfrm>
            <a:off x="251521" y="188640"/>
            <a:ext cx="6912768" cy="64770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Calibri" charset="0"/>
                <a:ea typeface="ＭＳ Ｐゴシック" charset="0"/>
              </a:rPr>
              <a:t>Alcuni termini di paragone</a:t>
            </a:r>
          </a:p>
        </p:txBody>
      </p:sp>
      <p:sp>
        <p:nvSpPr>
          <p:cNvPr id="33797" name="CasellaDiTesto 6"/>
          <p:cNvSpPr txBox="1">
            <a:spLocks noChangeArrowheads="1"/>
          </p:cNvSpPr>
          <p:nvPr/>
        </p:nvSpPr>
        <p:spPr bwMode="auto">
          <a:xfrm>
            <a:off x="6300192" y="1340768"/>
            <a:ext cx="27051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3200" dirty="0"/>
              <a:t>€ 7,3 Miliardi</a:t>
            </a:r>
          </a:p>
          <a:p>
            <a:pPr algn="ctr"/>
            <a:r>
              <a:rPr lang="it-IT" dirty="0"/>
              <a:t>(</a:t>
            </a:r>
            <a:r>
              <a:rPr lang="it-IT" dirty="0" smtClean="0"/>
              <a:t>70% </a:t>
            </a:r>
            <a:r>
              <a:rPr lang="it-IT" dirty="0"/>
              <a:t>costi </a:t>
            </a:r>
            <a:r>
              <a:rPr lang="it-IT" dirty="0" smtClean="0"/>
              <a:t>diretti</a:t>
            </a:r>
          </a:p>
          <a:p>
            <a:pPr algn="ctr"/>
            <a:r>
              <a:rPr lang="it-IT" dirty="0" smtClean="0"/>
              <a:t>30% indiretti)</a:t>
            </a:r>
            <a:endParaRPr lang="it-IT" dirty="0"/>
          </a:p>
        </p:txBody>
      </p:sp>
      <p:pic>
        <p:nvPicPr>
          <p:cNvPr id="33798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6078537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ccia a destra 14"/>
          <p:cNvSpPr/>
          <p:nvPr/>
        </p:nvSpPr>
        <p:spPr>
          <a:xfrm>
            <a:off x="5292080" y="3645024"/>
            <a:ext cx="431800" cy="111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6012160" y="1340768"/>
            <a:ext cx="431800" cy="111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5" y="3356992"/>
            <a:ext cx="5272195" cy="2423909"/>
          </a:xfrm>
          <a:prstGeom prst="rect">
            <a:avLst/>
          </a:prstGeom>
        </p:spPr>
      </p:pic>
      <p:sp>
        <p:nvSpPr>
          <p:cNvPr id="13" name="CasellaDiTesto 6"/>
          <p:cNvSpPr txBox="1">
            <a:spLocks noChangeArrowheads="1"/>
          </p:cNvSpPr>
          <p:nvPr/>
        </p:nvSpPr>
        <p:spPr bwMode="auto">
          <a:xfrm>
            <a:off x="5652120" y="4293096"/>
            <a:ext cx="350619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3200" dirty="0"/>
              <a:t>€ </a:t>
            </a:r>
            <a:r>
              <a:rPr lang="it-IT" sz="3200" dirty="0" smtClean="0"/>
              <a:t>9,5 </a:t>
            </a:r>
            <a:r>
              <a:rPr lang="it-IT" sz="3200" dirty="0"/>
              <a:t>Miliardi</a:t>
            </a:r>
          </a:p>
          <a:p>
            <a:pPr algn="ctr"/>
            <a:r>
              <a:rPr lang="it-IT" dirty="0"/>
              <a:t>(</a:t>
            </a:r>
            <a:r>
              <a:rPr lang="it-IT" dirty="0" smtClean="0"/>
              <a:t>costi </a:t>
            </a:r>
            <a:r>
              <a:rPr lang="it-IT" dirty="0"/>
              <a:t>diretti</a:t>
            </a:r>
            <a:r>
              <a:rPr lang="it-IT" dirty="0" smtClean="0"/>
              <a:t>)</a:t>
            </a:r>
          </a:p>
          <a:p>
            <a:pPr algn="ctr"/>
            <a:r>
              <a:rPr lang="it-IT" sz="2800" dirty="0"/>
              <a:t>€ </a:t>
            </a:r>
            <a:r>
              <a:rPr lang="it-IT" sz="2800" dirty="0" smtClean="0"/>
              <a:t>10,6 </a:t>
            </a:r>
            <a:r>
              <a:rPr lang="it-IT" sz="2800" dirty="0"/>
              <a:t>Miliardi</a:t>
            </a:r>
          </a:p>
          <a:p>
            <a:pPr algn="ctr"/>
            <a:r>
              <a:rPr lang="it-IT" sz="2000" dirty="0" smtClean="0"/>
              <a:t>(Costi Indiretti</a:t>
            </a:r>
          </a:p>
          <a:p>
            <a:pPr algn="ctr"/>
            <a:r>
              <a:rPr lang="it-IT" sz="2000" dirty="0" smtClean="0"/>
              <a:t>Di cui 9 prepensionamenti!!!)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747039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  <p:bldP spid="33797" grpId="0"/>
      <p:bldP spid="15" grpId="0" animBg="1"/>
      <p:bldP spid="8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0E1-17B9-4A48-AC36-D81D3927040D}" type="slidenum">
              <a:rPr lang="en-US" smtClean="0"/>
              <a:t>7</a:t>
            </a:fld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754557" cy="5112568"/>
          </a:xfrm>
          <a:noFill/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300" b="1" dirty="0" smtClean="0">
                <a:solidFill>
                  <a:srgbClr val="000000"/>
                </a:solidFill>
              </a:rPr>
              <a:t>Extending </a:t>
            </a:r>
            <a:r>
              <a:rPr lang="en-US" sz="4300" b="1" dirty="0">
                <a:solidFill>
                  <a:srgbClr val="000000"/>
                </a:solidFill>
              </a:rPr>
              <a:t>influenza vaccination to individuals aged 50–64: </a:t>
            </a:r>
            <a:endParaRPr lang="en-US" sz="4300" b="1" dirty="0" smtClean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300" b="1" dirty="0" smtClean="0">
                <a:solidFill>
                  <a:srgbClr val="000000"/>
                </a:solidFill>
              </a:rPr>
              <a:t>A </a:t>
            </a:r>
            <a:r>
              <a:rPr lang="en-US" sz="4300" b="1" dirty="0">
                <a:solidFill>
                  <a:srgbClr val="000000"/>
                </a:solidFill>
              </a:rPr>
              <a:t>budget impact analysis. </a:t>
            </a:r>
            <a:endParaRPr lang="en-US" sz="4300" b="1" dirty="0" smtClean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00"/>
                </a:solidFill>
              </a:rPr>
              <a:t>A </a:t>
            </a:r>
            <a:r>
              <a:rPr lang="en-US" sz="3400" dirty="0" err="1">
                <a:solidFill>
                  <a:srgbClr val="000000"/>
                </a:solidFill>
              </a:rPr>
              <a:t>Cicchetti</a:t>
            </a:r>
            <a:r>
              <a:rPr lang="en-US" sz="3400" dirty="0">
                <a:solidFill>
                  <a:srgbClr val="000000"/>
                </a:solidFill>
              </a:rPr>
              <a:t>, M Ruggeri, L </a:t>
            </a:r>
            <a:r>
              <a:rPr lang="en-US" sz="3400" dirty="0" err="1">
                <a:solidFill>
                  <a:srgbClr val="000000"/>
                </a:solidFill>
              </a:rPr>
              <a:t>Gitto</a:t>
            </a:r>
            <a:r>
              <a:rPr lang="en-US" sz="3400" dirty="0">
                <a:solidFill>
                  <a:srgbClr val="000000"/>
                </a:solidFill>
              </a:rPr>
              <a:t>, FS </a:t>
            </a:r>
            <a:r>
              <a:rPr lang="en-US" sz="3400" dirty="0" err="1" smtClean="0">
                <a:solidFill>
                  <a:srgbClr val="000000"/>
                </a:solidFill>
              </a:rPr>
              <a:t>Mennini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International </a:t>
            </a:r>
            <a:r>
              <a:rPr lang="en-US" sz="3600" dirty="0">
                <a:solidFill>
                  <a:srgbClr val="000000"/>
                </a:solidFill>
              </a:rPr>
              <a:t>Journal of Technology Assessment in Health Care, 2010.</a:t>
            </a:r>
          </a:p>
          <a:p>
            <a:pPr>
              <a:spcBef>
                <a:spcPts val="0"/>
              </a:spcBef>
            </a:pPr>
            <a:endParaRPr lang="it-IT" sz="36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it-IT" sz="36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it-IT" sz="36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it-IT" sz="4000" dirty="0" smtClean="0">
                <a:solidFill>
                  <a:srgbClr val="000000"/>
                </a:solidFill>
              </a:rPr>
              <a:t>il </a:t>
            </a:r>
            <a:r>
              <a:rPr lang="it-IT" sz="4000" dirty="0">
                <a:solidFill>
                  <a:srgbClr val="000000"/>
                </a:solidFill>
              </a:rPr>
              <a:t>costo complessivo per l’influenza, tra spese del SSN, dell’INPS, delle aziende e delle famiglie (costi diretti ed indiretti), è per il sistema-Paese pari a </a:t>
            </a:r>
            <a:r>
              <a:rPr lang="it-IT" sz="4000" b="1" dirty="0">
                <a:solidFill>
                  <a:srgbClr val="000000"/>
                </a:solidFill>
              </a:rPr>
              <a:t>circa </a:t>
            </a:r>
            <a:r>
              <a:rPr lang="it-IT" sz="4000" b="1" dirty="0" smtClean="0">
                <a:solidFill>
                  <a:srgbClr val="000000"/>
                </a:solidFill>
              </a:rPr>
              <a:t>€ 2,86 </a:t>
            </a:r>
            <a:r>
              <a:rPr lang="it-IT" sz="4000" b="1" dirty="0" err="1" smtClean="0">
                <a:solidFill>
                  <a:srgbClr val="000000"/>
                </a:solidFill>
              </a:rPr>
              <a:t>mld</a:t>
            </a:r>
            <a:r>
              <a:rPr lang="it-IT" sz="4000" dirty="0" smtClean="0">
                <a:solidFill>
                  <a:srgbClr val="000000"/>
                </a:solidFill>
              </a:rPr>
              <a:t> . </a:t>
            </a:r>
          </a:p>
          <a:p>
            <a:pPr>
              <a:spcBef>
                <a:spcPts val="0"/>
              </a:spcBef>
            </a:pPr>
            <a:endParaRPr lang="it-IT" sz="40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it-IT" sz="4000" dirty="0">
                <a:solidFill>
                  <a:srgbClr val="000000"/>
                </a:solidFill>
              </a:rPr>
              <a:t>vaccinando tutta la pop &gt; 18 anni, i costi complessivi si ridurrebbero a </a:t>
            </a:r>
            <a:r>
              <a:rPr lang="it-IT" sz="4000" b="1" dirty="0" smtClean="0">
                <a:solidFill>
                  <a:srgbClr val="000000"/>
                </a:solidFill>
              </a:rPr>
              <a:t>€1,56 </a:t>
            </a:r>
            <a:r>
              <a:rPr lang="it-IT" sz="4000" b="1" dirty="0" err="1" smtClean="0">
                <a:solidFill>
                  <a:srgbClr val="000000"/>
                </a:solidFill>
              </a:rPr>
              <a:t>mld</a:t>
            </a:r>
            <a:r>
              <a:rPr lang="it-IT" sz="4000" b="1" dirty="0" smtClean="0">
                <a:solidFill>
                  <a:srgbClr val="000000"/>
                </a:solidFill>
              </a:rPr>
              <a:t> </a:t>
            </a:r>
            <a:r>
              <a:rPr lang="it-IT" sz="4000" dirty="0">
                <a:solidFill>
                  <a:srgbClr val="000000"/>
                </a:solidFill>
              </a:rPr>
              <a:t>generando dunque una </a:t>
            </a:r>
            <a:r>
              <a:rPr lang="it-IT" sz="4000" u="sng" dirty="0">
                <a:solidFill>
                  <a:srgbClr val="000000"/>
                </a:solidFill>
              </a:rPr>
              <a:t>riduzione netta </a:t>
            </a:r>
            <a:r>
              <a:rPr lang="it-IT" sz="4000" dirty="0">
                <a:solidFill>
                  <a:srgbClr val="000000"/>
                </a:solidFill>
              </a:rPr>
              <a:t>di costi pari </a:t>
            </a:r>
            <a:r>
              <a:rPr lang="it-IT" sz="4000" b="1" dirty="0">
                <a:solidFill>
                  <a:srgbClr val="000000"/>
                </a:solidFill>
              </a:rPr>
              <a:t>a €</a:t>
            </a:r>
            <a:r>
              <a:rPr lang="it-IT" sz="4000" b="1" dirty="0" smtClean="0">
                <a:solidFill>
                  <a:srgbClr val="000000"/>
                </a:solidFill>
              </a:rPr>
              <a:t>1,3 </a:t>
            </a:r>
            <a:r>
              <a:rPr lang="it-IT" sz="4000" dirty="0" err="1" smtClean="0">
                <a:solidFill>
                  <a:srgbClr val="000000"/>
                </a:solidFill>
              </a:rPr>
              <a:t>mld</a:t>
            </a:r>
            <a:r>
              <a:rPr lang="it-IT" sz="40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it-IT" sz="36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8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800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800" dirty="0" smtClean="0">
              <a:solidFill>
                <a:srgbClr val="FFFF00"/>
              </a:solidFill>
            </a:endParaRPr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251521" y="188640"/>
            <a:ext cx="5544615" cy="647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just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just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just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 pitchFamily="18" charset="2"/>
              <a:buChar char="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just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just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it-IT" dirty="0" smtClean="0">
                <a:latin typeface="Calibri" charset="0"/>
                <a:ea typeface="ＭＳ Ｐゴシック" charset="0"/>
              </a:rPr>
              <a:t>Alcuni termini di paragone</a:t>
            </a:r>
            <a:endParaRPr lang="it-IT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6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spesa pubblica previdenziale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0E1-17B9-4A48-AC36-D81D3927040D}" type="slidenum">
              <a:rPr lang="en-US" smtClean="0"/>
              <a:t>8</a:t>
            </a:fld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251519" y="1124743"/>
            <a:ext cx="8754557" cy="1440161"/>
          </a:xfrm>
        </p:spPr>
        <p:txBody>
          <a:bodyPr>
            <a:normAutofit fontScale="47500" lnSpcReduction="20000"/>
          </a:bodyPr>
          <a:lstStyle/>
          <a:p>
            <a:r>
              <a:rPr lang="it-IT" dirty="0"/>
              <a:t>Nel totale delle prestazioni erogate dall’INPS per gruppi di patologie dal 2001 al 2015, le malattie cardiocircolatorie rappresentano il 21%. </a:t>
            </a:r>
          </a:p>
          <a:p>
            <a:r>
              <a:rPr lang="it-IT" dirty="0"/>
              <a:t>Le malattie del sistema cardio-circolatorio rappresentano inoltre una voce importante di assegni di invalidità erogati dall’INPS, che nel periodo 2001-2015 hanno raggiunto il numero di 413.694.</a:t>
            </a:r>
          </a:p>
          <a:p>
            <a:r>
              <a:rPr lang="it-IT" dirty="0"/>
              <a:t>Annualmente si stimano oltre </a:t>
            </a:r>
            <a:r>
              <a:rPr lang="it-IT" dirty="0">
                <a:latin typeface="Perpetua" panose="02020502060401020303" pitchFamily="18" charset="0"/>
              </a:rPr>
              <a:t>€ </a:t>
            </a:r>
            <a:r>
              <a:rPr lang="it-IT" dirty="0"/>
              <a:t>750 milioni di costi indiretti sostenuti dall’INPS per le malattie cardiovascolari (trend in aumento).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15515" y="2348880"/>
            <a:ext cx="474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Prestazione erogate (Pensioni inabilità ed Assegni invalidità) – Italia 2001-2015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8" y="2942126"/>
            <a:ext cx="4775258" cy="264711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185326" y="338391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Costi e prestazioni – Italia 2009-2015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758" y="3770825"/>
            <a:ext cx="4283968" cy="28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2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EEHTA, CEIS Univ. di Roma Tor Vergata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0E1-17B9-4A48-AC36-D81D3927040D}" type="slidenum">
              <a:rPr lang="en-US" smtClean="0"/>
              <a:t>9</a:t>
            </a:fld>
            <a:endParaRPr lang="en-US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744416" cy="648072"/>
          </a:xfrm>
          <a:solidFill>
            <a:srgbClr val="C0504D"/>
          </a:solidFill>
        </p:spPr>
        <p:txBody>
          <a:bodyPr/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Verdana" charset="0"/>
              </a:rPr>
              <a:t>Background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 bwMode="auto">
          <a:xfrm>
            <a:off x="179512" y="1452563"/>
            <a:ext cx="8712968" cy="4211637"/>
          </a:xfrm>
          <a:prstGeom prst="rect">
            <a:avLst/>
          </a:prstGeom>
          <a:solidFill>
            <a:srgbClr val="D34817"/>
          </a:solidFill>
          <a:ln>
            <a:noFill/>
          </a:ln>
        </p:spPr>
        <p:txBody>
          <a:bodyPr/>
          <a:lstStyle>
            <a:lvl1pPr marL="271463" indent="-2714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rgbClr val="FFA401"/>
              </a:buClr>
              <a:buSzPct val="90000"/>
              <a:buFont typeface="Lucida Grande" charset="0"/>
              <a:buChar char="■"/>
            </a:pPr>
            <a:r>
              <a:rPr lang="it-IT" sz="2800" dirty="0">
                <a:solidFill>
                  <a:schemeClr val="bg1"/>
                </a:solidFill>
              </a:rPr>
              <a:t>L</a:t>
            </a:r>
            <a:r>
              <a:rPr lang="ja-JP" altLang="it-IT" sz="2800" dirty="0">
                <a:solidFill>
                  <a:schemeClr val="bg1"/>
                </a:solidFill>
              </a:rPr>
              <a:t>’</a:t>
            </a:r>
            <a:r>
              <a:rPr lang="it-IT" altLang="ja-JP" sz="2800" dirty="0">
                <a:solidFill>
                  <a:schemeClr val="bg1"/>
                </a:solidFill>
              </a:rPr>
              <a:t>evoluzione del concetto di costo della sanità verso quello …</a:t>
            </a:r>
          </a:p>
          <a:p>
            <a:pPr algn="just" eaLnBrk="1" hangingPunct="1">
              <a:spcAft>
                <a:spcPts val="600"/>
              </a:spcAft>
              <a:buClr>
                <a:srgbClr val="FFA401"/>
              </a:buClr>
              <a:buSzPct val="90000"/>
            </a:pPr>
            <a:endParaRPr lang="it-IT" sz="2800" dirty="0"/>
          </a:p>
          <a:p>
            <a:pPr algn="just" eaLnBrk="1" hangingPunct="1">
              <a:spcAft>
                <a:spcPts val="600"/>
              </a:spcAft>
              <a:buClr>
                <a:srgbClr val="FFA401"/>
              </a:buClr>
              <a:buSzPct val="90000"/>
            </a:pPr>
            <a:r>
              <a:rPr lang="it-IT" sz="2800" dirty="0" smtClean="0">
                <a:solidFill>
                  <a:srgbClr val="A3321C"/>
                </a:solidFill>
              </a:rPr>
              <a:t>				</a:t>
            </a:r>
            <a:endParaRPr lang="it-IT" sz="2800" dirty="0">
              <a:solidFill>
                <a:srgbClr val="A3321C"/>
              </a:solidFill>
            </a:endParaRPr>
          </a:p>
          <a:p>
            <a:pPr algn="just" eaLnBrk="1" hangingPunct="1">
              <a:spcAft>
                <a:spcPts val="600"/>
              </a:spcAft>
              <a:buClr>
                <a:srgbClr val="FFA401"/>
              </a:buClr>
              <a:buSzPct val="90000"/>
            </a:pPr>
            <a:endParaRPr lang="it-IT" sz="2800" dirty="0" smtClean="0">
              <a:solidFill>
                <a:srgbClr val="A3321C"/>
              </a:solidFill>
            </a:endParaRPr>
          </a:p>
          <a:p>
            <a:pPr algn="just" eaLnBrk="1" hangingPunct="1">
              <a:spcAft>
                <a:spcPts val="600"/>
              </a:spcAft>
              <a:buClr>
                <a:srgbClr val="FFA401"/>
              </a:buClr>
              <a:buSzPct val="90000"/>
            </a:pPr>
            <a:r>
              <a:rPr lang="it-IT" sz="2800" dirty="0">
                <a:solidFill>
                  <a:srgbClr val="A3321C"/>
                </a:solidFill>
              </a:rPr>
              <a:t>	</a:t>
            </a:r>
            <a:r>
              <a:rPr lang="it-IT" sz="2800" dirty="0" smtClean="0">
                <a:solidFill>
                  <a:srgbClr val="A3321C"/>
                </a:solidFill>
              </a:rPr>
              <a:t>		</a:t>
            </a:r>
            <a:r>
              <a:rPr lang="it-IT" sz="3200" dirty="0" smtClean="0">
                <a:solidFill>
                  <a:srgbClr val="FFFF00"/>
                </a:solidFill>
              </a:rPr>
              <a:t>… </a:t>
            </a:r>
            <a:r>
              <a:rPr lang="it-IT" sz="3200" dirty="0">
                <a:solidFill>
                  <a:srgbClr val="FFFF00"/>
                </a:solidFill>
              </a:rPr>
              <a:t>di </a:t>
            </a:r>
            <a:r>
              <a:rPr lang="it-IT" sz="3200" b="1" dirty="0">
                <a:solidFill>
                  <a:srgbClr val="FFFF00"/>
                </a:solidFill>
              </a:rPr>
              <a:t>investimento per la </a:t>
            </a:r>
            <a:r>
              <a:rPr lang="it-IT" sz="3200" b="1" dirty="0" smtClean="0">
                <a:solidFill>
                  <a:srgbClr val="FFFF00"/>
                </a:solidFill>
              </a:rPr>
              <a:t>salute</a:t>
            </a:r>
            <a:r>
              <a:rPr lang="it-IT" sz="2800" dirty="0" smtClean="0">
                <a:solidFill>
                  <a:srgbClr val="FFFF00"/>
                </a:solidFill>
              </a:rPr>
              <a:t>. </a:t>
            </a:r>
            <a:endParaRPr lang="it-IT" sz="2800" dirty="0">
              <a:solidFill>
                <a:srgbClr val="FFFF00"/>
              </a:solidFill>
            </a:endParaRPr>
          </a:p>
          <a:p>
            <a:pPr eaLnBrk="1" hangingPunct="1">
              <a:buSzPct val="80000"/>
              <a:buFont typeface="Lucida Grande" charset="0"/>
              <a:buChar char="■"/>
            </a:pPr>
            <a:endParaRPr lang="it-IT" sz="2000" dirty="0"/>
          </a:p>
        </p:txBody>
      </p:sp>
      <p:sp>
        <p:nvSpPr>
          <p:cNvPr id="2" name="Freccia destra con strisce 1"/>
          <p:cNvSpPr/>
          <p:nvPr/>
        </p:nvSpPr>
        <p:spPr>
          <a:xfrm>
            <a:off x="467544" y="3933056"/>
            <a:ext cx="1584176" cy="412624"/>
          </a:xfrm>
          <a:prstGeom prst="striped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85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9826</TotalTime>
  <Words>1282</Words>
  <Application>Microsoft Macintosh PowerPoint</Application>
  <PresentationFormat>Presentazione su schermo (4:3)</PresentationFormat>
  <Paragraphs>187</Paragraphs>
  <Slides>21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Universo</vt:lpstr>
      <vt:lpstr>La nuova governance ed il Valore del Farmaco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La spesa pubblica previdenziale</vt:lpstr>
      <vt:lpstr>Background</vt:lpstr>
      <vt:lpstr>Presentazione di PowerPoint</vt:lpstr>
      <vt:lpstr>Presentazione di PowerPoint</vt:lpstr>
      <vt:lpstr>Proposte e Problemi aperti</vt:lpstr>
      <vt:lpstr>Proposte e Problemi aperti*</vt:lpstr>
      <vt:lpstr>Proposte e Problemi aperti</vt:lpstr>
      <vt:lpstr>Proposte e Problemi aperti</vt:lpstr>
      <vt:lpstr>Proposte e Problemi aperti</vt:lpstr>
      <vt:lpstr>Proposte e Problemi aperti</vt:lpstr>
      <vt:lpstr>Conclusioni</vt:lpstr>
      <vt:lpstr>Alleanza per le decisioni … quali esigenze</vt:lpstr>
      <vt:lpstr>Presentazione di PowerPoint</vt:lpstr>
      <vt:lpstr>GRAZIE PER L’ATTENZIONE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Marcellusi</dc:creator>
  <cp:lastModifiedBy>FrNCESCO SAVERIO MENNINI</cp:lastModifiedBy>
  <cp:revision>709</cp:revision>
  <dcterms:created xsi:type="dcterms:W3CDTF">2011-09-23T12:48:32Z</dcterms:created>
  <dcterms:modified xsi:type="dcterms:W3CDTF">2017-02-10T08:22:34Z</dcterms:modified>
</cp:coreProperties>
</file>