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7"/>
  </p:notesMasterIdLst>
  <p:sldIdLst>
    <p:sldId id="256" r:id="rId5"/>
    <p:sldId id="291" r:id="rId6"/>
    <p:sldId id="323" r:id="rId7"/>
    <p:sldId id="296" r:id="rId8"/>
    <p:sldId id="314" r:id="rId9"/>
    <p:sldId id="316" r:id="rId10"/>
    <p:sldId id="315" r:id="rId11"/>
    <p:sldId id="317" r:id="rId12"/>
    <p:sldId id="288" r:id="rId13"/>
    <p:sldId id="331" r:id="rId14"/>
    <p:sldId id="330" r:id="rId15"/>
    <p:sldId id="329" r:id="rId16"/>
    <p:sldId id="325" r:id="rId17"/>
    <p:sldId id="326" r:id="rId18"/>
    <p:sldId id="328" r:id="rId19"/>
    <p:sldId id="260" r:id="rId20"/>
    <p:sldId id="258" r:id="rId21"/>
    <p:sldId id="262" r:id="rId22"/>
    <p:sldId id="261" r:id="rId23"/>
    <p:sldId id="286" r:id="rId24"/>
    <p:sldId id="268" r:id="rId25"/>
    <p:sldId id="297" r:id="rId26"/>
    <p:sldId id="299" r:id="rId27"/>
    <p:sldId id="305" r:id="rId28"/>
    <p:sldId id="300" r:id="rId29"/>
    <p:sldId id="332" r:id="rId30"/>
    <p:sldId id="333" r:id="rId31"/>
    <p:sldId id="334" r:id="rId32"/>
    <p:sldId id="335" r:id="rId33"/>
    <p:sldId id="336" r:id="rId34"/>
    <p:sldId id="303" r:id="rId35"/>
    <p:sldId id="306" r:id="rId36"/>
    <p:sldId id="307" r:id="rId37"/>
    <p:sldId id="308" r:id="rId38"/>
    <p:sldId id="264" r:id="rId39"/>
    <p:sldId id="298" r:id="rId40"/>
    <p:sldId id="301" r:id="rId41"/>
    <p:sldId id="302" r:id="rId42"/>
    <p:sldId id="311" r:id="rId43"/>
    <p:sldId id="312" r:id="rId44"/>
    <p:sldId id="313" r:id="rId45"/>
    <p:sldId id="266" r:id="rId46"/>
    <p:sldId id="289" r:id="rId47"/>
    <p:sldId id="290" r:id="rId48"/>
    <p:sldId id="292" r:id="rId49"/>
    <p:sldId id="293" r:id="rId50"/>
    <p:sldId id="294" r:id="rId51"/>
    <p:sldId id="295" r:id="rId52"/>
    <p:sldId id="320" r:id="rId53"/>
    <p:sldId id="318" r:id="rId54"/>
    <p:sldId id="319" r:id="rId55"/>
    <p:sldId id="324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2" y="-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1A59-5AC6-40F4-99B6-E5299FF1B37C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CD259-B902-48EA-B54F-E10F9B9332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71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8594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2974A-D59A-284B-88B9-63BEB5E9F07B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D77-0E01-4A25-BC26-FD95278BA041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975-E485-4B4E-B8B4-0FE4EB323A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85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D77-0E01-4A25-BC26-FD95278BA041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975-E485-4B4E-B8B4-0FE4EB323A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15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D77-0E01-4A25-BC26-FD95278BA041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975-E485-4B4E-B8B4-0FE4EB323A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64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635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249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771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441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71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627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869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65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D77-0E01-4A25-BC26-FD95278BA041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975-E485-4B4E-B8B4-0FE4EB323A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059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920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28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930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187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023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101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0125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108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614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84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D77-0E01-4A25-BC26-FD95278BA041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975-E485-4B4E-B8B4-0FE4EB323A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187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936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509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755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061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1C13-2F83-E34C-A613-0D100D35381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33136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5D6BD-8619-FB4C-B662-948059755CD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97695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3BA8F-53A1-744C-8BDE-22159460D41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80727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A0B7-18F9-D345-ABF8-5541A0B7F87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34891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0E066-044D-2C47-99C7-963691063F4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74890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9D07-5827-3346-B08A-85176812157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28370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D77-0E01-4A25-BC26-FD95278BA041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975-E485-4B4E-B8B4-0FE4EB323A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842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23A6-F88F-284E-919D-3D223C490BA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99435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9185E-302D-E24D-8673-0EE960FBB14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59980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EB148-E952-6545-8494-2E19A75B1FC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5940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1E4AB-40E7-B546-9FAF-BDA0B84958C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47654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A0D4-6A0C-3A4B-A95B-354DB533470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5131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D77-0E01-4A25-BC26-FD95278BA041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975-E485-4B4E-B8B4-0FE4EB323A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73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D77-0E01-4A25-BC26-FD95278BA041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975-E485-4B4E-B8B4-0FE4EB323A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96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D77-0E01-4A25-BC26-FD95278BA041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975-E485-4B4E-B8B4-0FE4EB323A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32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D77-0E01-4A25-BC26-FD95278BA041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975-E485-4B4E-B8B4-0FE4EB323A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89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D77-0E01-4A25-BC26-FD95278BA041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975-E485-4B4E-B8B4-0FE4EB323A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75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AD77-0E01-4A25-BC26-FD95278BA041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AB975-E485-4B4E-B8B4-0FE4EB323A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88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3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BA06B1D-94CA-CE4D-A198-447C2185095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09/06/14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B5E986-5643-B945-89DF-2D55662D1F30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87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C8BE3-3711-344B-823C-6438B8555A57}" type="slidenum">
              <a:rPr lang="it-IT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‹n.›</a:t>
            </a:fld>
            <a:endParaRPr lang="it-I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5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>
    <p:cut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1560" y="263691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 dei farmaci anti-VEGF  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Appropriatezza prescrittiva ed  aspetti regolatori</a:t>
            </a:r>
            <a:endParaRPr lang="it-IT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42137" y="4643844"/>
            <a:ext cx="2942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Filippo Drago</a:t>
            </a:r>
            <a:endParaRPr lang="it-IT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246688"/>
            <a:ext cx="8352928" cy="80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it-IT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Dipartimento</a:t>
            </a:r>
            <a:r>
              <a:rPr lang="en-US" alt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di </a:t>
            </a:r>
            <a:r>
              <a:rPr lang="it-IT" alt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Biomedicina Clinica e Molecolare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alt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Sezione di Farmacologia e Biochimica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alt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it-IT" alt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</a:t>
            </a:r>
            <a:r>
              <a:rPr lang="it-IT" alt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 di Catania</a:t>
            </a:r>
            <a:endParaRPr lang="it-IT" altLang="it-IT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" y="84636"/>
            <a:ext cx="1128428" cy="112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20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enza titol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5596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>
            <a:off x="2555776" y="2348880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79512" y="2636912"/>
            <a:ext cx="24482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38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enza titolo 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4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enza titolo 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33"/>
            <a:ext cx="9144000" cy="52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7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enza titolo 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30242"/>
            <a:ext cx="91059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0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enza titolo 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742"/>
            <a:ext cx="9144000" cy="23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75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enza titolo 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600"/>
            <a:ext cx="9144000" cy="1674688"/>
          </a:xfrm>
          <a:prstGeom prst="rect">
            <a:avLst/>
          </a:prstGeom>
        </p:spPr>
      </p:pic>
      <p:pic>
        <p:nvPicPr>
          <p:cNvPr id="4" name="Immagine 3" descr="Senza titolo 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410"/>
            <a:ext cx="9144000" cy="1693718"/>
          </a:xfrm>
          <a:prstGeom prst="rect">
            <a:avLst/>
          </a:prstGeom>
        </p:spPr>
      </p:pic>
      <p:pic>
        <p:nvPicPr>
          <p:cNvPr id="5" name="Immagine 4" descr="Senza titolo j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888"/>
            <a:ext cx="9144000" cy="1016000"/>
          </a:xfrm>
          <a:prstGeom prst="rect">
            <a:avLst/>
          </a:prstGeom>
        </p:spPr>
      </p:pic>
      <p:pic>
        <p:nvPicPr>
          <p:cNvPr id="6" name="Immagine 5" descr="Senza titolo g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89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2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35896" y="260648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egaptanib</a:t>
            </a:r>
            <a:endParaRPr lang="it-IT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134076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Indicazioni terapeutiche</a:t>
            </a:r>
          </a:p>
          <a:p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rattamento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degenerazione maculare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neovascolare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(essudativa) correlata all'età (AMD) negli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adulti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64288" y="6536377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it-IT" sz="1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Codifa</a:t>
            </a:r>
            <a:r>
              <a:rPr lang="it-IT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ottobre 2013</a:t>
            </a:r>
            <a:endParaRPr lang="it-IT" sz="1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400506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Indicazioni terapeutiche</a:t>
            </a:r>
          </a:p>
          <a:p>
            <a:endParaRPr lang="it-I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Adulti affetti da degenerazione maculare essudativa (umida) legata all'età (AMD) con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neovascolarizzazione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coroideale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subfoveale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prevalentemente classica (CNV) o adulti affetti da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neovascolarizzazione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coroideale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subfoveale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secondaria a miopia patologica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635896" y="3193812"/>
            <a:ext cx="2145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Verteporfina</a:t>
            </a:r>
            <a:endParaRPr lang="it-IT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7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96037" y="260648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Ranibizumab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82069" y="1268760"/>
            <a:ext cx="76063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Indicazioni registrate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it-IT" altLang="it-I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alt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trattamento della degenerazione maculare </a:t>
            </a:r>
            <a:r>
              <a:rPr lang="it-IT" alt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neovascolare</a:t>
            </a:r>
            <a:r>
              <a:rPr lang="it-IT" alt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(essudativa) correlata all'età (AMD</a:t>
            </a:r>
            <a:r>
              <a:rPr lang="it-IT" alt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trattamento della diminuzione visiva causata dall'edema maculare diabetico (DME</a:t>
            </a:r>
            <a:r>
              <a:rPr lang="it-IT" alt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trattamento della diminuzione visiva causata dall'edema maculare secondario ad occlusione venosa retinica (RVO di branca o RVO centrale</a:t>
            </a:r>
            <a:r>
              <a:rPr lang="it-IT" alt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trattamento della diminuzione visiva causata da </a:t>
            </a:r>
            <a:r>
              <a:rPr lang="it-IT" alt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neovascolarizzazione</a:t>
            </a:r>
            <a:r>
              <a:rPr lang="it-IT" alt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coroideale (CNV) secondaria a miopia patologica (PM</a:t>
            </a:r>
            <a:r>
              <a:rPr lang="it-IT" alt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64288" y="6536377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it-IT" sz="1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Codifa</a:t>
            </a:r>
            <a:r>
              <a:rPr lang="it-IT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ottobre 2013</a:t>
            </a:r>
            <a:endParaRPr lang="it-IT" sz="1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35896" y="260648"/>
            <a:ext cx="1912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Aflibercept</a:t>
            </a:r>
            <a:endParaRPr lang="it-IT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1796623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Indicazioni terapeutiche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degenerazione maculare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neovascolare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correlata all'età (AMD essudativa)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compromissione della vista dovuta a edema maculare secondario a occlusione della vena centrale della retina (</a:t>
            </a:r>
            <a:r>
              <a:rPr lang="it-IT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it-IT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Retinal</a:t>
            </a:r>
            <a:r>
              <a:rPr lang="it-IT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</a:t>
            </a:r>
            <a:r>
              <a:rPr lang="it-IT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r>
              <a:rPr lang="it-IT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CRVO)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459332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Aflibercept ha completato la fase III per la CNV miopica per cui si attende la registrazione dell’indicazione in Italia.</a:t>
            </a:r>
          </a:p>
        </p:txBody>
      </p:sp>
    </p:spTree>
    <p:extLst>
      <p:ext uri="{BB962C8B-B14F-4D97-AF65-F5344CB8AC3E}">
        <p14:creationId xmlns:p14="http://schemas.microsoft.com/office/powerpoint/2010/main" val="403537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35896" y="116632"/>
            <a:ext cx="223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Bevacizumab</a:t>
            </a:r>
            <a:endParaRPr lang="it-IT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36512" y="764704"/>
            <a:ext cx="9073008" cy="5755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Indicazioni terapeutiche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combinazione con chemioterapia a base di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fluoropirimidine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indicato per il trattamento di pazienti adulti con carcinoma metastatico del </a:t>
            </a:r>
            <a:r>
              <a:rPr lang="it-IT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del retto.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combinazione con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paclitaxel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indicato per il trattamento in prima linea di pazienti adulti con carcinoma </a:t>
            </a:r>
            <a:r>
              <a:rPr lang="it-IT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mammario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metastatico.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combinazione con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capecitabina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indicato per il trattamento in prima linea di pazienti adulti con carcinoma mammario metastatico, per cui una terapia con altri regimi chemioterapici, inclusi quelli a base di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taxani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antracicline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non è considerata appropriata. Pazienti che hanno ricevuto un trattamento adiuvante a base di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taxani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antracicline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nei 12 mesi precedenti, non devono ricevere il trattamento con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Avastin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combinazione con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capecitabina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aggiunta a chemioterapia a base di platino, è indicato per il trattamento in prima linea di pazienti adulti con carcinoma </a:t>
            </a:r>
            <a:r>
              <a:rPr lang="it-IT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polmonare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a piccole cellule, non resecabile, avanzato, metastatico o in ricaduta, con istologia a predominanza non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squamocellulare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combinazione con interferone alfa-2a è indicato per il trattamento in prima linea di pazienti adulti con carcinoma </a:t>
            </a:r>
            <a:r>
              <a:rPr lang="it-IT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renale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avanzato e/o metastatico.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combinazione con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carboplatino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paclitaxel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indicato per il trattamento in prima linea del carcinoma </a:t>
            </a:r>
            <a:r>
              <a:rPr lang="it-IT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ovarico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epiteliale, del carcinoma alle tube di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Falloppio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del carcinoma peritoneale primario in stadio avanzato (stadio III B, III C e IV, secondo la Federazione Internazionale di Ginecologia e Ostetricia (FIGO)) in pazienti adulti.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combinazione con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carboplatino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gemcitabina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indicato nel trattamento di pazienti adulti con prima recidiva di carcinoma platino-sensibile ovarico epiteliale, carcinoma alle tube di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Falloppio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nel carcinoma peritoneale primario che non hanno ricevuto una precedente terapia con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bevacizumab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altri inibitori VEGF o altri agenti mirati al recettore VEGF.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164288" y="6536377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it-IT" sz="1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Codifa</a:t>
            </a:r>
            <a:r>
              <a:rPr lang="it-IT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ottobre 2013</a:t>
            </a:r>
            <a:endParaRPr lang="it-IT" sz="1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7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4" y="0"/>
            <a:ext cx="93092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63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41" y="116632"/>
            <a:ext cx="6221103" cy="88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164288" y="6536377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GURS Anno 67°- Numero 41</a:t>
            </a:r>
            <a:endParaRPr lang="it-IT" sz="1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256412"/>
            <a:ext cx="8640960" cy="59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1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Possono essere inseriti nel file F i medicinali destinati alla cura delle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maculopatie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somministrati per via intravitreale in regime di </a:t>
            </a:r>
            <a:r>
              <a:rPr lang="it-IT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it-IT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service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purchè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inseriti nel PTORS ed impiegati nel rispetto delle indicazioni autorizzate e delle disposizioni nazionali e regionali.</a:t>
            </a:r>
          </a:p>
          <a:p>
            <a:endParaRPr lang="it-IT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2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L’impiego di tali farmaci a carico del SSN è riservato alle U.U.O.O. di oculistica ed oftalmologia delle seguenti strutture: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P.O. «San Giovanni DI Dio» ASP Agrigento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P.O. «Giovanni Paolo II» ASP Agrigento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P.O. «S. Marta e S. Venera» ASP Catania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P.O. «Ospedale Civile M. Paternò Arezzo» ASP Ragusa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P.O. «Umberto I» ASP Siracusa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P.O. «S. Antonio Abate» ASP Trapani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P.O. «V. Emanuele II» ASP Trapani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A.O.U.P. «P. Giaccone» Palermo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A.O. «villa Sofia – Cervello» Palermo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ARNAS «Garibaldi» Catania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A.O.U. «Policlinico – Vittorio Emanuele» Catania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A.O. «</a:t>
            </a:r>
            <a:r>
              <a:rPr lang="it-IT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Papardo</a:t>
            </a:r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-Piemonte» Messina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A.O.U.P. «G. Martino» Messina</a:t>
            </a:r>
          </a:p>
          <a:p>
            <a:endParaRPr lang="it-IT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3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539552" y="601524"/>
            <a:ext cx="8280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Aflibercept</a:t>
            </a:r>
            <a:endParaRPr lang="it-IT" altLang="it-IT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it-IT" alt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Decisione 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della Commissione PTORS </a:t>
            </a:r>
            <a:r>
              <a:rPr lang="it-IT" alt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Sicilia</a:t>
            </a:r>
          </a:p>
          <a:p>
            <a:pPr algn="ctr" eaLnBrk="1" hangingPunct="1"/>
            <a:r>
              <a:rPr lang="it-IT" alt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giugno 2013</a:t>
            </a:r>
            <a:endParaRPr lang="it-IT" altLang="it-IT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3568" y="2753633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considerazione del fatto che esistono già alternative terapeutiche presenti nel PTORS e che l’AIFA non ha ancora definito la procedura di negoziazione del prezzo, la Commissione stabilisce di non inserirlo nel PTORS.”</a:t>
            </a:r>
          </a:p>
        </p:txBody>
      </p:sp>
    </p:spTree>
    <p:extLst>
      <p:ext uri="{BB962C8B-B14F-4D97-AF65-F5344CB8AC3E}">
        <p14:creationId xmlns:p14="http://schemas.microsoft.com/office/powerpoint/2010/main" val="403537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052513"/>
            <a:ext cx="86995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42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114425"/>
            <a:ext cx="79724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71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4450"/>
            <a:ext cx="84613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563563"/>
            <a:ext cx="3224212" cy="14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92375"/>
            <a:ext cx="88979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835183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41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908050"/>
            <a:ext cx="75088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70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938"/>
            <a:ext cx="89789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05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5400"/>
            <a:ext cx="9051925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07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52400" y="533400"/>
            <a:ext cx="89376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L</a:t>
            </a:r>
            <a:r>
              <a:rPr lang="ja-JP" alt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’</a:t>
            </a:r>
            <a:r>
              <a:rPr 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impiego di un farmaco si definisce: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400" b="1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sz="2400" b="1" u="sng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on-label</a:t>
            </a:r>
            <a:r>
              <a:rPr 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,  quando avviene nel completo rispetto di quanto previsto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	     dalla STM   autorizzata al momento dell</a:t>
            </a:r>
            <a:r>
              <a:rPr lang="ja-JP" alt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’</a:t>
            </a:r>
            <a:r>
              <a:rPr 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immissione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	     in commercio;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400" b="1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sz="2400" b="1" u="sng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off-label</a:t>
            </a:r>
            <a:r>
              <a:rPr 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, quando è prescritto per un</a:t>
            </a:r>
            <a:r>
              <a:rPr lang="ja-JP" alt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’</a:t>
            </a:r>
            <a:r>
              <a:rPr 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indicazione terapeutica</a:t>
            </a: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e/o secondo una modalità di somministrazione e/o </a:t>
            </a: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posologia difformi da quanto espressamente previsto</a:t>
            </a: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dalla STM autorizzata al momento dell</a:t>
            </a:r>
            <a:r>
              <a:rPr lang="ja-JP" alt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’</a:t>
            </a:r>
            <a:r>
              <a:rPr 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immissione </a:t>
            </a: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in commercio.</a:t>
            </a:r>
          </a:p>
        </p:txBody>
      </p:sp>
    </p:spTree>
    <p:extLst>
      <p:ext uri="{BB962C8B-B14F-4D97-AF65-F5344CB8AC3E}">
        <p14:creationId xmlns:p14="http://schemas.microsoft.com/office/powerpoint/2010/main" val="2778461771"/>
      </p:ext>
    </p:extLst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0645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latin typeface="Times New Roman" charset="0"/>
              </a:rPr>
              <a:t>L’uso</a:t>
            </a:r>
            <a:r>
              <a:rPr lang="en-US" sz="3600" dirty="0">
                <a:latin typeface="Times New Roman" charset="0"/>
              </a:rPr>
              <a:t> off-label </a:t>
            </a:r>
            <a:r>
              <a:rPr lang="en-US" sz="3600" dirty="0" err="1">
                <a:latin typeface="Times New Roman" charset="0"/>
              </a:rPr>
              <a:t>dei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farmaci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può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riguardare</a:t>
            </a:r>
            <a:r>
              <a:rPr lang="en-US" sz="3600" dirty="0">
                <a:latin typeface="Times New Roman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charset="0"/>
              </a:rPr>
              <a:t> le </a:t>
            </a:r>
            <a:r>
              <a:rPr lang="en-US" sz="3600" dirty="0" err="1">
                <a:latin typeface="Times New Roman" charset="0"/>
              </a:rPr>
              <a:t>indicazioni</a:t>
            </a:r>
            <a:r>
              <a:rPr lang="en-US" sz="3600" dirty="0">
                <a:latin typeface="Times New Roman" charset="0"/>
              </a:rPr>
              <a:t>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charset="0"/>
              </a:rPr>
              <a:t> la </a:t>
            </a:r>
            <a:r>
              <a:rPr lang="en-US" sz="3600" dirty="0" err="1">
                <a:latin typeface="Times New Roman" charset="0"/>
              </a:rPr>
              <a:t>posologia</a:t>
            </a:r>
            <a:r>
              <a:rPr lang="en-US" sz="3600" dirty="0">
                <a:latin typeface="Times New Roman" charset="0"/>
              </a:rPr>
              <a:t>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charset="0"/>
              </a:rPr>
              <a:t> la dose;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charset="0"/>
              </a:rPr>
              <a:t> la </a:t>
            </a:r>
            <a:r>
              <a:rPr lang="en-US" sz="3600" dirty="0" err="1">
                <a:latin typeface="Times New Roman" charset="0"/>
              </a:rPr>
              <a:t>modalità</a:t>
            </a:r>
            <a:r>
              <a:rPr lang="en-US" sz="3600" dirty="0">
                <a:latin typeface="Times New Roman" charset="0"/>
              </a:rPr>
              <a:t> di </a:t>
            </a:r>
            <a:r>
              <a:rPr lang="en-US" sz="3600" dirty="0" err="1">
                <a:latin typeface="Times New Roman" charset="0"/>
              </a:rPr>
              <a:t>somministrazione</a:t>
            </a:r>
            <a:r>
              <a:rPr lang="en-US" sz="3600" dirty="0">
                <a:latin typeface="Times New Roman" charset="0"/>
              </a:rPr>
              <a:t> o </a:t>
            </a:r>
            <a:r>
              <a:rPr lang="en-US" sz="3600" dirty="0" err="1">
                <a:latin typeface="Times New Roman" charset="0"/>
              </a:rPr>
              <a:t>utilizzazione</a:t>
            </a:r>
            <a:r>
              <a:rPr lang="en-US" sz="3600" dirty="0">
                <a:latin typeface="Times New Roman" charset="0"/>
              </a:rPr>
              <a:t> (per </a:t>
            </a:r>
            <a:r>
              <a:rPr lang="en-US" sz="3600" dirty="0" err="1">
                <a:latin typeface="Times New Roman" charset="0"/>
              </a:rPr>
              <a:t>esempio</a:t>
            </a:r>
            <a:r>
              <a:rPr lang="en-US" sz="3600" dirty="0">
                <a:latin typeface="Times New Roman" charset="0"/>
              </a:rPr>
              <a:t>, </a:t>
            </a:r>
            <a:r>
              <a:rPr lang="en-US" sz="3600" dirty="0" err="1">
                <a:latin typeface="Times New Roman" charset="0"/>
              </a:rPr>
              <a:t>relativamente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alla</a:t>
            </a:r>
            <a:r>
              <a:rPr lang="en-US" sz="3600" dirty="0">
                <a:latin typeface="Times New Roman" charset="0"/>
              </a:rPr>
              <a:t> via di </a:t>
            </a:r>
            <a:r>
              <a:rPr lang="en-US" sz="3600" dirty="0" err="1">
                <a:latin typeface="Times New Roman" charset="0"/>
              </a:rPr>
              <a:t>somministrazione</a:t>
            </a:r>
            <a:r>
              <a:rPr lang="en-US" sz="3600" dirty="0">
                <a:latin typeface="Times New Roman" charset="0"/>
              </a:rPr>
              <a:t>, </a:t>
            </a:r>
            <a:r>
              <a:rPr lang="en-US" sz="3600" dirty="0" err="1">
                <a:latin typeface="Times New Roman" charset="0"/>
              </a:rPr>
              <a:t>all’età</a:t>
            </a:r>
            <a:r>
              <a:rPr lang="en-US" sz="3600" dirty="0">
                <a:latin typeface="Times New Roman" charset="0"/>
              </a:rPr>
              <a:t>, al </a:t>
            </a:r>
            <a:r>
              <a:rPr lang="en-US" sz="3600" dirty="0" err="1">
                <a:latin typeface="Times New Roman" charset="0"/>
              </a:rPr>
              <a:t>sesso</a:t>
            </a:r>
            <a:r>
              <a:rPr lang="en-US" sz="3600" dirty="0">
                <a:latin typeface="Times New Roman" charset="0"/>
              </a:rPr>
              <a:t> o </a:t>
            </a:r>
            <a:r>
              <a:rPr lang="en-US" sz="3600" dirty="0" err="1">
                <a:latin typeface="Times New Roman" charset="0"/>
              </a:rPr>
              <a:t>alle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condizioni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fisiologiche</a:t>
            </a:r>
            <a:r>
              <a:rPr lang="en-US" sz="3600" dirty="0">
                <a:latin typeface="Times New Roman" charset="0"/>
              </a:rPr>
              <a:t> del </a:t>
            </a:r>
            <a:r>
              <a:rPr lang="en-US" sz="3600" dirty="0" err="1">
                <a:latin typeface="Times New Roman" charset="0"/>
              </a:rPr>
              <a:t>paziente</a:t>
            </a:r>
            <a:r>
              <a:rPr lang="en-US" sz="3600" dirty="0">
                <a:latin typeface="Times New Roman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17817162"/>
      </p:ext>
    </p:extLst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2395"/>
            <a:ext cx="4673600" cy="1409700"/>
          </a:xfrm>
          <a:prstGeom prst="rect">
            <a:avLst/>
          </a:prstGeom>
        </p:spPr>
      </p:pic>
      <p:pic>
        <p:nvPicPr>
          <p:cNvPr id="4" name="Immagine 3" descr="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784"/>
            <a:ext cx="91440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0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9216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SIGNIFICATO DI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 INDICAZIONI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 AVVERTENZE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 CONTROINDICAZIONI</a:t>
            </a:r>
          </a:p>
        </p:txBody>
      </p:sp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684213" y="3213100"/>
            <a:ext cx="76327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SI CONFIGURA OFF-LABEL NEI CASI DI: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 NON INDICAZIONE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 AVVERTENZA AL NON USO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- CONTROINDICAZIONE</a:t>
            </a:r>
          </a:p>
        </p:txBody>
      </p:sp>
    </p:spTree>
    <p:extLst>
      <p:ext uri="{BB962C8B-B14F-4D97-AF65-F5344CB8AC3E}">
        <p14:creationId xmlns:p14="http://schemas.microsoft.com/office/powerpoint/2010/main" val="2826784512"/>
      </p:ext>
    </p:extLst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510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341438"/>
            <a:ext cx="85058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6803" name="CasellaDiTesto 1"/>
          <p:cNvSpPr txBox="1">
            <a:spLocks noChangeArrowheads="1"/>
          </p:cNvSpPr>
          <p:nvPr/>
        </p:nvSpPr>
        <p:spPr bwMode="auto">
          <a:xfrm>
            <a:off x="5997575" y="6505575"/>
            <a:ext cx="303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i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Stampato approvato dall</a:t>
            </a:r>
            <a:r>
              <a:rPr lang="ja-JP" altLang="it-IT" sz="1400" i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’</a:t>
            </a:r>
            <a:r>
              <a:rPr lang="it-IT" altLang="ja-JP" sz="1400" i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EMA</a:t>
            </a:r>
            <a:endParaRPr lang="it-IT" sz="1400" i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8964613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64075"/>
            <a:ext cx="88392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27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620713"/>
            <a:ext cx="73564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16563"/>
            <a:ext cx="7344816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3971" name="CasellaDiTesto 3"/>
          <p:cNvSpPr txBox="1">
            <a:spLocks noChangeArrowheads="1"/>
          </p:cNvSpPr>
          <p:nvPr/>
        </p:nvSpPr>
        <p:spPr bwMode="auto">
          <a:xfrm>
            <a:off x="6732588" y="620713"/>
            <a:ext cx="1800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600">
                <a:latin typeface="Times New Roman" charset="0"/>
                <a:cs typeface="Times New Roman" charset="0"/>
              </a:rPr>
              <a:t>03/10/2012</a:t>
            </a:r>
          </a:p>
        </p:txBody>
      </p:sp>
    </p:spTree>
    <p:extLst>
      <p:ext uri="{BB962C8B-B14F-4D97-AF65-F5344CB8AC3E}">
        <p14:creationId xmlns:p14="http://schemas.microsoft.com/office/powerpoint/2010/main" val="119738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76300"/>
            <a:ext cx="72517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95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940152" y="258312"/>
            <a:ext cx="294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Comunicato AIFA 03/10/2012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2123728" y="3429000"/>
            <a:ext cx="4176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o 6"/>
          <p:cNvGrpSpPr/>
          <p:nvPr/>
        </p:nvGrpSpPr>
        <p:grpSpPr>
          <a:xfrm>
            <a:off x="899592" y="2420888"/>
            <a:ext cx="7344815" cy="4116313"/>
            <a:chOff x="1452563" y="2625055"/>
            <a:chExt cx="6238875" cy="411631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563" y="2625055"/>
              <a:ext cx="6238875" cy="332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563" y="5941268"/>
              <a:ext cx="6238874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" name="Connettore 1 10"/>
          <p:cNvCxnSpPr/>
          <p:nvPr/>
        </p:nvCxnSpPr>
        <p:spPr>
          <a:xfrm>
            <a:off x="2195736" y="3212976"/>
            <a:ext cx="41044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37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042988"/>
            <a:ext cx="76581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50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9875"/>
            <a:ext cx="7921625" cy="631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99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uppo 3"/>
          <p:cNvGrpSpPr>
            <a:grpSpLocks/>
          </p:cNvGrpSpPr>
          <p:nvPr/>
        </p:nvGrpSpPr>
        <p:grpSpPr bwMode="auto">
          <a:xfrm>
            <a:off x="1704975" y="388938"/>
            <a:ext cx="5734050" cy="2463800"/>
            <a:chOff x="1704975" y="116632"/>
            <a:chExt cx="5734050" cy="2464668"/>
          </a:xfrm>
        </p:grpSpPr>
        <p:pic>
          <p:nvPicPr>
            <p:cNvPr id="7577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975" y="116632"/>
              <a:ext cx="5734050" cy="150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78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038" y="1628800"/>
              <a:ext cx="5495925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73463"/>
            <a:ext cx="792480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6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196975"/>
            <a:ext cx="76644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008063" y="2292350"/>
            <a:ext cx="70596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900113" y="3125788"/>
            <a:ext cx="47513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003300" y="4135438"/>
            <a:ext cx="57007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83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6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341438"/>
            <a:ext cx="862012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539750" y="2060575"/>
            <a:ext cx="77041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>
            <a:off x="395288" y="2276475"/>
            <a:ext cx="8280400" cy="7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0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3439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400050" y="5445125"/>
            <a:ext cx="80597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463550" y="5611813"/>
            <a:ext cx="80613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454025" y="5824538"/>
            <a:ext cx="47656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83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54063"/>
            <a:ext cx="53054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1960385" y="2651456"/>
            <a:ext cx="5454690" cy="3801880"/>
            <a:chOff x="1960385" y="2204864"/>
            <a:chExt cx="5172938" cy="380188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" r="1"/>
            <a:stretch/>
          </p:blipFill>
          <p:spPr bwMode="auto">
            <a:xfrm>
              <a:off x="1960385" y="2204864"/>
              <a:ext cx="5172937" cy="252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386" y="4710396"/>
              <a:ext cx="5172937" cy="1296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03"/>
            <a:ext cx="37147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940152" y="258312"/>
            <a:ext cx="294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Comunicato AIFA 03/10/2012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7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4704"/>
            <a:ext cx="53340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012160" y="6536377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Farmacista 33, </a:t>
            </a:r>
            <a:r>
              <a:rPr lang="it-IT" sz="1200" i="1" dirty="0">
                <a:solidFill>
                  <a:schemeClr val="bg1"/>
                </a:solidFill>
              </a:rPr>
              <a:t>Venerdì, 25 Ottobre 2013</a:t>
            </a:r>
            <a:r>
              <a:rPr lang="it-IT" sz="1200" i="1" dirty="0" smtClean="0">
                <a:solidFill>
                  <a:schemeClr val="bg1"/>
                </a:solidFill>
              </a:rPr>
              <a:t>,</a:t>
            </a:r>
            <a:endParaRPr lang="it-IT" sz="1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7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6963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2" y="2204864"/>
            <a:ext cx="834250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339752" y="6433591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WHO, http</a:t>
            </a:r>
            <a:r>
              <a:rPr lang="it-IT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://www.who.int/medicines/publications/essentialmedicines/en/index.html</a:t>
            </a:r>
          </a:p>
        </p:txBody>
      </p:sp>
    </p:spTree>
    <p:extLst>
      <p:ext uri="{BB962C8B-B14F-4D97-AF65-F5344CB8AC3E}">
        <p14:creationId xmlns:p14="http://schemas.microsoft.com/office/powerpoint/2010/main" val="130965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548680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WHO Model List (April 2013) 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err="1">
                <a:solidFill>
                  <a:schemeClr val="bg1"/>
                </a:solidFill>
              </a:rPr>
              <a:t>Explanatory</a:t>
            </a:r>
            <a:r>
              <a:rPr lang="it-IT" dirty="0">
                <a:solidFill>
                  <a:schemeClr val="bg1"/>
                </a:solidFill>
              </a:rPr>
              <a:t> Notes 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The </a:t>
            </a:r>
            <a:r>
              <a:rPr lang="it-IT" b="1" dirty="0">
                <a:solidFill>
                  <a:schemeClr val="bg1"/>
                </a:solidFill>
              </a:rPr>
              <a:t>core list </a:t>
            </a:r>
            <a:r>
              <a:rPr lang="it-IT" dirty="0" err="1">
                <a:solidFill>
                  <a:schemeClr val="bg1"/>
                </a:solidFill>
              </a:rPr>
              <a:t>presents</a:t>
            </a:r>
            <a:r>
              <a:rPr lang="it-IT" dirty="0">
                <a:solidFill>
                  <a:schemeClr val="bg1"/>
                </a:solidFill>
              </a:rPr>
              <a:t> a list of minimum medicine </a:t>
            </a:r>
            <a:r>
              <a:rPr lang="it-IT" dirty="0" err="1">
                <a:solidFill>
                  <a:schemeClr val="bg1"/>
                </a:solidFill>
              </a:rPr>
              <a:t>needs</a:t>
            </a:r>
            <a:r>
              <a:rPr lang="it-IT" dirty="0">
                <a:solidFill>
                  <a:schemeClr val="bg1"/>
                </a:solidFill>
              </a:rPr>
              <a:t> for a </a:t>
            </a:r>
            <a:r>
              <a:rPr lang="it-IT" dirty="0" err="1">
                <a:solidFill>
                  <a:schemeClr val="bg1"/>
                </a:solidFill>
              </a:rPr>
              <a:t>basic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health</a:t>
            </a:r>
            <a:r>
              <a:rPr lang="it-IT" dirty="0">
                <a:solidFill>
                  <a:schemeClr val="bg1"/>
                </a:solidFill>
              </a:rPr>
              <a:t>‐care </a:t>
            </a:r>
            <a:r>
              <a:rPr lang="it-IT" dirty="0" err="1">
                <a:solidFill>
                  <a:schemeClr val="bg1"/>
                </a:solidFill>
              </a:rPr>
              <a:t>system</a:t>
            </a:r>
            <a:r>
              <a:rPr lang="it-IT" dirty="0">
                <a:solidFill>
                  <a:schemeClr val="bg1"/>
                </a:solidFill>
              </a:rPr>
              <a:t>, listing the </a:t>
            </a:r>
            <a:r>
              <a:rPr lang="it-IT" dirty="0" err="1">
                <a:solidFill>
                  <a:schemeClr val="bg1"/>
                </a:solidFill>
              </a:rPr>
              <a:t>most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efficacious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safe</a:t>
            </a:r>
            <a:r>
              <a:rPr lang="it-IT" dirty="0">
                <a:solidFill>
                  <a:schemeClr val="bg1"/>
                </a:solidFill>
              </a:rPr>
              <a:t> and </a:t>
            </a:r>
            <a:r>
              <a:rPr lang="it-IT" dirty="0" err="1">
                <a:solidFill>
                  <a:schemeClr val="bg1"/>
                </a:solidFill>
              </a:rPr>
              <a:t>cost‐effective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medicines</a:t>
            </a:r>
            <a:r>
              <a:rPr lang="it-IT" dirty="0">
                <a:solidFill>
                  <a:schemeClr val="bg1"/>
                </a:solidFill>
              </a:rPr>
              <a:t> for </a:t>
            </a:r>
            <a:r>
              <a:rPr lang="it-IT" dirty="0" err="1">
                <a:solidFill>
                  <a:schemeClr val="bg1"/>
                </a:solidFill>
              </a:rPr>
              <a:t>priority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conditions</a:t>
            </a:r>
            <a:r>
              <a:rPr lang="it-IT" dirty="0">
                <a:solidFill>
                  <a:schemeClr val="bg1"/>
                </a:solidFill>
              </a:rPr>
              <a:t>. </a:t>
            </a:r>
            <a:r>
              <a:rPr lang="it-IT" dirty="0" err="1">
                <a:solidFill>
                  <a:schemeClr val="bg1"/>
                </a:solidFill>
              </a:rPr>
              <a:t>Priority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conditions</a:t>
            </a:r>
            <a:r>
              <a:rPr lang="it-IT" dirty="0">
                <a:solidFill>
                  <a:schemeClr val="bg1"/>
                </a:solidFill>
              </a:rPr>
              <a:t> are </a:t>
            </a:r>
            <a:r>
              <a:rPr lang="it-IT" dirty="0" err="1">
                <a:solidFill>
                  <a:schemeClr val="bg1"/>
                </a:solidFill>
              </a:rPr>
              <a:t>selected</a:t>
            </a:r>
            <a:r>
              <a:rPr lang="it-IT" dirty="0">
                <a:solidFill>
                  <a:schemeClr val="bg1"/>
                </a:solidFill>
              </a:rPr>
              <a:t> on the </a:t>
            </a:r>
            <a:r>
              <a:rPr lang="it-IT" dirty="0" err="1">
                <a:solidFill>
                  <a:schemeClr val="bg1"/>
                </a:solidFill>
              </a:rPr>
              <a:t>basis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current</a:t>
            </a:r>
            <a:r>
              <a:rPr lang="it-IT" dirty="0">
                <a:solidFill>
                  <a:schemeClr val="bg1"/>
                </a:solidFill>
              </a:rPr>
              <a:t> and </a:t>
            </a:r>
            <a:r>
              <a:rPr lang="it-IT" dirty="0" err="1">
                <a:solidFill>
                  <a:schemeClr val="bg1"/>
                </a:solidFill>
              </a:rPr>
              <a:t>estimated</a:t>
            </a:r>
            <a:r>
              <a:rPr lang="it-IT" dirty="0">
                <a:solidFill>
                  <a:schemeClr val="bg1"/>
                </a:solidFill>
              </a:rPr>
              <a:t> future public </a:t>
            </a:r>
            <a:r>
              <a:rPr lang="it-IT" dirty="0" err="1">
                <a:solidFill>
                  <a:schemeClr val="bg1"/>
                </a:solidFill>
              </a:rPr>
              <a:t>health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relevance</a:t>
            </a:r>
            <a:r>
              <a:rPr lang="it-IT" dirty="0">
                <a:solidFill>
                  <a:schemeClr val="bg1"/>
                </a:solidFill>
              </a:rPr>
              <a:t>, and </a:t>
            </a:r>
            <a:r>
              <a:rPr lang="it-IT" dirty="0" err="1">
                <a:solidFill>
                  <a:schemeClr val="bg1"/>
                </a:solidFill>
              </a:rPr>
              <a:t>potential</a:t>
            </a:r>
            <a:r>
              <a:rPr lang="it-IT" dirty="0">
                <a:solidFill>
                  <a:schemeClr val="bg1"/>
                </a:solidFill>
              </a:rPr>
              <a:t> for </a:t>
            </a:r>
            <a:r>
              <a:rPr lang="it-IT" dirty="0" err="1">
                <a:solidFill>
                  <a:schemeClr val="bg1"/>
                </a:solidFill>
              </a:rPr>
              <a:t>safe</a:t>
            </a:r>
            <a:r>
              <a:rPr lang="it-IT" dirty="0">
                <a:solidFill>
                  <a:schemeClr val="bg1"/>
                </a:solidFill>
              </a:rPr>
              <a:t> and </a:t>
            </a:r>
            <a:r>
              <a:rPr lang="it-IT" dirty="0" err="1">
                <a:solidFill>
                  <a:schemeClr val="bg1"/>
                </a:solidFill>
              </a:rPr>
              <a:t>cost‐effective</a:t>
            </a:r>
            <a:r>
              <a:rPr lang="it-IT" dirty="0">
                <a:solidFill>
                  <a:schemeClr val="bg1"/>
                </a:solidFill>
              </a:rPr>
              <a:t> treatment. 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The </a:t>
            </a:r>
            <a:r>
              <a:rPr lang="it-IT" b="1" dirty="0" err="1">
                <a:solidFill>
                  <a:schemeClr val="bg1"/>
                </a:solidFill>
              </a:rPr>
              <a:t>complementary</a:t>
            </a:r>
            <a:r>
              <a:rPr lang="it-IT" b="1" dirty="0">
                <a:solidFill>
                  <a:schemeClr val="bg1"/>
                </a:solidFill>
              </a:rPr>
              <a:t> list </a:t>
            </a:r>
            <a:r>
              <a:rPr lang="it-IT" dirty="0" err="1">
                <a:solidFill>
                  <a:schemeClr val="bg1"/>
                </a:solidFill>
              </a:rPr>
              <a:t>presents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essential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medicines</a:t>
            </a:r>
            <a:r>
              <a:rPr lang="it-IT" dirty="0">
                <a:solidFill>
                  <a:schemeClr val="bg1"/>
                </a:solidFill>
              </a:rPr>
              <a:t> for </a:t>
            </a:r>
            <a:r>
              <a:rPr lang="it-IT" dirty="0" err="1">
                <a:solidFill>
                  <a:schemeClr val="bg1"/>
                </a:solidFill>
              </a:rPr>
              <a:t>priority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diseases</a:t>
            </a:r>
            <a:r>
              <a:rPr lang="it-IT" dirty="0">
                <a:solidFill>
                  <a:schemeClr val="bg1"/>
                </a:solidFill>
              </a:rPr>
              <a:t>, for </a:t>
            </a:r>
            <a:r>
              <a:rPr lang="it-IT" dirty="0" err="1">
                <a:solidFill>
                  <a:schemeClr val="bg1"/>
                </a:solidFill>
              </a:rPr>
              <a:t>which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specialized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diagnostic</a:t>
            </a:r>
            <a:r>
              <a:rPr lang="it-IT" dirty="0">
                <a:solidFill>
                  <a:schemeClr val="bg1"/>
                </a:solidFill>
              </a:rPr>
              <a:t> or </a:t>
            </a:r>
            <a:r>
              <a:rPr lang="it-IT" dirty="0" err="1">
                <a:solidFill>
                  <a:schemeClr val="bg1"/>
                </a:solidFill>
              </a:rPr>
              <a:t>monitoring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facilities</a:t>
            </a:r>
            <a:r>
              <a:rPr lang="it-IT" dirty="0">
                <a:solidFill>
                  <a:schemeClr val="bg1"/>
                </a:solidFill>
              </a:rPr>
              <a:t>, and/or </a:t>
            </a:r>
            <a:r>
              <a:rPr lang="it-IT" dirty="0" err="1">
                <a:solidFill>
                  <a:schemeClr val="bg1"/>
                </a:solidFill>
              </a:rPr>
              <a:t>specialist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medical</a:t>
            </a:r>
            <a:r>
              <a:rPr lang="it-IT" dirty="0">
                <a:solidFill>
                  <a:schemeClr val="bg1"/>
                </a:solidFill>
              </a:rPr>
              <a:t> care, and/or </a:t>
            </a:r>
            <a:r>
              <a:rPr lang="it-IT" dirty="0" err="1">
                <a:solidFill>
                  <a:schemeClr val="bg1"/>
                </a:solidFill>
              </a:rPr>
              <a:t>specialist</a:t>
            </a:r>
            <a:r>
              <a:rPr lang="it-IT" dirty="0">
                <a:solidFill>
                  <a:schemeClr val="bg1"/>
                </a:solidFill>
              </a:rPr>
              <a:t> training are </a:t>
            </a:r>
            <a:r>
              <a:rPr lang="it-IT" dirty="0" err="1">
                <a:solidFill>
                  <a:schemeClr val="bg1"/>
                </a:solidFill>
              </a:rPr>
              <a:t>needed</a:t>
            </a:r>
            <a:r>
              <a:rPr lang="it-IT" dirty="0">
                <a:solidFill>
                  <a:schemeClr val="bg1"/>
                </a:solidFill>
              </a:rPr>
              <a:t>. In case of </a:t>
            </a:r>
            <a:r>
              <a:rPr lang="it-IT" dirty="0" err="1">
                <a:solidFill>
                  <a:schemeClr val="bg1"/>
                </a:solidFill>
              </a:rPr>
              <a:t>doubt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medicines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may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also</a:t>
            </a:r>
            <a:r>
              <a:rPr lang="it-IT" dirty="0">
                <a:solidFill>
                  <a:schemeClr val="bg1"/>
                </a:solidFill>
              </a:rPr>
              <a:t> be </a:t>
            </a:r>
            <a:r>
              <a:rPr lang="it-IT" dirty="0" err="1">
                <a:solidFill>
                  <a:schemeClr val="bg1"/>
                </a:solidFill>
              </a:rPr>
              <a:t>listed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complementary</a:t>
            </a:r>
            <a:r>
              <a:rPr lang="it-IT" dirty="0">
                <a:solidFill>
                  <a:schemeClr val="bg1"/>
                </a:solidFill>
              </a:rPr>
              <a:t> on the </a:t>
            </a:r>
            <a:r>
              <a:rPr lang="it-IT" dirty="0" err="1">
                <a:solidFill>
                  <a:schemeClr val="bg1"/>
                </a:solidFill>
              </a:rPr>
              <a:t>basis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consistent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higher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costs</a:t>
            </a:r>
            <a:r>
              <a:rPr lang="it-IT" dirty="0">
                <a:solidFill>
                  <a:schemeClr val="bg1"/>
                </a:solidFill>
              </a:rPr>
              <a:t> or </a:t>
            </a:r>
            <a:r>
              <a:rPr lang="it-IT" dirty="0" err="1">
                <a:solidFill>
                  <a:schemeClr val="bg1"/>
                </a:solidFill>
              </a:rPr>
              <a:t>less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attractive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cost</a:t>
            </a:r>
            <a:r>
              <a:rPr lang="it-IT" dirty="0">
                <a:solidFill>
                  <a:schemeClr val="bg1"/>
                </a:solidFill>
              </a:rPr>
              <a:t>‐ </a:t>
            </a:r>
            <a:r>
              <a:rPr lang="it-IT" dirty="0" err="1">
                <a:solidFill>
                  <a:schemeClr val="bg1"/>
                </a:solidFill>
              </a:rPr>
              <a:t>effectiveness</a:t>
            </a:r>
            <a:r>
              <a:rPr lang="it-IT" dirty="0">
                <a:solidFill>
                  <a:schemeClr val="bg1"/>
                </a:solidFill>
              </a:rPr>
              <a:t> in a </a:t>
            </a:r>
            <a:r>
              <a:rPr lang="it-IT" dirty="0" err="1">
                <a:solidFill>
                  <a:schemeClr val="bg1"/>
                </a:solidFill>
              </a:rPr>
              <a:t>variety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settings</a:t>
            </a:r>
            <a:r>
              <a:rPr lang="it-IT" dirty="0">
                <a:solidFill>
                  <a:schemeClr val="bg1"/>
                </a:solidFill>
              </a:rPr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486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500"/>
            <a:ext cx="9144000" cy="39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0"/>
            <a:ext cx="7134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22318" y="1320231"/>
            <a:ext cx="88838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it-IT" sz="2000" dirty="0" smtClean="0">
                <a:solidFill>
                  <a:prstClr val="black"/>
                </a:solidFill>
                <a:latin typeface="Times"/>
                <a:cs typeface="Times"/>
              </a:rPr>
              <a:t>I medicinali vengono inseriti nell’elenco dalla CTS (ex CUF) su propria iniziativa oppure su proposta di associazione di malati, società scientifiche, aziende sanitarie, università, istituti di ricovero e cura a carattere scientifico.</a:t>
            </a:r>
          </a:p>
          <a:p>
            <a:pPr algn="just" defTabSz="457200"/>
            <a:r>
              <a:rPr lang="it-IT" sz="2000" dirty="0" smtClean="0">
                <a:solidFill>
                  <a:prstClr val="black"/>
                </a:solidFill>
                <a:latin typeface="Times"/>
                <a:cs typeface="Times"/>
              </a:rPr>
              <a:t>La documentazione a supporto della proposta di inserimento deve comprendere:</a:t>
            </a:r>
          </a:p>
          <a:p>
            <a:pPr marL="457200" indent="-457200" algn="just" defTabSz="457200">
              <a:buFontTx/>
              <a:buAutoNum type="alphaLcParenR"/>
            </a:pPr>
            <a:r>
              <a:rPr lang="it-IT" sz="2000" dirty="0" smtClean="0">
                <a:solidFill>
                  <a:prstClr val="black"/>
                </a:solidFill>
                <a:latin typeface="Times"/>
                <a:cs typeface="Times"/>
              </a:rPr>
              <a:t>Una relazione di carattere scientifico sulla patologia che ne rappresenti la gravità e l’assenza di una valida alternativa terapeutica</a:t>
            </a:r>
          </a:p>
          <a:p>
            <a:pPr marL="457200" indent="-457200" algn="just" defTabSz="457200">
              <a:buFontTx/>
              <a:buAutoNum type="alphaLcParenR"/>
            </a:pPr>
            <a:r>
              <a:rPr lang="it-IT" sz="2000" dirty="0" smtClean="0">
                <a:solidFill>
                  <a:prstClr val="black"/>
                </a:solidFill>
                <a:latin typeface="Times"/>
                <a:cs typeface="Times"/>
              </a:rPr>
              <a:t>La descrizione del piano terapeutico proposto</a:t>
            </a:r>
          </a:p>
          <a:p>
            <a:pPr marL="457200" indent="-457200" algn="just" defTabSz="457200">
              <a:buFontTx/>
              <a:buAutoNum type="alphaLcParenR"/>
            </a:pPr>
            <a:r>
              <a:rPr lang="it-IT" sz="2000" dirty="0" smtClean="0">
                <a:solidFill>
                  <a:prstClr val="black"/>
                </a:solidFill>
                <a:latin typeface="Times"/>
                <a:cs typeface="Times"/>
              </a:rPr>
              <a:t>I dati indicativi del costo del trattamento per paziente (mensile o per ciclo di terapia)</a:t>
            </a:r>
          </a:p>
          <a:p>
            <a:pPr marL="457200" indent="-457200" algn="just" defTabSz="457200">
              <a:buFontTx/>
              <a:buAutoNum type="alphaLcParenR"/>
            </a:pPr>
            <a:r>
              <a:rPr lang="it-IT" sz="2000" dirty="0" smtClean="0">
                <a:solidFill>
                  <a:prstClr val="black"/>
                </a:solidFill>
                <a:latin typeface="Times"/>
                <a:cs typeface="Times"/>
              </a:rPr>
              <a:t>Lo stato autorizzativo del medicinale in Italia e all’estero con indicazioni dell’azienda produttrice o fornitrice</a:t>
            </a:r>
          </a:p>
          <a:p>
            <a:pPr marL="457200" indent="-457200" algn="just" defTabSz="457200">
              <a:buFontTx/>
              <a:buAutoNum type="alphaLcParenR"/>
            </a:pPr>
            <a:r>
              <a:rPr lang="it-IT" sz="2000" dirty="0" smtClean="0">
                <a:solidFill>
                  <a:prstClr val="black"/>
                </a:solidFill>
                <a:latin typeface="Times"/>
                <a:cs typeface="Times"/>
              </a:rPr>
              <a:t>La documentazione disponibile quale pubblicazioni scientifiche, risultati di studi clinici di fase I e II, con riferimento anche alla qualità e sicurezza del medicinale, informazioni concernenti sperimentazioni cliniche ancora in corso.</a:t>
            </a:r>
          </a:p>
          <a:p>
            <a:pPr marL="457200" indent="-457200" algn="just" defTabSz="457200">
              <a:buFontTx/>
              <a:buAutoNum type="alphaLcParenR"/>
            </a:pPr>
            <a:endParaRPr lang="it-IT" sz="2000" dirty="0" smtClean="0">
              <a:solidFill>
                <a:prstClr val="black"/>
              </a:solidFill>
              <a:latin typeface="Times"/>
              <a:cs typeface="Times"/>
            </a:endParaRPr>
          </a:p>
          <a:p>
            <a:pPr algn="just" defTabSz="457200"/>
            <a:endParaRPr lang="it-IT" sz="2000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20519" y="234436"/>
            <a:ext cx="688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it-IT" sz="2800" b="1" dirty="0" smtClean="0">
                <a:solidFill>
                  <a:prstClr val="black"/>
                </a:solidFill>
                <a:latin typeface="Times"/>
                <a:cs typeface="Times"/>
              </a:rPr>
              <a:t>Inserimento negli </a:t>
            </a:r>
            <a:r>
              <a:rPr lang="it-IT" sz="2800" b="1" smtClean="0">
                <a:solidFill>
                  <a:prstClr val="black"/>
                </a:solidFill>
                <a:latin typeface="Times"/>
                <a:cs typeface="Times"/>
              </a:rPr>
              <a:t>elenchi della legge </a:t>
            </a:r>
            <a:r>
              <a:rPr lang="it-IT" sz="2800" b="1" dirty="0" smtClean="0">
                <a:solidFill>
                  <a:prstClr val="black"/>
                </a:solidFill>
                <a:latin typeface="Times"/>
                <a:cs typeface="Times"/>
              </a:rPr>
              <a:t>648/96</a:t>
            </a:r>
            <a:endParaRPr lang="it-IT" sz="2800" b="1" dirty="0">
              <a:solidFill>
                <a:prstClr val="black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9996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ttangolo 2"/>
          <p:cNvSpPr>
            <a:spLocks noChangeArrowheads="1"/>
          </p:cNvSpPr>
          <p:nvPr/>
        </p:nvSpPr>
        <p:spPr bwMode="auto">
          <a:xfrm>
            <a:off x="-36513" y="161925"/>
            <a:ext cx="84248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16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È stato pubblicato sulla Gazzetta Ufficiale n. 67 del 21 marzo 2014 il decreto-legge n. 36 del 20 marzo 2014  recante</a:t>
            </a:r>
            <a:r>
              <a:rPr lang="it-IT" sz="1600">
                <a:latin typeface="Times New Roman" charset="0"/>
                <a:cs typeface="Times New Roman" charset="0"/>
              </a:rPr>
              <a:t> </a:t>
            </a:r>
            <a:r>
              <a:rPr lang="it-IT" sz="1600" b="1">
                <a:solidFill>
                  <a:srgbClr val="FF9933"/>
                </a:solidFill>
                <a:latin typeface="Times New Roman" charset="0"/>
                <a:cs typeface="Times New Roman" charset="0"/>
              </a:rPr>
              <a:t>“Disposizioni urgenti in materia di disciplina degli stupefacenti e sostanze psicotrope, prevenzione, cura e riabilitazione dei relativi stati di tossicodipendenza, di cui al D.P.R. 9 ottobre 1990, n. 309, nonché di impiego di medicinali meno onerosi da parte del Servizio sanitario nazionale”.</a:t>
            </a:r>
            <a:endParaRPr lang="it-IT" sz="1600">
              <a:solidFill>
                <a:srgbClr val="FF9933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27330" name="CasellaDiTesto 4"/>
          <p:cNvSpPr txBox="1">
            <a:spLocks noChangeArrowheads="1"/>
          </p:cNvSpPr>
          <p:nvPr/>
        </p:nvSpPr>
        <p:spPr bwMode="auto">
          <a:xfrm>
            <a:off x="107950" y="4300538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endParaRPr lang="it-IT" sz="160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just" eaLnBrk="1" hangingPunct="1"/>
            <a:endParaRPr lang="it-IT" sz="160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27331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7050"/>
            <a:ext cx="9144000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95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22318" y="1320231"/>
            <a:ext cx="88838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it-IT" sz="2000" dirty="0" smtClean="0">
                <a:solidFill>
                  <a:prstClr val="black"/>
                </a:solidFill>
                <a:latin typeface="Times"/>
                <a:cs typeface="Times"/>
              </a:rPr>
              <a:t>I medicinali inseriti in elenco saranno prescritti nel rispetto delle condizioni indicate per ciascuno di essi nel relativo provvedimento di inserimento e delle seguenti condizioni generali:</a:t>
            </a:r>
          </a:p>
          <a:p>
            <a:pPr algn="just" defTabSz="457200"/>
            <a:endParaRPr lang="it-IT" sz="2000" dirty="0" smtClean="0">
              <a:solidFill>
                <a:prstClr val="black"/>
              </a:solidFill>
              <a:latin typeface="Times"/>
              <a:cs typeface="Times"/>
            </a:endParaRPr>
          </a:p>
          <a:p>
            <a:pPr marL="342900" indent="-342900" algn="just" defTabSz="457200">
              <a:buFontTx/>
              <a:buAutoNum type="alphaLcParenR"/>
            </a:pPr>
            <a:r>
              <a:rPr lang="it-IT" sz="2000" dirty="0" smtClean="0">
                <a:solidFill>
                  <a:prstClr val="black"/>
                </a:solidFill>
                <a:latin typeface="Times"/>
                <a:cs typeface="Times"/>
              </a:rPr>
              <a:t>Consenso informato scritto del paziente, 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redatto </a:t>
            </a:r>
            <a:r>
              <a:rPr lang="it-IT" sz="2000" dirty="0" smtClean="0">
                <a:solidFill>
                  <a:prstClr val="black"/>
                </a:solidFill>
                <a:latin typeface="Times"/>
                <a:cs typeface="Times"/>
              </a:rPr>
              <a:t>in duplice copia su carta intestata della struttura presso la quale il paziente è in terapia dal quale risulti che lo stesso è consapevole dell’incompletezza dei dati relativi alla sicurezza ed efficacia del medicinale per l’indicazione terapeutica proposta. </a:t>
            </a:r>
          </a:p>
          <a:p>
            <a:pPr algn="just" defTabSz="457200"/>
            <a:endParaRPr lang="it-IT" sz="2000" dirty="0" smtClean="0">
              <a:solidFill>
                <a:prstClr val="black"/>
              </a:solidFill>
              <a:latin typeface="Times"/>
              <a:cs typeface="Times"/>
            </a:endParaRPr>
          </a:p>
          <a:p>
            <a:pPr marL="342900" indent="-342900" algn="just" defTabSz="457200">
              <a:buFontTx/>
              <a:buAutoNum type="alphaLcParenR"/>
            </a:pPr>
            <a:r>
              <a:rPr lang="it-IT" sz="2000" dirty="0" smtClean="0">
                <a:solidFill>
                  <a:prstClr val="black"/>
                </a:solidFill>
                <a:latin typeface="Times"/>
                <a:cs typeface="Times"/>
              </a:rPr>
              <a:t>Piano terapeutico e prescrizione da parte di strutture specializzate ospedaliere od universitarie o di istituti di ricovero e cura a carattere scientifico</a:t>
            </a:r>
          </a:p>
          <a:p>
            <a:pPr algn="just" defTabSz="457200"/>
            <a:endParaRPr lang="it-IT" sz="2000" dirty="0" smtClean="0">
              <a:solidFill>
                <a:prstClr val="black"/>
              </a:solidFill>
              <a:latin typeface="Times"/>
              <a:cs typeface="Times"/>
            </a:endParaRPr>
          </a:p>
          <a:p>
            <a:pPr marL="350838" indent="-350838" algn="just" defTabSz="457200"/>
            <a:r>
              <a:rPr lang="it-IT" sz="2000" dirty="0" smtClean="0">
                <a:solidFill>
                  <a:prstClr val="black"/>
                </a:solidFill>
                <a:latin typeface="Times"/>
                <a:cs typeface="Times"/>
              </a:rPr>
              <a:t>c) Dispensazione tramite il servizio farmaceutico delle strutture </a:t>
            </a:r>
            <a:r>
              <a:rPr lang="it-IT" sz="2000" dirty="0" err="1" smtClean="0">
                <a:solidFill>
                  <a:prstClr val="black"/>
                </a:solidFill>
                <a:latin typeface="Times"/>
                <a:cs typeface="Times"/>
              </a:rPr>
              <a:t>prescrittrici</a:t>
            </a:r>
            <a:r>
              <a:rPr lang="it-IT" sz="2000" dirty="0" smtClean="0">
                <a:solidFill>
                  <a:prstClr val="black"/>
                </a:solidFill>
                <a:latin typeface="Times"/>
                <a:cs typeface="Times"/>
              </a:rPr>
              <a:t>, ove possibile, oppure del servizio farmaceutico dell’azienda sanitaria locale di residenza del paziente.</a:t>
            </a:r>
          </a:p>
          <a:p>
            <a:pPr algn="just" defTabSz="457200"/>
            <a:endParaRPr lang="it-IT" sz="2000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20519" y="234436"/>
            <a:ext cx="688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it-IT" sz="2800" b="1" dirty="0" smtClean="0">
                <a:solidFill>
                  <a:prstClr val="black"/>
                </a:solidFill>
                <a:latin typeface="Times"/>
                <a:cs typeface="Times"/>
              </a:rPr>
              <a:t>Prescrizione secondo la legge 648/96</a:t>
            </a:r>
            <a:endParaRPr lang="it-IT" sz="2800" b="1" dirty="0">
              <a:solidFill>
                <a:prstClr val="black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9589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8" y="1159684"/>
            <a:ext cx="9144000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1" name="Object 5"/>
          <p:cNvGraphicFramePr>
            <a:graphicFrameLocks noChangeAspect="1"/>
          </p:cNvGraphicFramePr>
          <p:nvPr/>
        </p:nvGraphicFramePr>
        <p:xfrm>
          <a:off x="1144588" y="260350"/>
          <a:ext cx="7999412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Immagine bitmap" r:id="rId3" imgW="8000000" imgH="5038095" progId="Paint.Picture">
                  <p:embed/>
                </p:oleObj>
              </mc:Choice>
              <mc:Fallback>
                <p:oleObj name="Immagine bitmap" r:id="rId3" imgW="8000000" imgH="5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60350"/>
                        <a:ext cx="7999412" cy="50387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7466012" cy="485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9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100"/>
            <a:ext cx="9144000" cy="4986705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3347864" y="4509120"/>
            <a:ext cx="518457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83568" y="4725144"/>
            <a:ext cx="7560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e 2"/>
          <p:cNvSpPr/>
          <p:nvPr/>
        </p:nvSpPr>
        <p:spPr>
          <a:xfrm>
            <a:off x="1763688" y="1844824"/>
            <a:ext cx="5184576" cy="43204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7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9144000" cy="5182626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>
            <a:off x="611560" y="2708920"/>
            <a:ext cx="518457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7740352" y="2492896"/>
            <a:ext cx="72008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98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692696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Secondo  le  linee  guida  più  recenti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 terapia  con  anti-VEGF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rappresenta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  <a:r>
              <a:rPr lang="it-IT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 pazienti con AMD essudativa. Tra le molecole disponibili, </a:t>
            </a:r>
            <a:r>
              <a:rPr lang="it-I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ranibizumab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rappresenta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attualmente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farmaco di prima scelta: lo schema di terapia prevede un’iniezione intravitreale mensile almeno per i primi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mesi; nei pazienti in cui non sia possibile l’iniezione mensile, si provvede ad uno schema di trattamento in base al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monitoraggio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mediante OCT. La durata del trattamento è secondo giudizio clinico, ovvero sino al manifestarsi di danni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strutturali 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permanenti  che  impediscano  l’ulteriore  miglioramento.  Non  ci  sono  al  momento  evidenze  per  terapie  di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combinazione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</a:t>
            </a:r>
            <a:r>
              <a:rPr lang="it-IT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Cruess</a:t>
            </a:r>
            <a:r>
              <a:rPr lang="it-IT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AF  et  al,  Canadian  </a:t>
            </a:r>
            <a:r>
              <a:rPr lang="it-IT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 </a:t>
            </a:r>
            <a:r>
              <a:rPr lang="it-IT" sz="1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Consensus</a:t>
            </a:r>
            <a:r>
              <a:rPr lang="it-IT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lang="it-IT" sz="1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Bevacizumab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è dimostrato non inferiore a </a:t>
            </a:r>
            <a:r>
              <a:rPr lang="it-I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ranibizumab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uno studio che prevedeva la somministrazione mensile per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anno;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tuttavia considerato un farmaco di seconda scelta per il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profilo di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sicurezza meno favorevole. </a:t>
            </a:r>
            <a:endParaRPr lang="it-I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CATT </a:t>
            </a:r>
            <a:r>
              <a:rPr lang="it-IT" sz="1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it-IT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Group, N </a:t>
            </a:r>
            <a:r>
              <a:rPr lang="it-IT" sz="1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</a:t>
            </a:r>
            <a:r>
              <a:rPr lang="it-IT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it-IT" sz="1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it-IT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2011</a:t>
            </a:r>
          </a:p>
        </p:txBody>
      </p:sp>
    </p:spTree>
    <p:extLst>
      <p:ext uri="{BB962C8B-B14F-4D97-AF65-F5344CB8AC3E}">
        <p14:creationId xmlns:p14="http://schemas.microsoft.com/office/powerpoint/2010/main" val="180652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1515</Words>
  <Application>Microsoft Macintosh PowerPoint</Application>
  <PresentationFormat>Presentazione su schermo (4:3)</PresentationFormat>
  <Paragraphs>129</Paragraphs>
  <Slides>52</Slides>
  <Notes>1</Notes>
  <HiddenSlides>27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7" baseType="lpstr">
      <vt:lpstr>Tema di Office</vt:lpstr>
      <vt:lpstr>1_Tema di Office</vt:lpstr>
      <vt:lpstr>2_Tema di Office</vt:lpstr>
      <vt:lpstr>Struttura predefinita</vt:lpstr>
      <vt:lpstr>Immagine bitmap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Citog</dc:creator>
  <cp:lastModifiedBy>Filippo Drago</cp:lastModifiedBy>
  <cp:revision>78</cp:revision>
  <dcterms:created xsi:type="dcterms:W3CDTF">2013-10-24T07:28:03Z</dcterms:created>
  <dcterms:modified xsi:type="dcterms:W3CDTF">2014-06-09T13:15:17Z</dcterms:modified>
</cp:coreProperties>
</file>