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7"/>
    <p:sldMasterId id="2147483668" r:id="rId8"/>
  </p:sldMasterIdLst>
  <p:notesMasterIdLst>
    <p:notesMasterId r:id="rId46"/>
  </p:notesMasterIdLst>
  <p:sldIdLst>
    <p:sldId id="347" r:id="rId9"/>
    <p:sldId id="374" r:id="rId10"/>
    <p:sldId id="361" r:id="rId11"/>
    <p:sldId id="362" r:id="rId12"/>
    <p:sldId id="363" r:id="rId13"/>
    <p:sldId id="300" r:id="rId14"/>
    <p:sldId id="301" r:id="rId15"/>
    <p:sldId id="302" r:id="rId16"/>
    <p:sldId id="358" r:id="rId17"/>
    <p:sldId id="359" r:id="rId18"/>
    <p:sldId id="338" r:id="rId19"/>
    <p:sldId id="262" r:id="rId20"/>
    <p:sldId id="263" r:id="rId21"/>
    <p:sldId id="340" r:id="rId22"/>
    <p:sldId id="330" r:id="rId23"/>
    <p:sldId id="331" r:id="rId24"/>
    <p:sldId id="268" r:id="rId25"/>
    <p:sldId id="364" r:id="rId26"/>
    <p:sldId id="309" r:id="rId27"/>
    <p:sldId id="367" r:id="rId28"/>
    <p:sldId id="336" r:id="rId29"/>
    <p:sldId id="365" r:id="rId30"/>
    <p:sldId id="366" r:id="rId31"/>
    <p:sldId id="277" r:id="rId32"/>
    <p:sldId id="284" r:id="rId33"/>
    <p:sldId id="368" r:id="rId34"/>
    <p:sldId id="379" r:id="rId35"/>
    <p:sldId id="381" r:id="rId36"/>
    <p:sldId id="380" r:id="rId37"/>
    <p:sldId id="378" r:id="rId38"/>
    <p:sldId id="375" r:id="rId39"/>
    <p:sldId id="376" r:id="rId40"/>
    <p:sldId id="335" r:id="rId41"/>
    <p:sldId id="348" r:id="rId42"/>
    <p:sldId id="369" r:id="rId43"/>
    <p:sldId id="370" r:id="rId44"/>
    <p:sldId id="371" r:id="rId45"/>
  </p:sldIdLst>
  <p:sldSz cx="9144000" cy="6858000" type="screen4x3"/>
  <p:notesSz cx="7010400" cy="9236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0000"/>
    <a:srgbClr val="00001D"/>
    <a:srgbClr val="37CDB0"/>
    <a:srgbClr val="9999FF"/>
    <a:srgbClr val="BB79D9"/>
    <a:srgbClr val="CC00FF"/>
    <a:srgbClr val="9900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7" autoAdjust="0"/>
    <p:restoredTop sz="99576" autoAdjust="0"/>
  </p:normalViewPr>
  <p:slideViewPr>
    <p:cSldViewPr>
      <p:cViewPr>
        <p:scale>
          <a:sx n="63" d="100"/>
          <a:sy n="63" d="100"/>
        </p:scale>
        <p:origin x="-88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9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customXml" Target="../customXml/item6.xml"/><Relationship Id="rId7" Type="http://schemas.openxmlformats.org/officeDocument/2006/relationships/slideMaster" Target="slideMasters/slideMaster1.xml"/><Relationship Id="rId8" Type="http://schemas.openxmlformats.org/officeDocument/2006/relationships/slideMaster" Target="slideMasters/slideMaster2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96DFB40-A02A-45F3-9C4A-93655A938182}" type="datetimeFigureOut">
              <a:rPr lang="en-US" smtClean="0"/>
              <a:t>09/06/14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CCFC5C-F843-435E-9DD3-1F49E0743011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AE28A-3A3C-A94A-8C39-9F53BBB844D6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502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2787" name="Segnaposto note 2"/>
          <p:cNvSpPr>
            <a:spLocks noGrp="1"/>
          </p:cNvSpPr>
          <p:nvPr>
            <p:ph type="body" idx="1"/>
          </p:nvPr>
        </p:nvSpPr>
        <p:spPr>
          <a:xfrm>
            <a:off x="701202" y="4386451"/>
            <a:ext cx="5607997" cy="4156386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4348" tIns="47174" rIns="94348" bIns="47174"/>
          <a:lstStyle/>
          <a:p>
            <a:pPr eaLnBrk="1" hangingPunct="1"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9460" name="Segnaposto numero diapositiva 3"/>
          <p:cNvSpPr txBox="1">
            <a:spLocks noGrp="1"/>
          </p:cNvSpPr>
          <p:nvPr/>
        </p:nvSpPr>
        <p:spPr bwMode="auto">
          <a:xfrm>
            <a:off x="3971321" y="8772900"/>
            <a:ext cx="3037463" cy="46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2975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2975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2975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2975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42975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42975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42975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42975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BCE5DE-771D-0E4A-84E8-A3BBD7B1C36E}" type="slidenum">
              <a:rPr lang="it-IT" sz="1200" b="0" i="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it-IT" sz="1200" b="0" i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70887" y="8771609"/>
            <a:ext cx="3038318" cy="4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1F684E9-C4F2-454F-8760-657B75D8F0F1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/>
              <a:t>10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0887" y="8771609"/>
            <a:ext cx="3038318" cy="4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45" rIns="91293" bIns="45645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188B370-8A56-A744-895F-BAFDD46732DE}" type="slidenum">
              <a:rPr lang="en-US" sz="1100">
                <a:solidFill>
                  <a:srgbClr val="000000"/>
                </a:solidFill>
                <a:latin typeface="Calibri" charset="0"/>
              </a:rPr>
              <a:pPr algn="r" eaLnBrk="1" hangingPunct="1"/>
              <a:t>10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90563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521" y="4386871"/>
            <a:ext cx="5607362" cy="41588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293" tIns="45645" rIns="91293" bIns="4564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0563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xfrm>
            <a:off x="936344" y="4387135"/>
            <a:ext cx="5137714" cy="415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z="900" b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2150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145" indent="-2900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0223" indent="-2320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4313" indent="-2320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8401" indent="-2320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2491" indent="-232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581" indent="-232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670" indent="-232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759" indent="-232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4EAE9A-EE89-4005-AF69-36D76B0E780B}" type="slidenum">
              <a:rPr lang="en-US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970316" y="8772116"/>
            <a:ext cx="3038963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8" tIns="46405" rIns="92808" bIns="4640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DA34B76-5FA3-42CC-9A8B-296855DB7444}" type="slidenum">
              <a:rPr lang="en-US" sz="1200">
                <a:solidFill>
                  <a:prstClr val="black"/>
                </a:solidFill>
                <a:ea typeface="ＭＳ Ｐゴシック" charset="-128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prstClr val="black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6438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968" y="4415191"/>
            <a:ext cx="5136466" cy="41022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5" tIns="46033" rIns="92065" bIns="46033" numCol="1" anchor="t" anchorCtr="0" compatLnSpc="1">
            <a:prstTxWarp prst="textNoShape">
              <a:avLst/>
            </a:prstTxWarp>
          </a:bodyPr>
          <a:lstStyle/>
          <a:p>
            <a:pPr defTabSz="928299">
              <a:defRPr/>
            </a:pPr>
            <a:r>
              <a:rPr lang="en-GB" i="1" dirty="0" smtClean="0">
                <a:latin typeface="Arial" charset="0"/>
              </a:rPr>
              <a:t>{Note:</a:t>
            </a:r>
            <a:r>
              <a:rPr lang="en-GB" i="1" baseline="0" dirty="0" smtClean="0">
                <a:latin typeface="Arial" charset="0"/>
              </a:rPr>
              <a:t> the slide builds to illustrate the two phases of the study – the primary phase (baseline to week 52) and the follow-up phase (week 52-96). This version focuses on 52 weeks}</a:t>
            </a:r>
            <a:endParaRPr lang="en-GB" i="1" dirty="0" smtClean="0">
              <a:latin typeface="Arial" charset="0"/>
            </a:endParaRPr>
          </a:p>
          <a:p>
            <a:pPr defTabSz="928299">
              <a:defRPr/>
            </a:pPr>
            <a:endParaRPr lang="en-GB" dirty="0" smtClean="0">
              <a:latin typeface="Arial" charset="0"/>
            </a:endParaRPr>
          </a:p>
          <a:p>
            <a:pPr defTabSz="928299">
              <a:defRPr/>
            </a:pPr>
            <a:r>
              <a:rPr lang="en-GB" dirty="0" smtClean="0">
                <a:latin typeface="Arial" charset="0"/>
              </a:rPr>
              <a:t>During the</a:t>
            </a:r>
            <a:r>
              <a:rPr lang="en-GB" baseline="0" dirty="0" smtClean="0">
                <a:latin typeface="Arial" charset="0"/>
              </a:rPr>
              <a:t> primary phase of the study, from baseline to week 52, patients were treated proactively according to the assigned treatment schedule.</a:t>
            </a:r>
            <a:endParaRPr lang="en-GB" dirty="0" smtClean="0">
              <a:latin typeface="Arial" charset="0"/>
            </a:endParaRPr>
          </a:p>
          <a:p>
            <a:pPr defTabSz="928299">
              <a:defRPr/>
            </a:pPr>
            <a:endParaRPr lang="en-GB" dirty="0" smtClean="0">
              <a:latin typeface="Arial" charset="0"/>
            </a:endParaRPr>
          </a:p>
          <a:p>
            <a:pPr defTabSz="928299">
              <a:defRPr/>
            </a:pPr>
            <a:r>
              <a:rPr lang="en-GB" dirty="0" smtClean="0">
                <a:latin typeface="Arial" charset="0"/>
              </a:rPr>
              <a:t>From Week</a:t>
            </a:r>
            <a:r>
              <a:rPr lang="en-GB" baseline="0" dirty="0" smtClean="0">
                <a:latin typeface="Arial" charset="0"/>
              </a:rPr>
              <a:t> 52 onwards</a:t>
            </a:r>
            <a:r>
              <a:rPr lang="en-GB" dirty="0" smtClean="0">
                <a:latin typeface="Arial" charset="0"/>
              </a:rPr>
              <a:t>, patients started a</a:t>
            </a:r>
            <a:r>
              <a:rPr lang="en-GB" baseline="0" dirty="0" smtClean="0">
                <a:latin typeface="Arial" charset="0"/>
              </a:rPr>
              <a:t> reactive (modified quarterly dosing) </a:t>
            </a:r>
            <a:r>
              <a:rPr lang="en-GB" dirty="0" smtClean="0">
                <a:latin typeface="Arial" charset="0"/>
              </a:rPr>
              <a:t>treatment.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970938" y="8771065"/>
            <a:ext cx="3037840" cy="46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45" rIns="91293" bIns="45645" anchor="b"/>
          <a:lstStyle>
            <a:lvl1pPr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1418E16-070A-418A-B5B8-8E39DD2F86D4}" type="slidenum">
              <a:rPr lang="en-US" sz="11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90563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7135"/>
            <a:ext cx="5608320" cy="415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3" tIns="45645" rIns="91293" bIns="4564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970938" y="8771065"/>
            <a:ext cx="3037840" cy="46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45" rIns="91293" bIns="45645" anchor="b"/>
          <a:lstStyle>
            <a:lvl1pPr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D6E857-6BE0-407D-9C84-78AD85A90E1D}" type="slidenum">
              <a:rPr lang="en-US" sz="11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90563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7135"/>
            <a:ext cx="5608320" cy="415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3" tIns="45645" rIns="91293" bIns="4564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3970938" y="8771065"/>
            <a:ext cx="3037840" cy="46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45" rIns="91293" bIns="45645" anchor="b"/>
          <a:lstStyle>
            <a:lvl1pPr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204F853-5B46-45B5-823A-2CA971CC80A5}" type="slidenum">
              <a:rPr lang="en-US" sz="11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90563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7135"/>
            <a:ext cx="5608320" cy="415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3" tIns="45645" rIns="91293" bIns="45645" numCol="1" anchor="t" anchorCtr="0" compatLnSpc="1">
            <a:prstTxWarp prst="textNoShape">
              <a:avLst/>
            </a:prstTxWarp>
          </a:bodyPr>
          <a:lstStyle/>
          <a:p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2814" indent="-112814">
              <a:spcBef>
                <a:spcPts val="609"/>
              </a:spcBef>
              <a:buFontTx/>
              <a:buChar char="•"/>
            </a:pPr>
            <a:endParaRPr lang="it-IT">
              <a:latin typeface="Calibri" charset="0"/>
            </a:endParaRP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C28AFF-DD78-AF4F-B0F1-C42E8C266640}" type="slidenum">
              <a:rPr lang="it-IT" sz="1200">
                <a:latin typeface="Calibri" charset="0"/>
              </a:rPr>
              <a:pPr eaLnBrk="1" hangingPunct="1"/>
              <a:t>18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4EAE9A-EE89-4005-AF69-36D76B0E780B}" type="slidenum">
              <a:rPr lang="en-US" smtClean="0">
                <a:solidFill>
                  <a:prstClr val="black"/>
                </a:solidFill>
              </a:rPr>
              <a:pPr eaLnBrk="1" hangingPunct="1"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970315" y="8772116"/>
            <a:ext cx="3038963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0" tIns="46411" rIns="92820" bIns="4641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DA34B76-5FA3-42CC-9A8B-296855DB7444}" type="slidenum">
              <a:rPr lang="en-US" sz="1200">
                <a:solidFill>
                  <a:prstClr val="black"/>
                </a:solidFill>
                <a:ea typeface="ＭＳ Ｐゴシック" charset="-128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prstClr val="black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6438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968" y="4415190"/>
            <a:ext cx="5136466" cy="41022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7" tIns="46039" rIns="92077" bIns="46039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2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1437" y="8772115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8" tIns="45148" rIns="90298" bIns="45148" anchor="b"/>
          <a:lstStyle>
            <a:lvl1pPr defTabSz="900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0D2DD6B-5825-4C59-9EE7-9755EB72D210}" type="slidenum">
              <a:rPr lang="en-US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5388" y="690563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7137"/>
            <a:ext cx="5608320" cy="4158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98" tIns="45148" rIns="90298" bIns="45148" numCol="1" anchor="t" anchorCtr="0" compatLnSpc="1">
            <a:prstTxWarp prst="textNoShape">
              <a:avLst/>
            </a:prstTxWarp>
          </a:bodyPr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2150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26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27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28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29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30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30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31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31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32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32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35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35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3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36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36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37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37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4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48CB6-E93D-D54E-BB7A-02C8AD9943AA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1920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Segnaposto note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23" tIns="46411" rIns="92823" bIns="46411"/>
          <a:lstStyle/>
          <a:p>
            <a:pPr>
              <a:spcBef>
                <a:spcPct val="0"/>
              </a:spcBef>
              <a:defRPr/>
            </a:pPr>
            <a:endParaRPr lang="it-IT"/>
          </a:p>
        </p:txBody>
      </p:sp>
      <p:sp>
        <p:nvSpPr>
          <p:cNvPr id="15364" name="Segnaposto numero diapositiva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3" tIns="46411" rIns="92823" bIns="46411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5567F170-2E23-D24D-A3B0-4D77B8702DB3}" type="slidenum">
              <a:rPr lang="it-IT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5</a:t>
            </a:fld>
            <a:endParaRPr lang="it-IT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 txBox="1">
            <a:spLocks noGrp="1" noChangeArrowheads="1"/>
          </p:cNvSpPr>
          <p:nvPr/>
        </p:nvSpPr>
        <p:spPr bwMode="auto">
          <a:xfrm>
            <a:off x="3971171" y="8771909"/>
            <a:ext cx="3037492" cy="46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20" tIns="43760" rIns="87520" bIns="43760" anchor="b"/>
          <a:lstStyle/>
          <a:p>
            <a:pPr algn="r" defTabSz="875116"/>
            <a:fld id="{9514474F-96E1-44BC-A46C-AB8DE97EEB0C}" type="slidenum">
              <a:rPr lang="en-US" sz="1100">
                <a:solidFill>
                  <a:prstClr val="black"/>
                </a:solidFill>
              </a:rPr>
              <a:pPr algn="r" defTabSz="875116"/>
              <a:t>6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971171" y="8771909"/>
            <a:ext cx="3037492" cy="46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05" tIns="43752" rIns="87505" bIns="43752" anchor="b"/>
          <a:lstStyle/>
          <a:p>
            <a:pPr algn="r" defTabSz="875116"/>
            <a:fld id="{32422771-DBB4-4C1C-A553-45ED8F834425}" type="slidenum">
              <a:rPr lang="en-US" altLang="ja-JP" sz="1100">
                <a:solidFill>
                  <a:prstClr val="black"/>
                </a:solidFill>
                <a:cs typeface="ＭＳ Ｐゴシック"/>
              </a:rPr>
              <a:pPr algn="r" defTabSz="875116"/>
              <a:t>6</a:t>
            </a:fld>
            <a:endParaRPr lang="en-US" altLang="ja-JP" sz="1100">
              <a:solidFill>
                <a:prstClr val="black"/>
              </a:solidFill>
              <a:cs typeface="ＭＳ Ｐゴシック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9625" cy="3463925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7505" tIns="43752" rIns="87505" bIns="43752"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5388" y="690563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xfrm>
            <a:off x="701521" y="4386871"/>
            <a:ext cx="5607362" cy="41588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70887" y="8771609"/>
            <a:ext cx="3038318" cy="4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1F684E9-C4F2-454F-8760-657B75D8F0F1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0887" y="8771609"/>
            <a:ext cx="3038318" cy="4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45" rIns="91293" bIns="45645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188B370-8A56-A744-895F-BAFDD46732DE}" type="slidenum">
              <a:rPr lang="en-US" sz="1100">
                <a:solidFill>
                  <a:srgbClr val="000000"/>
                </a:solidFill>
                <a:latin typeface="Calibri" charset="0"/>
              </a:rPr>
              <a:pPr algn="r" eaLnBrk="1" hangingPunct="1"/>
              <a:t>8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90563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521" y="4386871"/>
            <a:ext cx="5607362" cy="41588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293" tIns="45645" rIns="91293" bIns="4564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70887" y="8771609"/>
            <a:ext cx="3038318" cy="4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1F684E9-C4F2-454F-8760-657B75D8F0F1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/>
              <a:t>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0887" y="8771609"/>
            <a:ext cx="3038318" cy="4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45" rIns="91293" bIns="45645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188B370-8A56-A744-895F-BAFDD46732DE}" type="slidenum">
              <a:rPr lang="en-US" sz="1100">
                <a:solidFill>
                  <a:srgbClr val="000000"/>
                </a:solidFill>
                <a:latin typeface="Calibri" charset="0"/>
              </a:rPr>
              <a:pPr algn="r" eaLnBrk="1" hangingPunct="1"/>
              <a:t>9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90563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521" y="4386871"/>
            <a:ext cx="5607362" cy="41588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293" tIns="45645" rIns="91293" bIns="4564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10"/>
          <p:cNvSpPr>
            <a:spLocks/>
          </p:cNvSpPr>
          <p:nvPr/>
        </p:nvSpPr>
        <p:spPr bwMode="auto">
          <a:xfrm>
            <a:off x="-1588" y="0"/>
            <a:ext cx="9144001" cy="1306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14"/>
              </a:cxn>
              <a:cxn ang="0">
                <a:pos x="0" y="2014"/>
              </a:cxn>
              <a:cxn ang="0">
                <a:pos x="162" y="2032"/>
              </a:cxn>
              <a:cxn ang="0">
                <a:pos x="360" y="2054"/>
              </a:cxn>
              <a:cxn ang="0">
                <a:pos x="632" y="2082"/>
              </a:cxn>
              <a:cxn ang="0">
                <a:pos x="974" y="2116"/>
              </a:cxn>
              <a:cxn ang="0">
                <a:pos x="1384" y="2154"/>
              </a:cxn>
              <a:cxn ang="0">
                <a:pos x="1860" y="2192"/>
              </a:cxn>
              <a:cxn ang="0">
                <a:pos x="2396" y="2234"/>
              </a:cxn>
              <a:cxn ang="0">
                <a:pos x="2992" y="2276"/>
              </a:cxn>
              <a:cxn ang="0">
                <a:pos x="3312" y="2296"/>
              </a:cxn>
              <a:cxn ang="0">
                <a:pos x="3644" y="2316"/>
              </a:cxn>
              <a:cxn ang="0">
                <a:pos x="3990" y="2334"/>
              </a:cxn>
              <a:cxn ang="0">
                <a:pos x="4348" y="2352"/>
              </a:cxn>
              <a:cxn ang="0">
                <a:pos x="4718" y="2370"/>
              </a:cxn>
              <a:cxn ang="0">
                <a:pos x="5102" y="2386"/>
              </a:cxn>
              <a:cxn ang="0">
                <a:pos x="5496" y="2400"/>
              </a:cxn>
              <a:cxn ang="0">
                <a:pos x="5902" y="2414"/>
              </a:cxn>
              <a:cxn ang="0">
                <a:pos x="6320" y="2426"/>
              </a:cxn>
              <a:cxn ang="0">
                <a:pos x="6746" y="2436"/>
              </a:cxn>
              <a:cxn ang="0">
                <a:pos x="7184" y="2444"/>
              </a:cxn>
              <a:cxn ang="0">
                <a:pos x="7630" y="2450"/>
              </a:cxn>
              <a:cxn ang="0">
                <a:pos x="8088" y="2454"/>
              </a:cxn>
              <a:cxn ang="0">
                <a:pos x="8554" y="2454"/>
              </a:cxn>
              <a:cxn ang="0">
                <a:pos x="8554" y="2454"/>
              </a:cxn>
              <a:cxn ang="0">
                <a:pos x="9020" y="2454"/>
              </a:cxn>
              <a:cxn ang="0">
                <a:pos x="9476" y="2450"/>
              </a:cxn>
              <a:cxn ang="0">
                <a:pos x="9924" y="2444"/>
              </a:cxn>
              <a:cxn ang="0">
                <a:pos x="10362" y="2436"/>
              </a:cxn>
              <a:cxn ang="0">
                <a:pos x="10790" y="2426"/>
              </a:cxn>
              <a:cxn ang="0">
                <a:pos x="11206" y="2414"/>
              </a:cxn>
              <a:cxn ang="0">
                <a:pos x="11612" y="2400"/>
              </a:cxn>
              <a:cxn ang="0">
                <a:pos x="12006" y="2386"/>
              </a:cxn>
              <a:cxn ang="0">
                <a:pos x="12388" y="2368"/>
              </a:cxn>
              <a:cxn ang="0">
                <a:pos x="12760" y="2352"/>
              </a:cxn>
              <a:cxn ang="0">
                <a:pos x="13116" y="2334"/>
              </a:cxn>
              <a:cxn ang="0">
                <a:pos x="13462" y="2314"/>
              </a:cxn>
              <a:cxn ang="0">
                <a:pos x="13794" y="2294"/>
              </a:cxn>
              <a:cxn ang="0">
                <a:pos x="14112" y="2274"/>
              </a:cxn>
              <a:cxn ang="0">
                <a:pos x="14416" y="2252"/>
              </a:cxn>
              <a:cxn ang="0">
                <a:pos x="14704" y="2232"/>
              </a:cxn>
              <a:cxn ang="0">
                <a:pos x="15240" y="2190"/>
              </a:cxn>
              <a:cxn ang="0">
                <a:pos x="15712" y="2150"/>
              </a:cxn>
              <a:cxn ang="0">
                <a:pos x="16120" y="2112"/>
              </a:cxn>
              <a:cxn ang="0">
                <a:pos x="16460" y="2080"/>
              </a:cxn>
              <a:cxn ang="0">
                <a:pos x="16730" y="2050"/>
              </a:cxn>
              <a:cxn ang="0">
                <a:pos x="16928" y="2028"/>
              </a:cxn>
              <a:cxn ang="0">
                <a:pos x="17088" y="2010"/>
              </a:cxn>
              <a:cxn ang="0">
                <a:pos x="17088" y="0"/>
              </a:cxn>
              <a:cxn ang="0">
                <a:pos x="0" y="0"/>
              </a:cxn>
            </a:cxnLst>
            <a:rect l="0" t="0" r="r" b="b"/>
            <a:pathLst>
              <a:path w="17088" h="2454">
                <a:moveTo>
                  <a:pt x="0" y="0"/>
                </a:moveTo>
                <a:lnTo>
                  <a:pt x="0" y="2014"/>
                </a:lnTo>
                <a:lnTo>
                  <a:pt x="0" y="2014"/>
                </a:lnTo>
                <a:lnTo>
                  <a:pt x="162" y="2032"/>
                </a:lnTo>
                <a:lnTo>
                  <a:pt x="360" y="2054"/>
                </a:lnTo>
                <a:lnTo>
                  <a:pt x="632" y="2082"/>
                </a:lnTo>
                <a:lnTo>
                  <a:pt x="974" y="2116"/>
                </a:lnTo>
                <a:lnTo>
                  <a:pt x="1384" y="2154"/>
                </a:lnTo>
                <a:lnTo>
                  <a:pt x="1860" y="2192"/>
                </a:lnTo>
                <a:lnTo>
                  <a:pt x="2396" y="2234"/>
                </a:lnTo>
                <a:lnTo>
                  <a:pt x="2992" y="2276"/>
                </a:lnTo>
                <a:lnTo>
                  <a:pt x="3312" y="2296"/>
                </a:lnTo>
                <a:lnTo>
                  <a:pt x="3644" y="2316"/>
                </a:lnTo>
                <a:lnTo>
                  <a:pt x="3990" y="2334"/>
                </a:lnTo>
                <a:lnTo>
                  <a:pt x="4348" y="2352"/>
                </a:lnTo>
                <a:lnTo>
                  <a:pt x="4718" y="2370"/>
                </a:lnTo>
                <a:lnTo>
                  <a:pt x="5102" y="2386"/>
                </a:lnTo>
                <a:lnTo>
                  <a:pt x="5496" y="2400"/>
                </a:lnTo>
                <a:lnTo>
                  <a:pt x="5902" y="2414"/>
                </a:lnTo>
                <a:lnTo>
                  <a:pt x="6320" y="2426"/>
                </a:lnTo>
                <a:lnTo>
                  <a:pt x="6746" y="2436"/>
                </a:lnTo>
                <a:lnTo>
                  <a:pt x="7184" y="2444"/>
                </a:lnTo>
                <a:lnTo>
                  <a:pt x="7630" y="2450"/>
                </a:lnTo>
                <a:lnTo>
                  <a:pt x="8088" y="2454"/>
                </a:lnTo>
                <a:lnTo>
                  <a:pt x="8554" y="2454"/>
                </a:lnTo>
                <a:lnTo>
                  <a:pt x="8554" y="2454"/>
                </a:lnTo>
                <a:lnTo>
                  <a:pt x="9020" y="2454"/>
                </a:lnTo>
                <a:lnTo>
                  <a:pt x="9476" y="2450"/>
                </a:lnTo>
                <a:lnTo>
                  <a:pt x="9924" y="2444"/>
                </a:lnTo>
                <a:lnTo>
                  <a:pt x="10362" y="2436"/>
                </a:lnTo>
                <a:lnTo>
                  <a:pt x="10790" y="2426"/>
                </a:lnTo>
                <a:lnTo>
                  <a:pt x="11206" y="2414"/>
                </a:lnTo>
                <a:lnTo>
                  <a:pt x="11612" y="2400"/>
                </a:lnTo>
                <a:lnTo>
                  <a:pt x="12006" y="2386"/>
                </a:lnTo>
                <a:lnTo>
                  <a:pt x="12388" y="2368"/>
                </a:lnTo>
                <a:lnTo>
                  <a:pt x="12760" y="2352"/>
                </a:lnTo>
                <a:lnTo>
                  <a:pt x="13116" y="2334"/>
                </a:lnTo>
                <a:lnTo>
                  <a:pt x="13462" y="2314"/>
                </a:lnTo>
                <a:lnTo>
                  <a:pt x="13794" y="2294"/>
                </a:lnTo>
                <a:lnTo>
                  <a:pt x="14112" y="2274"/>
                </a:lnTo>
                <a:lnTo>
                  <a:pt x="14416" y="2252"/>
                </a:lnTo>
                <a:lnTo>
                  <a:pt x="14704" y="2232"/>
                </a:lnTo>
                <a:lnTo>
                  <a:pt x="15240" y="2190"/>
                </a:lnTo>
                <a:lnTo>
                  <a:pt x="15712" y="2150"/>
                </a:lnTo>
                <a:lnTo>
                  <a:pt x="16120" y="2112"/>
                </a:lnTo>
                <a:lnTo>
                  <a:pt x="16460" y="2080"/>
                </a:lnTo>
                <a:lnTo>
                  <a:pt x="16730" y="2050"/>
                </a:lnTo>
                <a:lnTo>
                  <a:pt x="16928" y="2028"/>
                </a:lnTo>
                <a:lnTo>
                  <a:pt x="17088" y="2010"/>
                </a:lnTo>
                <a:lnTo>
                  <a:pt x="17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gradFill>
            <a:gsLst>
              <a:gs pos="35000">
                <a:srgbClr val="002060">
                  <a:alpha val="0"/>
                </a:srgbClr>
              </a:gs>
              <a:gs pos="74000">
                <a:srgbClr val="002060"/>
              </a:gs>
            </a:gsLst>
            <a:lin ang="15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" name="Group 49"/>
          <p:cNvGrpSpPr>
            <a:grpSpLocks/>
          </p:cNvGrpSpPr>
          <p:nvPr userDrawn="1"/>
        </p:nvGrpSpPr>
        <p:grpSpPr bwMode="auto">
          <a:xfrm>
            <a:off x="4365625" y="3248025"/>
            <a:ext cx="3732213" cy="3784600"/>
            <a:chOff x="4365431" y="3248625"/>
            <a:chExt cx="3732075" cy="3783576"/>
          </a:xfrm>
        </p:grpSpPr>
        <p:grpSp>
          <p:nvGrpSpPr>
            <p:cNvPr id="7" name="Group 23"/>
            <p:cNvGrpSpPr>
              <a:grpSpLocks/>
            </p:cNvGrpSpPr>
            <p:nvPr userDrawn="1"/>
          </p:nvGrpSpPr>
          <p:grpSpPr bwMode="auto">
            <a:xfrm rot="-1437048">
              <a:off x="4370205" y="3244674"/>
              <a:ext cx="3726487" cy="3787189"/>
              <a:chOff x="1708742" y="2583232"/>
              <a:chExt cx="5535650" cy="5625822"/>
            </a:xfrm>
          </p:grpSpPr>
          <p:sp>
            <p:nvSpPr>
              <p:cNvPr id="13" name="Freeform 45"/>
              <p:cNvSpPr>
                <a:spLocks/>
              </p:cNvSpPr>
              <p:nvPr/>
            </p:nvSpPr>
            <p:spPr bwMode="auto">
              <a:xfrm rot="11415476">
                <a:off x="3713333" y="3775792"/>
                <a:ext cx="3531059" cy="4433262"/>
              </a:xfrm>
              <a:custGeom>
                <a:avLst/>
                <a:gdLst/>
                <a:ahLst/>
                <a:cxnLst>
                  <a:cxn ang="0">
                    <a:pos x="317" y="102"/>
                  </a:cxn>
                  <a:cxn ang="0">
                    <a:pos x="261" y="141"/>
                  </a:cxn>
                  <a:cxn ang="0">
                    <a:pos x="210" y="183"/>
                  </a:cxn>
                  <a:cxn ang="0">
                    <a:pos x="166" y="230"/>
                  </a:cxn>
                  <a:cxn ang="0">
                    <a:pos x="90" y="336"/>
                  </a:cxn>
                  <a:cxn ang="0">
                    <a:pos x="52" y="414"/>
                  </a:cxn>
                  <a:cxn ang="0">
                    <a:pos x="13" y="537"/>
                  </a:cxn>
                  <a:cxn ang="0">
                    <a:pos x="0" y="667"/>
                  </a:cxn>
                  <a:cxn ang="0">
                    <a:pos x="2" y="732"/>
                  </a:cxn>
                  <a:cxn ang="0">
                    <a:pos x="12" y="797"/>
                  </a:cxn>
                  <a:cxn ang="0">
                    <a:pos x="27" y="862"/>
                  </a:cxn>
                  <a:cxn ang="0">
                    <a:pos x="50" y="926"/>
                  </a:cxn>
                  <a:cxn ang="0">
                    <a:pos x="78" y="989"/>
                  </a:cxn>
                  <a:cxn ang="0">
                    <a:pos x="112" y="1045"/>
                  </a:cxn>
                  <a:cxn ang="0">
                    <a:pos x="190" y="1142"/>
                  </a:cxn>
                  <a:cxn ang="0">
                    <a:pos x="160" y="1076"/>
                  </a:cxn>
                  <a:cxn ang="0">
                    <a:pos x="134" y="1006"/>
                  </a:cxn>
                  <a:cxn ang="0">
                    <a:pos x="109" y="898"/>
                  </a:cxn>
                  <a:cxn ang="0">
                    <a:pos x="100" y="786"/>
                  </a:cxn>
                  <a:cxn ang="0">
                    <a:pos x="102" y="737"/>
                  </a:cxn>
                  <a:cxn ang="0">
                    <a:pos x="110" y="665"/>
                  </a:cxn>
                  <a:cxn ang="0">
                    <a:pos x="125" y="592"/>
                  </a:cxn>
                  <a:cxn ang="0">
                    <a:pos x="148" y="523"/>
                  </a:cxn>
                  <a:cxn ang="0">
                    <a:pos x="177" y="456"/>
                  </a:cxn>
                  <a:cxn ang="0">
                    <a:pos x="200" y="413"/>
                  </a:cxn>
                  <a:cxn ang="0">
                    <a:pos x="239" y="352"/>
                  </a:cxn>
                  <a:cxn ang="0">
                    <a:pos x="284" y="296"/>
                  </a:cxn>
                  <a:cxn ang="0">
                    <a:pos x="334" y="244"/>
                  </a:cxn>
                  <a:cxn ang="0">
                    <a:pos x="389" y="196"/>
                  </a:cxn>
                  <a:cxn ang="0">
                    <a:pos x="447" y="155"/>
                  </a:cxn>
                  <a:cxn ang="0">
                    <a:pos x="490" y="130"/>
                  </a:cxn>
                  <a:cxn ang="0">
                    <a:pos x="557" y="98"/>
                  </a:cxn>
                  <a:cxn ang="0">
                    <a:pos x="627" y="72"/>
                  </a:cxn>
                  <a:cxn ang="0">
                    <a:pos x="699" y="54"/>
                  </a:cxn>
                  <a:cxn ang="0">
                    <a:pos x="772" y="42"/>
                  </a:cxn>
                  <a:cxn ang="0">
                    <a:pos x="847" y="39"/>
                  </a:cxn>
                  <a:cxn ang="0">
                    <a:pos x="906" y="41"/>
                  </a:cxn>
                  <a:cxn ang="0">
                    <a:pos x="837" y="20"/>
                  </a:cxn>
                  <a:cxn ang="0">
                    <a:pos x="730" y="2"/>
                  </a:cxn>
                  <a:cxn ang="0">
                    <a:pos x="621" y="1"/>
                  </a:cxn>
                  <a:cxn ang="0">
                    <a:pos x="512" y="19"/>
                  </a:cxn>
                  <a:cxn ang="0">
                    <a:pos x="404" y="55"/>
                  </a:cxn>
                  <a:cxn ang="0">
                    <a:pos x="336" y="90"/>
                  </a:cxn>
                </a:cxnLst>
                <a:rect l="0" t="0" r="r" b="b"/>
                <a:pathLst>
                  <a:path w="906" h="1142">
                    <a:moveTo>
                      <a:pt x="336" y="90"/>
                    </a:moveTo>
                    <a:lnTo>
                      <a:pt x="336" y="90"/>
                    </a:lnTo>
                    <a:lnTo>
                      <a:pt x="317" y="102"/>
                    </a:lnTo>
                    <a:lnTo>
                      <a:pt x="297" y="113"/>
                    </a:lnTo>
                    <a:lnTo>
                      <a:pt x="279" y="126"/>
                    </a:lnTo>
                    <a:lnTo>
                      <a:pt x="261" y="141"/>
                    </a:lnTo>
                    <a:lnTo>
                      <a:pt x="244" y="154"/>
                    </a:lnTo>
                    <a:lnTo>
                      <a:pt x="227" y="168"/>
                    </a:lnTo>
                    <a:lnTo>
                      <a:pt x="210" y="183"/>
                    </a:lnTo>
                    <a:lnTo>
                      <a:pt x="195" y="199"/>
                    </a:lnTo>
                    <a:lnTo>
                      <a:pt x="180" y="214"/>
                    </a:lnTo>
                    <a:lnTo>
                      <a:pt x="166" y="230"/>
                    </a:lnTo>
                    <a:lnTo>
                      <a:pt x="137" y="264"/>
                    </a:lnTo>
                    <a:lnTo>
                      <a:pt x="112" y="299"/>
                    </a:lnTo>
                    <a:lnTo>
                      <a:pt x="90" y="336"/>
                    </a:lnTo>
                    <a:lnTo>
                      <a:pt x="90" y="336"/>
                    </a:lnTo>
                    <a:lnTo>
                      <a:pt x="70" y="374"/>
                    </a:lnTo>
                    <a:lnTo>
                      <a:pt x="52" y="414"/>
                    </a:lnTo>
                    <a:lnTo>
                      <a:pt x="37" y="454"/>
                    </a:lnTo>
                    <a:lnTo>
                      <a:pt x="24" y="495"/>
                    </a:lnTo>
                    <a:lnTo>
                      <a:pt x="13" y="537"/>
                    </a:lnTo>
                    <a:lnTo>
                      <a:pt x="6" y="579"/>
                    </a:lnTo>
                    <a:lnTo>
                      <a:pt x="1" y="623"/>
                    </a:lnTo>
                    <a:lnTo>
                      <a:pt x="0" y="667"/>
                    </a:lnTo>
                    <a:lnTo>
                      <a:pt x="0" y="688"/>
                    </a:lnTo>
                    <a:lnTo>
                      <a:pt x="1" y="711"/>
                    </a:lnTo>
                    <a:lnTo>
                      <a:pt x="2" y="732"/>
                    </a:lnTo>
                    <a:lnTo>
                      <a:pt x="5" y="753"/>
                    </a:lnTo>
                    <a:lnTo>
                      <a:pt x="7" y="776"/>
                    </a:lnTo>
                    <a:lnTo>
                      <a:pt x="12" y="797"/>
                    </a:lnTo>
                    <a:lnTo>
                      <a:pt x="15" y="820"/>
                    </a:lnTo>
                    <a:lnTo>
                      <a:pt x="21" y="841"/>
                    </a:lnTo>
                    <a:lnTo>
                      <a:pt x="27" y="862"/>
                    </a:lnTo>
                    <a:lnTo>
                      <a:pt x="33" y="883"/>
                    </a:lnTo>
                    <a:lnTo>
                      <a:pt x="41" y="905"/>
                    </a:lnTo>
                    <a:lnTo>
                      <a:pt x="50" y="926"/>
                    </a:lnTo>
                    <a:lnTo>
                      <a:pt x="58" y="947"/>
                    </a:lnTo>
                    <a:lnTo>
                      <a:pt x="69" y="967"/>
                    </a:lnTo>
                    <a:lnTo>
                      <a:pt x="78" y="989"/>
                    </a:lnTo>
                    <a:lnTo>
                      <a:pt x="90" y="1009"/>
                    </a:lnTo>
                    <a:lnTo>
                      <a:pt x="90" y="1009"/>
                    </a:lnTo>
                    <a:lnTo>
                      <a:pt x="112" y="1045"/>
                    </a:lnTo>
                    <a:lnTo>
                      <a:pt x="137" y="1080"/>
                    </a:lnTo>
                    <a:lnTo>
                      <a:pt x="163" y="1112"/>
                    </a:lnTo>
                    <a:lnTo>
                      <a:pt x="190" y="1142"/>
                    </a:lnTo>
                    <a:lnTo>
                      <a:pt x="190" y="1142"/>
                    </a:lnTo>
                    <a:lnTo>
                      <a:pt x="174" y="1109"/>
                    </a:lnTo>
                    <a:lnTo>
                      <a:pt x="160" y="1076"/>
                    </a:lnTo>
                    <a:lnTo>
                      <a:pt x="160" y="1076"/>
                    </a:lnTo>
                    <a:lnTo>
                      <a:pt x="145" y="1042"/>
                    </a:lnTo>
                    <a:lnTo>
                      <a:pt x="134" y="1006"/>
                    </a:lnTo>
                    <a:lnTo>
                      <a:pt x="123" y="971"/>
                    </a:lnTo>
                    <a:lnTo>
                      <a:pt x="115" y="934"/>
                    </a:lnTo>
                    <a:lnTo>
                      <a:pt x="109" y="898"/>
                    </a:lnTo>
                    <a:lnTo>
                      <a:pt x="104" y="861"/>
                    </a:lnTo>
                    <a:lnTo>
                      <a:pt x="102" y="823"/>
                    </a:lnTo>
                    <a:lnTo>
                      <a:pt x="100" y="786"/>
                    </a:lnTo>
                    <a:lnTo>
                      <a:pt x="100" y="786"/>
                    </a:lnTo>
                    <a:lnTo>
                      <a:pt x="100" y="762"/>
                    </a:lnTo>
                    <a:lnTo>
                      <a:pt x="102" y="737"/>
                    </a:lnTo>
                    <a:lnTo>
                      <a:pt x="104" y="713"/>
                    </a:lnTo>
                    <a:lnTo>
                      <a:pt x="106" y="688"/>
                    </a:lnTo>
                    <a:lnTo>
                      <a:pt x="110" y="665"/>
                    </a:lnTo>
                    <a:lnTo>
                      <a:pt x="115" y="640"/>
                    </a:lnTo>
                    <a:lnTo>
                      <a:pt x="119" y="616"/>
                    </a:lnTo>
                    <a:lnTo>
                      <a:pt x="125" y="592"/>
                    </a:lnTo>
                    <a:lnTo>
                      <a:pt x="132" y="569"/>
                    </a:lnTo>
                    <a:lnTo>
                      <a:pt x="140" y="546"/>
                    </a:lnTo>
                    <a:lnTo>
                      <a:pt x="148" y="523"/>
                    </a:lnTo>
                    <a:lnTo>
                      <a:pt x="157" y="500"/>
                    </a:lnTo>
                    <a:lnTo>
                      <a:pt x="167" y="478"/>
                    </a:lnTo>
                    <a:lnTo>
                      <a:pt x="177" y="456"/>
                    </a:lnTo>
                    <a:lnTo>
                      <a:pt x="188" y="434"/>
                    </a:lnTo>
                    <a:lnTo>
                      <a:pt x="200" y="413"/>
                    </a:lnTo>
                    <a:lnTo>
                      <a:pt x="200" y="413"/>
                    </a:lnTo>
                    <a:lnTo>
                      <a:pt x="213" y="393"/>
                    </a:lnTo>
                    <a:lnTo>
                      <a:pt x="226" y="372"/>
                    </a:lnTo>
                    <a:lnTo>
                      <a:pt x="239" y="352"/>
                    </a:lnTo>
                    <a:lnTo>
                      <a:pt x="253" y="333"/>
                    </a:lnTo>
                    <a:lnTo>
                      <a:pt x="268" y="314"/>
                    </a:lnTo>
                    <a:lnTo>
                      <a:pt x="284" y="296"/>
                    </a:lnTo>
                    <a:lnTo>
                      <a:pt x="300" y="278"/>
                    </a:lnTo>
                    <a:lnTo>
                      <a:pt x="317" y="260"/>
                    </a:lnTo>
                    <a:lnTo>
                      <a:pt x="334" y="244"/>
                    </a:lnTo>
                    <a:lnTo>
                      <a:pt x="351" y="227"/>
                    </a:lnTo>
                    <a:lnTo>
                      <a:pt x="370" y="212"/>
                    </a:lnTo>
                    <a:lnTo>
                      <a:pt x="389" y="196"/>
                    </a:lnTo>
                    <a:lnTo>
                      <a:pt x="408" y="182"/>
                    </a:lnTo>
                    <a:lnTo>
                      <a:pt x="427" y="168"/>
                    </a:lnTo>
                    <a:lnTo>
                      <a:pt x="447" y="155"/>
                    </a:lnTo>
                    <a:lnTo>
                      <a:pt x="468" y="143"/>
                    </a:lnTo>
                    <a:lnTo>
                      <a:pt x="468" y="143"/>
                    </a:lnTo>
                    <a:lnTo>
                      <a:pt x="490" y="130"/>
                    </a:lnTo>
                    <a:lnTo>
                      <a:pt x="512" y="118"/>
                    </a:lnTo>
                    <a:lnTo>
                      <a:pt x="535" y="107"/>
                    </a:lnTo>
                    <a:lnTo>
                      <a:pt x="557" y="98"/>
                    </a:lnTo>
                    <a:lnTo>
                      <a:pt x="580" y="89"/>
                    </a:lnTo>
                    <a:lnTo>
                      <a:pt x="603" y="80"/>
                    </a:lnTo>
                    <a:lnTo>
                      <a:pt x="627" y="72"/>
                    </a:lnTo>
                    <a:lnTo>
                      <a:pt x="651" y="66"/>
                    </a:lnTo>
                    <a:lnTo>
                      <a:pt x="674" y="59"/>
                    </a:lnTo>
                    <a:lnTo>
                      <a:pt x="699" y="54"/>
                    </a:lnTo>
                    <a:lnTo>
                      <a:pt x="723" y="50"/>
                    </a:lnTo>
                    <a:lnTo>
                      <a:pt x="748" y="46"/>
                    </a:lnTo>
                    <a:lnTo>
                      <a:pt x="772" y="42"/>
                    </a:lnTo>
                    <a:lnTo>
                      <a:pt x="797" y="41"/>
                    </a:lnTo>
                    <a:lnTo>
                      <a:pt x="822" y="40"/>
                    </a:lnTo>
                    <a:lnTo>
                      <a:pt x="847" y="39"/>
                    </a:lnTo>
                    <a:lnTo>
                      <a:pt x="847" y="39"/>
                    </a:lnTo>
                    <a:lnTo>
                      <a:pt x="876" y="40"/>
                    </a:lnTo>
                    <a:lnTo>
                      <a:pt x="906" y="41"/>
                    </a:lnTo>
                    <a:lnTo>
                      <a:pt x="906" y="41"/>
                    </a:lnTo>
                    <a:lnTo>
                      <a:pt x="872" y="29"/>
                    </a:lnTo>
                    <a:lnTo>
                      <a:pt x="837" y="20"/>
                    </a:lnTo>
                    <a:lnTo>
                      <a:pt x="802" y="12"/>
                    </a:lnTo>
                    <a:lnTo>
                      <a:pt x="765" y="6"/>
                    </a:lnTo>
                    <a:lnTo>
                      <a:pt x="730" y="2"/>
                    </a:lnTo>
                    <a:lnTo>
                      <a:pt x="693" y="0"/>
                    </a:lnTo>
                    <a:lnTo>
                      <a:pt x="658" y="0"/>
                    </a:lnTo>
                    <a:lnTo>
                      <a:pt x="621" y="1"/>
                    </a:lnTo>
                    <a:lnTo>
                      <a:pt x="584" y="6"/>
                    </a:lnTo>
                    <a:lnTo>
                      <a:pt x="548" y="12"/>
                    </a:lnTo>
                    <a:lnTo>
                      <a:pt x="512" y="19"/>
                    </a:lnTo>
                    <a:lnTo>
                      <a:pt x="475" y="29"/>
                    </a:lnTo>
                    <a:lnTo>
                      <a:pt x="440" y="41"/>
                    </a:lnTo>
                    <a:lnTo>
                      <a:pt x="404" y="55"/>
                    </a:lnTo>
                    <a:lnTo>
                      <a:pt x="370" y="71"/>
                    </a:lnTo>
                    <a:lnTo>
                      <a:pt x="336" y="90"/>
                    </a:lnTo>
                    <a:lnTo>
                      <a:pt x="336" y="90"/>
                    </a:lnTo>
                    <a:close/>
                  </a:path>
                </a:pathLst>
              </a:custGeom>
              <a:gradFill flip="none" rotWithShape="1">
                <a:gsLst>
                  <a:gs pos="39000">
                    <a:schemeClr val="accent6"/>
                  </a:gs>
                  <a:gs pos="100000">
                    <a:schemeClr val="accent6">
                      <a:alpha val="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E7DB41"/>
                  </a:solidFill>
                </a:endParaRPr>
              </a:p>
            </p:txBody>
          </p:sp>
          <p:sp>
            <p:nvSpPr>
              <p:cNvPr id="14" name="Freeform 43"/>
              <p:cNvSpPr>
                <a:spLocks/>
              </p:cNvSpPr>
              <p:nvPr userDrawn="1"/>
            </p:nvSpPr>
            <p:spPr bwMode="auto">
              <a:xfrm rot="15892079">
                <a:off x="3042435" y="3521612"/>
                <a:ext cx="3224430" cy="4597501"/>
              </a:xfrm>
              <a:custGeom>
                <a:avLst/>
                <a:gdLst/>
                <a:ahLst/>
                <a:cxnLst>
                  <a:cxn ang="0">
                    <a:pos x="0" y="540"/>
                  </a:cxn>
                  <a:cxn ang="0">
                    <a:pos x="6" y="608"/>
                  </a:cxn>
                  <a:cxn ang="0">
                    <a:pos x="18" y="673"/>
                  </a:cxn>
                  <a:cxn ang="0">
                    <a:pos x="36" y="736"/>
                  </a:cxn>
                  <a:cxn ang="0">
                    <a:pos x="90" y="854"/>
                  </a:cxn>
                  <a:cxn ang="0">
                    <a:pos x="137" y="926"/>
                  </a:cxn>
                  <a:cxn ang="0">
                    <a:pos x="226" y="1021"/>
                  </a:cxn>
                  <a:cxn ang="0">
                    <a:pos x="331" y="1097"/>
                  </a:cxn>
                  <a:cxn ang="0">
                    <a:pos x="389" y="1128"/>
                  </a:cxn>
                  <a:cxn ang="0">
                    <a:pos x="450" y="1153"/>
                  </a:cxn>
                  <a:cxn ang="0">
                    <a:pos x="515" y="1172"/>
                  </a:cxn>
                  <a:cxn ang="0">
                    <a:pos x="581" y="1184"/>
                  </a:cxn>
                  <a:cxn ang="0">
                    <a:pos x="650" y="1190"/>
                  </a:cxn>
                  <a:cxn ang="0">
                    <a:pos x="715" y="1189"/>
                  </a:cxn>
                  <a:cxn ang="0">
                    <a:pos x="839" y="1170"/>
                  </a:cxn>
                  <a:cxn ang="0">
                    <a:pos x="766" y="1164"/>
                  </a:cxn>
                  <a:cxn ang="0">
                    <a:pos x="692" y="1151"/>
                  </a:cxn>
                  <a:cxn ang="0">
                    <a:pos x="586" y="1119"/>
                  </a:cxn>
                  <a:cxn ang="0">
                    <a:pos x="485" y="1069"/>
                  </a:cxn>
                  <a:cxn ang="0">
                    <a:pos x="444" y="1043"/>
                  </a:cxn>
                  <a:cxn ang="0">
                    <a:pos x="385" y="1000"/>
                  </a:cxn>
                  <a:cxn ang="0">
                    <a:pos x="330" y="951"/>
                  </a:cxn>
                  <a:cxn ang="0">
                    <a:pos x="281" y="896"/>
                  </a:cxn>
                  <a:cxn ang="0">
                    <a:pos x="238" y="838"/>
                  </a:cxn>
                  <a:cxn ang="0">
                    <a:pos x="212" y="797"/>
                  </a:cxn>
                  <a:cxn ang="0">
                    <a:pos x="179" y="732"/>
                  </a:cxn>
                  <a:cxn ang="0">
                    <a:pos x="152" y="666"/>
                  </a:cxn>
                  <a:cxn ang="0">
                    <a:pos x="131" y="596"/>
                  </a:cxn>
                  <a:cxn ang="0">
                    <a:pos x="118" y="525"/>
                  </a:cxn>
                  <a:cxn ang="0">
                    <a:pos x="113" y="454"/>
                  </a:cxn>
                  <a:cxn ang="0">
                    <a:pos x="111" y="404"/>
                  </a:cxn>
                  <a:cxn ang="0">
                    <a:pos x="117" y="330"/>
                  </a:cxn>
                  <a:cxn ang="0">
                    <a:pos x="130" y="258"/>
                  </a:cxn>
                  <a:cxn ang="0">
                    <a:pos x="150" y="186"/>
                  </a:cxn>
                  <a:cxn ang="0">
                    <a:pos x="178" y="116"/>
                  </a:cxn>
                  <a:cxn ang="0">
                    <a:pos x="212" y="50"/>
                  </a:cxn>
                  <a:cxn ang="0">
                    <a:pos x="243" y="0"/>
                  </a:cxn>
                  <a:cxn ang="0">
                    <a:pos x="189" y="50"/>
                  </a:cxn>
                  <a:cxn ang="0">
                    <a:pos x="121" y="132"/>
                  </a:cxn>
                  <a:cxn ang="0">
                    <a:pos x="65" y="227"/>
                  </a:cxn>
                  <a:cxn ang="0">
                    <a:pos x="26" y="330"/>
                  </a:cxn>
                  <a:cxn ang="0">
                    <a:pos x="4" y="441"/>
                  </a:cxn>
                  <a:cxn ang="0">
                    <a:pos x="0" y="518"/>
                  </a:cxn>
                </a:cxnLst>
                <a:rect l="0" t="0" r="r" b="b"/>
                <a:pathLst>
                  <a:path w="839" h="1190">
                    <a:moveTo>
                      <a:pt x="0" y="518"/>
                    </a:moveTo>
                    <a:lnTo>
                      <a:pt x="0" y="518"/>
                    </a:lnTo>
                    <a:lnTo>
                      <a:pt x="0" y="540"/>
                    </a:lnTo>
                    <a:lnTo>
                      <a:pt x="1" y="563"/>
                    </a:lnTo>
                    <a:lnTo>
                      <a:pt x="4" y="585"/>
                    </a:lnTo>
                    <a:lnTo>
                      <a:pt x="6" y="608"/>
                    </a:lnTo>
                    <a:lnTo>
                      <a:pt x="10" y="630"/>
                    </a:lnTo>
                    <a:lnTo>
                      <a:pt x="13" y="652"/>
                    </a:lnTo>
                    <a:lnTo>
                      <a:pt x="18" y="673"/>
                    </a:lnTo>
                    <a:lnTo>
                      <a:pt x="23" y="694"/>
                    </a:lnTo>
                    <a:lnTo>
                      <a:pt x="30" y="715"/>
                    </a:lnTo>
                    <a:lnTo>
                      <a:pt x="36" y="736"/>
                    </a:lnTo>
                    <a:lnTo>
                      <a:pt x="51" y="777"/>
                    </a:lnTo>
                    <a:lnTo>
                      <a:pt x="69" y="816"/>
                    </a:lnTo>
                    <a:lnTo>
                      <a:pt x="90" y="854"/>
                    </a:lnTo>
                    <a:lnTo>
                      <a:pt x="90" y="854"/>
                    </a:lnTo>
                    <a:lnTo>
                      <a:pt x="113" y="890"/>
                    </a:lnTo>
                    <a:lnTo>
                      <a:pt x="137" y="926"/>
                    </a:lnTo>
                    <a:lnTo>
                      <a:pt x="165" y="959"/>
                    </a:lnTo>
                    <a:lnTo>
                      <a:pt x="194" y="991"/>
                    </a:lnTo>
                    <a:lnTo>
                      <a:pt x="226" y="1021"/>
                    </a:lnTo>
                    <a:lnTo>
                      <a:pt x="259" y="1048"/>
                    </a:lnTo>
                    <a:lnTo>
                      <a:pt x="295" y="1074"/>
                    </a:lnTo>
                    <a:lnTo>
                      <a:pt x="331" y="1097"/>
                    </a:lnTo>
                    <a:lnTo>
                      <a:pt x="350" y="1108"/>
                    </a:lnTo>
                    <a:lnTo>
                      <a:pt x="369" y="1118"/>
                    </a:lnTo>
                    <a:lnTo>
                      <a:pt x="389" y="1128"/>
                    </a:lnTo>
                    <a:lnTo>
                      <a:pt x="409" y="1137"/>
                    </a:lnTo>
                    <a:lnTo>
                      <a:pt x="430" y="1145"/>
                    </a:lnTo>
                    <a:lnTo>
                      <a:pt x="450" y="1153"/>
                    </a:lnTo>
                    <a:lnTo>
                      <a:pt x="471" y="1159"/>
                    </a:lnTo>
                    <a:lnTo>
                      <a:pt x="492" y="1166"/>
                    </a:lnTo>
                    <a:lnTo>
                      <a:pt x="515" y="1172"/>
                    </a:lnTo>
                    <a:lnTo>
                      <a:pt x="536" y="1177"/>
                    </a:lnTo>
                    <a:lnTo>
                      <a:pt x="559" y="1180"/>
                    </a:lnTo>
                    <a:lnTo>
                      <a:pt x="581" y="1184"/>
                    </a:lnTo>
                    <a:lnTo>
                      <a:pt x="603" y="1186"/>
                    </a:lnTo>
                    <a:lnTo>
                      <a:pt x="626" y="1189"/>
                    </a:lnTo>
                    <a:lnTo>
                      <a:pt x="650" y="1190"/>
                    </a:lnTo>
                    <a:lnTo>
                      <a:pt x="672" y="1190"/>
                    </a:lnTo>
                    <a:lnTo>
                      <a:pt x="672" y="1190"/>
                    </a:lnTo>
                    <a:lnTo>
                      <a:pt x="715" y="1189"/>
                    </a:lnTo>
                    <a:lnTo>
                      <a:pt x="757" y="1185"/>
                    </a:lnTo>
                    <a:lnTo>
                      <a:pt x="799" y="1178"/>
                    </a:lnTo>
                    <a:lnTo>
                      <a:pt x="839" y="1170"/>
                    </a:lnTo>
                    <a:lnTo>
                      <a:pt x="839" y="1170"/>
                    </a:lnTo>
                    <a:lnTo>
                      <a:pt x="802" y="1167"/>
                    </a:lnTo>
                    <a:lnTo>
                      <a:pt x="766" y="1164"/>
                    </a:lnTo>
                    <a:lnTo>
                      <a:pt x="766" y="1164"/>
                    </a:lnTo>
                    <a:lnTo>
                      <a:pt x="729" y="1159"/>
                    </a:lnTo>
                    <a:lnTo>
                      <a:pt x="692" y="1151"/>
                    </a:lnTo>
                    <a:lnTo>
                      <a:pt x="657" y="1142"/>
                    </a:lnTo>
                    <a:lnTo>
                      <a:pt x="621" y="1131"/>
                    </a:lnTo>
                    <a:lnTo>
                      <a:pt x="586" y="1119"/>
                    </a:lnTo>
                    <a:lnTo>
                      <a:pt x="551" y="1103"/>
                    </a:lnTo>
                    <a:lnTo>
                      <a:pt x="518" y="1088"/>
                    </a:lnTo>
                    <a:lnTo>
                      <a:pt x="485" y="1069"/>
                    </a:lnTo>
                    <a:lnTo>
                      <a:pt x="485" y="1069"/>
                    </a:lnTo>
                    <a:lnTo>
                      <a:pt x="464" y="1057"/>
                    </a:lnTo>
                    <a:lnTo>
                      <a:pt x="444" y="1043"/>
                    </a:lnTo>
                    <a:lnTo>
                      <a:pt x="424" y="1030"/>
                    </a:lnTo>
                    <a:lnTo>
                      <a:pt x="404" y="1015"/>
                    </a:lnTo>
                    <a:lnTo>
                      <a:pt x="385" y="1000"/>
                    </a:lnTo>
                    <a:lnTo>
                      <a:pt x="366" y="984"/>
                    </a:lnTo>
                    <a:lnTo>
                      <a:pt x="348" y="967"/>
                    </a:lnTo>
                    <a:lnTo>
                      <a:pt x="330" y="951"/>
                    </a:lnTo>
                    <a:lnTo>
                      <a:pt x="314" y="933"/>
                    </a:lnTo>
                    <a:lnTo>
                      <a:pt x="297" y="915"/>
                    </a:lnTo>
                    <a:lnTo>
                      <a:pt x="281" y="896"/>
                    </a:lnTo>
                    <a:lnTo>
                      <a:pt x="266" y="877"/>
                    </a:lnTo>
                    <a:lnTo>
                      <a:pt x="251" y="859"/>
                    </a:lnTo>
                    <a:lnTo>
                      <a:pt x="238" y="838"/>
                    </a:lnTo>
                    <a:lnTo>
                      <a:pt x="224" y="818"/>
                    </a:lnTo>
                    <a:lnTo>
                      <a:pt x="212" y="797"/>
                    </a:lnTo>
                    <a:lnTo>
                      <a:pt x="212" y="797"/>
                    </a:lnTo>
                    <a:lnTo>
                      <a:pt x="200" y="776"/>
                    </a:lnTo>
                    <a:lnTo>
                      <a:pt x="189" y="754"/>
                    </a:lnTo>
                    <a:lnTo>
                      <a:pt x="179" y="732"/>
                    </a:lnTo>
                    <a:lnTo>
                      <a:pt x="169" y="711"/>
                    </a:lnTo>
                    <a:lnTo>
                      <a:pt x="160" y="688"/>
                    </a:lnTo>
                    <a:lnTo>
                      <a:pt x="152" y="666"/>
                    </a:lnTo>
                    <a:lnTo>
                      <a:pt x="145" y="642"/>
                    </a:lnTo>
                    <a:lnTo>
                      <a:pt x="137" y="620"/>
                    </a:lnTo>
                    <a:lnTo>
                      <a:pt x="131" y="596"/>
                    </a:lnTo>
                    <a:lnTo>
                      <a:pt x="127" y="572"/>
                    </a:lnTo>
                    <a:lnTo>
                      <a:pt x="122" y="549"/>
                    </a:lnTo>
                    <a:lnTo>
                      <a:pt x="118" y="525"/>
                    </a:lnTo>
                    <a:lnTo>
                      <a:pt x="116" y="501"/>
                    </a:lnTo>
                    <a:lnTo>
                      <a:pt x="114" y="478"/>
                    </a:lnTo>
                    <a:lnTo>
                      <a:pt x="113" y="454"/>
                    </a:lnTo>
                    <a:lnTo>
                      <a:pt x="111" y="429"/>
                    </a:lnTo>
                    <a:lnTo>
                      <a:pt x="111" y="429"/>
                    </a:lnTo>
                    <a:lnTo>
                      <a:pt x="111" y="404"/>
                    </a:lnTo>
                    <a:lnTo>
                      <a:pt x="113" y="380"/>
                    </a:lnTo>
                    <a:lnTo>
                      <a:pt x="115" y="355"/>
                    </a:lnTo>
                    <a:lnTo>
                      <a:pt x="117" y="330"/>
                    </a:lnTo>
                    <a:lnTo>
                      <a:pt x="121" y="306"/>
                    </a:lnTo>
                    <a:lnTo>
                      <a:pt x="124" y="281"/>
                    </a:lnTo>
                    <a:lnTo>
                      <a:pt x="130" y="258"/>
                    </a:lnTo>
                    <a:lnTo>
                      <a:pt x="136" y="233"/>
                    </a:lnTo>
                    <a:lnTo>
                      <a:pt x="142" y="209"/>
                    </a:lnTo>
                    <a:lnTo>
                      <a:pt x="150" y="186"/>
                    </a:lnTo>
                    <a:lnTo>
                      <a:pt x="159" y="162"/>
                    </a:lnTo>
                    <a:lnTo>
                      <a:pt x="167" y="139"/>
                    </a:lnTo>
                    <a:lnTo>
                      <a:pt x="178" y="116"/>
                    </a:lnTo>
                    <a:lnTo>
                      <a:pt x="188" y="93"/>
                    </a:lnTo>
                    <a:lnTo>
                      <a:pt x="199" y="72"/>
                    </a:lnTo>
                    <a:lnTo>
                      <a:pt x="212" y="50"/>
                    </a:lnTo>
                    <a:lnTo>
                      <a:pt x="212" y="50"/>
                    </a:lnTo>
                    <a:lnTo>
                      <a:pt x="227" y="25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15" y="24"/>
                    </a:lnTo>
                    <a:lnTo>
                      <a:pt x="189" y="50"/>
                    </a:lnTo>
                    <a:lnTo>
                      <a:pt x="166" y="76"/>
                    </a:lnTo>
                    <a:lnTo>
                      <a:pt x="142" y="104"/>
                    </a:lnTo>
                    <a:lnTo>
                      <a:pt x="121" y="132"/>
                    </a:lnTo>
                    <a:lnTo>
                      <a:pt x="101" y="163"/>
                    </a:lnTo>
                    <a:lnTo>
                      <a:pt x="82" y="195"/>
                    </a:lnTo>
                    <a:lnTo>
                      <a:pt x="65" y="227"/>
                    </a:lnTo>
                    <a:lnTo>
                      <a:pt x="51" y="260"/>
                    </a:lnTo>
                    <a:lnTo>
                      <a:pt x="38" y="294"/>
                    </a:lnTo>
                    <a:lnTo>
                      <a:pt x="26" y="330"/>
                    </a:lnTo>
                    <a:lnTo>
                      <a:pt x="17" y="367"/>
                    </a:lnTo>
                    <a:lnTo>
                      <a:pt x="10" y="403"/>
                    </a:lnTo>
                    <a:lnTo>
                      <a:pt x="4" y="441"/>
                    </a:lnTo>
                    <a:lnTo>
                      <a:pt x="1" y="479"/>
                    </a:lnTo>
                    <a:lnTo>
                      <a:pt x="0" y="518"/>
                    </a:lnTo>
                    <a:lnTo>
                      <a:pt x="0" y="518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2">
                      <a:alpha val="62000"/>
                    </a:schemeClr>
                  </a:gs>
                  <a:gs pos="100000">
                    <a:schemeClr val="accent2">
                      <a:alpha val="0"/>
                    </a:schemeClr>
                  </a:gs>
                  <a:gs pos="85000">
                    <a:schemeClr val="accent2">
                      <a:alpha val="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E7DB41"/>
                  </a:solidFill>
                </a:endParaRPr>
              </a:p>
            </p:txBody>
          </p:sp>
          <p:sp>
            <p:nvSpPr>
              <p:cNvPr id="15" name="Freeform 44"/>
              <p:cNvSpPr>
                <a:spLocks/>
              </p:cNvSpPr>
              <p:nvPr userDrawn="1"/>
            </p:nvSpPr>
            <p:spPr bwMode="auto">
              <a:xfrm rot="14799845">
                <a:off x="3379287" y="3126425"/>
                <a:ext cx="2159904" cy="5060336"/>
              </a:xfrm>
              <a:custGeom>
                <a:avLst/>
                <a:gdLst/>
                <a:ahLst/>
                <a:cxnLst>
                  <a:cxn ang="0">
                    <a:pos x="79" y="347"/>
                  </a:cxn>
                  <a:cxn ang="0">
                    <a:pos x="50" y="408"/>
                  </a:cxn>
                  <a:cxn ang="0">
                    <a:pos x="28" y="471"/>
                  </a:cxn>
                  <a:cxn ang="0">
                    <a:pos x="13" y="535"/>
                  </a:cxn>
                  <a:cxn ang="0">
                    <a:pos x="0" y="663"/>
                  </a:cxn>
                  <a:cxn ang="0">
                    <a:pos x="5" y="749"/>
                  </a:cxn>
                  <a:cxn ang="0">
                    <a:pos x="35" y="875"/>
                  </a:cxn>
                  <a:cxn ang="0">
                    <a:pos x="87" y="995"/>
                  </a:cxn>
                  <a:cxn ang="0">
                    <a:pos x="123" y="1051"/>
                  </a:cxn>
                  <a:cxn ang="0">
                    <a:pos x="163" y="1103"/>
                  </a:cxn>
                  <a:cxn ang="0">
                    <a:pos x="209" y="1150"/>
                  </a:cxn>
                  <a:cxn ang="0">
                    <a:pos x="260" y="1195"/>
                  </a:cxn>
                  <a:cxn ang="0">
                    <a:pos x="317" y="1234"/>
                  </a:cxn>
                  <a:cxn ang="0">
                    <a:pos x="375" y="1266"/>
                  </a:cxn>
                  <a:cxn ang="0">
                    <a:pos x="490" y="1311"/>
                  </a:cxn>
                  <a:cxn ang="0">
                    <a:pos x="430" y="1269"/>
                  </a:cxn>
                  <a:cxn ang="0">
                    <a:pos x="373" y="1222"/>
                  </a:cxn>
                  <a:cxn ang="0">
                    <a:pos x="298" y="1140"/>
                  </a:cxn>
                  <a:cxn ang="0">
                    <a:pos x="234" y="1047"/>
                  </a:cxn>
                  <a:cxn ang="0">
                    <a:pos x="211" y="1004"/>
                  </a:cxn>
                  <a:cxn ang="0">
                    <a:pos x="182" y="937"/>
                  </a:cxn>
                  <a:cxn ang="0">
                    <a:pos x="159" y="867"/>
                  </a:cxn>
                  <a:cxn ang="0">
                    <a:pos x="144" y="796"/>
                  </a:cxn>
                  <a:cxn ang="0">
                    <a:pos x="136" y="724"/>
                  </a:cxn>
                  <a:cxn ang="0">
                    <a:pos x="134" y="674"/>
                  </a:cxn>
                  <a:cxn ang="0">
                    <a:pos x="138" y="602"/>
                  </a:cxn>
                  <a:cxn ang="0">
                    <a:pos x="147" y="531"/>
                  </a:cxn>
                  <a:cxn ang="0">
                    <a:pos x="165" y="461"/>
                  </a:cxn>
                  <a:cxn ang="0">
                    <a:pos x="189" y="393"/>
                  </a:cxn>
                  <a:cxn ang="0">
                    <a:pos x="220" y="328"/>
                  </a:cxn>
                  <a:cxn ang="0">
                    <a:pos x="243" y="285"/>
                  </a:cxn>
                  <a:cxn ang="0">
                    <a:pos x="286" y="224"/>
                  </a:cxn>
                  <a:cxn ang="0">
                    <a:pos x="333" y="167"/>
                  </a:cxn>
                  <a:cxn ang="0">
                    <a:pos x="386" y="115"/>
                  </a:cxn>
                  <a:cxn ang="0">
                    <a:pos x="444" y="69"/>
                  </a:cxn>
                  <a:cxn ang="0">
                    <a:pos x="507" y="27"/>
                  </a:cxn>
                  <a:cxn ang="0">
                    <a:pos x="559" y="0"/>
                  </a:cxn>
                  <a:cxn ang="0">
                    <a:pos x="489" y="17"/>
                  </a:cxn>
                  <a:cxn ang="0">
                    <a:pos x="388" y="55"/>
                  </a:cxn>
                  <a:cxn ang="0">
                    <a:pos x="293" y="108"/>
                  </a:cxn>
                  <a:cxn ang="0">
                    <a:pos x="207" y="178"/>
                  </a:cxn>
                  <a:cxn ang="0">
                    <a:pos x="132" y="263"/>
                  </a:cxn>
                  <a:cxn ang="0">
                    <a:pos x="91" y="327"/>
                  </a:cxn>
                </a:cxnLst>
                <a:rect l="0" t="0" r="r" b="b"/>
                <a:pathLst>
                  <a:path w="559" h="1311">
                    <a:moveTo>
                      <a:pt x="91" y="327"/>
                    </a:moveTo>
                    <a:lnTo>
                      <a:pt x="91" y="327"/>
                    </a:lnTo>
                    <a:lnTo>
                      <a:pt x="79" y="347"/>
                    </a:lnTo>
                    <a:lnTo>
                      <a:pt x="68" y="367"/>
                    </a:lnTo>
                    <a:lnTo>
                      <a:pt x="59" y="387"/>
                    </a:lnTo>
                    <a:lnTo>
                      <a:pt x="50" y="408"/>
                    </a:lnTo>
                    <a:lnTo>
                      <a:pt x="42" y="428"/>
                    </a:lnTo>
                    <a:lnTo>
                      <a:pt x="35" y="450"/>
                    </a:lnTo>
                    <a:lnTo>
                      <a:pt x="28" y="471"/>
                    </a:lnTo>
                    <a:lnTo>
                      <a:pt x="22" y="492"/>
                    </a:lnTo>
                    <a:lnTo>
                      <a:pt x="17" y="514"/>
                    </a:lnTo>
                    <a:lnTo>
                      <a:pt x="13" y="535"/>
                    </a:lnTo>
                    <a:lnTo>
                      <a:pt x="5" y="577"/>
                    </a:lnTo>
                    <a:lnTo>
                      <a:pt x="1" y="620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1" y="706"/>
                    </a:lnTo>
                    <a:lnTo>
                      <a:pt x="5" y="749"/>
                    </a:lnTo>
                    <a:lnTo>
                      <a:pt x="13" y="793"/>
                    </a:lnTo>
                    <a:lnTo>
                      <a:pt x="22" y="834"/>
                    </a:lnTo>
                    <a:lnTo>
                      <a:pt x="35" y="875"/>
                    </a:lnTo>
                    <a:lnTo>
                      <a:pt x="49" y="917"/>
                    </a:lnTo>
                    <a:lnTo>
                      <a:pt x="67" y="956"/>
                    </a:lnTo>
                    <a:lnTo>
                      <a:pt x="87" y="995"/>
                    </a:lnTo>
                    <a:lnTo>
                      <a:pt x="98" y="1014"/>
                    </a:lnTo>
                    <a:lnTo>
                      <a:pt x="110" y="1032"/>
                    </a:lnTo>
                    <a:lnTo>
                      <a:pt x="123" y="1051"/>
                    </a:lnTo>
                    <a:lnTo>
                      <a:pt x="136" y="1068"/>
                    </a:lnTo>
                    <a:lnTo>
                      <a:pt x="149" y="1085"/>
                    </a:lnTo>
                    <a:lnTo>
                      <a:pt x="163" y="1103"/>
                    </a:lnTo>
                    <a:lnTo>
                      <a:pt x="177" y="1119"/>
                    </a:lnTo>
                    <a:lnTo>
                      <a:pt x="192" y="1134"/>
                    </a:lnTo>
                    <a:lnTo>
                      <a:pt x="209" y="1150"/>
                    </a:lnTo>
                    <a:lnTo>
                      <a:pt x="225" y="1165"/>
                    </a:lnTo>
                    <a:lnTo>
                      <a:pt x="242" y="1181"/>
                    </a:lnTo>
                    <a:lnTo>
                      <a:pt x="260" y="1195"/>
                    </a:lnTo>
                    <a:lnTo>
                      <a:pt x="279" y="1208"/>
                    </a:lnTo>
                    <a:lnTo>
                      <a:pt x="296" y="1221"/>
                    </a:lnTo>
                    <a:lnTo>
                      <a:pt x="317" y="1234"/>
                    </a:lnTo>
                    <a:lnTo>
                      <a:pt x="337" y="1246"/>
                    </a:lnTo>
                    <a:lnTo>
                      <a:pt x="337" y="1246"/>
                    </a:lnTo>
                    <a:lnTo>
                      <a:pt x="375" y="1266"/>
                    </a:lnTo>
                    <a:lnTo>
                      <a:pt x="412" y="1284"/>
                    </a:lnTo>
                    <a:lnTo>
                      <a:pt x="451" y="1299"/>
                    </a:lnTo>
                    <a:lnTo>
                      <a:pt x="490" y="1311"/>
                    </a:lnTo>
                    <a:lnTo>
                      <a:pt x="490" y="1311"/>
                    </a:lnTo>
                    <a:lnTo>
                      <a:pt x="460" y="1291"/>
                    </a:lnTo>
                    <a:lnTo>
                      <a:pt x="430" y="1269"/>
                    </a:lnTo>
                    <a:lnTo>
                      <a:pt x="430" y="1269"/>
                    </a:lnTo>
                    <a:lnTo>
                      <a:pt x="401" y="1247"/>
                    </a:lnTo>
                    <a:lnTo>
                      <a:pt x="373" y="1222"/>
                    </a:lnTo>
                    <a:lnTo>
                      <a:pt x="346" y="1196"/>
                    </a:lnTo>
                    <a:lnTo>
                      <a:pt x="321" y="1169"/>
                    </a:lnTo>
                    <a:lnTo>
                      <a:pt x="298" y="1140"/>
                    </a:lnTo>
                    <a:lnTo>
                      <a:pt x="275" y="1111"/>
                    </a:lnTo>
                    <a:lnTo>
                      <a:pt x="254" y="1080"/>
                    </a:lnTo>
                    <a:lnTo>
                      <a:pt x="234" y="1047"/>
                    </a:lnTo>
                    <a:lnTo>
                      <a:pt x="234" y="1047"/>
                    </a:lnTo>
                    <a:lnTo>
                      <a:pt x="222" y="1026"/>
                    </a:lnTo>
                    <a:lnTo>
                      <a:pt x="211" y="1004"/>
                    </a:lnTo>
                    <a:lnTo>
                      <a:pt x="201" y="982"/>
                    </a:lnTo>
                    <a:lnTo>
                      <a:pt x="191" y="959"/>
                    </a:lnTo>
                    <a:lnTo>
                      <a:pt x="182" y="937"/>
                    </a:lnTo>
                    <a:lnTo>
                      <a:pt x="173" y="914"/>
                    </a:lnTo>
                    <a:lnTo>
                      <a:pt x="166" y="891"/>
                    </a:lnTo>
                    <a:lnTo>
                      <a:pt x="159" y="867"/>
                    </a:lnTo>
                    <a:lnTo>
                      <a:pt x="153" y="844"/>
                    </a:lnTo>
                    <a:lnTo>
                      <a:pt x="149" y="820"/>
                    </a:lnTo>
                    <a:lnTo>
                      <a:pt x="144" y="796"/>
                    </a:lnTo>
                    <a:lnTo>
                      <a:pt x="140" y="773"/>
                    </a:lnTo>
                    <a:lnTo>
                      <a:pt x="138" y="748"/>
                    </a:lnTo>
                    <a:lnTo>
                      <a:pt x="136" y="724"/>
                    </a:lnTo>
                    <a:lnTo>
                      <a:pt x="134" y="699"/>
                    </a:lnTo>
                    <a:lnTo>
                      <a:pt x="134" y="674"/>
                    </a:lnTo>
                    <a:lnTo>
                      <a:pt x="134" y="674"/>
                    </a:lnTo>
                    <a:lnTo>
                      <a:pt x="134" y="651"/>
                    </a:lnTo>
                    <a:lnTo>
                      <a:pt x="136" y="627"/>
                    </a:lnTo>
                    <a:lnTo>
                      <a:pt x="138" y="602"/>
                    </a:lnTo>
                    <a:lnTo>
                      <a:pt x="140" y="579"/>
                    </a:lnTo>
                    <a:lnTo>
                      <a:pt x="144" y="555"/>
                    </a:lnTo>
                    <a:lnTo>
                      <a:pt x="147" y="531"/>
                    </a:lnTo>
                    <a:lnTo>
                      <a:pt x="153" y="508"/>
                    </a:lnTo>
                    <a:lnTo>
                      <a:pt x="159" y="484"/>
                    </a:lnTo>
                    <a:lnTo>
                      <a:pt x="165" y="461"/>
                    </a:lnTo>
                    <a:lnTo>
                      <a:pt x="172" y="438"/>
                    </a:lnTo>
                    <a:lnTo>
                      <a:pt x="181" y="415"/>
                    </a:lnTo>
                    <a:lnTo>
                      <a:pt x="189" y="393"/>
                    </a:lnTo>
                    <a:lnTo>
                      <a:pt x="198" y="372"/>
                    </a:lnTo>
                    <a:lnTo>
                      <a:pt x="209" y="349"/>
                    </a:lnTo>
                    <a:lnTo>
                      <a:pt x="220" y="328"/>
                    </a:lnTo>
                    <a:lnTo>
                      <a:pt x="231" y="307"/>
                    </a:lnTo>
                    <a:lnTo>
                      <a:pt x="231" y="307"/>
                    </a:lnTo>
                    <a:lnTo>
                      <a:pt x="243" y="285"/>
                    </a:lnTo>
                    <a:lnTo>
                      <a:pt x="256" y="264"/>
                    </a:lnTo>
                    <a:lnTo>
                      <a:pt x="270" y="244"/>
                    </a:lnTo>
                    <a:lnTo>
                      <a:pt x="286" y="224"/>
                    </a:lnTo>
                    <a:lnTo>
                      <a:pt x="301" y="204"/>
                    </a:lnTo>
                    <a:lnTo>
                      <a:pt x="317" y="185"/>
                    </a:lnTo>
                    <a:lnTo>
                      <a:pt x="333" y="167"/>
                    </a:lnTo>
                    <a:lnTo>
                      <a:pt x="351" y="149"/>
                    </a:lnTo>
                    <a:lnTo>
                      <a:pt x="369" y="132"/>
                    </a:lnTo>
                    <a:lnTo>
                      <a:pt x="386" y="115"/>
                    </a:lnTo>
                    <a:lnTo>
                      <a:pt x="405" y="98"/>
                    </a:lnTo>
                    <a:lnTo>
                      <a:pt x="424" y="83"/>
                    </a:lnTo>
                    <a:lnTo>
                      <a:pt x="444" y="69"/>
                    </a:lnTo>
                    <a:lnTo>
                      <a:pt x="466" y="55"/>
                    </a:lnTo>
                    <a:lnTo>
                      <a:pt x="486" y="40"/>
                    </a:lnTo>
                    <a:lnTo>
                      <a:pt x="507" y="27"/>
                    </a:lnTo>
                    <a:lnTo>
                      <a:pt x="507" y="27"/>
                    </a:lnTo>
                    <a:lnTo>
                      <a:pt x="533" y="13"/>
                    </a:lnTo>
                    <a:lnTo>
                      <a:pt x="559" y="0"/>
                    </a:lnTo>
                    <a:lnTo>
                      <a:pt x="559" y="0"/>
                    </a:lnTo>
                    <a:lnTo>
                      <a:pt x="524" y="7"/>
                    </a:lnTo>
                    <a:lnTo>
                      <a:pt x="489" y="17"/>
                    </a:lnTo>
                    <a:lnTo>
                      <a:pt x="455" y="27"/>
                    </a:lnTo>
                    <a:lnTo>
                      <a:pt x="421" y="39"/>
                    </a:lnTo>
                    <a:lnTo>
                      <a:pt x="388" y="55"/>
                    </a:lnTo>
                    <a:lnTo>
                      <a:pt x="354" y="70"/>
                    </a:lnTo>
                    <a:lnTo>
                      <a:pt x="324" y="89"/>
                    </a:lnTo>
                    <a:lnTo>
                      <a:pt x="293" y="108"/>
                    </a:lnTo>
                    <a:lnTo>
                      <a:pt x="263" y="130"/>
                    </a:lnTo>
                    <a:lnTo>
                      <a:pt x="234" y="153"/>
                    </a:lnTo>
                    <a:lnTo>
                      <a:pt x="207" y="178"/>
                    </a:lnTo>
                    <a:lnTo>
                      <a:pt x="181" y="205"/>
                    </a:lnTo>
                    <a:lnTo>
                      <a:pt x="156" y="233"/>
                    </a:lnTo>
                    <a:lnTo>
                      <a:pt x="132" y="263"/>
                    </a:lnTo>
                    <a:lnTo>
                      <a:pt x="111" y="294"/>
                    </a:lnTo>
                    <a:lnTo>
                      <a:pt x="91" y="327"/>
                    </a:lnTo>
                    <a:lnTo>
                      <a:pt x="91" y="327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chemeClr val="accent1"/>
                  </a:gs>
                  <a:gs pos="0">
                    <a:schemeClr val="accent1">
                      <a:alpha val="91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162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E7DB41"/>
                  </a:solidFill>
                </a:endParaRPr>
              </a:p>
            </p:txBody>
          </p:sp>
          <p:sp>
            <p:nvSpPr>
              <p:cNvPr id="16" name="Freeform 45"/>
              <p:cNvSpPr>
                <a:spLocks/>
              </p:cNvSpPr>
              <p:nvPr userDrawn="1"/>
            </p:nvSpPr>
            <p:spPr bwMode="auto">
              <a:xfrm rot="14138667">
                <a:off x="2157191" y="2134780"/>
                <a:ext cx="3503354" cy="4400260"/>
              </a:xfrm>
              <a:custGeom>
                <a:avLst/>
                <a:gdLst/>
                <a:ahLst/>
                <a:cxnLst>
                  <a:cxn ang="0">
                    <a:pos x="317" y="102"/>
                  </a:cxn>
                  <a:cxn ang="0">
                    <a:pos x="261" y="141"/>
                  </a:cxn>
                  <a:cxn ang="0">
                    <a:pos x="210" y="183"/>
                  </a:cxn>
                  <a:cxn ang="0">
                    <a:pos x="166" y="230"/>
                  </a:cxn>
                  <a:cxn ang="0">
                    <a:pos x="90" y="336"/>
                  </a:cxn>
                  <a:cxn ang="0">
                    <a:pos x="52" y="414"/>
                  </a:cxn>
                  <a:cxn ang="0">
                    <a:pos x="13" y="537"/>
                  </a:cxn>
                  <a:cxn ang="0">
                    <a:pos x="0" y="667"/>
                  </a:cxn>
                  <a:cxn ang="0">
                    <a:pos x="2" y="732"/>
                  </a:cxn>
                  <a:cxn ang="0">
                    <a:pos x="12" y="797"/>
                  </a:cxn>
                  <a:cxn ang="0">
                    <a:pos x="27" y="862"/>
                  </a:cxn>
                  <a:cxn ang="0">
                    <a:pos x="50" y="926"/>
                  </a:cxn>
                  <a:cxn ang="0">
                    <a:pos x="78" y="989"/>
                  </a:cxn>
                  <a:cxn ang="0">
                    <a:pos x="112" y="1045"/>
                  </a:cxn>
                  <a:cxn ang="0">
                    <a:pos x="190" y="1142"/>
                  </a:cxn>
                  <a:cxn ang="0">
                    <a:pos x="160" y="1076"/>
                  </a:cxn>
                  <a:cxn ang="0">
                    <a:pos x="134" y="1006"/>
                  </a:cxn>
                  <a:cxn ang="0">
                    <a:pos x="109" y="898"/>
                  </a:cxn>
                  <a:cxn ang="0">
                    <a:pos x="100" y="786"/>
                  </a:cxn>
                  <a:cxn ang="0">
                    <a:pos x="102" y="737"/>
                  </a:cxn>
                  <a:cxn ang="0">
                    <a:pos x="110" y="665"/>
                  </a:cxn>
                  <a:cxn ang="0">
                    <a:pos x="125" y="592"/>
                  </a:cxn>
                  <a:cxn ang="0">
                    <a:pos x="148" y="523"/>
                  </a:cxn>
                  <a:cxn ang="0">
                    <a:pos x="177" y="456"/>
                  </a:cxn>
                  <a:cxn ang="0">
                    <a:pos x="200" y="413"/>
                  </a:cxn>
                  <a:cxn ang="0">
                    <a:pos x="239" y="352"/>
                  </a:cxn>
                  <a:cxn ang="0">
                    <a:pos x="284" y="296"/>
                  </a:cxn>
                  <a:cxn ang="0">
                    <a:pos x="334" y="244"/>
                  </a:cxn>
                  <a:cxn ang="0">
                    <a:pos x="389" y="196"/>
                  </a:cxn>
                  <a:cxn ang="0">
                    <a:pos x="447" y="155"/>
                  </a:cxn>
                  <a:cxn ang="0">
                    <a:pos x="490" y="130"/>
                  </a:cxn>
                  <a:cxn ang="0">
                    <a:pos x="557" y="98"/>
                  </a:cxn>
                  <a:cxn ang="0">
                    <a:pos x="627" y="72"/>
                  </a:cxn>
                  <a:cxn ang="0">
                    <a:pos x="699" y="54"/>
                  </a:cxn>
                  <a:cxn ang="0">
                    <a:pos x="772" y="42"/>
                  </a:cxn>
                  <a:cxn ang="0">
                    <a:pos x="847" y="39"/>
                  </a:cxn>
                  <a:cxn ang="0">
                    <a:pos x="906" y="41"/>
                  </a:cxn>
                  <a:cxn ang="0">
                    <a:pos x="837" y="20"/>
                  </a:cxn>
                  <a:cxn ang="0">
                    <a:pos x="730" y="2"/>
                  </a:cxn>
                  <a:cxn ang="0">
                    <a:pos x="621" y="1"/>
                  </a:cxn>
                  <a:cxn ang="0">
                    <a:pos x="512" y="19"/>
                  </a:cxn>
                  <a:cxn ang="0">
                    <a:pos x="404" y="55"/>
                  </a:cxn>
                  <a:cxn ang="0">
                    <a:pos x="336" y="90"/>
                  </a:cxn>
                </a:cxnLst>
                <a:rect l="0" t="0" r="r" b="b"/>
                <a:pathLst>
                  <a:path w="906" h="1142">
                    <a:moveTo>
                      <a:pt x="336" y="90"/>
                    </a:moveTo>
                    <a:lnTo>
                      <a:pt x="336" y="90"/>
                    </a:lnTo>
                    <a:lnTo>
                      <a:pt x="317" y="102"/>
                    </a:lnTo>
                    <a:lnTo>
                      <a:pt x="297" y="113"/>
                    </a:lnTo>
                    <a:lnTo>
                      <a:pt x="279" y="126"/>
                    </a:lnTo>
                    <a:lnTo>
                      <a:pt x="261" y="141"/>
                    </a:lnTo>
                    <a:lnTo>
                      <a:pt x="244" y="154"/>
                    </a:lnTo>
                    <a:lnTo>
                      <a:pt x="227" y="168"/>
                    </a:lnTo>
                    <a:lnTo>
                      <a:pt x="210" y="183"/>
                    </a:lnTo>
                    <a:lnTo>
                      <a:pt x="195" y="199"/>
                    </a:lnTo>
                    <a:lnTo>
                      <a:pt x="180" y="214"/>
                    </a:lnTo>
                    <a:lnTo>
                      <a:pt x="166" y="230"/>
                    </a:lnTo>
                    <a:lnTo>
                      <a:pt x="137" y="264"/>
                    </a:lnTo>
                    <a:lnTo>
                      <a:pt x="112" y="299"/>
                    </a:lnTo>
                    <a:lnTo>
                      <a:pt x="90" y="336"/>
                    </a:lnTo>
                    <a:lnTo>
                      <a:pt x="90" y="336"/>
                    </a:lnTo>
                    <a:lnTo>
                      <a:pt x="70" y="374"/>
                    </a:lnTo>
                    <a:lnTo>
                      <a:pt x="52" y="414"/>
                    </a:lnTo>
                    <a:lnTo>
                      <a:pt x="37" y="454"/>
                    </a:lnTo>
                    <a:lnTo>
                      <a:pt x="24" y="495"/>
                    </a:lnTo>
                    <a:lnTo>
                      <a:pt x="13" y="537"/>
                    </a:lnTo>
                    <a:lnTo>
                      <a:pt x="6" y="579"/>
                    </a:lnTo>
                    <a:lnTo>
                      <a:pt x="1" y="623"/>
                    </a:lnTo>
                    <a:lnTo>
                      <a:pt x="0" y="667"/>
                    </a:lnTo>
                    <a:lnTo>
                      <a:pt x="0" y="688"/>
                    </a:lnTo>
                    <a:lnTo>
                      <a:pt x="1" y="711"/>
                    </a:lnTo>
                    <a:lnTo>
                      <a:pt x="2" y="732"/>
                    </a:lnTo>
                    <a:lnTo>
                      <a:pt x="5" y="753"/>
                    </a:lnTo>
                    <a:lnTo>
                      <a:pt x="7" y="776"/>
                    </a:lnTo>
                    <a:lnTo>
                      <a:pt x="12" y="797"/>
                    </a:lnTo>
                    <a:lnTo>
                      <a:pt x="15" y="820"/>
                    </a:lnTo>
                    <a:lnTo>
                      <a:pt x="21" y="841"/>
                    </a:lnTo>
                    <a:lnTo>
                      <a:pt x="27" y="862"/>
                    </a:lnTo>
                    <a:lnTo>
                      <a:pt x="33" y="883"/>
                    </a:lnTo>
                    <a:lnTo>
                      <a:pt x="41" y="905"/>
                    </a:lnTo>
                    <a:lnTo>
                      <a:pt x="50" y="926"/>
                    </a:lnTo>
                    <a:lnTo>
                      <a:pt x="58" y="947"/>
                    </a:lnTo>
                    <a:lnTo>
                      <a:pt x="69" y="967"/>
                    </a:lnTo>
                    <a:lnTo>
                      <a:pt x="78" y="989"/>
                    </a:lnTo>
                    <a:lnTo>
                      <a:pt x="90" y="1009"/>
                    </a:lnTo>
                    <a:lnTo>
                      <a:pt x="90" y="1009"/>
                    </a:lnTo>
                    <a:lnTo>
                      <a:pt x="112" y="1045"/>
                    </a:lnTo>
                    <a:lnTo>
                      <a:pt x="137" y="1080"/>
                    </a:lnTo>
                    <a:lnTo>
                      <a:pt x="163" y="1112"/>
                    </a:lnTo>
                    <a:lnTo>
                      <a:pt x="190" y="1142"/>
                    </a:lnTo>
                    <a:lnTo>
                      <a:pt x="190" y="1142"/>
                    </a:lnTo>
                    <a:lnTo>
                      <a:pt x="174" y="1109"/>
                    </a:lnTo>
                    <a:lnTo>
                      <a:pt x="160" y="1076"/>
                    </a:lnTo>
                    <a:lnTo>
                      <a:pt x="160" y="1076"/>
                    </a:lnTo>
                    <a:lnTo>
                      <a:pt x="145" y="1042"/>
                    </a:lnTo>
                    <a:lnTo>
                      <a:pt x="134" y="1006"/>
                    </a:lnTo>
                    <a:lnTo>
                      <a:pt x="123" y="971"/>
                    </a:lnTo>
                    <a:lnTo>
                      <a:pt x="115" y="934"/>
                    </a:lnTo>
                    <a:lnTo>
                      <a:pt x="109" y="898"/>
                    </a:lnTo>
                    <a:lnTo>
                      <a:pt x="104" y="861"/>
                    </a:lnTo>
                    <a:lnTo>
                      <a:pt x="102" y="823"/>
                    </a:lnTo>
                    <a:lnTo>
                      <a:pt x="100" y="786"/>
                    </a:lnTo>
                    <a:lnTo>
                      <a:pt x="100" y="786"/>
                    </a:lnTo>
                    <a:lnTo>
                      <a:pt x="100" y="762"/>
                    </a:lnTo>
                    <a:lnTo>
                      <a:pt x="102" y="737"/>
                    </a:lnTo>
                    <a:lnTo>
                      <a:pt x="104" y="713"/>
                    </a:lnTo>
                    <a:lnTo>
                      <a:pt x="106" y="688"/>
                    </a:lnTo>
                    <a:lnTo>
                      <a:pt x="110" y="665"/>
                    </a:lnTo>
                    <a:lnTo>
                      <a:pt x="115" y="640"/>
                    </a:lnTo>
                    <a:lnTo>
                      <a:pt x="119" y="616"/>
                    </a:lnTo>
                    <a:lnTo>
                      <a:pt x="125" y="592"/>
                    </a:lnTo>
                    <a:lnTo>
                      <a:pt x="132" y="569"/>
                    </a:lnTo>
                    <a:lnTo>
                      <a:pt x="140" y="546"/>
                    </a:lnTo>
                    <a:lnTo>
                      <a:pt x="148" y="523"/>
                    </a:lnTo>
                    <a:lnTo>
                      <a:pt x="157" y="500"/>
                    </a:lnTo>
                    <a:lnTo>
                      <a:pt x="167" y="478"/>
                    </a:lnTo>
                    <a:lnTo>
                      <a:pt x="177" y="456"/>
                    </a:lnTo>
                    <a:lnTo>
                      <a:pt x="188" y="434"/>
                    </a:lnTo>
                    <a:lnTo>
                      <a:pt x="200" y="413"/>
                    </a:lnTo>
                    <a:lnTo>
                      <a:pt x="200" y="413"/>
                    </a:lnTo>
                    <a:lnTo>
                      <a:pt x="213" y="393"/>
                    </a:lnTo>
                    <a:lnTo>
                      <a:pt x="226" y="372"/>
                    </a:lnTo>
                    <a:lnTo>
                      <a:pt x="239" y="352"/>
                    </a:lnTo>
                    <a:lnTo>
                      <a:pt x="253" y="333"/>
                    </a:lnTo>
                    <a:lnTo>
                      <a:pt x="268" y="314"/>
                    </a:lnTo>
                    <a:lnTo>
                      <a:pt x="284" y="296"/>
                    </a:lnTo>
                    <a:lnTo>
                      <a:pt x="300" y="278"/>
                    </a:lnTo>
                    <a:lnTo>
                      <a:pt x="317" y="260"/>
                    </a:lnTo>
                    <a:lnTo>
                      <a:pt x="334" y="244"/>
                    </a:lnTo>
                    <a:lnTo>
                      <a:pt x="351" y="227"/>
                    </a:lnTo>
                    <a:lnTo>
                      <a:pt x="370" y="212"/>
                    </a:lnTo>
                    <a:lnTo>
                      <a:pt x="389" y="196"/>
                    </a:lnTo>
                    <a:lnTo>
                      <a:pt x="408" y="182"/>
                    </a:lnTo>
                    <a:lnTo>
                      <a:pt x="427" y="168"/>
                    </a:lnTo>
                    <a:lnTo>
                      <a:pt x="447" y="155"/>
                    </a:lnTo>
                    <a:lnTo>
                      <a:pt x="468" y="143"/>
                    </a:lnTo>
                    <a:lnTo>
                      <a:pt x="468" y="143"/>
                    </a:lnTo>
                    <a:lnTo>
                      <a:pt x="490" y="130"/>
                    </a:lnTo>
                    <a:lnTo>
                      <a:pt x="512" y="118"/>
                    </a:lnTo>
                    <a:lnTo>
                      <a:pt x="535" y="107"/>
                    </a:lnTo>
                    <a:lnTo>
                      <a:pt x="557" y="98"/>
                    </a:lnTo>
                    <a:lnTo>
                      <a:pt x="580" y="89"/>
                    </a:lnTo>
                    <a:lnTo>
                      <a:pt x="603" y="80"/>
                    </a:lnTo>
                    <a:lnTo>
                      <a:pt x="627" y="72"/>
                    </a:lnTo>
                    <a:lnTo>
                      <a:pt x="651" y="66"/>
                    </a:lnTo>
                    <a:lnTo>
                      <a:pt x="674" y="59"/>
                    </a:lnTo>
                    <a:lnTo>
                      <a:pt x="699" y="54"/>
                    </a:lnTo>
                    <a:lnTo>
                      <a:pt x="723" y="50"/>
                    </a:lnTo>
                    <a:lnTo>
                      <a:pt x="748" y="46"/>
                    </a:lnTo>
                    <a:lnTo>
                      <a:pt x="772" y="42"/>
                    </a:lnTo>
                    <a:lnTo>
                      <a:pt x="797" y="41"/>
                    </a:lnTo>
                    <a:lnTo>
                      <a:pt x="822" y="40"/>
                    </a:lnTo>
                    <a:lnTo>
                      <a:pt x="847" y="39"/>
                    </a:lnTo>
                    <a:lnTo>
                      <a:pt x="847" y="39"/>
                    </a:lnTo>
                    <a:lnTo>
                      <a:pt x="876" y="40"/>
                    </a:lnTo>
                    <a:lnTo>
                      <a:pt x="906" y="41"/>
                    </a:lnTo>
                    <a:lnTo>
                      <a:pt x="906" y="41"/>
                    </a:lnTo>
                    <a:lnTo>
                      <a:pt x="872" y="29"/>
                    </a:lnTo>
                    <a:lnTo>
                      <a:pt x="837" y="20"/>
                    </a:lnTo>
                    <a:lnTo>
                      <a:pt x="802" y="12"/>
                    </a:lnTo>
                    <a:lnTo>
                      <a:pt x="765" y="6"/>
                    </a:lnTo>
                    <a:lnTo>
                      <a:pt x="730" y="2"/>
                    </a:lnTo>
                    <a:lnTo>
                      <a:pt x="693" y="0"/>
                    </a:lnTo>
                    <a:lnTo>
                      <a:pt x="658" y="0"/>
                    </a:lnTo>
                    <a:lnTo>
                      <a:pt x="621" y="1"/>
                    </a:lnTo>
                    <a:lnTo>
                      <a:pt x="584" y="6"/>
                    </a:lnTo>
                    <a:lnTo>
                      <a:pt x="548" y="12"/>
                    </a:lnTo>
                    <a:lnTo>
                      <a:pt x="512" y="19"/>
                    </a:lnTo>
                    <a:lnTo>
                      <a:pt x="475" y="29"/>
                    </a:lnTo>
                    <a:lnTo>
                      <a:pt x="440" y="41"/>
                    </a:lnTo>
                    <a:lnTo>
                      <a:pt x="404" y="55"/>
                    </a:lnTo>
                    <a:lnTo>
                      <a:pt x="370" y="71"/>
                    </a:lnTo>
                    <a:lnTo>
                      <a:pt x="336" y="90"/>
                    </a:lnTo>
                    <a:lnTo>
                      <a:pt x="336" y="9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162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E7DB41"/>
                  </a:solidFill>
                </a:endParaRPr>
              </a:p>
            </p:txBody>
          </p:sp>
        </p:grpSp>
        <p:grpSp>
          <p:nvGrpSpPr>
            <p:cNvPr id="8" name="Group 43"/>
            <p:cNvGrpSpPr>
              <a:grpSpLocks/>
            </p:cNvGrpSpPr>
            <p:nvPr userDrawn="1"/>
          </p:nvGrpSpPr>
          <p:grpSpPr bwMode="auto">
            <a:xfrm rot="-1437048">
              <a:off x="4363716" y="3249413"/>
              <a:ext cx="3726844" cy="3774668"/>
              <a:chOff x="1708578" y="2589310"/>
              <a:chExt cx="5536182" cy="5607221"/>
            </a:xfrm>
          </p:grpSpPr>
          <p:sp>
            <p:nvSpPr>
              <p:cNvPr id="9" name="Freeform 45"/>
              <p:cNvSpPr>
                <a:spLocks/>
              </p:cNvSpPr>
              <p:nvPr/>
            </p:nvSpPr>
            <p:spPr bwMode="auto">
              <a:xfrm rot="-10184524">
                <a:off x="3712289" y="3761937"/>
                <a:ext cx="3532471" cy="4434595"/>
              </a:xfrm>
              <a:custGeom>
                <a:avLst/>
                <a:gdLst>
                  <a:gd name="T0" fmla="*/ 2147483647 w 906"/>
                  <a:gd name="T1" fmla="*/ 2147483647 h 1142"/>
                  <a:gd name="T2" fmla="*/ 2147483647 w 906"/>
                  <a:gd name="T3" fmla="*/ 2147483647 h 1142"/>
                  <a:gd name="T4" fmla="*/ 2147483647 w 906"/>
                  <a:gd name="T5" fmla="*/ 2147483647 h 1142"/>
                  <a:gd name="T6" fmla="*/ 2147483647 w 906"/>
                  <a:gd name="T7" fmla="*/ 2147483647 h 1142"/>
                  <a:gd name="T8" fmla="*/ 2147483647 w 906"/>
                  <a:gd name="T9" fmla="*/ 2147483647 h 1142"/>
                  <a:gd name="T10" fmla="*/ 2147483647 w 906"/>
                  <a:gd name="T11" fmla="*/ 2147483647 h 1142"/>
                  <a:gd name="T12" fmla="*/ 2147483647 w 906"/>
                  <a:gd name="T13" fmla="*/ 2147483647 h 1142"/>
                  <a:gd name="T14" fmla="*/ 0 w 906"/>
                  <a:gd name="T15" fmla="*/ 2147483647 h 1142"/>
                  <a:gd name="T16" fmla="*/ 2147483647 w 906"/>
                  <a:gd name="T17" fmla="*/ 2147483647 h 1142"/>
                  <a:gd name="T18" fmla="*/ 2147483647 w 906"/>
                  <a:gd name="T19" fmla="*/ 2147483647 h 1142"/>
                  <a:gd name="T20" fmla="*/ 2147483647 w 906"/>
                  <a:gd name="T21" fmla="*/ 2147483647 h 1142"/>
                  <a:gd name="T22" fmla="*/ 2147483647 w 906"/>
                  <a:gd name="T23" fmla="*/ 2147483647 h 1142"/>
                  <a:gd name="T24" fmla="*/ 2147483647 w 906"/>
                  <a:gd name="T25" fmla="*/ 2147483647 h 1142"/>
                  <a:gd name="T26" fmla="*/ 2147483647 w 906"/>
                  <a:gd name="T27" fmla="*/ 2147483647 h 1142"/>
                  <a:gd name="T28" fmla="*/ 2147483647 w 906"/>
                  <a:gd name="T29" fmla="*/ 2147483647 h 1142"/>
                  <a:gd name="T30" fmla="*/ 2147483647 w 906"/>
                  <a:gd name="T31" fmla="*/ 2147483647 h 1142"/>
                  <a:gd name="T32" fmla="*/ 2147483647 w 906"/>
                  <a:gd name="T33" fmla="*/ 2147483647 h 1142"/>
                  <a:gd name="T34" fmla="*/ 2147483647 w 906"/>
                  <a:gd name="T35" fmla="*/ 2147483647 h 1142"/>
                  <a:gd name="T36" fmla="*/ 2147483647 w 906"/>
                  <a:gd name="T37" fmla="*/ 2147483647 h 1142"/>
                  <a:gd name="T38" fmla="*/ 2147483647 w 906"/>
                  <a:gd name="T39" fmla="*/ 2147483647 h 1142"/>
                  <a:gd name="T40" fmla="*/ 2147483647 w 906"/>
                  <a:gd name="T41" fmla="*/ 2147483647 h 1142"/>
                  <a:gd name="T42" fmla="*/ 2147483647 w 906"/>
                  <a:gd name="T43" fmla="*/ 2147483647 h 1142"/>
                  <a:gd name="T44" fmla="*/ 2147483647 w 906"/>
                  <a:gd name="T45" fmla="*/ 2147483647 h 1142"/>
                  <a:gd name="T46" fmla="*/ 2147483647 w 906"/>
                  <a:gd name="T47" fmla="*/ 2147483647 h 1142"/>
                  <a:gd name="T48" fmla="*/ 2147483647 w 906"/>
                  <a:gd name="T49" fmla="*/ 2147483647 h 1142"/>
                  <a:gd name="T50" fmla="*/ 2147483647 w 906"/>
                  <a:gd name="T51" fmla="*/ 2147483647 h 1142"/>
                  <a:gd name="T52" fmla="*/ 2147483647 w 906"/>
                  <a:gd name="T53" fmla="*/ 2147483647 h 1142"/>
                  <a:gd name="T54" fmla="*/ 2147483647 w 906"/>
                  <a:gd name="T55" fmla="*/ 2147483647 h 1142"/>
                  <a:gd name="T56" fmla="*/ 2147483647 w 906"/>
                  <a:gd name="T57" fmla="*/ 2147483647 h 1142"/>
                  <a:gd name="T58" fmla="*/ 2147483647 w 906"/>
                  <a:gd name="T59" fmla="*/ 2147483647 h 1142"/>
                  <a:gd name="T60" fmla="*/ 2147483647 w 906"/>
                  <a:gd name="T61" fmla="*/ 2147483647 h 1142"/>
                  <a:gd name="T62" fmla="*/ 2147483647 w 906"/>
                  <a:gd name="T63" fmla="*/ 2147483647 h 1142"/>
                  <a:gd name="T64" fmla="*/ 2147483647 w 906"/>
                  <a:gd name="T65" fmla="*/ 2147483647 h 1142"/>
                  <a:gd name="T66" fmla="*/ 2147483647 w 906"/>
                  <a:gd name="T67" fmla="*/ 2147483647 h 1142"/>
                  <a:gd name="T68" fmla="*/ 2147483647 w 906"/>
                  <a:gd name="T69" fmla="*/ 2147483647 h 1142"/>
                  <a:gd name="T70" fmla="*/ 2147483647 w 906"/>
                  <a:gd name="T71" fmla="*/ 2147483647 h 1142"/>
                  <a:gd name="T72" fmla="*/ 2147483647 w 906"/>
                  <a:gd name="T73" fmla="*/ 2147483647 h 1142"/>
                  <a:gd name="T74" fmla="*/ 2147483647 w 906"/>
                  <a:gd name="T75" fmla="*/ 2147483647 h 1142"/>
                  <a:gd name="T76" fmla="*/ 2147483647 w 906"/>
                  <a:gd name="T77" fmla="*/ 2147483647 h 1142"/>
                  <a:gd name="T78" fmla="*/ 2147483647 w 906"/>
                  <a:gd name="T79" fmla="*/ 2147483647 h 1142"/>
                  <a:gd name="T80" fmla="*/ 2147483647 w 906"/>
                  <a:gd name="T81" fmla="*/ 2147483647 h 1142"/>
                  <a:gd name="T82" fmla="*/ 2147483647 w 906"/>
                  <a:gd name="T83" fmla="*/ 2147483647 h 1142"/>
                  <a:gd name="T84" fmla="*/ 2147483647 w 906"/>
                  <a:gd name="T85" fmla="*/ 2147483647 h 11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06" h="1142">
                    <a:moveTo>
                      <a:pt x="336" y="90"/>
                    </a:moveTo>
                    <a:lnTo>
                      <a:pt x="336" y="90"/>
                    </a:lnTo>
                    <a:lnTo>
                      <a:pt x="317" y="102"/>
                    </a:lnTo>
                    <a:lnTo>
                      <a:pt x="297" y="113"/>
                    </a:lnTo>
                    <a:lnTo>
                      <a:pt x="279" y="126"/>
                    </a:lnTo>
                    <a:lnTo>
                      <a:pt x="261" y="141"/>
                    </a:lnTo>
                    <a:lnTo>
                      <a:pt x="244" y="154"/>
                    </a:lnTo>
                    <a:lnTo>
                      <a:pt x="227" y="168"/>
                    </a:lnTo>
                    <a:lnTo>
                      <a:pt x="210" y="183"/>
                    </a:lnTo>
                    <a:lnTo>
                      <a:pt x="195" y="199"/>
                    </a:lnTo>
                    <a:lnTo>
                      <a:pt x="180" y="214"/>
                    </a:lnTo>
                    <a:lnTo>
                      <a:pt x="166" y="230"/>
                    </a:lnTo>
                    <a:lnTo>
                      <a:pt x="137" y="264"/>
                    </a:lnTo>
                    <a:lnTo>
                      <a:pt x="112" y="299"/>
                    </a:lnTo>
                    <a:lnTo>
                      <a:pt x="90" y="336"/>
                    </a:lnTo>
                    <a:lnTo>
                      <a:pt x="70" y="374"/>
                    </a:lnTo>
                    <a:lnTo>
                      <a:pt x="52" y="414"/>
                    </a:lnTo>
                    <a:lnTo>
                      <a:pt x="37" y="454"/>
                    </a:lnTo>
                    <a:lnTo>
                      <a:pt x="24" y="495"/>
                    </a:lnTo>
                    <a:lnTo>
                      <a:pt x="13" y="537"/>
                    </a:lnTo>
                    <a:lnTo>
                      <a:pt x="6" y="579"/>
                    </a:lnTo>
                    <a:lnTo>
                      <a:pt x="1" y="623"/>
                    </a:lnTo>
                    <a:lnTo>
                      <a:pt x="0" y="667"/>
                    </a:lnTo>
                    <a:lnTo>
                      <a:pt x="0" y="688"/>
                    </a:lnTo>
                    <a:lnTo>
                      <a:pt x="1" y="711"/>
                    </a:lnTo>
                    <a:lnTo>
                      <a:pt x="2" y="732"/>
                    </a:lnTo>
                    <a:lnTo>
                      <a:pt x="5" y="753"/>
                    </a:lnTo>
                    <a:lnTo>
                      <a:pt x="7" y="776"/>
                    </a:lnTo>
                    <a:lnTo>
                      <a:pt x="12" y="797"/>
                    </a:lnTo>
                    <a:lnTo>
                      <a:pt x="15" y="820"/>
                    </a:lnTo>
                    <a:lnTo>
                      <a:pt x="21" y="841"/>
                    </a:lnTo>
                    <a:lnTo>
                      <a:pt x="27" y="862"/>
                    </a:lnTo>
                    <a:lnTo>
                      <a:pt x="33" y="883"/>
                    </a:lnTo>
                    <a:lnTo>
                      <a:pt x="41" y="905"/>
                    </a:lnTo>
                    <a:lnTo>
                      <a:pt x="50" y="926"/>
                    </a:lnTo>
                    <a:lnTo>
                      <a:pt x="58" y="947"/>
                    </a:lnTo>
                    <a:lnTo>
                      <a:pt x="69" y="967"/>
                    </a:lnTo>
                    <a:lnTo>
                      <a:pt x="78" y="989"/>
                    </a:lnTo>
                    <a:lnTo>
                      <a:pt x="90" y="1009"/>
                    </a:lnTo>
                    <a:lnTo>
                      <a:pt x="112" y="1045"/>
                    </a:lnTo>
                    <a:lnTo>
                      <a:pt x="137" y="1080"/>
                    </a:lnTo>
                    <a:lnTo>
                      <a:pt x="163" y="1112"/>
                    </a:lnTo>
                    <a:lnTo>
                      <a:pt x="190" y="1142"/>
                    </a:lnTo>
                    <a:lnTo>
                      <a:pt x="174" y="1109"/>
                    </a:lnTo>
                    <a:lnTo>
                      <a:pt x="160" y="1076"/>
                    </a:lnTo>
                    <a:lnTo>
                      <a:pt x="145" y="1042"/>
                    </a:lnTo>
                    <a:lnTo>
                      <a:pt x="134" y="1006"/>
                    </a:lnTo>
                    <a:lnTo>
                      <a:pt x="123" y="971"/>
                    </a:lnTo>
                    <a:lnTo>
                      <a:pt x="115" y="934"/>
                    </a:lnTo>
                    <a:lnTo>
                      <a:pt x="109" y="898"/>
                    </a:lnTo>
                    <a:lnTo>
                      <a:pt x="104" y="861"/>
                    </a:lnTo>
                    <a:lnTo>
                      <a:pt x="102" y="823"/>
                    </a:lnTo>
                    <a:lnTo>
                      <a:pt x="100" y="786"/>
                    </a:lnTo>
                    <a:lnTo>
                      <a:pt x="100" y="762"/>
                    </a:lnTo>
                    <a:lnTo>
                      <a:pt x="102" y="737"/>
                    </a:lnTo>
                    <a:lnTo>
                      <a:pt x="104" y="713"/>
                    </a:lnTo>
                    <a:lnTo>
                      <a:pt x="106" y="688"/>
                    </a:lnTo>
                    <a:lnTo>
                      <a:pt x="110" y="665"/>
                    </a:lnTo>
                    <a:lnTo>
                      <a:pt x="115" y="640"/>
                    </a:lnTo>
                    <a:lnTo>
                      <a:pt x="119" y="616"/>
                    </a:lnTo>
                    <a:lnTo>
                      <a:pt x="125" y="592"/>
                    </a:lnTo>
                    <a:lnTo>
                      <a:pt x="132" y="569"/>
                    </a:lnTo>
                    <a:lnTo>
                      <a:pt x="140" y="546"/>
                    </a:lnTo>
                    <a:lnTo>
                      <a:pt x="148" y="523"/>
                    </a:lnTo>
                    <a:lnTo>
                      <a:pt x="157" y="500"/>
                    </a:lnTo>
                    <a:lnTo>
                      <a:pt x="167" y="478"/>
                    </a:lnTo>
                    <a:lnTo>
                      <a:pt x="177" y="456"/>
                    </a:lnTo>
                    <a:lnTo>
                      <a:pt x="188" y="434"/>
                    </a:lnTo>
                    <a:lnTo>
                      <a:pt x="200" y="413"/>
                    </a:lnTo>
                    <a:lnTo>
                      <a:pt x="213" y="393"/>
                    </a:lnTo>
                    <a:lnTo>
                      <a:pt x="226" y="372"/>
                    </a:lnTo>
                    <a:lnTo>
                      <a:pt x="239" y="352"/>
                    </a:lnTo>
                    <a:lnTo>
                      <a:pt x="253" y="333"/>
                    </a:lnTo>
                    <a:lnTo>
                      <a:pt x="268" y="314"/>
                    </a:lnTo>
                    <a:lnTo>
                      <a:pt x="284" y="296"/>
                    </a:lnTo>
                    <a:lnTo>
                      <a:pt x="300" y="278"/>
                    </a:lnTo>
                    <a:lnTo>
                      <a:pt x="317" y="260"/>
                    </a:lnTo>
                    <a:lnTo>
                      <a:pt x="334" y="244"/>
                    </a:lnTo>
                    <a:lnTo>
                      <a:pt x="351" y="227"/>
                    </a:lnTo>
                    <a:lnTo>
                      <a:pt x="370" y="212"/>
                    </a:lnTo>
                    <a:lnTo>
                      <a:pt x="389" y="196"/>
                    </a:lnTo>
                    <a:lnTo>
                      <a:pt x="408" y="182"/>
                    </a:lnTo>
                    <a:lnTo>
                      <a:pt x="427" y="168"/>
                    </a:lnTo>
                    <a:lnTo>
                      <a:pt x="447" y="155"/>
                    </a:lnTo>
                    <a:lnTo>
                      <a:pt x="468" y="143"/>
                    </a:lnTo>
                    <a:lnTo>
                      <a:pt x="490" y="130"/>
                    </a:lnTo>
                    <a:lnTo>
                      <a:pt x="512" y="118"/>
                    </a:lnTo>
                    <a:lnTo>
                      <a:pt x="535" y="107"/>
                    </a:lnTo>
                    <a:lnTo>
                      <a:pt x="557" y="98"/>
                    </a:lnTo>
                    <a:lnTo>
                      <a:pt x="580" y="89"/>
                    </a:lnTo>
                    <a:lnTo>
                      <a:pt x="603" y="80"/>
                    </a:lnTo>
                    <a:lnTo>
                      <a:pt x="627" y="72"/>
                    </a:lnTo>
                    <a:lnTo>
                      <a:pt x="651" y="66"/>
                    </a:lnTo>
                    <a:lnTo>
                      <a:pt x="674" y="59"/>
                    </a:lnTo>
                    <a:lnTo>
                      <a:pt x="699" y="54"/>
                    </a:lnTo>
                    <a:lnTo>
                      <a:pt x="723" y="50"/>
                    </a:lnTo>
                    <a:lnTo>
                      <a:pt x="748" y="46"/>
                    </a:lnTo>
                    <a:lnTo>
                      <a:pt x="772" y="42"/>
                    </a:lnTo>
                    <a:lnTo>
                      <a:pt x="797" y="41"/>
                    </a:lnTo>
                    <a:lnTo>
                      <a:pt x="822" y="40"/>
                    </a:lnTo>
                    <a:lnTo>
                      <a:pt x="847" y="39"/>
                    </a:lnTo>
                    <a:lnTo>
                      <a:pt x="876" y="40"/>
                    </a:lnTo>
                    <a:lnTo>
                      <a:pt x="906" y="41"/>
                    </a:lnTo>
                    <a:lnTo>
                      <a:pt x="872" y="29"/>
                    </a:lnTo>
                    <a:lnTo>
                      <a:pt x="837" y="20"/>
                    </a:lnTo>
                    <a:lnTo>
                      <a:pt x="802" y="12"/>
                    </a:lnTo>
                    <a:lnTo>
                      <a:pt x="765" y="6"/>
                    </a:lnTo>
                    <a:lnTo>
                      <a:pt x="730" y="2"/>
                    </a:lnTo>
                    <a:lnTo>
                      <a:pt x="693" y="0"/>
                    </a:lnTo>
                    <a:lnTo>
                      <a:pt x="658" y="0"/>
                    </a:lnTo>
                    <a:lnTo>
                      <a:pt x="621" y="1"/>
                    </a:lnTo>
                    <a:lnTo>
                      <a:pt x="584" y="6"/>
                    </a:lnTo>
                    <a:lnTo>
                      <a:pt x="548" y="12"/>
                    </a:lnTo>
                    <a:lnTo>
                      <a:pt x="512" y="19"/>
                    </a:lnTo>
                    <a:lnTo>
                      <a:pt x="475" y="29"/>
                    </a:lnTo>
                    <a:lnTo>
                      <a:pt x="440" y="41"/>
                    </a:lnTo>
                    <a:lnTo>
                      <a:pt x="404" y="55"/>
                    </a:lnTo>
                    <a:lnTo>
                      <a:pt x="370" y="71"/>
                    </a:lnTo>
                    <a:lnTo>
                      <a:pt x="336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>
                      <a:alpha val="0"/>
                    </a:srgbClr>
                  </a:gs>
                  <a:gs pos="58000">
                    <a:srgbClr val="002D86">
                      <a:alpha val="0"/>
                    </a:srgbClr>
                  </a:gs>
                  <a:gs pos="100000">
                    <a:srgbClr val="002D86">
                      <a:alpha val="0"/>
                    </a:srgbClr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E7DB41"/>
                  </a:solidFill>
                </a:endParaRPr>
              </a:p>
            </p:txBody>
          </p:sp>
          <p:sp>
            <p:nvSpPr>
              <p:cNvPr id="10" name="Freeform 43"/>
              <p:cNvSpPr>
                <a:spLocks/>
              </p:cNvSpPr>
              <p:nvPr userDrawn="1"/>
            </p:nvSpPr>
            <p:spPr bwMode="auto">
              <a:xfrm rot="15892079">
                <a:off x="3042435" y="3521612"/>
                <a:ext cx="3224430" cy="4597501"/>
              </a:xfrm>
              <a:custGeom>
                <a:avLst/>
                <a:gdLst/>
                <a:ahLst/>
                <a:cxnLst>
                  <a:cxn ang="0">
                    <a:pos x="0" y="540"/>
                  </a:cxn>
                  <a:cxn ang="0">
                    <a:pos x="6" y="608"/>
                  </a:cxn>
                  <a:cxn ang="0">
                    <a:pos x="18" y="673"/>
                  </a:cxn>
                  <a:cxn ang="0">
                    <a:pos x="36" y="736"/>
                  </a:cxn>
                  <a:cxn ang="0">
                    <a:pos x="90" y="854"/>
                  </a:cxn>
                  <a:cxn ang="0">
                    <a:pos x="137" y="926"/>
                  </a:cxn>
                  <a:cxn ang="0">
                    <a:pos x="226" y="1021"/>
                  </a:cxn>
                  <a:cxn ang="0">
                    <a:pos x="331" y="1097"/>
                  </a:cxn>
                  <a:cxn ang="0">
                    <a:pos x="389" y="1128"/>
                  </a:cxn>
                  <a:cxn ang="0">
                    <a:pos x="450" y="1153"/>
                  </a:cxn>
                  <a:cxn ang="0">
                    <a:pos x="515" y="1172"/>
                  </a:cxn>
                  <a:cxn ang="0">
                    <a:pos x="581" y="1184"/>
                  </a:cxn>
                  <a:cxn ang="0">
                    <a:pos x="650" y="1190"/>
                  </a:cxn>
                  <a:cxn ang="0">
                    <a:pos x="715" y="1189"/>
                  </a:cxn>
                  <a:cxn ang="0">
                    <a:pos x="839" y="1170"/>
                  </a:cxn>
                  <a:cxn ang="0">
                    <a:pos x="766" y="1164"/>
                  </a:cxn>
                  <a:cxn ang="0">
                    <a:pos x="692" y="1151"/>
                  </a:cxn>
                  <a:cxn ang="0">
                    <a:pos x="586" y="1119"/>
                  </a:cxn>
                  <a:cxn ang="0">
                    <a:pos x="485" y="1069"/>
                  </a:cxn>
                  <a:cxn ang="0">
                    <a:pos x="444" y="1043"/>
                  </a:cxn>
                  <a:cxn ang="0">
                    <a:pos x="385" y="1000"/>
                  </a:cxn>
                  <a:cxn ang="0">
                    <a:pos x="330" y="951"/>
                  </a:cxn>
                  <a:cxn ang="0">
                    <a:pos x="281" y="896"/>
                  </a:cxn>
                  <a:cxn ang="0">
                    <a:pos x="238" y="838"/>
                  </a:cxn>
                  <a:cxn ang="0">
                    <a:pos x="212" y="797"/>
                  </a:cxn>
                  <a:cxn ang="0">
                    <a:pos x="179" y="732"/>
                  </a:cxn>
                  <a:cxn ang="0">
                    <a:pos x="152" y="666"/>
                  </a:cxn>
                  <a:cxn ang="0">
                    <a:pos x="131" y="596"/>
                  </a:cxn>
                  <a:cxn ang="0">
                    <a:pos x="118" y="525"/>
                  </a:cxn>
                  <a:cxn ang="0">
                    <a:pos x="113" y="454"/>
                  </a:cxn>
                  <a:cxn ang="0">
                    <a:pos x="111" y="404"/>
                  </a:cxn>
                  <a:cxn ang="0">
                    <a:pos x="117" y="330"/>
                  </a:cxn>
                  <a:cxn ang="0">
                    <a:pos x="130" y="258"/>
                  </a:cxn>
                  <a:cxn ang="0">
                    <a:pos x="150" y="186"/>
                  </a:cxn>
                  <a:cxn ang="0">
                    <a:pos x="178" y="116"/>
                  </a:cxn>
                  <a:cxn ang="0">
                    <a:pos x="212" y="50"/>
                  </a:cxn>
                  <a:cxn ang="0">
                    <a:pos x="243" y="0"/>
                  </a:cxn>
                  <a:cxn ang="0">
                    <a:pos x="189" y="50"/>
                  </a:cxn>
                  <a:cxn ang="0">
                    <a:pos x="121" y="132"/>
                  </a:cxn>
                  <a:cxn ang="0">
                    <a:pos x="65" y="227"/>
                  </a:cxn>
                  <a:cxn ang="0">
                    <a:pos x="26" y="330"/>
                  </a:cxn>
                  <a:cxn ang="0">
                    <a:pos x="4" y="441"/>
                  </a:cxn>
                  <a:cxn ang="0">
                    <a:pos x="0" y="518"/>
                  </a:cxn>
                </a:cxnLst>
                <a:rect l="0" t="0" r="r" b="b"/>
                <a:pathLst>
                  <a:path w="839" h="1190">
                    <a:moveTo>
                      <a:pt x="0" y="518"/>
                    </a:moveTo>
                    <a:lnTo>
                      <a:pt x="0" y="518"/>
                    </a:lnTo>
                    <a:lnTo>
                      <a:pt x="0" y="540"/>
                    </a:lnTo>
                    <a:lnTo>
                      <a:pt x="1" y="563"/>
                    </a:lnTo>
                    <a:lnTo>
                      <a:pt x="4" y="585"/>
                    </a:lnTo>
                    <a:lnTo>
                      <a:pt x="6" y="608"/>
                    </a:lnTo>
                    <a:lnTo>
                      <a:pt x="10" y="630"/>
                    </a:lnTo>
                    <a:lnTo>
                      <a:pt x="13" y="652"/>
                    </a:lnTo>
                    <a:lnTo>
                      <a:pt x="18" y="673"/>
                    </a:lnTo>
                    <a:lnTo>
                      <a:pt x="23" y="694"/>
                    </a:lnTo>
                    <a:lnTo>
                      <a:pt x="30" y="715"/>
                    </a:lnTo>
                    <a:lnTo>
                      <a:pt x="36" y="736"/>
                    </a:lnTo>
                    <a:lnTo>
                      <a:pt x="51" y="777"/>
                    </a:lnTo>
                    <a:lnTo>
                      <a:pt x="69" y="816"/>
                    </a:lnTo>
                    <a:lnTo>
                      <a:pt x="90" y="854"/>
                    </a:lnTo>
                    <a:lnTo>
                      <a:pt x="90" y="854"/>
                    </a:lnTo>
                    <a:lnTo>
                      <a:pt x="113" y="890"/>
                    </a:lnTo>
                    <a:lnTo>
                      <a:pt x="137" y="926"/>
                    </a:lnTo>
                    <a:lnTo>
                      <a:pt x="165" y="959"/>
                    </a:lnTo>
                    <a:lnTo>
                      <a:pt x="194" y="991"/>
                    </a:lnTo>
                    <a:lnTo>
                      <a:pt x="226" y="1021"/>
                    </a:lnTo>
                    <a:lnTo>
                      <a:pt x="259" y="1048"/>
                    </a:lnTo>
                    <a:lnTo>
                      <a:pt x="295" y="1074"/>
                    </a:lnTo>
                    <a:lnTo>
                      <a:pt x="331" y="1097"/>
                    </a:lnTo>
                    <a:lnTo>
                      <a:pt x="350" y="1108"/>
                    </a:lnTo>
                    <a:lnTo>
                      <a:pt x="369" y="1118"/>
                    </a:lnTo>
                    <a:lnTo>
                      <a:pt x="389" y="1128"/>
                    </a:lnTo>
                    <a:lnTo>
                      <a:pt x="409" y="1137"/>
                    </a:lnTo>
                    <a:lnTo>
                      <a:pt x="430" y="1145"/>
                    </a:lnTo>
                    <a:lnTo>
                      <a:pt x="450" y="1153"/>
                    </a:lnTo>
                    <a:lnTo>
                      <a:pt x="471" y="1159"/>
                    </a:lnTo>
                    <a:lnTo>
                      <a:pt x="492" y="1166"/>
                    </a:lnTo>
                    <a:lnTo>
                      <a:pt x="515" y="1172"/>
                    </a:lnTo>
                    <a:lnTo>
                      <a:pt x="536" y="1177"/>
                    </a:lnTo>
                    <a:lnTo>
                      <a:pt x="559" y="1180"/>
                    </a:lnTo>
                    <a:lnTo>
                      <a:pt x="581" y="1184"/>
                    </a:lnTo>
                    <a:lnTo>
                      <a:pt x="603" y="1186"/>
                    </a:lnTo>
                    <a:lnTo>
                      <a:pt x="626" y="1189"/>
                    </a:lnTo>
                    <a:lnTo>
                      <a:pt x="650" y="1190"/>
                    </a:lnTo>
                    <a:lnTo>
                      <a:pt x="672" y="1190"/>
                    </a:lnTo>
                    <a:lnTo>
                      <a:pt x="672" y="1190"/>
                    </a:lnTo>
                    <a:lnTo>
                      <a:pt x="715" y="1189"/>
                    </a:lnTo>
                    <a:lnTo>
                      <a:pt x="757" y="1185"/>
                    </a:lnTo>
                    <a:lnTo>
                      <a:pt x="799" y="1178"/>
                    </a:lnTo>
                    <a:lnTo>
                      <a:pt x="839" y="1170"/>
                    </a:lnTo>
                    <a:lnTo>
                      <a:pt x="839" y="1170"/>
                    </a:lnTo>
                    <a:lnTo>
                      <a:pt x="802" y="1167"/>
                    </a:lnTo>
                    <a:lnTo>
                      <a:pt x="766" y="1164"/>
                    </a:lnTo>
                    <a:lnTo>
                      <a:pt x="766" y="1164"/>
                    </a:lnTo>
                    <a:lnTo>
                      <a:pt x="729" y="1159"/>
                    </a:lnTo>
                    <a:lnTo>
                      <a:pt x="692" y="1151"/>
                    </a:lnTo>
                    <a:lnTo>
                      <a:pt x="657" y="1142"/>
                    </a:lnTo>
                    <a:lnTo>
                      <a:pt x="621" y="1131"/>
                    </a:lnTo>
                    <a:lnTo>
                      <a:pt x="586" y="1119"/>
                    </a:lnTo>
                    <a:lnTo>
                      <a:pt x="551" y="1103"/>
                    </a:lnTo>
                    <a:lnTo>
                      <a:pt x="518" y="1088"/>
                    </a:lnTo>
                    <a:lnTo>
                      <a:pt x="485" y="1069"/>
                    </a:lnTo>
                    <a:lnTo>
                      <a:pt x="485" y="1069"/>
                    </a:lnTo>
                    <a:lnTo>
                      <a:pt x="464" y="1057"/>
                    </a:lnTo>
                    <a:lnTo>
                      <a:pt x="444" y="1043"/>
                    </a:lnTo>
                    <a:lnTo>
                      <a:pt x="424" y="1030"/>
                    </a:lnTo>
                    <a:lnTo>
                      <a:pt x="404" y="1015"/>
                    </a:lnTo>
                    <a:lnTo>
                      <a:pt x="385" y="1000"/>
                    </a:lnTo>
                    <a:lnTo>
                      <a:pt x="366" y="984"/>
                    </a:lnTo>
                    <a:lnTo>
                      <a:pt x="348" y="967"/>
                    </a:lnTo>
                    <a:lnTo>
                      <a:pt x="330" y="951"/>
                    </a:lnTo>
                    <a:lnTo>
                      <a:pt x="314" y="933"/>
                    </a:lnTo>
                    <a:lnTo>
                      <a:pt x="297" y="915"/>
                    </a:lnTo>
                    <a:lnTo>
                      <a:pt x="281" y="896"/>
                    </a:lnTo>
                    <a:lnTo>
                      <a:pt x="266" y="877"/>
                    </a:lnTo>
                    <a:lnTo>
                      <a:pt x="251" y="859"/>
                    </a:lnTo>
                    <a:lnTo>
                      <a:pt x="238" y="838"/>
                    </a:lnTo>
                    <a:lnTo>
                      <a:pt x="224" y="818"/>
                    </a:lnTo>
                    <a:lnTo>
                      <a:pt x="212" y="797"/>
                    </a:lnTo>
                    <a:lnTo>
                      <a:pt x="212" y="797"/>
                    </a:lnTo>
                    <a:lnTo>
                      <a:pt x="200" y="776"/>
                    </a:lnTo>
                    <a:lnTo>
                      <a:pt x="189" y="754"/>
                    </a:lnTo>
                    <a:lnTo>
                      <a:pt x="179" y="732"/>
                    </a:lnTo>
                    <a:lnTo>
                      <a:pt x="169" y="711"/>
                    </a:lnTo>
                    <a:lnTo>
                      <a:pt x="160" y="688"/>
                    </a:lnTo>
                    <a:lnTo>
                      <a:pt x="152" y="666"/>
                    </a:lnTo>
                    <a:lnTo>
                      <a:pt x="145" y="642"/>
                    </a:lnTo>
                    <a:lnTo>
                      <a:pt x="137" y="620"/>
                    </a:lnTo>
                    <a:lnTo>
                      <a:pt x="131" y="596"/>
                    </a:lnTo>
                    <a:lnTo>
                      <a:pt x="127" y="572"/>
                    </a:lnTo>
                    <a:lnTo>
                      <a:pt x="122" y="549"/>
                    </a:lnTo>
                    <a:lnTo>
                      <a:pt x="118" y="525"/>
                    </a:lnTo>
                    <a:lnTo>
                      <a:pt x="116" y="501"/>
                    </a:lnTo>
                    <a:lnTo>
                      <a:pt x="114" y="478"/>
                    </a:lnTo>
                    <a:lnTo>
                      <a:pt x="113" y="454"/>
                    </a:lnTo>
                    <a:lnTo>
                      <a:pt x="111" y="429"/>
                    </a:lnTo>
                    <a:lnTo>
                      <a:pt x="111" y="429"/>
                    </a:lnTo>
                    <a:lnTo>
                      <a:pt x="111" y="404"/>
                    </a:lnTo>
                    <a:lnTo>
                      <a:pt x="113" y="380"/>
                    </a:lnTo>
                    <a:lnTo>
                      <a:pt x="115" y="355"/>
                    </a:lnTo>
                    <a:lnTo>
                      <a:pt x="117" y="330"/>
                    </a:lnTo>
                    <a:lnTo>
                      <a:pt x="121" y="306"/>
                    </a:lnTo>
                    <a:lnTo>
                      <a:pt x="124" y="281"/>
                    </a:lnTo>
                    <a:lnTo>
                      <a:pt x="130" y="258"/>
                    </a:lnTo>
                    <a:lnTo>
                      <a:pt x="136" y="233"/>
                    </a:lnTo>
                    <a:lnTo>
                      <a:pt x="142" y="209"/>
                    </a:lnTo>
                    <a:lnTo>
                      <a:pt x="150" y="186"/>
                    </a:lnTo>
                    <a:lnTo>
                      <a:pt x="159" y="162"/>
                    </a:lnTo>
                    <a:lnTo>
                      <a:pt x="167" y="139"/>
                    </a:lnTo>
                    <a:lnTo>
                      <a:pt x="178" y="116"/>
                    </a:lnTo>
                    <a:lnTo>
                      <a:pt x="188" y="93"/>
                    </a:lnTo>
                    <a:lnTo>
                      <a:pt x="199" y="72"/>
                    </a:lnTo>
                    <a:lnTo>
                      <a:pt x="212" y="50"/>
                    </a:lnTo>
                    <a:lnTo>
                      <a:pt x="212" y="50"/>
                    </a:lnTo>
                    <a:lnTo>
                      <a:pt x="227" y="25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15" y="24"/>
                    </a:lnTo>
                    <a:lnTo>
                      <a:pt x="189" y="50"/>
                    </a:lnTo>
                    <a:lnTo>
                      <a:pt x="166" y="76"/>
                    </a:lnTo>
                    <a:lnTo>
                      <a:pt x="142" y="104"/>
                    </a:lnTo>
                    <a:lnTo>
                      <a:pt x="121" y="132"/>
                    </a:lnTo>
                    <a:lnTo>
                      <a:pt x="101" y="163"/>
                    </a:lnTo>
                    <a:lnTo>
                      <a:pt x="82" y="195"/>
                    </a:lnTo>
                    <a:lnTo>
                      <a:pt x="65" y="227"/>
                    </a:lnTo>
                    <a:lnTo>
                      <a:pt x="51" y="260"/>
                    </a:lnTo>
                    <a:lnTo>
                      <a:pt x="38" y="294"/>
                    </a:lnTo>
                    <a:lnTo>
                      <a:pt x="26" y="330"/>
                    </a:lnTo>
                    <a:lnTo>
                      <a:pt x="17" y="367"/>
                    </a:lnTo>
                    <a:lnTo>
                      <a:pt x="10" y="403"/>
                    </a:lnTo>
                    <a:lnTo>
                      <a:pt x="4" y="441"/>
                    </a:lnTo>
                    <a:lnTo>
                      <a:pt x="1" y="479"/>
                    </a:lnTo>
                    <a:lnTo>
                      <a:pt x="0" y="518"/>
                    </a:lnTo>
                    <a:lnTo>
                      <a:pt x="0" y="518"/>
                    </a:lnTo>
                    <a:close/>
                  </a:path>
                </a:pathLst>
              </a:custGeom>
              <a:gradFill>
                <a:gsLst>
                  <a:gs pos="30000">
                    <a:srgbClr val="002D86">
                      <a:alpha val="0"/>
                    </a:srgbClr>
                  </a:gs>
                  <a:gs pos="93000">
                    <a:srgbClr val="002D86">
                      <a:alpha val="50000"/>
                    </a:srgb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E7DB41"/>
                  </a:solidFill>
                </a:endParaRPr>
              </a:p>
            </p:txBody>
          </p:sp>
          <p:sp>
            <p:nvSpPr>
              <p:cNvPr id="11" name="Freeform 44"/>
              <p:cNvSpPr>
                <a:spLocks/>
              </p:cNvSpPr>
              <p:nvPr userDrawn="1"/>
            </p:nvSpPr>
            <p:spPr bwMode="auto">
              <a:xfrm rot="14799845">
                <a:off x="3379287" y="3126425"/>
                <a:ext cx="2159904" cy="5060336"/>
              </a:xfrm>
              <a:custGeom>
                <a:avLst/>
                <a:gdLst/>
                <a:ahLst/>
                <a:cxnLst>
                  <a:cxn ang="0">
                    <a:pos x="79" y="347"/>
                  </a:cxn>
                  <a:cxn ang="0">
                    <a:pos x="50" y="408"/>
                  </a:cxn>
                  <a:cxn ang="0">
                    <a:pos x="28" y="471"/>
                  </a:cxn>
                  <a:cxn ang="0">
                    <a:pos x="13" y="535"/>
                  </a:cxn>
                  <a:cxn ang="0">
                    <a:pos x="0" y="663"/>
                  </a:cxn>
                  <a:cxn ang="0">
                    <a:pos x="5" y="749"/>
                  </a:cxn>
                  <a:cxn ang="0">
                    <a:pos x="35" y="875"/>
                  </a:cxn>
                  <a:cxn ang="0">
                    <a:pos x="87" y="995"/>
                  </a:cxn>
                  <a:cxn ang="0">
                    <a:pos x="123" y="1051"/>
                  </a:cxn>
                  <a:cxn ang="0">
                    <a:pos x="163" y="1103"/>
                  </a:cxn>
                  <a:cxn ang="0">
                    <a:pos x="209" y="1150"/>
                  </a:cxn>
                  <a:cxn ang="0">
                    <a:pos x="260" y="1195"/>
                  </a:cxn>
                  <a:cxn ang="0">
                    <a:pos x="317" y="1234"/>
                  </a:cxn>
                  <a:cxn ang="0">
                    <a:pos x="375" y="1266"/>
                  </a:cxn>
                  <a:cxn ang="0">
                    <a:pos x="490" y="1311"/>
                  </a:cxn>
                  <a:cxn ang="0">
                    <a:pos x="430" y="1269"/>
                  </a:cxn>
                  <a:cxn ang="0">
                    <a:pos x="373" y="1222"/>
                  </a:cxn>
                  <a:cxn ang="0">
                    <a:pos x="298" y="1140"/>
                  </a:cxn>
                  <a:cxn ang="0">
                    <a:pos x="234" y="1047"/>
                  </a:cxn>
                  <a:cxn ang="0">
                    <a:pos x="211" y="1004"/>
                  </a:cxn>
                  <a:cxn ang="0">
                    <a:pos x="182" y="937"/>
                  </a:cxn>
                  <a:cxn ang="0">
                    <a:pos x="159" y="867"/>
                  </a:cxn>
                  <a:cxn ang="0">
                    <a:pos x="144" y="796"/>
                  </a:cxn>
                  <a:cxn ang="0">
                    <a:pos x="136" y="724"/>
                  </a:cxn>
                  <a:cxn ang="0">
                    <a:pos x="134" y="674"/>
                  </a:cxn>
                  <a:cxn ang="0">
                    <a:pos x="138" y="602"/>
                  </a:cxn>
                  <a:cxn ang="0">
                    <a:pos x="147" y="531"/>
                  </a:cxn>
                  <a:cxn ang="0">
                    <a:pos x="165" y="461"/>
                  </a:cxn>
                  <a:cxn ang="0">
                    <a:pos x="189" y="393"/>
                  </a:cxn>
                  <a:cxn ang="0">
                    <a:pos x="220" y="328"/>
                  </a:cxn>
                  <a:cxn ang="0">
                    <a:pos x="243" y="285"/>
                  </a:cxn>
                  <a:cxn ang="0">
                    <a:pos x="286" y="224"/>
                  </a:cxn>
                  <a:cxn ang="0">
                    <a:pos x="333" y="167"/>
                  </a:cxn>
                  <a:cxn ang="0">
                    <a:pos x="386" y="115"/>
                  </a:cxn>
                  <a:cxn ang="0">
                    <a:pos x="444" y="69"/>
                  </a:cxn>
                  <a:cxn ang="0">
                    <a:pos x="507" y="27"/>
                  </a:cxn>
                  <a:cxn ang="0">
                    <a:pos x="559" y="0"/>
                  </a:cxn>
                  <a:cxn ang="0">
                    <a:pos x="489" y="17"/>
                  </a:cxn>
                  <a:cxn ang="0">
                    <a:pos x="388" y="55"/>
                  </a:cxn>
                  <a:cxn ang="0">
                    <a:pos x="293" y="108"/>
                  </a:cxn>
                  <a:cxn ang="0">
                    <a:pos x="207" y="178"/>
                  </a:cxn>
                  <a:cxn ang="0">
                    <a:pos x="132" y="263"/>
                  </a:cxn>
                  <a:cxn ang="0">
                    <a:pos x="91" y="327"/>
                  </a:cxn>
                </a:cxnLst>
                <a:rect l="0" t="0" r="r" b="b"/>
                <a:pathLst>
                  <a:path w="559" h="1311">
                    <a:moveTo>
                      <a:pt x="91" y="327"/>
                    </a:moveTo>
                    <a:lnTo>
                      <a:pt x="91" y="327"/>
                    </a:lnTo>
                    <a:lnTo>
                      <a:pt x="79" y="347"/>
                    </a:lnTo>
                    <a:lnTo>
                      <a:pt x="68" y="367"/>
                    </a:lnTo>
                    <a:lnTo>
                      <a:pt x="59" y="387"/>
                    </a:lnTo>
                    <a:lnTo>
                      <a:pt x="50" y="408"/>
                    </a:lnTo>
                    <a:lnTo>
                      <a:pt x="42" y="428"/>
                    </a:lnTo>
                    <a:lnTo>
                      <a:pt x="35" y="450"/>
                    </a:lnTo>
                    <a:lnTo>
                      <a:pt x="28" y="471"/>
                    </a:lnTo>
                    <a:lnTo>
                      <a:pt x="22" y="492"/>
                    </a:lnTo>
                    <a:lnTo>
                      <a:pt x="17" y="514"/>
                    </a:lnTo>
                    <a:lnTo>
                      <a:pt x="13" y="535"/>
                    </a:lnTo>
                    <a:lnTo>
                      <a:pt x="5" y="577"/>
                    </a:lnTo>
                    <a:lnTo>
                      <a:pt x="1" y="620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1" y="706"/>
                    </a:lnTo>
                    <a:lnTo>
                      <a:pt x="5" y="749"/>
                    </a:lnTo>
                    <a:lnTo>
                      <a:pt x="13" y="793"/>
                    </a:lnTo>
                    <a:lnTo>
                      <a:pt x="22" y="834"/>
                    </a:lnTo>
                    <a:lnTo>
                      <a:pt x="35" y="875"/>
                    </a:lnTo>
                    <a:lnTo>
                      <a:pt x="49" y="917"/>
                    </a:lnTo>
                    <a:lnTo>
                      <a:pt x="67" y="956"/>
                    </a:lnTo>
                    <a:lnTo>
                      <a:pt x="87" y="995"/>
                    </a:lnTo>
                    <a:lnTo>
                      <a:pt x="98" y="1014"/>
                    </a:lnTo>
                    <a:lnTo>
                      <a:pt x="110" y="1032"/>
                    </a:lnTo>
                    <a:lnTo>
                      <a:pt x="123" y="1051"/>
                    </a:lnTo>
                    <a:lnTo>
                      <a:pt x="136" y="1068"/>
                    </a:lnTo>
                    <a:lnTo>
                      <a:pt x="149" y="1085"/>
                    </a:lnTo>
                    <a:lnTo>
                      <a:pt x="163" y="1103"/>
                    </a:lnTo>
                    <a:lnTo>
                      <a:pt x="177" y="1119"/>
                    </a:lnTo>
                    <a:lnTo>
                      <a:pt x="192" y="1134"/>
                    </a:lnTo>
                    <a:lnTo>
                      <a:pt x="209" y="1150"/>
                    </a:lnTo>
                    <a:lnTo>
                      <a:pt x="225" y="1165"/>
                    </a:lnTo>
                    <a:lnTo>
                      <a:pt x="242" y="1181"/>
                    </a:lnTo>
                    <a:lnTo>
                      <a:pt x="260" y="1195"/>
                    </a:lnTo>
                    <a:lnTo>
                      <a:pt x="279" y="1208"/>
                    </a:lnTo>
                    <a:lnTo>
                      <a:pt x="296" y="1221"/>
                    </a:lnTo>
                    <a:lnTo>
                      <a:pt x="317" y="1234"/>
                    </a:lnTo>
                    <a:lnTo>
                      <a:pt x="337" y="1246"/>
                    </a:lnTo>
                    <a:lnTo>
                      <a:pt x="337" y="1246"/>
                    </a:lnTo>
                    <a:lnTo>
                      <a:pt x="375" y="1266"/>
                    </a:lnTo>
                    <a:lnTo>
                      <a:pt x="412" y="1284"/>
                    </a:lnTo>
                    <a:lnTo>
                      <a:pt x="451" y="1299"/>
                    </a:lnTo>
                    <a:lnTo>
                      <a:pt x="490" y="1311"/>
                    </a:lnTo>
                    <a:lnTo>
                      <a:pt x="490" y="1311"/>
                    </a:lnTo>
                    <a:lnTo>
                      <a:pt x="460" y="1291"/>
                    </a:lnTo>
                    <a:lnTo>
                      <a:pt x="430" y="1269"/>
                    </a:lnTo>
                    <a:lnTo>
                      <a:pt x="430" y="1269"/>
                    </a:lnTo>
                    <a:lnTo>
                      <a:pt x="401" y="1247"/>
                    </a:lnTo>
                    <a:lnTo>
                      <a:pt x="373" y="1222"/>
                    </a:lnTo>
                    <a:lnTo>
                      <a:pt x="346" y="1196"/>
                    </a:lnTo>
                    <a:lnTo>
                      <a:pt x="321" y="1169"/>
                    </a:lnTo>
                    <a:lnTo>
                      <a:pt x="298" y="1140"/>
                    </a:lnTo>
                    <a:lnTo>
                      <a:pt x="275" y="1111"/>
                    </a:lnTo>
                    <a:lnTo>
                      <a:pt x="254" y="1080"/>
                    </a:lnTo>
                    <a:lnTo>
                      <a:pt x="234" y="1047"/>
                    </a:lnTo>
                    <a:lnTo>
                      <a:pt x="234" y="1047"/>
                    </a:lnTo>
                    <a:lnTo>
                      <a:pt x="222" y="1026"/>
                    </a:lnTo>
                    <a:lnTo>
                      <a:pt x="211" y="1004"/>
                    </a:lnTo>
                    <a:lnTo>
                      <a:pt x="201" y="982"/>
                    </a:lnTo>
                    <a:lnTo>
                      <a:pt x="191" y="959"/>
                    </a:lnTo>
                    <a:lnTo>
                      <a:pt x="182" y="937"/>
                    </a:lnTo>
                    <a:lnTo>
                      <a:pt x="173" y="914"/>
                    </a:lnTo>
                    <a:lnTo>
                      <a:pt x="166" y="891"/>
                    </a:lnTo>
                    <a:lnTo>
                      <a:pt x="159" y="867"/>
                    </a:lnTo>
                    <a:lnTo>
                      <a:pt x="153" y="844"/>
                    </a:lnTo>
                    <a:lnTo>
                      <a:pt x="149" y="820"/>
                    </a:lnTo>
                    <a:lnTo>
                      <a:pt x="144" y="796"/>
                    </a:lnTo>
                    <a:lnTo>
                      <a:pt x="140" y="773"/>
                    </a:lnTo>
                    <a:lnTo>
                      <a:pt x="138" y="748"/>
                    </a:lnTo>
                    <a:lnTo>
                      <a:pt x="136" y="724"/>
                    </a:lnTo>
                    <a:lnTo>
                      <a:pt x="134" y="699"/>
                    </a:lnTo>
                    <a:lnTo>
                      <a:pt x="134" y="674"/>
                    </a:lnTo>
                    <a:lnTo>
                      <a:pt x="134" y="674"/>
                    </a:lnTo>
                    <a:lnTo>
                      <a:pt x="134" y="651"/>
                    </a:lnTo>
                    <a:lnTo>
                      <a:pt x="136" y="627"/>
                    </a:lnTo>
                    <a:lnTo>
                      <a:pt x="138" y="602"/>
                    </a:lnTo>
                    <a:lnTo>
                      <a:pt x="140" y="579"/>
                    </a:lnTo>
                    <a:lnTo>
                      <a:pt x="144" y="555"/>
                    </a:lnTo>
                    <a:lnTo>
                      <a:pt x="147" y="531"/>
                    </a:lnTo>
                    <a:lnTo>
                      <a:pt x="153" y="508"/>
                    </a:lnTo>
                    <a:lnTo>
                      <a:pt x="159" y="484"/>
                    </a:lnTo>
                    <a:lnTo>
                      <a:pt x="165" y="461"/>
                    </a:lnTo>
                    <a:lnTo>
                      <a:pt x="172" y="438"/>
                    </a:lnTo>
                    <a:lnTo>
                      <a:pt x="181" y="415"/>
                    </a:lnTo>
                    <a:lnTo>
                      <a:pt x="189" y="393"/>
                    </a:lnTo>
                    <a:lnTo>
                      <a:pt x="198" y="372"/>
                    </a:lnTo>
                    <a:lnTo>
                      <a:pt x="209" y="349"/>
                    </a:lnTo>
                    <a:lnTo>
                      <a:pt x="220" y="328"/>
                    </a:lnTo>
                    <a:lnTo>
                      <a:pt x="231" y="307"/>
                    </a:lnTo>
                    <a:lnTo>
                      <a:pt x="231" y="307"/>
                    </a:lnTo>
                    <a:lnTo>
                      <a:pt x="243" y="285"/>
                    </a:lnTo>
                    <a:lnTo>
                      <a:pt x="256" y="264"/>
                    </a:lnTo>
                    <a:lnTo>
                      <a:pt x="270" y="244"/>
                    </a:lnTo>
                    <a:lnTo>
                      <a:pt x="286" y="224"/>
                    </a:lnTo>
                    <a:lnTo>
                      <a:pt x="301" y="204"/>
                    </a:lnTo>
                    <a:lnTo>
                      <a:pt x="317" y="185"/>
                    </a:lnTo>
                    <a:lnTo>
                      <a:pt x="333" y="167"/>
                    </a:lnTo>
                    <a:lnTo>
                      <a:pt x="351" y="149"/>
                    </a:lnTo>
                    <a:lnTo>
                      <a:pt x="369" y="132"/>
                    </a:lnTo>
                    <a:lnTo>
                      <a:pt x="386" y="115"/>
                    </a:lnTo>
                    <a:lnTo>
                      <a:pt x="405" y="98"/>
                    </a:lnTo>
                    <a:lnTo>
                      <a:pt x="424" y="83"/>
                    </a:lnTo>
                    <a:lnTo>
                      <a:pt x="444" y="69"/>
                    </a:lnTo>
                    <a:lnTo>
                      <a:pt x="466" y="55"/>
                    </a:lnTo>
                    <a:lnTo>
                      <a:pt x="486" y="40"/>
                    </a:lnTo>
                    <a:lnTo>
                      <a:pt x="507" y="27"/>
                    </a:lnTo>
                    <a:lnTo>
                      <a:pt x="507" y="27"/>
                    </a:lnTo>
                    <a:lnTo>
                      <a:pt x="533" y="13"/>
                    </a:lnTo>
                    <a:lnTo>
                      <a:pt x="559" y="0"/>
                    </a:lnTo>
                    <a:lnTo>
                      <a:pt x="559" y="0"/>
                    </a:lnTo>
                    <a:lnTo>
                      <a:pt x="524" y="7"/>
                    </a:lnTo>
                    <a:lnTo>
                      <a:pt x="489" y="17"/>
                    </a:lnTo>
                    <a:lnTo>
                      <a:pt x="455" y="27"/>
                    </a:lnTo>
                    <a:lnTo>
                      <a:pt x="421" y="39"/>
                    </a:lnTo>
                    <a:lnTo>
                      <a:pt x="388" y="55"/>
                    </a:lnTo>
                    <a:lnTo>
                      <a:pt x="354" y="70"/>
                    </a:lnTo>
                    <a:lnTo>
                      <a:pt x="324" y="89"/>
                    </a:lnTo>
                    <a:lnTo>
                      <a:pt x="293" y="108"/>
                    </a:lnTo>
                    <a:lnTo>
                      <a:pt x="263" y="130"/>
                    </a:lnTo>
                    <a:lnTo>
                      <a:pt x="234" y="153"/>
                    </a:lnTo>
                    <a:lnTo>
                      <a:pt x="207" y="178"/>
                    </a:lnTo>
                    <a:lnTo>
                      <a:pt x="181" y="205"/>
                    </a:lnTo>
                    <a:lnTo>
                      <a:pt x="156" y="233"/>
                    </a:lnTo>
                    <a:lnTo>
                      <a:pt x="132" y="263"/>
                    </a:lnTo>
                    <a:lnTo>
                      <a:pt x="111" y="294"/>
                    </a:lnTo>
                    <a:lnTo>
                      <a:pt x="91" y="327"/>
                    </a:lnTo>
                    <a:lnTo>
                      <a:pt x="91" y="327"/>
                    </a:lnTo>
                    <a:close/>
                  </a:path>
                </a:pathLst>
              </a:custGeom>
              <a:gradFill>
                <a:gsLst>
                  <a:gs pos="3000">
                    <a:srgbClr val="002D86">
                      <a:alpha val="0"/>
                    </a:srgbClr>
                  </a:gs>
                  <a:gs pos="77000">
                    <a:srgbClr val="002D86">
                      <a:alpha val="50000"/>
                    </a:srgb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E7DB41"/>
                  </a:solidFill>
                </a:endParaRPr>
              </a:p>
            </p:txBody>
          </p:sp>
          <p:sp>
            <p:nvSpPr>
              <p:cNvPr id="12" name="Freeform 45"/>
              <p:cNvSpPr>
                <a:spLocks/>
              </p:cNvSpPr>
              <p:nvPr userDrawn="1"/>
            </p:nvSpPr>
            <p:spPr bwMode="auto">
              <a:xfrm rot="14138667">
                <a:off x="2155983" y="2141905"/>
                <a:ext cx="3502135" cy="4396945"/>
              </a:xfrm>
              <a:custGeom>
                <a:avLst/>
                <a:gdLst/>
                <a:ahLst/>
                <a:cxnLst>
                  <a:cxn ang="0">
                    <a:pos x="317" y="102"/>
                  </a:cxn>
                  <a:cxn ang="0">
                    <a:pos x="261" y="141"/>
                  </a:cxn>
                  <a:cxn ang="0">
                    <a:pos x="210" y="183"/>
                  </a:cxn>
                  <a:cxn ang="0">
                    <a:pos x="166" y="230"/>
                  </a:cxn>
                  <a:cxn ang="0">
                    <a:pos x="90" y="336"/>
                  </a:cxn>
                  <a:cxn ang="0">
                    <a:pos x="52" y="414"/>
                  </a:cxn>
                  <a:cxn ang="0">
                    <a:pos x="13" y="537"/>
                  </a:cxn>
                  <a:cxn ang="0">
                    <a:pos x="0" y="667"/>
                  </a:cxn>
                  <a:cxn ang="0">
                    <a:pos x="2" y="732"/>
                  </a:cxn>
                  <a:cxn ang="0">
                    <a:pos x="12" y="797"/>
                  </a:cxn>
                  <a:cxn ang="0">
                    <a:pos x="27" y="862"/>
                  </a:cxn>
                  <a:cxn ang="0">
                    <a:pos x="50" y="926"/>
                  </a:cxn>
                  <a:cxn ang="0">
                    <a:pos x="78" y="989"/>
                  </a:cxn>
                  <a:cxn ang="0">
                    <a:pos x="112" y="1045"/>
                  </a:cxn>
                  <a:cxn ang="0">
                    <a:pos x="190" y="1142"/>
                  </a:cxn>
                  <a:cxn ang="0">
                    <a:pos x="160" y="1076"/>
                  </a:cxn>
                  <a:cxn ang="0">
                    <a:pos x="134" y="1006"/>
                  </a:cxn>
                  <a:cxn ang="0">
                    <a:pos x="109" y="898"/>
                  </a:cxn>
                  <a:cxn ang="0">
                    <a:pos x="100" y="786"/>
                  </a:cxn>
                  <a:cxn ang="0">
                    <a:pos x="102" y="737"/>
                  </a:cxn>
                  <a:cxn ang="0">
                    <a:pos x="110" y="665"/>
                  </a:cxn>
                  <a:cxn ang="0">
                    <a:pos x="125" y="592"/>
                  </a:cxn>
                  <a:cxn ang="0">
                    <a:pos x="148" y="523"/>
                  </a:cxn>
                  <a:cxn ang="0">
                    <a:pos x="177" y="456"/>
                  </a:cxn>
                  <a:cxn ang="0">
                    <a:pos x="200" y="413"/>
                  </a:cxn>
                  <a:cxn ang="0">
                    <a:pos x="239" y="352"/>
                  </a:cxn>
                  <a:cxn ang="0">
                    <a:pos x="284" y="296"/>
                  </a:cxn>
                  <a:cxn ang="0">
                    <a:pos x="334" y="244"/>
                  </a:cxn>
                  <a:cxn ang="0">
                    <a:pos x="389" y="196"/>
                  </a:cxn>
                  <a:cxn ang="0">
                    <a:pos x="447" y="155"/>
                  </a:cxn>
                  <a:cxn ang="0">
                    <a:pos x="490" y="130"/>
                  </a:cxn>
                  <a:cxn ang="0">
                    <a:pos x="557" y="98"/>
                  </a:cxn>
                  <a:cxn ang="0">
                    <a:pos x="627" y="72"/>
                  </a:cxn>
                  <a:cxn ang="0">
                    <a:pos x="699" y="54"/>
                  </a:cxn>
                  <a:cxn ang="0">
                    <a:pos x="772" y="42"/>
                  </a:cxn>
                  <a:cxn ang="0">
                    <a:pos x="847" y="39"/>
                  </a:cxn>
                  <a:cxn ang="0">
                    <a:pos x="906" y="41"/>
                  </a:cxn>
                  <a:cxn ang="0">
                    <a:pos x="837" y="20"/>
                  </a:cxn>
                  <a:cxn ang="0">
                    <a:pos x="730" y="2"/>
                  </a:cxn>
                  <a:cxn ang="0">
                    <a:pos x="621" y="1"/>
                  </a:cxn>
                  <a:cxn ang="0">
                    <a:pos x="512" y="19"/>
                  </a:cxn>
                  <a:cxn ang="0">
                    <a:pos x="404" y="55"/>
                  </a:cxn>
                  <a:cxn ang="0">
                    <a:pos x="336" y="90"/>
                  </a:cxn>
                </a:cxnLst>
                <a:rect l="0" t="0" r="r" b="b"/>
                <a:pathLst>
                  <a:path w="906" h="1142">
                    <a:moveTo>
                      <a:pt x="336" y="90"/>
                    </a:moveTo>
                    <a:lnTo>
                      <a:pt x="336" y="90"/>
                    </a:lnTo>
                    <a:lnTo>
                      <a:pt x="317" y="102"/>
                    </a:lnTo>
                    <a:lnTo>
                      <a:pt x="297" y="113"/>
                    </a:lnTo>
                    <a:lnTo>
                      <a:pt x="279" y="126"/>
                    </a:lnTo>
                    <a:lnTo>
                      <a:pt x="261" y="141"/>
                    </a:lnTo>
                    <a:lnTo>
                      <a:pt x="244" y="154"/>
                    </a:lnTo>
                    <a:lnTo>
                      <a:pt x="227" y="168"/>
                    </a:lnTo>
                    <a:lnTo>
                      <a:pt x="210" y="183"/>
                    </a:lnTo>
                    <a:lnTo>
                      <a:pt x="195" y="199"/>
                    </a:lnTo>
                    <a:lnTo>
                      <a:pt x="180" y="214"/>
                    </a:lnTo>
                    <a:lnTo>
                      <a:pt x="166" y="230"/>
                    </a:lnTo>
                    <a:lnTo>
                      <a:pt x="137" y="264"/>
                    </a:lnTo>
                    <a:lnTo>
                      <a:pt x="112" y="299"/>
                    </a:lnTo>
                    <a:lnTo>
                      <a:pt x="90" y="336"/>
                    </a:lnTo>
                    <a:lnTo>
                      <a:pt x="90" y="336"/>
                    </a:lnTo>
                    <a:lnTo>
                      <a:pt x="70" y="374"/>
                    </a:lnTo>
                    <a:lnTo>
                      <a:pt x="52" y="414"/>
                    </a:lnTo>
                    <a:lnTo>
                      <a:pt x="37" y="454"/>
                    </a:lnTo>
                    <a:lnTo>
                      <a:pt x="24" y="495"/>
                    </a:lnTo>
                    <a:lnTo>
                      <a:pt x="13" y="537"/>
                    </a:lnTo>
                    <a:lnTo>
                      <a:pt x="6" y="579"/>
                    </a:lnTo>
                    <a:lnTo>
                      <a:pt x="1" y="623"/>
                    </a:lnTo>
                    <a:lnTo>
                      <a:pt x="0" y="667"/>
                    </a:lnTo>
                    <a:lnTo>
                      <a:pt x="0" y="688"/>
                    </a:lnTo>
                    <a:lnTo>
                      <a:pt x="1" y="711"/>
                    </a:lnTo>
                    <a:lnTo>
                      <a:pt x="2" y="732"/>
                    </a:lnTo>
                    <a:lnTo>
                      <a:pt x="5" y="753"/>
                    </a:lnTo>
                    <a:lnTo>
                      <a:pt x="7" y="776"/>
                    </a:lnTo>
                    <a:lnTo>
                      <a:pt x="12" y="797"/>
                    </a:lnTo>
                    <a:lnTo>
                      <a:pt x="15" y="820"/>
                    </a:lnTo>
                    <a:lnTo>
                      <a:pt x="21" y="841"/>
                    </a:lnTo>
                    <a:lnTo>
                      <a:pt x="27" y="862"/>
                    </a:lnTo>
                    <a:lnTo>
                      <a:pt x="33" y="883"/>
                    </a:lnTo>
                    <a:lnTo>
                      <a:pt x="41" y="905"/>
                    </a:lnTo>
                    <a:lnTo>
                      <a:pt x="50" y="926"/>
                    </a:lnTo>
                    <a:lnTo>
                      <a:pt x="58" y="947"/>
                    </a:lnTo>
                    <a:lnTo>
                      <a:pt x="69" y="967"/>
                    </a:lnTo>
                    <a:lnTo>
                      <a:pt x="78" y="989"/>
                    </a:lnTo>
                    <a:lnTo>
                      <a:pt x="90" y="1009"/>
                    </a:lnTo>
                    <a:lnTo>
                      <a:pt x="90" y="1009"/>
                    </a:lnTo>
                    <a:lnTo>
                      <a:pt x="112" y="1045"/>
                    </a:lnTo>
                    <a:lnTo>
                      <a:pt x="137" y="1080"/>
                    </a:lnTo>
                    <a:lnTo>
                      <a:pt x="163" y="1112"/>
                    </a:lnTo>
                    <a:lnTo>
                      <a:pt x="190" y="1142"/>
                    </a:lnTo>
                    <a:lnTo>
                      <a:pt x="190" y="1142"/>
                    </a:lnTo>
                    <a:lnTo>
                      <a:pt x="174" y="1109"/>
                    </a:lnTo>
                    <a:lnTo>
                      <a:pt x="160" y="1076"/>
                    </a:lnTo>
                    <a:lnTo>
                      <a:pt x="160" y="1076"/>
                    </a:lnTo>
                    <a:lnTo>
                      <a:pt x="145" y="1042"/>
                    </a:lnTo>
                    <a:lnTo>
                      <a:pt x="134" y="1006"/>
                    </a:lnTo>
                    <a:lnTo>
                      <a:pt x="123" y="971"/>
                    </a:lnTo>
                    <a:lnTo>
                      <a:pt x="115" y="934"/>
                    </a:lnTo>
                    <a:lnTo>
                      <a:pt x="109" y="898"/>
                    </a:lnTo>
                    <a:lnTo>
                      <a:pt x="104" y="861"/>
                    </a:lnTo>
                    <a:lnTo>
                      <a:pt x="102" y="823"/>
                    </a:lnTo>
                    <a:lnTo>
                      <a:pt x="100" y="786"/>
                    </a:lnTo>
                    <a:lnTo>
                      <a:pt x="100" y="786"/>
                    </a:lnTo>
                    <a:lnTo>
                      <a:pt x="100" y="762"/>
                    </a:lnTo>
                    <a:lnTo>
                      <a:pt x="102" y="737"/>
                    </a:lnTo>
                    <a:lnTo>
                      <a:pt x="104" y="713"/>
                    </a:lnTo>
                    <a:lnTo>
                      <a:pt x="106" y="688"/>
                    </a:lnTo>
                    <a:lnTo>
                      <a:pt x="110" y="665"/>
                    </a:lnTo>
                    <a:lnTo>
                      <a:pt x="115" y="640"/>
                    </a:lnTo>
                    <a:lnTo>
                      <a:pt x="119" y="616"/>
                    </a:lnTo>
                    <a:lnTo>
                      <a:pt x="125" y="592"/>
                    </a:lnTo>
                    <a:lnTo>
                      <a:pt x="132" y="569"/>
                    </a:lnTo>
                    <a:lnTo>
                      <a:pt x="140" y="546"/>
                    </a:lnTo>
                    <a:lnTo>
                      <a:pt x="148" y="523"/>
                    </a:lnTo>
                    <a:lnTo>
                      <a:pt x="157" y="500"/>
                    </a:lnTo>
                    <a:lnTo>
                      <a:pt x="167" y="478"/>
                    </a:lnTo>
                    <a:lnTo>
                      <a:pt x="177" y="456"/>
                    </a:lnTo>
                    <a:lnTo>
                      <a:pt x="188" y="434"/>
                    </a:lnTo>
                    <a:lnTo>
                      <a:pt x="200" y="413"/>
                    </a:lnTo>
                    <a:lnTo>
                      <a:pt x="200" y="413"/>
                    </a:lnTo>
                    <a:lnTo>
                      <a:pt x="213" y="393"/>
                    </a:lnTo>
                    <a:lnTo>
                      <a:pt x="226" y="372"/>
                    </a:lnTo>
                    <a:lnTo>
                      <a:pt x="239" y="352"/>
                    </a:lnTo>
                    <a:lnTo>
                      <a:pt x="253" y="333"/>
                    </a:lnTo>
                    <a:lnTo>
                      <a:pt x="268" y="314"/>
                    </a:lnTo>
                    <a:lnTo>
                      <a:pt x="284" y="296"/>
                    </a:lnTo>
                    <a:lnTo>
                      <a:pt x="300" y="278"/>
                    </a:lnTo>
                    <a:lnTo>
                      <a:pt x="317" y="260"/>
                    </a:lnTo>
                    <a:lnTo>
                      <a:pt x="334" y="244"/>
                    </a:lnTo>
                    <a:lnTo>
                      <a:pt x="351" y="227"/>
                    </a:lnTo>
                    <a:lnTo>
                      <a:pt x="370" y="212"/>
                    </a:lnTo>
                    <a:lnTo>
                      <a:pt x="389" y="196"/>
                    </a:lnTo>
                    <a:lnTo>
                      <a:pt x="408" y="182"/>
                    </a:lnTo>
                    <a:lnTo>
                      <a:pt x="427" y="168"/>
                    </a:lnTo>
                    <a:lnTo>
                      <a:pt x="447" y="155"/>
                    </a:lnTo>
                    <a:lnTo>
                      <a:pt x="468" y="143"/>
                    </a:lnTo>
                    <a:lnTo>
                      <a:pt x="468" y="143"/>
                    </a:lnTo>
                    <a:lnTo>
                      <a:pt x="490" y="130"/>
                    </a:lnTo>
                    <a:lnTo>
                      <a:pt x="512" y="118"/>
                    </a:lnTo>
                    <a:lnTo>
                      <a:pt x="535" y="107"/>
                    </a:lnTo>
                    <a:lnTo>
                      <a:pt x="557" y="98"/>
                    </a:lnTo>
                    <a:lnTo>
                      <a:pt x="580" y="89"/>
                    </a:lnTo>
                    <a:lnTo>
                      <a:pt x="603" y="80"/>
                    </a:lnTo>
                    <a:lnTo>
                      <a:pt x="627" y="72"/>
                    </a:lnTo>
                    <a:lnTo>
                      <a:pt x="651" y="66"/>
                    </a:lnTo>
                    <a:lnTo>
                      <a:pt x="674" y="59"/>
                    </a:lnTo>
                    <a:lnTo>
                      <a:pt x="699" y="54"/>
                    </a:lnTo>
                    <a:lnTo>
                      <a:pt x="723" y="50"/>
                    </a:lnTo>
                    <a:lnTo>
                      <a:pt x="748" y="46"/>
                    </a:lnTo>
                    <a:lnTo>
                      <a:pt x="772" y="42"/>
                    </a:lnTo>
                    <a:lnTo>
                      <a:pt x="797" y="41"/>
                    </a:lnTo>
                    <a:lnTo>
                      <a:pt x="822" y="40"/>
                    </a:lnTo>
                    <a:lnTo>
                      <a:pt x="847" y="39"/>
                    </a:lnTo>
                    <a:lnTo>
                      <a:pt x="847" y="39"/>
                    </a:lnTo>
                    <a:lnTo>
                      <a:pt x="876" y="40"/>
                    </a:lnTo>
                    <a:lnTo>
                      <a:pt x="906" y="41"/>
                    </a:lnTo>
                    <a:lnTo>
                      <a:pt x="906" y="41"/>
                    </a:lnTo>
                    <a:lnTo>
                      <a:pt x="872" y="29"/>
                    </a:lnTo>
                    <a:lnTo>
                      <a:pt x="837" y="20"/>
                    </a:lnTo>
                    <a:lnTo>
                      <a:pt x="802" y="12"/>
                    </a:lnTo>
                    <a:lnTo>
                      <a:pt x="765" y="6"/>
                    </a:lnTo>
                    <a:lnTo>
                      <a:pt x="730" y="2"/>
                    </a:lnTo>
                    <a:lnTo>
                      <a:pt x="693" y="0"/>
                    </a:lnTo>
                    <a:lnTo>
                      <a:pt x="658" y="0"/>
                    </a:lnTo>
                    <a:lnTo>
                      <a:pt x="621" y="1"/>
                    </a:lnTo>
                    <a:lnTo>
                      <a:pt x="584" y="6"/>
                    </a:lnTo>
                    <a:lnTo>
                      <a:pt x="548" y="12"/>
                    </a:lnTo>
                    <a:lnTo>
                      <a:pt x="512" y="19"/>
                    </a:lnTo>
                    <a:lnTo>
                      <a:pt x="475" y="29"/>
                    </a:lnTo>
                    <a:lnTo>
                      <a:pt x="440" y="41"/>
                    </a:lnTo>
                    <a:lnTo>
                      <a:pt x="404" y="55"/>
                    </a:lnTo>
                    <a:lnTo>
                      <a:pt x="370" y="71"/>
                    </a:lnTo>
                    <a:lnTo>
                      <a:pt x="336" y="90"/>
                    </a:lnTo>
                    <a:lnTo>
                      <a:pt x="336" y="90"/>
                    </a:lnTo>
                    <a:close/>
                  </a:path>
                </a:pathLst>
              </a:custGeom>
              <a:gradFill>
                <a:gsLst>
                  <a:gs pos="35000">
                    <a:srgbClr val="002D86">
                      <a:alpha val="0"/>
                    </a:srgbClr>
                  </a:gs>
                  <a:gs pos="77000">
                    <a:srgbClr val="002D86">
                      <a:alpha val="50000"/>
                    </a:srgbClr>
                  </a:gs>
                </a:gsLst>
                <a:lin ang="162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E7DB41"/>
                  </a:solidFill>
                </a:endParaRPr>
              </a:p>
            </p:txBody>
          </p:sp>
        </p:grpSp>
      </p:grpSp>
      <p:sp>
        <p:nvSpPr>
          <p:cNvPr id="17" name="AutoShape 4"/>
          <p:cNvSpPr>
            <a:spLocks noChangeAspect="1" noChangeArrowheads="1" noTextEdit="1"/>
          </p:cNvSpPr>
          <p:nvPr userDrawn="1"/>
        </p:nvSpPr>
        <p:spPr bwMode="auto">
          <a:xfrm>
            <a:off x="-16038513" y="1985963"/>
            <a:ext cx="13501688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auto">
          <a:xfrm>
            <a:off x="-16038513" y="5100638"/>
            <a:ext cx="13501688" cy="3135312"/>
          </a:xfrm>
          <a:custGeom>
            <a:avLst/>
            <a:gdLst>
              <a:gd name="T0" fmla="*/ 2147483647 w 17010"/>
              <a:gd name="T1" fmla="*/ 2147483647 h 3950"/>
              <a:gd name="T2" fmla="*/ 2147483647 w 17010"/>
              <a:gd name="T3" fmla="*/ 2147483647 h 3950"/>
              <a:gd name="T4" fmla="*/ 2147483647 w 17010"/>
              <a:gd name="T5" fmla="*/ 2147483647 h 3950"/>
              <a:gd name="T6" fmla="*/ 2147483647 w 17010"/>
              <a:gd name="T7" fmla="*/ 2147483647 h 3950"/>
              <a:gd name="T8" fmla="*/ 2147483647 w 17010"/>
              <a:gd name="T9" fmla="*/ 2147483647 h 3950"/>
              <a:gd name="T10" fmla="*/ 2147483647 w 17010"/>
              <a:gd name="T11" fmla="*/ 2147483647 h 3950"/>
              <a:gd name="T12" fmla="*/ 2147483647 w 17010"/>
              <a:gd name="T13" fmla="*/ 2147483647 h 3950"/>
              <a:gd name="T14" fmla="*/ 2147483647 w 17010"/>
              <a:gd name="T15" fmla="*/ 2147483647 h 3950"/>
              <a:gd name="T16" fmla="*/ 2147483647 w 17010"/>
              <a:gd name="T17" fmla="*/ 2147483647 h 3950"/>
              <a:gd name="T18" fmla="*/ 2147483647 w 17010"/>
              <a:gd name="T19" fmla="*/ 2147483647 h 3950"/>
              <a:gd name="T20" fmla="*/ 2147483647 w 17010"/>
              <a:gd name="T21" fmla="*/ 2147483647 h 3950"/>
              <a:gd name="T22" fmla="*/ 2147483647 w 17010"/>
              <a:gd name="T23" fmla="*/ 2147483647 h 3950"/>
              <a:gd name="T24" fmla="*/ 2147483647 w 17010"/>
              <a:gd name="T25" fmla="*/ 2147483647 h 3950"/>
              <a:gd name="T26" fmla="*/ 2147483647 w 17010"/>
              <a:gd name="T27" fmla="*/ 2147483647 h 3950"/>
              <a:gd name="T28" fmla="*/ 2147483647 w 17010"/>
              <a:gd name="T29" fmla="*/ 2147483647 h 3950"/>
              <a:gd name="T30" fmla="*/ 2147483647 w 17010"/>
              <a:gd name="T31" fmla="*/ 2147483647 h 3950"/>
              <a:gd name="T32" fmla="*/ 2147483647 w 17010"/>
              <a:gd name="T33" fmla="*/ 2147483647 h 3950"/>
              <a:gd name="T34" fmla="*/ 2147483647 w 17010"/>
              <a:gd name="T35" fmla="*/ 2147483647 h 3950"/>
              <a:gd name="T36" fmla="*/ 2147483647 w 17010"/>
              <a:gd name="T37" fmla="*/ 2147483647 h 3950"/>
              <a:gd name="T38" fmla="*/ 2147483647 w 17010"/>
              <a:gd name="T39" fmla="*/ 2147483647 h 3950"/>
              <a:gd name="T40" fmla="*/ 2147483647 w 17010"/>
              <a:gd name="T41" fmla="*/ 2147483647 h 3950"/>
              <a:gd name="T42" fmla="*/ 2147483647 w 17010"/>
              <a:gd name="T43" fmla="*/ 2147483647 h 3950"/>
              <a:gd name="T44" fmla="*/ 2147483647 w 17010"/>
              <a:gd name="T45" fmla="*/ 2147483647 h 3950"/>
              <a:gd name="T46" fmla="*/ 2147483647 w 17010"/>
              <a:gd name="T47" fmla="*/ 2147483647 h 3950"/>
              <a:gd name="T48" fmla="*/ 2147483647 w 17010"/>
              <a:gd name="T49" fmla="*/ 2147483647 h 3950"/>
              <a:gd name="T50" fmla="*/ 2147483647 w 17010"/>
              <a:gd name="T51" fmla="*/ 2147483647 h 3950"/>
              <a:gd name="T52" fmla="*/ 2147483647 w 17010"/>
              <a:gd name="T53" fmla="*/ 2147483647 h 3950"/>
              <a:gd name="T54" fmla="*/ 2147483647 w 17010"/>
              <a:gd name="T55" fmla="*/ 2147483647 h 3950"/>
              <a:gd name="T56" fmla="*/ 2147483647 w 17010"/>
              <a:gd name="T57" fmla="*/ 2147483647 h 3950"/>
              <a:gd name="T58" fmla="*/ 2147483647 w 17010"/>
              <a:gd name="T59" fmla="*/ 2147483647 h 3950"/>
              <a:gd name="T60" fmla="*/ 2147483647 w 17010"/>
              <a:gd name="T61" fmla="*/ 2147483647 h 3950"/>
              <a:gd name="T62" fmla="*/ 2147483647 w 17010"/>
              <a:gd name="T63" fmla="*/ 2147483647 h 3950"/>
              <a:gd name="T64" fmla="*/ 2147483647 w 17010"/>
              <a:gd name="T65" fmla="*/ 2147483647 h 3950"/>
              <a:gd name="T66" fmla="*/ 2147483647 w 17010"/>
              <a:gd name="T67" fmla="*/ 2147483647 h 3950"/>
              <a:gd name="T68" fmla="*/ 2147483647 w 17010"/>
              <a:gd name="T69" fmla="*/ 2147483647 h 3950"/>
              <a:gd name="T70" fmla="*/ 2147483647 w 17010"/>
              <a:gd name="T71" fmla="*/ 2147483647 h 3950"/>
              <a:gd name="T72" fmla="*/ 2147483647 w 17010"/>
              <a:gd name="T73" fmla="*/ 2147483647 h 3950"/>
              <a:gd name="T74" fmla="*/ 2147483647 w 17010"/>
              <a:gd name="T75" fmla="*/ 2147483647 h 3950"/>
              <a:gd name="T76" fmla="*/ 2147483647 w 17010"/>
              <a:gd name="T77" fmla="*/ 2147483647 h 3950"/>
              <a:gd name="T78" fmla="*/ 2147483647 w 17010"/>
              <a:gd name="T79" fmla="*/ 2147483647 h 3950"/>
              <a:gd name="T80" fmla="*/ 2147483647 w 17010"/>
              <a:gd name="T81" fmla="*/ 2147483647 h 3950"/>
              <a:gd name="T82" fmla="*/ 2147483647 w 17010"/>
              <a:gd name="T83" fmla="*/ 2147483647 h 3950"/>
              <a:gd name="T84" fmla="*/ 2147483647 w 17010"/>
              <a:gd name="T85" fmla="*/ 2147483647 h 3950"/>
              <a:gd name="T86" fmla="*/ 2147483647 w 17010"/>
              <a:gd name="T87" fmla="*/ 2147483647 h 3950"/>
              <a:gd name="T88" fmla="*/ 2147483647 w 17010"/>
              <a:gd name="T89" fmla="*/ 2147483647 h 3950"/>
              <a:gd name="T90" fmla="*/ 2147483647 w 17010"/>
              <a:gd name="T91" fmla="*/ 2147483647 h 3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7010" h="3950">
                <a:moveTo>
                  <a:pt x="0" y="0"/>
                </a:moveTo>
                <a:lnTo>
                  <a:pt x="0" y="0"/>
                </a:lnTo>
                <a:lnTo>
                  <a:pt x="24" y="46"/>
                </a:lnTo>
                <a:lnTo>
                  <a:pt x="56" y="98"/>
                </a:lnTo>
                <a:lnTo>
                  <a:pt x="100" y="169"/>
                </a:lnTo>
                <a:lnTo>
                  <a:pt x="155" y="259"/>
                </a:lnTo>
                <a:lnTo>
                  <a:pt x="227" y="362"/>
                </a:lnTo>
                <a:lnTo>
                  <a:pt x="311" y="482"/>
                </a:lnTo>
                <a:lnTo>
                  <a:pt x="410" y="615"/>
                </a:lnTo>
                <a:lnTo>
                  <a:pt x="466" y="685"/>
                </a:lnTo>
                <a:lnTo>
                  <a:pt x="526" y="759"/>
                </a:lnTo>
                <a:lnTo>
                  <a:pt x="587" y="834"/>
                </a:lnTo>
                <a:lnTo>
                  <a:pt x="655" y="912"/>
                </a:lnTo>
                <a:lnTo>
                  <a:pt x="725" y="992"/>
                </a:lnTo>
                <a:lnTo>
                  <a:pt x="800" y="1073"/>
                </a:lnTo>
                <a:lnTo>
                  <a:pt x="878" y="1159"/>
                </a:lnTo>
                <a:lnTo>
                  <a:pt x="962" y="1244"/>
                </a:lnTo>
                <a:lnTo>
                  <a:pt x="1047" y="1330"/>
                </a:lnTo>
                <a:lnTo>
                  <a:pt x="1139" y="1420"/>
                </a:lnTo>
                <a:lnTo>
                  <a:pt x="1234" y="1509"/>
                </a:lnTo>
                <a:lnTo>
                  <a:pt x="1334" y="1599"/>
                </a:lnTo>
                <a:lnTo>
                  <a:pt x="1437" y="1690"/>
                </a:lnTo>
                <a:lnTo>
                  <a:pt x="1545" y="1782"/>
                </a:lnTo>
                <a:lnTo>
                  <a:pt x="1658" y="1873"/>
                </a:lnTo>
                <a:lnTo>
                  <a:pt x="1776" y="1965"/>
                </a:lnTo>
                <a:lnTo>
                  <a:pt x="1897" y="2059"/>
                </a:lnTo>
                <a:lnTo>
                  <a:pt x="2023" y="2150"/>
                </a:lnTo>
                <a:lnTo>
                  <a:pt x="2152" y="2242"/>
                </a:lnTo>
                <a:lnTo>
                  <a:pt x="2288" y="2333"/>
                </a:lnTo>
                <a:lnTo>
                  <a:pt x="2429" y="2423"/>
                </a:lnTo>
                <a:lnTo>
                  <a:pt x="2572" y="2513"/>
                </a:lnTo>
                <a:lnTo>
                  <a:pt x="2722" y="2602"/>
                </a:lnTo>
                <a:lnTo>
                  <a:pt x="2877" y="2690"/>
                </a:lnTo>
                <a:lnTo>
                  <a:pt x="3036" y="2775"/>
                </a:lnTo>
                <a:lnTo>
                  <a:pt x="3199" y="2859"/>
                </a:lnTo>
                <a:lnTo>
                  <a:pt x="3369" y="2943"/>
                </a:lnTo>
                <a:lnTo>
                  <a:pt x="3544" y="3022"/>
                </a:lnTo>
                <a:lnTo>
                  <a:pt x="3723" y="3102"/>
                </a:lnTo>
                <a:lnTo>
                  <a:pt x="3906" y="3178"/>
                </a:lnTo>
                <a:lnTo>
                  <a:pt x="4097" y="3251"/>
                </a:lnTo>
                <a:lnTo>
                  <a:pt x="4290" y="3323"/>
                </a:lnTo>
                <a:lnTo>
                  <a:pt x="4491" y="3391"/>
                </a:lnTo>
                <a:lnTo>
                  <a:pt x="4696" y="3456"/>
                </a:lnTo>
                <a:lnTo>
                  <a:pt x="4907" y="3518"/>
                </a:lnTo>
                <a:lnTo>
                  <a:pt x="5015" y="3548"/>
                </a:lnTo>
                <a:lnTo>
                  <a:pt x="5123" y="3576"/>
                </a:lnTo>
                <a:lnTo>
                  <a:pt x="5234" y="3604"/>
                </a:lnTo>
                <a:lnTo>
                  <a:pt x="5345" y="3631"/>
                </a:lnTo>
                <a:lnTo>
                  <a:pt x="5457" y="3657"/>
                </a:lnTo>
                <a:lnTo>
                  <a:pt x="5572" y="3683"/>
                </a:lnTo>
                <a:lnTo>
                  <a:pt x="5688" y="3707"/>
                </a:lnTo>
                <a:lnTo>
                  <a:pt x="5803" y="3731"/>
                </a:lnTo>
                <a:lnTo>
                  <a:pt x="5923" y="3753"/>
                </a:lnTo>
                <a:lnTo>
                  <a:pt x="6042" y="3773"/>
                </a:lnTo>
                <a:lnTo>
                  <a:pt x="6164" y="3793"/>
                </a:lnTo>
                <a:lnTo>
                  <a:pt x="6287" y="3813"/>
                </a:lnTo>
                <a:lnTo>
                  <a:pt x="6411" y="3831"/>
                </a:lnTo>
                <a:lnTo>
                  <a:pt x="6536" y="3846"/>
                </a:lnTo>
                <a:lnTo>
                  <a:pt x="6663" y="3862"/>
                </a:lnTo>
                <a:lnTo>
                  <a:pt x="6791" y="3876"/>
                </a:lnTo>
                <a:lnTo>
                  <a:pt x="6922" y="3890"/>
                </a:lnTo>
                <a:lnTo>
                  <a:pt x="7054" y="3902"/>
                </a:lnTo>
                <a:lnTo>
                  <a:pt x="7185" y="3912"/>
                </a:lnTo>
                <a:lnTo>
                  <a:pt x="7320" y="3922"/>
                </a:lnTo>
                <a:lnTo>
                  <a:pt x="7456" y="3930"/>
                </a:lnTo>
                <a:lnTo>
                  <a:pt x="7593" y="3936"/>
                </a:lnTo>
                <a:lnTo>
                  <a:pt x="7731" y="3942"/>
                </a:lnTo>
                <a:lnTo>
                  <a:pt x="7872" y="3946"/>
                </a:lnTo>
                <a:lnTo>
                  <a:pt x="8013" y="3950"/>
                </a:lnTo>
                <a:lnTo>
                  <a:pt x="8157" y="3950"/>
                </a:lnTo>
                <a:lnTo>
                  <a:pt x="8306" y="3950"/>
                </a:lnTo>
                <a:lnTo>
                  <a:pt x="8455" y="3950"/>
                </a:lnTo>
                <a:lnTo>
                  <a:pt x="8601" y="3946"/>
                </a:lnTo>
                <a:lnTo>
                  <a:pt x="8746" y="3942"/>
                </a:lnTo>
                <a:lnTo>
                  <a:pt x="8891" y="3936"/>
                </a:lnTo>
                <a:lnTo>
                  <a:pt x="9033" y="3928"/>
                </a:lnTo>
                <a:lnTo>
                  <a:pt x="9174" y="3920"/>
                </a:lnTo>
                <a:lnTo>
                  <a:pt x="9313" y="3910"/>
                </a:lnTo>
                <a:lnTo>
                  <a:pt x="9451" y="3900"/>
                </a:lnTo>
                <a:lnTo>
                  <a:pt x="9588" y="3888"/>
                </a:lnTo>
                <a:lnTo>
                  <a:pt x="9723" y="3874"/>
                </a:lnTo>
                <a:lnTo>
                  <a:pt x="9857" y="3860"/>
                </a:lnTo>
                <a:lnTo>
                  <a:pt x="9990" y="3844"/>
                </a:lnTo>
                <a:lnTo>
                  <a:pt x="10122" y="3827"/>
                </a:lnTo>
                <a:lnTo>
                  <a:pt x="10251" y="3809"/>
                </a:lnTo>
                <a:lnTo>
                  <a:pt x="10378" y="3789"/>
                </a:lnTo>
                <a:lnTo>
                  <a:pt x="10506" y="3769"/>
                </a:lnTo>
                <a:lnTo>
                  <a:pt x="10631" y="3747"/>
                </a:lnTo>
                <a:lnTo>
                  <a:pt x="10757" y="3725"/>
                </a:lnTo>
                <a:lnTo>
                  <a:pt x="10878" y="3701"/>
                </a:lnTo>
                <a:lnTo>
                  <a:pt x="11000" y="3677"/>
                </a:lnTo>
                <a:lnTo>
                  <a:pt x="11121" y="3651"/>
                </a:lnTo>
                <a:lnTo>
                  <a:pt x="11238" y="3625"/>
                </a:lnTo>
                <a:lnTo>
                  <a:pt x="11356" y="3598"/>
                </a:lnTo>
                <a:lnTo>
                  <a:pt x="11473" y="3570"/>
                </a:lnTo>
                <a:lnTo>
                  <a:pt x="11587" y="3540"/>
                </a:lnTo>
                <a:lnTo>
                  <a:pt x="11812" y="3478"/>
                </a:lnTo>
                <a:lnTo>
                  <a:pt x="12033" y="3414"/>
                </a:lnTo>
                <a:lnTo>
                  <a:pt x="12248" y="3347"/>
                </a:lnTo>
                <a:lnTo>
                  <a:pt x="12457" y="3277"/>
                </a:lnTo>
                <a:lnTo>
                  <a:pt x="12660" y="3203"/>
                </a:lnTo>
                <a:lnTo>
                  <a:pt x="12859" y="3128"/>
                </a:lnTo>
                <a:lnTo>
                  <a:pt x="13054" y="3048"/>
                </a:lnTo>
                <a:lnTo>
                  <a:pt x="13241" y="2968"/>
                </a:lnTo>
                <a:lnTo>
                  <a:pt x="13426" y="2887"/>
                </a:lnTo>
                <a:lnTo>
                  <a:pt x="13604" y="2801"/>
                </a:lnTo>
                <a:lnTo>
                  <a:pt x="13777" y="2716"/>
                </a:lnTo>
                <a:lnTo>
                  <a:pt x="13946" y="2628"/>
                </a:lnTo>
                <a:lnTo>
                  <a:pt x="14109" y="2540"/>
                </a:lnTo>
                <a:lnTo>
                  <a:pt x="14269" y="2451"/>
                </a:lnTo>
                <a:lnTo>
                  <a:pt x="14422" y="2359"/>
                </a:lnTo>
                <a:lnTo>
                  <a:pt x="14571" y="2268"/>
                </a:lnTo>
                <a:lnTo>
                  <a:pt x="14717" y="2176"/>
                </a:lnTo>
                <a:lnTo>
                  <a:pt x="14856" y="2083"/>
                </a:lnTo>
                <a:lnTo>
                  <a:pt x="14989" y="1991"/>
                </a:lnTo>
                <a:lnTo>
                  <a:pt x="15119" y="1897"/>
                </a:lnTo>
                <a:lnTo>
                  <a:pt x="15244" y="1806"/>
                </a:lnTo>
                <a:lnTo>
                  <a:pt x="15366" y="1712"/>
                </a:lnTo>
                <a:lnTo>
                  <a:pt x="15481" y="1621"/>
                </a:lnTo>
                <a:lnTo>
                  <a:pt x="15593" y="1531"/>
                </a:lnTo>
                <a:lnTo>
                  <a:pt x="15700" y="1441"/>
                </a:lnTo>
                <a:lnTo>
                  <a:pt x="15804" y="1352"/>
                </a:lnTo>
                <a:lnTo>
                  <a:pt x="15901" y="1264"/>
                </a:lnTo>
                <a:lnTo>
                  <a:pt x="15995" y="1177"/>
                </a:lnTo>
                <a:lnTo>
                  <a:pt x="16084" y="1093"/>
                </a:lnTo>
                <a:lnTo>
                  <a:pt x="16168" y="1009"/>
                </a:lnTo>
                <a:lnTo>
                  <a:pt x="16249" y="930"/>
                </a:lnTo>
                <a:lnTo>
                  <a:pt x="16325" y="850"/>
                </a:lnTo>
                <a:lnTo>
                  <a:pt x="16397" y="775"/>
                </a:lnTo>
                <a:lnTo>
                  <a:pt x="16465" y="701"/>
                </a:lnTo>
                <a:lnTo>
                  <a:pt x="16528" y="629"/>
                </a:lnTo>
                <a:lnTo>
                  <a:pt x="16644" y="496"/>
                </a:lnTo>
                <a:lnTo>
                  <a:pt x="16743" y="376"/>
                </a:lnTo>
                <a:lnTo>
                  <a:pt x="16825" y="271"/>
                </a:lnTo>
                <a:lnTo>
                  <a:pt x="16893" y="179"/>
                </a:lnTo>
                <a:lnTo>
                  <a:pt x="16944" y="108"/>
                </a:lnTo>
                <a:lnTo>
                  <a:pt x="16980" y="54"/>
                </a:lnTo>
                <a:lnTo>
                  <a:pt x="1701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-16038513" y="1987550"/>
            <a:ext cx="13501688" cy="3133725"/>
          </a:xfrm>
          <a:custGeom>
            <a:avLst/>
            <a:gdLst>
              <a:gd name="T0" fmla="*/ 2147483647 w 17010"/>
              <a:gd name="T1" fmla="*/ 2147483647 h 3948"/>
              <a:gd name="T2" fmla="*/ 2147483647 w 17010"/>
              <a:gd name="T3" fmla="*/ 2147483647 h 3948"/>
              <a:gd name="T4" fmla="*/ 2147483647 w 17010"/>
              <a:gd name="T5" fmla="*/ 2147483647 h 3948"/>
              <a:gd name="T6" fmla="*/ 2147483647 w 17010"/>
              <a:gd name="T7" fmla="*/ 2147483647 h 3948"/>
              <a:gd name="T8" fmla="*/ 2147483647 w 17010"/>
              <a:gd name="T9" fmla="*/ 2147483647 h 3948"/>
              <a:gd name="T10" fmla="*/ 2147483647 w 17010"/>
              <a:gd name="T11" fmla="*/ 2147483647 h 3948"/>
              <a:gd name="T12" fmla="*/ 2147483647 w 17010"/>
              <a:gd name="T13" fmla="*/ 2147483647 h 3948"/>
              <a:gd name="T14" fmla="*/ 2147483647 w 17010"/>
              <a:gd name="T15" fmla="*/ 2147483647 h 3948"/>
              <a:gd name="T16" fmla="*/ 2147483647 w 17010"/>
              <a:gd name="T17" fmla="*/ 2147483647 h 3948"/>
              <a:gd name="T18" fmla="*/ 2147483647 w 17010"/>
              <a:gd name="T19" fmla="*/ 2147483647 h 3948"/>
              <a:gd name="T20" fmla="*/ 2147483647 w 17010"/>
              <a:gd name="T21" fmla="*/ 2147483647 h 3948"/>
              <a:gd name="T22" fmla="*/ 2147483647 w 17010"/>
              <a:gd name="T23" fmla="*/ 2147483647 h 3948"/>
              <a:gd name="T24" fmla="*/ 2147483647 w 17010"/>
              <a:gd name="T25" fmla="*/ 2147483647 h 3948"/>
              <a:gd name="T26" fmla="*/ 2147483647 w 17010"/>
              <a:gd name="T27" fmla="*/ 2147483647 h 3948"/>
              <a:gd name="T28" fmla="*/ 2147483647 w 17010"/>
              <a:gd name="T29" fmla="*/ 2147483647 h 3948"/>
              <a:gd name="T30" fmla="*/ 2147483647 w 17010"/>
              <a:gd name="T31" fmla="*/ 2147483647 h 3948"/>
              <a:gd name="T32" fmla="*/ 2147483647 w 17010"/>
              <a:gd name="T33" fmla="*/ 2147483647 h 3948"/>
              <a:gd name="T34" fmla="*/ 2147483647 w 17010"/>
              <a:gd name="T35" fmla="*/ 2147483647 h 3948"/>
              <a:gd name="T36" fmla="*/ 2147483647 w 17010"/>
              <a:gd name="T37" fmla="*/ 2147483647 h 3948"/>
              <a:gd name="T38" fmla="*/ 2147483647 w 17010"/>
              <a:gd name="T39" fmla="*/ 2147483647 h 3948"/>
              <a:gd name="T40" fmla="*/ 2147483647 w 17010"/>
              <a:gd name="T41" fmla="*/ 2147483647 h 3948"/>
              <a:gd name="T42" fmla="*/ 2147483647 w 17010"/>
              <a:gd name="T43" fmla="*/ 2147483647 h 3948"/>
              <a:gd name="T44" fmla="*/ 2147483647 w 17010"/>
              <a:gd name="T45" fmla="*/ 0 h 3948"/>
              <a:gd name="T46" fmla="*/ 2147483647 w 17010"/>
              <a:gd name="T47" fmla="*/ 0 h 3948"/>
              <a:gd name="T48" fmla="*/ 2147483647 w 17010"/>
              <a:gd name="T49" fmla="*/ 2147483647 h 3948"/>
              <a:gd name="T50" fmla="*/ 2147483647 w 17010"/>
              <a:gd name="T51" fmla="*/ 2147483647 h 3948"/>
              <a:gd name="T52" fmla="*/ 2147483647 w 17010"/>
              <a:gd name="T53" fmla="*/ 2147483647 h 3948"/>
              <a:gd name="T54" fmla="*/ 2147483647 w 17010"/>
              <a:gd name="T55" fmla="*/ 2147483647 h 3948"/>
              <a:gd name="T56" fmla="*/ 2147483647 w 17010"/>
              <a:gd name="T57" fmla="*/ 2147483647 h 3948"/>
              <a:gd name="T58" fmla="*/ 2147483647 w 17010"/>
              <a:gd name="T59" fmla="*/ 2147483647 h 3948"/>
              <a:gd name="T60" fmla="*/ 2147483647 w 17010"/>
              <a:gd name="T61" fmla="*/ 2147483647 h 3948"/>
              <a:gd name="T62" fmla="*/ 2147483647 w 17010"/>
              <a:gd name="T63" fmla="*/ 2147483647 h 3948"/>
              <a:gd name="T64" fmla="*/ 2147483647 w 17010"/>
              <a:gd name="T65" fmla="*/ 2147483647 h 3948"/>
              <a:gd name="T66" fmla="*/ 2147483647 w 17010"/>
              <a:gd name="T67" fmla="*/ 2147483647 h 3948"/>
              <a:gd name="T68" fmla="*/ 2147483647 w 17010"/>
              <a:gd name="T69" fmla="*/ 2147483647 h 3948"/>
              <a:gd name="T70" fmla="*/ 2147483647 w 17010"/>
              <a:gd name="T71" fmla="*/ 2147483647 h 3948"/>
              <a:gd name="T72" fmla="*/ 2147483647 w 17010"/>
              <a:gd name="T73" fmla="*/ 2147483647 h 3948"/>
              <a:gd name="T74" fmla="*/ 2147483647 w 17010"/>
              <a:gd name="T75" fmla="*/ 2147483647 h 3948"/>
              <a:gd name="T76" fmla="*/ 2147483647 w 17010"/>
              <a:gd name="T77" fmla="*/ 2147483647 h 3948"/>
              <a:gd name="T78" fmla="*/ 2147483647 w 17010"/>
              <a:gd name="T79" fmla="*/ 2147483647 h 3948"/>
              <a:gd name="T80" fmla="*/ 2147483647 w 17010"/>
              <a:gd name="T81" fmla="*/ 2147483647 h 3948"/>
              <a:gd name="T82" fmla="*/ 2147483647 w 17010"/>
              <a:gd name="T83" fmla="*/ 2147483647 h 3948"/>
              <a:gd name="T84" fmla="*/ 2147483647 w 17010"/>
              <a:gd name="T85" fmla="*/ 2147483647 h 3948"/>
              <a:gd name="T86" fmla="*/ 2147483647 w 17010"/>
              <a:gd name="T87" fmla="*/ 2147483647 h 3948"/>
              <a:gd name="T88" fmla="*/ 2147483647 w 17010"/>
              <a:gd name="T89" fmla="*/ 2147483647 h 3948"/>
              <a:gd name="T90" fmla="*/ 2147483647 w 17010"/>
              <a:gd name="T91" fmla="*/ 2147483647 h 39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7010" h="3948">
                <a:moveTo>
                  <a:pt x="17010" y="3948"/>
                </a:moveTo>
                <a:lnTo>
                  <a:pt x="17010" y="3948"/>
                </a:lnTo>
                <a:lnTo>
                  <a:pt x="16986" y="3904"/>
                </a:lnTo>
                <a:lnTo>
                  <a:pt x="16954" y="3852"/>
                </a:lnTo>
                <a:lnTo>
                  <a:pt x="16910" y="3781"/>
                </a:lnTo>
                <a:lnTo>
                  <a:pt x="16855" y="3691"/>
                </a:lnTo>
                <a:lnTo>
                  <a:pt x="16783" y="3586"/>
                </a:lnTo>
                <a:lnTo>
                  <a:pt x="16699" y="3468"/>
                </a:lnTo>
                <a:lnTo>
                  <a:pt x="16600" y="3335"/>
                </a:lnTo>
                <a:lnTo>
                  <a:pt x="16544" y="3265"/>
                </a:lnTo>
                <a:lnTo>
                  <a:pt x="16484" y="3191"/>
                </a:lnTo>
                <a:lnTo>
                  <a:pt x="16423" y="3116"/>
                </a:lnTo>
                <a:lnTo>
                  <a:pt x="16355" y="3038"/>
                </a:lnTo>
                <a:lnTo>
                  <a:pt x="16285" y="2958"/>
                </a:lnTo>
                <a:lnTo>
                  <a:pt x="16210" y="2875"/>
                </a:lnTo>
                <a:lnTo>
                  <a:pt x="16132" y="2791"/>
                </a:lnTo>
                <a:lnTo>
                  <a:pt x="16048" y="2706"/>
                </a:lnTo>
                <a:lnTo>
                  <a:pt x="15963" y="2618"/>
                </a:lnTo>
                <a:lnTo>
                  <a:pt x="15871" y="2530"/>
                </a:lnTo>
                <a:lnTo>
                  <a:pt x="15776" y="2441"/>
                </a:lnTo>
                <a:lnTo>
                  <a:pt x="15676" y="2351"/>
                </a:lnTo>
                <a:lnTo>
                  <a:pt x="15573" y="2260"/>
                </a:lnTo>
                <a:lnTo>
                  <a:pt x="15465" y="2168"/>
                </a:lnTo>
                <a:lnTo>
                  <a:pt x="15352" y="2076"/>
                </a:lnTo>
                <a:lnTo>
                  <a:pt x="15234" y="1983"/>
                </a:lnTo>
                <a:lnTo>
                  <a:pt x="15113" y="1891"/>
                </a:lnTo>
                <a:lnTo>
                  <a:pt x="14987" y="1800"/>
                </a:lnTo>
                <a:lnTo>
                  <a:pt x="14858" y="1708"/>
                </a:lnTo>
                <a:lnTo>
                  <a:pt x="14722" y="1617"/>
                </a:lnTo>
                <a:lnTo>
                  <a:pt x="14581" y="1527"/>
                </a:lnTo>
                <a:lnTo>
                  <a:pt x="14438" y="1435"/>
                </a:lnTo>
                <a:lnTo>
                  <a:pt x="14288" y="1348"/>
                </a:lnTo>
                <a:lnTo>
                  <a:pt x="14133" y="1260"/>
                </a:lnTo>
                <a:lnTo>
                  <a:pt x="13974" y="1175"/>
                </a:lnTo>
                <a:lnTo>
                  <a:pt x="13811" y="1091"/>
                </a:lnTo>
                <a:lnTo>
                  <a:pt x="13641" y="1007"/>
                </a:lnTo>
                <a:lnTo>
                  <a:pt x="13466" y="928"/>
                </a:lnTo>
                <a:lnTo>
                  <a:pt x="13287" y="848"/>
                </a:lnTo>
                <a:lnTo>
                  <a:pt x="13104" y="772"/>
                </a:lnTo>
                <a:lnTo>
                  <a:pt x="12913" y="699"/>
                </a:lnTo>
                <a:lnTo>
                  <a:pt x="12720" y="627"/>
                </a:lnTo>
                <a:lnTo>
                  <a:pt x="12519" y="559"/>
                </a:lnTo>
                <a:lnTo>
                  <a:pt x="12314" y="494"/>
                </a:lnTo>
                <a:lnTo>
                  <a:pt x="12103" y="432"/>
                </a:lnTo>
                <a:lnTo>
                  <a:pt x="11995" y="402"/>
                </a:lnTo>
                <a:lnTo>
                  <a:pt x="11887" y="374"/>
                </a:lnTo>
                <a:lnTo>
                  <a:pt x="11776" y="346"/>
                </a:lnTo>
                <a:lnTo>
                  <a:pt x="11665" y="319"/>
                </a:lnTo>
                <a:lnTo>
                  <a:pt x="11553" y="293"/>
                </a:lnTo>
                <a:lnTo>
                  <a:pt x="11438" y="267"/>
                </a:lnTo>
                <a:lnTo>
                  <a:pt x="11322" y="243"/>
                </a:lnTo>
                <a:lnTo>
                  <a:pt x="11207" y="219"/>
                </a:lnTo>
                <a:lnTo>
                  <a:pt x="11087" y="197"/>
                </a:lnTo>
                <a:lnTo>
                  <a:pt x="10968" y="177"/>
                </a:lnTo>
                <a:lnTo>
                  <a:pt x="10846" y="157"/>
                </a:lnTo>
                <a:lnTo>
                  <a:pt x="10723" y="137"/>
                </a:lnTo>
                <a:lnTo>
                  <a:pt x="10599" y="119"/>
                </a:lnTo>
                <a:lnTo>
                  <a:pt x="10474" y="104"/>
                </a:lnTo>
                <a:lnTo>
                  <a:pt x="10347" y="88"/>
                </a:lnTo>
                <a:lnTo>
                  <a:pt x="10219" y="74"/>
                </a:lnTo>
                <a:lnTo>
                  <a:pt x="10088" y="60"/>
                </a:lnTo>
                <a:lnTo>
                  <a:pt x="9956" y="48"/>
                </a:lnTo>
                <a:lnTo>
                  <a:pt x="9825" y="38"/>
                </a:lnTo>
                <a:lnTo>
                  <a:pt x="9690" y="28"/>
                </a:lnTo>
                <a:lnTo>
                  <a:pt x="9554" y="20"/>
                </a:lnTo>
                <a:lnTo>
                  <a:pt x="9417" y="12"/>
                </a:lnTo>
                <a:lnTo>
                  <a:pt x="9279" y="8"/>
                </a:lnTo>
                <a:lnTo>
                  <a:pt x="9138" y="4"/>
                </a:lnTo>
                <a:lnTo>
                  <a:pt x="8997" y="0"/>
                </a:lnTo>
                <a:lnTo>
                  <a:pt x="8853" y="0"/>
                </a:lnTo>
                <a:lnTo>
                  <a:pt x="8704" y="0"/>
                </a:lnTo>
                <a:lnTo>
                  <a:pt x="8555" y="0"/>
                </a:lnTo>
                <a:lnTo>
                  <a:pt x="8409" y="4"/>
                </a:lnTo>
                <a:lnTo>
                  <a:pt x="8264" y="8"/>
                </a:lnTo>
                <a:lnTo>
                  <a:pt x="8119" y="14"/>
                </a:lnTo>
                <a:lnTo>
                  <a:pt x="7977" y="20"/>
                </a:lnTo>
                <a:lnTo>
                  <a:pt x="7836" y="30"/>
                </a:lnTo>
                <a:lnTo>
                  <a:pt x="7697" y="38"/>
                </a:lnTo>
                <a:lnTo>
                  <a:pt x="7559" y="50"/>
                </a:lnTo>
                <a:lnTo>
                  <a:pt x="7422" y="62"/>
                </a:lnTo>
                <a:lnTo>
                  <a:pt x="7287" y="76"/>
                </a:lnTo>
                <a:lnTo>
                  <a:pt x="7153" y="90"/>
                </a:lnTo>
                <a:lnTo>
                  <a:pt x="7020" y="106"/>
                </a:lnTo>
                <a:lnTo>
                  <a:pt x="6888" y="123"/>
                </a:lnTo>
                <a:lnTo>
                  <a:pt x="6759" y="141"/>
                </a:lnTo>
                <a:lnTo>
                  <a:pt x="6632" y="161"/>
                </a:lnTo>
                <a:lnTo>
                  <a:pt x="6504" y="181"/>
                </a:lnTo>
                <a:lnTo>
                  <a:pt x="6379" y="203"/>
                </a:lnTo>
                <a:lnTo>
                  <a:pt x="6253" y="225"/>
                </a:lnTo>
                <a:lnTo>
                  <a:pt x="6132" y="249"/>
                </a:lnTo>
                <a:lnTo>
                  <a:pt x="6010" y="273"/>
                </a:lnTo>
                <a:lnTo>
                  <a:pt x="5889" y="299"/>
                </a:lnTo>
                <a:lnTo>
                  <a:pt x="5772" y="325"/>
                </a:lnTo>
                <a:lnTo>
                  <a:pt x="5654" y="352"/>
                </a:lnTo>
                <a:lnTo>
                  <a:pt x="5537" y="380"/>
                </a:lnTo>
                <a:lnTo>
                  <a:pt x="5423" y="410"/>
                </a:lnTo>
                <a:lnTo>
                  <a:pt x="5198" y="472"/>
                </a:lnTo>
                <a:lnTo>
                  <a:pt x="4977" y="536"/>
                </a:lnTo>
                <a:lnTo>
                  <a:pt x="4762" y="603"/>
                </a:lnTo>
                <a:lnTo>
                  <a:pt x="4553" y="673"/>
                </a:lnTo>
                <a:lnTo>
                  <a:pt x="4350" y="747"/>
                </a:lnTo>
                <a:lnTo>
                  <a:pt x="4151" y="822"/>
                </a:lnTo>
                <a:lnTo>
                  <a:pt x="3956" y="900"/>
                </a:lnTo>
                <a:lnTo>
                  <a:pt x="3769" y="982"/>
                </a:lnTo>
                <a:lnTo>
                  <a:pt x="3584" y="1063"/>
                </a:lnTo>
                <a:lnTo>
                  <a:pt x="3406" y="1149"/>
                </a:lnTo>
                <a:lnTo>
                  <a:pt x="3233" y="1234"/>
                </a:lnTo>
                <a:lnTo>
                  <a:pt x="3064" y="1322"/>
                </a:lnTo>
                <a:lnTo>
                  <a:pt x="2901" y="1410"/>
                </a:lnTo>
                <a:lnTo>
                  <a:pt x="2741" y="1499"/>
                </a:lnTo>
                <a:lnTo>
                  <a:pt x="2588" y="1591"/>
                </a:lnTo>
                <a:lnTo>
                  <a:pt x="2439" y="1682"/>
                </a:lnTo>
                <a:lnTo>
                  <a:pt x="2293" y="1774"/>
                </a:lnTo>
                <a:lnTo>
                  <a:pt x="2154" y="1867"/>
                </a:lnTo>
                <a:lnTo>
                  <a:pt x="2021" y="1959"/>
                </a:lnTo>
                <a:lnTo>
                  <a:pt x="1891" y="2053"/>
                </a:lnTo>
                <a:lnTo>
                  <a:pt x="1766" y="2144"/>
                </a:lnTo>
                <a:lnTo>
                  <a:pt x="1644" y="2236"/>
                </a:lnTo>
                <a:lnTo>
                  <a:pt x="1529" y="2327"/>
                </a:lnTo>
                <a:lnTo>
                  <a:pt x="1418" y="2419"/>
                </a:lnTo>
                <a:lnTo>
                  <a:pt x="1310" y="2509"/>
                </a:lnTo>
                <a:lnTo>
                  <a:pt x="1206" y="2598"/>
                </a:lnTo>
                <a:lnTo>
                  <a:pt x="1109" y="2686"/>
                </a:lnTo>
                <a:lnTo>
                  <a:pt x="1015" y="2771"/>
                </a:lnTo>
                <a:lnTo>
                  <a:pt x="926" y="2857"/>
                </a:lnTo>
                <a:lnTo>
                  <a:pt x="842" y="2941"/>
                </a:lnTo>
                <a:lnTo>
                  <a:pt x="761" y="3020"/>
                </a:lnTo>
                <a:lnTo>
                  <a:pt x="685" y="3100"/>
                </a:lnTo>
                <a:lnTo>
                  <a:pt x="613" y="3175"/>
                </a:lnTo>
                <a:lnTo>
                  <a:pt x="545" y="3249"/>
                </a:lnTo>
                <a:lnTo>
                  <a:pt x="482" y="3321"/>
                </a:lnTo>
                <a:lnTo>
                  <a:pt x="366" y="3454"/>
                </a:lnTo>
                <a:lnTo>
                  <a:pt x="267" y="3574"/>
                </a:lnTo>
                <a:lnTo>
                  <a:pt x="185" y="3679"/>
                </a:lnTo>
                <a:lnTo>
                  <a:pt x="117" y="3769"/>
                </a:lnTo>
                <a:lnTo>
                  <a:pt x="66" y="3842"/>
                </a:lnTo>
                <a:lnTo>
                  <a:pt x="30" y="3896"/>
                </a:lnTo>
                <a:lnTo>
                  <a:pt x="0" y="39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957161"/>
            <a:ext cx="7188200" cy="1470025"/>
          </a:xfrm>
        </p:spPr>
        <p:txBody>
          <a:bodyPr anchor="ctr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441212"/>
            <a:ext cx="6400800" cy="7289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4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419B-BD82-4EB3-B3AE-CC3BEF05E83E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8AF1-DC52-4E63-AE71-C846DF2D07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E9B2-2C71-4E6A-BE6A-90A258957E4D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B443-BE93-4299-BCE4-9FF550C82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3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2E65-2CBC-4882-AA35-ED51938DF876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C441-54C3-4A4E-9ED0-9C54E9FC36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5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F2CE-79FA-4DDD-9167-4201B461BE24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F659-57B2-4F72-916C-C67888A4C7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6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657F-E1D7-404C-84CE-ECFD514DB1BF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C773-D430-49A9-B38B-E00AED20D8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A8748-D274-4892-B127-AAEB2F664E69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BE030-2A0E-40D7-B186-15144036BE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077A-2E23-4B3D-B7F9-833A08B48DDF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C26A-9A8B-4E52-8184-30DA039F01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8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0E2F-D617-41C6-ACFB-B3DA4A6821FD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816A-89CC-405F-A424-783453DEE8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56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3F44-0CF3-43EE-A363-0CB9725D4E7D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F61B-217E-44B7-9C42-56EE8EC46B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8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1938"/>
            <a:ext cx="2057400" cy="5864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1938"/>
            <a:ext cx="6019800" cy="5864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19A2-17DD-4A4F-9D13-B93A2A5BB241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98C4-62F8-4158-B19B-20725D681A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3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10"/>
          <p:cNvSpPr>
            <a:spLocks/>
          </p:cNvSpPr>
          <p:nvPr/>
        </p:nvSpPr>
        <p:spPr bwMode="auto">
          <a:xfrm>
            <a:off x="-1588" y="0"/>
            <a:ext cx="9144001" cy="1306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14"/>
              </a:cxn>
              <a:cxn ang="0">
                <a:pos x="0" y="2014"/>
              </a:cxn>
              <a:cxn ang="0">
                <a:pos x="162" y="2032"/>
              </a:cxn>
              <a:cxn ang="0">
                <a:pos x="360" y="2054"/>
              </a:cxn>
              <a:cxn ang="0">
                <a:pos x="632" y="2082"/>
              </a:cxn>
              <a:cxn ang="0">
                <a:pos x="974" y="2116"/>
              </a:cxn>
              <a:cxn ang="0">
                <a:pos x="1384" y="2154"/>
              </a:cxn>
              <a:cxn ang="0">
                <a:pos x="1860" y="2192"/>
              </a:cxn>
              <a:cxn ang="0">
                <a:pos x="2396" y="2234"/>
              </a:cxn>
              <a:cxn ang="0">
                <a:pos x="2992" y="2276"/>
              </a:cxn>
              <a:cxn ang="0">
                <a:pos x="3312" y="2296"/>
              </a:cxn>
              <a:cxn ang="0">
                <a:pos x="3644" y="2316"/>
              </a:cxn>
              <a:cxn ang="0">
                <a:pos x="3990" y="2334"/>
              </a:cxn>
              <a:cxn ang="0">
                <a:pos x="4348" y="2352"/>
              </a:cxn>
              <a:cxn ang="0">
                <a:pos x="4718" y="2370"/>
              </a:cxn>
              <a:cxn ang="0">
                <a:pos x="5102" y="2386"/>
              </a:cxn>
              <a:cxn ang="0">
                <a:pos x="5496" y="2400"/>
              </a:cxn>
              <a:cxn ang="0">
                <a:pos x="5902" y="2414"/>
              </a:cxn>
              <a:cxn ang="0">
                <a:pos x="6320" y="2426"/>
              </a:cxn>
              <a:cxn ang="0">
                <a:pos x="6746" y="2436"/>
              </a:cxn>
              <a:cxn ang="0">
                <a:pos x="7184" y="2444"/>
              </a:cxn>
              <a:cxn ang="0">
                <a:pos x="7630" y="2450"/>
              </a:cxn>
              <a:cxn ang="0">
                <a:pos x="8088" y="2454"/>
              </a:cxn>
              <a:cxn ang="0">
                <a:pos x="8554" y="2454"/>
              </a:cxn>
              <a:cxn ang="0">
                <a:pos x="8554" y="2454"/>
              </a:cxn>
              <a:cxn ang="0">
                <a:pos x="9020" y="2454"/>
              </a:cxn>
              <a:cxn ang="0">
                <a:pos x="9476" y="2450"/>
              </a:cxn>
              <a:cxn ang="0">
                <a:pos x="9924" y="2444"/>
              </a:cxn>
              <a:cxn ang="0">
                <a:pos x="10362" y="2436"/>
              </a:cxn>
              <a:cxn ang="0">
                <a:pos x="10790" y="2426"/>
              </a:cxn>
              <a:cxn ang="0">
                <a:pos x="11206" y="2414"/>
              </a:cxn>
              <a:cxn ang="0">
                <a:pos x="11612" y="2400"/>
              </a:cxn>
              <a:cxn ang="0">
                <a:pos x="12006" y="2386"/>
              </a:cxn>
              <a:cxn ang="0">
                <a:pos x="12388" y="2368"/>
              </a:cxn>
              <a:cxn ang="0">
                <a:pos x="12760" y="2352"/>
              </a:cxn>
              <a:cxn ang="0">
                <a:pos x="13116" y="2334"/>
              </a:cxn>
              <a:cxn ang="0">
                <a:pos x="13462" y="2314"/>
              </a:cxn>
              <a:cxn ang="0">
                <a:pos x="13794" y="2294"/>
              </a:cxn>
              <a:cxn ang="0">
                <a:pos x="14112" y="2274"/>
              </a:cxn>
              <a:cxn ang="0">
                <a:pos x="14416" y="2252"/>
              </a:cxn>
              <a:cxn ang="0">
                <a:pos x="14704" y="2232"/>
              </a:cxn>
              <a:cxn ang="0">
                <a:pos x="15240" y="2190"/>
              </a:cxn>
              <a:cxn ang="0">
                <a:pos x="15712" y="2150"/>
              </a:cxn>
              <a:cxn ang="0">
                <a:pos x="16120" y="2112"/>
              </a:cxn>
              <a:cxn ang="0">
                <a:pos x="16460" y="2080"/>
              </a:cxn>
              <a:cxn ang="0">
                <a:pos x="16730" y="2050"/>
              </a:cxn>
              <a:cxn ang="0">
                <a:pos x="16928" y="2028"/>
              </a:cxn>
              <a:cxn ang="0">
                <a:pos x="17088" y="2010"/>
              </a:cxn>
              <a:cxn ang="0">
                <a:pos x="17088" y="0"/>
              </a:cxn>
              <a:cxn ang="0">
                <a:pos x="0" y="0"/>
              </a:cxn>
            </a:cxnLst>
            <a:rect l="0" t="0" r="r" b="b"/>
            <a:pathLst>
              <a:path w="17088" h="2454">
                <a:moveTo>
                  <a:pt x="0" y="0"/>
                </a:moveTo>
                <a:lnTo>
                  <a:pt x="0" y="2014"/>
                </a:lnTo>
                <a:lnTo>
                  <a:pt x="0" y="2014"/>
                </a:lnTo>
                <a:lnTo>
                  <a:pt x="162" y="2032"/>
                </a:lnTo>
                <a:lnTo>
                  <a:pt x="360" y="2054"/>
                </a:lnTo>
                <a:lnTo>
                  <a:pt x="632" y="2082"/>
                </a:lnTo>
                <a:lnTo>
                  <a:pt x="974" y="2116"/>
                </a:lnTo>
                <a:lnTo>
                  <a:pt x="1384" y="2154"/>
                </a:lnTo>
                <a:lnTo>
                  <a:pt x="1860" y="2192"/>
                </a:lnTo>
                <a:lnTo>
                  <a:pt x="2396" y="2234"/>
                </a:lnTo>
                <a:lnTo>
                  <a:pt x="2992" y="2276"/>
                </a:lnTo>
                <a:lnTo>
                  <a:pt x="3312" y="2296"/>
                </a:lnTo>
                <a:lnTo>
                  <a:pt x="3644" y="2316"/>
                </a:lnTo>
                <a:lnTo>
                  <a:pt x="3990" y="2334"/>
                </a:lnTo>
                <a:lnTo>
                  <a:pt x="4348" y="2352"/>
                </a:lnTo>
                <a:lnTo>
                  <a:pt x="4718" y="2370"/>
                </a:lnTo>
                <a:lnTo>
                  <a:pt x="5102" y="2386"/>
                </a:lnTo>
                <a:lnTo>
                  <a:pt x="5496" y="2400"/>
                </a:lnTo>
                <a:lnTo>
                  <a:pt x="5902" y="2414"/>
                </a:lnTo>
                <a:lnTo>
                  <a:pt x="6320" y="2426"/>
                </a:lnTo>
                <a:lnTo>
                  <a:pt x="6746" y="2436"/>
                </a:lnTo>
                <a:lnTo>
                  <a:pt x="7184" y="2444"/>
                </a:lnTo>
                <a:lnTo>
                  <a:pt x="7630" y="2450"/>
                </a:lnTo>
                <a:lnTo>
                  <a:pt x="8088" y="2454"/>
                </a:lnTo>
                <a:lnTo>
                  <a:pt x="8554" y="2454"/>
                </a:lnTo>
                <a:lnTo>
                  <a:pt x="8554" y="2454"/>
                </a:lnTo>
                <a:lnTo>
                  <a:pt x="9020" y="2454"/>
                </a:lnTo>
                <a:lnTo>
                  <a:pt x="9476" y="2450"/>
                </a:lnTo>
                <a:lnTo>
                  <a:pt x="9924" y="2444"/>
                </a:lnTo>
                <a:lnTo>
                  <a:pt x="10362" y="2436"/>
                </a:lnTo>
                <a:lnTo>
                  <a:pt x="10790" y="2426"/>
                </a:lnTo>
                <a:lnTo>
                  <a:pt x="11206" y="2414"/>
                </a:lnTo>
                <a:lnTo>
                  <a:pt x="11612" y="2400"/>
                </a:lnTo>
                <a:lnTo>
                  <a:pt x="12006" y="2386"/>
                </a:lnTo>
                <a:lnTo>
                  <a:pt x="12388" y="2368"/>
                </a:lnTo>
                <a:lnTo>
                  <a:pt x="12760" y="2352"/>
                </a:lnTo>
                <a:lnTo>
                  <a:pt x="13116" y="2334"/>
                </a:lnTo>
                <a:lnTo>
                  <a:pt x="13462" y="2314"/>
                </a:lnTo>
                <a:lnTo>
                  <a:pt x="13794" y="2294"/>
                </a:lnTo>
                <a:lnTo>
                  <a:pt x="14112" y="2274"/>
                </a:lnTo>
                <a:lnTo>
                  <a:pt x="14416" y="2252"/>
                </a:lnTo>
                <a:lnTo>
                  <a:pt x="14704" y="2232"/>
                </a:lnTo>
                <a:lnTo>
                  <a:pt x="15240" y="2190"/>
                </a:lnTo>
                <a:lnTo>
                  <a:pt x="15712" y="2150"/>
                </a:lnTo>
                <a:lnTo>
                  <a:pt x="16120" y="2112"/>
                </a:lnTo>
                <a:lnTo>
                  <a:pt x="16460" y="2080"/>
                </a:lnTo>
                <a:lnTo>
                  <a:pt x="16730" y="2050"/>
                </a:lnTo>
                <a:lnTo>
                  <a:pt x="16928" y="2028"/>
                </a:lnTo>
                <a:lnTo>
                  <a:pt x="17088" y="2010"/>
                </a:lnTo>
                <a:lnTo>
                  <a:pt x="17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gradFill>
            <a:gsLst>
              <a:gs pos="35000">
                <a:srgbClr val="002060">
                  <a:alpha val="0"/>
                </a:srgbClr>
              </a:gs>
              <a:gs pos="74000">
                <a:srgbClr val="002060"/>
              </a:gs>
            </a:gsLst>
            <a:lin ang="15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 237"/>
          <p:cNvSpPr>
            <a:spLocks/>
          </p:cNvSpPr>
          <p:nvPr userDrawn="1"/>
        </p:nvSpPr>
        <p:spPr bwMode="auto">
          <a:xfrm rot="10800000">
            <a:off x="1588" y="168275"/>
            <a:ext cx="9142412" cy="3643313"/>
          </a:xfrm>
          <a:custGeom>
            <a:avLst/>
            <a:gdLst>
              <a:gd name="T0" fmla="*/ 0 w 7782"/>
              <a:gd name="T1" fmla="*/ 2147483647 h 3102"/>
              <a:gd name="T2" fmla="*/ 2147483647 w 7782"/>
              <a:gd name="T3" fmla="*/ 2147483647 h 3102"/>
              <a:gd name="T4" fmla="*/ 2147483647 w 7782"/>
              <a:gd name="T5" fmla="*/ 2147483647 h 3102"/>
              <a:gd name="T6" fmla="*/ 2147483647 w 7782"/>
              <a:gd name="T7" fmla="*/ 2147483647 h 3102"/>
              <a:gd name="T8" fmla="*/ 2147483647 w 7782"/>
              <a:gd name="T9" fmla="*/ 2147483647 h 3102"/>
              <a:gd name="T10" fmla="*/ 2147483647 w 7782"/>
              <a:gd name="T11" fmla="*/ 2147483647 h 3102"/>
              <a:gd name="T12" fmla="*/ 2147483647 w 7782"/>
              <a:gd name="T13" fmla="*/ 2147483647 h 3102"/>
              <a:gd name="T14" fmla="*/ 2147483647 w 7782"/>
              <a:gd name="T15" fmla="*/ 2147483647 h 3102"/>
              <a:gd name="T16" fmla="*/ 2147483647 w 7782"/>
              <a:gd name="T17" fmla="*/ 2147483647 h 3102"/>
              <a:gd name="T18" fmla="*/ 2147483647 w 7782"/>
              <a:gd name="T19" fmla="*/ 2147483647 h 3102"/>
              <a:gd name="T20" fmla="*/ 2147483647 w 7782"/>
              <a:gd name="T21" fmla="*/ 2147483647 h 3102"/>
              <a:gd name="T22" fmla="*/ 2147483647 w 7782"/>
              <a:gd name="T23" fmla="*/ 2147483647 h 3102"/>
              <a:gd name="T24" fmla="*/ 2147483647 w 7782"/>
              <a:gd name="T25" fmla="*/ 2147483647 h 3102"/>
              <a:gd name="T26" fmla="*/ 2147483647 w 7782"/>
              <a:gd name="T27" fmla="*/ 2147483647 h 3102"/>
              <a:gd name="T28" fmla="*/ 2147483647 w 7782"/>
              <a:gd name="T29" fmla="*/ 2147483647 h 3102"/>
              <a:gd name="T30" fmla="*/ 2147483647 w 7782"/>
              <a:gd name="T31" fmla="*/ 2147483647 h 3102"/>
              <a:gd name="T32" fmla="*/ 2147483647 w 7782"/>
              <a:gd name="T33" fmla="*/ 2147483647 h 3102"/>
              <a:gd name="T34" fmla="*/ 2147483647 w 7782"/>
              <a:gd name="T35" fmla="*/ 2147483647 h 3102"/>
              <a:gd name="T36" fmla="*/ 2147483647 w 7782"/>
              <a:gd name="T37" fmla="*/ 2147483647 h 3102"/>
              <a:gd name="T38" fmla="*/ 2147483647 w 7782"/>
              <a:gd name="T39" fmla="*/ 2147483647 h 3102"/>
              <a:gd name="T40" fmla="*/ 2147483647 w 7782"/>
              <a:gd name="T41" fmla="*/ 2147483647 h 3102"/>
              <a:gd name="T42" fmla="*/ 2147483647 w 7782"/>
              <a:gd name="T43" fmla="*/ 2147483647 h 3102"/>
              <a:gd name="T44" fmla="*/ 2147483647 w 7782"/>
              <a:gd name="T45" fmla="*/ 2147483647 h 3102"/>
              <a:gd name="T46" fmla="*/ 2147483647 w 7782"/>
              <a:gd name="T47" fmla="*/ 2147483647 h 3102"/>
              <a:gd name="T48" fmla="*/ 2147483647 w 7782"/>
              <a:gd name="T49" fmla="*/ 2147483647 h 3102"/>
              <a:gd name="T50" fmla="*/ 2147483647 w 7782"/>
              <a:gd name="T51" fmla="*/ 2147483647 h 3102"/>
              <a:gd name="T52" fmla="*/ 2147483647 w 7782"/>
              <a:gd name="T53" fmla="*/ 2147483647 h 3102"/>
              <a:gd name="T54" fmla="*/ 2147483647 w 7782"/>
              <a:gd name="T55" fmla="*/ 2147483647 h 3102"/>
              <a:gd name="T56" fmla="*/ 2147483647 w 7782"/>
              <a:gd name="T57" fmla="*/ 2147483647 h 3102"/>
              <a:gd name="T58" fmla="*/ 2147483647 w 7782"/>
              <a:gd name="T59" fmla="*/ 2147483647 h 3102"/>
              <a:gd name="T60" fmla="*/ 2147483647 w 7782"/>
              <a:gd name="T61" fmla="*/ 2147483647 h 3102"/>
              <a:gd name="T62" fmla="*/ 2147483647 w 7782"/>
              <a:gd name="T63" fmla="*/ 2147483647 h 3102"/>
              <a:gd name="T64" fmla="*/ 2147483647 w 7782"/>
              <a:gd name="T65" fmla="*/ 2147483647 h 3102"/>
              <a:gd name="T66" fmla="*/ 2147483647 w 7782"/>
              <a:gd name="T67" fmla="*/ 2147483647 h 3102"/>
              <a:gd name="T68" fmla="*/ 2147483647 w 7782"/>
              <a:gd name="T69" fmla="*/ 2147483647 h 3102"/>
              <a:gd name="T70" fmla="*/ 2147483647 w 7782"/>
              <a:gd name="T71" fmla="*/ 2147483647 h 3102"/>
              <a:gd name="T72" fmla="*/ 2147483647 w 7782"/>
              <a:gd name="T73" fmla="*/ 2147483647 h 3102"/>
              <a:gd name="T74" fmla="*/ 2147483647 w 7782"/>
              <a:gd name="T75" fmla="*/ 2147483647 h 3102"/>
              <a:gd name="T76" fmla="*/ 2147483647 w 7782"/>
              <a:gd name="T77" fmla="*/ 2147483647 h 3102"/>
              <a:gd name="T78" fmla="*/ 2147483647 w 7782"/>
              <a:gd name="T79" fmla="*/ 2147483647 h 3102"/>
              <a:gd name="T80" fmla="*/ 2147483647 w 7782"/>
              <a:gd name="T81" fmla="*/ 2147483647 h 3102"/>
              <a:gd name="T82" fmla="*/ 2147483647 w 7782"/>
              <a:gd name="T83" fmla="*/ 0 h 3102"/>
              <a:gd name="T84" fmla="*/ 0 w 7782"/>
              <a:gd name="T85" fmla="*/ 2147483647 h 31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782" h="3102">
                <a:moveTo>
                  <a:pt x="0" y="838"/>
                </a:moveTo>
                <a:lnTo>
                  <a:pt x="0" y="838"/>
                </a:lnTo>
                <a:lnTo>
                  <a:pt x="66" y="878"/>
                </a:lnTo>
                <a:lnTo>
                  <a:pt x="144" y="926"/>
                </a:lnTo>
                <a:lnTo>
                  <a:pt x="250" y="986"/>
                </a:lnTo>
                <a:lnTo>
                  <a:pt x="382" y="1060"/>
                </a:lnTo>
                <a:lnTo>
                  <a:pt x="540" y="1146"/>
                </a:lnTo>
                <a:lnTo>
                  <a:pt x="722" y="1238"/>
                </a:lnTo>
                <a:lnTo>
                  <a:pt x="924" y="1338"/>
                </a:lnTo>
                <a:lnTo>
                  <a:pt x="1034" y="1390"/>
                </a:lnTo>
                <a:lnTo>
                  <a:pt x="1146" y="1442"/>
                </a:lnTo>
                <a:lnTo>
                  <a:pt x="1264" y="1494"/>
                </a:lnTo>
                <a:lnTo>
                  <a:pt x="1386" y="1546"/>
                </a:lnTo>
                <a:lnTo>
                  <a:pt x="1514" y="1600"/>
                </a:lnTo>
                <a:lnTo>
                  <a:pt x="1644" y="1652"/>
                </a:lnTo>
                <a:lnTo>
                  <a:pt x="1778" y="1704"/>
                </a:lnTo>
                <a:lnTo>
                  <a:pt x="1914" y="1756"/>
                </a:lnTo>
                <a:lnTo>
                  <a:pt x="2056" y="1806"/>
                </a:lnTo>
                <a:lnTo>
                  <a:pt x="2198" y="1854"/>
                </a:lnTo>
                <a:lnTo>
                  <a:pt x="2346" y="1900"/>
                </a:lnTo>
                <a:lnTo>
                  <a:pt x="2494" y="1946"/>
                </a:lnTo>
                <a:lnTo>
                  <a:pt x="2646" y="1988"/>
                </a:lnTo>
                <a:lnTo>
                  <a:pt x="2800" y="2028"/>
                </a:lnTo>
                <a:lnTo>
                  <a:pt x="2954" y="2066"/>
                </a:lnTo>
                <a:lnTo>
                  <a:pt x="3112" y="2100"/>
                </a:lnTo>
                <a:lnTo>
                  <a:pt x="3270" y="2132"/>
                </a:lnTo>
                <a:lnTo>
                  <a:pt x="3430" y="2158"/>
                </a:lnTo>
                <a:lnTo>
                  <a:pt x="3592" y="2182"/>
                </a:lnTo>
                <a:lnTo>
                  <a:pt x="3754" y="2202"/>
                </a:lnTo>
                <a:lnTo>
                  <a:pt x="3916" y="2218"/>
                </a:lnTo>
                <a:lnTo>
                  <a:pt x="3998" y="2224"/>
                </a:lnTo>
                <a:lnTo>
                  <a:pt x="4080" y="2228"/>
                </a:lnTo>
                <a:lnTo>
                  <a:pt x="4162" y="2232"/>
                </a:lnTo>
                <a:lnTo>
                  <a:pt x="4244" y="2234"/>
                </a:lnTo>
                <a:lnTo>
                  <a:pt x="4324" y="2236"/>
                </a:lnTo>
                <a:lnTo>
                  <a:pt x="4406" y="2234"/>
                </a:lnTo>
                <a:lnTo>
                  <a:pt x="4488" y="2234"/>
                </a:lnTo>
                <a:lnTo>
                  <a:pt x="4570" y="2230"/>
                </a:lnTo>
                <a:lnTo>
                  <a:pt x="4652" y="2226"/>
                </a:lnTo>
                <a:lnTo>
                  <a:pt x="4732" y="2220"/>
                </a:lnTo>
                <a:lnTo>
                  <a:pt x="4814" y="2212"/>
                </a:lnTo>
                <a:lnTo>
                  <a:pt x="4894" y="2204"/>
                </a:lnTo>
                <a:lnTo>
                  <a:pt x="4976" y="2192"/>
                </a:lnTo>
                <a:lnTo>
                  <a:pt x="5056" y="2180"/>
                </a:lnTo>
                <a:lnTo>
                  <a:pt x="5136" y="2166"/>
                </a:lnTo>
                <a:lnTo>
                  <a:pt x="5216" y="2152"/>
                </a:lnTo>
                <a:lnTo>
                  <a:pt x="5296" y="2134"/>
                </a:lnTo>
                <a:lnTo>
                  <a:pt x="5376" y="2116"/>
                </a:lnTo>
                <a:lnTo>
                  <a:pt x="5454" y="2094"/>
                </a:lnTo>
                <a:lnTo>
                  <a:pt x="5534" y="2072"/>
                </a:lnTo>
                <a:lnTo>
                  <a:pt x="5612" y="2048"/>
                </a:lnTo>
                <a:lnTo>
                  <a:pt x="5690" y="2022"/>
                </a:lnTo>
                <a:lnTo>
                  <a:pt x="5766" y="1994"/>
                </a:lnTo>
                <a:lnTo>
                  <a:pt x="5844" y="1964"/>
                </a:lnTo>
                <a:lnTo>
                  <a:pt x="5920" y="1932"/>
                </a:lnTo>
                <a:lnTo>
                  <a:pt x="5996" y="1898"/>
                </a:lnTo>
                <a:lnTo>
                  <a:pt x="6070" y="1862"/>
                </a:lnTo>
                <a:lnTo>
                  <a:pt x="6144" y="1824"/>
                </a:lnTo>
                <a:lnTo>
                  <a:pt x="6218" y="1784"/>
                </a:lnTo>
                <a:lnTo>
                  <a:pt x="6292" y="1742"/>
                </a:lnTo>
                <a:lnTo>
                  <a:pt x="6364" y="1698"/>
                </a:lnTo>
                <a:lnTo>
                  <a:pt x="6436" y="1650"/>
                </a:lnTo>
                <a:lnTo>
                  <a:pt x="6508" y="1602"/>
                </a:lnTo>
                <a:lnTo>
                  <a:pt x="6578" y="1550"/>
                </a:lnTo>
                <a:lnTo>
                  <a:pt x="6648" y="1498"/>
                </a:lnTo>
                <a:lnTo>
                  <a:pt x="6716" y="1442"/>
                </a:lnTo>
                <a:lnTo>
                  <a:pt x="6784" y="1384"/>
                </a:lnTo>
                <a:lnTo>
                  <a:pt x="6850" y="1322"/>
                </a:lnTo>
                <a:lnTo>
                  <a:pt x="6916" y="1260"/>
                </a:lnTo>
                <a:lnTo>
                  <a:pt x="6982" y="1194"/>
                </a:lnTo>
                <a:lnTo>
                  <a:pt x="7046" y="1126"/>
                </a:lnTo>
                <a:lnTo>
                  <a:pt x="7110" y="1056"/>
                </a:lnTo>
                <a:lnTo>
                  <a:pt x="7172" y="982"/>
                </a:lnTo>
                <a:lnTo>
                  <a:pt x="7232" y="908"/>
                </a:lnTo>
                <a:lnTo>
                  <a:pt x="7292" y="830"/>
                </a:lnTo>
                <a:lnTo>
                  <a:pt x="7352" y="748"/>
                </a:lnTo>
                <a:lnTo>
                  <a:pt x="7410" y="664"/>
                </a:lnTo>
                <a:lnTo>
                  <a:pt x="7466" y="578"/>
                </a:lnTo>
                <a:lnTo>
                  <a:pt x="7522" y="488"/>
                </a:lnTo>
                <a:lnTo>
                  <a:pt x="7576" y="396"/>
                </a:lnTo>
                <a:lnTo>
                  <a:pt x="7630" y="302"/>
                </a:lnTo>
                <a:lnTo>
                  <a:pt x="7682" y="204"/>
                </a:lnTo>
                <a:lnTo>
                  <a:pt x="7732" y="104"/>
                </a:lnTo>
                <a:lnTo>
                  <a:pt x="7782" y="0"/>
                </a:lnTo>
                <a:lnTo>
                  <a:pt x="7782" y="3102"/>
                </a:lnTo>
                <a:lnTo>
                  <a:pt x="0" y="3102"/>
                </a:lnTo>
                <a:lnTo>
                  <a:pt x="0" y="838"/>
                </a:lnTo>
                <a:close/>
              </a:path>
            </a:pathLst>
          </a:custGeom>
          <a:solidFill>
            <a:srgbClr val="002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6" name="Freeform 24"/>
          <p:cNvSpPr>
            <a:spLocks/>
          </p:cNvSpPr>
          <p:nvPr userDrawn="1"/>
        </p:nvSpPr>
        <p:spPr bwMode="auto">
          <a:xfrm rot="10800000">
            <a:off x="0" y="-14288"/>
            <a:ext cx="9144000" cy="3644901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44" y="1224"/>
              </a:cxn>
              <a:cxn ang="0">
                <a:pos x="382" y="1346"/>
              </a:cxn>
              <a:cxn ang="0">
                <a:pos x="722" y="1506"/>
              </a:cxn>
              <a:cxn ang="0">
                <a:pos x="1034" y="1642"/>
              </a:cxn>
              <a:cxn ang="0">
                <a:pos x="1264" y="1734"/>
              </a:cxn>
              <a:cxn ang="0">
                <a:pos x="1514" y="1828"/>
              </a:cxn>
              <a:cxn ang="0">
                <a:pos x="1778" y="1920"/>
              </a:cxn>
              <a:cxn ang="0">
                <a:pos x="2056" y="2008"/>
              </a:cxn>
              <a:cxn ang="0">
                <a:pos x="2346" y="2088"/>
              </a:cxn>
              <a:cxn ang="0">
                <a:pos x="2646" y="2162"/>
              </a:cxn>
              <a:cxn ang="0">
                <a:pos x="2954" y="2226"/>
              </a:cxn>
              <a:cxn ang="0">
                <a:pos x="3270" y="2276"/>
              </a:cxn>
              <a:cxn ang="0">
                <a:pos x="3592" y="2314"/>
              </a:cxn>
              <a:cxn ang="0">
                <a:pos x="3916" y="2334"/>
              </a:cxn>
              <a:cxn ang="0">
                <a:pos x="4162" y="2338"/>
              </a:cxn>
              <a:cxn ang="0">
                <a:pos x="4324" y="2336"/>
              </a:cxn>
              <a:cxn ang="0">
                <a:pos x="4488" y="2326"/>
              </a:cxn>
              <a:cxn ang="0">
                <a:pos x="4652" y="2312"/>
              </a:cxn>
              <a:cxn ang="0">
                <a:pos x="4814" y="2292"/>
              </a:cxn>
              <a:cxn ang="0">
                <a:pos x="4976" y="2266"/>
              </a:cxn>
              <a:cxn ang="0">
                <a:pos x="5136" y="2234"/>
              </a:cxn>
              <a:cxn ang="0">
                <a:pos x="5296" y="2196"/>
              </a:cxn>
              <a:cxn ang="0">
                <a:pos x="5454" y="2150"/>
              </a:cxn>
              <a:cxn ang="0">
                <a:pos x="5612" y="2098"/>
              </a:cxn>
              <a:cxn ang="0">
                <a:pos x="5766" y="2038"/>
              </a:cxn>
              <a:cxn ang="0">
                <a:pos x="5920" y="1972"/>
              </a:cxn>
              <a:cxn ang="0">
                <a:pos x="6070" y="1898"/>
              </a:cxn>
              <a:cxn ang="0">
                <a:pos x="6218" y="1814"/>
              </a:cxn>
              <a:cxn ang="0">
                <a:pos x="6364" y="1724"/>
              </a:cxn>
              <a:cxn ang="0">
                <a:pos x="6508" y="1624"/>
              </a:cxn>
              <a:cxn ang="0">
                <a:pos x="6648" y="1516"/>
              </a:cxn>
              <a:cxn ang="0">
                <a:pos x="6784" y="1398"/>
              </a:cxn>
              <a:cxn ang="0">
                <a:pos x="6916" y="1272"/>
              </a:cxn>
              <a:cxn ang="0">
                <a:pos x="7046" y="1136"/>
              </a:cxn>
              <a:cxn ang="0">
                <a:pos x="7172" y="990"/>
              </a:cxn>
              <a:cxn ang="0">
                <a:pos x="7292" y="834"/>
              </a:cxn>
              <a:cxn ang="0">
                <a:pos x="7410" y="668"/>
              </a:cxn>
              <a:cxn ang="0">
                <a:pos x="7522" y="490"/>
              </a:cxn>
              <a:cxn ang="0">
                <a:pos x="7630" y="302"/>
              </a:cxn>
              <a:cxn ang="0">
                <a:pos x="7732" y="104"/>
              </a:cxn>
              <a:cxn ang="0">
                <a:pos x="7782" y="3102"/>
              </a:cxn>
              <a:cxn ang="0">
                <a:pos x="0" y="1144"/>
              </a:cxn>
            </a:cxnLst>
            <a:rect l="0" t="0" r="r" b="b"/>
            <a:pathLst>
              <a:path w="7782" h="3102">
                <a:moveTo>
                  <a:pt x="0" y="1144"/>
                </a:moveTo>
                <a:lnTo>
                  <a:pt x="0" y="1144"/>
                </a:lnTo>
                <a:lnTo>
                  <a:pt x="66" y="1180"/>
                </a:lnTo>
                <a:lnTo>
                  <a:pt x="144" y="1224"/>
                </a:lnTo>
                <a:lnTo>
                  <a:pt x="250" y="1278"/>
                </a:lnTo>
                <a:lnTo>
                  <a:pt x="382" y="1346"/>
                </a:lnTo>
                <a:lnTo>
                  <a:pt x="540" y="1422"/>
                </a:lnTo>
                <a:lnTo>
                  <a:pt x="722" y="1506"/>
                </a:lnTo>
                <a:lnTo>
                  <a:pt x="924" y="1596"/>
                </a:lnTo>
                <a:lnTo>
                  <a:pt x="1034" y="1642"/>
                </a:lnTo>
                <a:lnTo>
                  <a:pt x="1146" y="1688"/>
                </a:lnTo>
                <a:lnTo>
                  <a:pt x="1264" y="1734"/>
                </a:lnTo>
                <a:lnTo>
                  <a:pt x="1386" y="1782"/>
                </a:lnTo>
                <a:lnTo>
                  <a:pt x="1514" y="1828"/>
                </a:lnTo>
                <a:lnTo>
                  <a:pt x="1644" y="1874"/>
                </a:lnTo>
                <a:lnTo>
                  <a:pt x="1778" y="1920"/>
                </a:lnTo>
                <a:lnTo>
                  <a:pt x="1914" y="1964"/>
                </a:lnTo>
                <a:lnTo>
                  <a:pt x="2056" y="2008"/>
                </a:lnTo>
                <a:lnTo>
                  <a:pt x="2198" y="2048"/>
                </a:lnTo>
                <a:lnTo>
                  <a:pt x="2346" y="2088"/>
                </a:lnTo>
                <a:lnTo>
                  <a:pt x="2494" y="2126"/>
                </a:lnTo>
                <a:lnTo>
                  <a:pt x="2646" y="2162"/>
                </a:lnTo>
                <a:lnTo>
                  <a:pt x="2800" y="2196"/>
                </a:lnTo>
                <a:lnTo>
                  <a:pt x="2954" y="2226"/>
                </a:lnTo>
                <a:lnTo>
                  <a:pt x="3112" y="2252"/>
                </a:lnTo>
                <a:lnTo>
                  <a:pt x="3270" y="2276"/>
                </a:lnTo>
                <a:lnTo>
                  <a:pt x="3430" y="2298"/>
                </a:lnTo>
                <a:lnTo>
                  <a:pt x="3592" y="2314"/>
                </a:lnTo>
                <a:lnTo>
                  <a:pt x="3754" y="2326"/>
                </a:lnTo>
                <a:lnTo>
                  <a:pt x="3916" y="2334"/>
                </a:lnTo>
                <a:lnTo>
                  <a:pt x="4080" y="2338"/>
                </a:lnTo>
                <a:lnTo>
                  <a:pt x="4162" y="2338"/>
                </a:lnTo>
                <a:lnTo>
                  <a:pt x="4244" y="2338"/>
                </a:lnTo>
                <a:lnTo>
                  <a:pt x="4324" y="2336"/>
                </a:lnTo>
                <a:lnTo>
                  <a:pt x="4406" y="2332"/>
                </a:lnTo>
                <a:lnTo>
                  <a:pt x="4488" y="2326"/>
                </a:lnTo>
                <a:lnTo>
                  <a:pt x="4570" y="2320"/>
                </a:lnTo>
                <a:lnTo>
                  <a:pt x="4652" y="2312"/>
                </a:lnTo>
                <a:lnTo>
                  <a:pt x="4732" y="2304"/>
                </a:lnTo>
                <a:lnTo>
                  <a:pt x="4814" y="2292"/>
                </a:lnTo>
                <a:lnTo>
                  <a:pt x="4894" y="2280"/>
                </a:lnTo>
                <a:lnTo>
                  <a:pt x="4976" y="2266"/>
                </a:lnTo>
                <a:lnTo>
                  <a:pt x="5056" y="2252"/>
                </a:lnTo>
                <a:lnTo>
                  <a:pt x="5136" y="2234"/>
                </a:lnTo>
                <a:lnTo>
                  <a:pt x="5216" y="2216"/>
                </a:lnTo>
                <a:lnTo>
                  <a:pt x="5296" y="2196"/>
                </a:lnTo>
                <a:lnTo>
                  <a:pt x="5376" y="2174"/>
                </a:lnTo>
                <a:lnTo>
                  <a:pt x="5454" y="2150"/>
                </a:lnTo>
                <a:lnTo>
                  <a:pt x="5534" y="2126"/>
                </a:lnTo>
                <a:lnTo>
                  <a:pt x="5612" y="2098"/>
                </a:lnTo>
                <a:lnTo>
                  <a:pt x="5690" y="2070"/>
                </a:lnTo>
                <a:lnTo>
                  <a:pt x="5766" y="2038"/>
                </a:lnTo>
                <a:lnTo>
                  <a:pt x="5844" y="2006"/>
                </a:lnTo>
                <a:lnTo>
                  <a:pt x="5920" y="1972"/>
                </a:lnTo>
                <a:lnTo>
                  <a:pt x="5996" y="1936"/>
                </a:lnTo>
                <a:lnTo>
                  <a:pt x="6070" y="1898"/>
                </a:lnTo>
                <a:lnTo>
                  <a:pt x="6144" y="1856"/>
                </a:lnTo>
                <a:lnTo>
                  <a:pt x="6218" y="1814"/>
                </a:lnTo>
                <a:lnTo>
                  <a:pt x="6292" y="1770"/>
                </a:lnTo>
                <a:lnTo>
                  <a:pt x="6364" y="1724"/>
                </a:lnTo>
                <a:lnTo>
                  <a:pt x="6436" y="1674"/>
                </a:lnTo>
                <a:lnTo>
                  <a:pt x="6508" y="1624"/>
                </a:lnTo>
                <a:lnTo>
                  <a:pt x="6578" y="1570"/>
                </a:lnTo>
                <a:lnTo>
                  <a:pt x="6648" y="1516"/>
                </a:lnTo>
                <a:lnTo>
                  <a:pt x="6716" y="1458"/>
                </a:lnTo>
                <a:lnTo>
                  <a:pt x="6784" y="1398"/>
                </a:lnTo>
                <a:lnTo>
                  <a:pt x="6850" y="1336"/>
                </a:lnTo>
                <a:lnTo>
                  <a:pt x="6916" y="1272"/>
                </a:lnTo>
                <a:lnTo>
                  <a:pt x="6982" y="1204"/>
                </a:lnTo>
                <a:lnTo>
                  <a:pt x="7046" y="1136"/>
                </a:lnTo>
                <a:lnTo>
                  <a:pt x="7110" y="1064"/>
                </a:lnTo>
                <a:lnTo>
                  <a:pt x="7172" y="990"/>
                </a:lnTo>
                <a:lnTo>
                  <a:pt x="7232" y="912"/>
                </a:lnTo>
                <a:lnTo>
                  <a:pt x="7292" y="834"/>
                </a:lnTo>
                <a:lnTo>
                  <a:pt x="7352" y="752"/>
                </a:lnTo>
                <a:lnTo>
                  <a:pt x="7410" y="668"/>
                </a:lnTo>
                <a:lnTo>
                  <a:pt x="7466" y="580"/>
                </a:lnTo>
                <a:lnTo>
                  <a:pt x="7522" y="490"/>
                </a:lnTo>
                <a:lnTo>
                  <a:pt x="7576" y="398"/>
                </a:lnTo>
                <a:lnTo>
                  <a:pt x="7630" y="302"/>
                </a:lnTo>
                <a:lnTo>
                  <a:pt x="7682" y="204"/>
                </a:lnTo>
                <a:lnTo>
                  <a:pt x="7732" y="104"/>
                </a:lnTo>
                <a:lnTo>
                  <a:pt x="7782" y="0"/>
                </a:lnTo>
                <a:lnTo>
                  <a:pt x="7782" y="3102"/>
                </a:lnTo>
                <a:lnTo>
                  <a:pt x="0" y="3102"/>
                </a:lnTo>
                <a:lnTo>
                  <a:pt x="0" y="1144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6350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E7DB41"/>
              </a:solidFill>
            </a:endParaRPr>
          </a:p>
        </p:txBody>
      </p:sp>
      <p:sp>
        <p:nvSpPr>
          <p:cNvPr id="7" name="Freeform 237"/>
          <p:cNvSpPr>
            <a:spLocks/>
          </p:cNvSpPr>
          <p:nvPr userDrawn="1"/>
        </p:nvSpPr>
        <p:spPr bwMode="auto">
          <a:xfrm>
            <a:off x="0" y="3230563"/>
            <a:ext cx="9142413" cy="3644900"/>
          </a:xfrm>
          <a:custGeom>
            <a:avLst/>
            <a:gdLst>
              <a:gd name="T0" fmla="*/ 0 w 7782"/>
              <a:gd name="T1" fmla="*/ 2147483647 h 3102"/>
              <a:gd name="T2" fmla="*/ 2147483647 w 7782"/>
              <a:gd name="T3" fmla="*/ 2147483647 h 3102"/>
              <a:gd name="T4" fmla="*/ 2147483647 w 7782"/>
              <a:gd name="T5" fmla="*/ 2147483647 h 3102"/>
              <a:gd name="T6" fmla="*/ 2147483647 w 7782"/>
              <a:gd name="T7" fmla="*/ 2147483647 h 3102"/>
              <a:gd name="T8" fmla="*/ 2147483647 w 7782"/>
              <a:gd name="T9" fmla="*/ 2147483647 h 3102"/>
              <a:gd name="T10" fmla="*/ 2147483647 w 7782"/>
              <a:gd name="T11" fmla="*/ 2147483647 h 3102"/>
              <a:gd name="T12" fmla="*/ 2147483647 w 7782"/>
              <a:gd name="T13" fmla="*/ 2147483647 h 3102"/>
              <a:gd name="T14" fmla="*/ 2147483647 w 7782"/>
              <a:gd name="T15" fmla="*/ 2147483647 h 3102"/>
              <a:gd name="T16" fmla="*/ 2147483647 w 7782"/>
              <a:gd name="T17" fmla="*/ 2147483647 h 3102"/>
              <a:gd name="T18" fmla="*/ 2147483647 w 7782"/>
              <a:gd name="T19" fmla="*/ 2147483647 h 3102"/>
              <a:gd name="T20" fmla="*/ 2147483647 w 7782"/>
              <a:gd name="T21" fmla="*/ 2147483647 h 3102"/>
              <a:gd name="T22" fmla="*/ 2147483647 w 7782"/>
              <a:gd name="T23" fmla="*/ 2147483647 h 3102"/>
              <a:gd name="T24" fmla="*/ 2147483647 w 7782"/>
              <a:gd name="T25" fmla="*/ 2147483647 h 3102"/>
              <a:gd name="T26" fmla="*/ 2147483647 w 7782"/>
              <a:gd name="T27" fmla="*/ 2147483647 h 3102"/>
              <a:gd name="T28" fmla="*/ 2147483647 w 7782"/>
              <a:gd name="T29" fmla="*/ 2147483647 h 3102"/>
              <a:gd name="T30" fmla="*/ 2147483647 w 7782"/>
              <a:gd name="T31" fmla="*/ 2147483647 h 3102"/>
              <a:gd name="T32" fmla="*/ 2147483647 w 7782"/>
              <a:gd name="T33" fmla="*/ 2147483647 h 3102"/>
              <a:gd name="T34" fmla="*/ 2147483647 w 7782"/>
              <a:gd name="T35" fmla="*/ 2147483647 h 3102"/>
              <a:gd name="T36" fmla="*/ 2147483647 w 7782"/>
              <a:gd name="T37" fmla="*/ 2147483647 h 3102"/>
              <a:gd name="T38" fmla="*/ 2147483647 w 7782"/>
              <a:gd name="T39" fmla="*/ 2147483647 h 3102"/>
              <a:gd name="T40" fmla="*/ 2147483647 w 7782"/>
              <a:gd name="T41" fmla="*/ 2147483647 h 3102"/>
              <a:gd name="T42" fmla="*/ 2147483647 w 7782"/>
              <a:gd name="T43" fmla="*/ 2147483647 h 3102"/>
              <a:gd name="T44" fmla="*/ 2147483647 w 7782"/>
              <a:gd name="T45" fmla="*/ 2147483647 h 3102"/>
              <a:gd name="T46" fmla="*/ 2147483647 w 7782"/>
              <a:gd name="T47" fmla="*/ 2147483647 h 3102"/>
              <a:gd name="T48" fmla="*/ 2147483647 w 7782"/>
              <a:gd name="T49" fmla="*/ 2147483647 h 3102"/>
              <a:gd name="T50" fmla="*/ 2147483647 w 7782"/>
              <a:gd name="T51" fmla="*/ 2147483647 h 3102"/>
              <a:gd name="T52" fmla="*/ 2147483647 w 7782"/>
              <a:gd name="T53" fmla="*/ 2147483647 h 3102"/>
              <a:gd name="T54" fmla="*/ 2147483647 w 7782"/>
              <a:gd name="T55" fmla="*/ 2147483647 h 3102"/>
              <a:gd name="T56" fmla="*/ 2147483647 w 7782"/>
              <a:gd name="T57" fmla="*/ 2147483647 h 3102"/>
              <a:gd name="T58" fmla="*/ 2147483647 w 7782"/>
              <a:gd name="T59" fmla="*/ 2147483647 h 3102"/>
              <a:gd name="T60" fmla="*/ 2147483647 w 7782"/>
              <a:gd name="T61" fmla="*/ 2147483647 h 3102"/>
              <a:gd name="T62" fmla="*/ 2147483647 w 7782"/>
              <a:gd name="T63" fmla="*/ 2147483647 h 3102"/>
              <a:gd name="T64" fmla="*/ 2147483647 w 7782"/>
              <a:gd name="T65" fmla="*/ 2147483647 h 3102"/>
              <a:gd name="T66" fmla="*/ 2147483647 w 7782"/>
              <a:gd name="T67" fmla="*/ 2147483647 h 3102"/>
              <a:gd name="T68" fmla="*/ 2147483647 w 7782"/>
              <a:gd name="T69" fmla="*/ 2147483647 h 3102"/>
              <a:gd name="T70" fmla="*/ 2147483647 w 7782"/>
              <a:gd name="T71" fmla="*/ 2147483647 h 3102"/>
              <a:gd name="T72" fmla="*/ 2147483647 w 7782"/>
              <a:gd name="T73" fmla="*/ 2147483647 h 3102"/>
              <a:gd name="T74" fmla="*/ 2147483647 w 7782"/>
              <a:gd name="T75" fmla="*/ 2147483647 h 3102"/>
              <a:gd name="T76" fmla="*/ 2147483647 w 7782"/>
              <a:gd name="T77" fmla="*/ 2147483647 h 3102"/>
              <a:gd name="T78" fmla="*/ 2147483647 w 7782"/>
              <a:gd name="T79" fmla="*/ 2147483647 h 3102"/>
              <a:gd name="T80" fmla="*/ 2147483647 w 7782"/>
              <a:gd name="T81" fmla="*/ 2147483647 h 3102"/>
              <a:gd name="T82" fmla="*/ 2147483647 w 7782"/>
              <a:gd name="T83" fmla="*/ 0 h 3102"/>
              <a:gd name="T84" fmla="*/ 0 w 7782"/>
              <a:gd name="T85" fmla="*/ 2147483647 h 31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782" h="3102">
                <a:moveTo>
                  <a:pt x="0" y="838"/>
                </a:moveTo>
                <a:lnTo>
                  <a:pt x="0" y="838"/>
                </a:lnTo>
                <a:lnTo>
                  <a:pt x="66" y="878"/>
                </a:lnTo>
                <a:lnTo>
                  <a:pt x="144" y="926"/>
                </a:lnTo>
                <a:lnTo>
                  <a:pt x="250" y="986"/>
                </a:lnTo>
                <a:lnTo>
                  <a:pt x="382" y="1060"/>
                </a:lnTo>
                <a:lnTo>
                  <a:pt x="540" y="1146"/>
                </a:lnTo>
                <a:lnTo>
                  <a:pt x="722" y="1238"/>
                </a:lnTo>
                <a:lnTo>
                  <a:pt x="924" y="1338"/>
                </a:lnTo>
                <a:lnTo>
                  <a:pt x="1034" y="1390"/>
                </a:lnTo>
                <a:lnTo>
                  <a:pt x="1146" y="1442"/>
                </a:lnTo>
                <a:lnTo>
                  <a:pt x="1264" y="1494"/>
                </a:lnTo>
                <a:lnTo>
                  <a:pt x="1386" y="1546"/>
                </a:lnTo>
                <a:lnTo>
                  <a:pt x="1514" y="1600"/>
                </a:lnTo>
                <a:lnTo>
                  <a:pt x="1644" y="1652"/>
                </a:lnTo>
                <a:lnTo>
                  <a:pt x="1778" y="1704"/>
                </a:lnTo>
                <a:lnTo>
                  <a:pt x="1914" y="1756"/>
                </a:lnTo>
                <a:lnTo>
                  <a:pt x="2056" y="1806"/>
                </a:lnTo>
                <a:lnTo>
                  <a:pt x="2198" y="1854"/>
                </a:lnTo>
                <a:lnTo>
                  <a:pt x="2346" y="1900"/>
                </a:lnTo>
                <a:lnTo>
                  <a:pt x="2494" y="1946"/>
                </a:lnTo>
                <a:lnTo>
                  <a:pt x="2646" y="1988"/>
                </a:lnTo>
                <a:lnTo>
                  <a:pt x="2800" y="2028"/>
                </a:lnTo>
                <a:lnTo>
                  <a:pt x="2954" y="2066"/>
                </a:lnTo>
                <a:lnTo>
                  <a:pt x="3112" y="2100"/>
                </a:lnTo>
                <a:lnTo>
                  <a:pt x="3270" y="2132"/>
                </a:lnTo>
                <a:lnTo>
                  <a:pt x="3430" y="2158"/>
                </a:lnTo>
                <a:lnTo>
                  <a:pt x="3592" y="2182"/>
                </a:lnTo>
                <a:lnTo>
                  <a:pt x="3754" y="2202"/>
                </a:lnTo>
                <a:lnTo>
                  <a:pt x="3916" y="2218"/>
                </a:lnTo>
                <a:lnTo>
                  <a:pt x="3998" y="2224"/>
                </a:lnTo>
                <a:lnTo>
                  <a:pt x="4080" y="2228"/>
                </a:lnTo>
                <a:lnTo>
                  <a:pt x="4162" y="2232"/>
                </a:lnTo>
                <a:lnTo>
                  <a:pt x="4244" y="2234"/>
                </a:lnTo>
                <a:lnTo>
                  <a:pt x="4324" y="2236"/>
                </a:lnTo>
                <a:lnTo>
                  <a:pt x="4406" y="2234"/>
                </a:lnTo>
                <a:lnTo>
                  <a:pt x="4488" y="2234"/>
                </a:lnTo>
                <a:lnTo>
                  <a:pt x="4570" y="2230"/>
                </a:lnTo>
                <a:lnTo>
                  <a:pt x="4652" y="2226"/>
                </a:lnTo>
                <a:lnTo>
                  <a:pt x="4732" y="2220"/>
                </a:lnTo>
                <a:lnTo>
                  <a:pt x="4814" y="2212"/>
                </a:lnTo>
                <a:lnTo>
                  <a:pt x="4894" y="2204"/>
                </a:lnTo>
                <a:lnTo>
                  <a:pt x="4976" y="2192"/>
                </a:lnTo>
                <a:lnTo>
                  <a:pt x="5056" y="2180"/>
                </a:lnTo>
                <a:lnTo>
                  <a:pt x="5136" y="2166"/>
                </a:lnTo>
                <a:lnTo>
                  <a:pt x="5216" y="2152"/>
                </a:lnTo>
                <a:lnTo>
                  <a:pt x="5296" y="2134"/>
                </a:lnTo>
                <a:lnTo>
                  <a:pt x="5376" y="2116"/>
                </a:lnTo>
                <a:lnTo>
                  <a:pt x="5454" y="2094"/>
                </a:lnTo>
                <a:lnTo>
                  <a:pt x="5534" y="2072"/>
                </a:lnTo>
                <a:lnTo>
                  <a:pt x="5612" y="2048"/>
                </a:lnTo>
                <a:lnTo>
                  <a:pt x="5690" y="2022"/>
                </a:lnTo>
                <a:lnTo>
                  <a:pt x="5766" y="1994"/>
                </a:lnTo>
                <a:lnTo>
                  <a:pt x="5844" y="1964"/>
                </a:lnTo>
                <a:lnTo>
                  <a:pt x="5920" y="1932"/>
                </a:lnTo>
                <a:lnTo>
                  <a:pt x="5996" y="1898"/>
                </a:lnTo>
                <a:lnTo>
                  <a:pt x="6070" y="1862"/>
                </a:lnTo>
                <a:lnTo>
                  <a:pt x="6144" y="1824"/>
                </a:lnTo>
                <a:lnTo>
                  <a:pt x="6218" y="1784"/>
                </a:lnTo>
                <a:lnTo>
                  <a:pt x="6292" y="1742"/>
                </a:lnTo>
                <a:lnTo>
                  <a:pt x="6364" y="1698"/>
                </a:lnTo>
                <a:lnTo>
                  <a:pt x="6436" y="1650"/>
                </a:lnTo>
                <a:lnTo>
                  <a:pt x="6508" y="1602"/>
                </a:lnTo>
                <a:lnTo>
                  <a:pt x="6578" y="1550"/>
                </a:lnTo>
                <a:lnTo>
                  <a:pt x="6648" y="1498"/>
                </a:lnTo>
                <a:lnTo>
                  <a:pt x="6716" y="1442"/>
                </a:lnTo>
                <a:lnTo>
                  <a:pt x="6784" y="1384"/>
                </a:lnTo>
                <a:lnTo>
                  <a:pt x="6850" y="1322"/>
                </a:lnTo>
                <a:lnTo>
                  <a:pt x="6916" y="1260"/>
                </a:lnTo>
                <a:lnTo>
                  <a:pt x="6982" y="1194"/>
                </a:lnTo>
                <a:lnTo>
                  <a:pt x="7046" y="1126"/>
                </a:lnTo>
                <a:lnTo>
                  <a:pt x="7110" y="1056"/>
                </a:lnTo>
                <a:lnTo>
                  <a:pt x="7172" y="982"/>
                </a:lnTo>
                <a:lnTo>
                  <a:pt x="7232" y="908"/>
                </a:lnTo>
                <a:lnTo>
                  <a:pt x="7292" y="830"/>
                </a:lnTo>
                <a:lnTo>
                  <a:pt x="7352" y="748"/>
                </a:lnTo>
                <a:lnTo>
                  <a:pt x="7410" y="664"/>
                </a:lnTo>
                <a:lnTo>
                  <a:pt x="7466" y="578"/>
                </a:lnTo>
                <a:lnTo>
                  <a:pt x="7522" y="488"/>
                </a:lnTo>
                <a:lnTo>
                  <a:pt x="7576" y="396"/>
                </a:lnTo>
                <a:lnTo>
                  <a:pt x="7630" y="302"/>
                </a:lnTo>
                <a:lnTo>
                  <a:pt x="7682" y="204"/>
                </a:lnTo>
                <a:lnTo>
                  <a:pt x="7732" y="104"/>
                </a:lnTo>
                <a:lnTo>
                  <a:pt x="7782" y="0"/>
                </a:lnTo>
                <a:lnTo>
                  <a:pt x="7782" y="3102"/>
                </a:lnTo>
                <a:lnTo>
                  <a:pt x="0" y="3102"/>
                </a:lnTo>
                <a:lnTo>
                  <a:pt x="0" y="838"/>
                </a:lnTo>
                <a:close/>
              </a:path>
            </a:pathLst>
          </a:custGeom>
          <a:solidFill>
            <a:srgbClr val="002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8" name="Freeform 238"/>
          <p:cNvSpPr>
            <a:spLocks/>
          </p:cNvSpPr>
          <p:nvPr userDrawn="1"/>
        </p:nvSpPr>
        <p:spPr bwMode="auto">
          <a:xfrm>
            <a:off x="0" y="3230563"/>
            <a:ext cx="9142413" cy="3644900"/>
          </a:xfrm>
          <a:custGeom>
            <a:avLst/>
            <a:gdLst>
              <a:gd name="T0" fmla="*/ 0 w 7782"/>
              <a:gd name="T1" fmla="*/ 2147483647 h 3102"/>
              <a:gd name="T2" fmla="*/ 2147483647 w 7782"/>
              <a:gd name="T3" fmla="*/ 2147483647 h 3102"/>
              <a:gd name="T4" fmla="*/ 2147483647 w 7782"/>
              <a:gd name="T5" fmla="*/ 2147483647 h 3102"/>
              <a:gd name="T6" fmla="*/ 2147483647 w 7782"/>
              <a:gd name="T7" fmla="*/ 2147483647 h 3102"/>
              <a:gd name="T8" fmla="*/ 2147483647 w 7782"/>
              <a:gd name="T9" fmla="*/ 2147483647 h 3102"/>
              <a:gd name="T10" fmla="*/ 2147483647 w 7782"/>
              <a:gd name="T11" fmla="*/ 2147483647 h 3102"/>
              <a:gd name="T12" fmla="*/ 2147483647 w 7782"/>
              <a:gd name="T13" fmla="*/ 2147483647 h 3102"/>
              <a:gd name="T14" fmla="*/ 2147483647 w 7782"/>
              <a:gd name="T15" fmla="*/ 2147483647 h 3102"/>
              <a:gd name="T16" fmla="*/ 2147483647 w 7782"/>
              <a:gd name="T17" fmla="*/ 2147483647 h 3102"/>
              <a:gd name="T18" fmla="*/ 2147483647 w 7782"/>
              <a:gd name="T19" fmla="*/ 2147483647 h 3102"/>
              <a:gd name="T20" fmla="*/ 2147483647 w 7782"/>
              <a:gd name="T21" fmla="*/ 2147483647 h 3102"/>
              <a:gd name="T22" fmla="*/ 2147483647 w 7782"/>
              <a:gd name="T23" fmla="*/ 2147483647 h 3102"/>
              <a:gd name="T24" fmla="*/ 2147483647 w 7782"/>
              <a:gd name="T25" fmla="*/ 2147483647 h 3102"/>
              <a:gd name="T26" fmla="*/ 2147483647 w 7782"/>
              <a:gd name="T27" fmla="*/ 2147483647 h 3102"/>
              <a:gd name="T28" fmla="*/ 2147483647 w 7782"/>
              <a:gd name="T29" fmla="*/ 2147483647 h 3102"/>
              <a:gd name="T30" fmla="*/ 2147483647 w 7782"/>
              <a:gd name="T31" fmla="*/ 2147483647 h 3102"/>
              <a:gd name="T32" fmla="*/ 2147483647 w 7782"/>
              <a:gd name="T33" fmla="*/ 2147483647 h 3102"/>
              <a:gd name="T34" fmla="*/ 2147483647 w 7782"/>
              <a:gd name="T35" fmla="*/ 2147483647 h 3102"/>
              <a:gd name="T36" fmla="*/ 2147483647 w 7782"/>
              <a:gd name="T37" fmla="*/ 2147483647 h 3102"/>
              <a:gd name="T38" fmla="*/ 2147483647 w 7782"/>
              <a:gd name="T39" fmla="*/ 2147483647 h 3102"/>
              <a:gd name="T40" fmla="*/ 2147483647 w 7782"/>
              <a:gd name="T41" fmla="*/ 2147483647 h 3102"/>
              <a:gd name="T42" fmla="*/ 2147483647 w 7782"/>
              <a:gd name="T43" fmla="*/ 2147483647 h 3102"/>
              <a:gd name="T44" fmla="*/ 2147483647 w 7782"/>
              <a:gd name="T45" fmla="*/ 2147483647 h 3102"/>
              <a:gd name="T46" fmla="*/ 2147483647 w 7782"/>
              <a:gd name="T47" fmla="*/ 2147483647 h 3102"/>
              <a:gd name="T48" fmla="*/ 2147483647 w 7782"/>
              <a:gd name="T49" fmla="*/ 2147483647 h 3102"/>
              <a:gd name="T50" fmla="*/ 2147483647 w 7782"/>
              <a:gd name="T51" fmla="*/ 2147483647 h 3102"/>
              <a:gd name="T52" fmla="*/ 2147483647 w 7782"/>
              <a:gd name="T53" fmla="*/ 2147483647 h 3102"/>
              <a:gd name="T54" fmla="*/ 2147483647 w 7782"/>
              <a:gd name="T55" fmla="*/ 2147483647 h 3102"/>
              <a:gd name="T56" fmla="*/ 2147483647 w 7782"/>
              <a:gd name="T57" fmla="*/ 2147483647 h 3102"/>
              <a:gd name="T58" fmla="*/ 2147483647 w 7782"/>
              <a:gd name="T59" fmla="*/ 2147483647 h 3102"/>
              <a:gd name="T60" fmla="*/ 2147483647 w 7782"/>
              <a:gd name="T61" fmla="*/ 2147483647 h 3102"/>
              <a:gd name="T62" fmla="*/ 2147483647 w 7782"/>
              <a:gd name="T63" fmla="*/ 2147483647 h 3102"/>
              <a:gd name="T64" fmla="*/ 2147483647 w 7782"/>
              <a:gd name="T65" fmla="*/ 2147483647 h 3102"/>
              <a:gd name="T66" fmla="*/ 2147483647 w 7782"/>
              <a:gd name="T67" fmla="*/ 2147483647 h 3102"/>
              <a:gd name="T68" fmla="*/ 2147483647 w 7782"/>
              <a:gd name="T69" fmla="*/ 2147483647 h 3102"/>
              <a:gd name="T70" fmla="*/ 2147483647 w 7782"/>
              <a:gd name="T71" fmla="*/ 2147483647 h 3102"/>
              <a:gd name="T72" fmla="*/ 2147483647 w 7782"/>
              <a:gd name="T73" fmla="*/ 2147483647 h 3102"/>
              <a:gd name="T74" fmla="*/ 2147483647 w 7782"/>
              <a:gd name="T75" fmla="*/ 2147483647 h 3102"/>
              <a:gd name="T76" fmla="*/ 2147483647 w 7782"/>
              <a:gd name="T77" fmla="*/ 2147483647 h 3102"/>
              <a:gd name="T78" fmla="*/ 2147483647 w 7782"/>
              <a:gd name="T79" fmla="*/ 2147483647 h 3102"/>
              <a:gd name="T80" fmla="*/ 2147483647 w 7782"/>
              <a:gd name="T81" fmla="*/ 2147483647 h 3102"/>
              <a:gd name="T82" fmla="*/ 2147483647 w 7782"/>
              <a:gd name="T83" fmla="*/ 2147483647 h 3102"/>
              <a:gd name="T84" fmla="*/ 0 w 7782"/>
              <a:gd name="T85" fmla="*/ 2147483647 h 31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782" h="3102">
                <a:moveTo>
                  <a:pt x="0" y="1144"/>
                </a:moveTo>
                <a:lnTo>
                  <a:pt x="0" y="1144"/>
                </a:lnTo>
                <a:lnTo>
                  <a:pt x="66" y="1180"/>
                </a:lnTo>
                <a:lnTo>
                  <a:pt x="144" y="1224"/>
                </a:lnTo>
                <a:lnTo>
                  <a:pt x="250" y="1278"/>
                </a:lnTo>
                <a:lnTo>
                  <a:pt x="382" y="1346"/>
                </a:lnTo>
                <a:lnTo>
                  <a:pt x="540" y="1422"/>
                </a:lnTo>
                <a:lnTo>
                  <a:pt x="722" y="1506"/>
                </a:lnTo>
                <a:lnTo>
                  <a:pt x="924" y="1596"/>
                </a:lnTo>
                <a:lnTo>
                  <a:pt x="1034" y="1642"/>
                </a:lnTo>
                <a:lnTo>
                  <a:pt x="1146" y="1688"/>
                </a:lnTo>
                <a:lnTo>
                  <a:pt x="1264" y="1734"/>
                </a:lnTo>
                <a:lnTo>
                  <a:pt x="1386" y="1782"/>
                </a:lnTo>
                <a:lnTo>
                  <a:pt x="1514" y="1828"/>
                </a:lnTo>
                <a:lnTo>
                  <a:pt x="1644" y="1874"/>
                </a:lnTo>
                <a:lnTo>
                  <a:pt x="1778" y="1920"/>
                </a:lnTo>
                <a:lnTo>
                  <a:pt x="1914" y="1964"/>
                </a:lnTo>
                <a:lnTo>
                  <a:pt x="2056" y="2008"/>
                </a:lnTo>
                <a:lnTo>
                  <a:pt x="2198" y="2048"/>
                </a:lnTo>
                <a:lnTo>
                  <a:pt x="2346" y="2088"/>
                </a:lnTo>
                <a:lnTo>
                  <a:pt x="2494" y="2126"/>
                </a:lnTo>
                <a:lnTo>
                  <a:pt x="2646" y="2162"/>
                </a:lnTo>
                <a:lnTo>
                  <a:pt x="2800" y="2196"/>
                </a:lnTo>
                <a:lnTo>
                  <a:pt x="2954" y="2226"/>
                </a:lnTo>
                <a:lnTo>
                  <a:pt x="3112" y="2252"/>
                </a:lnTo>
                <a:lnTo>
                  <a:pt x="3270" y="2276"/>
                </a:lnTo>
                <a:lnTo>
                  <a:pt x="3430" y="2298"/>
                </a:lnTo>
                <a:lnTo>
                  <a:pt x="3592" y="2314"/>
                </a:lnTo>
                <a:lnTo>
                  <a:pt x="3754" y="2326"/>
                </a:lnTo>
                <a:lnTo>
                  <a:pt x="3916" y="2334"/>
                </a:lnTo>
                <a:lnTo>
                  <a:pt x="4080" y="2338"/>
                </a:lnTo>
                <a:lnTo>
                  <a:pt x="4162" y="2338"/>
                </a:lnTo>
                <a:lnTo>
                  <a:pt x="4244" y="2338"/>
                </a:lnTo>
                <a:lnTo>
                  <a:pt x="4324" y="2336"/>
                </a:lnTo>
                <a:lnTo>
                  <a:pt x="4406" y="2332"/>
                </a:lnTo>
                <a:lnTo>
                  <a:pt x="4488" y="2326"/>
                </a:lnTo>
                <a:lnTo>
                  <a:pt x="4570" y="2320"/>
                </a:lnTo>
                <a:lnTo>
                  <a:pt x="4652" y="2312"/>
                </a:lnTo>
                <a:lnTo>
                  <a:pt x="4732" y="2304"/>
                </a:lnTo>
                <a:lnTo>
                  <a:pt x="4814" y="2292"/>
                </a:lnTo>
                <a:lnTo>
                  <a:pt x="4894" y="2280"/>
                </a:lnTo>
                <a:lnTo>
                  <a:pt x="4976" y="2266"/>
                </a:lnTo>
                <a:lnTo>
                  <a:pt x="5056" y="2252"/>
                </a:lnTo>
                <a:lnTo>
                  <a:pt x="5136" y="2234"/>
                </a:lnTo>
                <a:lnTo>
                  <a:pt x="5216" y="2216"/>
                </a:lnTo>
                <a:lnTo>
                  <a:pt x="5296" y="2196"/>
                </a:lnTo>
                <a:lnTo>
                  <a:pt x="5376" y="2174"/>
                </a:lnTo>
                <a:lnTo>
                  <a:pt x="5454" y="2150"/>
                </a:lnTo>
                <a:lnTo>
                  <a:pt x="5534" y="2126"/>
                </a:lnTo>
                <a:lnTo>
                  <a:pt x="5612" y="2098"/>
                </a:lnTo>
                <a:lnTo>
                  <a:pt x="5690" y="2070"/>
                </a:lnTo>
                <a:lnTo>
                  <a:pt x="5766" y="2038"/>
                </a:lnTo>
                <a:lnTo>
                  <a:pt x="5844" y="2006"/>
                </a:lnTo>
                <a:lnTo>
                  <a:pt x="5920" y="1972"/>
                </a:lnTo>
                <a:lnTo>
                  <a:pt x="5996" y="1936"/>
                </a:lnTo>
                <a:lnTo>
                  <a:pt x="6070" y="1898"/>
                </a:lnTo>
                <a:lnTo>
                  <a:pt x="6144" y="1856"/>
                </a:lnTo>
                <a:lnTo>
                  <a:pt x="6218" y="1814"/>
                </a:lnTo>
                <a:lnTo>
                  <a:pt x="6292" y="1770"/>
                </a:lnTo>
                <a:lnTo>
                  <a:pt x="6364" y="1724"/>
                </a:lnTo>
                <a:lnTo>
                  <a:pt x="6436" y="1674"/>
                </a:lnTo>
                <a:lnTo>
                  <a:pt x="6508" y="1624"/>
                </a:lnTo>
                <a:lnTo>
                  <a:pt x="6578" y="1570"/>
                </a:lnTo>
                <a:lnTo>
                  <a:pt x="6648" y="1516"/>
                </a:lnTo>
                <a:lnTo>
                  <a:pt x="6716" y="1458"/>
                </a:lnTo>
                <a:lnTo>
                  <a:pt x="6784" y="1398"/>
                </a:lnTo>
                <a:lnTo>
                  <a:pt x="6850" y="1336"/>
                </a:lnTo>
                <a:lnTo>
                  <a:pt x="6916" y="1272"/>
                </a:lnTo>
                <a:lnTo>
                  <a:pt x="6982" y="1204"/>
                </a:lnTo>
                <a:lnTo>
                  <a:pt x="7046" y="1136"/>
                </a:lnTo>
                <a:lnTo>
                  <a:pt x="7110" y="1064"/>
                </a:lnTo>
                <a:lnTo>
                  <a:pt x="7172" y="990"/>
                </a:lnTo>
                <a:lnTo>
                  <a:pt x="7232" y="912"/>
                </a:lnTo>
                <a:lnTo>
                  <a:pt x="7292" y="834"/>
                </a:lnTo>
                <a:lnTo>
                  <a:pt x="7352" y="752"/>
                </a:lnTo>
                <a:lnTo>
                  <a:pt x="7410" y="668"/>
                </a:lnTo>
                <a:lnTo>
                  <a:pt x="7466" y="580"/>
                </a:lnTo>
                <a:lnTo>
                  <a:pt x="7522" y="490"/>
                </a:lnTo>
                <a:lnTo>
                  <a:pt x="7576" y="398"/>
                </a:lnTo>
                <a:lnTo>
                  <a:pt x="7630" y="302"/>
                </a:lnTo>
                <a:lnTo>
                  <a:pt x="7682" y="204"/>
                </a:lnTo>
                <a:lnTo>
                  <a:pt x="7732" y="104"/>
                </a:lnTo>
                <a:lnTo>
                  <a:pt x="7782" y="0"/>
                </a:lnTo>
                <a:lnTo>
                  <a:pt x="7782" y="3102"/>
                </a:lnTo>
                <a:lnTo>
                  <a:pt x="0" y="3102"/>
                </a:lnTo>
                <a:lnTo>
                  <a:pt x="0" y="114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9" name="Freeform 239"/>
          <p:cNvSpPr>
            <a:spLocks/>
          </p:cNvSpPr>
          <p:nvPr userDrawn="1"/>
        </p:nvSpPr>
        <p:spPr bwMode="auto">
          <a:xfrm>
            <a:off x="0" y="3231082"/>
            <a:ext cx="9142413" cy="3644277"/>
          </a:xfrm>
          <a:custGeom>
            <a:avLst/>
            <a:gdLst/>
            <a:ahLst/>
            <a:cxnLst>
              <a:cxn ang="0">
                <a:pos x="0" y="1830"/>
              </a:cxn>
              <a:cxn ang="0">
                <a:pos x="142" y="1892"/>
              </a:cxn>
              <a:cxn ang="0">
                <a:pos x="380" y="1986"/>
              </a:cxn>
              <a:cxn ang="0">
                <a:pos x="716" y="2104"/>
              </a:cxn>
              <a:cxn ang="0">
                <a:pos x="1024" y="2202"/>
              </a:cxn>
              <a:cxn ang="0">
                <a:pos x="1254" y="2268"/>
              </a:cxn>
              <a:cxn ang="0">
                <a:pos x="1500" y="2334"/>
              </a:cxn>
              <a:cxn ang="0">
                <a:pos x="1764" y="2394"/>
              </a:cxn>
              <a:cxn ang="0">
                <a:pos x="2040" y="2450"/>
              </a:cxn>
              <a:cxn ang="0">
                <a:pos x="2328" y="2500"/>
              </a:cxn>
              <a:cxn ang="0">
                <a:pos x="2626" y="2540"/>
              </a:cxn>
              <a:cxn ang="0">
                <a:pos x="2934" y="2570"/>
              </a:cxn>
              <a:cxn ang="0">
                <a:pos x="3248" y="2590"/>
              </a:cxn>
              <a:cxn ang="0">
                <a:pos x="3568" y="2594"/>
              </a:cxn>
              <a:cxn ang="0">
                <a:pos x="3892" y="2582"/>
              </a:cxn>
              <a:cxn ang="0">
                <a:pos x="4218" y="2554"/>
              </a:cxn>
              <a:cxn ang="0">
                <a:pos x="4382" y="2532"/>
              </a:cxn>
              <a:cxn ang="0">
                <a:pos x="4544" y="2506"/>
              </a:cxn>
              <a:cxn ang="0">
                <a:pos x="4708" y="2474"/>
              </a:cxn>
              <a:cxn ang="0">
                <a:pos x="4870" y="2436"/>
              </a:cxn>
              <a:cxn ang="0">
                <a:pos x="5030" y="2394"/>
              </a:cxn>
              <a:cxn ang="0">
                <a:pos x="5192" y="2344"/>
              </a:cxn>
              <a:cxn ang="0">
                <a:pos x="5350" y="2290"/>
              </a:cxn>
              <a:cxn ang="0">
                <a:pos x="5508" y="2228"/>
              </a:cxn>
              <a:cxn ang="0">
                <a:pos x="5666" y="2160"/>
              </a:cxn>
              <a:cxn ang="0">
                <a:pos x="5820" y="2086"/>
              </a:cxn>
              <a:cxn ang="0">
                <a:pos x="5972" y="2004"/>
              </a:cxn>
              <a:cxn ang="0">
                <a:pos x="6122" y="1916"/>
              </a:cxn>
              <a:cxn ang="0">
                <a:pos x="6270" y="1820"/>
              </a:cxn>
              <a:cxn ang="0">
                <a:pos x="6416" y="1714"/>
              </a:cxn>
              <a:cxn ang="0">
                <a:pos x="6558" y="1604"/>
              </a:cxn>
              <a:cxn ang="0">
                <a:pos x="6698" y="1482"/>
              </a:cxn>
              <a:cxn ang="0">
                <a:pos x="6834" y="1354"/>
              </a:cxn>
              <a:cxn ang="0">
                <a:pos x="6968" y="1218"/>
              </a:cxn>
              <a:cxn ang="0">
                <a:pos x="7096" y="1072"/>
              </a:cxn>
              <a:cxn ang="0">
                <a:pos x="7222" y="916"/>
              </a:cxn>
              <a:cxn ang="0">
                <a:pos x="7342" y="752"/>
              </a:cxn>
              <a:cxn ang="0">
                <a:pos x="7460" y="580"/>
              </a:cxn>
              <a:cxn ang="0">
                <a:pos x="7572" y="396"/>
              </a:cxn>
              <a:cxn ang="0">
                <a:pos x="7678" y="204"/>
              </a:cxn>
              <a:cxn ang="0">
                <a:pos x="7782" y="0"/>
              </a:cxn>
              <a:cxn ang="0">
                <a:pos x="0" y="3102"/>
              </a:cxn>
            </a:cxnLst>
            <a:rect l="0" t="0" r="r" b="b"/>
            <a:pathLst>
              <a:path w="7782" h="3102">
                <a:moveTo>
                  <a:pt x="0" y="1830"/>
                </a:moveTo>
                <a:lnTo>
                  <a:pt x="0" y="1830"/>
                </a:lnTo>
                <a:lnTo>
                  <a:pt x="64" y="1860"/>
                </a:lnTo>
                <a:lnTo>
                  <a:pt x="142" y="1892"/>
                </a:lnTo>
                <a:lnTo>
                  <a:pt x="248" y="1934"/>
                </a:lnTo>
                <a:lnTo>
                  <a:pt x="380" y="1986"/>
                </a:lnTo>
                <a:lnTo>
                  <a:pt x="536" y="2042"/>
                </a:lnTo>
                <a:lnTo>
                  <a:pt x="716" y="2104"/>
                </a:lnTo>
                <a:lnTo>
                  <a:pt x="916" y="2170"/>
                </a:lnTo>
                <a:lnTo>
                  <a:pt x="1024" y="2202"/>
                </a:lnTo>
                <a:lnTo>
                  <a:pt x="1136" y="2236"/>
                </a:lnTo>
                <a:lnTo>
                  <a:pt x="1254" y="2268"/>
                </a:lnTo>
                <a:lnTo>
                  <a:pt x="1376" y="2302"/>
                </a:lnTo>
                <a:lnTo>
                  <a:pt x="1500" y="2334"/>
                </a:lnTo>
                <a:lnTo>
                  <a:pt x="1630" y="2364"/>
                </a:lnTo>
                <a:lnTo>
                  <a:pt x="1764" y="2394"/>
                </a:lnTo>
                <a:lnTo>
                  <a:pt x="1900" y="2424"/>
                </a:lnTo>
                <a:lnTo>
                  <a:pt x="2040" y="2450"/>
                </a:lnTo>
                <a:lnTo>
                  <a:pt x="2182" y="2476"/>
                </a:lnTo>
                <a:lnTo>
                  <a:pt x="2328" y="2500"/>
                </a:lnTo>
                <a:lnTo>
                  <a:pt x="2476" y="2522"/>
                </a:lnTo>
                <a:lnTo>
                  <a:pt x="2626" y="2540"/>
                </a:lnTo>
                <a:lnTo>
                  <a:pt x="2780" y="2558"/>
                </a:lnTo>
                <a:lnTo>
                  <a:pt x="2934" y="2570"/>
                </a:lnTo>
                <a:lnTo>
                  <a:pt x="3090" y="2582"/>
                </a:lnTo>
                <a:lnTo>
                  <a:pt x="3248" y="2590"/>
                </a:lnTo>
                <a:lnTo>
                  <a:pt x="3408" y="2594"/>
                </a:lnTo>
                <a:lnTo>
                  <a:pt x="3568" y="2594"/>
                </a:lnTo>
                <a:lnTo>
                  <a:pt x="3730" y="2590"/>
                </a:lnTo>
                <a:lnTo>
                  <a:pt x="3892" y="2582"/>
                </a:lnTo>
                <a:lnTo>
                  <a:pt x="4056" y="2570"/>
                </a:lnTo>
                <a:lnTo>
                  <a:pt x="4218" y="2554"/>
                </a:lnTo>
                <a:lnTo>
                  <a:pt x="4300" y="2544"/>
                </a:lnTo>
                <a:lnTo>
                  <a:pt x="4382" y="2532"/>
                </a:lnTo>
                <a:lnTo>
                  <a:pt x="4464" y="2520"/>
                </a:lnTo>
                <a:lnTo>
                  <a:pt x="4544" y="2506"/>
                </a:lnTo>
                <a:lnTo>
                  <a:pt x="4626" y="2490"/>
                </a:lnTo>
                <a:lnTo>
                  <a:pt x="4708" y="2474"/>
                </a:lnTo>
                <a:lnTo>
                  <a:pt x="4788" y="2456"/>
                </a:lnTo>
                <a:lnTo>
                  <a:pt x="4870" y="2436"/>
                </a:lnTo>
                <a:lnTo>
                  <a:pt x="4950" y="2416"/>
                </a:lnTo>
                <a:lnTo>
                  <a:pt x="5030" y="2394"/>
                </a:lnTo>
                <a:lnTo>
                  <a:pt x="5112" y="2370"/>
                </a:lnTo>
                <a:lnTo>
                  <a:pt x="5192" y="2344"/>
                </a:lnTo>
                <a:lnTo>
                  <a:pt x="5272" y="2318"/>
                </a:lnTo>
                <a:lnTo>
                  <a:pt x="5350" y="2290"/>
                </a:lnTo>
                <a:lnTo>
                  <a:pt x="5430" y="2260"/>
                </a:lnTo>
                <a:lnTo>
                  <a:pt x="5508" y="2228"/>
                </a:lnTo>
                <a:lnTo>
                  <a:pt x="5588" y="2196"/>
                </a:lnTo>
                <a:lnTo>
                  <a:pt x="5666" y="2160"/>
                </a:lnTo>
                <a:lnTo>
                  <a:pt x="5742" y="2124"/>
                </a:lnTo>
                <a:lnTo>
                  <a:pt x="5820" y="2086"/>
                </a:lnTo>
                <a:lnTo>
                  <a:pt x="5896" y="2046"/>
                </a:lnTo>
                <a:lnTo>
                  <a:pt x="5972" y="2004"/>
                </a:lnTo>
                <a:lnTo>
                  <a:pt x="6048" y="1960"/>
                </a:lnTo>
                <a:lnTo>
                  <a:pt x="6122" y="1916"/>
                </a:lnTo>
                <a:lnTo>
                  <a:pt x="6198" y="1868"/>
                </a:lnTo>
                <a:lnTo>
                  <a:pt x="6270" y="1820"/>
                </a:lnTo>
                <a:lnTo>
                  <a:pt x="6344" y="1768"/>
                </a:lnTo>
                <a:lnTo>
                  <a:pt x="6416" y="1714"/>
                </a:lnTo>
                <a:lnTo>
                  <a:pt x="6488" y="1660"/>
                </a:lnTo>
                <a:lnTo>
                  <a:pt x="6558" y="1604"/>
                </a:lnTo>
                <a:lnTo>
                  <a:pt x="6628" y="1544"/>
                </a:lnTo>
                <a:lnTo>
                  <a:pt x="6698" y="1482"/>
                </a:lnTo>
                <a:lnTo>
                  <a:pt x="6766" y="1420"/>
                </a:lnTo>
                <a:lnTo>
                  <a:pt x="6834" y="1354"/>
                </a:lnTo>
                <a:lnTo>
                  <a:pt x="6902" y="1288"/>
                </a:lnTo>
                <a:lnTo>
                  <a:pt x="6968" y="1218"/>
                </a:lnTo>
                <a:lnTo>
                  <a:pt x="7032" y="1146"/>
                </a:lnTo>
                <a:lnTo>
                  <a:pt x="7096" y="1072"/>
                </a:lnTo>
                <a:lnTo>
                  <a:pt x="7160" y="996"/>
                </a:lnTo>
                <a:lnTo>
                  <a:pt x="7222" y="916"/>
                </a:lnTo>
                <a:lnTo>
                  <a:pt x="7282" y="836"/>
                </a:lnTo>
                <a:lnTo>
                  <a:pt x="7342" y="752"/>
                </a:lnTo>
                <a:lnTo>
                  <a:pt x="7402" y="668"/>
                </a:lnTo>
                <a:lnTo>
                  <a:pt x="7460" y="580"/>
                </a:lnTo>
                <a:lnTo>
                  <a:pt x="7516" y="490"/>
                </a:lnTo>
                <a:lnTo>
                  <a:pt x="7572" y="396"/>
                </a:lnTo>
                <a:lnTo>
                  <a:pt x="7626" y="302"/>
                </a:lnTo>
                <a:lnTo>
                  <a:pt x="7678" y="204"/>
                </a:lnTo>
                <a:lnTo>
                  <a:pt x="7730" y="102"/>
                </a:lnTo>
                <a:lnTo>
                  <a:pt x="7782" y="0"/>
                </a:lnTo>
                <a:lnTo>
                  <a:pt x="7782" y="3102"/>
                </a:lnTo>
                <a:lnTo>
                  <a:pt x="0" y="3102"/>
                </a:lnTo>
                <a:lnTo>
                  <a:pt x="0" y="1830"/>
                </a:lnTo>
                <a:close/>
              </a:path>
            </a:pathLst>
          </a:custGeom>
          <a:gradFill flip="none" rotWithShape="1">
            <a:gsLst>
              <a:gs pos="100000">
                <a:srgbClr val="0038A8"/>
              </a:gs>
              <a:gs pos="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E7DB41"/>
              </a:solidFill>
            </a:endParaRPr>
          </a:p>
        </p:txBody>
      </p:sp>
      <p:sp>
        <p:nvSpPr>
          <p:cNvPr id="10" name="Freeform 240"/>
          <p:cNvSpPr>
            <a:spLocks/>
          </p:cNvSpPr>
          <p:nvPr userDrawn="1"/>
        </p:nvSpPr>
        <p:spPr bwMode="auto">
          <a:xfrm>
            <a:off x="0" y="4064289"/>
            <a:ext cx="9142413" cy="2793711"/>
          </a:xfrm>
          <a:custGeom>
            <a:avLst/>
            <a:gdLst/>
            <a:ahLst/>
            <a:cxnLst>
              <a:cxn ang="0">
                <a:pos x="0" y="1832"/>
              </a:cxn>
              <a:cxn ang="0">
                <a:pos x="144" y="1866"/>
              </a:cxn>
              <a:cxn ang="0">
                <a:pos x="382" y="1918"/>
              </a:cxn>
              <a:cxn ang="0">
                <a:pos x="722" y="1982"/>
              </a:cxn>
              <a:cxn ang="0">
                <a:pos x="1146" y="2048"/>
              </a:cxn>
              <a:cxn ang="0">
                <a:pos x="1514" y="2094"/>
              </a:cxn>
              <a:cxn ang="0">
                <a:pos x="1778" y="2120"/>
              </a:cxn>
              <a:cxn ang="0">
                <a:pos x="2056" y="2142"/>
              </a:cxn>
              <a:cxn ang="0">
                <a:pos x="2346" y="2160"/>
              </a:cxn>
              <a:cxn ang="0">
                <a:pos x="2646" y="2168"/>
              </a:cxn>
              <a:cxn ang="0">
                <a:pos x="2954" y="2170"/>
              </a:cxn>
              <a:cxn ang="0">
                <a:pos x="3270" y="2162"/>
              </a:cxn>
              <a:cxn ang="0">
                <a:pos x="3592" y="2144"/>
              </a:cxn>
              <a:cxn ang="0">
                <a:pos x="3916" y="2116"/>
              </a:cxn>
              <a:cxn ang="0">
                <a:pos x="4244" y="2072"/>
              </a:cxn>
              <a:cxn ang="0">
                <a:pos x="4570" y="2016"/>
              </a:cxn>
              <a:cxn ang="0">
                <a:pos x="4894" y="1946"/>
              </a:cxn>
              <a:cxn ang="0">
                <a:pos x="5216" y="1858"/>
              </a:cxn>
              <a:cxn ang="0">
                <a:pos x="5454" y="1782"/>
              </a:cxn>
              <a:cxn ang="0">
                <a:pos x="5612" y="1724"/>
              </a:cxn>
              <a:cxn ang="0">
                <a:pos x="5766" y="1664"/>
              </a:cxn>
              <a:cxn ang="0">
                <a:pos x="5920" y="1598"/>
              </a:cxn>
              <a:cxn ang="0">
                <a:pos x="6070" y="1526"/>
              </a:cxn>
              <a:cxn ang="0">
                <a:pos x="6218" y="1450"/>
              </a:cxn>
              <a:cxn ang="0">
                <a:pos x="6364" y="1368"/>
              </a:cxn>
              <a:cxn ang="0">
                <a:pos x="6508" y="1280"/>
              </a:cxn>
              <a:cxn ang="0">
                <a:pos x="6648" y="1188"/>
              </a:cxn>
              <a:cxn ang="0">
                <a:pos x="6784" y="1090"/>
              </a:cxn>
              <a:cxn ang="0">
                <a:pos x="6916" y="984"/>
              </a:cxn>
              <a:cxn ang="0">
                <a:pos x="7046" y="874"/>
              </a:cxn>
              <a:cxn ang="0">
                <a:pos x="7172" y="758"/>
              </a:cxn>
              <a:cxn ang="0">
                <a:pos x="7292" y="636"/>
              </a:cxn>
              <a:cxn ang="0">
                <a:pos x="7410" y="506"/>
              </a:cxn>
              <a:cxn ang="0">
                <a:pos x="7522" y="370"/>
              </a:cxn>
              <a:cxn ang="0">
                <a:pos x="7630" y="228"/>
              </a:cxn>
              <a:cxn ang="0">
                <a:pos x="7732" y="78"/>
              </a:cxn>
              <a:cxn ang="0">
                <a:pos x="7782" y="2378"/>
              </a:cxn>
              <a:cxn ang="0">
                <a:pos x="0" y="1832"/>
              </a:cxn>
            </a:cxnLst>
            <a:rect l="0" t="0" r="r" b="b"/>
            <a:pathLst>
              <a:path w="7782" h="2378">
                <a:moveTo>
                  <a:pt x="0" y="1832"/>
                </a:moveTo>
                <a:lnTo>
                  <a:pt x="0" y="1832"/>
                </a:lnTo>
                <a:lnTo>
                  <a:pt x="66" y="1848"/>
                </a:lnTo>
                <a:lnTo>
                  <a:pt x="144" y="1866"/>
                </a:lnTo>
                <a:lnTo>
                  <a:pt x="250" y="1890"/>
                </a:lnTo>
                <a:lnTo>
                  <a:pt x="382" y="1918"/>
                </a:lnTo>
                <a:lnTo>
                  <a:pt x="540" y="1948"/>
                </a:lnTo>
                <a:lnTo>
                  <a:pt x="722" y="1982"/>
                </a:lnTo>
                <a:lnTo>
                  <a:pt x="924" y="2014"/>
                </a:lnTo>
                <a:lnTo>
                  <a:pt x="1146" y="2048"/>
                </a:lnTo>
                <a:lnTo>
                  <a:pt x="1386" y="2080"/>
                </a:lnTo>
                <a:lnTo>
                  <a:pt x="1514" y="2094"/>
                </a:lnTo>
                <a:lnTo>
                  <a:pt x="1644" y="2108"/>
                </a:lnTo>
                <a:lnTo>
                  <a:pt x="1778" y="2120"/>
                </a:lnTo>
                <a:lnTo>
                  <a:pt x="1914" y="2132"/>
                </a:lnTo>
                <a:lnTo>
                  <a:pt x="2056" y="2142"/>
                </a:lnTo>
                <a:lnTo>
                  <a:pt x="2198" y="2152"/>
                </a:lnTo>
                <a:lnTo>
                  <a:pt x="2346" y="2160"/>
                </a:lnTo>
                <a:lnTo>
                  <a:pt x="2494" y="2164"/>
                </a:lnTo>
                <a:lnTo>
                  <a:pt x="2646" y="2168"/>
                </a:lnTo>
                <a:lnTo>
                  <a:pt x="2800" y="2170"/>
                </a:lnTo>
                <a:lnTo>
                  <a:pt x="2954" y="2170"/>
                </a:lnTo>
                <a:lnTo>
                  <a:pt x="3112" y="2168"/>
                </a:lnTo>
                <a:lnTo>
                  <a:pt x="3270" y="2162"/>
                </a:lnTo>
                <a:lnTo>
                  <a:pt x="3430" y="2154"/>
                </a:lnTo>
                <a:lnTo>
                  <a:pt x="3592" y="2144"/>
                </a:lnTo>
                <a:lnTo>
                  <a:pt x="3754" y="2132"/>
                </a:lnTo>
                <a:lnTo>
                  <a:pt x="3916" y="2116"/>
                </a:lnTo>
                <a:lnTo>
                  <a:pt x="4080" y="2096"/>
                </a:lnTo>
                <a:lnTo>
                  <a:pt x="4244" y="2072"/>
                </a:lnTo>
                <a:lnTo>
                  <a:pt x="4406" y="2046"/>
                </a:lnTo>
                <a:lnTo>
                  <a:pt x="4570" y="2016"/>
                </a:lnTo>
                <a:lnTo>
                  <a:pt x="4732" y="1984"/>
                </a:lnTo>
                <a:lnTo>
                  <a:pt x="4894" y="1946"/>
                </a:lnTo>
                <a:lnTo>
                  <a:pt x="5056" y="1904"/>
                </a:lnTo>
                <a:lnTo>
                  <a:pt x="5216" y="1858"/>
                </a:lnTo>
                <a:lnTo>
                  <a:pt x="5376" y="1808"/>
                </a:lnTo>
                <a:lnTo>
                  <a:pt x="5454" y="1782"/>
                </a:lnTo>
                <a:lnTo>
                  <a:pt x="5534" y="1754"/>
                </a:lnTo>
                <a:lnTo>
                  <a:pt x="5612" y="1724"/>
                </a:lnTo>
                <a:lnTo>
                  <a:pt x="5690" y="1694"/>
                </a:lnTo>
                <a:lnTo>
                  <a:pt x="5766" y="1664"/>
                </a:lnTo>
                <a:lnTo>
                  <a:pt x="5844" y="1630"/>
                </a:lnTo>
                <a:lnTo>
                  <a:pt x="5920" y="1598"/>
                </a:lnTo>
                <a:lnTo>
                  <a:pt x="5996" y="1562"/>
                </a:lnTo>
                <a:lnTo>
                  <a:pt x="6070" y="1526"/>
                </a:lnTo>
                <a:lnTo>
                  <a:pt x="6144" y="1488"/>
                </a:lnTo>
                <a:lnTo>
                  <a:pt x="6218" y="1450"/>
                </a:lnTo>
                <a:lnTo>
                  <a:pt x="6292" y="1408"/>
                </a:lnTo>
                <a:lnTo>
                  <a:pt x="6364" y="1368"/>
                </a:lnTo>
                <a:lnTo>
                  <a:pt x="6436" y="1324"/>
                </a:lnTo>
                <a:lnTo>
                  <a:pt x="6508" y="1280"/>
                </a:lnTo>
                <a:lnTo>
                  <a:pt x="6578" y="1234"/>
                </a:lnTo>
                <a:lnTo>
                  <a:pt x="6648" y="1188"/>
                </a:lnTo>
                <a:lnTo>
                  <a:pt x="6716" y="1138"/>
                </a:lnTo>
                <a:lnTo>
                  <a:pt x="6784" y="1090"/>
                </a:lnTo>
                <a:lnTo>
                  <a:pt x="6850" y="1038"/>
                </a:lnTo>
                <a:lnTo>
                  <a:pt x="6916" y="984"/>
                </a:lnTo>
                <a:lnTo>
                  <a:pt x="6982" y="930"/>
                </a:lnTo>
                <a:lnTo>
                  <a:pt x="7046" y="874"/>
                </a:lnTo>
                <a:lnTo>
                  <a:pt x="7110" y="816"/>
                </a:lnTo>
                <a:lnTo>
                  <a:pt x="7172" y="758"/>
                </a:lnTo>
                <a:lnTo>
                  <a:pt x="7232" y="698"/>
                </a:lnTo>
                <a:lnTo>
                  <a:pt x="7292" y="636"/>
                </a:lnTo>
                <a:lnTo>
                  <a:pt x="7352" y="572"/>
                </a:lnTo>
                <a:lnTo>
                  <a:pt x="7410" y="506"/>
                </a:lnTo>
                <a:lnTo>
                  <a:pt x="7466" y="438"/>
                </a:lnTo>
                <a:lnTo>
                  <a:pt x="7522" y="370"/>
                </a:lnTo>
                <a:lnTo>
                  <a:pt x="7576" y="300"/>
                </a:lnTo>
                <a:lnTo>
                  <a:pt x="7630" y="228"/>
                </a:lnTo>
                <a:lnTo>
                  <a:pt x="7682" y="154"/>
                </a:lnTo>
                <a:lnTo>
                  <a:pt x="7732" y="78"/>
                </a:lnTo>
                <a:lnTo>
                  <a:pt x="7782" y="0"/>
                </a:lnTo>
                <a:lnTo>
                  <a:pt x="7782" y="2378"/>
                </a:lnTo>
                <a:lnTo>
                  <a:pt x="0" y="2378"/>
                </a:lnTo>
                <a:lnTo>
                  <a:pt x="0" y="1832"/>
                </a:lnTo>
                <a:close/>
              </a:path>
            </a:pathLst>
          </a:custGeom>
          <a:gradFill>
            <a:gsLst>
              <a:gs pos="20000">
                <a:srgbClr val="002060"/>
              </a:gs>
              <a:gs pos="100000">
                <a:srgbClr val="003192">
                  <a:alpha val="80000"/>
                </a:srgbClr>
              </a:gs>
            </a:gsLst>
            <a:lin ang="48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E7DB41"/>
              </a:solidFill>
            </a:endParaRPr>
          </a:p>
        </p:txBody>
      </p:sp>
      <p:sp>
        <p:nvSpPr>
          <p:cNvPr id="11" name="Freeform 241"/>
          <p:cNvSpPr>
            <a:spLocks/>
          </p:cNvSpPr>
          <p:nvPr userDrawn="1"/>
        </p:nvSpPr>
        <p:spPr bwMode="auto">
          <a:xfrm>
            <a:off x="0" y="4737100"/>
            <a:ext cx="8113713" cy="1541463"/>
          </a:xfrm>
          <a:custGeom>
            <a:avLst/>
            <a:gdLst>
              <a:gd name="T0" fmla="*/ 0 w 6906"/>
              <a:gd name="T1" fmla="*/ 2147483647 h 1312"/>
              <a:gd name="T2" fmla="*/ 2147483647 w 6906"/>
              <a:gd name="T3" fmla="*/ 2147483647 h 1312"/>
              <a:gd name="T4" fmla="*/ 2147483647 w 6906"/>
              <a:gd name="T5" fmla="*/ 2147483647 h 1312"/>
              <a:gd name="T6" fmla="*/ 2147483647 w 6906"/>
              <a:gd name="T7" fmla="*/ 2147483647 h 1312"/>
              <a:gd name="T8" fmla="*/ 2147483647 w 6906"/>
              <a:gd name="T9" fmla="*/ 2147483647 h 1312"/>
              <a:gd name="T10" fmla="*/ 2147483647 w 6906"/>
              <a:gd name="T11" fmla="*/ 2147483647 h 1312"/>
              <a:gd name="T12" fmla="*/ 2147483647 w 6906"/>
              <a:gd name="T13" fmla="*/ 2147483647 h 1312"/>
              <a:gd name="T14" fmla="*/ 2147483647 w 6906"/>
              <a:gd name="T15" fmla="*/ 2147483647 h 1312"/>
              <a:gd name="T16" fmla="*/ 2147483647 w 6906"/>
              <a:gd name="T17" fmla="*/ 2147483647 h 1312"/>
              <a:gd name="T18" fmla="*/ 2147483647 w 6906"/>
              <a:gd name="T19" fmla="*/ 2147483647 h 1312"/>
              <a:gd name="T20" fmla="*/ 2147483647 w 6906"/>
              <a:gd name="T21" fmla="*/ 2147483647 h 1312"/>
              <a:gd name="T22" fmla="*/ 2147483647 w 6906"/>
              <a:gd name="T23" fmla="*/ 2147483647 h 1312"/>
              <a:gd name="T24" fmla="*/ 2147483647 w 6906"/>
              <a:gd name="T25" fmla="*/ 2147483647 h 1312"/>
              <a:gd name="T26" fmla="*/ 2147483647 w 6906"/>
              <a:gd name="T27" fmla="*/ 2147483647 h 1312"/>
              <a:gd name="T28" fmla="*/ 2147483647 w 6906"/>
              <a:gd name="T29" fmla="*/ 2147483647 h 1312"/>
              <a:gd name="T30" fmla="*/ 2147483647 w 6906"/>
              <a:gd name="T31" fmla="*/ 2147483647 h 1312"/>
              <a:gd name="T32" fmla="*/ 2147483647 w 6906"/>
              <a:gd name="T33" fmla="*/ 2147483647 h 1312"/>
              <a:gd name="T34" fmla="*/ 2147483647 w 6906"/>
              <a:gd name="T35" fmla="*/ 2147483647 h 1312"/>
              <a:gd name="T36" fmla="*/ 2147483647 w 6906"/>
              <a:gd name="T37" fmla="*/ 2147483647 h 1312"/>
              <a:gd name="T38" fmla="*/ 2147483647 w 6906"/>
              <a:gd name="T39" fmla="*/ 2147483647 h 1312"/>
              <a:gd name="T40" fmla="*/ 2147483647 w 6906"/>
              <a:gd name="T41" fmla="*/ 2147483647 h 1312"/>
              <a:gd name="T42" fmla="*/ 2147483647 w 6906"/>
              <a:gd name="T43" fmla="*/ 2147483647 h 1312"/>
              <a:gd name="T44" fmla="*/ 2147483647 w 6906"/>
              <a:gd name="T45" fmla="*/ 0 h 1312"/>
              <a:gd name="T46" fmla="*/ 2147483647 w 6906"/>
              <a:gd name="T47" fmla="*/ 2147483647 h 1312"/>
              <a:gd name="T48" fmla="*/ 2147483647 w 6906"/>
              <a:gd name="T49" fmla="*/ 2147483647 h 1312"/>
              <a:gd name="T50" fmla="*/ 2147483647 w 6906"/>
              <a:gd name="T51" fmla="*/ 2147483647 h 1312"/>
              <a:gd name="T52" fmla="*/ 2147483647 w 6906"/>
              <a:gd name="T53" fmla="*/ 2147483647 h 1312"/>
              <a:gd name="T54" fmla="*/ 2147483647 w 6906"/>
              <a:gd name="T55" fmla="*/ 2147483647 h 1312"/>
              <a:gd name="T56" fmla="*/ 2147483647 w 6906"/>
              <a:gd name="T57" fmla="*/ 2147483647 h 1312"/>
              <a:gd name="T58" fmla="*/ 2147483647 w 6906"/>
              <a:gd name="T59" fmla="*/ 2147483647 h 1312"/>
              <a:gd name="T60" fmla="*/ 2147483647 w 6906"/>
              <a:gd name="T61" fmla="*/ 2147483647 h 1312"/>
              <a:gd name="T62" fmla="*/ 2147483647 w 6906"/>
              <a:gd name="T63" fmla="*/ 2147483647 h 1312"/>
              <a:gd name="T64" fmla="*/ 2147483647 w 6906"/>
              <a:gd name="T65" fmla="*/ 2147483647 h 1312"/>
              <a:gd name="T66" fmla="*/ 2147483647 w 6906"/>
              <a:gd name="T67" fmla="*/ 2147483647 h 1312"/>
              <a:gd name="T68" fmla="*/ 2147483647 w 6906"/>
              <a:gd name="T69" fmla="*/ 2147483647 h 1312"/>
              <a:gd name="T70" fmla="*/ 2147483647 w 6906"/>
              <a:gd name="T71" fmla="*/ 2147483647 h 1312"/>
              <a:gd name="T72" fmla="*/ 2147483647 w 6906"/>
              <a:gd name="T73" fmla="*/ 2147483647 h 1312"/>
              <a:gd name="T74" fmla="*/ 2147483647 w 6906"/>
              <a:gd name="T75" fmla="*/ 2147483647 h 1312"/>
              <a:gd name="T76" fmla="*/ 2147483647 w 6906"/>
              <a:gd name="T77" fmla="*/ 2147483647 h 1312"/>
              <a:gd name="T78" fmla="*/ 2147483647 w 6906"/>
              <a:gd name="T79" fmla="*/ 2147483647 h 1312"/>
              <a:gd name="T80" fmla="*/ 2147483647 w 6906"/>
              <a:gd name="T81" fmla="*/ 2147483647 h 1312"/>
              <a:gd name="T82" fmla="*/ 2147483647 w 6906"/>
              <a:gd name="T83" fmla="*/ 2147483647 h 13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906" h="1312">
                <a:moveTo>
                  <a:pt x="0" y="504"/>
                </a:moveTo>
                <a:lnTo>
                  <a:pt x="0" y="548"/>
                </a:lnTo>
                <a:lnTo>
                  <a:pt x="50" y="572"/>
                </a:lnTo>
                <a:lnTo>
                  <a:pt x="112" y="598"/>
                </a:lnTo>
                <a:lnTo>
                  <a:pt x="194" y="632"/>
                </a:lnTo>
                <a:lnTo>
                  <a:pt x="300" y="672"/>
                </a:lnTo>
                <a:lnTo>
                  <a:pt x="424" y="720"/>
                </a:lnTo>
                <a:lnTo>
                  <a:pt x="566" y="772"/>
                </a:lnTo>
                <a:lnTo>
                  <a:pt x="728" y="826"/>
                </a:lnTo>
                <a:lnTo>
                  <a:pt x="906" y="884"/>
                </a:lnTo>
                <a:lnTo>
                  <a:pt x="1098" y="942"/>
                </a:lnTo>
                <a:lnTo>
                  <a:pt x="1306" y="1000"/>
                </a:lnTo>
                <a:lnTo>
                  <a:pt x="1414" y="1030"/>
                </a:lnTo>
                <a:lnTo>
                  <a:pt x="1526" y="1058"/>
                </a:lnTo>
                <a:lnTo>
                  <a:pt x="1640" y="1084"/>
                </a:lnTo>
                <a:lnTo>
                  <a:pt x="1758" y="1112"/>
                </a:lnTo>
                <a:lnTo>
                  <a:pt x="1878" y="1136"/>
                </a:lnTo>
                <a:lnTo>
                  <a:pt x="2002" y="1162"/>
                </a:lnTo>
                <a:lnTo>
                  <a:pt x="2126" y="1184"/>
                </a:lnTo>
                <a:lnTo>
                  <a:pt x="2254" y="1206"/>
                </a:lnTo>
                <a:lnTo>
                  <a:pt x="2384" y="1226"/>
                </a:lnTo>
                <a:lnTo>
                  <a:pt x="2516" y="1244"/>
                </a:lnTo>
                <a:lnTo>
                  <a:pt x="2650" y="1262"/>
                </a:lnTo>
                <a:lnTo>
                  <a:pt x="2784" y="1276"/>
                </a:lnTo>
                <a:lnTo>
                  <a:pt x="2920" y="1288"/>
                </a:lnTo>
                <a:lnTo>
                  <a:pt x="3058" y="1298"/>
                </a:lnTo>
                <a:lnTo>
                  <a:pt x="3198" y="1306"/>
                </a:lnTo>
                <a:lnTo>
                  <a:pt x="3338" y="1310"/>
                </a:lnTo>
                <a:lnTo>
                  <a:pt x="3480" y="1312"/>
                </a:lnTo>
                <a:lnTo>
                  <a:pt x="3622" y="1310"/>
                </a:lnTo>
                <a:lnTo>
                  <a:pt x="3766" y="1306"/>
                </a:lnTo>
                <a:lnTo>
                  <a:pt x="3908" y="1300"/>
                </a:lnTo>
                <a:lnTo>
                  <a:pt x="4052" y="1288"/>
                </a:lnTo>
                <a:lnTo>
                  <a:pt x="4196" y="1274"/>
                </a:lnTo>
                <a:lnTo>
                  <a:pt x="4340" y="1256"/>
                </a:lnTo>
                <a:lnTo>
                  <a:pt x="4484" y="1234"/>
                </a:lnTo>
                <a:lnTo>
                  <a:pt x="4628" y="1208"/>
                </a:lnTo>
                <a:lnTo>
                  <a:pt x="4772" y="1178"/>
                </a:lnTo>
                <a:lnTo>
                  <a:pt x="4914" y="1142"/>
                </a:lnTo>
                <a:lnTo>
                  <a:pt x="5058" y="1104"/>
                </a:lnTo>
                <a:lnTo>
                  <a:pt x="5200" y="1060"/>
                </a:lnTo>
                <a:lnTo>
                  <a:pt x="5270" y="1036"/>
                </a:lnTo>
                <a:lnTo>
                  <a:pt x="5340" y="1012"/>
                </a:lnTo>
                <a:lnTo>
                  <a:pt x="5410" y="986"/>
                </a:lnTo>
                <a:lnTo>
                  <a:pt x="5480" y="958"/>
                </a:lnTo>
                <a:lnTo>
                  <a:pt x="5548" y="930"/>
                </a:lnTo>
                <a:lnTo>
                  <a:pt x="5618" y="900"/>
                </a:lnTo>
                <a:lnTo>
                  <a:pt x="5686" y="868"/>
                </a:lnTo>
                <a:lnTo>
                  <a:pt x="5756" y="836"/>
                </a:lnTo>
                <a:lnTo>
                  <a:pt x="5824" y="802"/>
                </a:lnTo>
                <a:lnTo>
                  <a:pt x="5890" y="766"/>
                </a:lnTo>
                <a:lnTo>
                  <a:pt x="5958" y="730"/>
                </a:lnTo>
                <a:lnTo>
                  <a:pt x="6024" y="692"/>
                </a:lnTo>
                <a:lnTo>
                  <a:pt x="6092" y="652"/>
                </a:lnTo>
                <a:lnTo>
                  <a:pt x="6158" y="612"/>
                </a:lnTo>
                <a:lnTo>
                  <a:pt x="6222" y="570"/>
                </a:lnTo>
                <a:lnTo>
                  <a:pt x="6288" y="526"/>
                </a:lnTo>
                <a:lnTo>
                  <a:pt x="6352" y="480"/>
                </a:lnTo>
                <a:lnTo>
                  <a:pt x="6416" y="434"/>
                </a:lnTo>
                <a:lnTo>
                  <a:pt x="6480" y="384"/>
                </a:lnTo>
                <a:lnTo>
                  <a:pt x="6542" y="334"/>
                </a:lnTo>
                <a:lnTo>
                  <a:pt x="6604" y="284"/>
                </a:lnTo>
                <a:lnTo>
                  <a:pt x="6666" y="230"/>
                </a:lnTo>
                <a:lnTo>
                  <a:pt x="6726" y="176"/>
                </a:lnTo>
                <a:lnTo>
                  <a:pt x="6786" y="118"/>
                </a:lnTo>
                <a:lnTo>
                  <a:pt x="6846" y="60"/>
                </a:lnTo>
                <a:lnTo>
                  <a:pt x="6906" y="0"/>
                </a:lnTo>
                <a:lnTo>
                  <a:pt x="6816" y="86"/>
                </a:lnTo>
                <a:lnTo>
                  <a:pt x="6724" y="168"/>
                </a:lnTo>
                <a:lnTo>
                  <a:pt x="6632" y="246"/>
                </a:lnTo>
                <a:lnTo>
                  <a:pt x="6538" y="318"/>
                </a:lnTo>
                <a:lnTo>
                  <a:pt x="6442" y="388"/>
                </a:lnTo>
                <a:lnTo>
                  <a:pt x="6346" y="454"/>
                </a:lnTo>
                <a:lnTo>
                  <a:pt x="6248" y="514"/>
                </a:lnTo>
                <a:lnTo>
                  <a:pt x="6148" y="572"/>
                </a:lnTo>
                <a:lnTo>
                  <a:pt x="6088" y="610"/>
                </a:lnTo>
                <a:lnTo>
                  <a:pt x="6028" y="646"/>
                </a:lnTo>
                <a:lnTo>
                  <a:pt x="5908" y="714"/>
                </a:lnTo>
                <a:lnTo>
                  <a:pt x="5784" y="776"/>
                </a:lnTo>
                <a:lnTo>
                  <a:pt x="5660" y="836"/>
                </a:lnTo>
                <a:lnTo>
                  <a:pt x="5536" y="890"/>
                </a:lnTo>
                <a:lnTo>
                  <a:pt x="5410" y="940"/>
                </a:lnTo>
                <a:lnTo>
                  <a:pt x="5284" y="988"/>
                </a:lnTo>
                <a:lnTo>
                  <a:pt x="5156" y="1030"/>
                </a:lnTo>
                <a:lnTo>
                  <a:pt x="5026" y="1068"/>
                </a:lnTo>
                <a:lnTo>
                  <a:pt x="4898" y="1102"/>
                </a:lnTo>
                <a:lnTo>
                  <a:pt x="4768" y="1134"/>
                </a:lnTo>
                <a:lnTo>
                  <a:pt x="4638" y="1160"/>
                </a:lnTo>
                <a:lnTo>
                  <a:pt x="4508" y="1184"/>
                </a:lnTo>
                <a:lnTo>
                  <a:pt x="4378" y="1206"/>
                </a:lnTo>
                <a:lnTo>
                  <a:pt x="4248" y="1224"/>
                </a:lnTo>
                <a:lnTo>
                  <a:pt x="4116" y="1238"/>
                </a:lnTo>
                <a:lnTo>
                  <a:pt x="3986" y="1248"/>
                </a:lnTo>
                <a:lnTo>
                  <a:pt x="3856" y="1258"/>
                </a:lnTo>
                <a:lnTo>
                  <a:pt x="3726" y="1264"/>
                </a:lnTo>
                <a:lnTo>
                  <a:pt x="3598" y="1266"/>
                </a:lnTo>
                <a:lnTo>
                  <a:pt x="3470" y="1266"/>
                </a:lnTo>
                <a:lnTo>
                  <a:pt x="3342" y="1266"/>
                </a:lnTo>
                <a:lnTo>
                  <a:pt x="3214" y="1260"/>
                </a:lnTo>
                <a:lnTo>
                  <a:pt x="3088" y="1254"/>
                </a:lnTo>
                <a:lnTo>
                  <a:pt x="2962" y="1246"/>
                </a:lnTo>
                <a:lnTo>
                  <a:pt x="2838" y="1236"/>
                </a:lnTo>
                <a:lnTo>
                  <a:pt x="2716" y="1224"/>
                </a:lnTo>
                <a:lnTo>
                  <a:pt x="2594" y="1210"/>
                </a:lnTo>
                <a:lnTo>
                  <a:pt x="2474" y="1194"/>
                </a:lnTo>
                <a:lnTo>
                  <a:pt x="2354" y="1178"/>
                </a:lnTo>
                <a:lnTo>
                  <a:pt x="2238" y="1158"/>
                </a:lnTo>
                <a:lnTo>
                  <a:pt x="2122" y="1138"/>
                </a:lnTo>
                <a:lnTo>
                  <a:pt x="2010" y="1118"/>
                </a:lnTo>
                <a:lnTo>
                  <a:pt x="1898" y="1096"/>
                </a:lnTo>
                <a:lnTo>
                  <a:pt x="1788" y="1072"/>
                </a:lnTo>
                <a:lnTo>
                  <a:pt x="1682" y="1050"/>
                </a:lnTo>
                <a:lnTo>
                  <a:pt x="1474" y="1000"/>
                </a:lnTo>
                <a:lnTo>
                  <a:pt x="1276" y="948"/>
                </a:lnTo>
                <a:lnTo>
                  <a:pt x="1090" y="896"/>
                </a:lnTo>
                <a:lnTo>
                  <a:pt x="916" y="842"/>
                </a:lnTo>
                <a:lnTo>
                  <a:pt x="754" y="790"/>
                </a:lnTo>
                <a:lnTo>
                  <a:pt x="604" y="740"/>
                </a:lnTo>
                <a:lnTo>
                  <a:pt x="470" y="692"/>
                </a:lnTo>
                <a:lnTo>
                  <a:pt x="350" y="648"/>
                </a:lnTo>
                <a:lnTo>
                  <a:pt x="248" y="608"/>
                </a:lnTo>
                <a:lnTo>
                  <a:pt x="160" y="572"/>
                </a:lnTo>
                <a:lnTo>
                  <a:pt x="42" y="522"/>
                </a:lnTo>
                <a:lnTo>
                  <a:pt x="0" y="50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12" name="Freeform 241"/>
          <p:cNvSpPr>
            <a:spLocks/>
          </p:cNvSpPr>
          <p:nvPr userDrawn="1"/>
        </p:nvSpPr>
        <p:spPr bwMode="auto">
          <a:xfrm rot="11269078">
            <a:off x="1333500" y="892175"/>
            <a:ext cx="7847013" cy="1541463"/>
          </a:xfrm>
          <a:custGeom>
            <a:avLst/>
            <a:gdLst>
              <a:gd name="T0" fmla="*/ 0 w 6906"/>
              <a:gd name="T1" fmla="*/ 2147483647 h 1312"/>
              <a:gd name="T2" fmla="*/ 2147483647 w 6906"/>
              <a:gd name="T3" fmla="*/ 2147483647 h 1312"/>
              <a:gd name="T4" fmla="*/ 2147483647 w 6906"/>
              <a:gd name="T5" fmla="*/ 2147483647 h 1312"/>
              <a:gd name="T6" fmla="*/ 2147483647 w 6906"/>
              <a:gd name="T7" fmla="*/ 2147483647 h 1312"/>
              <a:gd name="T8" fmla="*/ 2147483647 w 6906"/>
              <a:gd name="T9" fmla="*/ 2147483647 h 1312"/>
              <a:gd name="T10" fmla="*/ 2147483647 w 6906"/>
              <a:gd name="T11" fmla="*/ 2147483647 h 1312"/>
              <a:gd name="T12" fmla="*/ 2147483647 w 6906"/>
              <a:gd name="T13" fmla="*/ 2147483647 h 1312"/>
              <a:gd name="T14" fmla="*/ 2147483647 w 6906"/>
              <a:gd name="T15" fmla="*/ 2147483647 h 1312"/>
              <a:gd name="T16" fmla="*/ 2147483647 w 6906"/>
              <a:gd name="T17" fmla="*/ 2147483647 h 1312"/>
              <a:gd name="T18" fmla="*/ 2147483647 w 6906"/>
              <a:gd name="T19" fmla="*/ 2147483647 h 1312"/>
              <a:gd name="T20" fmla="*/ 2147483647 w 6906"/>
              <a:gd name="T21" fmla="*/ 2147483647 h 1312"/>
              <a:gd name="T22" fmla="*/ 2147483647 w 6906"/>
              <a:gd name="T23" fmla="*/ 2147483647 h 1312"/>
              <a:gd name="T24" fmla="*/ 2147483647 w 6906"/>
              <a:gd name="T25" fmla="*/ 2147483647 h 1312"/>
              <a:gd name="T26" fmla="*/ 2147483647 w 6906"/>
              <a:gd name="T27" fmla="*/ 2147483647 h 1312"/>
              <a:gd name="T28" fmla="*/ 2147483647 w 6906"/>
              <a:gd name="T29" fmla="*/ 2147483647 h 1312"/>
              <a:gd name="T30" fmla="*/ 2147483647 w 6906"/>
              <a:gd name="T31" fmla="*/ 2147483647 h 1312"/>
              <a:gd name="T32" fmla="*/ 2147483647 w 6906"/>
              <a:gd name="T33" fmla="*/ 2147483647 h 1312"/>
              <a:gd name="T34" fmla="*/ 2147483647 w 6906"/>
              <a:gd name="T35" fmla="*/ 2147483647 h 1312"/>
              <a:gd name="T36" fmla="*/ 2147483647 w 6906"/>
              <a:gd name="T37" fmla="*/ 2147483647 h 1312"/>
              <a:gd name="T38" fmla="*/ 2147483647 w 6906"/>
              <a:gd name="T39" fmla="*/ 2147483647 h 1312"/>
              <a:gd name="T40" fmla="*/ 2147483647 w 6906"/>
              <a:gd name="T41" fmla="*/ 2147483647 h 1312"/>
              <a:gd name="T42" fmla="*/ 2147483647 w 6906"/>
              <a:gd name="T43" fmla="*/ 2147483647 h 1312"/>
              <a:gd name="T44" fmla="*/ 2147483647 w 6906"/>
              <a:gd name="T45" fmla="*/ 0 h 1312"/>
              <a:gd name="T46" fmla="*/ 2147483647 w 6906"/>
              <a:gd name="T47" fmla="*/ 2147483647 h 1312"/>
              <a:gd name="T48" fmla="*/ 2147483647 w 6906"/>
              <a:gd name="T49" fmla="*/ 2147483647 h 1312"/>
              <a:gd name="T50" fmla="*/ 2147483647 w 6906"/>
              <a:gd name="T51" fmla="*/ 2147483647 h 1312"/>
              <a:gd name="T52" fmla="*/ 2147483647 w 6906"/>
              <a:gd name="T53" fmla="*/ 2147483647 h 1312"/>
              <a:gd name="T54" fmla="*/ 2147483647 w 6906"/>
              <a:gd name="T55" fmla="*/ 2147483647 h 1312"/>
              <a:gd name="T56" fmla="*/ 2147483647 w 6906"/>
              <a:gd name="T57" fmla="*/ 2147483647 h 1312"/>
              <a:gd name="T58" fmla="*/ 2147483647 w 6906"/>
              <a:gd name="T59" fmla="*/ 2147483647 h 1312"/>
              <a:gd name="T60" fmla="*/ 2147483647 w 6906"/>
              <a:gd name="T61" fmla="*/ 2147483647 h 1312"/>
              <a:gd name="T62" fmla="*/ 2147483647 w 6906"/>
              <a:gd name="T63" fmla="*/ 2147483647 h 1312"/>
              <a:gd name="T64" fmla="*/ 2147483647 w 6906"/>
              <a:gd name="T65" fmla="*/ 2147483647 h 1312"/>
              <a:gd name="T66" fmla="*/ 2147483647 w 6906"/>
              <a:gd name="T67" fmla="*/ 2147483647 h 1312"/>
              <a:gd name="T68" fmla="*/ 2147483647 w 6906"/>
              <a:gd name="T69" fmla="*/ 2147483647 h 1312"/>
              <a:gd name="T70" fmla="*/ 2147483647 w 6906"/>
              <a:gd name="T71" fmla="*/ 2147483647 h 1312"/>
              <a:gd name="T72" fmla="*/ 2147483647 w 6906"/>
              <a:gd name="T73" fmla="*/ 2147483647 h 1312"/>
              <a:gd name="T74" fmla="*/ 2147483647 w 6906"/>
              <a:gd name="T75" fmla="*/ 2147483647 h 1312"/>
              <a:gd name="T76" fmla="*/ 2147483647 w 6906"/>
              <a:gd name="T77" fmla="*/ 2147483647 h 1312"/>
              <a:gd name="T78" fmla="*/ 2147483647 w 6906"/>
              <a:gd name="T79" fmla="*/ 2147483647 h 1312"/>
              <a:gd name="T80" fmla="*/ 2147483647 w 6906"/>
              <a:gd name="T81" fmla="*/ 2147483647 h 1312"/>
              <a:gd name="T82" fmla="*/ 2147483647 w 6906"/>
              <a:gd name="T83" fmla="*/ 2147483647 h 13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906" h="1312">
                <a:moveTo>
                  <a:pt x="0" y="504"/>
                </a:moveTo>
                <a:lnTo>
                  <a:pt x="0" y="548"/>
                </a:lnTo>
                <a:lnTo>
                  <a:pt x="50" y="572"/>
                </a:lnTo>
                <a:lnTo>
                  <a:pt x="112" y="598"/>
                </a:lnTo>
                <a:lnTo>
                  <a:pt x="194" y="632"/>
                </a:lnTo>
                <a:lnTo>
                  <a:pt x="300" y="672"/>
                </a:lnTo>
                <a:lnTo>
                  <a:pt x="424" y="720"/>
                </a:lnTo>
                <a:lnTo>
                  <a:pt x="566" y="772"/>
                </a:lnTo>
                <a:lnTo>
                  <a:pt x="728" y="826"/>
                </a:lnTo>
                <a:lnTo>
                  <a:pt x="906" y="884"/>
                </a:lnTo>
                <a:lnTo>
                  <a:pt x="1098" y="942"/>
                </a:lnTo>
                <a:lnTo>
                  <a:pt x="1306" y="1000"/>
                </a:lnTo>
                <a:lnTo>
                  <a:pt x="1414" y="1030"/>
                </a:lnTo>
                <a:lnTo>
                  <a:pt x="1526" y="1058"/>
                </a:lnTo>
                <a:lnTo>
                  <a:pt x="1640" y="1084"/>
                </a:lnTo>
                <a:lnTo>
                  <a:pt x="1758" y="1112"/>
                </a:lnTo>
                <a:lnTo>
                  <a:pt x="1878" y="1136"/>
                </a:lnTo>
                <a:lnTo>
                  <a:pt x="2002" y="1162"/>
                </a:lnTo>
                <a:lnTo>
                  <a:pt x="2126" y="1184"/>
                </a:lnTo>
                <a:lnTo>
                  <a:pt x="2254" y="1206"/>
                </a:lnTo>
                <a:lnTo>
                  <a:pt x="2384" y="1226"/>
                </a:lnTo>
                <a:lnTo>
                  <a:pt x="2516" y="1244"/>
                </a:lnTo>
                <a:lnTo>
                  <a:pt x="2650" y="1262"/>
                </a:lnTo>
                <a:lnTo>
                  <a:pt x="2784" y="1276"/>
                </a:lnTo>
                <a:lnTo>
                  <a:pt x="2920" y="1288"/>
                </a:lnTo>
                <a:lnTo>
                  <a:pt x="3058" y="1298"/>
                </a:lnTo>
                <a:lnTo>
                  <a:pt x="3198" y="1306"/>
                </a:lnTo>
                <a:lnTo>
                  <a:pt x="3338" y="1310"/>
                </a:lnTo>
                <a:lnTo>
                  <a:pt x="3480" y="1312"/>
                </a:lnTo>
                <a:lnTo>
                  <a:pt x="3622" y="1310"/>
                </a:lnTo>
                <a:lnTo>
                  <a:pt x="3766" y="1306"/>
                </a:lnTo>
                <a:lnTo>
                  <a:pt x="3908" y="1300"/>
                </a:lnTo>
                <a:lnTo>
                  <a:pt x="4052" y="1288"/>
                </a:lnTo>
                <a:lnTo>
                  <a:pt x="4196" y="1274"/>
                </a:lnTo>
                <a:lnTo>
                  <a:pt x="4340" y="1256"/>
                </a:lnTo>
                <a:lnTo>
                  <a:pt x="4484" y="1234"/>
                </a:lnTo>
                <a:lnTo>
                  <a:pt x="4628" y="1208"/>
                </a:lnTo>
                <a:lnTo>
                  <a:pt x="4772" y="1178"/>
                </a:lnTo>
                <a:lnTo>
                  <a:pt x="4914" y="1142"/>
                </a:lnTo>
                <a:lnTo>
                  <a:pt x="5058" y="1104"/>
                </a:lnTo>
                <a:lnTo>
                  <a:pt x="5200" y="1060"/>
                </a:lnTo>
                <a:lnTo>
                  <a:pt x="5270" y="1036"/>
                </a:lnTo>
                <a:lnTo>
                  <a:pt x="5340" y="1012"/>
                </a:lnTo>
                <a:lnTo>
                  <a:pt x="5410" y="986"/>
                </a:lnTo>
                <a:lnTo>
                  <a:pt x="5480" y="958"/>
                </a:lnTo>
                <a:lnTo>
                  <a:pt x="5548" y="930"/>
                </a:lnTo>
                <a:lnTo>
                  <a:pt x="5618" y="900"/>
                </a:lnTo>
                <a:lnTo>
                  <a:pt x="5686" y="868"/>
                </a:lnTo>
                <a:lnTo>
                  <a:pt x="5756" y="836"/>
                </a:lnTo>
                <a:lnTo>
                  <a:pt x="5824" y="802"/>
                </a:lnTo>
                <a:lnTo>
                  <a:pt x="5890" y="766"/>
                </a:lnTo>
                <a:lnTo>
                  <a:pt x="5958" y="730"/>
                </a:lnTo>
                <a:lnTo>
                  <a:pt x="6024" y="692"/>
                </a:lnTo>
                <a:lnTo>
                  <a:pt x="6092" y="652"/>
                </a:lnTo>
                <a:lnTo>
                  <a:pt x="6158" y="612"/>
                </a:lnTo>
                <a:lnTo>
                  <a:pt x="6222" y="570"/>
                </a:lnTo>
                <a:lnTo>
                  <a:pt x="6288" y="526"/>
                </a:lnTo>
                <a:lnTo>
                  <a:pt x="6352" y="480"/>
                </a:lnTo>
                <a:lnTo>
                  <a:pt x="6416" y="434"/>
                </a:lnTo>
                <a:lnTo>
                  <a:pt x="6480" y="384"/>
                </a:lnTo>
                <a:lnTo>
                  <a:pt x="6542" y="334"/>
                </a:lnTo>
                <a:lnTo>
                  <a:pt x="6604" y="284"/>
                </a:lnTo>
                <a:lnTo>
                  <a:pt x="6666" y="230"/>
                </a:lnTo>
                <a:lnTo>
                  <a:pt x="6726" y="176"/>
                </a:lnTo>
                <a:lnTo>
                  <a:pt x="6786" y="118"/>
                </a:lnTo>
                <a:lnTo>
                  <a:pt x="6846" y="60"/>
                </a:lnTo>
                <a:lnTo>
                  <a:pt x="6906" y="0"/>
                </a:lnTo>
                <a:lnTo>
                  <a:pt x="6816" y="86"/>
                </a:lnTo>
                <a:lnTo>
                  <a:pt x="6724" y="168"/>
                </a:lnTo>
                <a:lnTo>
                  <a:pt x="6632" y="246"/>
                </a:lnTo>
                <a:lnTo>
                  <a:pt x="6538" y="318"/>
                </a:lnTo>
                <a:lnTo>
                  <a:pt x="6442" y="388"/>
                </a:lnTo>
                <a:lnTo>
                  <a:pt x="6346" y="454"/>
                </a:lnTo>
                <a:lnTo>
                  <a:pt x="6248" y="514"/>
                </a:lnTo>
                <a:lnTo>
                  <a:pt x="6148" y="572"/>
                </a:lnTo>
                <a:lnTo>
                  <a:pt x="6088" y="610"/>
                </a:lnTo>
                <a:lnTo>
                  <a:pt x="6028" y="646"/>
                </a:lnTo>
                <a:lnTo>
                  <a:pt x="5908" y="714"/>
                </a:lnTo>
                <a:lnTo>
                  <a:pt x="5784" y="776"/>
                </a:lnTo>
                <a:lnTo>
                  <a:pt x="5660" y="836"/>
                </a:lnTo>
                <a:lnTo>
                  <a:pt x="5536" y="890"/>
                </a:lnTo>
                <a:lnTo>
                  <a:pt x="5410" y="940"/>
                </a:lnTo>
                <a:lnTo>
                  <a:pt x="5284" y="988"/>
                </a:lnTo>
                <a:lnTo>
                  <a:pt x="5156" y="1030"/>
                </a:lnTo>
                <a:lnTo>
                  <a:pt x="5026" y="1068"/>
                </a:lnTo>
                <a:lnTo>
                  <a:pt x="4898" y="1102"/>
                </a:lnTo>
                <a:lnTo>
                  <a:pt x="4768" y="1134"/>
                </a:lnTo>
                <a:lnTo>
                  <a:pt x="4638" y="1160"/>
                </a:lnTo>
                <a:lnTo>
                  <a:pt x="4508" y="1184"/>
                </a:lnTo>
                <a:lnTo>
                  <a:pt x="4378" y="1206"/>
                </a:lnTo>
                <a:lnTo>
                  <a:pt x="4248" y="1224"/>
                </a:lnTo>
                <a:lnTo>
                  <a:pt x="4116" y="1238"/>
                </a:lnTo>
                <a:lnTo>
                  <a:pt x="3986" y="1248"/>
                </a:lnTo>
                <a:lnTo>
                  <a:pt x="3856" y="1258"/>
                </a:lnTo>
                <a:lnTo>
                  <a:pt x="3726" y="1264"/>
                </a:lnTo>
                <a:lnTo>
                  <a:pt x="3598" y="1266"/>
                </a:lnTo>
                <a:lnTo>
                  <a:pt x="3470" y="1266"/>
                </a:lnTo>
                <a:lnTo>
                  <a:pt x="3342" y="1266"/>
                </a:lnTo>
                <a:lnTo>
                  <a:pt x="3214" y="1260"/>
                </a:lnTo>
                <a:lnTo>
                  <a:pt x="3088" y="1254"/>
                </a:lnTo>
                <a:lnTo>
                  <a:pt x="2962" y="1246"/>
                </a:lnTo>
                <a:lnTo>
                  <a:pt x="2838" y="1236"/>
                </a:lnTo>
                <a:lnTo>
                  <a:pt x="2716" y="1224"/>
                </a:lnTo>
                <a:lnTo>
                  <a:pt x="2594" y="1210"/>
                </a:lnTo>
                <a:lnTo>
                  <a:pt x="2474" y="1194"/>
                </a:lnTo>
                <a:lnTo>
                  <a:pt x="2354" y="1178"/>
                </a:lnTo>
                <a:lnTo>
                  <a:pt x="2238" y="1158"/>
                </a:lnTo>
                <a:lnTo>
                  <a:pt x="2122" y="1138"/>
                </a:lnTo>
                <a:lnTo>
                  <a:pt x="2010" y="1118"/>
                </a:lnTo>
                <a:lnTo>
                  <a:pt x="1898" y="1096"/>
                </a:lnTo>
                <a:lnTo>
                  <a:pt x="1788" y="1072"/>
                </a:lnTo>
                <a:lnTo>
                  <a:pt x="1682" y="1050"/>
                </a:lnTo>
                <a:lnTo>
                  <a:pt x="1474" y="1000"/>
                </a:lnTo>
                <a:lnTo>
                  <a:pt x="1276" y="948"/>
                </a:lnTo>
                <a:lnTo>
                  <a:pt x="1090" y="896"/>
                </a:lnTo>
                <a:lnTo>
                  <a:pt x="916" y="842"/>
                </a:lnTo>
                <a:lnTo>
                  <a:pt x="754" y="790"/>
                </a:lnTo>
                <a:lnTo>
                  <a:pt x="604" y="740"/>
                </a:lnTo>
                <a:lnTo>
                  <a:pt x="470" y="692"/>
                </a:lnTo>
                <a:lnTo>
                  <a:pt x="350" y="648"/>
                </a:lnTo>
                <a:lnTo>
                  <a:pt x="248" y="608"/>
                </a:lnTo>
                <a:lnTo>
                  <a:pt x="160" y="572"/>
                </a:lnTo>
                <a:lnTo>
                  <a:pt x="42" y="522"/>
                </a:lnTo>
                <a:lnTo>
                  <a:pt x="0" y="50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32" y="3156498"/>
            <a:ext cx="7188200" cy="1470025"/>
          </a:xfrm>
        </p:spPr>
        <p:txBody>
          <a:bodyPr anchor="ctr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54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10"/>
          <p:cNvSpPr>
            <a:spLocks/>
          </p:cNvSpPr>
          <p:nvPr/>
        </p:nvSpPr>
        <p:spPr bwMode="auto">
          <a:xfrm>
            <a:off x="-1588" y="0"/>
            <a:ext cx="9144001" cy="1306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14"/>
              </a:cxn>
              <a:cxn ang="0">
                <a:pos x="0" y="2014"/>
              </a:cxn>
              <a:cxn ang="0">
                <a:pos x="162" y="2032"/>
              </a:cxn>
              <a:cxn ang="0">
                <a:pos x="360" y="2054"/>
              </a:cxn>
              <a:cxn ang="0">
                <a:pos x="632" y="2082"/>
              </a:cxn>
              <a:cxn ang="0">
                <a:pos x="974" y="2116"/>
              </a:cxn>
              <a:cxn ang="0">
                <a:pos x="1384" y="2154"/>
              </a:cxn>
              <a:cxn ang="0">
                <a:pos x="1860" y="2192"/>
              </a:cxn>
              <a:cxn ang="0">
                <a:pos x="2396" y="2234"/>
              </a:cxn>
              <a:cxn ang="0">
                <a:pos x="2992" y="2276"/>
              </a:cxn>
              <a:cxn ang="0">
                <a:pos x="3312" y="2296"/>
              </a:cxn>
              <a:cxn ang="0">
                <a:pos x="3644" y="2316"/>
              </a:cxn>
              <a:cxn ang="0">
                <a:pos x="3990" y="2334"/>
              </a:cxn>
              <a:cxn ang="0">
                <a:pos x="4348" y="2352"/>
              </a:cxn>
              <a:cxn ang="0">
                <a:pos x="4718" y="2370"/>
              </a:cxn>
              <a:cxn ang="0">
                <a:pos x="5102" y="2386"/>
              </a:cxn>
              <a:cxn ang="0">
                <a:pos x="5496" y="2400"/>
              </a:cxn>
              <a:cxn ang="0">
                <a:pos x="5902" y="2414"/>
              </a:cxn>
              <a:cxn ang="0">
                <a:pos x="6320" y="2426"/>
              </a:cxn>
              <a:cxn ang="0">
                <a:pos x="6746" y="2436"/>
              </a:cxn>
              <a:cxn ang="0">
                <a:pos x="7184" y="2444"/>
              </a:cxn>
              <a:cxn ang="0">
                <a:pos x="7630" y="2450"/>
              </a:cxn>
              <a:cxn ang="0">
                <a:pos x="8088" y="2454"/>
              </a:cxn>
              <a:cxn ang="0">
                <a:pos x="8554" y="2454"/>
              </a:cxn>
              <a:cxn ang="0">
                <a:pos x="8554" y="2454"/>
              </a:cxn>
              <a:cxn ang="0">
                <a:pos x="9020" y="2454"/>
              </a:cxn>
              <a:cxn ang="0">
                <a:pos x="9476" y="2450"/>
              </a:cxn>
              <a:cxn ang="0">
                <a:pos x="9924" y="2444"/>
              </a:cxn>
              <a:cxn ang="0">
                <a:pos x="10362" y="2436"/>
              </a:cxn>
              <a:cxn ang="0">
                <a:pos x="10790" y="2426"/>
              </a:cxn>
              <a:cxn ang="0">
                <a:pos x="11206" y="2414"/>
              </a:cxn>
              <a:cxn ang="0">
                <a:pos x="11612" y="2400"/>
              </a:cxn>
              <a:cxn ang="0">
                <a:pos x="12006" y="2386"/>
              </a:cxn>
              <a:cxn ang="0">
                <a:pos x="12388" y="2368"/>
              </a:cxn>
              <a:cxn ang="0">
                <a:pos x="12760" y="2352"/>
              </a:cxn>
              <a:cxn ang="0">
                <a:pos x="13116" y="2334"/>
              </a:cxn>
              <a:cxn ang="0">
                <a:pos x="13462" y="2314"/>
              </a:cxn>
              <a:cxn ang="0">
                <a:pos x="13794" y="2294"/>
              </a:cxn>
              <a:cxn ang="0">
                <a:pos x="14112" y="2274"/>
              </a:cxn>
              <a:cxn ang="0">
                <a:pos x="14416" y="2252"/>
              </a:cxn>
              <a:cxn ang="0">
                <a:pos x="14704" y="2232"/>
              </a:cxn>
              <a:cxn ang="0">
                <a:pos x="15240" y="2190"/>
              </a:cxn>
              <a:cxn ang="0">
                <a:pos x="15712" y="2150"/>
              </a:cxn>
              <a:cxn ang="0">
                <a:pos x="16120" y="2112"/>
              </a:cxn>
              <a:cxn ang="0">
                <a:pos x="16460" y="2080"/>
              </a:cxn>
              <a:cxn ang="0">
                <a:pos x="16730" y="2050"/>
              </a:cxn>
              <a:cxn ang="0">
                <a:pos x="16928" y="2028"/>
              </a:cxn>
              <a:cxn ang="0">
                <a:pos x="17088" y="2010"/>
              </a:cxn>
              <a:cxn ang="0">
                <a:pos x="17088" y="0"/>
              </a:cxn>
              <a:cxn ang="0">
                <a:pos x="0" y="0"/>
              </a:cxn>
            </a:cxnLst>
            <a:rect l="0" t="0" r="r" b="b"/>
            <a:pathLst>
              <a:path w="17088" h="2454">
                <a:moveTo>
                  <a:pt x="0" y="0"/>
                </a:moveTo>
                <a:lnTo>
                  <a:pt x="0" y="2014"/>
                </a:lnTo>
                <a:lnTo>
                  <a:pt x="0" y="2014"/>
                </a:lnTo>
                <a:lnTo>
                  <a:pt x="162" y="2032"/>
                </a:lnTo>
                <a:lnTo>
                  <a:pt x="360" y="2054"/>
                </a:lnTo>
                <a:lnTo>
                  <a:pt x="632" y="2082"/>
                </a:lnTo>
                <a:lnTo>
                  <a:pt x="974" y="2116"/>
                </a:lnTo>
                <a:lnTo>
                  <a:pt x="1384" y="2154"/>
                </a:lnTo>
                <a:lnTo>
                  <a:pt x="1860" y="2192"/>
                </a:lnTo>
                <a:lnTo>
                  <a:pt x="2396" y="2234"/>
                </a:lnTo>
                <a:lnTo>
                  <a:pt x="2992" y="2276"/>
                </a:lnTo>
                <a:lnTo>
                  <a:pt x="3312" y="2296"/>
                </a:lnTo>
                <a:lnTo>
                  <a:pt x="3644" y="2316"/>
                </a:lnTo>
                <a:lnTo>
                  <a:pt x="3990" y="2334"/>
                </a:lnTo>
                <a:lnTo>
                  <a:pt x="4348" y="2352"/>
                </a:lnTo>
                <a:lnTo>
                  <a:pt x="4718" y="2370"/>
                </a:lnTo>
                <a:lnTo>
                  <a:pt x="5102" y="2386"/>
                </a:lnTo>
                <a:lnTo>
                  <a:pt x="5496" y="2400"/>
                </a:lnTo>
                <a:lnTo>
                  <a:pt x="5902" y="2414"/>
                </a:lnTo>
                <a:lnTo>
                  <a:pt x="6320" y="2426"/>
                </a:lnTo>
                <a:lnTo>
                  <a:pt x="6746" y="2436"/>
                </a:lnTo>
                <a:lnTo>
                  <a:pt x="7184" y="2444"/>
                </a:lnTo>
                <a:lnTo>
                  <a:pt x="7630" y="2450"/>
                </a:lnTo>
                <a:lnTo>
                  <a:pt x="8088" y="2454"/>
                </a:lnTo>
                <a:lnTo>
                  <a:pt x="8554" y="2454"/>
                </a:lnTo>
                <a:lnTo>
                  <a:pt x="8554" y="2454"/>
                </a:lnTo>
                <a:lnTo>
                  <a:pt x="9020" y="2454"/>
                </a:lnTo>
                <a:lnTo>
                  <a:pt x="9476" y="2450"/>
                </a:lnTo>
                <a:lnTo>
                  <a:pt x="9924" y="2444"/>
                </a:lnTo>
                <a:lnTo>
                  <a:pt x="10362" y="2436"/>
                </a:lnTo>
                <a:lnTo>
                  <a:pt x="10790" y="2426"/>
                </a:lnTo>
                <a:lnTo>
                  <a:pt x="11206" y="2414"/>
                </a:lnTo>
                <a:lnTo>
                  <a:pt x="11612" y="2400"/>
                </a:lnTo>
                <a:lnTo>
                  <a:pt x="12006" y="2386"/>
                </a:lnTo>
                <a:lnTo>
                  <a:pt x="12388" y="2368"/>
                </a:lnTo>
                <a:lnTo>
                  <a:pt x="12760" y="2352"/>
                </a:lnTo>
                <a:lnTo>
                  <a:pt x="13116" y="2334"/>
                </a:lnTo>
                <a:lnTo>
                  <a:pt x="13462" y="2314"/>
                </a:lnTo>
                <a:lnTo>
                  <a:pt x="13794" y="2294"/>
                </a:lnTo>
                <a:lnTo>
                  <a:pt x="14112" y="2274"/>
                </a:lnTo>
                <a:lnTo>
                  <a:pt x="14416" y="2252"/>
                </a:lnTo>
                <a:lnTo>
                  <a:pt x="14704" y="2232"/>
                </a:lnTo>
                <a:lnTo>
                  <a:pt x="15240" y="2190"/>
                </a:lnTo>
                <a:lnTo>
                  <a:pt x="15712" y="2150"/>
                </a:lnTo>
                <a:lnTo>
                  <a:pt x="16120" y="2112"/>
                </a:lnTo>
                <a:lnTo>
                  <a:pt x="16460" y="2080"/>
                </a:lnTo>
                <a:lnTo>
                  <a:pt x="16730" y="2050"/>
                </a:lnTo>
                <a:lnTo>
                  <a:pt x="16928" y="2028"/>
                </a:lnTo>
                <a:lnTo>
                  <a:pt x="17088" y="2010"/>
                </a:lnTo>
                <a:lnTo>
                  <a:pt x="17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gradFill>
            <a:gsLst>
              <a:gs pos="35000">
                <a:srgbClr val="002060">
                  <a:alpha val="0"/>
                </a:srgbClr>
              </a:gs>
              <a:gs pos="74000">
                <a:srgbClr val="002060"/>
              </a:gs>
            </a:gsLst>
            <a:lin ang="15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 237"/>
          <p:cNvSpPr>
            <a:spLocks/>
          </p:cNvSpPr>
          <p:nvPr userDrawn="1"/>
        </p:nvSpPr>
        <p:spPr bwMode="auto">
          <a:xfrm rot="10800000">
            <a:off x="1588" y="168275"/>
            <a:ext cx="9142412" cy="3643313"/>
          </a:xfrm>
          <a:custGeom>
            <a:avLst/>
            <a:gdLst>
              <a:gd name="T0" fmla="*/ 0 w 7782"/>
              <a:gd name="T1" fmla="*/ 2147483647 h 3102"/>
              <a:gd name="T2" fmla="*/ 2147483647 w 7782"/>
              <a:gd name="T3" fmla="*/ 2147483647 h 3102"/>
              <a:gd name="T4" fmla="*/ 2147483647 w 7782"/>
              <a:gd name="T5" fmla="*/ 2147483647 h 3102"/>
              <a:gd name="T6" fmla="*/ 2147483647 w 7782"/>
              <a:gd name="T7" fmla="*/ 2147483647 h 3102"/>
              <a:gd name="T8" fmla="*/ 2147483647 w 7782"/>
              <a:gd name="T9" fmla="*/ 2147483647 h 3102"/>
              <a:gd name="T10" fmla="*/ 2147483647 w 7782"/>
              <a:gd name="T11" fmla="*/ 2147483647 h 3102"/>
              <a:gd name="T12" fmla="*/ 2147483647 w 7782"/>
              <a:gd name="T13" fmla="*/ 2147483647 h 3102"/>
              <a:gd name="T14" fmla="*/ 2147483647 w 7782"/>
              <a:gd name="T15" fmla="*/ 2147483647 h 3102"/>
              <a:gd name="T16" fmla="*/ 2147483647 w 7782"/>
              <a:gd name="T17" fmla="*/ 2147483647 h 3102"/>
              <a:gd name="T18" fmla="*/ 2147483647 w 7782"/>
              <a:gd name="T19" fmla="*/ 2147483647 h 3102"/>
              <a:gd name="T20" fmla="*/ 2147483647 w 7782"/>
              <a:gd name="T21" fmla="*/ 2147483647 h 3102"/>
              <a:gd name="T22" fmla="*/ 2147483647 w 7782"/>
              <a:gd name="T23" fmla="*/ 2147483647 h 3102"/>
              <a:gd name="T24" fmla="*/ 2147483647 w 7782"/>
              <a:gd name="T25" fmla="*/ 2147483647 h 3102"/>
              <a:gd name="T26" fmla="*/ 2147483647 w 7782"/>
              <a:gd name="T27" fmla="*/ 2147483647 h 3102"/>
              <a:gd name="T28" fmla="*/ 2147483647 w 7782"/>
              <a:gd name="T29" fmla="*/ 2147483647 h 3102"/>
              <a:gd name="T30" fmla="*/ 2147483647 w 7782"/>
              <a:gd name="T31" fmla="*/ 2147483647 h 3102"/>
              <a:gd name="T32" fmla="*/ 2147483647 w 7782"/>
              <a:gd name="T33" fmla="*/ 2147483647 h 3102"/>
              <a:gd name="T34" fmla="*/ 2147483647 w 7782"/>
              <a:gd name="T35" fmla="*/ 2147483647 h 3102"/>
              <a:gd name="T36" fmla="*/ 2147483647 w 7782"/>
              <a:gd name="T37" fmla="*/ 2147483647 h 3102"/>
              <a:gd name="T38" fmla="*/ 2147483647 w 7782"/>
              <a:gd name="T39" fmla="*/ 2147483647 h 3102"/>
              <a:gd name="T40" fmla="*/ 2147483647 w 7782"/>
              <a:gd name="T41" fmla="*/ 2147483647 h 3102"/>
              <a:gd name="T42" fmla="*/ 2147483647 w 7782"/>
              <a:gd name="T43" fmla="*/ 2147483647 h 3102"/>
              <a:gd name="T44" fmla="*/ 2147483647 w 7782"/>
              <a:gd name="T45" fmla="*/ 2147483647 h 3102"/>
              <a:gd name="T46" fmla="*/ 2147483647 w 7782"/>
              <a:gd name="T47" fmla="*/ 2147483647 h 3102"/>
              <a:gd name="T48" fmla="*/ 2147483647 w 7782"/>
              <a:gd name="T49" fmla="*/ 2147483647 h 3102"/>
              <a:gd name="T50" fmla="*/ 2147483647 w 7782"/>
              <a:gd name="T51" fmla="*/ 2147483647 h 3102"/>
              <a:gd name="T52" fmla="*/ 2147483647 w 7782"/>
              <a:gd name="T53" fmla="*/ 2147483647 h 3102"/>
              <a:gd name="T54" fmla="*/ 2147483647 w 7782"/>
              <a:gd name="T55" fmla="*/ 2147483647 h 3102"/>
              <a:gd name="T56" fmla="*/ 2147483647 w 7782"/>
              <a:gd name="T57" fmla="*/ 2147483647 h 3102"/>
              <a:gd name="T58" fmla="*/ 2147483647 w 7782"/>
              <a:gd name="T59" fmla="*/ 2147483647 h 3102"/>
              <a:gd name="T60" fmla="*/ 2147483647 w 7782"/>
              <a:gd name="T61" fmla="*/ 2147483647 h 3102"/>
              <a:gd name="T62" fmla="*/ 2147483647 w 7782"/>
              <a:gd name="T63" fmla="*/ 2147483647 h 3102"/>
              <a:gd name="T64" fmla="*/ 2147483647 w 7782"/>
              <a:gd name="T65" fmla="*/ 2147483647 h 3102"/>
              <a:gd name="T66" fmla="*/ 2147483647 w 7782"/>
              <a:gd name="T67" fmla="*/ 2147483647 h 3102"/>
              <a:gd name="T68" fmla="*/ 2147483647 w 7782"/>
              <a:gd name="T69" fmla="*/ 2147483647 h 3102"/>
              <a:gd name="T70" fmla="*/ 2147483647 w 7782"/>
              <a:gd name="T71" fmla="*/ 2147483647 h 3102"/>
              <a:gd name="T72" fmla="*/ 2147483647 w 7782"/>
              <a:gd name="T73" fmla="*/ 2147483647 h 3102"/>
              <a:gd name="T74" fmla="*/ 2147483647 w 7782"/>
              <a:gd name="T75" fmla="*/ 2147483647 h 3102"/>
              <a:gd name="T76" fmla="*/ 2147483647 w 7782"/>
              <a:gd name="T77" fmla="*/ 2147483647 h 3102"/>
              <a:gd name="T78" fmla="*/ 2147483647 w 7782"/>
              <a:gd name="T79" fmla="*/ 2147483647 h 3102"/>
              <a:gd name="T80" fmla="*/ 2147483647 w 7782"/>
              <a:gd name="T81" fmla="*/ 2147483647 h 3102"/>
              <a:gd name="T82" fmla="*/ 2147483647 w 7782"/>
              <a:gd name="T83" fmla="*/ 0 h 3102"/>
              <a:gd name="T84" fmla="*/ 0 w 7782"/>
              <a:gd name="T85" fmla="*/ 2147483647 h 31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782" h="3102">
                <a:moveTo>
                  <a:pt x="0" y="838"/>
                </a:moveTo>
                <a:lnTo>
                  <a:pt x="0" y="838"/>
                </a:lnTo>
                <a:lnTo>
                  <a:pt x="66" y="878"/>
                </a:lnTo>
                <a:lnTo>
                  <a:pt x="144" y="926"/>
                </a:lnTo>
                <a:lnTo>
                  <a:pt x="250" y="986"/>
                </a:lnTo>
                <a:lnTo>
                  <a:pt x="382" y="1060"/>
                </a:lnTo>
                <a:lnTo>
                  <a:pt x="540" y="1146"/>
                </a:lnTo>
                <a:lnTo>
                  <a:pt x="722" y="1238"/>
                </a:lnTo>
                <a:lnTo>
                  <a:pt x="924" y="1338"/>
                </a:lnTo>
                <a:lnTo>
                  <a:pt x="1034" y="1390"/>
                </a:lnTo>
                <a:lnTo>
                  <a:pt x="1146" y="1442"/>
                </a:lnTo>
                <a:lnTo>
                  <a:pt x="1264" y="1494"/>
                </a:lnTo>
                <a:lnTo>
                  <a:pt x="1386" y="1546"/>
                </a:lnTo>
                <a:lnTo>
                  <a:pt x="1514" y="1600"/>
                </a:lnTo>
                <a:lnTo>
                  <a:pt x="1644" y="1652"/>
                </a:lnTo>
                <a:lnTo>
                  <a:pt x="1778" y="1704"/>
                </a:lnTo>
                <a:lnTo>
                  <a:pt x="1914" y="1756"/>
                </a:lnTo>
                <a:lnTo>
                  <a:pt x="2056" y="1806"/>
                </a:lnTo>
                <a:lnTo>
                  <a:pt x="2198" y="1854"/>
                </a:lnTo>
                <a:lnTo>
                  <a:pt x="2346" y="1900"/>
                </a:lnTo>
                <a:lnTo>
                  <a:pt x="2494" y="1946"/>
                </a:lnTo>
                <a:lnTo>
                  <a:pt x="2646" y="1988"/>
                </a:lnTo>
                <a:lnTo>
                  <a:pt x="2800" y="2028"/>
                </a:lnTo>
                <a:lnTo>
                  <a:pt x="2954" y="2066"/>
                </a:lnTo>
                <a:lnTo>
                  <a:pt x="3112" y="2100"/>
                </a:lnTo>
                <a:lnTo>
                  <a:pt x="3270" y="2132"/>
                </a:lnTo>
                <a:lnTo>
                  <a:pt x="3430" y="2158"/>
                </a:lnTo>
                <a:lnTo>
                  <a:pt x="3592" y="2182"/>
                </a:lnTo>
                <a:lnTo>
                  <a:pt x="3754" y="2202"/>
                </a:lnTo>
                <a:lnTo>
                  <a:pt x="3916" y="2218"/>
                </a:lnTo>
                <a:lnTo>
                  <a:pt x="3998" y="2224"/>
                </a:lnTo>
                <a:lnTo>
                  <a:pt x="4080" y="2228"/>
                </a:lnTo>
                <a:lnTo>
                  <a:pt x="4162" y="2232"/>
                </a:lnTo>
                <a:lnTo>
                  <a:pt x="4244" y="2234"/>
                </a:lnTo>
                <a:lnTo>
                  <a:pt x="4324" y="2236"/>
                </a:lnTo>
                <a:lnTo>
                  <a:pt x="4406" y="2234"/>
                </a:lnTo>
                <a:lnTo>
                  <a:pt x="4488" y="2234"/>
                </a:lnTo>
                <a:lnTo>
                  <a:pt x="4570" y="2230"/>
                </a:lnTo>
                <a:lnTo>
                  <a:pt x="4652" y="2226"/>
                </a:lnTo>
                <a:lnTo>
                  <a:pt x="4732" y="2220"/>
                </a:lnTo>
                <a:lnTo>
                  <a:pt x="4814" y="2212"/>
                </a:lnTo>
                <a:lnTo>
                  <a:pt x="4894" y="2204"/>
                </a:lnTo>
                <a:lnTo>
                  <a:pt x="4976" y="2192"/>
                </a:lnTo>
                <a:lnTo>
                  <a:pt x="5056" y="2180"/>
                </a:lnTo>
                <a:lnTo>
                  <a:pt x="5136" y="2166"/>
                </a:lnTo>
                <a:lnTo>
                  <a:pt x="5216" y="2152"/>
                </a:lnTo>
                <a:lnTo>
                  <a:pt x="5296" y="2134"/>
                </a:lnTo>
                <a:lnTo>
                  <a:pt x="5376" y="2116"/>
                </a:lnTo>
                <a:lnTo>
                  <a:pt x="5454" y="2094"/>
                </a:lnTo>
                <a:lnTo>
                  <a:pt x="5534" y="2072"/>
                </a:lnTo>
                <a:lnTo>
                  <a:pt x="5612" y="2048"/>
                </a:lnTo>
                <a:lnTo>
                  <a:pt x="5690" y="2022"/>
                </a:lnTo>
                <a:lnTo>
                  <a:pt x="5766" y="1994"/>
                </a:lnTo>
                <a:lnTo>
                  <a:pt x="5844" y="1964"/>
                </a:lnTo>
                <a:lnTo>
                  <a:pt x="5920" y="1932"/>
                </a:lnTo>
                <a:lnTo>
                  <a:pt x="5996" y="1898"/>
                </a:lnTo>
                <a:lnTo>
                  <a:pt x="6070" y="1862"/>
                </a:lnTo>
                <a:lnTo>
                  <a:pt x="6144" y="1824"/>
                </a:lnTo>
                <a:lnTo>
                  <a:pt x="6218" y="1784"/>
                </a:lnTo>
                <a:lnTo>
                  <a:pt x="6292" y="1742"/>
                </a:lnTo>
                <a:lnTo>
                  <a:pt x="6364" y="1698"/>
                </a:lnTo>
                <a:lnTo>
                  <a:pt x="6436" y="1650"/>
                </a:lnTo>
                <a:lnTo>
                  <a:pt x="6508" y="1602"/>
                </a:lnTo>
                <a:lnTo>
                  <a:pt x="6578" y="1550"/>
                </a:lnTo>
                <a:lnTo>
                  <a:pt x="6648" y="1498"/>
                </a:lnTo>
                <a:lnTo>
                  <a:pt x="6716" y="1442"/>
                </a:lnTo>
                <a:lnTo>
                  <a:pt x="6784" y="1384"/>
                </a:lnTo>
                <a:lnTo>
                  <a:pt x="6850" y="1322"/>
                </a:lnTo>
                <a:lnTo>
                  <a:pt x="6916" y="1260"/>
                </a:lnTo>
                <a:lnTo>
                  <a:pt x="6982" y="1194"/>
                </a:lnTo>
                <a:lnTo>
                  <a:pt x="7046" y="1126"/>
                </a:lnTo>
                <a:lnTo>
                  <a:pt x="7110" y="1056"/>
                </a:lnTo>
                <a:lnTo>
                  <a:pt x="7172" y="982"/>
                </a:lnTo>
                <a:lnTo>
                  <a:pt x="7232" y="908"/>
                </a:lnTo>
                <a:lnTo>
                  <a:pt x="7292" y="830"/>
                </a:lnTo>
                <a:lnTo>
                  <a:pt x="7352" y="748"/>
                </a:lnTo>
                <a:lnTo>
                  <a:pt x="7410" y="664"/>
                </a:lnTo>
                <a:lnTo>
                  <a:pt x="7466" y="578"/>
                </a:lnTo>
                <a:lnTo>
                  <a:pt x="7522" y="488"/>
                </a:lnTo>
                <a:lnTo>
                  <a:pt x="7576" y="396"/>
                </a:lnTo>
                <a:lnTo>
                  <a:pt x="7630" y="302"/>
                </a:lnTo>
                <a:lnTo>
                  <a:pt x="7682" y="204"/>
                </a:lnTo>
                <a:lnTo>
                  <a:pt x="7732" y="104"/>
                </a:lnTo>
                <a:lnTo>
                  <a:pt x="7782" y="0"/>
                </a:lnTo>
                <a:lnTo>
                  <a:pt x="7782" y="3102"/>
                </a:lnTo>
                <a:lnTo>
                  <a:pt x="0" y="3102"/>
                </a:lnTo>
                <a:lnTo>
                  <a:pt x="0" y="838"/>
                </a:lnTo>
                <a:close/>
              </a:path>
            </a:pathLst>
          </a:custGeom>
          <a:solidFill>
            <a:srgbClr val="002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6" name="Freeform 24"/>
          <p:cNvSpPr>
            <a:spLocks/>
          </p:cNvSpPr>
          <p:nvPr userDrawn="1"/>
        </p:nvSpPr>
        <p:spPr bwMode="auto">
          <a:xfrm rot="10800000">
            <a:off x="0" y="-14288"/>
            <a:ext cx="9144000" cy="3644901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44" y="1224"/>
              </a:cxn>
              <a:cxn ang="0">
                <a:pos x="382" y="1346"/>
              </a:cxn>
              <a:cxn ang="0">
                <a:pos x="722" y="1506"/>
              </a:cxn>
              <a:cxn ang="0">
                <a:pos x="1034" y="1642"/>
              </a:cxn>
              <a:cxn ang="0">
                <a:pos x="1264" y="1734"/>
              </a:cxn>
              <a:cxn ang="0">
                <a:pos x="1514" y="1828"/>
              </a:cxn>
              <a:cxn ang="0">
                <a:pos x="1778" y="1920"/>
              </a:cxn>
              <a:cxn ang="0">
                <a:pos x="2056" y="2008"/>
              </a:cxn>
              <a:cxn ang="0">
                <a:pos x="2346" y="2088"/>
              </a:cxn>
              <a:cxn ang="0">
                <a:pos x="2646" y="2162"/>
              </a:cxn>
              <a:cxn ang="0">
                <a:pos x="2954" y="2226"/>
              </a:cxn>
              <a:cxn ang="0">
                <a:pos x="3270" y="2276"/>
              </a:cxn>
              <a:cxn ang="0">
                <a:pos x="3592" y="2314"/>
              </a:cxn>
              <a:cxn ang="0">
                <a:pos x="3916" y="2334"/>
              </a:cxn>
              <a:cxn ang="0">
                <a:pos x="4162" y="2338"/>
              </a:cxn>
              <a:cxn ang="0">
                <a:pos x="4324" y="2336"/>
              </a:cxn>
              <a:cxn ang="0">
                <a:pos x="4488" y="2326"/>
              </a:cxn>
              <a:cxn ang="0">
                <a:pos x="4652" y="2312"/>
              </a:cxn>
              <a:cxn ang="0">
                <a:pos x="4814" y="2292"/>
              </a:cxn>
              <a:cxn ang="0">
                <a:pos x="4976" y="2266"/>
              </a:cxn>
              <a:cxn ang="0">
                <a:pos x="5136" y="2234"/>
              </a:cxn>
              <a:cxn ang="0">
                <a:pos x="5296" y="2196"/>
              </a:cxn>
              <a:cxn ang="0">
                <a:pos x="5454" y="2150"/>
              </a:cxn>
              <a:cxn ang="0">
                <a:pos x="5612" y="2098"/>
              </a:cxn>
              <a:cxn ang="0">
                <a:pos x="5766" y="2038"/>
              </a:cxn>
              <a:cxn ang="0">
                <a:pos x="5920" y="1972"/>
              </a:cxn>
              <a:cxn ang="0">
                <a:pos x="6070" y="1898"/>
              </a:cxn>
              <a:cxn ang="0">
                <a:pos x="6218" y="1814"/>
              </a:cxn>
              <a:cxn ang="0">
                <a:pos x="6364" y="1724"/>
              </a:cxn>
              <a:cxn ang="0">
                <a:pos x="6508" y="1624"/>
              </a:cxn>
              <a:cxn ang="0">
                <a:pos x="6648" y="1516"/>
              </a:cxn>
              <a:cxn ang="0">
                <a:pos x="6784" y="1398"/>
              </a:cxn>
              <a:cxn ang="0">
                <a:pos x="6916" y="1272"/>
              </a:cxn>
              <a:cxn ang="0">
                <a:pos x="7046" y="1136"/>
              </a:cxn>
              <a:cxn ang="0">
                <a:pos x="7172" y="990"/>
              </a:cxn>
              <a:cxn ang="0">
                <a:pos x="7292" y="834"/>
              </a:cxn>
              <a:cxn ang="0">
                <a:pos x="7410" y="668"/>
              </a:cxn>
              <a:cxn ang="0">
                <a:pos x="7522" y="490"/>
              </a:cxn>
              <a:cxn ang="0">
                <a:pos x="7630" y="302"/>
              </a:cxn>
              <a:cxn ang="0">
                <a:pos x="7732" y="104"/>
              </a:cxn>
              <a:cxn ang="0">
                <a:pos x="7782" y="3102"/>
              </a:cxn>
              <a:cxn ang="0">
                <a:pos x="0" y="1144"/>
              </a:cxn>
            </a:cxnLst>
            <a:rect l="0" t="0" r="r" b="b"/>
            <a:pathLst>
              <a:path w="7782" h="3102">
                <a:moveTo>
                  <a:pt x="0" y="1144"/>
                </a:moveTo>
                <a:lnTo>
                  <a:pt x="0" y="1144"/>
                </a:lnTo>
                <a:lnTo>
                  <a:pt x="66" y="1180"/>
                </a:lnTo>
                <a:lnTo>
                  <a:pt x="144" y="1224"/>
                </a:lnTo>
                <a:lnTo>
                  <a:pt x="250" y="1278"/>
                </a:lnTo>
                <a:lnTo>
                  <a:pt x="382" y="1346"/>
                </a:lnTo>
                <a:lnTo>
                  <a:pt x="540" y="1422"/>
                </a:lnTo>
                <a:lnTo>
                  <a:pt x="722" y="1506"/>
                </a:lnTo>
                <a:lnTo>
                  <a:pt x="924" y="1596"/>
                </a:lnTo>
                <a:lnTo>
                  <a:pt x="1034" y="1642"/>
                </a:lnTo>
                <a:lnTo>
                  <a:pt x="1146" y="1688"/>
                </a:lnTo>
                <a:lnTo>
                  <a:pt x="1264" y="1734"/>
                </a:lnTo>
                <a:lnTo>
                  <a:pt x="1386" y="1782"/>
                </a:lnTo>
                <a:lnTo>
                  <a:pt x="1514" y="1828"/>
                </a:lnTo>
                <a:lnTo>
                  <a:pt x="1644" y="1874"/>
                </a:lnTo>
                <a:lnTo>
                  <a:pt x="1778" y="1920"/>
                </a:lnTo>
                <a:lnTo>
                  <a:pt x="1914" y="1964"/>
                </a:lnTo>
                <a:lnTo>
                  <a:pt x="2056" y="2008"/>
                </a:lnTo>
                <a:lnTo>
                  <a:pt x="2198" y="2048"/>
                </a:lnTo>
                <a:lnTo>
                  <a:pt x="2346" y="2088"/>
                </a:lnTo>
                <a:lnTo>
                  <a:pt x="2494" y="2126"/>
                </a:lnTo>
                <a:lnTo>
                  <a:pt x="2646" y="2162"/>
                </a:lnTo>
                <a:lnTo>
                  <a:pt x="2800" y="2196"/>
                </a:lnTo>
                <a:lnTo>
                  <a:pt x="2954" y="2226"/>
                </a:lnTo>
                <a:lnTo>
                  <a:pt x="3112" y="2252"/>
                </a:lnTo>
                <a:lnTo>
                  <a:pt x="3270" y="2276"/>
                </a:lnTo>
                <a:lnTo>
                  <a:pt x="3430" y="2298"/>
                </a:lnTo>
                <a:lnTo>
                  <a:pt x="3592" y="2314"/>
                </a:lnTo>
                <a:lnTo>
                  <a:pt x="3754" y="2326"/>
                </a:lnTo>
                <a:lnTo>
                  <a:pt x="3916" y="2334"/>
                </a:lnTo>
                <a:lnTo>
                  <a:pt x="4080" y="2338"/>
                </a:lnTo>
                <a:lnTo>
                  <a:pt x="4162" y="2338"/>
                </a:lnTo>
                <a:lnTo>
                  <a:pt x="4244" y="2338"/>
                </a:lnTo>
                <a:lnTo>
                  <a:pt x="4324" y="2336"/>
                </a:lnTo>
                <a:lnTo>
                  <a:pt x="4406" y="2332"/>
                </a:lnTo>
                <a:lnTo>
                  <a:pt x="4488" y="2326"/>
                </a:lnTo>
                <a:lnTo>
                  <a:pt x="4570" y="2320"/>
                </a:lnTo>
                <a:lnTo>
                  <a:pt x="4652" y="2312"/>
                </a:lnTo>
                <a:lnTo>
                  <a:pt x="4732" y="2304"/>
                </a:lnTo>
                <a:lnTo>
                  <a:pt x="4814" y="2292"/>
                </a:lnTo>
                <a:lnTo>
                  <a:pt x="4894" y="2280"/>
                </a:lnTo>
                <a:lnTo>
                  <a:pt x="4976" y="2266"/>
                </a:lnTo>
                <a:lnTo>
                  <a:pt x="5056" y="2252"/>
                </a:lnTo>
                <a:lnTo>
                  <a:pt x="5136" y="2234"/>
                </a:lnTo>
                <a:lnTo>
                  <a:pt x="5216" y="2216"/>
                </a:lnTo>
                <a:lnTo>
                  <a:pt x="5296" y="2196"/>
                </a:lnTo>
                <a:lnTo>
                  <a:pt x="5376" y="2174"/>
                </a:lnTo>
                <a:lnTo>
                  <a:pt x="5454" y="2150"/>
                </a:lnTo>
                <a:lnTo>
                  <a:pt x="5534" y="2126"/>
                </a:lnTo>
                <a:lnTo>
                  <a:pt x="5612" y="2098"/>
                </a:lnTo>
                <a:lnTo>
                  <a:pt x="5690" y="2070"/>
                </a:lnTo>
                <a:lnTo>
                  <a:pt x="5766" y="2038"/>
                </a:lnTo>
                <a:lnTo>
                  <a:pt x="5844" y="2006"/>
                </a:lnTo>
                <a:lnTo>
                  <a:pt x="5920" y="1972"/>
                </a:lnTo>
                <a:lnTo>
                  <a:pt x="5996" y="1936"/>
                </a:lnTo>
                <a:lnTo>
                  <a:pt x="6070" y="1898"/>
                </a:lnTo>
                <a:lnTo>
                  <a:pt x="6144" y="1856"/>
                </a:lnTo>
                <a:lnTo>
                  <a:pt x="6218" y="1814"/>
                </a:lnTo>
                <a:lnTo>
                  <a:pt x="6292" y="1770"/>
                </a:lnTo>
                <a:lnTo>
                  <a:pt x="6364" y="1724"/>
                </a:lnTo>
                <a:lnTo>
                  <a:pt x="6436" y="1674"/>
                </a:lnTo>
                <a:lnTo>
                  <a:pt x="6508" y="1624"/>
                </a:lnTo>
                <a:lnTo>
                  <a:pt x="6578" y="1570"/>
                </a:lnTo>
                <a:lnTo>
                  <a:pt x="6648" y="1516"/>
                </a:lnTo>
                <a:lnTo>
                  <a:pt x="6716" y="1458"/>
                </a:lnTo>
                <a:lnTo>
                  <a:pt x="6784" y="1398"/>
                </a:lnTo>
                <a:lnTo>
                  <a:pt x="6850" y="1336"/>
                </a:lnTo>
                <a:lnTo>
                  <a:pt x="6916" y="1272"/>
                </a:lnTo>
                <a:lnTo>
                  <a:pt x="6982" y="1204"/>
                </a:lnTo>
                <a:lnTo>
                  <a:pt x="7046" y="1136"/>
                </a:lnTo>
                <a:lnTo>
                  <a:pt x="7110" y="1064"/>
                </a:lnTo>
                <a:lnTo>
                  <a:pt x="7172" y="990"/>
                </a:lnTo>
                <a:lnTo>
                  <a:pt x="7232" y="912"/>
                </a:lnTo>
                <a:lnTo>
                  <a:pt x="7292" y="834"/>
                </a:lnTo>
                <a:lnTo>
                  <a:pt x="7352" y="752"/>
                </a:lnTo>
                <a:lnTo>
                  <a:pt x="7410" y="668"/>
                </a:lnTo>
                <a:lnTo>
                  <a:pt x="7466" y="580"/>
                </a:lnTo>
                <a:lnTo>
                  <a:pt x="7522" y="490"/>
                </a:lnTo>
                <a:lnTo>
                  <a:pt x="7576" y="398"/>
                </a:lnTo>
                <a:lnTo>
                  <a:pt x="7630" y="302"/>
                </a:lnTo>
                <a:lnTo>
                  <a:pt x="7682" y="204"/>
                </a:lnTo>
                <a:lnTo>
                  <a:pt x="7732" y="104"/>
                </a:lnTo>
                <a:lnTo>
                  <a:pt x="7782" y="0"/>
                </a:lnTo>
                <a:lnTo>
                  <a:pt x="7782" y="3102"/>
                </a:lnTo>
                <a:lnTo>
                  <a:pt x="0" y="3102"/>
                </a:lnTo>
                <a:lnTo>
                  <a:pt x="0" y="1144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6350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E7DB41"/>
              </a:solidFill>
            </a:endParaRPr>
          </a:p>
        </p:txBody>
      </p:sp>
      <p:sp>
        <p:nvSpPr>
          <p:cNvPr id="7" name="Freeform 237"/>
          <p:cNvSpPr>
            <a:spLocks/>
          </p:cNvSpPr>
          <p:nvPr userDrawn="1"/>
        </p:nvSpPr>
        <p:spPr bwMode="auto">
          <a:xfrm>
            <a:off x="0" y="3230563"/>
            <a:ext cx="9142413" cy="3644900"/>
          </a:xfrm>
          <a:custGeom>
            <a:avLst/>
            <a:gdLst>
              <a:gd name="T0" fmla="*/ 0 w 7782"/>
              <a:gd name="T1" fmla="*/ 2147483647 h 3102"/>
              <a:gd name="T2" fmla="*/ 2147483647 w 7782"/>
              <a:gd name="T3" fmla="*/ 2147483647 h 3102"/>
              <a:gd name="T4" fmla="*/ 2147483647 w 7782"/>
              <a:gd name="T5" fmla="*/ 2147483647 h 3102"/>
              <a:gd name="T6" fmla="*/ 2147483647 w 7782"/>
              <a:gd name="T7" fmla="*/ 2147483647 h 3102"/>
              <a:gd name="T8" fmla="*/ 2147483647 w 7782"/>
              <a:gd name="T9" fmla="*/ 2147483647 h 3102"/>
              <a:gd name="T10" fmla="*/ 2147483647 w 7782"/>
              <a:gd name="T11" fmla="*/ 2147483647 h 3102"/>
              <a:gd name="T12" fmla="*/ 2147483647 w 7782"/>
              <a:gd name="T13" fmla="*/ 2147483647 h 3102"/>
              <a:gd name="T14" fmla="*/ 2147483647 w 7782"/>
              <a:gd name="T15" fmla="*/ 2147483647 h 3102"/>
              <a:gd name="T16" fmla="*/ 2147483647 w 7782"/>
              <a:gd name="T17" fmla="*/ 2147483647 h 3102"/>
              <a:gd name="T18" fmla="*/ 2147483647 w 7782"/>
              <a:gd name="T19" fmla="*/ 2147483647 h 3102"/>
              <a:gd name="T20" fmla="*/ 2147483647 w 7782"/>
              <a:gd name="T21" fmla="*/ 2147483647 h 3102"/>
              <a:gd name="T22" fmla="*/ 2147483647 w 7782"/>
              <a:gd name="T23" fmla="*/ 2147483647 h 3102"/>
              <a:gd name="T24" fmla="*/ 2147483647 w 7782"/>
              <a:gd name="T25" fmla="*/ 2147483647 h 3102"/>
              <a:gd name="T26" fmla="*/ 2147483647 w 7782"/>
              <a:gd name="T27" fmla="*/ 2147483647 h 3102"/>
              <a:gd name="T28" fmla="*/ 2147483647 w 7782"/>
              <a:gd name="T29" fmla="*/ 2147483647 h 3102"/>
              <a:gd name="T30" fmla="*/ 2147483647 w 7782"/>
              <a:gd name="T31" fmla="*/ 2147483647 h 3102"/>
              <a:gd name="T32" fmla="*/ 2147483647 w 7782"/>
              <a:gd name="T33" fmla="*/ 2147483647 h 3102"/>
              <a:gd name="T34" fmla="*/ 2147483647 w 7782"/>
              <a:gd name="T35" fmla="*/ 2147483647 h 3102"/>
              <a:gd name="T36" fmla="*/ 2147483647 w 7782"/>
              <a:gd name="T37" fmla="*/ 2147483647 h 3102"/>
              <a:gd name="T38" fmla="*/ 2147483647 w 7782"/>
              <a:gd name="T39" fmla="*/ 2147483647 h 3102"/>
              <a:gd name="T40" fmla="*/ 2147483647 w 7782"/>
              <a:gd name="T41" fmla="*/ 2147483647 h 3102"/>
              <a:gd name="T42" fmla="*/ 2147483647 w 7782"/>
              <a:gd name="T43" fmla="*/ 2147483647 h 3102"/>
              <a:gd name="T44" fmla="*/ 2147483647 w 7782"/>
              <a:gd name="T45" fmla="*/ 2147483647 h 3102"/>
              <a:gd name="T46" fmla="*/ 2147483647 w 7782"/>
              <a:gd name="T47" fmla="*/ 2147483647 h 3102"/>
              <a:gd name="T48" fmla="*/ 2147483647 w 7782"/>
              <a:gd name="T49" fmla="*/ 2147483647 h 3102"/>
              <a:gd name="T50" fmla="*/ 2147483647 w 7782"/>
              <a:gd name="T51" fmla="*/ 2147483647 h 3102"/>
              <a:gd name="T52" fmla="*/ 2147483647 w 7782"/>
              <a:gd name="T53" fmla="*/ 2147483647 h 3102"/>
              <a:gd name="T54" fmla="*/ 2147483647 w 7782"/>
              <a:gd name="T55" fmla="*/ 2147483647 h 3102"/>
              <a:gd name="T56" fmla="*/ 2147483647 w 7782"/>
              <a:gd name="T57" fmla="*/ 2147483647 h 3102"/>
              <a:gd name="T58" fmla="*/ 2147483647 w 7782"/>
              <a:gd name="T59" fmla="*/ 2147483647 h 3102"/>
              <a:gd name="T60" fmla="*/ 2147483647 w 7782"/>
              <a:gd name="T61" fmla="*/ 2147483647 h 3102"/>
              <a:gd name="T62" fmla="*/ 2147483647 w 7782"/>
              <a:gd name="T63" fmla="*/ 2147483647 h 3102"/>
              <a:gd name="T64" fmla="*/ 2147483647 w 7782"/>
              <a:gd name="T65" fmla="*/ 2147483647 h 3102"/>
              <a:gd name="T66" fmla="*/ 2147483647 w 7782"/>
              <a:gd name="T67" fmla="*/ 2147483647 h 3102"/>
              <a:gd name="T68" fmla="*/ 2147483647 w 7782"/>
              <a:gd name="T69" fmla="*/ 2147483647 h 3102"/>
              <a:gd name="T70" fmla="*/ 2147483647 w 7782"/>
              <a:gd name="T71" fmla="*/ 2147483647 h 3102"/>
              <a:gd name="T72" fmla="*/ 2147483647 w 7782"/>
              <a:gd name="T73" fmla="*/ 2147483647 h 3102"/>
              <a:gd name="T74" fmla="*/ 2147483647 w 7782"/>
              <a:gd name="T75" fmla="*/ 2147483647 h 3102"/>
              <a:gd name="T76" fmla="*/ 2147483647 w 7782"/>
              <a:gd name="T77" fmla="*/ 2147483647 h 3102"/>
              <a:gd name="T78" fmla="*/ 2147483647 w 7782"/>
              <a:gd name="T79" fmla="*/ 2147483647 h 3102"/>
              <a:gd name="T80" fmla="*/ 2147483647 w 7782"/>
              <a:gd name="T81" fmla="*/ 2147483647 h 3102"/>
              <a:gd name="T82" fmla="*/ 2147483647 w 7782"/>
              <a:gd name="T83" fmla="*/ 0 h 3102"/>
              <a:gd name="T84" fmla="*/ 0 w 7782"/>
              <a:gd name="T85" fmla="*/ 2147483647 h 31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782" h="3102">
                <a:moveTo>
                  <a:pt x="0" y="838"/>
                </a:moveTo>
                <a:lnTo>
                  <a:pt x="0" y="838"/>
                </a:lnTo>
                <a:lnTo>
                  <a:pt x="66" y="878"/>
                </a:lnTo>
                <a:lnTo>
                  <a:pt x="144" y="926"/>
                </a:lnTo>
                <a:lnTo>
                  <a:pt x="250" y="986"/>
                </a:lnTo>
                <a:lnTo>
                  <a:pt x="382" y="1060"/>
                </a:lnTo>
                <a:lnTo>
                  <a:pt x="540" y="1146"/>
                </a:lnTo>
                <a:lnTo>
                  <a:pt x="722" y="1238"/>
                </a:lnTo>
                <a:lnTo>
                  <a:pt x="924" y="1338"/>
                </a:lnTo>
                <a:lnTo>
                  <a:pt x="1034" y="1390"/>
                </a:lnTo>
                <a:lnTo>
                  <a:pt x="1146" y="1442"/>
                </a:lnTo>
                <a:lnTo>
                  <a:pt x="1264" y="1494"/>
                </a:lnTo>
                <a:lnTo>
                  <a:pt x="1386" y="1546"/>
                </a:lnTo>
                <a:lnTo>
                  <a:pt x="1514" y="1600"/>
                </a:lnTo>
                <a:lnTo>
                  <a:pt x="1644" y="1652"/>
                </a:lnTo>
                <a:lnTo>
                  <a:pt x="1778" y="1704"/>
                </a:lnTo>
                <a:lnTo>
                  <a:pt x="1914" y="1756"/>
                </a:lnTo>
                <a:lnTo>
                  <a:pt x="2056" y="1806"/>
                </a:lnTo>
                <a:lnTo>
                  <a:pt x="2198" y="1854"/>
                </a:lnTo>
                <a:lnTo>
                  <a:pt x="2346" y="1900"/>
                </a:lnTo>
                <a:lnTo>
                  <a:pt x="2494" y="1946"/>
                </a:lnTo>
                <a:lnTo>
                  <a:pt x="2646" y="1988"/>
                </a:lnTo>
                <a:lnTo>
                  <a:pt x="2800" y="2028"/>
                </a:lnTo>
                <a:lnTo>
                  <a:pt x="2954" y="2066"/>
                </a:lnTo>
                <a:lnTo>
                  <a:pt x="3112" y="2100"/>
                </a:lnTo>
                <a:lnTo>
                  <a:pt x="3270" y="2132"/>
                </a:lnTo>
                <a:lnTo>
                  <a:pt x="3430" y="2158"/>
                </a:lnTo>
                <a:lnTo>
                  <a:pt x="3592" y="2182"/>
                </a:lnTo>
                <a:lnTo>
                  <a:pt x="3754" y="2202"/>
                </a:lnTo>
                <a:lnTo>
                  <a:pt x="3916" y="2218"/>
                </a:lnTo>
                <a:lnTo>
                  <a:pt x="3998" y="2224"/>
                </a:lnTo>
                <a:lnTo>
                  <a:pt x="4080" y="2228"/>
                </a:lnTo>
                <a:lnTo>
                  <a:pt x="4162" y="2232"/>
                </a:lnTo>
                <a:lnTo>
                  <a:pt x="4244" y="2234"/>
                </a:lnTo>
                <a:lnTo>
                  <a:pt x="4324" y="2236"/>
                </a:lnTo>
                <a:lnTo>
                  <a:pt x="4406" y="2234"/>
                </a:lnTo>
                <a:lnTo>
                  <a:pt x="4488" y="2234"/>
                </a:lnTo>
                <a:lnTo>
                  <a:pt x="4570" y="2230"/>
                </a:lnTo>
                <a:lnTo>
                  <a:pt x="4652" y="2226"/>
                </a:lnTo>
                <a:lnTo>
                  <a:pt x="4732" y="2220"/>
                </a:lnTo>
                <a:lnTo>
                  <a:pt x="4814" y="2212"/>
                </a:lnTo>
                <a:lnTo>
                  <a:pt x="4894" y="2204"/>
                </a:lnTo>
                <a:lnTo>
                  <a:pt x="4976" y="2192"/>
                </a:lnTo>
                <a:lnTo>
                  <a:pt x="5056" y="2180"/>
                </a:lnTo>
                <a:lnTo>
                  <a:pt x="5136" y="2166"/>
                </a:lnTo>
                <a:lnTo>
                  <a:pt x="5216" y="2152"/>
                </a:lnTo>
                <a:lnTo>
                  <a:pt x="5296" y="2134"/>
                </a:lnTo>
                <a:lnTo>
                  <a:pt x="5376" y="2116"/>
                </a:lnTo>
                <a:lnTo>
                  <a:pt x="5454" y="2094"/>
                </a:lnTo>
                <a:lnTo>
                  <a:pt x="5534" y="2072"/>
                </a:lnTo>
                <a:lnTo>
                  <a:pt x="5612" y="2048"/>
                </a:lnTo>
                <a:lnTo>
                  <a:pt x="5690" y="2022"/>
                </a:lnTo>
                <a:lnTo>
                  <a:pt x="5766" y="1994"/>
                </a:lnTo>
                <a:lnTo>
                  <a:pt x="5844" y="1964"/>
                </a:lnTo>
                <a:lnTo>
                  <a:pt x="5920" y="1932"/>
                </a:lnTo>
                <a:lnTo>
                  <a:pt x="5996" y="1898"/>
                </a:lnTo>
                <a:lnTo>
                  <a:pt x="6070" y="1862"/>
                </a:lnTo>
                <a:lnTo>
                  <a:pt x="6144" y="1824"/>
                </a:lnTo>
                <a:lnTo>
                  <a:pt x="6218" y="1784"/>
                </a:lnTo>
                <a:lnTo>
                  <a:pt x="6292" y="1742"/>
                </a:lnTo>
                <a:lnTo>
                  <a:pt x="6364" y="1698"/>
                </a:lnTo>
                <a:lnTo>
                  <a:pt x="6436" y="1650"/>
                </a:lnTo>
                <a:lnTo>
                  <a:pt x="6508" y="1602"/>
                </a:lnTo>
                <a:lnTo>
                  <a:pt x="6578" y="1550"/>
                </a:lnTo>
                <a:lnTo>
                  <a:pt x="6648" y="1498"/>
                </a:lnTo>
                <a:lnTo>
                  <a:pt x="6716" y="1442"/>
                </a:lnTo>
                <a:lnTo>
                  <a:pt x="6784" y="1384"/>
                </a:lnTo>
                <a:lnTo>
                  <a:pt x="6850" y="1322"/>
                </a:lnTo>
                <a:lnTo>
                  <a:pt x="6916" y="1260"/>
                </a:lnTo>
                <a:lnTo>
                  <a:pt x="6982" y="1194"/>
                </a:lnTo>
                <a:lnTo>
                  <a:pt x="7046" y="1126"/>
                </a:lnTo>
                <a:lnTo>
                  <a:pt x="7110" y="1056"/>
                </a:lnTo>
                <a:lnTo>
                  <a:pt x="7172" y="982"/>
                </a:lnTo>
                <a:lnTo>
                  <a:pt x="7232" y="908"/>
                </a:lnTo>
                <a:lnTo>
                  <a:pt x="7292" y="830"/>
                </a:lnTo>
                <a:lnTo>
                  <a:pt x="7352" y="748"/>
                </a:lnTo>
                <a:lnTo>
                  <a:pt x="7410" y="664"/>
                </a:lnTo>
                <a:lnTo>
                  <a:pt x="7466" y="578"/>
                </a:lnTo>
                <a:lnTo>
                  <a:pt x="7522" y="488"/>
                </a:lnTo>
                <a:lnTo>
                  <a:pt x="7576" y="396"/>
                </a:lnTo>
                <a:lnTo>
                  <a:pt x="7630" y="302"/>
                </a:lnTo>
                <a:lnTo>
                  <a:pt x="7682" y="204"/>
                </a:lnTo>
                <a:lnTo>
                  <a:pt x="7732" y="104"/>
                </a:lnTo>
                <a:lnTo>
                  <a:pt x="7782" y="0"/>
                </a:lnTo>
                <a:lnTo>
                  <a:pt x="7782" y="3102"/>
                </a:lnTo>
                <a:lnTo>
                  <a:pt x="0" y="3102"/>
                </a:lnTo>
                <a:lnTo>
                  <a:pt x="0" y="838"/>
                </a:lnTo>
                <a:close/>
              </a:path>
            </a:pathLst>
          </a:custGeom>
          <a:solidFill>
            <a:srgbClr val="002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8" name="Freeform 238"/>
          <p:cNvSpPr>
            <a:spLocks/>
          </p:cNvSpPr>
          <p:nvPr userDrawn="1"/>
        </p:nvSpPr>
        <p:spPr bwMode="auto">
          <a:xfrm>
            <a:off x="0" y="3230563"/>
            <a:ext cx="9142413" cy="3644900"/>
          </a:xfrm>
          <a:custGeom>
            <a:avLst/>
            <a:gdLst>
              <a:gd name="T0" fmla="*/ 0 w 7782"/>
              <a:gd name="T1" fmla="*/ 2147483647 h 3102"/>
              <a:gd name="T2" fmla="*/ 2147483647 w 7782"/>
              <a:gd name="T3" fmla="*/ 2147483647 h 3102"/>
              <a:gd name="T4" fmla="*/ 2147483647 w 7782"/>
              <a:gd name="T5" fmla="*/ 2147483647 h 3102"/>
              <a:gd name="T6" fmla="*/ 2147483647 w 7782"/>
              <a:gd name="T7" fmla="*/ 2147483647 h 3102"/>
              <a:gd name="T8" fmla="*/ 2147483647 w 7782"/>
              <a:gd name="T9" fmla="*/ 2147483647 h 3102"/>
              <a:gd name="T10" fmla="*/ 2147483647 w 7782"/>
              <a:gd name="T11" fmla="*/ 2147483647 h 3102"/>
              <a:gd name="T12" fmla="*/ 2147483647 w 7782"/>
              <a:gd name="T13" fmla="*/ 2147483647 h 3102"/>
              <a:gd name="T14" fmla="*/ 2147483647 w 7782"/>
              <a:gd name="T15" fmla="*/ 2147483647 h 3102"/>
              <a:gd name="T16" fmla="*/ 2147483647 w 7782"/>
              <a:gd name="T17" fmla="*/ 2147483647 h 3102"/>
              <a:gd name="T18" fmla="*/ 2147483647 w 7782"/>
              <a:gd name="T19" fmla="*/ 2147483647 h 3102"/>
              <a:gd name="T20" fmla="*/ 2147483647 w 7782"/>
              <a:gd name="T21" fmla="*/ 2147483647 h 3102"/>
              <a:gd name="T22" fmla="*/ 2147483647 w 7782"/>
              <a:gd name="T23" fmla="*/ 2147483647 h 3102"/>
              <a:gd name="T24" fmla="*/ 2147483647 w 7782"/>
              <a:gd name="T25" fmla="*/ 2147483647 h 3102"/>
              <a:gd name="T26" fmla="*/ 2147483647 w 7782"/>
              <a:gd name="T27" fmla="*/ 2147483647 h 3102"/>
              <a:gd name="T28" fmla="*/ 2147483647 w 7782"/>
              <a:gd name="T29" fmla="*/ 2147483647 h 3102"/>
              <a:gd name="T30" fmla="*/ 2147483647 w 7782"/>
              <a:gd name="T31" fmla="*/ 2147483647 h 3102"/>
              <a:gd name="T32" fmla="*/ 2147483647 w 7782"/>
              <a:gd name="T33" fmla="*/ 2147483647 h 3102"/>
              <a:gd name="T34" fmla="*/ 2147483647 w 7782"/>
              <a:gd name="T35" fmla="*/ 2147483647 h 3102"/>
              <a:gd name="T36" fmla="*/ 2147483647 w 7782"/>
              <a:gd name="T37" fmla="*/ 2147483647 h 3102"/>
              <a:gd name="T38" fmla="*/ 2147483647 w 7782"/>
              <a:gd name="T39" fmla="*/ 2147483647 h 3102"/>
              <a:gd name="T40" fmla="*/ 2147483647 w 7782"/>
              <a:gd name="T41" fmla="*/ 2147483647 h 3102"/>
              <a:gd name="T42" fmla="*/ 2147483647 w 7782"/>
              <a:gd name="T43" fmla="*/ 2147483647 h 3102"/>
              <a:gd name="T44" fmla="*/ 2147483647 w 7782"/>
              <a:gd name="T45" fmla="*/ 2147483647 h 3102"/>
              <a:gd name="T46" fmla="*/ 2147483647 w 7782"/>
              <a:gd name="T47" fmla="*/ 2147483647 h 3102"/>
              <a:gd name="T48" fmla="*/ 2147483647 w 7782"/>
              <a:gd name="T49" fmla="*/ 2147483647 h 3102"/>
              <a:gd name="T50" fmla="*/ 2147483647 w 7782"/>
              <a:gd name="T51" fmla="*/ 2147483647 h 3102"/>
              <a:gd name="T52" fmla="*/ 2147483647 w 7782"/>
              <a:gd name="T53" fmla="*/ 2147483647 h 3102"/>
              <a:gd name="T54" fmla="*/ 2147483647 w 7782"/>
              <a:gd name="T55" fmla="*/ 2147483647 h 3102"/>
              <a:gd name="T56" fmla="*/ 2147483647 w 7782"/>
              <a:gd name="T57" fmla="*/ 2147483647 h 3102"/>
              <a:gd name="T58" fmla="*/ 2147483647 w 7782"/>
              <a:gd name="T59" fmla="*/ 2147483647 h 3102"/>
              <a:gd name="T60" fmla="*/ 2147483647 w 7782"/>
              <a:gd name="T61" fmla="*/ 2147483647 h 3102"/>
              <a:gd name="T62" fmla="*/ 2147483647 w 7782"/>
              <a:gd name="T63" fmla="*/ 2147483647 h 3102"/>
              <a:gd name="T64" fmla="*/ 2147483647 w 7782"/>
              <a:gd name="T65" fmla="*/ 2147483647 h 3102"/>
              <a:gd name="T66" fmla="*/ 2147483647 w 7782"/>
              <a:gd name="T67" fmla="*/ 2147483647 h 3102"/>
              <a:gd name="T68" fmla="*/ 2147483647 w 7782"/>
              <a:gd name="T69" fmla="*/ 2147483647 h 3102"/>
              <a:gd name="T70" fmla="*/ 2147483647 w 7782"/>
              <a:gd name="T71" fmla="*/ 2147483647 h 3102"/>
              <a:gd name="T72" fmla="*/ 2147483647 w 7782"/>
              <a:gd name="T73" fmla="*/ 2147483647 h 3102"/>
              <a:gd name="T74" fmla="*/ 2147483647 w 7782"/>
              <a:gd name="T75" fmla="*/ 2147483647 h 3102"/>
              <a:gd name="T76" fmla="*/ 2147483647 w 7782"/>
              <a:gd name="T77" fmla="*/ 2147483647 h 3102"/>
              <a:gd name="T78" fmla="*/ 2147483647 w 7782"/>
              <a:gd name="T79" fmla="*/ 2147483647 h 3102"/>
              <a:gd name="T80" fmla="*/ 2147483647 w 7782"/>
              <a:gd name="T81" fmla="*/ 2147483647 h 3102"/>
              <a:gd name="T82" fmla="*/ 2147483647 w 7782"/>
              <a:gd name="T83" fmla="*/ 2147483647 h 3102"/>
              <a:gd name="T84" fmla="*/ 0 w 7782"/>
              <a:gd name="T85" fmla="*/ 2147483647 h 31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782" h="3102">
                <a:moveTo>
                  <a:pt x="0" y="1144"/>
                </a:moveTo>
                <a:lnTo>
                  <a:pt x="0" y="1144"/>
                </a:lnTo>
                <a:lnTo>
                  <a:pt x="66" y="1180"/>
                </a:lnTo>
                <a:lnTo>
                  <a:pt x="144" y="1224"/>
                </a:lnTo>
                <a:lnTo>
                  <a:pt x="250" y="1278"/>
                </a:lnTo>
                <a:lnTo>
                  <a:pt x="382" y="1346"/>
                </a:lnTo>
                <a:lnTo>
                  <a:pt x="540" y="1422"/>
                </a:lnTo>
                <a:lnTo>
                  <a:pt x="722" y="1506"/>
                </a:lnTo>
                <a:lnTo>
                  <a:pt x="924" y="1596"/>
                </a:lnTo>
                <a:lnTo>
                  <a:pt x="1034" y="1642"/>
                </a:lnTo>
                <a:lnTo>
                  <a:pt x="1146" y="1688"/>
                </a:lnTo>
                <a:lnTo>
                  <a:pt x="1264" y="1734"/>
                </a:lnTo>
                <a:lnTo>
                  <a:pt x="1386" y="1782"/>
                </a:lnTo>
                <a:lnTo>
                  <a:pt x="1514" y="1828"/>
                </a:lnTo>
                <a:lnTo>
                  <a:pt x="1644" y="1874"/>
                </a:lnTo>
                <a:lnTo>
                  <a:pt x="1778" y="1920"/>
                </a:lnTo>
                <a:lnTo>
                  <a:pt x="1914" y="1964"/>
                </a:lnTo>
                <a:lnTo>
                  <a:pt x="2056" y="2008"/>
                </a:lnTo>
                <a:lnTo>
                  <a:pt x="2198" y="2048"/>
                </a:lnTo>
                <a:lnTo>
                  <a:pt x="2346" y="2088"/>
                </a:lnTo>
                <a:lnTo>
                  <a:pt x="2494" y="2126"/>
                </a:lnTo>
                <a:lnTo>
                  <a:pt x="2646" y="2162"/>
                </a:lnTo>
                <a:lnTo>
                  <a:pt x="2800" y="2196"/>
                </a:lnTo>
                <a:lnTo>
                  <a:pt x="2954" y="2226"/>
                </a:lnTo>
                <a:lnTo>
                  <a:pt x="3112" y="2252"/>
                </a:lnTo>
                <a:lnTo>
                  <a:pt x="3270" y="2276"/>
                </a:lnTo>
                <a:lnTo>
                  <a:pt x="3430" y="2298"/>
                </a:lnTo>
                <a:lnTo>
                  <a:pt x="3592" y="2314"/>
                </a:lnTo>
                <a:lnTo>
                  <a:pt x="3754" y="2326"/>
                </a:lnTo>
                <a:lnTo>
                  <a:pt x="3916" y="2334"/>
                </a:lnTo>
                <a:lnTo>
                  <a:pt x="4080" y="2338"/>
                </a:lnTo>
                <a:lnTo>
                  <a:pt x="4162" y="2338"/>
                </a:lnTo>
                <a:lnTo>
                  <a:pt x="4244" y="2338"/>
                </a:lnTo>
                <a:lnTo>
                  <a:pt x="4324" y="2336"/>
                </a:lnTo>
                <a:lnTo>
                  <a:pt x="4406" y="2332"/>
                </a:lnTo>
                <a:lnTo>
                  <a:pt x="4488" y="2326"/>
                </a:lnTo>
                <a:lnTo>
                  <a:pt x="4570" y="2320"/>
                </a:lnTo>
                <a:lnTo>
                  <a:pt x="4652" y="2312"/>
                </a:lnTo>
                <a:lnTo>
                  <a:pt x="4732" y="2304"/>
                </a:lnTo>
                <a:lnTo>
                  <a:pt x="4814" y="2292"/>
                </a:lnTo>
                <a:lnTo>
                  <a:pt x="4894" y="2280"/>
                </a:lnTo>
                <a:lnTo>
                  <a:pt x="4976" y="2266"/>
                </a:lnTo>
                <a:lnTo>
                  <a:pt x="5056" y="2252"/>
                </a:lnTo>
                <a:lnTo>
                  <a:pt x="5136" y="2234"/>
                </a:lnTo>
                <a:lnTo>
                  <a:pt x="5216" y="2216"/>
                </a:lnTo>
                <a:lnTo>
                  <a:pt x="5296" y="2196"/>
                </a:lnTo>
                <a:lnTo>
                  <a:pt x="5376" y="2174"/>
                </a:lnTo>
                <a:lnTo>
                  <a:pt x="5454" y="2150"/>
                </a:lnTo>
                <a:lnTo>
                  <a:pt x="5534" y="2126"/>
                </a:lnTo>
                <a:lnTo>
                  <a:pt x="5612" y="2098"/>
                </a:lnTo>
                <a:lnTo>
                  <a:pt x="5690" y="2070"/>
                </a:lnTo>
                <a:lnTo>
                  <a:pt x="5766" y="2038"/>
                </a:lnTo>
                <a:lnTo>
                  <a:pt x="5844" y="2006"/>
                </a:lnTo>
                <a:lnTo>
                  <a:pt x="5920" y="1972"/>
                </a:lnTo>
                <a:lnTo>
                  <a:pt x="5996" y="1936"/>
                </a:lnTo>
                <a:lnTo>
                  <a:pt x="6070" y="1898"/>
                </a:lnTo>
                <a:lnTo>
                  <a:pt x="6144" y="1856"/>
                </a:lnTo>
                <a:lnTo>
                  <a:pt x="6218" y="1814"/>
                </a:lnTo>
                <a:lnTo>
                  <a:pt x="6292" y="1770"/>
                </a:lnTo>
                <a:lnTo>
                  <a:pt x="6364" y="1724"/>
                </a:lnTo>
                <a:lnTo>
                  <a:pt x="6436" y="1674"/>
                </a:lnTo>
                <a:lnTo>
                  <a:pt x="6508" y="1624"/>
                </a:lnTo>
                <a:lnTo>
                  <a:pt x="6578" y="1570"/>
                </a:lnTo>
                <a:lnTo>
                  <a:pt x="6648" y="1516"/>
                </a:lnTo>
                <a:lnTo>
                  <a:pt x="6716" y="1458"/>
                </a:lnTo>
                <a:lnTo>
                  <a:pt x="6784" y="1398"/>
                </a:lnTo>
                <a:lnTo>
                  <a:pt x="6850" y="1336"/>
                </a:lnTo>
                <a:lnTo>
                  <a:pt x="6916" y="1272"/>
                </a:lnTo>
                <a:lnTo>
                  <a:pt x="6982" y="1204"/>
                </a:lnTo>
                <a:lnTo>
                  <a:pt x="7046" y="1136"/>
                </a:lnTo>
                <a:lnTo>
                  <a:pt x="7110" y="1064"/>
                </a:lnTo>
                <a:lnTo>
                  <a:pt x="7172" y="990"/>
                </a:lnTo>
                <a:lnTo>
                  <a:pt x="7232" y="912"/>
                </a:lnTo>
                <a:lnTo>
                  <a:pt x="7292" y="834"/>
                </a:lnTo>
                <a:lnTo>
                  <a:pt x="7352" y="752"/>
                </a:lnTo>
                <a:lnTo>
                  <a:pt x="7410" y="668"/>
                </a:lnTo>
                <a:lnTo>
                  <a:pt x="7466" y="580"/>
                </a:lnTo>
                <a:lnTo>
                  <a:pt x="7522" y="490"/>
                </a:lnTo>
                <a:lnTo>
                  <a:pt x="7576" y="398"/>
                </a:lnTo>
                <a:lnTo>
                  <a:pt x="7630" y="302"/>
                </a:lnTo>
                <a:lnTo>
                  <a:pt x="7682" y="204"/>
                </a:lnTo>
                <a:lnTo>
                  <a:pt x="7732" y="104"/>
                </a:lnTo>
                <a:lnTo>
                  <a:pt x="7782" y="0"/>
                </a:lnTo>
                <a:lnTo>
                  <a:pt x="7782" y="3102"/>
                </a:lnTo>
                <a:lnTo>
                  <a:pt x="0" y="3102"/>
                </a:lnTo>
                <a:lnTo>
                  <a:pt x="0" y="114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9" name="Freeform 239"/>
          <p:cNvSpPr>
            <a:spLocks/>
          </p:cNvSpPr>
          <p:nvPr userDrawn="1"/>
        </p:nvSpPr>
        <p:spPr bwMode="auto">
          <a:xfrm>
            <a:off x="0" y="3231082"/>
            <a:ext cx="9142413" cy="3644277"/>
          </a:xfrm>
          <a:custGeom>
            <a:avLst/>
            <a:gdLst/>
            <a:ahLst/>
            <a:cxnLst>
              <a:cxn ang="0">
                <a:pos x="0" y="1830"/>
              </a:cxn>
              <a:cxn ang="0">
                <a:pos x="142" y="1892"/>
              </a:cxn>
              <a:cxn ang="0">
                <a:pos x="380" y="1986"/>
              </a:cxn>
              <a:cxn ang="0">
                <a:pos x="716" y="2104"/>
              </a:cxn>
              <a:cxn ang="0">
                <a:pos x="1024" y="2202"/>
              </a:cxn>
              <a:cxn ang="0">
                <a:pos x="1254" y="2268"/>
              </a:cxn>
              <a:cxn ang="0">
                <a:pos x="1500" y="2334"/>
              </a:cxn>
              <a:cxn ang="0">
                <a:pos x="1764" y="2394"/>
              </a:cxn>
              <a:cxn ang="0">
                <a:pos x="2040" y="2450"/>
              </a:cxn>
              <a:cxn ang="0">
                <a:pos x="2328" y="2500"/>
              </a:cxn>
              <a:cxn ang="0">
                <a:pos x="2626" y="2540"/>
              </a:cxn>
              <a:cxn ang="0">
                <a:pos x="2934" y="2570"/>
              </a:cxn>
              <a:cxn ang="0">
                <a:pos x="3248" y="2590"/>
              </a:cxn>
              <a:cxn ang="0">
                <a:pos x="3568" y="2594"/>
              </a:cxn>
              <a:cxn ang="0">
                <a:pos x="3892" y="2582"/>
              </a:cxn>
              <a:cxn ang="0">
                <a:pos x="4218" y="2554"/>
              </a:cxn>
              <a:cxn ang="0">
                <a:pos x="4382" y="2532"/>
              </a:cxn>
              <a:cxn ang="0">
                <a:pos x="4544" y="2506"/>
              </a:cxn>
              <a:cxn ang="0">
                <a:pos x="4708" y="2474"/>
              </a:cxn>
              <a:cxn ang="0">
                <a:pos x="4870" y="2436"/>
              </a:cxn>
              <a:cxn ang="0">
                <a:pos x="5030" y="2394"/>
              </a:cxn>
              <a:cxn ang="0">
                <a:pos x="5192" y="2344"/>
              </a:cxn>
              <a:cxn ang="0">
                <a:pos x="5350" y="2290"/>
              </a:cxn>
              <a:cxn ang="0">
                <a:pos x="5508" y="2228"/>
              </a:cxn>
              <a:cxn ang="0">
                <a:pos x="5666" y="2160"/>
              </a:cxn>
              <a:cxn ang="0">
                <a:pos x="5820" y="2086"/>
              </a:cxn>
              <a:cxn ang="0">
                <a:pos x="5972" y="2004"/>
              </a:cxn>
              <a:cxn ang="0">
                <a:pos x="6122" y="1916"/>
              </a:cxn>
              <a:cxn ang="0">
                <a:pos x="6270" y="1820"/>
              </a:cxn>
              <a:cxn ang="0">
                <a:pos x="6416" y="1714"/>
              </a:cxn>
              <a:cxn ang="0">
                <a:pos x="6558" y="1604"/>
              </a:cxn>
              <a:cxn ang="0">
                <a:pos x="6698" y="1482"/>
              </a:cxn>
              <a:cxn ang="0">
                <a:pos x="6834" y="1354"/>
              </a:cxn>
              <a:cxn ang="0">
                <a:pos x="6968" y="1218"/>
              </a:cxn>
              <a:cxn ang="0">
                <a:pos x="7096" y="1072"/>
              </a:cxn>
              <a:cxn ang="0">
                <a:pos x="7222" y="916"/>
              </a:cxn>
              <a:cxn ang="0">
                <a:pos x="7342" y="752"/>
              </a:cxn>
              <a:cxn ang="0">
                <a:pos x="7460" y="580"/>
              </a:cxn>
              <a:cxn ang="0">
                <a:pos x="7572" y="396"/>
              </a:cxn>
              <a:cxn ang="0">
                <a:pos x="7678" y="204"/>
              </a:cxn>
              <a:cxn ang="0">
                <a:pos x="7782" y="0"/>
              </a:cxn>
              <a:cxn ang="0">
                <a:pos x="0" y="3102"/>
              </a:cxn>
            </a:cxnLst>
            <a:rect l="0" t="0" r="r" b="b"/>
            <a:pathLst>
              <a:path w="7782" h="3102">
                <a:moveTo>
                  <a:pt x="0" y="1830"/>
                </a:moveTo>
                <a:lnTo>
                  <a:pt x="0" y="1830"/>
                </a:lnTo>
                <a:lnTo>
                  <a:pt x="64" y="1860"/>
                </a:lnTo>
                <a:lnTo>
                  <a:pt x="142" y="1892"/>
                </a:lnTo>
                <a:lnTo>
                  <a:pt x="248" y="1934"/>
                </a:lnTo>
                <a:lnTo>
                  <a:pt x="380" y="1986"/>
                </a:lnTo>
                <a:lnTo>
                  <a:pt x="536" y="2042"/>
                </a:lnTo>
                <a:lnTo>
                  <a:pt x="716" y="2104"/>
                </a:lnTo>
                <a:lnTo>
                  <a:pt x="916" y="2170"/>
                </a:lnTo>
                <a:lnTo>
                  <a:pt x="1024" y="2202"/>
                </a:lnTo>
                <a:lnTo>
                  <a:pt x="1136" y="2236"/>
                </a:lnTo>
                <a:lnTo>
                  <a:pt x="1254" y="2268"/>
                </a:lnTo>
                <a:lnTo>
                  <a:pt x="1376" y="2302"/>
                </a:lnTo>
                <a:lnTo>
                  <a:pt x="1500" y="2334"/>
                </a:lnTo>
                <a:lnTo>
                  <a:pt x="1630" y="2364"/>
                </a:lnTo>
                <a:lnTo>
                  <a:pt x="1764" y="2394"/>
                </a:lnTo>
                <a:lnTo>
                  <a:pt x="1900" y="2424"/>
                </a:lnTo>
                <a:lnTo>
                  <a:pt x="2040" y="2450"/>
                </a:lnTo>
                <a:lnTo>
                  <a:pt x="2182" y="2476"/>
                </a:lnTo>
                <a:lnTo>
                  <a:pt x="2328" y="2500"/>
                </a:lnTo>
                <a:lnTo>
                  <a:pt x="2476" y="2522"/>
                </a:lnTo>
                <a:lnTo>
                  <a:pt x="2626" y="2540"/>
                </a:lnTo>
                <a:lnTo>
                  <a:pt x="2780" y="2558"/>
                </a:lnTo>
                <a:lnTo>
                  <a:pt x="2934" y="2570"/>
                </a:lnTo>
                <a:lnTo>
                  <a:pt x="3090" y="2582"/>
                </a:lnTo>
                <a:lnTo>
                  <a:pt x="3248" y="2590"/>
                </a:lnTo>
                <a:lnTo>
                  <a:pt x="3408" y="2594"/>
                </a:lnTo>
                <a:lnTo>
                  <a:pt x="3568" y="2594"/>
                </a:lnTo>
                <a:lnTo>
                  <a:pt x="3730" y="2590"/>
                </a:lnTo>
                <a:lnTo>
                  <a:pt x="3892" y="2582"/>
                </a:lnTo>
                <a:lnTo>
                  <a:pt x="4056" y="2570"/>
                </a:lnTo>
                <a:lnTo>
                  <a:pt x="4218" y="2554"/>
                </a:lnTo>
                <a:lnTo>
                  <a:pt x="4300" y="2544"/>
                </a:lnTo>
                <a:lnTo>
                  <a:pt x="4382" y="2532"/>
                </a:lnTo>
                <a:lnTo>
                  <a:pt x="4464" y="2520"/>
                </a:lnTo>
                <a:lnTo>
                  <a:pt x="4544" y="2506"/>
                </a:lnTo>
                <a:lnTo>
                  <a:pt x="4626" y="2490"/>
                </a:lnTo>
                <a:lnTo>
                  <a:pt x="4708" y="2474"/>
                </a:lnTo>
                <a:lnTo>
                  <a:pt x="4788" y="2456"/>
                </a:lnTo>
                <a:lnTo>
                  <a:pt x="4870" y="2436"/>
                </a:lnTo>
                <a:lnTo>
                  <a:pt x="4950" y="2416"/>
                </a:lnTo>
                <a:lnTo>
                  <a:pt x="5030" y="2394"/>
                </a:lnTo>
                <a:lnTo>
                  <a:pt x="5112" y="2370"/>
                </a:lnTo>
                <a:lnTo>
                  <a:pt x="5192" y="2344"/>
                </a:lnTo>
                <a:lnTo>
                  <a:pt x="5272" y="2318"/>
                </a:lnTo>
                <a:lnTo>
                  <a:pt x="5350" y="2290"/>
                </a:lnTo>
                <a:lnTo>
                  <a:pt x="5430" y="2260"/>
                </a:lnTo>
                <a:lnTo>
                  <a:pt x="5508" y="2228"/>
                </a:lnTo>
                <a:lnTo>
                  <a:pt x="5588" y="2196"/>
                </a:lnTo>
                <a:lnTo>
                  <a:pt x="5666" y="2160"/>
                </a:lnTo>
                <a:lnTo>
                  <a:pt x="5742" y="2124"/>
                </a:lnTo>
                <a:lnTo>
                  <a:pt x="5820" y="2086"/>
                </a:lnTo>
                <a:lnTo>
                  <a:pt x="5896" y="2046"/>
                </a:lnTo>
                <a:lnTo>
                  <a:pt x="5972" y="2004"/>
                </a:lnTo>
                <a:lnTo>
                  <a:pt x="6048" y="1960"/>
                </a:lnTo>
                <a:lnTo>
                  <a:pt x="6122" y="1916"/>
                </a:lnTo>
                <a:lnTo>
                  <a:pt x="6198" y="1868"/>
                </a:lnTo>
                <a:lnTo>
                  <a:pt x="6270" y="1820"/>
                </a:lnTo>
                <a:lnTo>
                  <a:pt x="6344" y="1768"/>
                </a:lnTo>
                <a:lnTo>
                  <a:pt x="6416" y="1714"/>
                </a:lnTo>
                <a:lnTo>
                  <a:pt x="6488" y="1660"/>
                </a:lnTo>
                <a:lnTo>
                  <a:pt x="6558" y="1604"/>
                </a:lnTo>
                <a:lnTo>
                  <a:pt x="6628" y="1544"/>
                </a:lnTo>
                <a:lnTo>
                  <a:pt x="6698" y="1482"/>
                </a:lnTo>
                <a:lnTo>
                  <a:pt x="6766" y="1420"/>
                </a:lnTo>
                <a:lnTo>
                  <a:pt x="6834" y="1354"/>
                </a:lnTo>
                <a:lnTo>
                  <a:pt x="6902" y="1288"/>
                </a:lnTo>
                <a:lnTo>
                  <a:pt x="6968" y="1218"/>
                </a:lnTo>
                <a:lnTo>
                  <a:pt x="7032" y="1146"/>
                </a:lnTo>
                <a:lnTo>
                  <a:pt x="7096" y="1072"/>
                </a:lnTo>
                <a:lnTo>
                  <a:pt x="7160" y="996"/>
                </a:lnTo>
                <a:lnTo>
                  <a:pt x="7222" y="916"/>
                </a:lnTo>
                <a:lnTo>
                  <a:pt x="7282" y="836"/>
                </a:lnTo>
                <a:lnTo>
                  <a:pt x="7342" y="752"/>
                </a:lnTo>
                <a:lnTo>
                  <a:pt x="7402" y="668"/>
                </a:lnTo>
                <a:lnTo>
                  <a:pt x="7460" y="580"/>
                </a:lnTo>
                <a:lnTo>
                  <a:pt x="7516" y="490"/>
                </a:lnTo>
                <a:lnTo>
                  <a:pt x="7572" y="396"/>
                </a:lnTo>
                <a:lnTo>
                  <a:pt x="7626" y="302"/>
                </a:lnTo>
                <a:lnTo>
                  <a:pt x="7678" y="204"/>
                </a:lnTo>
                <a:lnTo>
                  <a:pt x="7730" y="102"/>
                </a:lnTo>
                <a:lnTo>
                  <a:pt x="7782" y="0"/>
                </a:lnTo>
                <a:lnTo>
                  <a:pt x="7782" y="3102"/>
                </a:lnTo>
                <a:lnTo>
                  <a:pt x="0" y="3102"/>
                </a:lnTo>
                <a:lnTo>
                  <a:pt x="0" y="1830"/>
                </a:lnTo>
                <a:close/>
              </a:path>
            </a:pathLst>
          </a:custGeom>
          <a:gradFill flip="none" rotWithShape="1">
            <a:gsLst>
              <a:gs pos="100000">
                <a:srgbClr val="0038A8"/>
              </a:gs>
              <a:gs pos="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E7DB41"/>
              </a:solidFill>
            </a:endParaRPr>
          </a:p>
        </p:txBody>
      </p:sp>
      <p:sp>
        <p:nvSpPr>
          <p:cNvPr id="10" name="Freeform 240"/>
          <p:cNvSpPr>
            <a:spLocks/>
          </p:cNvSpPr>
          <p:nvPr userDrawn="1"/>
        </p:nvSpPr>
        <p:spPr bwMode="auto">
          <a:xfrm>
            <a:off x="0" y="4064289"/>
            <a:ext cx="9142413" cy="2793711"/>
          </a:xfrm>
          <a:custGeom>
            <a:avLst/>
            <a:gdLst/>
            <a:ahLst/>
            <a:cxnLst>
              <a:cxn ang="0">
                <a:pos x="0" y="1832"/>
              </a:cxn>
              <a:cxn ang="0">
                <a:pos x="144" y="1866"/>
              </a:cxn>
              <a:cxn ang="0">
                <a:pos x="382" y="1918"/>
              </a:cxn>
              <a:cxn ang="0">
                <a:pos x="722" y="1982"/>
              </a:cxn>
              <a:cxn ang="0">
                <a:pos x="1146" y="2048"/>
              </a:cxn>
              <a:cxn ang="0">
                <a:pos x="1514" y="2094"/>
              </a:cxn>
              <a:cxn ang="0">
                <a:pos x="1778" y="2120"/>
              </a:cxn>
              <a:cxn ang="0">
                <a:pos x="2056" y="2142"/>
              </a:cxn>
              <a:cxn ang="0">
                <a:pos x="2346" y="2160"/>
              </a:cxn>
              <a:cxn ang="0">
                <a:pos x="2646" y="2168"/>
              </a:cxn>
              <a:cxn ang="0">
                <a:pos x="2954" y="2170"/>
              </a:cxn>
              <a:cxn ang="0">
                <a:pos x="3270" y="2162"/>
              </a:cxn>
              <a:cxn ang="0">
                <a:pos x="3592" y="2144"/>
              </a:cxn>
              <a:cxn ang="0">
                <a:pos x="3916" y="2116"/>
              </a:cxn>
              <a:cxn ang="0">
                <a:pos x="4244" y="2072"/>
              </a:cxn>
              <a:cxn ang="0">
                <a:pos x="4570" y="2016"/>
              </a:cxn>
              <a:cxn ang="0">
                <a:pos x="4894" y="1946"/>
              </a:cxn>
              <a:cxn ang="0">
                <a:pos x="5216" y="1858"/>
              </a:cxn>
              <a:cxn ang="0">
                <a:pos x="5454" y="1782"/>
              </a:cxn>
              <a:cxn ang="0">
                <a:pos x="5612" y="1724"/>
              </a:cxn>
              <a:cxn ang="0">
                <a:pos x="5766" y="1664"/>
              </a:cxn>
              <a:cxn ang="0">
                <a:pos x="5920" y="1598"/>
              </a:cxn>
              <a:cxn ang="0">
                <a:pos x="6070" y="1526"/>
              </a:cxn>
              <a:cxn ang="0">
                <a:pos x="6218" y="1450"/>
              </a:cxn>
              <a:cxn ang="0">
                <a:pos x="6364" y="1368"/>
              </a:cxn>
              <a:cxn ang="0">
                <a:pos x="6508" y="1280"/>
              </a:cxn>
              <a:cxn ang="0">
                <a:pos x="6648" y="1188"/>
              </a:cxn>
              <a:cxn ang="0">
                <a:pos x="6784" y="1090"/>
              </a:cxn>
              <a:cxn ang="0">
                <a:pos x="6916" y="984"/>
              </a:cxn>
              <a:cxn ang="0">
                <a:pos x="7046" y="874"/>
              </a:cxn>
              <a:cxn ang="0">
                <a:pos x="7172" y="758"/>
              </a:cxn>
              <a:cxn ang="0">
                <a:pos x="7292" y="636"/>
              </a:cxn>
              <a:cxn ang="0">
                <a:pos x="7410" y="506"/>
              </a:cxn>
              <a:cxn ang="0">
                <a:pos x="7522" y="370"/>
              </a:cxn>
              <a:cxn ang="0">
                <a:pos x="7630" y="228"/>
              </a:cxn>
              <a:cxn ang="0">
                <a:pos x="7732" y="78"/>
              </a:cxn>
              <a:cxn ang="0">
                <a:pos x="7782" y="2378"/>
              </a:cxn>
              <a:cxn ang="0">
                <a:pos x="0" y="1832"/>
              </a:cxn>
            </a:cxnLst>
            <a:rect l="0" t="0" r="r" b="b"/>
            <a:pathLst>
              <a:path w="7782" h="2378">
                <a:moveTo>
                  <a:pt x="0" y="1832"/>
                </a:moveTo>
                <a:lnTo>
                  <a:pt x="0" y="1832"/>
                </a:lnTo>
                <a:lnTo>
                  <a:pt x="66" y="1848"/>
                </a:lnTo>
                <a:lnTo>
                  <a:pt x="144" y="1866"/>
                </a:lnTo>
                <a:lnTo>
                  <a:pt x="250" y="1890"/>
                </a:lnTo>
                <a:lnTo>
                  <a:pt x="382" y="1918"/>
                </a:lnTo>
                <a:lnTo>
                  <a:pt x="540" y="1948"/>
                </a:lnTo>
                <a:lnTo>
                  <a:pt x="722" y="1982"/>
                </a:lnTo>
                <a:lnTo>
                  <a:pt x="924" y="2014"/>
                </a:lnTo>
                <a:lnTo>
                  <a:pt x="1146" y="2048"/>
                </a:lnTo>
                <a:lnTo>
                  <a:pt x="1386" y="2080"/>
                </a:lnTo>
                <a:lnTo>
                  <a:pt x="1514" y="2094"/>
                </a:lnTo>
                <a:lnTo>
                  <a:pt x="1644" y="2108"/>
                </a:lnTo>
                <a:lnTo>
                  <a:pt x="1778" y="2120"/>
                </a:lnTo>
                <a:lnTo>
                  <a:pt x="1914" y="2132"/>
                </a:lnTo>
                <a:lnTo>
                  <a:pt x="2056" y="2142"/>
                </a:lnTo>
                <a:lnTo>
                  <a:pt x="2198" y="2152"/>
                </a:lnTo>
                <a:lnTo>
                  <a:pt x="2346" y="2160"/>
                </a:lnTo>
                <a:lnTo>
                  <a:pt x="2494" y="2164"/>
                </a:lnTo>
                <a:lnTo>
                  <a:pt x="2646" y="2168"/>
                </a:lnTo>
                <a:lnTo>
                  <a:pt x="2800" y="2170"/>
                </a:lnTo>
                <a:lnTo>
                  <a:pt x="2954" y="2170"/>
                </a:lnTo>
                <a:lnTo>
                  <a:pt x="3112" y="2168"/>
                </a:lnTo>
                <a:lnTo>
                  <a:pt x="3270" y="2162"/>
                </a:lnTo>
                <a:lnTo>
                  <a:pt x="3430" y="2154"/>
                </a:lnTo>
                <a:lnTo>
                  <a:pt x="3592" y="2144"/>
                </a:lnTo>
                <a:lnTo>
                  <a:pt x="3754" y="2132"/>
                </a:lnTo>
                <a:lnTo>
                  <a:pt x="3916" y="2116"/>
                </a:lnTo>
                <a:lnTo>
                  <a:pt x="4080" y="2096"/>
                </a:lnTo>
                <a:lnTo>
                  <a:pt x="4244" y="2072"/>
                </a:lnTo>
                <a:lnTo>
                  <a:pt x="4406" y="2046"/>
                </a:lnTo>
                <a:lnTo>
                  <a:pt x="4570" y="2016"/>
                </a:lnTo>
                <a:lnTo>
                  <a:pt x="4732" y="1984"/>
                </a:lnTo>
                <a:lnTo>
                  <a:pt x="4894" y="1946"/>
                </a:lnTo>
                <a:lnTo>
                  <a:pt x="5056" y="1904"/>
                </a:lnTo>
                <a:lnTo>
                  <a:pt x="5216" y="1858"/>
                </a:lnTo>
                <a:lnTo>
                  <a:pt x="5376" y="1808"/>
                </a:lnTo>
                <a:lnTo>
                  <a:pt x="5454" y="1782"/>
                </a:lnTo>
                <a:lnTo>
                  <a:pt x="5534" y="1754"/>
                </a:lnTo>
                <a:lnTo>
                  <a:pt x="5612" y="1724"/>
                </a:lnTo>
                <a:lnTo>
                  <a:pt x="5690" y="1694"/>
                </a:lnTo>
                <a:lnTo>
                  <a:pt x="5766" y="1664"/>
                </a:lnTo>
                <a:lnTo>
                  <a:pt x="5844" y="1630"/>
                </a:lnTo>
                <a:lnTo>
                  <a:pt x="5920" y="1598"/>
                </a:lnTo>
                <a:lnTo>
                  <a:pt x="5996" y="1562"/>
                </a:lnTo>
                <a:lnTo>
                  <a:pt x="6070" y="1526"/>
                </a:lnTo>
                <a:lnTo>
                  <a:pt x="6144" y="1488"/>
                </a:lnTo>
                <a:lnTo>
                  <a:pt x="6218" y="1450"/>
                </a:lnTo>
                <a:lnTo>
                  <a:pt x="6292" y="1408"/>
                </a:lnTo>
                <a:lnTo>
                  <a:pt x="6364" y="1368"/>
                </a:lnTo>
                <a:lnTo>
                  <a:pt x="6436" y="1324"/>
                </a:lnTo>
                <a:lnTo>
                  <a:pt x="6508" y="1280"/>
                </a:lnTo>
                <a:lnTo>
                  <a:pt x="6578" y="1234"/>
                </a:lnTo>
                <a:lnTo>
                  <a:pt x="6648" y="1188"/>
                </a:lnTo>
                <a:lnTo>
                  <a:pt x="6716" y="1138"/>
                </a:lnTo>
                <a:lnTo>
                  <a:pt x="6784" y="1090"/>
                </a:lnTo>
                <a:lnTo>
                  <a:pt x="6850" y="1038"/>
                </a:lnTo>
                <a:lnTo>
                  <a:pt x="6916" y="984"/>
                </a:lnTo>
                <a:lnTo>
                  <a:pt x="6982" y="930"/>
                </a:lnTo>
                <a:lnTo>
                  <a:pt x="7046" y="874"/>
                </a:lnTo>
                <a:lnTo>
                  <a:pt x="7110" y="816"/>
                </a:lnTo>
                <a:lnTo>
                  <a:pt x="7172" y="758"/>
                </a:lnTo>
                <a:lnTo>
                  <a:pt x="7232" y="698"/>
                </a:lnTo>
                <a:lnTo>
                  <a:pt x="7292" y="636"/>
                </a:lnTo>
                <a:lnTo>
                  <a:pt x="7352" y="572"/>
                </a:lnTo>
                <a:lnTo>
                  <a:pt x="7410" y="506"/>
                </a:lnTo>
                <a:lnTo>
                  <a:pt x="7466" y="438"/>
                </a:lnTo>
                <a:lnTo>
                  <a:pt x="7522" y="370"/>
                </a:lnTo>
                <a:lnTo>
                  <a:pt x="7576" y="300"/>
                </a:lnTo>
                <a:lnTo>
                  <a:pt x="7630" y="228"/>
                </a:lnTo>
                <a:lnTo>
                  <a:pt x="7682" y="154"/>
                </a:lnTo>
                <a:lnTo>
                  <a:pt x="7732" y="78"/>
                </a:lnTo>
                <a:lnTo>
                  <a:pt x="7782" y="0"/>
                </a:lnTo>
                <a:lnTo>
                  <a:pt x="7782" y="2378"/>
                </a:lnTo>
                <a:lnTo>
                  <a:pt x="0" y="2378"/>
                </a:lnTo>
                <a:lnTo>
                  <a:pt x="0" y="1832"/>
                </a:lnTo>
                <a:close/>
              </a:path>
            </a:pathLst>
          </a:custGeom>
          <a:gradFill>
            <a:gsLst>
              <a:gs pos="20000">
                <a:srgbClr val="002060"/>
              </a:gs>
              <a:gs pos="100000">
                <a:srgbClr val="003192">
                  <a:alpha val="80000"/>
                </a:srgbClr>
              </a:gs>
            </a:gsLst>
            <a:lin ang="48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E7DB41"/>
              </a:solidFill>
            </a:endParaRPr>
          </a:p>
        </p:txBody>
      </p:sp>
      <p:sp>
        <p:nvSpPr>
          <p:cNvPr id="11" name="Freeform 241"/>
          <p:cNvSpPr>
            <a:spLocks/>
          </p:cNvSpPr>
          <p:nvPr userDrawn="1"/>
        </p:nvSpPr>
        <p:spPr bwMode="auto">
          <a:xfrm>
            <a:off x="0" y="4737100"/>
            <a:ext cx="8113713" cy="1541463"/>
          </a:xfrm>
          <a:custGeom>
            <a:avLst/>
            <a:gdLst>
              <a:gd name="T0" fmla="*/ 0 w 6906"/>
              <a:gd name="T1" fmla="*/ 2147483647 h 1312"/>
              <a:gd name="T2" fmla="*/ 2147483647 w 6906"/>
              <a:gd name="T3" fmla="*/ 2147483647 h 1312"/>
              <a:gd name="T4" fmla="*/ 2147483647 w 6906"/>
              <a:gd name="T5" fmla="*/ 2147483647 h 1312"/>
              <a:gd name="T6" fmla="*/ 2147483647 w 6906"/>
              <a:gd name="T7" fmla="*/ 2147483647 h 1312"/>
              <a:gd name="T8" fmla="*/ 2147483647 w 6906"/>
              <a:gd name="T9" fmla="*/ 2147483647 h 1312"/>
              <a:gd name="T10" fmla="*/ 2147483647 w 6906"/>
              <a:gd name="T11" fmla="*/ 2147483647 h 1312"/>
              <a:gd name="T12" fmla="*/ 2147483647 w 6906"/>
              <a:gd name="T13" fmla="*/ 2147483647 h 1312"/>
              <a:gd name="T14" fmla="*/ 2147483647 w 6906"/>
              <a:gd name="T15" fmla="*/ 2147483647 h 1312"/>
              <a:gd name="T16" fmla="*/ 2147483647 w 6906"/>
              <a:gd name="T17" fmla="*/ 2147483647 h 1312"/>
              <a:gd name="T18" fmla="*/ 2147483647 w 6906"/>
              <a:gd name="T19" fmla="*/ 2147483647 h 1312"/>
              <a:gd name="T20" fmla="*/ 2147483647 w 6906"/>
              <a:gd name="T21" fmla="*/ 2147483647 h 1312"/>
              <a:gd name="T22" fmla="*/ 2147483647 w 6906"/>
              <a:gd name="T23" fmla="*/ 2147483647 h 1312"/>
              <a:gd name="T24" fmla="*/ 2147483647 w 6906"/>
              <a:gd name="T25" fmla="*/ 2147483647 h 1312"/>
              <a:gd name="T26" fmla="*/ 2147483647 w 6906"/>
              <a:gd name="T27" fmla="*/ 2147483647 h 1312"/>
              <a:gd name="T28" fmla="*/ 2147483647 w 6906"/>
              <a:gd name="T29" fmla="*/ 2147483647 h 1312"/>
              <a:gd name="T30" fmla="*/ 2147483647 w 6906"/>
              <a:gd name="T31" fmla="*/ 2147483647 h 1312"/>
              <a:gd name="T32" fmla="*/ 2147483647 w 6906"/>
              <a:gd name="T33" fmla="*/ 2147483647 h 1312"/>
              <a:gd name="T34" fmla="*/ 2147483647 w 6906"/>
              <a:gd name="T35" fmla="*/ 2147483647 h 1312"/>
              <a:gd name="T36" fmla="*/ 2147483647 w 6906"/>
              <a:gd name="T37" fmla="*/ 2147483647 h 1312"/>
              <a:gd name="T38" fmla="*/ 2147483647 w 6906"/>
              <a:gd name="T39" fmla="*/ 2147483647 h 1312"/>
              <a:gd name="T40" fmla="*/ 2147483647 w 6906"/>
              <a:gd name="T41" fmla="*/ 2147483647 h 1312"/>
              <a:gd name="T42" fmla="*/ 2147483647 w 6906"/>
              <a:gd name="T43" fmla="*/ 2147483647 h 1312"/>
              <a:gd name="T44" fmla="*/ 2147483647 w 6906"/>
              <a:gd name="T45" fmla="*/ 0 h 1312"/>
              <a:gd name="T46" fmla="*/ 2147483647 w 6906"/>
              <a:gd name="T47" fmla="*/ 2147483647 h 1312"/>
              <a:gd name="T48" fmla="*/ 2147483647 w 6906"/>
              <a:gd name="T49" fmla="*/ 2147483647 h 1312"/>
              <a:gd name="T50" fmla="*/ 2147483647 w 6906"/>
              <a:gd name="T51" fmla="*/ 2147483647 h 1312"/>
              <a:gd name="T52" fmla="*/ 2147483647 w 6906"/>
              <a:gd name="T53" fmla="*/ 2147483647 h 1312"/>
              <a:gd name="T54" fmla="*/ 2147483647 w 6906"/>
              <a:gd name="T55" fmla="*/ 2147483647 h 1312"/>
              <a:gd name="T56" fmla="*/ 2147483647 w 6906"/>
              <a:gd name="T57" fmla="*/ 2147483647 h 1312"/>
              <a:gd name="T58" fmla="*/ 2147483647 w 6906"/>
              <a:gd name="T59" fmla="*/ 2147483647 h 1312"/>
              <a:gd name="T60" fmla="*/ 2147483647 w 6906"/>
              <a:gd name="T61" fmla="*/ 2147483647 h 1312"/>
              <a:gd name="T62" fmla="*/ 2147483647 w 6906"/>
              <a:gd name="T63" fmla="*/ 2147483647 h 1312"/>
              <a:gd name="T64" fmla="*/ 2147483647 w 6906"/>
              <a:gd name="T65" fmla="*/ 2147483647 h 1312"/>
              <a:gd name="T66" fmla="*/ 2147483647 w 6906"/>
              <a:gd name="T67" fmla="*/ 2147483647 h 1312"/>
              <a:gd name="T68" fmla="*/ 2147483647 w 6906"/>
              <a:gd name="T69" fmla="*/ 2147483647 h 1312"/>
              <a:gd name="T70" fmla="*/ 2147483647 w 6906"/>
              <a:gd name="T71" fmla="*/ 2147483647 h 1312"/>
              <a:gd name="T72" fmla="*/ 2147483647 w 6906"/>
              <a:gd name="T73" fmla="*/ 2147483647 h 1312"/>
              <a:gd name="T74" fmla="*/ 2147483647 w 6906"/>
              <a:gd name="T75" fmla="*/ 2147483647 h 1312"/>
              <a:gd name="T76" fmla="*/ 2147483647 w 6906"/>
              <a:gd name="T77" fmla="*/ 2147483647 h 1312"/>
              <a:gd name="T78" fmla="*/ 2147483647 w 6906"/>
              <a:gd name="T79" fmla="*/ 2147483647 h 1312"/>
              <a:gd name="T80" fmla="*/ 2147483647 w 6906"/>
              <a:gd name="T81" fmla="*/ 2147483647 h 1312"/>
              <a:gd name="T82" fmla="*/ 2147483647 w 6906"/>
              <a:gd name="T83" fmla="*/ 2147483647 h 13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906" h="1312">
                <a:moveTo>
                  <a:pt x="0" y="504"/>
                </a:moveTo>
                <a:lnTo>
                  <a:pt x="0" y="548"/>
                </a:lnTo>
                <a:lnTo>
                  <a:pt x="50" y="572"/>
                </a:lnTo>
                <a:lnTo>
                  <a:pt x="112" y="598"/>
                </a:lnTo>
                <a:lnTo>
                  <a:pt x="194" y="632"/>
                </a:lnTo>
                <a:lnTo>
                  <a:pt x="300" y="672"/>
                </a:lnTo>
                <a:lnTo>
                  <a:pt x="424" y="720"/>
                </a:lnTo>
                <a:lnTo>
                  <a:pt x="566" y="772"/>
                </a:lnTo>
                <a:lnTo>
                  <a:pt x="728" y="826"/>
                </a:lnTo>
                <a:lnTo>
                  <a:pt x="906" y="884"/>
                </a:lnTo>
                <a:lnTo>
                  <a:pt x="1098" y="942"/>
                </a:lnTo>
                <a:lnTo>
                  <a:pt x="1306" y="1000"/>
                </a:lnTo>
                <a:lnTo>
                  <a:pt x="1414" y="1030"/>
                </a:lnTo>
                <a:lnTo>
                  <a:pt x="1526" y="1058"/>
                </a:lnTo>
                <a:lnTo>
                  <a:pt x="1640" y="1084"/>
                </a:lnTo>
                <a:lnTo>
                  <a:pt x="1758" y="1112"/>
                </a:lnTo>
                <a:lnTo>
                  <a:pt x="1878" y="1136"/>
                </a:lnTo>
                <a:lnTo>
                  <a:pt x="2002" y="1162"/>
                </a:lnTo>
                <a:lnTo>
                  <a:pt x="2126" y="1184"/>
                </a:lnTo>
                <a:lnTo>
                  <a:pt x="2254" y="1206"/>
                </a:lnTo>
                <a:lnTo>
                  <a:pt x="2384" y="1226"/>
                </a:lnTo>
                <a:lnTo>
                  <a:pt x="2516" y="1244"/>
                </a:lnTo>
                <a:lnTo>
                  <a:pt x="2650" y="1262"/>
                </a:lnTo>
                <a:lnTo>
                  <a:pt x="2784" y="1276"/>
                </a:lnTo>
                <a:lnTo>
                  <a:pt x="2920" y="1288"/>
                </a:lnTo>
                <a:lnTo>
                  <a:pt x="3058" y="1298"/>
                </a:lnTo>
                <a:lnTo>
                  <a:pt x="3198" y="1306"/>
                </a:lnTo>
                <a:lnTo>
                  <a:pt x="3338" y="1310"/>
                </a:lnTo>
                <a:lnTo>
                  <a:pt x="3480" y="1312"/>
                </a:lnTo>
                <a:lnTo>
                  <a:pt x="3622" y="1310"/>
                </a:lnTo>
                <a:lnTo>
                  <a:pt x="3766" y="1306"/>
                </a:lnTo>
                <a:lnTo>
                  <a:pt x="3908" y="1300"/>
                </a:lnTo>
                <a:lnTo>
                  <a:pt x="4052" y="1288"/>
                </a:lnTo>
                <a:lnTo>
                  <a:pt x="4196" y="1274"/>
                </a:lnTo>
                <a:lnTo>
                  <a:pt x="4340" y="1256"/>
                </a:lnTo>
                <a:lnTo>
                  <a:pt x="4484" y="1234"/>
                </a:lnTo>
                <a:lnTo>
                  <a:pt x="4628" y="1208"/>
                </a:lnTo>
                <a:lnTo>
                  <a:pt x="4772" y="1178"/>
                </a:lnTo>
                <a:lnTo>
                  <a:pt x="4914" y="1142"/>
                </a:lnTo>
                <a:lnTo>
                  <a:pt x="5058" y="1104"/>
                </a:lnTo>
                <a:lnTo>
                  <a:pt x="5200" y="1060"/>
                </a:lnTo>
                <a:lnTo>
                  <a:pt x="5270" y="1036"/>
                </a:lnTo>
                <a:lnTo>
                  <a:pt x="5340" y="1012"/>
                </a:lnTo>
                <a:lnTo>
                  <a:pt x="5410" y="986"/>
                </a:lnTo>
                <a:lnTo>
                  <a:pt x="5480" y="958"/>
                </a:lnTo>
                <a:lnTo>
                  <a:pt x="5548" y="930"/>
                </a:lnTo>
                <a:lnTo>
                  <a:pt x="5618" y="900"/>
                </a:lnTo>
                <a:lnTo>
                  <a:pt x="5686" y="868"/>
                </a:lnTo>
                <a:lnTo>
                  <a:pt x="5756" y="836"/>
                </a:lnTo>
                <a:lnTo>
                  <a:pt x="5824" y="802"/>
                </a:lnTo>
                <a:lnTo>
                  <a:pt x="5890" y="766"/>
                </a:lnTo>
                <a:lnTo>
                  <a:pt x="5958" y="730"/>
                </a:lnTo>
                <a:lnTo>
                  <a:pt x="6024" y="692"/>
                </a:lnTo>
                <a:lnTo>
                  <a:pt x="6092" y="652"/>
                </a:lnTo>
                <a:lnTo>
                  <a:pt x="6158" y="612"/>
                </a:lnTo>
                <a:lnTo>
                  <a:pt x="6222" y="570"/>
                </a:lnTo>
                <a:lnTo>
                  <a:pt x="6288" y="526"/>
                </a:lnTo>
                <a:lnTo>
                  <a:pt x="6352" y="480"/>
                </a:lnTo>
                <a:lnTo>
                  <a:pt x="6416" y="434"/>
                </a:lnTo>
                <a:lnTo>
                  <a:pt x="6480" y="384"/>
                </a:lnTo>
                <a:lnTo>
                  <a:pt x="6542" y="334"/>
                </a:lnTo>
                <a:lnTo>
                  <a:pt x="6604" y="284"/>
                </a:lnTo>
                <a:lnTo>
                  <a:pt x="6666" y="230"/>
                </a:lnTo>
                <a:lnTo>
                  <a:pt x="6726" y="176"/>
                </a:lnTo>
                <a:lnTo>
                  <a:pt x="6786" y="118"/>
                </a:lnTo>
                <a:lnTo>
                  <a:pt x="6846" y="60"/>
                </a:lnTo>
                <a:lnTo>
                  <a:pt x="6906" y="0"/>
                </a:lnTo>
                <a:lnTo>
                  <a:pt x="6816" y="86"/>
                </a:lnTo>
                <a:lnTo>
                  <a:pt x="6724" y="168"/>
                </a:lnTo>
                <a:lnTo>
                  <a:pt x="6632" y="246"/>
                </a:lnTo>
                <a:lnTo>
                  <a:pt x="6538" y="318"/>
                </a:lnTo>
                <a:lnTo>
                  <a:pt x="6442" y="388"/>
                </a:lnTo>
                <a:lnTo>
                  <a:pt x="6346" y="454"/>
                </a:lnTo>
                <a:lnTo>
                  <a:pt x="6248" y="514"/>
                </a:lnTo>
                <a:lnTo>
                  <a:pt x="6148" y="572"/>
                </a:lnTo>
                <a:lnTo>
                  <a:pt x="6088" y="610"/>
                </a:lnTo>
                <a:lnTo>
                  <a:pt x="6028" y="646"/>
                </a:lnTo>
                <a:lnTo>
                  <a:pt x="5908" y="714"/>
                </a:lnTo>
                <a:lnTo>
                  <a:pt x="5784" y="776"/>
                </a:lnTo>
                <a:lnTo>
                  <a:pt x="5660" y="836"/>
                </a:lnTo>
                <a:lnTo>
                  <a:pt x="5536" y="890"/>
                </a:lnTo>
                <a:lnTo>
                  <a:pt x="5410" y="940"/>
                </a:lnTo>
                <a:lnTo>
                  <a:pt x="5284" y="988"/>
                </a:lnTo>
                <a:lnTo>
                  <a:pt x="5156" y="1030"/>
                </a:lnTo>
                <a:lnTo>
                  <a:pt x="5026" y="1068"/>
                </a:lnTo>
                <a:lnTo>
                  <a:pt x="4898" y="1102"/>
                </a:lnTo>
                <a:lnTo>
                  <a:pt x="4768" y="1134"/>
                </a:lnTo>
                <a:lnTo>
                  <a:pt x="4638" y="1160"/>
                </a:lnTo>
                <a:lnTo>
                  <a:pt x="4508" y="1184"/>
                </a:lnTo>
                <a:lnTo>
                  <a:pt x="4378" y="1206"/>
                </a:lnTo>
                <a:lnTo>
                  <a:pt x="4248" y="1224"/>
                </a:lnTo>
                <a:lnTo>
                  <a:pt x="4116" y="1238"/>
                </a:lnTo>
                <a:lnTo>
                  <a:pt x="3986" y="1248"/>
                </a:lnTo>
                <a:lnTo>
                  <a:pt x="3856" y="1258"/>
                </a:lnTo>
                <a:lnTo>
                  <a:pt x="3726" y="1264"/>
                </a:lnTo>
                <a:lnTo>
                  <a:pt x="3598" y="1266"/>
                </a:lnTo>
                <a:lnTo>
                  <a:pt x="3470" y="1266"/>
                </a:lnTo>
                <a:lnTo>
                  <a:pt x="3342" y="1266"/>
                </a:lnTo>
                <a:lnTo>
                  <a:pt x="3214" y="1260"/>
                </a:lnTo>
                <a:lnTo>
                  <a:pt x="3088" y="1254"/>
                </a:lnTo>
                <a:lnTo>
                  <a:pt x="2962" y="1246"/>
                </a:lnTo>
                <a:lnTo>
                  <a:pt x="2838" y="1236"/>
                </a:lnTo>
                <a:lnTo>
                  <a:pt x="2716" y="1224"/>
                </a:lnTo>
                <a:lnTo>
                  <a:pt x="2594" y="1210"/>
                </a:lnTo>
                <a:lnTo>
                  <a:pt x="2474" y="1194"/>
                </a:lnTo>
                <a:lnTo>
                  <a:pt x="2354" y="1178"/>
                </a:lnTo>
                <a:lnTo>
                  <a:pt x="2238" y="1158"/>
                </a:lnTo>
                <a:lnTo>
                  <a:pt x="2122" y="1138"/>
                </a:lnTo>
                <a:lnTo>
                  <a:pt x="2010" y="1118"/>
                </a:lnTo>
                <a:lnTo>
                  <a:pt x="1898" y="1096"/>
                </a:lnTo>
                <a:lnTo>
                  <a:pt x="1788" y="1072"/>
                </a:lnTo>
                <a:lnTo>
                  <a:pt x="1682" y="1050"/>
                </a:lnTo>
                <a:lnTo>
                  <a:pt x="1474" y="1000"/>
                </a:lnTo>
                <a:lnTo>
                  <a:pt x="1276" y="948"/>
                </a:lnTo>
                <a:lnTo>
                  <a:pt x="1090" y="896"/>
                </a:lnTo>
                <a:lnTo>
                  <a:pt x="916" y="842"/>
                </a:lnTo>
                <a:lnTo>
                  <a:pt x="754" y="790"/>
                </a:lnTo>
                <a:lnTo>
                  <a:pt x="604" y="740"/>
                </a:lnTo>
                <a:lnTo>
                  <a:pt x="470" y="692"/>
                </a:lnTo>
                <a:lnTo>
                  <a:pt x="350" y="648"/>
                </a:lnTo>
                <a:lnTo>
                  <a:pt x="248" y="608"/>
                </a:lnTo>
                <a:lnTo>
                  <a:pt x="160" y="572"/>
                </a:lnTo>
                <a:lnTo>
                  <a:pt x="42" y="522"/>
                </a:lnTo>
                <a:lnTo>
                  <a:pt x="0" y="50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12" name="Freeform 241"/>
          <p:cNvSpPr>
            <a:spLocks/>
          </p:cNvSpPr>
          <p:nvPr userDrawn="1"/>
        </p:nvSpPr>
        <p:spPr bwMode="auto">
          <a:xfrm rot="11269078">
            <a:off x="1333500" y="892175"/>
            <a:ext cx="7847013" cy="1541463"/>
          </a:xfrm>
          <a:custGeom>
            <a:avLst/>
            <a:gdLst>
              <a:gd name="T0" fmla="*/ 0 w 6906"/>
              <a:gd name="T1" fmla="*/ 2147483647 h 1312"/>
              <a:gd name="T2" fmla="*/ 2147483647 w 6906"/>
              <a:gd name="T3" fmla="*/ 2147483647 h 1312"/>
              <a:gd name="T4" fmla="*/ 2147483647 w 6906"/>
              <a:gd name="T5" fmla="*/ 2147483647 h 1312"/>
              <a:gd name="T6" fmla="*/ 2147483647 w 6906"/>
              <a:gd name="T7" fmla="*/ 2147483647 h 1312"/>
              <a:gd name="T8" fmla="*/ 2147483647 w 6906"/>
              <a:gd name="T9" fmla="*/ 2147483647 h 1312"/>
              <a:gd name="T10" fmla="*/ 2147483647 w 6906"/>
              <a:gd name="T11" fmla="*/ 2147483647 h 1312"/>
              <a:gd name="T12" fmla="*/ 2147483647 w 6906"/>
              <a:gd name="T13" fmla="*/ 2147483647 h 1312"/>
              <a:gd name="T14" fmla="*/ 2147483647 w 6906"/>
              <a:gd name="T15" fmla="*/ 2147483647 h 1312"/>
              <a:gd name="T16" fmla="*/ 2147483647 w 6906"/>
              <a:gd name="T17" fmla="*/ 2147483647 h 1312"/>
              <a:gd name="T18" fmla="*/ 2147483647 w 6906"/>
              <a:gd name="T19" fmla="*/ 2147483647 h 1312"/>
              <a:gd name="T20" fmla="*/ 2147483647 w 6906"/>
              <a:gd name="T21" fmla="*/ 2147483647 h 1312"/>
              <a:gd name="T22" fmla="*/ 2147483647 w 6906"/>
              <a:gd name="T23" fmla="*/ 2147483647 h 1312"/>
              <a:gd name="T24" fmla="*/ 2147483647 w 6906"/>
              <a:gd name="T25" fmla="*/ 2147483647 h 1312"/>
              <a:gd name="T26" fmla="*/ 2147483647 w 6906"/>
              <a:gd name="T27" fmla="*/ 2147483647 h 1312"/>
              <a:gd name="T28" fmla="*/ 2147483647 w 6906"/>
              <a:gd name="T29" fmla="*/ 2147483647 h 1312"/>
              <a:gd name="T30" fmla="*/ 2147483647 w 6906"/>
              <a:gd name="T31" fmla="*/ 2147483647 h 1312"/>
              <a:gd name="T32" fmla="*/ 2147483647 w 6906"/>
              <a:gd name="T33" fmla="*/ 2147483647 h 1312"/>
              <a:gd name="T34" fmla="*/ 2147483647 w 6906"/>
              <a:gd name="T35" fmla="*/ 2147483647 h 1312"/>
              <a:gd name="T36" fmla="*/ 2147483647 w 6906"/>
              <a:gd name="T37" fmla="*/ 2147483647 h 1312"/>
              <a:gd name="T38" fmla="*/ 2147483647 w 6906"/>
              <a:gd name="T39" fmla="*/ 2147483647 h 1312"/>
              <a:gd name="T40" fmla="*/ 2147483647 w 6906"/>
              <a:gd name="T41" fmla="*/ 2147483647 h 1312"/>
              <a:gd name="T42" fmla="*/ 2147483647 w 6906"/>
              <a:gd name="T43" fmla="*/ 2147483647 h 1312"/>
              <a:gd name="T44" fmla="*/ 2147483647 w 6906"/>
              <a:gd name="T45" fmla="*/ 0 h 1312"/>
              <a:gd name="T46" fmla="*/ 2147483647 w 6906"/>
              <a:gd name="T47" fmla="*/ 2147483647 h 1312"/>
              <a:gd name="T48" fmla="*/ 2147483647 w 6906"/>
              <a:gd name="T49" fmla="*/ 2147483647 h 1312"/>
              <a:gd name="T50" fmla="*/ 2147483647 w 6906"/>
              <a:gd name="T51" fmla="*/ 2147483647 h 1312"/>
              <a:gd name="T52" fmla="*/ 2147483647 w 6906"/>
              <a:gd name="T53" fmla="*/ 2147483647 h 1312"/>
              <a:gd name="T54" fmla="*/ 2147483647 w 6906"/>
              <a:gd name="T55" fmla="*/ 2147483647 h 1312"/>
              <a:gd name="T56" fmla="*/ 2147483647 w 6906"/>
              <a:gd name="T57" fmla="*/ 2147483647 h 1312"/>
              <a:gd name="T58" fmla="*/ 2147483647 w 6906"/>
              <a:gd name="T59" fmla="*/ 2147483647 h 1312"/>
              <a:gd name="T60" fmla="*/ 2147483647 w 6906"/>
              <a:gd name="T61" fmla="*/ 2147483647 h 1312"/>
              <a:gd name="T62" fmla="*/ 2147483647 w 6906"/>
              <a:gd name="T63" fmla="*/ 2147483647 h 1312"/>
              <a:gd name="T64" fmla="*/ 2147483647 w 6906"/>
              <a:gd name="T65" fmla="*/ 2147483647 h 1312"/>
              <a:gd name="T66" fmla="*/ 2147483647 w 6906"/>
              <a:gd name="T67" fmla="*/ 2147483647 h 1312"/>
              <a:gd name="T68" fmla="*/ 2147483647 w 6906"/>
              <a:gd name="T69" fmla="*/ 2147483647 h 1312"/>
              <a:gd name="T70" fmla="*/ 2147483647 w 6906"/>
              <a:gd name="T71" fmla="*/ 2147483647 h 1312"/>
              <a:gd name="T72" fmla="*/ 2147483647 w 6906"/>
              <a:gd name="T73" fmla="*/ 2147483647 h 1312"/>
              <a:gd name="T74" fmla="*/ 2147483647 w 6906"/>
              <a:gd name="T75" fmla="*/ 2147483647 h 1312"/>
              <a:gd name="T76" fmla="*/ 2147483647 w 6906"/>
              <a:gd name="T77" fmla="*/ 2147483647 h 1312"/>
              <a:gd name="T78" fmla="*/ 2147483647 w 6906"/>
              <a:gd name="T79" fmla="*/ 2147483647 h 1312"/>
              <a:gd name="T80" fmla="*/ 2147483647 w 6906"/>
              <a:gd name="T81" fmla="*/ 2147483647 h 1312"/>
              <a:gd name="T82" fmla="*/ 2147483647 w 6906"/>
              <a:gd name="T83" fmla="*/ 2147483647 h 13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906" h="1312">
                <a:moveTo>
                  <a:pt x="0" y="504"/>
                </a:moveTo>
                <a:lnTo>
                  <a:pt x="0" y="548"/>
                </a:lnTo>
                <a:lnTo>
                  <a:pt x="50" y="572"/>
                </a:lnTo>
                <a:lnTo>
                  <a:pt x="112" y="598"/>
                </a:lnTo>
                <a:lnTo>
                  <a:pt x="194" y="632"/>
                </a:lnTo>
                <a:lnTo>
                  <a:pt x="300" y="672"/>
                </a:lnTo>
                <a:lnTo>
                  <a:pt x="424" y="720"/>
                </a:lnTo>
                <a:lnTo>
                  <a:pt x="566" y="772"/>
                </a:lnTo>
                <a:lnTo>
                  <a:pt x="728" y="826"/>
                </a:lnTo>
                <a:lnTo>
                  <a:pt x="906" y="884"/>
                </a:lnTo>
                <a:lnTo>
                  <a:pt x="1098" y="942"/>
                </a:lnTo>
                <a:lnTo>
                  <a:pt x="1306" y="1000"/>
                </a:lnTo>
                <a:lnTo>
                  <a:pt x="1414" y="1030"/>
                </a:lnTo>
                <a:lnTo>
                  <a:pt x="1526" y="1058"/>
                </a:lnTo>
                <a:lnTo>
                  <a:pt x="1640" y="1084"/>
                </a:lnTo>
                <a:lnTo>
                  <a:pt x="1758" y="1112"/>
                </a:lnTo>
                <a:lnTo>
                  <a:pt x="1878" y="1136"/>
                </a:lnTo>
                <a:lnTo>
                  <a:pt x="2002" y="1162"/>
                </a:lnTo>
                <a:lnTo>
                  <a:pt x="2126" y="1184"/>
                </a:lnTo>
                <a:lnTo>
                  <a:pt x="2254" y="1206"/>
                </a:lnTo>
                <a:lnTo>
                  <a:pt x="2384" y="1226"/>
                </a:lnTo>
                <a:lnTo>
                  <a:pt x="2516" y="1244"/>
                </a:lnTo>
                <a:lnTo>
                  <a:pt x="2650" y="1262"/>
                </a:lnTo>
                <a:lnTo>
                  <a:pt x="2784" y="1276"/>
                </a:lnTo>
                <a:lnTo>
                  <a:pt x="2920" y="1288"/>
                </a:lnTo>
                <a:lnTo>
                  <a:pt x="3058" y="1298"/>
                </a:lnTo>
                <a:lnTo>
                  <a:pt x="3198" y="1306"/>
                </a:lnTo>
                <a:lnTo>
                  <a:pt x="3338" y="1310"/>
                </a:lnTo>
                <a:lnTo>
                  <a:pt x="3480" y="1312"/>
                </a:lnTo>
                <a:lnTo>
                  <a:pt x="3622" y="1310"/>
                </a:lnTo>
                <a:lnTo>
                  <a:pt x="3766" y="1306"/>
                </a:lnTo>
                <a:lnTo>
                  <a:pt x="3908" y="1300"/>
                </a:lnTo>
                <a:lnTo>
                  <a:pt x="4052" y="1288"/>
                </a:lnTo>
                <a:lnTo>
                  <a:pt x="4196" y="1274"/>
                </a:lnTo>
                <a:lnTo>
                  <a:pt x="4340" y="1256"/>
                </a:lnTo>
                <a:lnTo>
                  <a:pt x="4484" y="1234"/>
                </a:lnTo>
                <a:lnTo>
                  <a:pt x="4628" y="1208"/>
                </a:lnTo>
                <a:lnTo>
                  <a:pt x="4772" y="1178"/>
                </a:lnTo>
                <a:lnTo>
                  <a:pt x="4914" y="1142"/>
                </a:lnTo>
                <a:lnTo>
                  <a:pt x="5058" y="1104"/>
                </a:lnTo>
                <a:lnTo>
                  <a:pt x="5200" y="1060"/>
                </a:lnTo>
                <a:lnTo>
                  <a:pt x="5270" y="1036"/>
                </a:lnTo>
                <a:lnTo>
                  <a:pt x="5340" y="1012"/>
                </a:lnTo>
                <a:lnTo>
                  <a:pt x="5410" y="986"/>
                </a:lnTo>
                <a:lnTo>
                  <a:pt x="5480" y="958"/>
                </a:lnTo>
                <a:lnTo>
                  <a:pt x="5548" y="930"/>
                </a:lnTo>
                <a:lnTo>
                  <a:pt x="5618" y="900"/>
                </a:lnTo>
                <a:lnTo>
                  <a:pt x="5686" y="868"/>
                </a:lnTo>
                <a:lnTo>
                  <a:pt x="5756" y="836"/>
                </a:lnTo>
                <a:lnTo>
                  <a:pt x="5824" y="802"/>
                </a:lnTo>
                <a:lnTo>
                  <a:pt x="5890" y="766"/>
                </a:lnTo>
                <a:lnTo>
                  <a:pt x="5958" y="730"/>
                </a:lnTo>
                <a:lnTo>
                  <a:pt x="6024" y="692"/>
                </a:lnTo>
                <a:lnTo>
                  <a:pt x="6092" y="652"/>
                </a:lnTo>
                <a:lnTo>
                  <a:pt x="6158" y="612"/>
                </a:lnTo>
                <a:lnTo>
                  <a:pt x="6222" y="570"/>
                </a:lnTo>
                <a:lnTo>
                  <a:pt x="6288" y="526"/>
                </a:lnTo>
                <a:lnTo>
                  <a:pt x="6352" y="480"/>
                </a:lnTo>
                <a:lnTo>
                  <a:pt x="6416" y="434"/>
                </a:lnTo>
                <a:lnTo>
                  <a:pt x="6480" y="384"/>
                </a:lnTo>
                <a:lnTo>
                  <a:pt x="6542" y="334"/>
                </a:lnTo>
                <a:lnTo>
                  <a:pt x="6604" y="284"/>
                </a:lnTo>
                <a:lnTo>
                  <a:pt x="6666" y="230"/>
                </a:lnTo>
                <a:lnTo>
                  <a:pt x="6726" y="176"/>
                </a:lnTo>
                <a:lnTo>
                  <a:pt x="6786" y="118"/>
                </a:lnTo>
                <a:lnTo>
                  <a:pt x="6846" y="60"/>
                </a:lnTo>
                <a:lnTo>
                  <a:pt x="6906" y="0"/>
                </a:lnTo>
                <a:lnTo>
                  <a:pt x="6816" y="86"/>
                </a:lnTo>
                <a:lnTo>
                  <a:pt x="6724" y="168"/>
                </a:lnTo>
                <a:lnTo>
                  <a:pt x="6632" y="246"/>
                </a:lnTo>
                <a:lnTo>
                  <a:pt x="6538" y="318"/>
                </a:lnTo>
                <a:lnTo>
                  <a:pt x="6442" y="388"/>
                </a:lnTo>
                <a:lnTo>
                  <a:pt x="6346" y="454"/>
                </a:lnTo>
                <a:lnTo>
                  <a:pt x="6248" y="514"/>
                </a:lnTo>
                <a:lnTo>
                  <a:pt x="6148" y="572"/>
                </a:lnTo>
                <a:lnTo>
                  <a:pt x="6088" y="610"/>
                </a:lnTo>
                <a:lnTo>
                  <a:pt x="6028" y="646"/>
                </a:lnTo>
                <a:lnTo>
                  <a:pt x="5908" y="714"/>
                </a:lnTo>
                <a:lnTo>
                  <a:pt x="5784" y="776"/>
                </a:lnTo>
                <a:lnTo>
                  <a:pt x="5660" y="836"/>
                </a:lnTo>
                <a:lnTo>
                  <a:pt x="5536" y="890"/>
                </a:lnTo>
                <a:lnTo>
                  <a:pt x="5410" y="940"/>
                </a:lnTo>
                <a:lnTo>
                  <a:pt x="5284" y="988"/>
                </a:lnTo>
                <a:lnTo>
                  <a:pt x="5156" y="1030"/>
                </a:lnTo>
                <a:lnTo>
                  <a:pt x="5026" y="1068"/>
                </a:lnTo>
                <a:lnTo>
                  <a:pt x="4898" y="1102"/>
                </a:lnTo>
                <a:lnTo>
                  <a:pt x="4768" y="1134"/>
                </a:lnTo>
                <a:lnTo>
                  <a:pt x="4638" y="1160"/>
                </a:lnTo>
                <a:lnTo>
                  <a:pt x="4508" y="1184"/>
                </a:lnTo>
                <a:lnTo>
                  <a:pt x="4378" y="1206"/>
                </a:lnTo>
                <a:lnTo>
                  <a:pt x="4248" y="1224"/>
                </a:lnTo>
                <a:lnTo>
                  <a:pt x="4116" y="1238"/>
                </a:lnTo>
                <a:lnTo>
                  <a:pt x="3986" y="1248"/>
                </a:lnTo>
                <a:lnTo>
                  <a:pt x="3856" y="1258"/>
                </a:lnTo>
                <a:lnTo>
                  <a:pt x="3726" y="1264"/>
                </a:lnTo>
                <a:lnTo>
                  <a:pt x="3598" y="1266"/>
                </a:lnTo>
                <a:lnTo>
                  <a:pt x="3470" y="1266"/>
                </a:lnTo>
                <a:lnTo>
                  <a:pt x="3342" y="1266"/>
                </a:lnTo>
                <a:lnTo>
                  <a:pt x="3214" y="1260"/>
                </a:lnTo>
                <a:lnTo>
                  <a:pt x="3088" y="1254"/>
                </a:lnTo>
                <a:lnTo>
                  <a:pt x="2962" y="1246"/>
                </a:lnTo>
                <a:lnTo>
                  <a:pt x="2838" y="1236"/>
                </a:lnTo>
                <a:lnTo>
                  <a:pt x="2716" y="1224"/>
                </a:lnTo>
                <a:lnTo>
                  <a:pt x="2594" y="1210"/>
                </a:lnTo>
                <a:lnTo>
                  <a:pt x="2474" y="1194"/>
                </a:lnTo>
                <a:lnTo>
                  <a:pt x="2354" y="1178"/>
                </a:lnTo>
                <a:lnTo>
                  <a:pt x="2238" y="1158"/>
                </a:lnTo>
                <a:lnTo>
                  <a:pt x="2122" y="1138"/>
                </a:lnTo>
                <a:lnTo>
                  <a:pt x="2010" y="1118"/>
                </a:lnTo>
                <a:lnTo>
                  <a:pt x="1898" y="1096"/>
                </a:lnTo>
                <a:lnTo>
                  <a:pt x="1788" y="1072"/>
                </a:lnTo>
                <a:lnTo>
                  <a:pt x="1682" y="1050"/>
                </a:lnTo>
                <a:lnTo>
                  <a:pt x="1474" y="1000"/>
                </a:lnTo>
                <a:lnTo>
                  <a:pt x="1276" y="948"/>
                </a:lnTo>
                <a:lnTo>
                  <a:pt x="1090" y="896"/>
                </a:lnTo>
                <a:lnTo>
                  <a:pt x="916" y="842"/>
                </a:lnTo>
                <a:lnTo>
                  <a:pt x="754" y="790"/>
                </a:lnTo>
                <a:lnTo>
                  <a:pt x="604" y="740"/>
                </a:lnTo>
                <a:lnTo>
                  <a:pt x="470" y="692"/>
                </a:lnTo>
                <a:lnTo>
                  <a:pt x="350" y="648"/>
                </a:lnTo>
                <a:lnTo>
                  <a:pt x="248" y="608"/>
                </a:lnTo>
                <a:lnTo>
                  <a:pt x="160" y="572"/>
                </a:lnTo>
                <a:lnTo>
                  <a:pt x="42" y="522"/>
                </a:lnTo>
                <a:lnTo>
                  <a:pt x="0" y="50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E7DB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32" y="3156498"/>
            <a:ext cx="7188200" cy="1470025"/>
          </a:xfrm>
        </p:spPr>
        <p:txBody>
          <a:bodyPr anchor="ctr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54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DCA9-E3BC-47B9-9909-C25B00833894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579A-607F-4377-AB96-E8AA5DC0CC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AC77-2CF3-4870-B59C-F2A595071C63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A0EE-CF6F-4632-BC66-DF15E0BB5E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9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4134-3F6A-4A13-8B5A-37DED0380BA8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A02D-83D2-483F-A182-8351FB139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0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0D05-C848-4BD2-8B00-FC6143D26C0C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1708-CF3A-49DC-8540-117D8887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7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561B-AE20-48CF-8F04-1467B9596302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B74B-98AB-4362-8A2A-3671080C7E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0" name="Freeform 610"/>
          <p:cNvSpPr>
            <a:spLocks/>
          </p:cNvSpPr>
          <p:nvPr/>
        </p:nvSpPr>
        <p:spPr bwMode="auto">
          <a:xfrm>
            <a:off x="-1588" y="0"/>
            <a:ext cx="9144001" cy="1306513"/>
          </a:xfrm>
          <a:custGeom>
            <a:avLst/>
            <a:gdLst>
              <a:gd name="T0" fmla="*/ 0 w 17088"/>
              <a:gd name="T1" fmla="*/ 0 h 2454"/>
              <a:gd name="T2" fmla="*/ 0 w 17088"/>
              <a:gd name="T3" fmla="*/ 2147483647 h 2454"/>
              <a:gd name="T4" fmla="*/ 0 w 17088"/>
              <a:gd name="T5" fmla="*/ 2147483647 h 2454"/>
              <a:gd name="T6" fmla="*/ 2147483647 w 17088"/>
              <a:gd name="T7" fmla="*/ 2147483647 h 2454"/>
              <a:gd name="T8" fmla="*/ 2147483647 w 17088"/>
              <a:gd name="T9" fmla="*/ 2147483647 h 2454"/>
              <a:gd name="T10" fmla="*/ 2147483647 w 17088"/>
              <a:gd name="T11" fmla="*/ 2147483647 h 2454"/>
              <a:gd name="T12" fmla="*/ 2147483647 w 17088"/>
              <a:gd name="T13" fmla="*/ 2147483647 h 2454"/>
              <a:gd name="T14" fmla="*/ 2147483647 w 17088"/>
              <a:gd name="T15" fmla="*/ 2147483647 h 2454"/>
              <a:gd name="T16" fmla="*/ 2147483647 w 17088"/>
              <a:gd name="T17" fmla="*/ 2147483647 h 2454"/>
              <a:gd name="T18" fmla="*/ 2147483647 w 17088"/>
              <a:gd name="T19" fmla="*/ 2147483647 h 2454"/>
              <a:gd name="T20" fmla="*/ 2147483647 w 17088"/>
              <a:gd name="T21" fmla="*/ 2147483647 h 2454"/>
              <a:gd name="T22" fmla="*/ 2147483647 w 17088"/>
              <a:gd name="T23" fmla="*/ 2147483647 h 2454"/>
              <a:gd name="T24" fmla="*/ 2147483647 w 17088"/>
              <a:gd name="T25" fmla="*/ 2147483647 h 2454"/>
              <a:gd name="T26" fmla="*/ 2147483647 w 17088"/>
              <a:gd name="T27" fmla="*/ 2147483647 h 2454"/>
              <a:gd name="T28" fmla="*/ 2147483647 w 17088"/>
              <a:gd name="T29" fmla="*/ 2147483647 h 2454"/>
              <a:gd name="T30" fmla="*/ 2147483647 w 17088"/>
              <a:gd name="T31" fmla="*/ 2147483647 h 2454"/>
              <a:gd name="T32" fmla="*/ 2147483647 w 17088"/>
              <a:gd name="T33" fmla="*/ 2147483647 h 2454"/>
              <a:gd name="T34" fmla="*/ 2147483647 w 17088"/>
              <a:gd name="T35" fmla="*/ 2147483647 h 2454"/>
              <a:gd name="T36" fmla="*/ 2147483647 w 17088"/>
              <a:gd name="T37" fmla="*/ 2147483647 h 2454"/>
              <a:gd name="T38" fmla="*/ 2147483647 w 17088"/>
              <a:gd name="T39" fmla="*/ 2147483647 h 2454"/>
              <a:gd name="T40" fmla="*/ 2147483647 w 17088"/>
              <a:gd name="T41" fmla="*/ 2147483647 h 2454"/>
              <a:gd name="T42" fmla="*/ 2147483647 w 17088"/>
              <a:gd name="T43" fmla="*/ 2147483647 h 2454"/>
              <a:gd name="T44" fmla="*/ 2147483647 w 17088"/>
              <a:gd name="T45" fmla="*/ 2147483647 h 2454"/>
              <a:gd name="T46" fmla="*/ 2147483647 w 17088"/>
              <a:gd name="T47" fmla="*/ 2147483647 h 2454"/>
              <a:gd name="T48" fmla="*/ 2147483647 w 17088"/>
              <a:gd name="T49" fmla="*/ 2147483647 h 2454"/>
              <a:gd name="T50" fmla="*/ 2147483647 w 17088"/>
              <a:gd name="T51" fmla="*/ 2147483647 h 2454"/>
              <a:gd name="T52" fmla="*/ 2147483647 w 17088"/>
              <a:gd name="T53" fmla="*/ 2147483647 h 2454"/>
              <a:gd name="T54" fmla="*/ 2147483647 w 17088"/>
              <a:gd name="T55" fmla="*/ 2147483647 h 2454"/>
              <a:gd name="T56" fmla="*/ 2147483647 w 17088"/>
              <a:gd name="T57" fmla="*/ 2147483647 h 2454"/>
              <a:gd name="T58" fmla="*/ 2147483647 w 17088"/>
              <a:gd name="T59" fmla="*/ 2147483647 h 2454"/>
              <a:gd name="T60" fmla="*/ 2147483647 w 17088"/>
              <a:gd name="T61" fmla="*/ 2147483647 h 2454"/>
              <a:gd name="T62" fmla="*/ 2147483647 w 17088"/>
              <a:gd name="T63" fmla="*/ 2147483647 h 2454"/>
              <a:gd name="T64" fmla="*/ 2147483647 w 17088"/>
              <a:gd name="T65" fmla="*/ 2147483647 h 2454"/>
              <a:gd name="T66" fmla="*/ 2147483647 w 17088"/>
              <a:gd name="T67" fmla="*/ 2147483647 h 2454"/>
              <a:gd name="T68" fmla="*/ 2147483647 w 17088"/>
              <a:gd name="T69" fmla="*/ 2147483647 h 2454"/>
              <a:gd name="T70" fmla="*/ 2147483647 w 17088"/>
              <a:gd name="T71" fmla="*/ 2147483647 h 2454"/>
              <a:gd name="T72" fmla="*/ 2147483647 w 17088"/>
              <a:gd name="T73" fmla="*/ 2147483647 h 2454"/>
              <a:gd name="T74" fmla="*/ 2147483647 w 17088"/>
              <a:gd name="T75" fmla="*/ 2147483647 h 2454"/>
              <a:gd name="T76" fmla="*/ 2147483647 w 17088"/>
              <a:gd name="T77" fmla="*/ 2147483647 h 2454"/>
              <a:gd name="T78" fmla="*/ 2147483647 w 17088"/>
              <a:gd name="T79" fmla="*/ 2147483647 h 2454"/>
              <a:gd name="T80" fmla="*/ 2147483647 w 17088"/>
              <a:gd name="T81" fmla="*/ 2147483647 h 2454"/>
              <a:gd name="T82" fmla="*/ 2147483647 w 17088"/>
              <a:gd name="T83" fmla="*/ 2147483647 h 2454"/>
              <a:gd name="T84" fmla="*/ 2147483647 w 17088"/>
              <a:gd name="T85" fmla="*/ 2147483647 h 2454"/>
              <a:gd name="T86" fmla="*/ 2147483647 w 17088"/>
              <a:gd name="T87" fmla="*/ 2147483647 h 2454"/>
              <a:gd name="T88" fmla="*/ 2147483647 w 17088"/>
              <a:gd name="T89" fmla="*/ 2147483647 h 2454"/>
              <a:gd name="T90" fmla="*/ 2147483647 w 17088"/>
              <a:gd name="T91" fmla="*/ 2147483647 h 2454"/>
              <a:gd name="T92" fmla="*/ 2147483647 w 17088"/>
              <a:gd name="T93" fmla="*/ 2147483647 h 2454"/>
              <a:gd name="T94" fmla="*/ 2147483647 w 17088"/>
              <a:gd name="T95" fmla="*/ 2147483647 h 2454"/>
              <a:gd name="T96" fmla="*/ 2147483647 w 17088"/>
              <a:gd name="T97" fmla="*/ 2147483647 h 2454"/>
              <a:gd name="T98" fmla="*/ 2147483647 w 17088"/>
              <a:gd name="T99" fmla="*/ 0 h 2454"/>
              <a:gd name="T100" fmla="*/ 0 w 17088"/>
              <a:gd name="T101" fmla="*/ 0 h 24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088"/>
              <a:gd name="T154" fmla="*/ 0 h 2454"/>
              <a:gd name="T155" fmla="*/ 17088 w 17088"/>
              <a:gd name="T156" fmla="*/ 2454 h 24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088" h="2454">
                <a:moveTo>
                  <a:pt x="0" y="0"/>
                </a:moveTo>
                <a:lnTo>
                  <a:pt x="0" y="2014"/>
                </a:lnTo>
                <a:lnTo>
                  <a:pt x="162" y="2032"/>
                </a:lnTo>
                <a:lnTo>
                  <a:pt x="360" y="2054"/>
                </a:lnTo>
                <a:lnTo>
                  <a:pt x="632" y="2082"/>
                </a:lnTo>
                <a:lnTo>
                  <a:pt x="974" y="2116"/>
                </a:lnTo>
                <a:lnTo>
                  <a:pt x="1384" y="2154"/>
                </a:lnTo>
                <a:lnTo>
                  <a:pt x="1860" y="2192"/>
                </a:lnTo>
                <a:lnTo>
                  <a:pt x="2396" y="2234"/>
                </a:lnTo>
                <a:lnTo>
                  <a:pt x="2992" y="2276"/>
                </a:lnTo>
                <a:lnTo>
                  <a:pt x="3312" y="2296"/>
                </a:lnTo>
                <a:lnTo>
                  <a:pt x="3644" y="2316"/>
                </a:lnTo>
                <a:lnTo>
                  <a:pt x="3990" y="2334"/>
                </a:lnTo>
                <a:lnTo>
                  <a:pt x="4348" y="2352"/>
                </a:lnTo>
                <a:lnTo>
                  <a:pt x="4718" y="2370"/>
                </a:lnTo>
                <a:lnTo>
                  <a:pt x="5102" y="2386"/>
                </a:lnTo>
                <a:lnTo>
                  <a:pt x="5496" y="2400"/>
                </a:lnTo>
                <a:lnTo>
                  <a:pt x="5902" y="2414"/>
                </a:lnTo>
                <a:lnTo>
                  <a:pt x="6320" y="2426"/>
                </a:lnTo>
                <a:lnTo>
                  <a:pt x="6746" y="2436"/>
                </a:lnTo>
                <a:lnTo>
                  <a:pt x="7184" y="2444"/>
                </a:lnTo>
                <a:lnTo>
                  <a:pt x="7630" y="2450"/>
                </a:lnTo>
                <a:lnTo>
                  <a:pt x="8088" y="2454"/>
                </a:lnTo>
                <a:lnTo>
                  <a:pt x="8554" y="2454"/>
                </a:lnTo>
                <a:lnTo>
                  <a:pt x="9020" y="2454"/>
                </a:lnTo>
                <a:lnTo>
                  <a:pt x="9476" y="2450"/>
                </a:lnTo>
                <a:lnTo>
                  <a:pt x="9924" y="2444"/>
                </a:lnTo>
                <a:lnTo>
                  <a:pt x="10362" y="2436"/>
                </a:lnTo>
                <a:lnTo>
                  <a:pt x="10790" y="2426"/>
                </a:lnTo>
                <a:lnTo>
                  <a:pt x="11206" y="2414"/>
                </a:lnTo>
                <a:lnTo>
                  <a:pt x="11612" y="2400"/>
                </a:lnTo>
                <a:lnTo>
                  <a:pt x="12006" y="2386"/>
                </a:lnTo>
                <a:lnTo>
                  <a:pt x="12388" y="2368"/>
                </a:lnTo>
                <a:lnTo>
                  <a:pt x="12760" y="2352"/>
                </a:lnTo>
                <a:lnTo>
                  <a:pt x="13116" y="2334"/>
                </a:lnTo>
                <a:lnTo>
                  <a:pt x="13462" y="2314"/>
                </a:lnTo>
                <a:lnTo>
                  <a:pt x="13794" y="2294"/>
                </a:lnTo>
                <a:lnTo>
                  <a:pt x="14112" y="2274"/>
                </a:lnTo>
                <a:lnTo>
                  <a:pt x="14416" y="2252"/>
                </a:lnTo>
                <a:lnTo>
                  <a:pt x="14704" y="2232"/>
                </a:lnTo>
                <a:lnTo>
                  <a:pt x="15240" y="2190"/>
                </a:lnTo>
                <a:lnTo>
                  <a:pt x="15712" y="2150"/>
                </a:lnTo>
                <a:lnTo>
                  <a:pt x="16120" y="2112"/>
                </a:lnTo>
                <a:lnTo>
                  <a:pt x="16460" y="2080"/>
                </a:lnTo>
                <a:lnTo>
                  <a:pt x="16730" y="2050"/>
                </a:lnTo>
                <a:lnTo>
                  <a:pt x="16928" y="2028"/>
                </a:lnTo>
                <a:lnTo>
                  <a:pt x="17088" y="2010"/>
                </a:lnTo>
                <a:lnTo>
                  <a:pt x="17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25400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363523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63524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9D9902CF-1753-4790-8D25-37F10D94E8D1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D5912AA-CB3B-4AA6-86D7-3AEF687C81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0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D7E9-70E0-4366-B3A5-4D641B9C07BC}" type="datetime1">
              <a:rPr lang="en-US">
                <a:solidFill>
                  <a:srgbClr val="FFFFFF"/>
                </a:solidFill>
              </a:rPr>
              <a:pPr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B134-F1B0-4FFC-BAC9-76AC10113A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2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2060"/>
            </a:gs>
            <a:gs pos="53000">
              <a:srgbClr val="002D86"/>
            </a:gs>
            <a:gs pos="100000">
              <a:srgbClr val="002D8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0" name="Freeform 610"/>
          <p:cNvSpPr>
            <a:spLocks/>
          </p:cNvSpPr>
          <p:nvPr/>
        </p:nvSpPr>
        <p:spPr bwMode="auto">
          <a:xfrm>
            <a:off x="-1588" y="0"/>
            <a:ext cx="9144001" cy="1306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14"/>
              </a:cxn>
              <a:cxn ang="0">
                <a:pos x="0" y="2014"/>
              </a:cxn>
              <a:cxn ang="0">
                <a:pos x="162" y="2032"/>
              </a:cxn>
              <a:cxn ang="0">
                <a:pos x="360" y="2054"/>
              </a:cxn>
              <a:cxn ang="0">
                <a:pos x="632" y="2082"/>
              </a:cxn>
              <a:cxn ang="0">
                <a:pos x="974" y="2116"/>
              </a:cxn>
              <a:cxn ang="0">
                <a:pos x="1384" y="2154"/>
              </a:cxn>
              <a:cxn ang="0">
                <a:pos x="1860" y="2192"/>
              </a:cxn>
              <a:cxn ang="0">
                <a:pos x="2396" y="2234"/>
              </a:cxn>
              <a:cxn ang="0">
                <a:pos x="2992" y="2276"/>
              </a:cxn>
              <a:cxn ang="0">
                <a:pos x="3312" y="2296"/>
              </a:cxn>
              <a:cxn ang="0">
                <a:pos x="3644" y="2316"/>
              </a:cxn>
              <a:cxn ang="0">
                <a:pos x="3990" y="2334"/>
              </a:cxn>
              <a:cxn ang="0">
                <a:pos x="4348" y="2352"/>
              </a:cxn>
              <a:cxn ang="0">
                <a:pos x="4718" y="2370"/>
              </a:cxn>
              <a:cxn ang="0">
                <a:pos x="5102" y="2386"/>
              </a:cxn>
              <a:cxn ang="0">
                <a:pos x="5496" y="2400"/>
              </a:cxn>
              <a:cxn ang="0">
                <a:pos x="5902" y="2414"/>
              </a:cxn>
              <a:cxn ang="0">
                <a:pos x="6320" y="2426"/>
              </a:cxn>
              <a:cxn ang="0">
                <a:pos x="6746" y="2436"/>
              </a:cxn>
              <a:cxn ang="0">
                <a:pos x="7184" y="2444"/>
              </a:cxn>
              <a:cxn ang="0">
                <a:pos x="7630" y="2450"/>
              </a:cxn>
              <a:cxn ang="0">
                <a:pos x="8088" y="2454"/>
              </a:cxn>
              <a:cxn ang="0">
                <a:pos x="8554" y="2454"/>
              </a:cxn>
              <a:cxn ang="0">
                <a:pos x="8554" y="2454"/>
              </a:cxn>
              <a:cxn ang="0">
                <a:pos x="9020" y="2454"/>
              </a:cxn>
              <a:cxn ang="0">
                <a:pos x="9476" y="2450"/>
              </a:cxn>
              <a:cxn ang="0">
                <a:pos x="9924" y="2444"/>
              </a:cxn>
              <a:cxn ang="0">
                <a:pos x="10362" y="2436"/>
              </a:cxn>
              <a:cxn ang="0">
                <a:pos x="10790" y="2426"/>
              </a:cxn>
              <a:cxn ang="0">
                <a:pos x="11206" y="2414"/>
              </a:cxn>
              <a:cxn ang="0">
                <a:pos x="11612" y="2400"/>
              </a:cxn>
              <a:cxn ang="0">
                <a:pos x="12006" y="2386"/>
              </a:cxn>
              <a:cxn ang="0">
                <a:pos x="12388" y="2368"/>
              </a:cxn>
              <a:cxn ang="0">
                <a:pos x="12760" y="2352"/>
              </a:cxn>
              <a:cxn ang="0">
                <a:pos x="13116" y="2334"/>
              </a:cxn>
              <a:cxn ang="0">
                <a:pos x="13462" y="2314"/>
              </a:cxn>
              <a:cxn ang="0">
                <a:pos x="13794" y="2294"/>
              </a:cxn>
              <a:cxn ang="0">
                <a:pos x="14112" y="2274"/>
              </a:cxn>
              <a:cxn ang="0">
                <a:pos x="14416" y="2252"/>
              </a:cxn>
              <a:cxn ang="0">
                <a:pos x="14704" y="2232"/>
              </a:cxn>
              <a:cxn ang="0">
                <a:pos x="15240" y="2190"/>
              </a:cxn>
              <a:cxn ang="0">
                <a:pos x="15712" y="2150"/>
              </a:cxn>
              <a:cxn ang="0">
                <a:pos x="16120" y="2112"/>
              </a:cxn>
              <a:cxn ang="0">
                <a:pos x="16460" y="2080"/>
              </a:cxn>
              <a:cxn ang="0">
                <a:pos x="16730" y="2050"/>
              </a:cxn>
              <a:cxn ang="0">
                <a:pos x="16928" y="2028"/>
              </a:cxn>
              <a:cxn ang="0">
                <a:pos x="17088" y="2010"/>
              </a:cxn>
              <a:cxn ang="0">
                <a:pos x="17088" y="0"/>
              </a:cxn>
              <a:cxn ang="0">
                <a:pos x="0" y="0"/>
              </a:cxn>
            </a:cxnLst>
            <a:rect l="0" t="0" r="r" b="b"/>
            <a:pathLst>
              <a:path w="17088" h="2454">
                <a:moveTo>
                  <a:pt x="0" y="0"/>
                </a:moveTo>
                <a:lnTo>
                  <a:pt x="0" y="2014"/>
                </a:lnTo>
                <a:lnTo>
                  <a:pt x="0" y="2014"/>
                </a:lnTo>
                <a:lnTo>
                  <a:pt x="162" y="2032"/>
                </a:lnTo>
                <a:lnTo>
                  <a:pt x="360" y="2054"/>
                </a:lnTo>
                <a:lnTo>
                  <a:pt x="632" y="2082"/>
                </a:lnTo>
                <a:lnTo>
                  <a:pt x="974" y="2116"/>
                </a:lnTo>
                <a:lnTo>
                  <a:pt x="1384" y="2154"/>
                </a:lnTo>
                <a:lnTo>
                  <a:pt x="1860" y="2192"/>
                </a:lnTo>
                <a:lnTo>
                  <a:pt x="2396" y="2234"/>
                </a:lnTo>
                <a:lnTo>
                  <a:pt x="2992" y="2276"/>
                </a:lnTo>
                <a:lnTo>
                  <a:pt x="3312" y="2296"/>
                </a:lnTo>
                <a:lnTo>
                  <a:pt x="3644" y="2316"/>
                </a:lnTo>
                <a:lnTo>
                  <a:pt x="3990" y="2334"/>
                </a:lnTo>
                <a:lnTo>
                  <a:pt x="4348" y="2352"/>
                </a:lnTo>
                <a:lnTo>
                  <a:pt x="4718" y="2370"/>
                </a:lnTo>
                <a:lnTo>
                  <a:pt x="5102" y="2386"/>
                </a:lnTo>
                <a:lnTo>
                  <a:pt x="5496" y="2400"/>
                </a:lnTo>
                <a:lnTo>
                  <a:pt x="5902" y="2414"/>
                </a:lnTo>
                <a:lnTo>
                  <a:pt x="6320" y="2426"/>
                </a:lnTo>
                <a:lnTo>
                  <a:pt x="6746" y="2436"/>
                </a:lnTo>
                <a:lnTo>
                  <a:pt x="7184" y="2444"/>
                </a:lnTo>
                <a:lnTo>
                  <a:pt x="7630" y="2450"/>
                </a:lnTo>
                <a:lnTo>
                  <a:pt x="8088" y="2454"/>
                </a:lnTo>
                <a:lnTo>
                  <a:pt x="8554" y="2454"/>
                </a:lnTo>
                <a:lnTo>
                  <a:pt x="8554" y="2454"/>
                </a:lnTo>
                <a:lnTo>
                  <a:pt x="9020" y="2454"/>
                </a:lnTo>
                <a:lnTo>
                  <a:pt x="9476" y="2450"/>
                </a:lnTo>
                <a:lnTo>
                  <a:pt x="9924" y="2444"/>
                </a:lnTo>
                <a:lnTo>
                  <a:pt x="10362" y="2436"/>
                </a:lnTo>
                <a:lnTo>
                  <a:pt x="10790" y="2426"/>
                </a:lnTo>
                <a:lnTo>
                  <a:pt x="11206" y="2414"/>
                </a:lnTo>
                <a:lnTo>
                  <a:pt x="11612" y="2400"/>
                </a:lnTo>
                <a:lnTo>
                  <a:pt x="12006" y="2386"/>
                </a:lnTo>
                <a:lnTo>
                  <a:pt x="12388" y="2368"/>
                </a:lnTo>
                <a:lnTo>
                  <a:pt x="12760" y="2352"/>
                </a:lnTo>
                <a:lnTo>
                  <a:pt x="13116" y="2334"/>
                </a:lnTo>
                <a:lnTo>
                  <a:pt x="13462" y="2314"/>
                </a:lnTo>
                <a:lnTo>
                  <a:pt x="13794" y="2294"/>
                </a:lnTo>
                <a:lnTo>
                  <a:pt x="14112" y="2274"/>
                </a:lnTo>
                <a:lnTo>
                  <a:pt x="14416" y="2252"/>
                </a:lnTo>
                <a:lnTo>
                  <a:pt x="14704" y="2232"/>
                </a:lnTo>
                <a:lnTo>
                  <a:pt x="15240" y="2190"/>
                </a:lnTo>
                <a:lnTo>
                  <a:pt x="15712" y="2150"/>
                </a:lnTo>
                <a:lnTo>
                  <a:pt x="16120" y="2112"/>
                </a:lnTo>
                <a:lnTo>
                  <a:pt x="16460" y="2080"/>
                </a:lnTo>
                <a:lnTo>
                  <a:pt x="16730" y="2050"/>
                </a:lnTo>
                <a:lnTo>
                  <a:pt x="16928" y="2028"/>
                </a:lnTo>
                <a:lnTo>
                  <a:pt x="17088" y="2010"/>
                </a:lnTo>
                <a:lnTo>
                  <a:pt x="17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1938"/>
            <a:ext cx="822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F6D30-2DBC-4920-8F87-D00FDC03344E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09/06/14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0713" y="64436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7B6D7-D564-41E7-8A4F-84775604F6B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70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lang="en-US" sz="32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3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2D86"/>
            </a:gs>
            <a:gs pos="47000">
              <a:srgbClr val="002D8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0" name="Freeform 610"/>
          <p:cNvSpPr>
            <a:spLocks/>
          </p:cNvSpPr>
          <p:nvPr/>
        </p:nvSpPr>
        <p:spPr bwMode="auto">
          <a:xfrm>
            <a:off x="-1588" y="0"/>
            <a:ext cx="9144001" cy="1306513"/>
          </a:xfrm>
          <a:custGeom>
            <a:avLst/>
            <a:gdLst>
              <a:gd name="T0" fmla="*/ 0 w 17088"/>
              <a:gd name="T1" fmla="*/ 0 h 2454"/>
              <a:gd name="T2" fmla="*/ 0 w 17088"/>
              <a:gd name="T3" fmla="*/ 2147483647 h 2454"/>
              <a:gd name="T4" fmla="*/ 0 w 17088"/>
              <a:gd name="T5" fmla="*/ 2147483647 h 2454"/>
              <a:gd name="T6" fmla="*/ 2147483647 w 17088"/>
              <a:gd name="T7" fmla="*/ 2147483647 h 2454"/>
              <a:gd name="T8" fmla="*/ 2147483647 w 17088"/>
              <a:gd name="T9" fmla="*/ 2147483647 h 2454"/>
              <a:gd name="T10" fmla="*/ 2147483647 w 17088"/>
              <a:gd name="T11" fmla="*/ 2147483647 h 2454"/>
              <a:gd name="T12" fmla="*/ 2147483647 w 17088"/>
              <a:gd name="T13" fmla="*/ 2147483647 h 2454"/>
              <a:gd name="T14" fmla="*/ 2147483647 w 17088"/>
              <a:gd name="T15" fmla="*/ 2147483647 h 2454"/>
              <a:gd name="T16" fmla="*/ 2147483647 w 17088"/>
              <a:gd name="T17" fmla="*/ 2147483647 h 2454"/>
              <a:gd name="T18" fmla="*/ 2147483647 w 17088"/>
              <a:gd name="T19" fmla="*/ 2147483647 h 2454"/>
              <a:gd name="T20" fmla="*/ 2147483647 w 17088"/>
              <a:gd name="T21" fmla="*/ 2147483647 h 2454"/>
              <a:gd name="T22" fmla="*/ 2147483647 w 17088"/>
              <a:gd name="T23" fmla="*/ 2147483647 h 2454"/>
              <a:gd name="T24" fmla="*/ 2147483647 w 17088"/>
              <a:gd name="T25" fmla="*/ 2147483647 h 2454"/>
              <a:gd name="T26" fmla="*/ 2147483647 w 17088"/>
              <a:gd name="T27" fmla="*/ 2147483647 h 2454"/>
              <a:gd name="T28" fmla="*/ 2147483647 w 17088"/>
              <a:gd name="T29" fmla="*/ 2147483647 h 2454"/>
              <a:gd name="T30" fmla="*/ 2147483647 w 17088"/>
              <a:gd name="T31" fmla="*/ 2147483647 h 2454"/>
              <a:gd name="T32" fmla="*/ 2147483647 w 17088"/>
              <a:gd name="T33" fmla="*/ 2147483647 h 2454"/>
              <a:gd name="T34" fmla="*/ 2147483647 w 17088"/>
              <a:gd name="T35" fmla="*/ 2147483647 h 2454"/>
              <a:gd name="T36" fmla="*/ 2147483647 w 17088"/>
              <a:gd name="T37" fmla="*/ 2147483647 h 2454"/>
              <a:gd name="T38" fmla="*/ 2147483647 w 17088"/>
              <a:gd name="T39" fmla="*/ 2147483647 h 2454"/>
              <a:gd name="T40" fmla="*/ 2147483647 w 17088"/>
              <a:gd name="T41" fmla="*/ 2147483647 h 2454"/>
              <a:gd name="T42" fmla="*/ 2147483647 w 17088"/>
              <a:gd name="T43" fmla="*/ 2147483647 h 2454"/>
              <a:gd name="T44" fmla="*/ 2147483647 w 17088"/>
              <a:gd name="T45" fmla="*/ 2147483647 h 2454"/>
              <a:gd name="T46" fmla="*/ 2147483647 w 17088"/>
              <a:gd name="T47" fmla="*/ 2147483647 h 2454"/>
              <a:gd name="T48" fmla="*/ 2147483647 w 17088"/>
              <a:gd name="T49" fmla="*/ 2147483647 h 2454"/>
              <a:gd name="T50" fmla="*/ 2147483647 w 17088"/>
              <a:gd name="T51" fmla="*/ 2147483647 h 2454"/>
              <a:gd name="T52" fmla="*/ 2147483647 w 17088"/>
              <a:gd name="T53" fmla="*/ 2147483647 h 2454"/>
              <a:gd name="T54" fmla="*/ 2147483647 w 17088"/>
              <a:gd name="T55" fmla="*/ 2147483647 h 2454"/>
              <a:gd name="T56" fmla="*/ 2147483647 w 17088"/>
              <a:gd name="T57" fmla="*/ 2147483647 h 2454"/>
              <a:gd name="T58" fmla="*/ 2147483647 w 17088"/>
              <a:gd name="T59" fmla="*/ 2147483647 h 2454"/>
              <a:gd name="T60" fmla="*/ 2147483647 w 17088"/>
              <a:gd name="T61" fmla="*/ 2147483647 h 2454"/>
              <a:gd name="T62" fmla="*/ 2147483647 w 17088"/>
              <a:gd name="T63" fmla="*/ 2147483647 h 2454"/>
              <a:gd name="T64" fmla="*/ 2147483647 w 17088"/>
              <a:gd name="T65" fmla="*/ 2147483647 h 2454"/>
              <a:gd name="T66" fmla="*/ 2147483647 w 17088"/>
              <a:gd name="T67" fmla="*/ 2147483647 h 2454"/>
              <a:gd name="T68" fmla="*/ 2147483647 w 17088"/>
              <a:gd name="T69" fmla="*/ 2147483647 h 2454"/>
              <a:gd name="T70" fmla="*/ 2147483647 w 17088"/>
              <a:gd name="T71" fmla="*/ 2147483647 h 2454"/>
              <a:gd name="T72" fmla="*/ 2147483647 w 17088"/>
              <a:gd name="T73" fmla="*/ 2147483647 h 2454"/>
              <a:gd name="T74" fmla="*/ 2147483647 w 17088"/>
              <a:gd name="T75" fmla="*/ 2147483647 h 2454"/>
              <a:gd name="T76" fmla="*/ 2147483647 w 17088"/>
              <a:gd name="T77" fmla="*/ 2147483647 h 2454"/>
              <a:gd name="T78" fmla="*/ 2147483647 w 17088"/>
              <a:gd name="T79" fmla="*/ 2147483647 h 2454"/>
              <a:gd name="T80" fmla="*/ 2147483647 w 17088"/>
              <a:gd name="T81" fmla="*/ 2147483647 h 2454"/>
              <a:gd name="T82" fmla="*/ 2147483647 w 17088"/>
              <a:gd name="T83" fmla="*/ 2147483647 h 2454"/>
              <a:gd name="T84" fmla="*/ 2147483647 w 17088"/>
              <a:gd name="T85" fmla="*/ 2147483647 h 2454"/>
              <a:gd name="T86" fmla="*/ 2147483647 w 17088"/>
              <a:gd name="T87" fmla="*/ 2147483647 h 2454"/>
              <a:gd name="T88" fmla="*/ 2147483647 w 17088"/>
              <a:gd name="T89" fmla="*/ 2147483647 h 2454"/>
              <a:gd name="T90" fmla="*/ 2147483647 w 17088"/>
              <a:gd name="T91" fmla="*/ 2147483647 h 2454"/>
              <a:gd name="T92" fmla="*/ 2147483647 w 17088"/>
              <a:gd name="T93" fmla="*/ 2147483647 h 2454"/>
              <a:gd name="T94" fmla="*/ 2147483647 w 17088"/>
              <a:gd name="T95" fmla="*/ 2147483647 h 2454"/>
              <a:gd name="T96" fmla="*/ 2147483647 w 17088"/>
              <a:gd name="T97" fmla="*/ 2147483647 h 2454"/>
              <a:gd name="T98" fmla="*/ 2147483647 w 17088"/>
              <a:gd name="T99" fmla="*/ 0 h 2454"/>
              <a:gd name="T100" fmla="*/ 0 w 17088"/>
              <a:gd name="T101" fmla="*/ 0 h 24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088"/>
              <a:gd name="T154" fmla="*/ 0 h 2454"/>
              <a:gd name="T155" fmla="*/ 17088 w 17088"/>
              <a:gd name="T156" fmla="*/ 2454 h 24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088" h="2454">
                <a:moveTo>
                  <a:pt x="0" y="0"/>
                </a:moveTo>
                <a:lnTo>
                  <a:pt x="0" y="2014"/>
                </a:lnTo>
                <a:lnTo>
                  <a:pt x="162" y="2032"/>
                </a:lnTo>
                <a:lnTo>
                  <a:pt x="360" y="2054"/>
                </a:lnTo>
                <a:lnTo>
                  <a:pt x="632" y="2082"/>
                </a:lnTo>
                <a:lnTo>
                  <a:pt x="974" y="2116"/>
                </a:lnTo>
                <a:lnTo>
                  <a:pt x="1384" y="2154"/>
                </a:lnTo>
                <a:lnTo>
                  <a:pt x="1860" y="2192"/>
                </a:lnTo>
                <a:lnTo>
                  <a:pt x="2396" y="2234"/>
                </a:lnTo>
                <a:lnTo>
                  <a:pt x="2992" y="2276"/>
                </a:lnTo>
                <a:lnTo>
                  <a:pt x="3312" y="2296"/>
                </a:lnTo>
                <a:lnTo>
                  <a:pt x="3644" y="2316"/>
                </a:lnTo>
                <a:lnTo>
                  <a:pt x="3990" y="2334"/>
                </a:lnTo>
                <a:lnTo>
                  <a:pt x="4348" y="2352"/>
                </a:lnTo>
                <a:lnTo>
                  <a:pt x="4718" y="2370"/>
                </a:lnTo>
                <a:lnTo>
                  <a:pt x="5102" y="2386"/>
                </a:lnTo>
                <a:lnTo>
                  <a:pt x="5496" y="2400"/>
                </a:lnTo>
                <a:lnTo>
                  <a:pt x="5902" y="2414"/>
                </a:lnTo>
                <a:lnTo>
                  <a:pt x="6320" y="2426"/>
                </a:lnTo>
                <a:lnTo>
                  <a:pt x="6746" y="2436"/>
                </a:lnTo>
                <a:lnTo>
                  <a:pt x="7184" y="2444"/>
                </a:lnTo>
                <a:lnTo>
                  <a:pt x="7630" y="2450"/>
                </a:lnTo>
                <a:lnTo>
                  <a:pt x="8088" y="2454"/>
                </a:lnTo>
                <a:lnTo>
                  <a:pt x="8554" y="2454"/>
                </a:lnTo>
                <a:lnTo>
                  <a:pt x="9020" y="2454"/>
                </a:lnTo>
                <a:lnTo>
                  <a:pt x="9476" y="2450"/>
                </a:lnTo>
                <a:lnTo>
                  <a:pt x="9924" y="2444"/>
                </a:lnTo>
                <a:lnTo>
                  <a:pt x="10362" y="2436"/>
                </a:lnTo>
                <a:lnTo>
                  <a:pt x="10790" y="2426"/>
                </a:lnTo>
                <a:lnTo>
                  <a:pt x="11206" y="2414"/>
                </a:lnTo>
                <a:lnTo>
                  <a:pt x="11612" y="2400"/>
                </a:lnTo>
                <a:lnTo>
                  <a:pt x="12006" y="2386"/>
                </a:lnTo>
                <a:lnTo>
                  <a:pt x="12388" y="2368"/>
                </a:lnTo>
                <a:lnTo>
                  <a:pt x="12760" y="2352"/>
                </a:lnTo>
                <a:lnTo>
                  <a:pt x="13116" y="2334"/>
                </a:lnTo>
                <a:lnTo>
                  <a:pt x="13462" y="2314"/>
                </a:lnTo>
                <a:lnTo>
                  <a:pt x="13794" y="2294"/>
                </a:lnTo>
                <a:lnTo>
                  <a:pt x="14112" y="2274"/>
                </a:lnTo>
                <a:lnTo>
                  <a:pt x="14416" y="2252"/>
                </a:lnTo>
                <a:lnTo>
                  <a:pt x="14704" y="2232"/>
                </a:lnTo>
                <a:lnTo>
                  <a:pt x="15240" y="2190"/>
                </a:lnTo>
                <a:lnTo>
                  <a:pt x="15712" y="2150"/>
                </a:lnTo>
                <a:lnTo>
                  <a:pt x="16120" y="2112"/>
                </a:lnTo>
                <a:lnTo>
                  <a:pt x="16460" y="2080"/>
                </a:lnTo>
                <a:lnTo>
                  <a:pt x="16730" y="2050"/>
                </a:lnTo>
                <a:lnTo>
                  <a:pt x="16928" y="2028"/>
                </a:lnTo>
                <a:lnTo>
                  <a:pt x="17088" y="2010"/>
                </a:lnTo>
                <a:lnTo>
                  <a:pt x="17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25400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2969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1938"/>
            <a:ext cx="822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9C76D-03F0-4317-9273-FA01E91B3A15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0713" y="64436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1F60F-207F-4BAA-AD95-377747B0312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077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3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sellaDiTesto 5"/>
          <p:cNvSpPr txBox="1">
            <a:spLocks noChangeArrowheads="1"/>
          </p:cNvSpPr>
          <p:nvPr/>
        </p:nvSpPr>
        <p:spPr bwMode="auto">
          <a:xfrm>
            <a:off x="3707904" y="260648"/>
            <a:ext cx="51845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800" i="0" dirty="0">
                <a:solidFill>
                  <a:srgbClr val="10253F"/>
                </a:solidFill>
                <a:latin typeface="Calibri" charset="0"/>
                <a:cs typeface="Arial" charset="0"/>
              </a:rPr>
              <a:t>Department of Ophthalmology </a:t>
            </a:r>
          </a:p>
          <a:p>
            <a:pPr>
              <a:spcBef>
                <a:spcPct val="0"/>
              </a:spcBef>
            </a:pPr>
            <a:r>
              <a:rPr lang="en-GB" sz="2800" i="0" dirty="0">
                <a:solidFill>
                  <a:srgbClr val="10253F"/>
                </a:solidFill>
                <a:latin typeface="Calibri" charset="0"/>
                <a:cs typeface="Arial" charset="0"/>
              </a:rPr>
              <a:t>University of </a:t>
            </a:r>
            <a:r>
              <a:rPr lang="en-GB" sz="2800" i="0" dirty="0" err="1">
                <a:solidFill>
                  <a:srgbClr val="10253F"/>
                </a:solidFill>
                <a:latin typeface="Calibri" charset="0"/>
                <a:cs typeface="Arial" charset="0"/>
              </a:rPr>
              <a:t>Padova</a:t>
            </a:r>
            <a:endParaRPr lang="it-IT" sz="2400" i="0" dirty="0">
              <a:solidFill>
                <a:srgbClr val="10253F"/>
              </a:solidFill>
              <a:latin typeface="Calibri" charset="0"/>
              <a:cs typeface="Arial" charset="0"/>
            </a:endParaRPr>
          </a:p>
          <a:p>
            <a:pPr algn="l" eaLnBrk="1" hangingPunct="1">
              <a:spcBef>
                <a:spcPct val="0"/>
              </a:spcBef>
            </a:pPr>
            <a:endParaRPr lang="it-IT" sz="2800" i="0" dirty="0">
              <a:solidFill>
                <a:srgbClr val="10253F"/>
              </a:solidFill>
              <a:latin typeface="Calibri" charset="0"/>
              <a:cs typeface="Arial" charset="0"/>
            </a:endParaRPr>
          </a:p>
        </p:txBody>
      </p:sp>
      <p:sp>
        <p:nvSpPr>
          <p:cNvPr id="18436" name="CasellaDiTesto 4"/>
          <p:cNvSpPr txBox="1">
            <a:spLocks noChangeArrowheads="1"/>
          </p:cNvSpPr>
          <p:nvPr/>
        </p:nvSpPr>
        <p:spPr bwMode="auto">
          <a:xfrm>
            <a:off x="2525285" y="5457418"/>
            <a:ext cx="3848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sz="4000" dirty="0" smtClean="0">
                <a:solidFill>
                  <a:srgbClr val="00003C"/>
                </a:solidFill>
                <a:latin typeface="Calibri"/>
                <a:cs typeface="Calibri"/>
              </a:rPr>
              <a:t>Edoardo Midena</a:t>
            </a:r>
          </a:p>
        </p:txBody>
      </p:sp>
      <p:sp>
        <p:nvSpPr>
          <p:cNvPr id="8" name="Rettangolo 7"/>
          <p:cNvSpPr/>
          <p:nvPr/>
        </p:nvSpPr>
        <p:spPr>
          <a:xfrm>
            <a:off x="-24404" y="0"/>
            <a:ext cx="916840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pic>
        <p:nvPicPr>
          <p:cNvPr id="13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83"/>
            <a:ext cx="23622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563888" y="116632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4000" b="1" i="1" dirty="0" err="1" smtClean="0">
                <a:solidFill>
                  <a:srgbClr val="10253F"/>
                </a:solidFill>
                <a:latin typeface="Calibri"/>
                <a:cs typeface="Calibri"/>
              </a:rPr>
              <a:t>Clinica</a:t>
            </a:r>
            <a:r>
              <a:rPr lang="en-GB" sz="4000" b="1" i="1" dirty="0" smtClean="0">
                <a:solidFill>
                  <a:srgbClr val="10253F"/>
                </a:solidFill>
                <a:latin typeface="Calibri"/>
                <a:cs typeface="Calibri"/>
              </a:rPr>
              <a:t> </a:t>
            </a:r>
            <a:r>
              <a:rPr lang="en-GB" sz="4000" b="1" i="1" dirty="0" err="1" smtClean="0">
                <a:solidFill>
                  <a:srgbClr val="10253F"/>
                </a:solidFill>
                <a:latin typeface="Calibri"/>
                <a:cs typeface="Calibri"/>
              </a:rPr>
              <a:t>Oculistica</a:t>
            </a:r>
            <a:endParaRPr lang="en-GB" sz="4000" b="1" i="1" dirty="0">
              <a:solidFill>
                <a:srgbClr val="10253F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GB" sz="4000" b="1" i="1" dirty="0" err="1" smtClean="0">
                <a:solidFill>
                  <a:srgbClr val="10253F"/>
                </a:solidFill>
                <a:latin typeface="Calibri"/>
                <a:cs typeface="Calibri"/>
              </a:rPr>
              <a:t>Università</a:t>
            </a:r>
            <a:r>
              <a:rPr lang="en-GB" sz="4000" b="1" i="1" dirty="0" smtClean="0">
                <a:solidFill>
                  <a:srgbClr val="10253F"/>
                </a:solidFill>
                <a:latin typeface="Calibri"/>
                <a:cs typeface="Calibri"/>
              </a:rPr>
              <a:t> di </a:t>
            </a:r>
            <a:r>
              <a:rPr lang="en-GB" sz="4000" b="1" i="1" dirty="0" err="1" smtClean="0">
                <a:solidFill>
                  <a:srgbClr val="10253F"/>
                </a:solidFill>
                <a:latin typeface="Calibri"/>
                <a:cs typeface="Calibri"/>
              </a:rPr>
              <a:t>Padova</a:t>
            </a:r>
            <a:endParaRPr lang="it-IT" sz="3600" b="1" i="1" dirty="0">
              <a:solidFill>
                <a:srgbClr val="10253F"/>
              </a:solidFill>
              <a:latin typeface="Calibri"/>
              <a:cs typeface="Calibri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2729793"/>
            <a:ext cx="9144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5400" b="1" i="1" dirty="0" err="1" smtClean="0">
                <a:solidFill>
                  <a:srgbClr val="00001D"/>
                </a:solidFill>
                <a:latin typeface="Calibri"/>
                <a:cs typeface="Calibri"/>
              </a:rPr>
              <a:t>Aflibercept</a:t>
            </a:r>
            <a:r>
              <a:rPr lang="it-IT" sz="5400" b="1" i="1" dirty="0" smtClean="0">
                <a:solidFill>
                  <a:srgbClr val="00001D"/>
                </a:solidFill>
                <a:latin typeface="Calibri"/>
                <a:cs typeface="Calibri"/>
              </a:rPr>
              <a:t>  &amp; </a:t>
            </a:r>
            <a:r>
              <a:rPr lang="it-IT" sz="5400" b="1" i="1" dirty="0" err="1" smtClean="0">
                <a:solidFill>
                  <a:srgbClr val="00001D"/>
                </a:solidFill>
                <a:latin typeface="Calibri"/>
                <a:cs typeface="Calibri"/>
              </a:rPr>
              <a:t>Wet</a:t>
            </a:r>
            <a:r>
              <a:rPr lang="it-IT" sz="5400" b="1" i="1" dirty="0" smtClean="0">
                <a:solidFill>
                  <a:srgbClr val="00001D"/>
                </a:solidFill>
                <a:latin typeface="Calibri"/>
                <a:cs typeface="Calibri"/>
              </a:rPr>
              <a:t> AMD </a:t>
            </a:r>
            <a:endParaRPr lang="it-IT" sz="4000" b="1" i="1" dirty="0">
              <a:solidFill>
                <a:srgbClr val="00001D"/>
              </a:solidFill>
              <a:latin typeface="Calibri"/>
              <a:cs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75627" y="64756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1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7763"/>
          </a:xfrm>
        </p:spPr>
        <p:txBody>
          <a:bodyPr anchor="ctr" anchorCtr="1"/>
          <a:lstStyle/>
          <a:p>
            <a:r>
              <a:rPr lang="en-US" sz="3200" b="1" dirty="0" smtClean="0">
                <a:solidFill>
                  <a:srgbClr val="E7DB41"/>
                </a:solidFill>
                <a:latin typeface="Arial" charset="0"/>
              </a:rPr>
              <a:t>Retinal Thickness</a:t>
            </a:r>
            <a:endParaRPr sz="3200" b="1" dirty="0">
              <a:solidFill>
                <a:srgbClr val="E7DB41"/>
              </a:solidFill>
              <a:latin typeface="Arial" charset="0"/>
            </a:endParaRPr>
          </a:p>
        </p:txBody>
      </p:sp>
      <p:sp>
        <p:nvSpPr>
          <p:cNvPr id="26626" name="AutoShape 48"/>
          <p:cNvSpPr>
            <a:spLocks noChangeAspect="1" noChangeArrowheads="1" noTextEdit="1"/>
          </p:cNvSpPr>
          <p:nvPr/>
        </p:nvSpPr>
        <p:spPr bwMode="auto">
          <a:xfrm>
            <a:off x="3192463" y="2003425"/>
            <a:ext cx="594518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627" name="AutoShape 48"/>
          <p:cNvSpPr>
            <a:spLocks noChangeAspect="1" noChangeArrowheads="1" noTextEdit="1"/>
          </p:cNvSpPr>
          <p:nvPr/>
        </p:nvSpPr>
        <p:spPr bwMode="auto">
          <a:xfrm>
            <a:off x="3192463" y="4356100"/>
            <a:ext cx="5454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0" y="4006850"/>
            <a:ext cx="9144000" cy="0"/>
          </a:xfrm>
          <a:prstGeom prst="line">
            <a:avLst/>
          </a:prstGeom>
          <a:ln w="76200">
            <a:solidFill>
              <a:srgbClr val="15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15" descr="zaramella line pre.jpg"/>
          <p:cNvPicPr>
            <a:picLocks noChangeAspect="1"/>
          </p:cNvPicPr>
          <p:nvPr/>
        </p:nvPicPr>
        <p:blipFill>
          <a:blip r:embed="rId4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42848" r="49982" b="49475"/>
          <a:stretch>
            <a:fillRect/>
          </a:stretch>
        </p:blipFill>
        <p:spPr bwMode="auto">
          <a:xfrm>
            <a:off x="179512" y="2924944"/>
            <a:ext cx="8782497" cy="194421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6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824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83340"/>
              </p:ext>
            </p:extLst>
          </p:nvPr>
        </p:nvGraphicFramePr>
        <p:xfrm>
          <a:off x="107950" y="2413000"/>
          <a:ext cx="8955087" cy="4205287"/>
        </p:xfrm>
        <a:graphic>
          <a:graphicData uri="http://schemas.openxmlformats.org/drawingml/2006/table">
            <a:tbl>
              <a:tblPr/>
              <a:tblGrid>
                <a:gridCol w="3499555"/>
                <a:gridCol w="1363883"/>
                <a:gridCol w="1363883"/>
                <a:gridCol w="1363883"/>
                <a:gridCol w="1363883"/>
              </a:tblGrid>
              <a:tr h="344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 (full analysis set)*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595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613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597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607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 Age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years (SD)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75.6 (8.7)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75.9 (8.4)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76.5 (8.5)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75.8 (8.8)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Gender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Women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# (%)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341 (57.3%)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370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(60.4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314 (52.6%)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353 (58.2%)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Men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# (%)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254 (42.7%)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243 (39.6%)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283 (47.4%)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254 (41.8%)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Race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# (%)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White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509 (85.5%)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521 (85.0%)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510 (85.4%)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504 (83.0%)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Asian 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60 (10.1%)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70 (11.4%)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66 (11.1%)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73 (12.0%)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Black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or African American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 (0.3%)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1 (0.2%)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1 (0.2%)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3 (0.5%)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39">
                <a:tc>
                  <a:txBody>
                    <a:bodyPr/>
                    <a:lstStyle/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American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Indian/Alaskan Native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 (0.3%)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 (0.3%)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1 (0.2%)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39">
                <a:tc>
                  <a:txBody>
                    <a:bodyPr/>
                    <a:lstStyle/>
                    <a:p>
                      <a:pPr marL="685800" marR="0" lvl="0" indent="-685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Native Hawaiian/Pacific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Islander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1 (0.2%)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1 (0.2%)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Multiple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1 (0.2%)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 Not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reported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21 (3.5%)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21 (3.4%)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18 (3.0%)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Times New Roman" charset="0"/>
                        </a:rPr>
                        <a:t>24 (4.0%)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5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Studies</a:t>
            </a:r>
            <a:br>
              <a:rPr lang="en-US" dirty="0" smtClean="0"/>
            </a:br>
            <a:r>
              <a:rPr lang="en-US" dirty="0" smtClean="0"/>
              <a:t>Baseline Demographics</a:t>
            </a:r>
          </a:p>
        </p:txBody>
      </p:sp>
      <p:grpSp>
        <p:nvGrpSpPr>
          <p:cNvPr id="71752" name="Group 143"/>
          <p:cNvGrpSpPr>
            <a:grpSpLocks/>
          </p:cNvGrpSpPr>
          <p:nvPr/>
        </p:nvGrpSpPr>
        <p:grpSpPr bwMode="auto">
          <a:xfrm>
            <a:off x="3559175" y="1438275"/>
            <a:ext cx="5507038" cy="984250"/>
            <a:chOff x="2174" y="856"/>
            <a:chExt cx="3469" cy="620"/>
          </a:xfrm>
        </p:grpSpPr>
        <p:grpSp>
          <p:nvGrpSpPr>
            <p:cNvPr id="71758" name="Group 95"/>
            <p:cNvGrpSpPr>
              <a:grpSpLocks/>
            </p:cNvGrpSpPr>
            <p:nvPr/>
          </p:nvGrpSpPr>
          <p:grpSpPr bwMode="auto">
            <a:xfrm>
              <a:off x="2174" y="862"/>
              <a:ext cx="846" cy="614"/>
              <a:chOff x="2435" y="892"/>
              <a:chExt cx="766" cy="614"/>
            </a:xfrm>
          </p:grpSpPr>
          <p:sp>
            <p:nvSpPr>
              <p:cNvPr id="45" name="Round Same Side Corner Rectangle 44"/>
              <p:cNvSpPr>
                <a:spLocks noChangeArrowheads="1"/>
              </p:cNvSpPr>
              <p:nvPr/>
            </p:nvSpPr>
            <p:spPr bwMode="auto">
              <a:xfrm>
                <a:off x="2435" y="892"/>
                <a:ext cx="766" cy="614"/>
              </a:xfrm>
              <a:custGeom>
                <a:avLst/>
                <a:gdLst>
                  <a:gd name="T0" fmla="*/ 766 w 766"/>
                  <a:gd name="T1" fmla="*/ 307 h 614"/>
                  <a:gd name="T2" fmla="*/ 383 w 766"/>
                  <a:gd name="T3" fmla="*/ 614 h 614"/>
                  <a:gd name="T4" fmla="*/ 0 w 766"/>
                  <a:gd name="T5" fmla="*/ 307 h 614"/>
                  <a:gd name="T6" fmla="*/ 383 w 766"/>
                  <a:gd name="T7" fmla="*/ 0 h 61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30 w 766"/>
                  <a:gd name="T13" fmla="*/ 30 h 614"/>
                  <a:gd name="T14" fmla="*/ 736 w 766"/>
                  <a:gd name="T15" fmla="*/ 614 h 6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6" h="614">
                    <a:moveTo>
                      <a:pt x="102" y="0"/>
                    </a:moveTo>
                    <a:lnTo>
                      <a:pt x="664" y="0"/>
                    </a:lnTo>
                    <a:lnTo>
                      <a:pt x="664" y="-1"/>
                    </a:lnTo>
                    <a:cubicBezTo>
                      <a:pt x="720" y="-1"/>
                      <a:pt x="766" y="45"/>
                      <a:pt x="766" y="102"/>
                    </a:cubicBezTo>
                    <a:lnTo>
                      <a:pt x="766" y="614"/>
                    </a:lnTo>
                    <a:lnTo>
                      <a:pt x="0" y="614"/>
                    </a:lnTo>
                    <a:lnTo>
                      <a:pt x="0" y="102"/>
                    </a:lnTo>
                    <a:lnTo>
                      <a:pt x="-1" y="101"/>
                    </a:lnTo>
                    <a:cubicBezTo>
                      <a:pt x="-1" y="45"/>
                      <a:pt x="45" y="-1"/>
                      <a:pt x="102" y="-1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2060"/>
              </a:solidFill>
              <a:ln w="25400">
                <a:noFill/>
                <a:miter lim="800000"/>
                <a:headEnd/>
                <a:tailEnd/>
              </a:ln>
              <a:effectLst>
                <a:outerShdw dist="38100" dir="16200000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71767" name="Oval 46"/>
              <p:cNvSpPr>
                <a:spLocks noChangeArrowheads="1"/>
              </p:cNvSpPr>
              <p:nvPr/>
            </p:nvSpPr>
            <p:spPr bwMode="auto">
              <a:xfrm>
                <a:off x="2762" y="970"/>
                <a:ext cx="133" cy="144"/>
              </a:xfrm>
              <a:prstGeom prst="ellipse">
                <a:avLst/>
              </a:pr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768" name="Rectangle 48"/>
              <p:cNvSpPr>
                <a:spLocks noChangeArrowheads="1"/>
              </p:cNvSpPr>
              <p:nvPr/>
            </p:nvSpPr>
            <p:spPr bwMode="auto">
              <a:xfrm>
                <a:off x="2463" y="1162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Arial Narrow" pitchFamily="34" charset="0"/>
                  </a:rPr>
                  <a:t>RBZ 0.5q4 </a:t>
                </a:r>
                <a:r>
                  <a:rPr lang="en-US" sz="1600">
                    <a:solidFill>
                      <a:srgbClr val="FFFFFF"/>
                    </a:solidFill>
                    <a:latin typeface="Arial Narrow" pitchFamily="34" charset="0"/>
                  </a:rPr>
                  <a:t/>
                </a:r>
                <a:br>
                  <a:rPr lang="en-US" sz="1600">
                    <a:solidFill>
                      <a:srgbClr val="FFFFFF"/>
                    </a:solidFill>
                    <a:latin typeface="Arial Narrow" pitchFamily="34" charset="0"/>
                  </a:rPr>
                </a:br>
                <a:r>
                  <a:rPr lang="en-US" sz="1600">
                    <a:solidFill>
                      <a:srgbClr val="FFFFFF"/>
                    </a:solidFill>
                    <a:latin typeface="Arial Narrow" pitchFamily="34" charset="0"/>
                  </a:rPr>
                  <a:t>0.5 mg q4 wks</a:t>
                </a:r>
              </a:p>
            </p:txBody>
          </p:sp>
        </p:grpSp>
        <p:sp>
          <p:nvSpPr>
            <p:cNvPr id="23" name="Round Same Side Corner Rectangle 22"/>
            <p:cNvSpPr>
              <a:spLocks noChangeArrowheads="1"/>
            </p:cNvSpPr>
            <p:nvPr/>
          </p:nvSpPr>
          <p:spPr bwMode="auto">
            <a:xfrm>
              <a:off x="3054" y="856"/>
              <a:ext cx="2589" cy="614"/>
            </a:xfrm>
            <a:custGeom>
              <a:avLst/>
              <a:gdLst>
                <a:gd name="T0" fmla="*/ 2589 w 2589"/>
                <a:gd name="T1" fmla="*/ 307 h 614"/>
                <a:gd name="T2" fmla="*/ 1295 w 2589"/>
                <a:gd name="T3" fmla="*/ 614 h 614"/>
                <a:gd name="T4" fmla="*/ 0 w 2589"/>
                <a:gd name="T5" fmla="*/ 307 h 614"/>
                <a:gd name="T6" fmla="*/ 1295 w 2589"/>
                <a:gd name="T7" fmla="*/ 0 h 61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0 w 2589"/>
                <a:gd name="T13" fmla="*/ 30 h 614"/>
                <a:gd name="T14" fmla="*/ 2559 w 2589"/>
                <a:gd name="T15" fmla="*/ 614 h 6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9" h="614">
                  <a:moveTo>
                    <a:pt x="102" y="0"/>
                  </a:moveTo>
                  <a:lnTo>
                    <a:pt x="2487" y="0"/>
                  </a:lnTo>
                  <a:lnTo>
                    <a:pt x="2487" y="-1"/>
                  </a:lnTo>
                  <a:cubicBezTo>
                    <a:pt x="2543" y="-1"/>
                    <a:pt x="2589" y="45"/>
                    <a:pt x="2589" y="102"/>
                  </a:cubicBezTo>
                  <a:lnTo>
                    <a:pt x="2589" y="614"/>
                  </a:lnTo>
                  <a:lnTo>
                    <a:pt x="0" y="614"/>
                  </a:lnTo>
                  <a:lnTo>
                    <a:pt x="0" y="102"/>
                  </a:lnTo>
                  <a:lnTo>
                    <a:pt x="-1" y="101"/>
                  </a:lnTo>
                  <a:cubicBezTo>
                    <a:pt x="-1" y="45"/>
                    <a:pt x="45" y="-1"/>
                    <a:pt x="102" y="-1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002060"/>
            </a:solidFill>
            <a:ln w="25400">
              <a:noFill/>
              <a:miter lim="800000"/>
              <a:headEnd/>
              <a:tailEnd/>
            </a:ln>
            <a:effectLst>
              <a:outerShdw dist="38100" dir="162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99" y="933"/>
              <a:ext cx="133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71761" name="Oval 25"/>
            <p:cNvSpPr>
              <a:spLocks noChangeArrowheads="1"/>
            </p:cNvSpPr>
            <p:nvPr/>
          </p:nvSpPr>
          <p:spPr bwMode="auto">
            <a:xfrm>
              <a:off x="4278" y="933"/>
              <a:ext cx="134" cy="144"/>
            </a:xfrm>
            <a:prstGeom prst="ellipse">
              <a:avLst/>
            </a:prstGeom>
            <a:solidFill>
              <a:srgbClr val="BB7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142" y="933"/>
              <a:ext cx="133" cy="144"/>
            </a:xfrm>
            <a:prstGeom prst="ellipse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71763" name="Rectangle 27"/>
            <p:cNvSpPr>
              <a:spLocks noChangeArrowheads="1"/>
            </p:cNvSpPr>
            <p:nvPr/>
          </p:nvSpPr>
          <p:spPr bwMode="auto">
            <a:xfrm>
              <a:off x="3952" y="1125"/>
              <a:ext cx="79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</a:rPr>
                <a:t>AFL </a:t>
              </a:r>
              <a:r>
                <a:rPr lang="en-US" sz="1600" b="1" dirty="0">
                  <a:solidFill>
                    <a:srgbClr val="FFFFFF"/>
                  </a:solidFill>
                  <a:latin typeface="Arial Narrow" pitchFamily="34" charset="0"/>
                </a:rPr>
                <a:t>0.5q4 </a:t>
              </a: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>0.5 mg q4 </a:t>
              </a:r>
              <a:r>
                <a:rPr lang="en-US" sz="1600" dirty="0" err="1">
                  <a:solidFill>
                    <a:srgbClr val="FFFFFF"/>
                  </a:solidFill>
                  <a:latin typeface="Arial Narrow" pitchFamily="34" charset="0"/>
                </a:rPr>
                <a:t>wks</a:t>
              </a:r>
              <a:endParaRPr lang="en-US" sz="16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1764" name="Rectangle 28"/>
            <p:cNvSpPr>
              <a:spLocks noChangeArrowheads="1"/>
            </p:cNvSpPr>
            <p:nvPr/>
          </p:nvSpPr>
          <p:spPr bwMode="auto">
            <a:xfrm>
              <a:off x="3147" y="1125"/>
              <a:ext cx="70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</a:rPr>
                <a:t>AFL </a:t>
              </a:r>
              <a:r>
                <a:rPr lang="en-US" sz="1600" b="1" dirty="0">
                  <a:solidFill>
                    <a:srgbClr val="FFFFFF"/>
                  </a:solidFill>
                  <a:latin typeface="Arial Narrow" pitchFamily="34" charset="0"/>
                </a:rPr>
                <a:t>2q4</a:t>
              </a: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>2 mg q4 </a:t>
              </a:r>
              <a:r>
                <a:rPr lang="en-US" sz="1600" dirty="0" err="1">
                  <a:solidFill>
                    <a:srgbClr val="FFFFFF"/>
                  </a:solidFill>
                  <a:latin typeface="Arial Narrow" pitchFamily="34" charset="0"/>
                </a:rPr>
                <a:t>wks</a:t>
              </a:r>
              <a:endParaRPr lang="en-US" sz="16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1765" name="Rectangle 29"/>
            <p:cNvSpPr>
              <a:spLocks noChangeArrowheads="1"/>
            </p:cNvSpPr>
            <p:nvPr/>
          </p:nvSpPr>
          <p:spPr bwMode="auto">
            <a:xfrm>
              <a:off x="4852" y="1125"/>
              <a:ext cx="70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</a:rPr>
                <a:t>AFL </a:t>
              </a:r>
              <a:r>
                <a:rPr lang="en-US" sz="1600" b="1" dirty="0">
                  <a:solidFill>
                    <a:srgbClr val="FFFFFF"/>
                  </a:solidFill>
                  <a:latin typeface="Arial Narrow" pitchFamily="34" charset="0"/>
                </a:rPr>
                <a:t>2q8</a:t>
              </a: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>2 mg q8 </a:t>
              </a:r>
              <a:r>
                <a:rPr lang="en-US" sz="1600" dirty="0" err="1">
                  <a:solidFill>
                    <a:srgbClr val="FFFFFF"/>
                  </a:solidFill>
                  <a:latin typeface="Arial Narrow" pitchFamily="34" charset="0"/>
                </a:rPr>
                <a:t>wks</a:t>
              </a:r>
              <a:endParaRPr lang="en-US" sz="16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71753" name="Rectangle 88"/>
          <p:cNvSpPr>
            <a:spLocks noChangeArrowheads="1"/>
          </p:cNvSpPr>
          <p:nvPr/>
        </p:nvSpPr>
        <p:spPr bwMode="auto">
          <a:xfrm>
            <a:off x="4987925" y="2403475"/>
            <a:ext cx="1265238" cy="41973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1754" name="Rectangle 89"/>
          <p:cNvSpPr>
            <a:spLocks noChangeArrowheads="1"/>
          </p:cNvSpPr>
          <p:nvPr/>
        </p:nvSpPr>
        <p:spPr bwMode="auto">
          <a:xfrm>
            <a:off x="6364288" y="2403475"/>
            <a:ext cx="1276350" cy="4197350"/>
          </a:xfrm>
          <a:prstGeom prst="rect">
            <a:avLst/>
          </a:prstGeom>
          <a:noFill/>
          <a:ln w="57150">
            <a:solidFill>
              <a:srgbClr val="BB7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1755" name="Rectangle 90"/>
          <p:cNvSpPr>
            <a:spLocks noChangeArrowheads="1"/>
          </p:cNvSpPr>
          <p:nvPr/>
        </p:nvSpPr>
        <p:spPr bwMode="auto">
          <a:xfrm>
            <a:off x="7748588" y="2403475"/>
            <a:ext cx="1265237" cy="41973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1756" name="Text Box 245"/>
          <p:cNvSpPr txBox="1">
            <a:spLocks noChangeArrowheads="1"/>
          </p:cNvSpPr>
          <p:nvPr/>
        </p:nvSpPr>
        <p:spPr bwMode="auto">
          <a:xfrm>
            <a:off x="35496" y="6597352"/>
            <a:ext cx="28729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* No </a:t>
            </a:r>
            <a:r>
              <a:rPr lang="en-US" sz="1000" dirty="0">
                <a:solidFill>
                  <a:srgbClr val="FFFFFF"/>
                </a:solidFill>
              </a:rPr>
              <a:t>imputation was performed for missing data</a:t>
            </a:r>
          </a:p>
        </p:txBody>
      </p:sp>
      <p:sp>
        <p:nvSpPr>
          <p:cNvPr id="71757" name="Rectangle 87"/>
          <p:cNvSpPr>
            <a:spLocks noChangeArrowheads="1"/>
          </p:cNvSpPr>
          <p:nvPr/>
        </p:nvSpPr>
        <p:spPr bwMode="auto">
          <a:xfrm>
            <a:off x="3571875" y="2403475"/>
            <a:ext cx="1308100" cy="4197350"/>
          </a:xfrm>
          <a:prstGeom prst="rect">
            <a:avLst/>
          </a:prstGeom>
          <a:noFill/>
          <a:ln w="57150">
            <a:solidFill>
              <a:srgbClr val="99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5"/>
          <p:cNvSpPr txBox="1">
            <a:spLocks noChangeArrowheads="1"/>
          </p:cNvSpPr>
          <p:nvPr/>
        </p:nvSpPr>
        <p:spPr bwMode="auto">
          <a:xfrm>
            <a:off x="3283274" y="6597352"/>
            <a:ext cx="27959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AFL, </a:t>
            </a:r>
            <a:r>
              <a:rPr lang="en-US" sz="1000" dirty="0" err="1" smtClean="0">
                <a:solidFill>
                  <a:srgbClr val="FFFFFF"/>
                </a:solidFill>
              </a:rPr>
              <a:t>intravitreal</a:t>
            </a:r>
            <a:r>
              <a:rPr lang="en-US" sz="1000" dirty="0" smtClean="0">
                <a:solidFill>
                  <a:srgbClr val="FFFFFF"/>
                </a:solidFill>
              </a:rPr>
              <a:t> aflibercept; RBZ, ranibizumab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2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Studies</a:t>
            </a:r>
            <a:br>
              <a:rPr lang="en-US" dirty="0" smtClean="0"/>
            </a:br>
            <a:r>
              <a:rPr lang="en-US" dirty="0" smtClean="0"/>
              <a:t>Baseline Disease Characteristics</a:t>
            </a:r>
            <a:endParaRPr lang="en-US" dirty="0"/>
          </a:p>
        </p:txBody>
      </p:sp>
      <p:graphicFrame>
        <p:nvGraphicFramePr>
          <p:cNvPr id="325727" name="Group 9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2390681"/>
              </p:ext>
            </p:extLst>
          </p:nvPr>
        </p:nvGraphicFramePr>
        <p:xfrm>
          <a:off x="0" y="2466975"/>
          <a:ext cx="8712968" cy="4157663"/>
        </p:xfrm>
        <a:graphic>
          <a:graphicData uri="http://schemas.openxmlformats.org/drawingml/2006/table">
            <a:tbl>
              <a:tblPr/>
              <a:tblGrid>
                <a:gridCol w="3528392"/>
                <a:gridCol w="1296144"/>
                <a:gridCol w="1296144"/>
                <a:gridCol w="1368152"/>
                <a:gridCol w="1224136"/>
              </a:tblGrid>
              <a:tr h="412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 (full analysis set)*</a:t>
                      </a:r>
                    </a:p>
                  </a:txBody>
                  <a:tcPr marL="91437" marR="91437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595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613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597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607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ETDRS BCVA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letter score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(SD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)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</a:b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Snellen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Equivalent</a:t>
                      </a:r>
                    </a:p>
                  </a:txBody>
                  <a:tcPr marL="91437" marR="91437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53.9 (13.4)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20/80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54.0 (13.6)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20/80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53.6 (13.8)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20/80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53.6 (13.5)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20/80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Lesion Type: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# (%)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                                                            </a:t>
                      </a:r>
                    </a:p>
                  </a:txBody>
                  <a:tcPr marL="91437" marR="91437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   Predominantly Classic</a:t>
                      </a:r>
                    </a:p>
                  </a:txBody>
                  <a:tcPr marL="91437" marR="91437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152 (25.5%)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159 (25.9%)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161 (27.0%)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159 (26.2%)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   Minimally Classic</a:t>
                      </a:r>
                    </a:p>
                  </a:txBody>
                  <a:tcPr marL="91437" marR="91437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205 (34.5%)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217 (35.4%)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200 (33.5%)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216 (35.6%)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   Occult</a:t>
                      </a:r>
                    </a:p>
                  </a:txBody>
                  <a:tcPr marL="91437" marR="91437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231 (38.8%)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233 (38.0%)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234 (39.2%)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228 (37.6%)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   Missing</a:t>
                      </a:r>
                    </a:p>
                  </a:txBody>
                  <a:tcPr marL="91437" marR="91437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7 (1.2%)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4 (0.7%)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 (0.3%)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4 (0.7%)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Lesion Size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(mm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, mean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± SD)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37" marR="91437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7.5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±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5.6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7.9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±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5.8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7.5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±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7.6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±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5.6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Retinal Thickness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(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m ± SD)</a:t>
                      </a:r>
                    </a:p>
                  </a:txBody>
                  <a:tcPr marL="91437" marR="91437" marT="45741" marB="4574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321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109.7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325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112.6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320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111.6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334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118.2</a:t>
                      </a:r>
                    </a:p>
                  </a:txBody>
                  <a:tcPr marL="91437" marR="91437"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3780" name="Group 70"/>
          <p:cNvGrpSpPr>
            <a:grpSpLocks/>
          </p:cNvGrpSpPr>
          <p:nvPr/>
        </p:nvGrpSpPr>
        <p:grpSpPr bwMode="auto">
          <a:xfrm>
            <a:off x="3686175" y="1465263"/>
            <a:ext cx="5278438" cy="984250"/>
            <a:chOff x="2174" y="856"/>
            <a:chExt cx="3469" cy="620"/>
          </a:xfrm>
        </p:grpSpPr>
        <p:grpSp>
          <p:nvGrpSpPr>
            <p:cNvPr id="73787" name="Group 71"/>
            <p:cNvGrpSpPr>
              <a:grpSpLocks/>
            </p:cNvGrpSpPr>
            <p:nvPr/>
          </p:nvGrpSpPr>
          <p:grpSpPr bwMode="auto">
            <a:xfrm>
              <a:off x="2174" y="862"/>
              <a:ext cx="846" cy="614"/>
              <a:chOff x="2435" y="892"/>
              <a:chExt cx="766" cy="614"/>
            </a:xfrm>
          </p:grpSpPr>
          <p:sp>
            <p:nvSpPr>
              <p:cNvPr id="45" name="Round Same Side Corner Rectangle 44"/>
              <p:cNvSpPr>
                <a:spLocks noChangeArrowheads="1"/>
              </p:cNvSpPr>
              <p:nvPr/>
            </p:nvSpPr>
            <p:spPr bwMode="auto">
              <a:xfrm>
                <a:off x="2435" y="892"/>
                <a:ext cx="766" cy="614"/>
              </a:xfrm>
              <a:custGeom>
                <a:avLst/>
                <a:gdLst>
                  <a:gd name="T0" fmla="*/ 766 w 766"/>
                  <a:gd name="T1" fmla="*/ 307 h 614"/>
                  <a:gd name="T2" fmla="*/ 383 w 766"/>
                  <a:gd name="T3" fmla="*/ 614 h 614"/>
                  <a:gd name="T4" fmla="*/ 0 w 766"/>
                  <a:gd name="T5" fmla="*/ 307 h 614"/>
                  <a:gd name="T6" fmla="*/ 383 w 766"/>
                  <a:gd name="T7" fmla="*/ 0 h 61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30 w 766"/>
                  <a:gd name="T13" fmla="*/ 30 h 614"/>
                  <a:gd name="T14" fmla="*/ 736 w 766"/>
                  <a:gd name="T15" fmla="*/ 614 h 6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6" h="614">
                    <a:moveTo>
                      <a:pt x="102" y="0"/>
                    </a:moveTo>
                    <a:lnTo>
                      <a:pt x="664" y="0"/>
                    </a:lnTo>
                    <a:lnTo>
                      <a:pt x="664" y="-1"/>
                    </a:lnTo>
                    <a:cubicBezTo>
                      <a:pt x="720" y="-1"/>
                      <a:pt x="766" y="45"/>
                      <a:pt x="766" y="102"/>
                    </a:cubicBezTo>
                    <a:lnTo>
                      <a:pt x="766" y="614"/>
                    </a:lnTo>
                    <a:lnTo>
                      <a:pt x="0" y="614"/>
                    </a:lnTo>
                    <a:lnTo>
                      <a:pt x="0" y="102"/>
                    </a:lnTo>
                    <a:lnTo>
                      <a:pt x="-1" y="101"/>
                    </a:lnTo>
                    <a:cubicBezTo>
                      <a:pt x="-1" y="45"/>
                      <a:pt x="45" y="-1"/>
                      <a:pt x="102" y="-1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2060"/>
              </a:solidFill>
              <a:ln w="25400">
                <a:noFill/>
                <a:miter lim="800000"/>
                <a:headEnd/>
                <a:tailEnd/>
              </a:ln>
              <a:effectLst>
                <a:outerShdw dist="38100" dir="16200000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73796" name="Oval 46"/>
              <p:cNvSpPr>
                <a:spLocks noChangeArrowheads="1"/>
              </p:cNvSpPr>
              <p:nvPr/>
            </p:nvSpPr>
            <p:spPr bwMode="auto">
              <a:xfrm>
                <a:off x="2762" y="970"/>
                <a:ext cx="133" cy="144"/>
              </a:xfrm>
              <a:prstGeom prst="ellipse">
                <a:avLst/>
              </a:pr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797" name="Rectangle 48"/>
              <p:cNvSpPr>
                <a:spLocks noChangeArrowheads="1"/>
              </p:cNvSpPr>
              <p:nvPr/>
            </p:nvSpPr>
            <p:spPr bwMode="auto">
              <a:xfrm>
                <a:off x="2448" y="1162"/>
                <a:ext cx="7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Arial Narrow" pitchFamily="34" charset="0"/>
                  </a:rPr>
                  <a:t>RBZ 0.5q4 </a:t>
                </a:r>
                <a:r>
                  <a:rPr lang="en-US" sz="1600">
                    <a:solidFill>
                      <a:srgbClr val="FFFFFF"/>
                    </a:solidFill>
                    <a:latin typeface="Arial Narrow" pitchFamily="34" charset="0"/>
                  </a:rPr>
                  <a:t/>
                </a:r>
                <a:br>
                  <a:rPr lang="en-US" sz="1600">
                    <a:solidFill>
                      <a:srgbClr val="FFFFFF"/>
                    </a:solidFill>
                    <a:latin typeface="Arial Narrow" pitchFamily="34" charset="0"/>
                  </a:rPr>
                </a:br>
                <a:r>
                  <a:rPr lang="en-US" sz="1600">
                    <a:solidFill>
                      <a:srgbClr val="FFFFFF"/>
                    </a:solidFill>
                    <a:latin typeface="Arial Narrow" pitchFamily="34" charset="0"/>
                  </a:rPr>
                  <a:t>0.5 mg q4 wks</a:t>
                </a:r>
              </a:p>
            </p:txBody>
          </p:sp>
        </p:grpSp>
        <p:sp>
          <p:nvSpPr>
            <p:cNvPr id="23" name="Round Same Side Corner Rectangle 22"/>
            <p:cNvSpPr>
              <a:spLocks noChangeArrowheads="1"/>
            </p:cNvSpPr>
            <p:nvPr/>
          </p:nvSpPr>
          <p:spPr bwMode="auto">
            <a:xfrm>
              <a:off x="3054" y="856"/>
              <a:ext cx="2589" cy="614"/>
            </a:xfrm>
            <a:custGeom>
              <a:avLst/>
              <a:gdLst>
                <a:gd name="T0" fmla="*/ 2589 w 2589"/>
                <a:gd name="T1" fmla="*/ 307 h 614"/>
                <a:gd name="T2" fmla="*/ 1295 w 2589"/>
                <a:gd name="T3" fmla="*/ 614 h 614"/>
                <a:gd name="T4" fmla="*/ 0 w 2589"/>
                <a:gd name="T5" fmla="*/ 307 h 614"/>
                <a:gd name="T6" fmla="*/ 1295 w 2589"/>
                <a:gd name="T7" fmla="*/ 0 h 61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0 w 2589"/>
                <a:gd name="T13" fmla="*/ 30 h 614"/>
                <a:gd name="T14" fmla="*/ 2559 w 2589"/>
                <a:gd name="T15" fmla="*/ 614 h 6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9" h="614">
                  <a:moveTo>
                    <a:pt x="102" y="0"/>
                  </a:moveTo>
                  <a:lnTo>
                    <a:pt x="2487" y="0"/>
                  </a:lnTo>
                  <a:lnTo>
                    <a:pt x="2487" y="-1"/>
                  </a:lnTo>
                  <a:cubicBezTo>
                    <a:pt x="2543" y="-1"/>
                    <a:pt x="2589" y="45"/>
                    <a:pt x="2589" y="102"/>
                  </a:cubicBezTo>
                  <a:lnTo>
                    <a:pt x="2589" y="614"/>
                  </a:lnTo>
                  <a:lnTo>
                    <a:pt x="0" y="614"/>
                  </a:lnTo>
                  <a:lnTo>
                    <a:pt x="0" y="102"/>
                  </a:lnTo>
                  <a:lnTo>
                    <a:pt x="-1" y="101"/>
                  </a:lnTo>
                  <a:cubicBezTo>
                    <a:pt x="-1" y="45"/>
                    <a:pt x="45" y="-1"/>
                    <a:pt x="102" y="-1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002060"/>
            </a:solidFill>
            <a:ln w="25400">
              <a:noFill/>
              <a:miter lim="800000"/>
              <a:headEnd/>
              <a:tailEnd/>
            </a:ln>
            <a:effectLst>
              <a:outerShdw dist="38100" dir="162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99" y="933"/>
              <a:ext cx="137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73790" name="Oval 25"/>
            <p:cNvSpPr>
              <a:spLocks noChangeArrowheads="1"/>
            </p:cNvSpPr>
            <p:nvPr/>
          </p:nvSpPr>
          <p:spPr bwMode="auto">
            <a:xfrm>
              <a:off x="4278" y="933"/>
              <a:ext cx="134" cy="144"/>
            </a:xfrm>
            <a:prstGeom prst="ellipse">
              <a:avLst/>
            </a:prstGeom>
            <a:solidFill>
              <a:srgbClr val="BB7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142" y="933"/>
              <a:ext cx="127" cy="144"/>
            </a:xfrm>
            <a:prstGeom prst="ellipse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73792" name="Rectangle 27"/>
            <p:cNvSpPr>
              <a:spLocks noChangeArrowheads="1"/>
            </p:cNvSpPr>
            <p:nvPr/>
          </p:nvSpPr>
          <p:spPr bwMode="auto">
            <a:xfrm>
              <a:off x="3932" y="1125"/>
              <a:ext cx="83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</a:rPr>
                <a:t>AFL </a:t>
              </a:r>
              <a:r>
                <a:rPr lang="en-US" sz="1600" b="1" dirty="0">
                  <a:solidFill>
                    <a:srgbClr val="FFFFFF"/>
                  </a:solidFill>
                  <a:latin typeface="Arial Narrow" pitchFamily="34" charset="0"/>
                </a:rPr>
                <a:t>0.5q4 </a:t>
              </a: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>0.5 mg q4 </a:t>
              </a:r>
              <a:r>
                <a:rPr lang="en-US" sz="1600" dirty="0" err="1">
                  <a:solidFill>
                    <a:srgbClr val="FFFFFF"/>
                  </a:solidFill>
                  <a:latin typeface="Arial Narrow" pitchFamily="34" charset="0"/>
                </a:rPr>
                <a:t>wks</a:t>
              </a:r>
              <a:endParaRPr lang="en-US" sz="16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3793" name="Rectangle 28"/>
            <p:cNvSpPr>
              <a:spLocks noChangeArrowheads="1"/>
            </p:cNvSpPr>
            <p:nvPr/>
          </p:nvSpPr>
          <p:spPr bwMode="auto">
            <a:xfrm>
              <a:off x="3133" y="1125"/>
              <a:ext cx="7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</a:rPr>
                <a:t>AFL </a:t>
              </a:r>
              <a:r>
                <a:rPr lang="en-US" sz="1600" b="1" dirty="0">
                  <a:solidFill>
                    <a:srgbClr val="FFFFFF"/>
                  </a:solidFill>
                  <a:latin typeface="Arial Narrow" pitchFamily="34" charset="0"/>
                </a:rPr>
                <a:t>2q4</a:t>
              </a: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>2 mg q4 </a:t>
              </a:r>
              <a:r>
                <a:rPr lang="en-US" sz="1600" dirty="0" err="1">
                  <a:solidFill>
                    <a:srgbClr val="FFFFFF"/>
                  </a:solidFill>
                  <a:latin typeface="Arial Narrow" pitchFamily="34" charset="0"/>
                </a:rPr>
                <a:t>wks</a:t>
              </a:r>
              <a:endParaRPr lang="en-US" sz="16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3794" name="Rectangle 29"/>
            <p:cNvSpPr>
              <a:spLocks noChangeArrowheads="1"/>
            </p:cNvSpPr>
            <p:nvPr/>
          </p:nvSpPr>
          <p:spPr bwMode="auto">
            <a:xfrm>
              <a:off x="4823" y="1125"/>
              <a:ext cx="763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</a:rPr>
                <a:t>AFL </a:t>
              </a:r>
              <a:r>
                <a:rPr lang="en-US" sz="1600" b="1" dirty="0">
                  <a:solidFill>
                    <a:srgbClr val="FFFFFF"/>
                  </a:solidFill>
                  <a:latin typeface="Arial Narrow" pitchFamily="34" charset="0"/>
                </a:rPr>
                <a:t>2q8</a:t>
              </a: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600" dirty="0">
                  <a:solidFill>
                    <a:srgbClr val="FFFFFF"/>
                  </a:solidFill>
                  <a:latin typeface="Arial Narrow" pitchFamily="34" charset="0"/>
                </a:rPr>
                <a:t>2 mg q8 </a:t>
              </a:r>
              <a:r>
                <a:rPr lang="en-US" sz="1600" dirty="0" err="1">
                  <a:solidFill>
                    <a:srgbClr val="FFFFFF"/>
                  </a:solidFill>
                  <a:latin typeface="Arial Narrow" pitchFamily="34" charset="0"/>
                </a:rPr>
                <a:t>wks</a:t>
              </a:r>
              <a:endParaRPr lang="en-US" sz="16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3781" name="Group 1"/>
          <p:cNvGrpSpPr>
            <a:grpSpLocks/>
          </p:cNvGrpSpPr>
          <p:nvPr/>
        </p:nvGrpSpPr>
        <p:grpSpPr bwMode="auto">
          <a:xfrm>
            <a:off x="3635896" y="2484438"/>
            <a:ext cx="5156200" cy="4071937"/>
            <a:chOff x="3746500" y="2484438"/>
            <a:chExt cx="5156200" cy="3889375"/>
          </a:xfrm>
        </p:grpSpPr>
        <p:sp>
          <p:nvSpPr>
            <p:cNvPr id="73783" name="Rectangle 152"/>
            <p:cNvSpPr>
              <a:spLocks noChangeArrowheads="1"/>
            </p:cNvSpPr>
            <p:nvPr/>
          </p:nvSpPr>
          <p:spPr bwMode="auto">
            <a:xfrm>
              <a:off x="3746500" y="2484438"/>
              <a:ext cx="1196975" cy="3889375"/>
            </a:xfrm>
            <a:prstGeom prst="rect">
              <a:avLst/>
            </a:prstGeom>
            <a:noFill/>
            <a:ln w="57150">
              <a:solidFill>
                <a:srgbClr val="99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3784" name="Rectangle 153"/>
            <p:cNvSpPr>
              <a:spLocks noChangeArrowheads="1"/>
            </p:cNvSpPr>
            <p:nvPr/>
          </p:nvSpPr>
          <p:spPr bwMode="auto">
            <a:xfrm>
              <a:off x="5062538" y="2484438"/>
              <a:ext cx="1196975" cy="3889375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3785" name="Rectangle 154"/>
            <p:cNvSpPr>
              <a:spLocks noChangeArrowheads="1"/>
            </p:cNvSpPr>
            <p:nvPr/>
          </p:nvSpPr>
          <p:spPr bwMode="auto">
            <a:xfrm>
              <a:off x="6392863" y="2484438"/>
              <a:ext cx="1196975" cy="3889375"/>
            </a:xfrm>
            <a:prstGeom prst="rect">
              <a:avLst/>
            </a:prstGeom>
            <a:noFill/>
            <a:ln w="57150">
              <a:solidFill>
                <a:srgbClr val="BB79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3786" name="Rectangle 155"/>
            <p:cNvSpPr>
              <a:spLocks noChangeArrowheads="1"/>
            </p:cNvSpPr>
            <p:nvPr/>
          </p:nvSpPr>
          <p:spPr bwMode="auto">
            <a:xfrm>
              <a:off x="7705725" y="2484438"/>
              <a:ext cx="1196975" cy="3889375"/>
            </a:xfrm>
            <a:prstGeom prst="rect">
              <a:avLst/>
            </a:prstGeom>
            <a:noFill/>
            <a:ln w="571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73782" name="Text Box 65"/>
          <p:cNvSpPr txBox="1">
            <a:spLocks noChangeArrowheads="1"/>
          </p:cNvSpPr>
          <p:nvPr/>
        </p:nvSpPr>
        <p:spPr bwMode="auto">
          <a:xfrm>
            <a:off x="42914" y="6597352"/>
            <a:ext cx="28729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* No </a:t>
            </a:r>
            <a:r>
              <a:rPr lang="en-US" sz="1000" dirty="0">
                <a:solidFill>
                  <a:srgbClr val="FFFFFF"/>
                </a:solidFill>
              </a:rPr>
              <a:t>imputation was performed for missing data</a:t>
            </a:r>
          </a:p>
        </p:txBody>
      </p:sp>
      <p:pic>
        <p:nvPicPr>
          <p:cNvPr id="2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5"/>
          <p:cNvSpPr txBox="1">
            <a:spLocks noChangeArrowheads="1"/>
          </p:cNvSpPr>
          <p:nvPr/>
        </p:nvSpPr>
        <p:spPr bwMode="auto">
          <a:xfrm>
            <a:off x="3283274" y="6639163"/>
            <a:ext cx="27959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AFL, </a:t>
            </a:r>
            <a:r>
              <a:rPr lang="en-US" sz="1000" dirty="0" err="1" smtClean="0">
                <a:solidFill>
                  <a:srgbClr val="FFFFFF"/>
                </a:solidFill>
              </a:rPr>
              <a:t>intravitreal</a:t>
            </a:r>
            <a:r>
              <a:rPr lang="en-US" sz="1000" dirty="0" smtClean="0">
                <a:solidFill>
                  <a:srgbClr val="FFFFFF"/>
                </a:solidFill>
              </a:rPr>
              <a:t> aflibercept; RBZ, ranibizumab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73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</a:t>
            </a:r>
            <a:r>
              <a:rPr lang="en-US" dirty="0" smtClean="0"/>
              <a:t>Studies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Patient Disposition</a:t>
            </a:r>
          </a:p>
        </p:txBody>
      </p:sp>
      <p:graphicFrame>
        <p:nvGraphicFramePr>
          <p:cNvPr id="3287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03003"/>
              </p:ext>
            </p:extLst>
          </p:nvPr>
        </p:nvGraphicFramePr>
        <p:xfrm>
          <a:off x="231775" y="2444874"/>
          <a:ext cx="8588697" cy="3792438"/>
        </p:xfrm>
        <a:graphic>
          <a:graphicData uri="http://schemas.openxmlformats.org/drawingml/2006/table">
            <a:tbl>
              <a:tblPr/>
              <a:tblGrid>
                <a:gridCol w="3404121"/>
                <a:gridCol w="1296144"/>
                <a:gridCol w="1296144"/>
                <a:gridCol w="1368152"/>
                <a:gridCol w="1224136"/>
              </a:tblGrid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Randomized</a:t>
                      </a: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609 (100%)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617 (100%)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615 (100%)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616 (100%)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Completed Week 52</a:t>
                      </a: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560 (92.0%)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574 (93.0%)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551 (89.6%)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560 (90.9%)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Completed Week 96</a:t>
                      </a: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519 (85.2%)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529 (85.7%)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502 (81.6%)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513 (83.3%)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Discontinuation before Week 52</a:t>
                      </a: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 (8.0%) 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 (7.0%) 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(10.4%) 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 (9.1%)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Discontinuation before Week 96</a:t>
                      </a: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90 (14.8%)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88 (14.3%)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113 (18.4%)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103 (16.7%)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  Withdrawal of consent</a:t>
                      </a: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34 (5.6%)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41 (6.6%)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34 (5.5%)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35 (5.7%)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  Protocol deviation</a:t>
                      </a: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 (0.8%)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 (0.3%)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 (0.5%)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 (0.2%)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  Adverse event</a:t>
                      </a: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16 (2.6%)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21 (3.4%)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31 (5.0%)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26 (4.2%)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  Discontinuation due to death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11 (1.8%)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10 (1.6%)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16 (2.6%)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15 (2.4%)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  Lost to follow-up</a:t>
                      </a: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14 (2.3%)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8 (1.3%)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9 (1.5%)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15 (2.4%)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  Lack of efficacy</a:t>
                      </a: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 (0.2%)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0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4 (0.7%)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 (0.5%)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9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   Other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7" marR="91437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11 (1.8%)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8 (1.3%)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21 (3.4%)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9 (1.5%)</a:t>
                      </a:r>
                    </a:p>
                  </a:txBody>
                  <a:tcPr marL="91437" marR="9143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31" name="Text Box 102"/>
          <p:cNvSpPr txBox="1">
            <a:spLocks noChangeArrowheads="1"/>
          </p:cNvSpPr>
          <p:nvPr/>
        </p:nvSpPr>
        <p:spPr bwMode="auto">
          <a:xfrm>
            <a:off x="25027" y="6597352"/>
            <a:ext cx="85074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* 11 patients discontinued study medication in addition: 6 RBZ q4, 0 VTE 2q4, 3 VTE 0.5 q4  and 2 VTE 2q8 </a:t>
            </a:r>
          </a:p>
        </p:txBody>
      </p:sp>
      <p:pic>
        <p:nvPicPr>
          <p:cNvPr id="4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38550" y="1412776"/>
            <a:ext cx="5278438" cy="4818287"/>
            <a:chOff x="3686175" y="1465263"/>
            <a:chExt cx="5278438" cy="4818287"/>
          </a:xfrm>
        </p:grpSpPr>
        <p:grpSp>
          <p:nvGrpSpPr>
            <p:cNvPr id="48" name="Group 70"/>
            <p:cNvGrpSpPr>
              <a:grpSpLocks/>
            </p:cNvGrpSpPr>
            <p:nvPr/>
          </p:nvGrpSpPr>
          <p:grpSpPr bwMode="auto">
            <a:xfrm>
              <a:off x="3686175" y="1465263"/>
              <a:ext cx="5278438" cy="984250"/>
              <a:chOff x="2174" y="856"/>
              <a:chExt cx="3469" cy="620"/>
            </a:xfrm>
          </p:grpSpPr>
          <p:grpSp>
            <p:nvGrpSpPr>
              <p:cNvPr id="50" name="Group 71"/>
              <p:cNvGrpSpPr>
                <a:grpSpLocks/>
              </p:cNvGrpSpPr>
              <p:nvPr/>
            </p:nvGrpSpPr>
            <p:grpSpPr bwMode="auto">
              <a:xfrm>
                <a:off x="2174" y="862"/>
                <a:ext cx="846" cy="614"/>
                <a:chOff x="2435" y="892"/>
                <a:chExt cx="766" cy="614"/>
              </a:xfrm>
            </p:grpSpPr>
            <p:sp>
              <p:nvSpPr>
                <p:cNvPr id="74" name="Round Same Side Corner Rectangle 44"/>
                <p:cNvSpPr>
                  <a:spLocks noChangeArrowheads="1"/>
                </p:cNvSpPr>
                <p:nvPr/>
              </p:nvSpPr>
              <p:spPr bwMode="auto">
                <a:xfrm>
                  <a:off x="2435" y="892"/>
                  <a:ext cx="766" cy="614"/>
                </a:xfrm>
                <a:custGeom>
                  <a:avLst/>
                  <a:gdLst>
                    <a:gd name="T0" fmla="*/ 766 w 766"/>
                    <a:gd name="T1" fmla="*/ 307 h 614"/>
                    <a:gd name="T2" fmla="*/ 383 w 766"/>
                    <a:gd name="T3" fmla="*/ 614 h 614"/>
                    <a:gd name="T4" fmla="*/ 0 w 766"/>
                    <a:gd name="T5" fmla="*/ 307 h 614"/>
                    <a:gd name="T6" fmla="*/ 383 w 766"/>
                    <a:gd name="T7" fmla="*/ 0 h 614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30 w 766"/>
                    <a:gd name="T13" fmla="*/ 30 h 614"/>
                    <a:gd name="T14" fmla="*/ 736 w 766"/>
                    <a:gd name="T15" fmla="*/ 614 h 6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6" h="614">
                      <a:moveTo>
                        <a:pt x="102" y="0"/>
                      </a:moveTo>
                      <a:lnTo>
                        <a:pt x="664" y="0"/>
                      </a:lnTo>
                      <a:lnTo>
                        <a:pt x="664" y="-1"/>
                      </a:lnTo>
                      <a:cubicBezTo>
                        <a:pt x="720" y="-1"/>
                        <a:pt x="766" y="45"/>
                        <a:pt x="766" y="102"/>
                      </a:cubicBezTo>
                      <a:lnTo>
                        <a:pt x="766" y="614"/>
                      </a:lnTo>
                      <a:lnTo>
                        <a:pt x="0" y="614"/>
                      </a:lnTo>
                      <a:lnTo>
                        <a:pt x="0" y="102"/>
                      </a:lnTo>
                      <a:lnTo>
                        <a:pt x="-1" y="101"/>
                      </a:lnTo>
                      <a:cubicBezTo>
                        <a:pt x="-1" y="45"/>
                        <a:pt x="45" y="-1"/>
                        <a:pt x="102" y="-1"/>
                      </a:cubicBez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25400">
                  <a:noFill/>
                  <a:miter lim="800000"/>
                  <a:headEnd/>
                  <a:tailEnd/>
                </a:ln>
                <a:effectLst>
                  <a:outerShdw dist="38100" dir="16200000" rotWithShape="0">
                    <a:srgbClr val="000000">
                      <a:alpha val="39998"/>
                    </a:srgbClr>
                  </a:outerShdw>
                </a:effectLst>
              </p:spPr>
              <p:txBody>
                <a:bodyPr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75" name="Oval 46"/>
                <p:cNvSpPr>
                  <a:spLocks noChangeArrowheads="1"/>
                </p:cNvSpPr>
                <p:nvPr/>
              </p:nvSpPr>
              <p:spPr bwMode="auto">
                <a:xfrm>
                  <a:off x="2762" y="970"/>
                  <a:ext cx="133" cy="144"/>
                </a:xfrm>
                <a:prstGeom prst="ellipse">
                  <a:avLst/>
                </a:pr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6" name="Rectangle 48"/>
                <p:cNvSpPr>
                  <a:spLocks noChangeArrowheads="1"/>
                </p:cNvSpPr>
                <p:nvPr/>
              </p:nvSpPr>
              <p:spPr bwMode="auto">
                <a:xfrm>
                  <a:off x="2448" y="1162"/>
                  <a:ext cx="747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>
                      <a:solidFill>
                        <a:srgbClr val="FFFFFF"/>
                      </a:solidFill>
                      <a:latin typeface="Arial Narrow" pitchFamily="34" charset="0"/>
                    </a:rPr>
                    <a:t>RBZ 0.5q4 </a:t>
                  </a:r>
                  <a:r>
                    <a:rPr lang="en-US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/>
                  </a:r>
                  <a:br>
                    <a:rPr lang="en-US" sz="1600" dirty="0">
                      <a:solidFill>
                        <a:srgbClr val="FFFFFF"/>
                      </a:solidFill>
                      <a:latin typeface="Arial Narrow" pitchFamily="34" charset="0"/>
                    </a:rPr>
                  </a:br>
                  <a:r>
                    <a:rPr lang="en-US" sz="1600" dirty="0">
                      <a:solidFill>
                        <a:srgbClr val="FFFFFF"/>
                      </a:solidFill>
                      <a:latin typeface="Arial Narrow" pitchFamily="34" charset="0"/>
                    </a:rPr>
                    <a:t>0.5 mg q4 </a:t>
                  </a:r>
                  <a:r>
                    <a:rPr lang="en-US" sz="1600" dirty="0" err="1">
                      <a:solidFill>
                        <a:srgbClr val="FFFFFF"/>
                      </a:solidFill>
                      <a:latin typeface="Arial Narrow" pitchFamily="34" charset="0"/>
                    </a:rPr>
                    <a:t>wks</a:t>
                  </a:r>
                  <a:endParaRPr lang="en-US" sz="1600" dirty="0">
                    <a:solidFill>
                      <a:srgbClr val="FFFFFF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52" name="Round Same Side Corner Rectangle 22"/>
              <p:cNvSpPr>
                <a:spLocks noChangeArrowheads="1"/>
              </p:cNvSpPr>
              <p:nvPr/>
            </p:nvSpPr>
            <p:spPr bwMode="auto">
              <a:xfrm>
                <a:off x="3054" y="856"/>
                <a:ext cx="2589" cy="614"/>
              </a:xfrm>
              <a:custGeom>
                <a:avLst/>
                <a:gdLst>
                  <a:gd name="T0" fmla="*/ 2589 w 2589"/>
                  <a:gd name="T1" fmla="*/ 307 h 614"/>
                  <a:gd name="T2" fmla="*/ 1295 w 2589"/>
                  <a:gd name="T3" fmla="*/ 614 h 614"/>
                  <a:gd name="T4" fmla="*/ 0 w 2589"/>
                  <a:gd name="T5" fmla="*/ 307 h 614"/>
                  <a:gd name="T6" fmla="*/ 1295 w 2589"/>
                  <a:gd name="T7" fmla="*/ 0 h 61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30 w 2589"/>
                  <a:gd name="T13" fmla="*/ 30 h 614"/>
                  <a:gd name="T14" fmla="*/ 2559 w 2589"/>
                  <a:gd name="T15" fmla="*/ 614 h 6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9" h="614">
                    <a:moveTo>
                      <a:pt x="102" y="0"/>
                    </a:moveTo>
                    <a:lnTo>
                      <a:pt x="2487" y="0"/>
                    </a:lnTo>
                    <a:lnTo>
                      <a:pt x="2487" y="-1"/>
                    </a:lnTo>
                    <a:cubicBezTo>
                      <a:pt x="2543" y="-1"/>
                      <a:pt x="2589" y="45"/>
                      <a:pt x="2589" y="102"/>
                    </a:cubicBezTo>
                    <a:lnTo>
                      <a:pt x="2589" y="614"/>
                    </a:lnTo>
                    <a:lnTo>
                      <a:pt x="0" y="614"/>
                    </a:lnTo>
                    <a:lnTo>
                      <a:pt x="0" y="102"/>
                    </a:lnTo>
                    <a:lnTo>
                      <a:pt x="-1" y="101"/>
                    </a:lnTo>
                    <a:cubicBezTo>
                      <a:pt x="-1" y="45"/>
                      <a:pt x="45" y="-1"/>
                      <a:pt x="102" y="-1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2060"/>
              </a:solidFill>
              <a:ln w="25400">
                <a:noFill/>
                <a:miter lim="800000"/>
                <a:headEnd/>
                <a:tailEnd/>
              </a:ln>
              <a:effectLst>
                <a:outerShdw dist="38100" dir="16200000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399" y="933"/>
                <a:ext cx="137" cy="1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Oval 25"/>
              <p:cNvSpPr>
                <a:spLocks noChangeArrowheads="1"/>
              </p:cNvSpPr>
              <p:nvPr/>
            </p:nvSpPr>
            <p:spPr bwMode="auto">
              <a:xfrm>
                <a:off x="4278" y="933"/>
                <a:ext cx="134" cy="144"/>
              </a:xfrm>
              <a:prstGeom prst="ellipse">
                <a:avLst/>
              </a:prstGeom>
              <a:solidFill>
                <a:srgbClr val="BB7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5142" y="933"/>
                <a:ext cx="127" cy="144"/>
              </a:xfrm>
              <a:prstGeom prst="ellipse">
                <a:avLst/>
              </a:prstGeom>
              <a:solidFill>
                <a:schemeClr val="bg2"/>
              </a:solid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27"/>
              <p:cNvSpPr>
                <a:spLocks noChangeArrowheads="1"/>
              </p:cNvSpPr>
              <p:nvPr/>
            </p:nvSpPr>
            <p:spPr bwMode="auto">
              <a:xfrm>
                <a:off x="3932" y="1125"/>
                <a:ext cx="832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AFL </a:t>
                </a:r>
                <a:r>
                  <a:rPr lang="en-US" sz="1600" b="1" dirty="0">
                    <a:solidFill>
                      <a:srgbClr val="FFFFFF"/>
                    </a:solidFill>
                    <a:latin typeface="Arial Narrow" pitchFamily="34" charset="0"/>
                  </a:rPr>
                  <a:t>0.5q4 </a:t>
                </a:r>
                <a:r>
                  <a:rPr lang="en-US" sz="1600" dirty="0">
                    <a:solidFill>
                      <a:srgbClr val="FFFFFF"/>
                    </a:solidFill>
                    <a:latin typeface="Arial Narrow" pitchFamily="34" charset="0"/>
                  </a:rPr>
                  <a:t/>
                </a:r>
                <a:br>
                  <a:rPr lang="en-US" sz="1600" dirty="0">
                    <a:solidFill>
                      <a:srgbClr val="FFFFFF"/>
                    </a:solidFill>
                    <a:latin typeface="Arial Narrow" pitchFamily="34" charset="0"/>
                  </a:rPr>
                </a:br>
                <a:r>
                  <a:rPr lang="en-US" sz="1600" dirty="0">
                    <a:solidFill>
                      <a:srgbClr val="FFFFFF"/>
                    </a:solidFill>
                    <a:latin typeface="Arial Narrow" pitchFamily="34" charset="0"/>
                  </a:rPr>
                  <a:t>0.5 mg q4 </a:t>
                </a:r>
                <a:r>
                  <a:rPr lang="en-US" sz="1600" dirty="0" err="1">
                    <a:solidFill>
                      <a:srgbClr val="FFFFFF"/>
                    </a:solidFill>
                    <a:latin typeface="Arial Narrow" pitchFamily="34" charset="0"/>
                  </a:rPr>
                  <a:t>wks</a:t>
                </a:r>
                <a:endParaRPr lang="en-US" sz="1600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2" name="Rectangle 28"/>
              <p:cNvSpPr>
                <a:spLocks noChangeArrowheads="1"/>
              </p:cNvSpPr>
              <p:nvPr/>
            </p:nvSpPr>
            <p:spPr bwMode="auto">
              <a:xfrm>
                <a:off x="3133" y="1125"/>
                <a:ext cx="7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AFL </a:t>
                </a:r>
                <a:r>
                  <a:rPr lang="en-US" sz="1600" b="1" dirty="0">
                    <a:solidFill>
                      <a:srgbClr val="FFFFFF"/>
                    </a:solidFill>
                    <a:latin typeface="Arial Narrow" pitchFamily="34" charset="0"/>
                  </a:rPr>
                  <a:t>2q4</a:t>
                </a:r>
                <a:r>
                  <a:rPr lang="en-US" sz="1600" dirty="0">
                    <a:solidFill>
                      <a:srgbClr val="FFFFFF"/>
                    </a:solidFill>
                    <a:latin typeface="Arial Narrow" pitchFamily="34" charset="0"/>
                  </a:rPr>
                  <a:t/>
                </a:r>
                <a:br>
                  <a:rPr lang="en-US" sz="1600" dirty="0">
                    <a:solidFill>
                      <a:srgbClr val="FFFFFF"/>
                    </a:solidFill>
                    <a:latin typeface="Arial Narrow" pitchFamily="34" charset="0"/>
                  </a:rPr>
                </a:br>
                <a:r>
                  <a:rPr lang="en-US" sz="1600" dirty="0">
                    <a:solidFill>
                      <a:srgbClr val="FFFFFF"/>
                    </a:solidFill>
                    <a:latin typeface="Arial Narrow" pitchFamily="34" charset="0"/>
                  </a:rPr>
                  <a:t>2 mg q4 </a:t>
                </a:r>
                <a:r>
                  <a:rPr lang="en-US" sz="1600" dirty="0" err="1">
                    <a:solidFill>
                      <a:srgbClr val="FFFFFF"/>
                    </a:solidFill>
                    <a:latin typeface="Arial Narrow" pitchFamily="34" charset="0"/>
                  </a:rPr>
                  <a:t>wks</a:t>
                </a:r>
                <a:endParaRPr lang="en-US" sz="1600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3" name="Rectangle 29"/>
              <p:cNvSpPr>
                <a:spLocks noChangeArrowheads="1"/>
              </p:cNvSpPr>
              <p:nvPr/>
            </p:nvSpPr>
            <p:spPr bwMode="auto">
              <a:xfrm>
                <a:off x="4838" y="1125"/>
                <a:ext cx="7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AFL </a:t>
                </a:r>
                <a:r>
                  <a:rPr lang="en-US" sz="1600" b="1" dirty="0">
                    <a:solidFill>
                      <a:srgbClr val="FFFFFF"/>
                    </a:solidFill>
                    <a:latin typeface="Arial Narrow" pitchFamily="34" charset="0"/>
                  </a:rPr>
                  <a:t>2q8</a:t>
                </a:r>
                <a:r>
                  <a:rPr lang="en-US" sz="1600" dirty="0">
                    <a:solidFill>
                      <a:srgbClr val="FFFFFF"/>
                    </a:solidFill>
                    <a:latin typeface="Arial Narrow" pitchFamily="34" charset="0"/>
                  </a:rPr>
                  <a:t/>
                </a:r>
                <a:br>
                  <a:rPr lang="en-US" sz="1600" dirty="0">
                    <a:solidFill>
                      <a:srgbClr val="FFFFFF"/>
                    </a:solidFill>
                    <a:latin typeface="Arial Narrow" pitchFamily="34" charset="0"/>
                  </a:rPr>
                </a:br>
                <a:r>
                  <a:rPr lang="en-US" sz="1600" dirty="0">
                    <a:solidFill>
                      <a:srgbClr val="FFFFFF"/>
                    </a:solidFill>
                    <a:latin typeface="Arial Narrow" pitchFamily="34" charset="0"/>
                  </a:rPr>
                  <a:t>2 mg q8 </a:t>
                </a:r>
                <a:r>
                  <a:rPr lang="en-US" sz="1600" dirty="0" err="1">
                    <a:solidFill>
                      <a:srgbClr val="FFFFFF"/>
                    </a:solidFill>
                    <a:latin typeface="Arial Narrow" pitchFamily="34" charset="0"/>
                  </a:rPr>
                  <a:t>wks</a:t>
                </a:r>
                <a:endParaRPr lang="en-US" sz="1600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7" name="Group 1"/>
            <p:cNvGrpSpPr>
              <a:grpSpLocks/>
            </p:cNvGrpSpPr>
            <p:nvPr/>
          </p:nvGrpSpPr>
          <p:grpSpPr bwMode="auto">
            <a:xfrm>
              <a:off x="3711897" y="2484438"/>
              <a:ext cx="5156200" cy="3799112"/>
              <a:chOff x="3711897" y="2484438"/>
              <a:chExt cx="5156200" cy="3628782"/>
            </a:xfrm>
          </p:grpSpPr>
          <p:sp>
            <p:nvSpPr>
              <p:cNvPr id="78" name="Rectangle 152"/>
              <p:cNvSpPr>
                <a:spLocks noChangeArrowheads="1"/>
              </p:cNvSpPr>
              <p:nvPr/>
            </p:nvSpPr>
            <p:spPr bwMode="auto">
              <a:xfrm>
                <a:off x="3711897" y="2484439"/>
                <a:ext cx="1196975" cy="3628781"/>
              </a:xfrm>
              <a:prstGeom prst="rect">
                <a:avLst/>
              </a:prstGeom>
              <a:noFill/>
              <a:ln w="57150">
                <a:solidFill>
                  <a:srgbClr val="99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153"/>
              <p:cNvSpPr>
                <a:spLocks noChangeArrowheads="1"/>
              </p:cNvSpPr>
              <p:nvPr/>
            </p:nvSpPr>
            <p:spPr bwMode="auto">
              <a:xfrm>
                <a:off x="5027935" y="2484438"/>
                <a:ext cx="1196975" cy="362878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154"/>
              <p:cNvSpPr>
                <a:spLocks noChangeArrowheads="1"/>
              </p:cNvSpPr>
              <p:nvPr/>
            </p:nvSpPr>
            <p:spPr bwMode="auto">
              <a:xfrm>
                <a:off x="6358260" y="2484438"/>
                <a:ext cx="1196975" cy="3628781"/>
              </a:xfrm>
              <a:prstGeom prst="rect">
                <a:avLst/>
              </a:prstGeom>
              <a:noFill/>
              <a:ln w="57150">
                <a:solidFill>
                  <a:srgbClr val="BB79D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155"/>
              <p:cNvSpPr>
                <a:spLocks noChangeArrowheads="1"/>
              </p:cNvSpPr>
              <p:nvPr/>
            </p:nvSpPr>
            <p:spPr bwMode="auto">
              <a:xfrm>
                <a:off x="7671122" y="2484438"/>
                <a:ext cx="1196975" cy="3628781"/>
              </a:xfrm>
              <a:prstGeom prst="rect">
                <a:avLst/>
              </a:prstGeom>
              <a:noFill/>
              <a:ln w="5715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4" name="Text Box 245"/>
          <p:cNvSpPr txBox="1">
            <a:spLocks noChangeArrowheads="1"/>
          </p:cNvSpPr>
          <p:nvPr/>
        </p:nvSpPr>
        <p:spPr bwMode="auto">
          <a:xfrm>
            <a:off x="6300192" y="6309320"/>
            <a:ext cx="27959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AFL, </a:t>
            </a:r>
            <a:r>
              <a:rPr lang="en-US" sz="1000" dirty="0" err="1" smtClean="0">
                <a:solidFill>
                  <a:srgbClr val="FFFFFF"/>
                </a:solidFill>
              </a:rPr>
              <a:t>intravitreal</a:t>
            </a:r>
            <a:r>
              <a:rPr lang="en-US" sz="1000" dirty="0" smtClean="0">
                <a:solidFill>
                  <a:srgbClr val="FFFFFF"/>
                </a:solidFill>
              </a:rPr>
              <a:t> aflibercept; RBZ, ranibizumab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8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-6102" y="6453336"/>
            <a:ext cx="501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10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ea typeface="ＭＳ Ｐゴシック" charset="0"/>
              </a:defRPr>
            </a:lvl2pPr>
            <a:lvl3pPr marL="1143000" indent="-228600" eaLnBrk="0" hangingPunct="0">
              <a:defRPr sz="2400">
                <a:ea typeface="ＭＳ Ｐゴシック" charset="0"/>
              </a:defRPr>
            </a:lvl3pPr>
            <a:lvl4pPr marL="1600200" indent="-228600" eaLnBrk="0" hangingPunct="0">
              <a:defRPr sz="2400">
                <a:ea typeface="ＭＳ Ｐゴシック" charset="0"/>
              </a:defRPr>
            </a:lvl4pPr>
            <a:lvl5pPr marL="2057400" indent="-228600" eaLnBrk="0" hangingPunct="0">
              <a:defRPr sz="2400"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Solid </a:t>
            </a:r>
            <a:r>
              <a:rPr lang="en-US" dirty="0" smtClean="0"/>
              <a:t>= injection; Outline </a:t>
            </a:r>
            <a:r>
              <a:rPr lang="en-US" dirty="0"/>
              <a:t>= </a:t>
            </a:r>
            <a:r>
              <a:rPr lang="en-US" dirty="0" smtClean="0"/>
              <a:t>sham ; Hatched </a:t>
            </a:r>
            <a:r>
              <a:rPr lang="en-US" dirty="0"/>
              <a:t>= </a:t>
            </a:r>
            <a:r>
              <a:rPr lang="en-US" dirty="0" smtClean="0"/>
              <a:t>modified quarterly dosing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AFL: </a:t>
            </a:r>
            <a:r>
              <a:rPr lang="en-US" dirty="0" err="1" smtClean="0"/>
              <a:t>intravitreal</a:t>
            </a:r>
            <a:r>
              <a:rPr lang="en-US" dirty="0" smtClean="0"/>
              <a:t> aflibercept; RBZ: Ranibizumab</a:t>
            </a:r>
            <a:endParaRPr lang="en-US" dirty="0"/>
          </a:p>
        </p:txBody>
      </p:sp>
      <p:sp>
        <p:nvSpPr>
          <p:cNvPr id="19462" name="Line 24"/>
          <p:cNvSpPr>
            <a:spLocks noChangeShapeType="1"/>
          </p:cNvSpPr>
          <p:nvPr/>
        </p:nvSpPr>
        <p:spPr bwMode="auto">
          <a:xfrm>
            <a:off x="190500" y="4841875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59228" name="Group 444"/>
          <p:cNvGraphicFramePr>
            <a:graphicFrameLocks noGrp="1"/>
          </p:cNvGraphicFramePr>
          <p:nvPr/>
        </p:nvGraphicFramePr>
        <p:xfrm>
          <a:off x="1962150" y="1541463"/>
          <a:ext cx="6867525" cy="985837"/>
        </p:xfrm>
        <a:graphic>
          <a:graphicData uri="http://schemas.openxmlformats.org/drawingml/2006/table">
            <a:tbl>
              <a:tblPr/>
              <a:tblGrid>
                <a:gridCol w="227013"/>
                <a:gridCol w="246062"/>
                <a:gridCol w="246063"/>
                <a:gridCol w="246062"/>
                <a:gridCol w="246063"/>
                <a:gridCol w="246062"/>
                <a:gridCol w="246063"/>
                <a:gridCol w="244475"/>
                <a:gridCol w="246062"/>
                <a:gridCol w="246063"/>
                <a:gridCol w="246062"/>
                <a:gridCol w="246063"/>
                <a:gridCol w="246062"/>
                <a:gridCol w="246063"/>
                <a:gridCol w="246062"/>
                <a:gridCol w="246063"/>
                <a:gridCol w="246062"/>
                <a:gridCol w="246063"/>
                <a:gridCol w="246062"/>
                <a:gridCol w="246063"/>
                <a:gridCol w="246062"/>
                <a:gridCol w="244475"/>
                <a:gridCol w="246063"/>
                <a:gridCol w="246062"/>
                <a:gridCol w="246063"/>
                <a:gridCol w="246062"/>
                <a:gridCol w="246063"/>
                <a:gridCol w="246062"/>
              </a:tblGrid>
              <a:tr h="985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Day 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12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24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28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32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36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40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44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48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60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64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76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84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88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92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Week 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vert="eaVert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2" name="Text Box 18"/>
          <p:cNvSpPr txBox="1">
            <a:spLocks noChangeArrowheads="1"/>
          </p:cNvSpPr>
          <p:nvPr/>
        </p:nvSpPr>
        <p:spPr bwMode="auto">
          <a:xfrm>
            <a:off x="349638" y="3292475"/>
            <a:ext cx="1364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AFL</a:t>
            </a:r>
            <a:endParaRPr lang="en-US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Arial" charset="0"/>
              </a:rPr>
              <a:t>2 mg </a:t>
            </a: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q4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wk</a:t>
            </a:r>
            <a:endParaRPr lang="en-US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9518" name="Text Box 20"/>
          <p:cNvSpPr txBox="1">
            <a:spLocks noChangeArrowheads="1"/>
          </p:cNvSpPr>
          <p:nvPr/>
        </p:nvSpPr>
        <p:spPr bwMode="auto">
          <a:xfrm>
            <a:off x="254251" y="4159250"/>
            <a:ext cx="15568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AFL</a:t>
            </a:r>
            <a:endParaRPr lang="en-US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Arial" charset="0"/>
              </a:rPr>
              <a:t>0.5 mg </a:t>
            </a: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q4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wk</a:t>
            </a:r>
            <a:endParaRPr lang="en-US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9544" name="Text Box 29"/>
          <p:cNvSpPr txBox="1">
            <a:spLocks noChangeArrowheads="1"/>
          </p:cNvSpPr>
          <p:nvPr/>
        </p:nvSpPr>
        <p:spPr bwMode="auto">
          <a:xfrm>
            <a:off x="349638" y="5026025"/>
            <a:ext cx="1364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AFL</a:t>
            </a:r>
            <a:endParaRPr lang="en-US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Arial" charset="0"/>
              </a:rPr>
              <a:t>2 mg </a:t>
            </a: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q8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wk</a:t>
            </a:r>
            <a:endParaRPr lang="en-US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9570" name="Text Box 18"/>
          <p:cNvSpPr txBox="1">
            <a:spLocks noChangeArrowheads="1"/>
          </p:cNvSpPr>
          <p:nvPr/>
        </p:nvSpPr>
        <p:spPr bwMode="auto">
          <a:xfrm>
            <a:off x="257426" y="2425700"/>
            <a:ext cx="15568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Arial" charset="0"/>
              </a:rPr>
              <a:t>RBZ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Arial" charset="0"/>
              </a:rPr>
              <a:t>0.5 mg </a:t>
            </a: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q4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wk</a:t>
            </a:r>
            <a:endParaRPr lang="en-US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08213" y="1501775"/>
            <a:ext cx="4483100" cy="5057775"/>
            <a:chOff x="2208213" y="1501775"/>
            <a:chExt cx="4483100" cy="5057775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5375275" y="1501775"/>
              <a:ext cx="261938" cy="4276725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460" name="Text Box 35"/>
            <p:cNvSpPr txBox="1">
              <a:spLocks noChangeArrowheads="1"/>
            </p:cNvSpPr>
            <p:nvPr/>
          </p:nvSpPr>
          <p:spPr bwMode="auto">
            <a:xfrm>
              <a:off x="4329113" y="6029325"/>
              <a:ext cx="23622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CC00"/>
                  </a:solidFill>
                  <a:ea typeface="ＭＳ Ｐゴシック" charset="-128"/>
                  <a:cs typeface="Arial" charset="0"/>
                </a:rPr>
                <a:t>Primary 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CC00"/>
                  </a:solidFill>
                  <a:ea typeface="ＭＳ Ｐゴシック" charset="-128"/>
                  <a:cs typeface="Arial" charset="0"/>
                </a:rPr>
                <a:t>Endpoint</a:t>
              </a:r>
              <a:endParaRPr lang="en-US" sz="1400">
                <a:solidFill>
                  <a:srgbClr val="FFFFFF"/>
                </a:solidFill>
                <a:ea typeface="ＭＳ Ｐゴシック" charset="-128"/>
                <a:cs typeface="Arial" charset="0"/>
              </a:endParaRPr>
            </a:p>
          </p:txBody>
        </p:sp>
        <p:sp>
          <p:nvSpPr>
            <p:cNvPr id="758842" name="Line 58"/>
            <p:cNvSpPr>
              <a:spLocks noChangeShapeType="1"/>
            </p:cNvSpPr>
            <p:nvPr/>
          </p:nvSpPr>
          <p:spPr bwMode="auto">
            <a:xfrm flipV="1">
              <a:off x="5510213" y="5870575"/>
              <a:ext cx="0" cy="1889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3" name="Rectangle 10"/>
            <p:cNvSpPr>
              <a:spLocks noChangeArrowheads="1"/>
            </p:cNvSpPr>
            <p:nvPr/>
          </p:nvSpPr>
          <p:spPr bwMode="auto">
            <a:xfrm>
              <a:off x="2955925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4" name="Rectangle 16"/>
            <p:cNvSpPr>
              <a:spLocks noChangeArrowheads="1"/>
            </p:cNvSpPr>
            <p:nvPr/>
          </p:nvSpPr>
          <p:spPr bwMode="auto">
            <a:xfrm>
              <a:off x="3201988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5" name="Rectangle 10"/>
            <p:cNvSpPr>
              <a:spLocks noChangeArrowheads="1"/>
            </p:cNvSpPr>
            <p:nvPr/>
          </p:nvSpPr>
          <p:spPr bwMode="auto">
            <a:xfrm>
              <a:off x="2455863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6" name="Rectangle 43"/>
            <p:cNvSpPr>
              <a:spLocks noChangeArrowheads="1"/>
            </p:cNvSpPr>
            <p:nvPr/>
          </p:nvSpPr>
          <p:spPr bwMode="auto">
            <a:xfrm>
              <a:off x="2208213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7" name="Rectangle 16"/>
            <p:cNvSpPr>
              <a:spLocks noChangeArrowheads="1"/>
            </p:cNvSpPr>
            <p:nvPr/>
          </p:nvSpPr>
          <p:spPr bwMode="auto">
            <a:xfrm>
              <a:off x="2705100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8" name="Rectangle 10"/>
            <p:cNvSpPr>
              <a:spLocks noChangeArrowheads="1"/>
            </p:cNvSpPr>
            <p:nvPr/>
          </p:nvSpPr>
          <p:spPr bwMode="auto">
            <a:xfrm>
              <a:off x="4432300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9" name="Rectangle 16"/>
            <p:cNvSpPr>
              <a:spLocks noChangeArrowheads="1"/>
            </p:cNvSpPr>
            <p:nvPr/>
          </p:nvSpPr>
          <p:spPr bwMode="auto">
            <a:xfrm>
              <a:off x="4678363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0" name="Rectangle 10"/>
            <p:cNvSpPr>
              <a:spLocks noChangeArrowheads="1"/>
            </p:cNvSpPr>
            <p:nvPr/>
          </p:nvSpPr>
          <p:spPr bwMode="auto">
            <a:xfrm>
              <a:off x="3932238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1" name="Rectangle 17"/>
            <p:cNvSpPr>
              <a:spLocks noChangeArrowheads="1"/>
            </p:cNvSpPr>
            <p:nvPr/>
          </p:nvSpPr>
          <p:spPr bwMode="auto">
            <a:xfrm>
              <a:off x="3441700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2" name="Rectangle 43"/>
            <p:cNvSpPr>
              <a:spLocks noChangeArrowheads="1"/>
            </p:cNvSpPr>
            <p:nvPr/>
          </p:nvSpPr>
          <p:spPr bwMode="auto">
            <a:xfrm>
              <a:off x="3684588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3" name="Rectangle 16"/>
            <p:cNvSpPr>
              <a:spLocks noChangeArrowheads="1"/>
            </p:cNvSpPr>
            <p:nvPr/>
          </p:nvSpPr>
          <p:spPr bwMode="auto">
            <a:xfrm>
              <a:off x="4181475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7" name="Rectangle 17"/>
            <p:cNvSpPr>
              <a:spLocks noChangeArrowheads="1"/>
            </p:cNvSpPr>
            <p:nvPr/>
          </p:nvSpPr>
          <p:spPr bwMode="auto">
            <a:xfrm>
              <a:off x="4927600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8" name="Rectangle 43"/>
            <p:cNvSpPr>
              <a:spLocks noChangeArrowheads="1"/>
            </p:cNvSpPr>
            <p:nvPr/>
          </p:nvSpPr>
          <p:spPr bwMode="auto">
            <a:xfrm>
              <a:off x="5170488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9" name="Rectangle 10"/>
            <p:cNvSpPr>
              <a:spLocks noChangeArrowheads="1"/>
            </p:cNvSpPr>
            <p:nvPr/>
          </p:nvSpPr>
          <p:spPr bwMode="auto">
            <a:xfrm>
              <a:off x="2955925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0" name="Rectangle 16"/>
            <p:cNvSpPr>
              <a:spLocks noChangeArrowheads="1"/>
            </p:cNvSpPr>
            <p:nvPr/>
          </p:nvSpPr>
          <p:spPr bwMode="auto">
            <a:xfrm>
              <a:off x="3201988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1" name="Rectangle 10"/>
            <p:cNvSpPr>
              <a:spLocks noChangeArrowheads="1"/>
            </p:cNvSpPr>
            <p:nvPr/>
          </p:nvSpPr>
          <p:spPr bwMode="auto">
            <a:xfrm>
              <a:off x="2455863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2" name="Rectangle 43"/>
            <p:cNvSpPr>
              <a:spLocks noChangeArrowheads="1"/>
            </p:cNvSpPr>
            <p:nvPr/>
          </p:nvSpPr>
          <p:spPr bwMode="auto">
            <a:xfrm>
              <a:off x="2208213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3" name="Rectangle 16"/>
            <p:cNvSpPr>
              <a:spLocks noChangeArrowheads="1"/>
            </p:cNvSpPr>
            <p:nvPr/>
          </p:nvSpPr>
          <p:spPr bwMode="auto">
            <a:xfrm>
              <a:off x="2705100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4" name="Rectangle 10"/>
            <p:cNvSpPr>
              <a:spLocks noChangeArrowheads="1"/>
            </p:cNvSpPr>
            <p:nvPr/>
          </p:nvSpPr>
          <p:spPr bwMode="auto">
            <a:xfrm>
              <a:off x="4432300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5" name="Rectangle 16"/>
            <p:cNvSpPr>
              <a:spLocks noChangeArrowheads="1"/>
            </p:cNvSpPr>
            <p:nvPr/>
          </p:nvSpPr>
          <p:spPr bwMode="auto">
            <a:xfrm>
              <a:off x="4678363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6" name="Rectangle 10"/>
            <p:cNvSpPr>
              <a:spLocks noChangeArrowheads="1"/>
            </p:cNvSpPr>
            <p:nvPr/>
          </p:nvSpPr>
          <p:spPr bwMode="auto">
            <a:xfrm>
              <a:off x="3932238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7" name="Rectangle 17"/>
            <p:cNvSpPr>
              <a:spLocks noChangeArrowheads="1"/>
            </p:cNvSpPr>
            <p:nvPr/>
          </p:nvSpPr>
          <p:spPr bwMode="auto">
            <a:xfrm>
              <a:off x="3441700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8" name="Rectangle 43"/>
            <p:cNvSpPr>
              <a:spLocks noChangeArrowheads="1"/>
            </p:cNvSpPr>
            <p:nvPr/>
          </p:nvSpPr>
          <p:spPr bwMode="auto">
            <a:xfrm>
              <a:off x="3684588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9" name="Rectangle 16"/>
            <p:cNvSpPr>
              <a:spLocks noChangeArrowheads="1"/>
            </p:cNvSpPr>
            <p:nvPr/>
          </p:nvSpPr>
          <p:spPr bwMode="auto">
            <a:xfrm>
              <a:off x="4181475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3" name="Rectangle 17"/>
            <p:cNvSpPr>
              <a:spLocks noChangeArrowheads="1"/>
            </p:cNvSpPr>
            <p:nvPr/>
          </p:nvSpPr>
          <p:spPr bwMode="auto">
            <a:xfrm>
              <a:off x="4927600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4" name="Rectangle 43"/>
            <p:cNvSpPr>
              <a:spLocks noChangeArrowheads="1"/>
            </p:cNvSpPr>
            <p:nvPr/>
          </p:nvSpPr>
          <p:spPr bwMode="auto">
            <a:xfrm>
              <a:off x="5170488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5" name="Rectangle 10"/>
            <p:cNvSpPr>
              <a:spLocks noChangeArrowheads="1"/>
            </p:cNvSpPr>
            <p:nvPr/>
          </p:nvSpPr>
          <p:spPr bwMode="auto">
            <a:xfrm>
              <a:off x="2955925" y="5106988"/>
              <a:ext cx="180975" cy="4841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6" name="Rectangle 16"/>
            <p:cNvSpPr>
              <a:spLocks noChangeArrowheads="1"/>
            </p:cNvSpPr>
            <p:nvPr/>
          </p:nvSpPr>
          <p:spPr bwMode="auto">
            <a:xfrm>
              <a:off x="3201988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7" name="Rectangle 10"/>
            <p:cNvSpPr>
              <a:spLocks noChangeArrowheads="1"/>
            </p:cNvSpPr>
            <p:nvPr/>
          </p:nvSpPr>
          <p:spPr bwMode="auto">
            <a:xfrm>
              <a:off x="2455863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8" name="Rectangle 43"/>
            <p:cNvSpPr>
              <a:spLocks noChangeArrowheads="1"/>
            </p:cNvSpPr>
            <p:nvPr/>
          </p:nvSpPr>
          <p:spPr bwMode="auto">
            <a:xfrm>
              <a:off x="2208213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9" name="Rectangle 16"/>
            <p:cNvSpPr>
              <a:spLocks noChangeArrowheads="1"/>
            </p:cNvSpPr>
            <p:nvPr/>
          </p:nvSpPr>
          <p:spPr bwMode="auto">
            <a:xfrm>
              <a:off x="2705100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0" name="Rectangle 10"/>
            <p:cNvSpPr>
              <a:spLocks noChangeArrowheads="1"/>
            </p:cNvSpPr>
            <p:nvPr/>
          </p:nvSpPr>
          <p:spPr bwMode="auto">
            <a:xfrm>
              <a:off x="4432300" y="5106988"/>
              <a:ext cx="180975" cy="4841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1" name="Rectangle 16"/>
            <p:cNvSpPr>
              <a:spLocks noChangeArrowheads="1"/>
            </p:cNvSpPr>
            <p:nvPr/>
          </p:nvSpPr>
          <p:spPr bwMode="auto">
            <a:xfrm>
              <a:off x="4678363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2" name="Rectangle 10"/>
            <p:cNvSpPr>
              <a:spLocks noChangeArrowheads="1"/>
            </p:cNvSpPr>
            <p:nvPr/>
          </p:nvSpPr>
          <p:spPr bwMode="auto">
            <a:xfrm>
              <a:off x="3932238" y="5106988"/>
              <a:ext cx="180975" cy="4841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3" name="Rectangle 17"/>
            <p:cNvSpPr>
              <a:spLocks noChangeArrowheads="1"/>
            </p:cNvSpPr>
            <p:nvPr/>
          </p:nvSpPr>
          <p:spPr bwMode="auto">
            <a:xfrm>
              <a:off x="3441700" y="5106988"/>
              <a:ext cx="180975" cy="4841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4" name="Rectangle 43"/>
            <p:cNvSpPr>
              <a:spLocks noChangeArrowheads="1"/>
            </p:cNvSpPr>
            <p:nvPr/>
          </p:nvSpPr>
          <p:spPr bwMode="auto">
            <a:xfrm>
              <a:off x="3684588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5" name="Rectangle 16"/>
            <p:cNvSpPr>
              <a:spLocks noChangeArrowheads="1"/>
            </p:cNvSpPr>
            <p:nvPr/>
          </p:nvSpPr>
          <p:spPr bwMode="auto">
            <a:xfrm>
              <a:off x="4181475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9" name="Rectangle 17"/>
            <p:cNvSpPr>
              <a:spLocks noChangeArrowheads="1"/>
            </p:cNvSpPr>
            <p:nvPr/>
          </p:nvSpPr>
          <p:spPr bwMode="auto">
            <a:xfrm>
              <a:off x="4927600" y="5106988"/>
              <a:ext cx="180975" cy="4841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0" name="Rectangle 43"/>
            <p:cNvSpPr>
              <a:spLocks noChangeArrowheads="1"/>
            </p:cNvSpPr>
            <p:nvPr/>
          </p:nvSpPr>
          <p:spPr bwMode="auto">
            <a:xfrm>
              <a:off x="5170488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1" name="Rectangle 10"/>
            <p:cNvSpPr>
              <a:spLocks noChangeArrowheads="1"/>
            </p:cNvSpPr>
            <p:nvPr/>
          </p:nvSpPr>
          <p:spPr bwMode="auto">
            <a:xfrm>
              <a:off x="2955925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2" name="Rectangle 16"/>
            <p:cNvSpPr>
              <a:spLocks noChangeArrowheads="1"/>
            </p:cNvSpPr>
            <p:nvPr/>
          </p:nvSpPr>
          <p:spPr bwMode="auto">
            <a:xfrm>
              <a:off x="3201988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3" name="Rectangle 10"/>
            <p:cNvSpPr>
              <a:spLocks noChangeArrowheads="1"/>
            </p:cNvSpPr>
            <p:nvPr/>
          </p:nvSpPr>
          <p:spPr bwMode="auto">
            <a:xfrm>
              <a:off x="2455863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4" name="Rectangle 43"/>
            <p:cNvSpPr>
              <a:spLocks noChangeArrowheads="1"/>
            </p:cNvSpPr>
            <p:nvPr/>
          </p:nvSpPr>
          <p:spPr bwMode="auto">
            <a:xfrm>
              <a:off x="2208213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5" name="Rectangle 16"/>
            <p:cNvSpPr>
              <a:spLocks noChangeArrowheads="1"/>
            </p:cNvSpPr>
            <p:nvPr/>
          </p:nvSpPr>
          <p:spPr bwMode="auto">
            <a:xfrm>
              <a:off x="2705100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6" name="Rectangle 10"/>
            <p:cNvSpPr>
              <a:spLocks noChangeArrowheads="1"/>
            </p:cNvSpPr>
            <p:nvPr/>
          </p:nvSpPr>
          <p:spPr bwMode="auto">
            <a:xfrm>
              <a:off x="4432300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7" name="Rectangle 16"/>
            <p:cNvSpPr>
              <a:spLocks noChangeArrowheads="1"/>
            </p:cNvSpPr>
            <p:nvPr/>
          </p:nvSpPr>
          <p:spPr bwMode="auto">
            <a:xfrm>
              <a:off x="4678363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8" name="Rectangle 10"/>
            <p:cNvSpPr>
              <a:spLocks noChangeArrowheads="1"/>
            </p:cNvSpPr>
            <p:nvPr/>
          </p:nvSpPr>
          <p:spPr bwMode="auto">
            <a:xfrm>
              <a:off x="3932238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9" name="Rectangle 17"/>
            <p:cNvSpPr>
              <a:spLocks noChangeArrowheads="1"/>
            </p:cNvSpPr>
            <p:nvPr/>
          </p:nvSpPr>
          <p:spPr bwMode="auto">
            <a:xfrm>
              <a:off x="3441700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0" name="Rectangle 43"/>
            <p:cNvSpPr>
              <a:spLocks noChangeArrowheads="1"/>
            </p:cNvSpPr>
            <p:nvPr/>
          </p:nvSpPr>
          <p:spPr bwMode="auto">
            <a:xfrm>
              <a:off x="3684588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1" name="Rectangle 16"/>
            <p:cNvSpPr>
              <a:spLocks noChangeArrowheads="1"/>
            </p:cNvSpPr>
            <p:nvPr/>
          </p:nvSpPr>
          <p:spPr bwMode="auto">
            <a:xfrm>
              <a:off x="4181475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5" name="Rectangle 17"/>
            <p:cNvSpPr>
              <a:spLocks noChangeArrowheads="1"/>
            </p:cNvSpPr>
            <p:nvPr/>
          </p:nvSpPr>
          <p:spPr bwMode="auto">
            <a:xfrm>
              <a:off x="4927600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6" name="Rectangle 43"/>
            <p:cNvSpPr>
              <a:spLocks noChangeArrowheads="1"/>
            </p:cNvSpPr>
            <p:nvPr/>
          </p:nvSpPr>
          <p:spPr bwMode="auto">
            <a:xfrm>
              <a:off x="5170488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596" name="Line 24"/>
          <p:cNvSpPr>
            <a:spLocks noChangeShapeType="1"/>
          </p:cNvSpPr>
          <p:nvPr/>
        </p:nvSpPr>
        <p:spPr bwMode="auto">
          <a:xfrm>
            <a:off x="200025" y="3128963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597" name="Line 24"/>
          <p:cNvSpPr>
            <a:spLocks noChangeShapeType="1"/>
          </p:cNvSpPr>
          <p:nvPr/>
        </p:nvSpPr>
        <p:spPr bwMode="auto">
          <a:xfrm>
            <a:off x="196850" y="399415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598" name="Line 24"/>
          <p:cNvSpPr>
            <a:spLocks noChangeShapeType="1"/>
          </p:cNvSpPr>
          <p:nvPr/>
        </p:nvSpPr>
        <p:spPr bwMode="auto">
          <a:xfrm>
            <a:off x="193675" y="2397125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18138" y="1495425"/>
            <a:ext cx="3595234" cy="5063081"/>
            <a:chOff x="5418138" y="1495425"/>
            <a:chExt cx="3595234" cy="5063081"/>
          </a:xfrm>
        </p:grpSpPr>
        <p:sp>
          <p:nvSpPr>
            <p:cNvPr id="19504" name="Rectangle 10"/>
            <p:cNvSpPr>
              <a:spLocks noChangeArrowheads="1"/>
            </p:cNvSpPr>
            <p:nvPr/>
          </p:nvSpPr>
          <p:spPr bwMode="auto">
            <a:xfrm>
              <a:off x="5918200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5" name="Rectangle 16"/>
            <p:cNvSpPr>
              <a:spLocks noChangeArrowheads="1"/>
            </p:cNvSpPr>
            <p:nvPr/>
          </p:nvSpPr>
          <p:spPr bwMode="auto">
            <a:xfrm>
              <a:off x="6164263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6" name="Rectangle 10"/>
            <p:cNvSpPr>
              <a:spLocks noChangeArrowheads="1"/>
            </p:cNvSpPr>
            <p:nvPr/>
          </p:nvSpPr>
          <p:spPr bwMode="auto">
            <a:xfrm>
              <a:off x="5418138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9" name="Rectangle 16"/>
            <p:cNvSpPr>
              <a:spLocks noChangeArrowheads="1"/>
            </p:cNvSpPr>
            <p:nvPr/>
          </p:nvSpPr>
          <p:spPr bwMode="auto">
            <a:xfrm>
              <a:off x="5667375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0" name="Rectangle 10"/>
            <p:cNvSpPr>
              <a:spLocks noChangeArrowheads="1"/>
            </p:cNvSpPr>
            <p:nvPr/>
          </p:nvSpPr>
          <p:spPr bwMode="auto">
            <a:xfrm>
              <a:off x="7394575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1" name="Rectangle 16"/>
            <p:cNvSpPr>
              <a:spLocks noChangeArrowheads="1"/>
            </p:cNvSpPr>
            <p:nvPr/>
          </p:nvSpPr>
          <p:spPr bwMode="auto">
            <a:xfrm>
              <a:off x="7640638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2" name="Rectangle 10"/>
            <p:cNvSpPr>
              <a:spLocks noChangeArrowheads="1"/>
            </p:cNvSpPr>
            <p:nvPr/>
          </p:nvSpPr>
          <p:spPr bwMode="auto">
            <a:xfrm>
              <a:off x="6894513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3" name="Rectangle 17"/>
            <p:cNvSpPr>
              <a:spLocks noChangeArrowheads="1"/>
            </p:cNvSpPr>
            <p:nvPr/>
          </p:nvSpPr>
          <p:spPr bwMode="auto">
            <a:xfrm>
              <a:off x="6403975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4" name="Rectangle 43"/>
            <p:cNvSpPr>
              <a:spLocks noChangeArrowheads="1"/>
            </p:cNvSpPr>
            <p:nvPr/>
          </p:nvSpPr>
          <p:spPr bwMode="auto">
            <a:xfrm>
              <a:off x="6646863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5" name="Rectangle 16"/>
            <p:cNvSpPr>
              <a:spLocks noChangeArrowheads="1"/>
            </p:cNvSpPr>
            <p:nvPr/>
          </p:nvSpPr>
          <p:spPr bwMode="auto">
            <a:xfrm>
              <a:off x="7143750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6" name="Rectangle 10"/>
            <p:cNvSpPr>
              <a:spLocks noChangeArrowheads="1"/>
            </p:cNvSpPr>
            <p:nvPr/>
          </p:nvSpPr>
          <p:spPr bwMode="auto">
            <a:xfrm>
              <a:off x="7875588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0" name="Rectangle 10"/>
            <p:cNvSpPr>
              <a:spLocks noChangeArrowheads="1"/>
            </p:cNvSpPr>
            <p:nvPr/>
          </p:nvSpPr>
          <p:spPr bwMode="auto">
            <a:xfrm>
              <a:off x="5918200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1" name="Rectangle 16"/>
            <p:cNvSpPr>
              <a:spLocks noChangeArrowheads="1"/>
            </p:cNvSpPr>
            <p:nvPr/>
          </p:nvSpPr>
          <p:spPr bwMode="auto">
            <a:xfrm>
              <a:off x="6164263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2" name="Rectangle 10"/>
            <p:cNvSpPr>
              <a:spLocks noChangeArrowheads="1"/>
            </p:cNvSpPr>
            <p:nvPr/>
          </p:nvSpPr>
          <p:spPr bwMode="auto">
            <a:xfrm>
              <a:off x="5418138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5" name="Rectangle 16"/>
            <p:cNvSpPr>
              <a:spLocks noChangeArrowheads="1"/>
            </p:cNvSpPr>
            <p:nvPr/>
          </p:nvSpPr>
          <p:spPr bwMode="auto">
            <a:xfrm>
              <a:off x="5667375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6" name="Rectangle 10"/>
            <p:cNvSpPr>
              <a:spLocks noChangeArrowheads="1"/>
            </p:cNvSpPr>
            <p:nvPr/>
          </p:nvSpPr>
          <p:spPr bwMode="auto">
            <a:xfrm>
              <a:off x="7394575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7" name="Rectangle 16"/>
            <p:cNvSpPr>
              <a:spLocks noChangeArrowheads="1"/>
            </p:cNvSpPr>
            <p:nvPr/>
          </p:nvSpPr>
          <p:spPr bwMode="auto">
            <a:xfrm>
              <a:off x="7640638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8" name="Rectangle 10"/>
            <p:cNvSpPr>
              <a:spLocks noChangeArrowheads="1"/>
            </p:cNvSpPr>
            <p:nvPr/>
          </p:nvSpPr>
          <p:spPr bwMode="auto">
            <a:xfrm>
              <a:off x="6894513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9" name="Rectangle 17"/>
            <p:cNvSpPr>
              <a:spLocks noChangeArrowheads="1"/>
            </p:cNvSpPr>
            <p:nvPr/>
          </p:nvSpPr>
          <p:spPr bwMode="auto">
            <a:xfrm>
              <a:off x="6403975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0" name="Rectangle 43"/>
            <p:cNvSpPr>
              <a:spLocks noChangeArrowheads="1"/>
            </p:cNvSpPr>
            <p:nvPr/>
          </p:nvSpPr>
          <p:spPr bwMode="auto">
            <a:xfrm>
              <a:off x="6646863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1" name="Rectangle 16"/>
            <p:cNvSpPr>
              <a:spLocks noChangeArrowheads="1"/>
            </p:cNvSpPr>
            <p:nvPr/>
          </p:nvSpPr>
          <p:spPr bwMode="auto">
            <a:xfrm>
              <a:off x="7143750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2" name="Rectangle 10"/>
            <p:cNvSpPr>
              <a:spLocks noChangeArrowheads="1"/>
            </p:cNvSpPr>
            <p:nvPr/>
          </p:nvSpPr>
          <p:spPr bwMode="auto">
            <a:xfrm>
              <a:off x="7875588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6" name="Rectangle 10"/>
            <p:cNvSpPr>
              <a:spLocks noChangeArrowheads="1"/>
            </p:cNvSpPr>
            <p:nvPr/>
          </p:nvSpPr>
          <p:spPr bwMode="auto">
            <a:xfrm>
              <a:off x="5918200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7" name="Rectangle 16"/>
            <p:cNvSpPr>
              <a:spLocks noChangeArrowheads="1"/>
            </p:cNvSpPr>
            <p:nvPr/>
          </p:nvSpPr>
          <p:spPr bwMode="auto">
            <a:xfrm>
              <a:off x="6164263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8" name="Rectangle 10"/>
            <p:cNvSpPr>
              <a:spLocks noChangeArrowheads="1"/>
            </p:cNvSpPr>
            <p:nvPr/>
          </p:nvSpPr>
          <p:spPr bwMode="auto">
            <a:xfrm>
              <a:off x="5418138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1" name="Rectangle 16"/>
            <p:cNvSpPr>
              <a:spLocks noChangeArrowheads="1"/>
            </p:cNvSpPr>
            <p:nvPr/>
          </p:nvSpPr>
          <p:spPr bwMode="auto">
            <a:xfrm>
              <a:off x="5667375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2" name="Rectangle 10"/>
            <p:cNvSpPr>
              <a:spLocks noChangeArrowheads="1"/>
            </p:cNvSpPr>
            <p:nvPr/>
          </p:nvSpPr>
          <p:spPr bwMode="auto">
            <a:xfrm>
              <a:off x="7394575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3" name="Rectangle 16"/>
            <p:cNvSpPr>
              <a:spLocks noChangeArrowheads="1"/>
            </p:cNvSpPr>
            <p:nvPr/>
          </p:nvSpPr>
          <p:spPr bwMode="auto">
            <a:xfrm>
              <a:off x="7640638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4" name="Rectangle 10"/>
            <p:cNvSpPr>
              <a:spLocks noChangeArrowheads="1"/>
            </p:cNvSpPr>
            <p:nvPr/>
          </p:nvSpPr>
          <p:spPr bwMode="auto">
            <a:xfrm>
              <a:off x="6894513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5" name="Rectangle 17"/>
            <p:cNvSpPr>
              <a:spLocks noChangeArrowheads="1"/>
            </p:cNvSpPr>
            <p:nvPr/>
          </p:nvSpPr>
          <p:spPr bwMode="auto">
            <a:xfrm>
              <a:off x="6403975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6" name="Rectangle 43"/>
            <p:cNvSpPr>
              <a:spLocks noChangeArrowheads="1"/>
            </p:cNvSpPr>
            <p:nvPr/>
          </p:nvSpPr>
          <p:spPr bwMode="auto">
            <a:xfrm>
              <a:off x="6646863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7" name="Rectangle 16"/>
            <p:cNvSpPr>
              <a:spLocks noChangeArrowheads="1"/>
            </p:cNvSpPr>
            <p:nvPr/>
          </p:nvSpPr>
          <p:spPr bwMode="auto">
            <a:xfrm>
              <a:off x="7143750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8" name="Rectangle 10"/>
            <p:cNvSpPr>
              <a:spLocks noChangeArrowheads="1"/>
            </p:cNvSpPr>
            <p:nvPr/>
          </p:nvSpPr>
          <p:spPr bwMode="auto">
            <a:xfrm>
              <a:off x="7875588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2" name="Rectangle 10"/>
            <p:cNvSpPr>
              <a:spLocks noChangeArrowheads="1"/>
            </p:cNvSpPr>
            <p:nvPr/>
          </p:nvSpPr>
          <p:spPr bwMode="auto">
            <a:xfrm>
              <a:off x="5918200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3" name="Rectangle 16"/>
            <p:cNvSpPr>
              <a:spLocks noChangeArrowheads="1"/>
            </p:cNvSpPr>
            <p:nvPr/>
          </p:nvSpPr>
          <p:spPr bwMode="auto">
            <a:xfrm>
              <a:off x="6164263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4" name="Rectangle 185"/>
            <p:cNvSpPr>
              <a:spLocks noChangeArrowheads="1"/>
            </p:cNvSpPr>
            <p:nvPr/>
          </p:nvSpPr>
          <p:spPr bwMode="auto">
            <a:xfrm>
              <a:off x="5418138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7" name="Rectangle 16"/>
            <p:cNvSpPr>
              <a:spLocks noChangeArrowheads="1"/>
            </p:cNvSpPr>
            <p:nvPr/>
          </p:nvSpPr>
          <p:spPr bwMode="auto">
            <a:xfrm>
              <a:off x="5667375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8" name="Rectangle 10"/>
            <p:cNvSpPr>
              <a:spLocks noChangeArrowheads="1"/>
            </p:cNvSpPr>
            <p:nvPr/>
          </p:nvSpPr>
          <p:spPr bwMode="auto">
            <a:xfrm>
              <a:off x="7394575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9" name="Rectangle 16"/>
            <p:cNvSpPr>
              <a:spLocks noChangeArrowheads="1"/>
            </p:cNvSpPr>
            <p:nvPr/>
          </p:nvSpPr>
          <p:spPr bwMode="auto">
            <a:xfrm>
              <a:off x="7640638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90" name="Rectangle 10"/>
            <p:cNvSpPr>
              <a:spLocks noChangeArrowheads="1"/>
            </p:cNvSpPr>
            <p:nvPr/>
          </p:nvSpPr>
          <p:spPr bwMode="auto">
            <a:xfrm>
              <a:off x="6894513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91" name="Rectangle 192"/>
            <p:cNvSpPr>
              <a:spLocks noChangeArrowheads="1"/>
            </p:cNvSpPr>
            <p:nvPr/>
          </p:nvSpPr>
          <p:spPr bwMode="auto">
            <a:xfrm>
              <a:off x="6403975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92" name="Rectangle 43"/>
            <p:cNvSpPr>
              <a:spLocks noChangeArrowheads="1"/>
            </p:cNvSpPr>
            <p:nvPr/>
          </p:nvSpPr>
          <p:spPr bwMode="auto">
            <a:xfrm>
              <a:off x="6646863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93" name="Rectangle 16"/>
            <p:cNvSpPr>
              <a:spLocks noChangeArrowheads="1"/>
            </p:cNvSpPr>
            <p:nvPr/>
          </p:nvSpPr>
          <p:spPr bwMode="auto">
            <a:xfrm>
              <a:off x="7143750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94" name="Rectangle 10"/>
            <p:cNvSpPr>
              <a:spLocks noChangeArrowheads="1"/>
            </p:cNvSpPr>
            <p:nvPr/>
          </p:nvSpPr>
          <p:spPr bwMode="auto">
            <a:xfrm>
              <a:off x="7875588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Rectangle 3"/>
            <p:cNvSpPr>
              <a:spLocks noChangeArrowheads="1"/>
            </p:cNvSpPr>
            <p:nvPr/>
          </p:nvSpPr>
          <p:spPr bwMode="auto">
            <a:xfrm>
              <a:off x="8081998" y="1495425"/>
              <a:ext cx="261938" cy="4276725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9" name="Text Box 35"/>
            <p:cNvSpPr txBox="1">
              <a:spLocks noChangeArrowheads="1"/>
            </p:cNvSpPr>
            <p:nvPr/>
          </p:nvSpPr>
          <p:spPr bwMode="auto">
            <a:xfrm>
              <a:off x="7456714" y="6022975"/>
              <a:ext cx="155665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969696"/>
                  </a:solidFill>
                  <a:ea typeface="ＭＳ Ｐゴシック" charset="-128"/>
                  <a:cs typeface="Arial" charset="0"/>
                </a:rPr>
                <a:t>Final</a:t>
              </a:r>
              <a:br>
                <a:rPr lang="en-US" dirty="0" smtClean="0">
                  <a:solidFill>
                    <a:srgbClr val="969696"/>
                  </a:solidFill>
                  <a:ea typeface="ＭＳ Ｐゴシック" charset="-128"/>
                  <a:cs typeface="Arial" charset="0"/>
                </a:rPr>
              </a:br>
              <a:r>
                <a:rPr lang="en-US" dirty="0" smtClean="0">
                  <a:solidFill>
                    <a:srgbClr val="969696"/>
                  </a:solidFill>
                  <a:ea typeface="ＭＳ Ｐゴシック" charset="-128"/>
                  <a:cs typeface="Arial" charset="0"/>
                </a:rPr>
                <a:t>Visit</a:t>
              </a:r>
              <a:endParaRPr lang="en-US" sz="1400" dirty="0">
                <a:solidFill>
                  <a:srgbClr val="969696"/>
                </a:solidFill>
                <a:ea typeface="ＭＳ Ｐゴシック" charset="-128"/>
                <a:cs typeface="Arial" charset="0"/>
              </a:endParaRPr>
            </a:p>
          </p:txBody>
        </p:sp>
        <p:sp>
          <p:nvSpPr>
            <p:cNvPr id="120" name="Line 58"/>
            <p:cNvSpPr>
              <a:spLocks noChangeShapeType="1"/>
            </p:cNvSpPr>
            <p:nvPr/>
          </p:nvSpPr>
          <p:spPr bwMode="auto">
            <a:xfrm flipV="1">
              <a:off x="8235042" y="5864225"/>
              <a:ext cx="0" cy="1889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 Studies</a:t>
            </a:r>
            <a:br>
              <a:rPr lang="en-US" smtClean="0"/>
            </a:br>
            <a:r>
              <a:rPr lang="en-US" smtClean="0"/>
              <a:t>Treatment Schedule</a:t>
            </a:r>
            <a:endParaRPr lang="en-US" dirty="0"/>
          </a:p>
        </p:txBody>
      </p:sp>
      <p:pic>
        <p:nvPicPr>
          <p:cNvPr id="117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029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8" y="1628800"/>
            <a:ext cx="8566150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Studies: Primary Endpoint Maintenance of Vision at 52 Weeks</a:t>
            </a:r>
            <a:endParaRPr lang="en-US" dirty="0" smtClean="0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43339" y="1352823"/>
            <a:ext cx="8839200" cy="70802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All dose regimens of </a:t>
            </a:r>
            <a:r>
              <a:rPr lang="en-US" sz="2000" b="1" dirty="0" smtClean="0">
                <a:solidFill>
                  <a:srgbClr val="000000"/>
                </a:solidFill>
              </a:rPr>
              <a:t>aflibercept were </a:t>
            </a:r>
            <a:r>
              <a:rPr lang="en-US" sz="2000" b="1" dirty="0">
                <a:solidFill>
                  <a:srgbClr val="000000"/>
                </a:solidFill>
              </a:rPr>
              <a:t>numerically better and statistically non-inferior to ranibizumab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597352"/>
            <a:ext cx="83835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000" dirty="0" smtClean="0">
                <a:solidFill>
                  <a:srgbClr val="FFFFFF"/>
                </a:solidFill>
              </a:rPr>
              <a:t>&lt;15 letters lost compared </a:t>
            </a:r>
            <a:r>
              <a:rPr kumimoji="1" lang="en-US" sz="1000" dirty="0">
                <a:solidFill>
                  <a:srgbClr val="FFFFFF"/>
                </a:solidFill>
              </a:rPr>
              <a:t>to baseline; </a:t>
            </a:r>
            <a:r>
              <a:rPr kumimoji="1" lang="en-US" sz="1000" dirty="0" smtClean="0">
                <a:solidFill>
                  <a:srgbClr val="FFFFFF"/>
                </a:solidFill>
              </a:rPr>
              <a:t>LOCF; PPS: </a:t>
            </a:r>
            <a:r>
              <a:rPr kumimoji="1" lang="en-US" sz="1000" dirty="0">
                <a:solidFill>
                  <a:srgbClr val="FFFFFF"/>
                </a:solidFill>
              </a:rPr>
              <a:t>Rq4 n=538; 2q4 n=559; 0.5q4 n=538; 2q8 n=535;</a:t>
            </a:r>
          </a:p>
        </p:txBody>
      </p:sp>
    </p:spTree>
    <p:extLst>
      <p:ext uri="{BB962C8B-B14F-4D97-AF65-F5344CB8AC3E}">
        <p14:creationId xmlns:p14="http://schemas.microsoft.com/office/powerpoint/2010/main" val="1894267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Studies: Mean Change in</a:t>
            </a:r>
            <a:br>
              <a:rPr lang="en-US" dirty="0" smtClean="0"/>
            </a:br>
            <a:r>
              <a:rPr lang="en-US" dirty="0" smtClean="0"/>
              <a:t>Visual Acuity Baseline to Week 52 </a:t>
            </a:r>
          </a:p>
        </p:txBody>
      </p:sp>
      <p:pic>
        <p:nvPicPr>
          <p:cNvPr id="2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207638"/>
            <a:ext cx="8980487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3600" y="6602413"/>
            <a:ext cx="15760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LOCF; Full analysis set; </a:t>
            </a:r>
          </a:p>
        </p:txBody>
      </p:sp>
    </p:spTree>
    <p:extLst>
      <p:ext uri="{BB962C8B-B14F-4D97-AF65-F5344CB8AC3E}">
        <p14:creationId xmlns:p14="http://schemas.microsoft.com/office/powerpoint/2010/main" val="4178816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14"/>
          <p:cNvSpPr>
            <a:spLocks noChangeArrowheads="1"/>
          </p:cNvSpPr>
          <p:nvPr/>
        </p:nvSpPr>
        <p:spPr bwMode="auto">
          <a:xfrm>
            <a:off x="165100" y="1343025"/>
            <a:ext cx="8978900" cy="5372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060"/>
              </a:gs>
              <a:gs pos="100000">
                <a:srgbClr val="002D8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2167" name="Rectangle 6"/>
          <p:cNvSpPr>
            <a:spLocks noChangeArrowheads="1"/>
          </p:cNvSpPr>
          <p:nvPr/>
        </p:nvSpPr>
        <p:spPr bwMode="auto">
          <a:xfrm>
            <a:off x="6350" y="6597352"/>
            <a:ext cx="69765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0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LOCF; Full Analysis set; VIEW 1: OCTs mandatory at BL, weeks 4, 12, 24, 36, 52; VIEW 2: </a:t>
            </a:r>
            <a:r>
              <a:rPr kumimoji="1" lang="pt-BR" sz="10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OCTS mandatory at all visits</a:t>
            </a:r>
            <a:endParaRPr kumimoji="1" lang="en-US" sz="10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</a:t>
            </a:r>
            <a:r>
              <a:rPr lang="en-US" dirty="0" smtClean="0"/>
              <a:t>Studies: Mean Change in</a:t>
            </a:r>
            <a:br>
              <a:rPr lang="en-US" dirty="0" smtClean="0"/>
            </a:br>
            <a:r>
              <a:rPr lang="en-US" dirty="0" smtClean="0"/>
              <a:t>Retinal Thickness Over 52 Weeks</a:t>
            </a:r>
            <a:endParaRPr lang="en-US" dirty="0"/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10144126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927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 txBox="1">
            <a:spLocks/>
          </p:cNvSpPr>
          <p:nvPr/>
        </p:nvSpPr>
        <p:spPr bwMode="auto">
          <a:xfrm>
            <a:off x="641350" y="111125"/>
            <a:ext cx="82232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 err="1">
                <a:solidFill>
                  <a:schemeClr val="bg1"/>
                </a:solidFill>
              </a:rPr>
              <a:t>View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Studies</a:t>
            </a:r>
            <a:endParaRPr lang="it-IT" b="1" dirty="0">
              <a:solidFill>
                <a:schemeClr val="bg1"/>
              </a:solidFill>
            </a:endParaRPr>
          </a:p>
          <a:p>
            <a:pPr eaLnBrk="1" hangingPunct="1"/>
            <a:r>
              <a:rPr lang="es-ES" dirty="0" smtClean="0">
                <a:solidFill>
                  <a:schemeClr val="bg1"/>
                </a:solidFill>
              </a:rPr>
              <a:t>Visual </a:t>
            </a:r>
            <a:r>
              <a:rPr lang="es-ES" dirty="0" err="1" smtClean="0">
                <a:solidFill>
                  <a:schemeClr val="bg1"/>
                </a:solidFill>
              </a:rPr>
              <a:t>Acuity</a:t>
            </a:r>
            <a:r>
              <a:rPr lang="es-ES" dirty="0" smtClean="0">
                <a:solidFill>
                  <a:schemeClr val="bg1"/>
                </a:solidFill>
              </a:rPr>
              <a:t> at 52 </a:t>
            </a:r>
            <a:r>
              <a:rPr lang="es-ES" dirty="0" err="1" smtClean="0">
                <a:solidFill>
                  <a:schemeClr val="bg1"/>
                </a:solidFill>
              </a:rPr>
              <a:t>weeks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0482" name="Immagine 7" descr="graf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776413"/>
            <a:ext cx="8094663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tonda angolo stesso lato rettangolo 8"/>
          <p:cNvSpPr>
            <a:spLocks/>
          </p:cNvSpPr>
          <p:nvPr/>
        </p:nvSpPr>
        <p:spPr bwMode="auto">
          <a:xfrm>
            <a:off x="1933575" y="2057400"/>
            <a:ext cx="1214438" cy="3725863"/>
          </a:xfrm>
          <a:custGeom>
            <a:avLst/>
            <a:gdLst>
              <a:gd name="T0" fmla="*/ 202410 w 1214438"/>
              <a:gd name="T1" fmla="*/ 0 h 3725863"/>
              <a:gd name="T2" fmla="*/ 1012028 w 1214438"/>
              <a:gd name="T3" fmla="*/ 0 h 3725863"/>
              <a:gd name="T4" fmla="*/ 1214438 w 1214438"/>
              <a:gd name="T5" fmla="*/ 202410 h 3725863"/>
              <a:gd name="T6" fmla="*/ 1214438 w 1214438"/>
              <a:gd name="T7" fmla="*/ 3725863 h 3725863"/>
              <a:gd name="T8" fmla="*/ 1214438 w 1214438"/>
              <a:gd name="T9" fmla="*/ 3725863 h 3725863"/>
              <a:gd name="T10" fmla="*/ 0 w 1214438"/>
              <a:gd name="T11" fmla="*/ 3725863 h 3725863"/>
              <a:gd name="T12" fmla="*/ 0 w 1214438"/>
              <a:gd name="T13" fmla="*/ 3725863 h 3725863"/>
              <a:gd name="T14" fmla="*/ 0 w 1214438"/>
              <a:gd name="T15" fmla="*/ 202410 h 3725863"/>
              <a:gd name="T16" fmla="*/ 202410 w 1214438"/>
              <a:gd name="T17" fmla="*/ 0 h 37258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14438" h="3725863">
                <a:moveTo>
                  <a:pt x="202410" y="0"/>
                </a:moveTo>
                <a:lnTo>
                  <a:pt x="1012028" y="0"/>
                </a:lnTo>
                <a:cubicBezTo>
                  <a:pt x="1123816" y="0"/>
                  <a:pt x="1214438" y="90622"/>
                  <a:pt x="1214438" y="202410"/>
                </a:cubicBezTo>
                <a:lnTo>
                  <a:pt x="1214438" y="3725863"/>
                </a:lnTo>
                <a:lnTo>
                  <a:pt x="0" y="3725863"/>
                </a:lnTo>
                <a:lnTo>
                  <a:pt x="0" y="202410"/>
                </a:lnTo>
                <a:cubicBezTo>
                  <a:pt x="0" y="90622"/>
                  <a:pt x="90622" y="0"/>
                  <a:pt x="202410" y="0"/>
                </a:cubicBezTo>
                <a:close/>
              </a:path>
            </a:pathLst>
          </a:custGeom>
          <a:solidFill>
            <a:srgbClr val="C49965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10" name="Arrotonda angolo stesso lato rettangolo 9"/>
          <p:cNvSpPr>
            <a:spLocks/>
          </p:cNvSpPr>
          <p:nvPr/>
        </p:nvSpPr>
        <p:spPr bwMode="auto">
          <a:xfrm>
            <a:off x="3995738" y="2065338"/>
            <a:ext cx="1203325" cy="3717925"/>
          </a:xfrm>
          <a:custGeom>
            <a:avLst/>
            <a:gdLst>
              <a:gd name="T0" fmla="*/ 200558 w 1203325"/>
              <a:gd name="T1" fmla="*/ 0 h 3717925"/>
              <a:gd name="T2" fmla="*/ 1002767 w 1203325"/>
              <a:gd name="T3" fmla="*/ 0 h 3717925"/>
              <a:gd name="T4" fmla="*/ 1203325 w 1203325"/>
              <a:gd name="T5" fmla="*/ 200558 h 3717925"/>
              <a:gd name="T6" fmla="*/ 1203325 w 1203325"/>
              <a:gd name="T7" fmla="*/ 3717925 h 3717925"/>
              <a:gd name="T8" fmla="*/ 1203325 w 1203325"/>
              <a:gd name="T9" fmla="*/ 3717925 h 3717925"/>
              <a:gd name="T10" fmla="*/ 0 w 1203325"/>
              <a:gd name="T11" fmla="*/ 3717925 h 3717925"/>
              <a:gd name="T12" fmla="*/ 0 w 1203325"/>
              <a:gd name="T13" fmla="*/ 3717925 h 3717925"/>
              <a:gd name="T14" fmla="*/ 0 w 1203325"/>
              <a:gd name="T15" fmla="*/ 200558 h 3717925"/>
              <a:gd name="T16" fmla="*/ 200558 w 1203325"/>
              <a:gd name="T17" fmla="*/ 0 h 37179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03325" h="3717925">
                <a:moveTo>
                  <a:pt x="200558" y="0"/>
                </a:moveTo>
                <a:lnTo>
                  <a:pt x="1002767" y="0"/>
                </a:lnTo>
                <a:cubicBezTo>
                  <a:pt x="1113532" y="0"/>
                  <a:pt x="1203325" y="89793"/>
                  <a:pt x="1203325" y="200558"/>
                </a:cubicBezTo>
                <a:lnTo>
                  <a:pt x="1203325" y="3717925"/>
                </a:lnTo>
                <a:lnTo>
                  <a:pt x="0" y="3717925"/>
                </a:lnTo>
                <a:lnTo>
                  <a:pt x="0" y="200558"/>
                </a:lnTo>
                <a:cubicBezTo>
                  <a:pt x="0" y="89793"/>
                  <a:pt x="89793" y="0"/>
                  <a:pt x="200558" y="0"/>
                </a:cubicBezTo>
                <a:close/>
              </a:path>
            </a:pathLst>
          </a:custGeom>
          <a:solidFill>
            <a:srgbClr val="F2F2F2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11" name="Arrotonda angolo stesso lato rettangolo 10"/>
          <p:cNvSpPr>
            <a:spLocks/>
          </p:cNvSpPr>
          <p:nvPr/>
        </p:nvSpPr>
        <p:spPr bwMode="auto">
          <a:xfrm>
            <a:off x="5351463" y="2014538"/>
            <a:ext cx="1125537" cy="3776662"/>
          </a:xfrm>
          <a:custGeom>
            <a:avLst/>
            <a:gdLst>
              <a:gd name="T0" fmla="*/ 187593 w 1125537"/>
              <a:gd name="T1" fmla="*/ 0 h 3776662"/>
              <a:gd name="T2" fmla="*/ 937944 w 1125537"/>
              <a:gd name="T3" fmla="*/ 0 h 3776662"/>
              <a:gd name="T4" fmla="*/ 1125537 w 1125537"/>
              <a:gd name="T5" fmla="*/ 187593 h 3776662"/>
              <a:gd name="T6" fmla="*/ 1125537 w 1125537"/>
              <a:gd name="T7" fmla="*/ 3776662 h 3776662"/>
              <a:gd name="T8" fmla="*/ 1125537 w 1125537"/>
              <a:gd name="T9" fmla="*/ 3776662 h 3776662"/>
              <a:gd name="T10" fmla="*/ 0 w 1125537"/>
              <a:gd name="T11" fmla="*/ 3776662 h 3776662"/>
              <a:gd name="T12" fmla="*/ 0 w 1125537"/>
              <a:gd name="T13" fmla="*/ 3776662 h 3776662"/>
              <a:gd name="T14" fmla="*/ 0 w 1125537"/>
              <a:gd name="T15" fmla="*/ 187593 h 3776662"/>
              <a:gd name="T16" fmla="*/ 187593 w 1125537"/>
              <a:gd name="T17" fmla="*/ 0 h 37766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5537" h="3776662">
                <a:moveTo>
                  <a:pt x="187593" y="0"/>
                </a:moveTo>
                <a:lnTo>
                  <a:pt x="937944" y="0"/>
                </a:lnTo>
                <a:cubicBezTo>
                  <a:pt x="1041549" y="0"/>
                  <a:pt x="1125537" y="83988"/>
                  <a:pt x="1125537" y="187593"/>
                </a:cubicBezTo>
                <a:lnTo>
                  <a:pt x="1125537" y="3776662"/>
                </a:lnTo>
                <a:lnTo>
                  <a:pt x="0" y="3776662"/>
                </a:lnTo>
                <a:lnTo>
                  <a:pt x="0" y="187593"/>
                </a:lnTo>
                <a:cubicBezTo>
                  <a:pt x="0" y="83988"/>
                  <a:pt x="83988" y="0"/>
                  <a:pt x="187593" y="0"/>
                </a:cubicBezTo>
                <a:close/>
              </a:path>
            </a:pathLst>
          </a:custGeom>
          <a:solidFill>
            <a:srgbClr val="F2F2F2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12" name="Arrotonda angolo stesso lato rettangolo 11"/>
          <p:cNvSpPr>
            <a:spLocks/>
          </p:cNvSpPr>
          <p:nvPr/>
        </p:nvSpPr>
        <p:spPr bwMode="auto">
          <a:xfrm>
            <a:off x="6596063" y="2065338"/>
            <a:ext cx="1120775" cy="3725862"/>
          </a:xfrm>
          <a:custGeom>
            <a:avLst/>
            <a:gdLst>
              <a:gd name="T0" fmla="*/ 186800 w 1120775"/>
              <a:gd name="T1" fmla="*/ 0 h 3725862"/>
              <a:gd name="T2" fmla="*/ 933975 w 1120775"/>
              <a:gd name="T3" fmla="*/ 0 h 3725862"/>
              <a:gd name="T4" fmla="*/ 1120775 w 1120775"/>
              <a:gd name="T5" fmla="*/ 186800 h 3725862"/>
              <a:gd name="T6" fmla="*/ 1120775 w 1120775"/>
              <a:gd name="T7" fmla="*/ 3725862 h 3725862"/>
              <a:gd name="T8" fmla="*/ 1120775 w 1120775"/>
              <a:gd name="T9" fmla="*/ 3725862 h 3725862"/>
              <a:gd name="T10" fmla="*/ 0 w 1120775"/>
              <a:gd name="T11" fmla="*/ 3725862 h 3725862"/>
              <a:gd name="T12" fmla="*/ 0 w 1120775"/>
              <a:gd name="T13" fmla="*/ 3725862 h 3725862"/>
              <a:gd name="T14" fmla="*/ 0 w 1120775"/>
              <a:gd name="T15" fmla="*/ 186800 h 3725862"/>
              <a:gd name="T16" fmla="*/ 186800 w 1120775"/>
              <a:gd name="T17" fmla="*/ 0 h 37258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0775" h="3725862">
                <a:moveTo>
                  <a:pt x="186800" y="0"/>
                </a:moveTo>
                <a:lnTo>
                  <a:pt x="933975" y="0"/>
                </a:lnTo>
                <a:cubicBezTo>
                  <a:pt x="1037142" y="0"/>
                  <a:pt x="1120775" y="83633"/>
                  <a:pt x="1120775" y="186800"/>
                </a:cubicBezTo>
                <a:lnTo>
                  <a:pt x="1120775" y="3725862"/>
                </a:lnTo>
                <a:lnTo>
                  <a:pt x="0" y="3725862"/>
                </a:lnTo>
                <a:lnTo>
                  <a:pt x="0" y="186800"/>
                </a:lnTo>
                <a:cubicBezTo>
                  <a:pt x="0" y="83633"/>
                  <a:pt x="83633" y="0"/>
                  <a:pt x="186800" y="0"/>
                </a:cubicBezTo>
                <a:close/>
              </a:path>
            </a:pathLst>
          </a:custGeom>
          <a:solidFill>
            <a:srgbClr val="FFDE05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984375" y="2176463"/>
            <a:ext cx="985838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94,4%</a:t>
            </a:r>
            <a:endParaRPr lang="it-IT" sz="2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081463" y="2151063"/>
            <a:ext cx="984250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95,4%</a:t>
            </a:r>
            <a:endParaRPr lang="it-IT" sz="2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424488" y="2065338"/>
            <a:ext cx="984250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96,1%</a:t>
            </a:r>
            <a:endParaRPr lang="it-IT" sz="2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56388" y="2133600"/>
            <a:ext cx="984250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95,3%</a:t>
            </a:r>
            <a:endParaRPr lang="it-IT" sz="22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651000" y="5727700"/>
            <a:ext cx="17795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 err="1">
                <a:solidFill>
                  <a:srgbClr val="9F7C5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Ranibizumab</a:t>
            </a:r>
            <a:endParaRPr lang="it-IT" sz="2000" dirty="0">
              <a:solidFill>
                <a:srgbClr val="9F7C5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627813" y="5773738"/>
            <a:ext cx="15224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 err="1">
                <a:solidFill>
                  <a:srgbClr val="00206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Aflibercept</a:t>
            </a:r>
            <a:endParaRPr lang="it-IT" sz="20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23075" y="5318125"/>
            <a:ext cx="671513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2q8</a:t>
            </a:r>
            <a:endParaRPr lang="it-IT" sz="2200" dirty="0">
              <a:solidFill>
                <a:srgbClr val="25406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459413" y="5343525"/>
            <a:ext cx="906462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0,5q4</a:t>
            </a:r>
            <a:endParaRPr lang="it-IT" sz="2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279900" y="5351463"/>
            <a:ext cx="6699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2q4</a:t>
            </a:r>
            <a:endParaRPr lang="it-IT" sz="2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98" name="TextBox 82"/>
          <p:cNvSpPr txBox="1">
            <a:spLocks noChangeArrowheads="1"/>
          </p:cNvSpPr>
          <p:nvPr/>
        </p:nvSpPr>
        <p:spPr bwMode="auto">
          <a:xfrm>
            <a:off x="6477000" y="4127500"/>
            <a:ext cx="1431925" cy="307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7 </a:t>
            </a:r>
            <a:r>
              <a:rPr lang="en-US" sz="1400" b="1" dirty="0" smtClean="0">
                <a:solidFill>
                  <a:schemeClr val="bg1"/>
                </a:solidFill>
              </a:rPr>
              <a:t>injections </a:t>
            </a:r>
            <a:endParaRPr lang="en-US" sz="1400" b="1" baseline="30000" dirty="0">
              <a:solidFill>
                <a:schemeClr val="bg1"/>
              </a:solidFill>
            </a:endParaRPr>
          </a:p>
        </p:txBody>
      </p:sp>
      <p:sp>
        <p:nvSpPr>
          <p:cNvPr id="20499" name="TextBox 82"/>
          <p:cNvSpPr txBox="1">
            <a:spLocks noChangeArrowheads="1"/>
          </p:cNvSpPr>
          <p:nvPr/>
        </p:nvSpPr>
        <p:spPr bwMode="auto">
          <a:xfrm>
            <a:off x="1733550" y="4102100"/>
            <a:ext cx="1697038" cy="307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 injections</a:t>
            </a:r>
            <a:endParaRPr lang="en-US" sz="1400" b="1" baseline="30000" dirty="0">
              <a:solidFill>
                <a:schemeClr val="bg1"/>
              </a:solidFill>
            </a:endParaRPr>
          </a:p>
        </p:txBody>
      </p:sp>
      <p:pic>
        <p:nvPicPr>
          <p:cNvPr id="32" name="Picture 5" descr="logo_nuovo_ros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61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Line 24"/>
          <p:cNvSpPr>
            <a:spLocks noChangeShapeType="1"/>
          </p:cNvSpPr>
          <p:nvPr/>
        </p:nvSpPr>
        <p:spPr bwMode="auto">
          <a:xfrm>
            <a:off x="190500" y="4841875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492" name="Text Box 18"/>
          <p:cNvSpPr txBox="1">
            <a:spLocks noChangeArrowheads="1"/>
          </p:cNvSpPr>
          <p:nvPr/>
        </p:nvSpPr>
        <p:spPr bwMode="auto">
          <a:xfrm>
            <a:off x="515938" y="3292475"/>
            <a:ext cx="1031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AFL</a:t>
            </a:r>
            <a:endParaRPr lang="en-US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Arial" charset="0"/>
              </a:rPr>
              <a:t>2 mg q4</a:t>
            </a:r>
          </a:p>
        </p:txBody>
      </p:sp>
      <p:sp>
        <p:nvSpPr>
          <p:cNvPr id="19518" name="Text Box 20"/>
          <p:cNvSpPr txBox="1">
            <a:spLocks noChangeArrowheads="1"/>
          </p:cNvSpPr>
          <p:nvPr/>
        </p:nvSpPr>
        <p:spPr bwMode="auto">
          <a:xfrm>
            <a:off x="420688" y="4159250"/>
            <a:ext cx="1223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AFL</a:t>
            </a:r>
            <a:endParaRPr lang="en-US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Arial" charset="0"/>
              </a:rPr>
              <a:t>0.5 mg q4</a:t>
            </a:r>
          </a:p>
        </p:txBody>
      </p:sp>
      <p:sp>
        <p:nvSpPr>
          <p:cNvPr id="19544" name="Text Box 29"/>
          <p:cNvSpPr txBox="1">
            <a:spLocks noChangeArrowheads="1"/>
          </p:cNvSpPr>
          <p:nvPr/>
        </p:nvSpPr>
        <p:spPr bwMode="auto">
          <a:xfrm>
            <a:off x="512086" y="5026025"/>
            <a:ext cx="10395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Arial" charset="0"/>
              </a:rPr>
              <a:t>AFL</a:t>
            </a:r>
            <a:endParaRPr lang="en-US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ＭＳ Ｐゴシック" charset="-128"/>
                <a:cs typeface="Arial" charset="0"/>
              </a:rPr>
              <a:t>2 mg q8</a:t>
            </a:r>
          </a:p>
        </p:txBody>
      </p:sp>
      <p:sp>
        <p:nvSpPr>
          <p:cNvPr id="19570" name="Text Box 18"/>
          <p:cNvSpPr txBox="1">
            <a:spLocks noChangeArrowheads="1"/>
          </p:cNvSpPr>
          <p:nvPr/>
        </p:nvSpPr>
        <p:spPr bwMode="auto">
          <a:xfrm>
            <a:off x="430213" y="2425700"/>
            <a:ext cx="121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ＭＳ Ｐゴシック" charset="-128"/>
                <a:cs typeface="Arial" charset="0"/>
              </a:rPr>
              <a:t>RBZ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ＭＳ Ｐゴシック" charset="-128"/>
                <a:cs typeface="Arial" charset="0"/>
              </a:rPr>
              <a:t>0.5 mg q4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08213" y="1501775"/>
            <a:ext cx="4483100" cy="5057775"/>
            <a:chOff x="2208213" y="1501775"/>
            <a:chExt cx="4483100" cy="5057775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5375275" y="1501775"/>
              <a:ext cx="261938" cy="4276725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460" name="Text Box 35"/>
            <p:cNvSpPr txBox="1">
              <a:spLocks noChangeArrowheads="1"/>
            </p:cNvSpPr>
            <p:nvPr/>
          </p:nvSpPr>
          <p:spPr bwMode="auto">
            <a:xfrm>
              <a:off x="4329113" y="6029325"/>
              <a:ext cx="23622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CC00"/>
                  </a:solidFill>
                  <a:ea typeface="ＭＳ Ｐゴシック" charset="-128"/>
                  <a:cs typeface="Arial" charset="0"/>
                </a:rPr>
                <a:t>Primary 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CC00"/>
                  </a:solidFill>
                  <a:ea typeface="ＭＳ Ｐゴシック" charset="-128"/>
                  <a:cs typeface="Arial" charset="0"/>
                </a:rPr>
                <a:t>Endpoint</a:t>
              </a:r>
              <a:endParaRPr lang="en-US" sz="1400">
                <a:solidFill>
                  <a:srgbClr val="FFFFFF"/>
                </a:solidFill>
                <a:ea typeface="ＭＳ Ｐゴシック" charset="-128"/>
                <a:cs typeface="Arial" charset="0"/>
              </a:endParaRPr>
            </a:p>
          </p:txBody>
        </p:sp>
        <p:sp>
          <p:nvSpPr>
            <p:cNvPr id="758842" name="Line 58"/>
            <p:cNvSpPr>
              <a:spLocks noChangeShapeType="1"/>
            </p:cNvSpPr>
            <p:nvPr/>
          </p:nvSpPr>
          <p:spPr bwMode="auto">
            <a:xfrm flipV="1">
              <a:off x="5510213" y="5870575"/>
              <a:ext cx="0" cy="1889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3" name="Rectangle 10"/>
            <p:cNvSpPr>
              <a:spLocks noChangeArrowheads="1"/>
            </p:cNvSpPr>
            <p:nvPr/>
          </p:nvSpPr>
          <p:spPr bwMode="auto">
            <a:xfrm>
              <a:off x="2955925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4" name="Rectangle 16"/>
            <p:cNvSpPr>
              <a:spLocks noChangeArrowheads="1"/>
            </p:cNvSpPr>
            <p:nvPr/>
          </p:nvSpPr>
          <p:spPr bwMode="auto">
            <a:xfrm>
              <a:off x="3201988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5" name="Rectangle 10"/>
            <p:cNvSpPr>
              <a:spLocks noChangeArrowheads="1"/>
            </p:cNvSpPr>
            <p:nvPr/>
          </p:nvSpPr>
          <p:spPr bwMode="auto">
            <a:xfrm>
              <a:off x="2455863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6" name="Rectangle 43"/>
            <p:cNvSpPr>
              <a:spLocks noChangeArrowheads="1"/>
            </p:cNvSpPr>
            <p:nvPr/>
          </p:nvSpPr>
          <p:spPr bwMode="auto">
            <a:xfrm>
              <a:off x="2208213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7" name="Rectangle 16"/>
            <p:cNvSpPr>
              <a:spLocks noChangeArrowheads="1"/>
            </p:cNvSpPr>
            <p:nvPr/>
          </p:nvSpPr>
          <p:spPr bwMode="auto">
            <a:xfrm>
              <a:off x="2705100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8" name="Rectangle 10"/>
            <p:cNvSpPr>
              <a:spLocks noChangeArrowheads="1"/>
            </p:cNvSpPr>
            <p:nvPr/>
          </p:nvSpPr>
          <p:spPr bwMode="auto">
            <a:xfrm>
              <a:off x="4432300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99" name="Rectangle 16"/>
            <p:cNvSpPr>
              <a:spLocks noChangeArrowheads="1"/>
            </p:cNvSpPr>
            <p:nvPr/>
          </p:nvSpPr>
          <p:spPr bwMode="auto">
            <a:xfrm>
              <a:off x="4678363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0" name="Rectangle 10"/>
            <p:cNvSpPr>
              <a:spLocks noChangeArrowheads="1"/>
            </p:cNvSpPr>
            <p:nvPr/>
          </p:nvSpPr>
          <p:spPr bwMode="auto">
            <a:xfrm>
              <a:off x="3932238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1" name="Rectangle 17"/>
            <p:cNvSpPr>
              <a:spLocks noChangeArrowheads="1"/>
            </p:cNvSpPr>
            <p:nvPr/>
          </p:nvSpPr>
          <p:spPr bwMode="auto">
            <a:xfrm>
              <a:off x="3441700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2" name="Rectangle 43"/>
            <p:cNvSpPr>
              <a:spLocks noChangeArrowheads="1"/>
            </p:cNvSpPr>
            <p:nvPr/>
          </p:nvSpPr>
          <p:spPr bwMode="auto">
            <a:xfrm>
              <a:off x="3684588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3" name="Rectangle 16"/>
            <p:cNvSpPr>
              <a:spLocks noChangeArrowheads="1"/>
            </p:cNvSpPr>
            <p:nvPr/>
          </p:nvSpPr>
          <p:spPr bwMode="auto">
            <a:xfrm>
              <a:off x="4181475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7" name="Rectangle 17"/>
            <p:cNvSpPr>
              <a:spLocks noChangeArrowheads="1"/>
            </p:cNvSpPr>
            <p:nvPr/>
          </p:nvSpPr>
          <p:spPr bwMode="auto">
            <a:xfrm>
              <a:off x="4927600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8" name="Rectangle 43"/>
            <p:cNvSpPr>
              <a:spLocks noChangeArrowheads="1"/>
            </p:cNvSpPr>
            <p:nvPr/>
          </p:nvSpPr>
          <p:spPr bwMode="auto">
            <a:xfrm>
              <a:off x="5170488" y="3373438"/>
              <a:ext cx="180975" cy="484187"/>
            </a:xfrm>
            <a:prstGeom prst="rect">
              <a:avLst/>
            </a:prstGeom>
            <a:solidFill>
              <a:srgbClr val="37CDB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9" name="Rectangle 10"/>
            <p:cNvSpPr>
              <a:spLocks noChangeArrowheads="1"/>
            </p:cNvSpPr>
            <p:nvPr/>
          </p:nvSpPr>
          <p:spPr bwMode="auto">
            <a:xfrm>
              <a:off x="2955925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0" name="Rectangle 16"/>
            <p:cNvSpPr>
              <a:spLocks noChangeArrowheads="1"/>
            </p:cNvSpPr>
            <p:nvPr/>
          </p:nvSpPr>
          <p:spPr bwMode="auto">
            <a:xfrm>
              <a:off x="3201988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1" name="Rectangle 10"/>
            <p:cNvSpPr>
              <a:spLocks noChangeArrowheads="1"/>
            </p:cNvSpPr>
            <p:nvPr/>
          </p:nvSpPr>
          <p:spPr bwMode="auto">
            <a:xfrm>
              <a:off x="2455863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2" name="Rectangle 43"/>
            <p:cNvSpPr>
              <a:spLocks noChangeArrowheads="1"/>
            </p:cNvSpPr>
            <p:nvPr/>
          </p:nvSpPr>
          <p:spPr bwMode="auto">
            <a:xfrm>
              <a:off x="2208213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3" name="Rectangle 16"/>
            <p:cNvSpPr>
              <a:spLocks noChangeArrowheads="1"/>
            </p:cNvSpPr>
            <p:nvPr/>
          </p:nvSpPr>
          <p:spPr bwMode="auto">
            <a:xfrm>
              <a:off x="2705100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4" name="Rectangle 10"/>
            <p:cNvSpPr>
              <a:spLocks noChangeArrowheads="1"/>
            </p:cNvSpPr>
            <p:nvPr/>
          </p:nvSpPr>
          <p:spPr bwMode="auto">
            <a:xfrm>
              <a:off x="4432300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5" name="Rectangle 16"/>
            <p:cNvSpPr>
              <a:spLocks noChangeArrowheads="1"/>
            </p:cNvSpPr>
            <p:nvPr/>
          </p:nvSpPr>
          <p:spPr bwMode="auto">
            <a:xfrm>
              <a:off x="4678363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6" name="Rectangle 10"/>
            <p:cNvSpPr>
              <a:spLocks noChangeArrowheads="1"/>
            </p:cNvSpPr>
            <p:nvPr/>
          </p:nvSpPr>
          <p:spPr bwMode="auto">
            <a:xfrm>
              <a:off x="3932238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7" name="Rectangle 17"/>
            <p:cNvSpPr>
              <a:spLocks noChangeArrowheads="1"/>
            </p:cNvSpPr>
            <p:nvPr/>
          </p:nvSpPr>
          <p:spPr bwMode="auto">
            <a:xfrm>
              <a:off x="3441700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8" name="Rectangle 43"/>
            <p:cNvSpPr>
              <a:spLocks noChangeArrowheads="1"/>
            </p:cNvSpPr>
            <p:nvPr/>
          </p:nvSpPr>
          <p:spPr bwMode="auto">
            <a:xfrm>
              <a:off x="3684588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29" name="Rectangle 16"/>
            <p:cNvSpPr>
              <a:spLocks noChangeArrowheads="1"/>
            </p:cNvSpPr>
            <p:nvPr/>
          </p:nvSpPr>
          <p:spPr bwMode="auto">
            <a:xfrm>
              <a:off x="4181475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3" name="Rectangle 17"/>
            <p:cNvSpPr>
              <a:spLocks noChangeArrowheads="1"/>
            </p:cNvSpPr>
            <p:nvPr/>
          </p:nvSpPr>
          <p:spPr bwMode="auto">
            <a:xfrm>
              <a:off x="4927600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4" name="Rectangle 43"/>
            <p:cNvSpPr>
              <a:spLocks noChangeArrowheads="1"/>
            </p:cNvSpPr>
            <p:nvPr/>
          </p:nvSpPr>
          <p:spPr bwMode="auto">
            <a:xfrm>
              <a:off x="5170488" y="4240213"/>
              <a:ext cx="180975" cy="484187"/>
            </a:xfrm>
            <a:prstGeom prst="rect">
              <a:avLst/>
            </a:prstGeom>
            <a:solidFill>
              <a:srgbClr val="9F3EC8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5" name="Rectangle 10"/>
            <p:cNvSpPr>
              <a:spLocks noChangeArrowheads="1"/>
            </p:cNvSpPr>
            <p:nvPr/>
          </p:nvSpPr>
          <p:spPr bwMode="auto">
            <a:xfrm>
              <a:off x="2955925" y="5106988"/>
              <a:ext cx="180975" cy="4841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6" name="Rectangle 16"/>
            <p:cNvSpPr>
              <a:spLocks noChangeArrowheads="1"/>
            </p:cNvSpPr>
            <p:nvPr/>
          </p:nvSpPr>
          <p:spPr bwMode="auto">
            <a:xfrm>
              <a:off x="3201988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7" name="Rectangle 10"/>
            <p:cNvSpPr>
              <a:spLocks noChangeArrowheads="1"/>
            </p:cNvSpPr>
            <p:nvPr/>
          </p:nvSpPr>
          <p:spPr bwMode="auto">
            <a:xfrm>
              <a:off x="2455863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8" name="Rectangle 43"/>
            <p:cNvSpPr>
              <a:spLocks noChangeArrowheads="1"/>
            </p:cNvSpPr>
            <p:nvPr/>
          </p:nvSpPr>
          <p:spPr bwMode="auto">
            <a:xfrm>
              <a:off x="2208213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9" name="Rectangle 16"/>
            <p:cNvSpPr>
              <a:spLocks noChangeArrowheads="1"/>
            </p:cNvSpPr>
            <p:nvPr/>
          </p:nvSpPr>
          <p:spPr bwMode="auto">
            <a:xfrm>
              <a:off x="2705100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0" name="Rectangle 10"/>
            <p:cNvSpPr>
              <a:spLocks noChangeArrowheads="1"/>
            </p:cNvSpPr>
            <p:nvPr/>
          </p:nvSpPr>
          <p:spPr bwMode="auto">
            <a:xfrm>
              <a:off x="4432300" y="5106988"/>
              <a:ext cx="180975" cy="4841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1" name="Rectangle 16"/>
            <p:cNvSpPr>
              <a:spLocks noChangeArrowheads="1"/>
            </p:cNvSpPr>
            <p:nvPr/>
          </p:nvSpPr>
          <p:spPr bwMode="auto">
            <a:xfrm>
              <a:off x="4678363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2" name="Rectangle 10"/>
            <p:cNvSpPr>
              <a:spLocks noChangeArrowheads="1"/>
            </p:cNvSpPr>
            <p:nvPr/>
          </p:nvSpPr>
          <p:spPr bwMode="auto">
            <a:xfrm>
              <a:off x="3932238" y="5106988"/>
              <a:ext cx="180975" cy="4841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3" name="Rectangle 17"/>
            <p:cNvSpPr>
              <a:spLocks noChangeArrowheads="1"/>
            </p:cNvSpPr>
            <p:nvPr/>
          </p:nvSpPr>
          <p:spPr bwMode="auto">
            <a:xfrm>
              <a:off x="3441700" y="5106988"/>
              <a:ext cx="180975" cy="4841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4" name="Rectangle 43"/>
            <p:cNvSpPr>
              <a:spLocks noChangeArrowheads="1"/>
            </p:cNvSpPr>
            <p:nvPr/>
          </p:nvSpPr>
          <p:spPr bwMode="auto">
            <a:xfrm>
              <a:off x="3684588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5" name="Rectangle 16"/>
            <p:cNvSpPr>
              <a:spLocks noChangeArrowheads="1"/>
            </p:cNvSpPr>
            <p:nvPr/>
          </p:nvSpPr>
          <p:spPr bwMode="auto">
            <a:xfrm>
              <a:off x="4181475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9" name="Rectangle 17"/>
            <p:cNvSpPr>
              <a:spLocks noChangeArrowheads="1"/>
            </p:cNvSpPr>
            <p:nvPr/>
          </p:nvSpPr>
          <p:spPr bwMode="auto">
            <a:xfrm>
              <a:off x="4927600" y="5106988"/>
              <a:ext cx="180975" cy="4841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0" name="Rectangle 43"/>
            <p:cNvSpPr>
              <a:spLocks noChangeArrowheads="1"/>
            </p:cNvSpPr>
            <p:nvPr/>
          </p:nvSpPr>
          <p:spPr bwMode="auto">
            <a:xfrm>
              <a:off x="5170488" y="5106988"/>
              <a:ext cx="180975" cy="484187"/>
            </a:xfrm>
            <a:prstGeom prst="rect">
              <a:avLst/>
            </a:prstGeom>
            <a:solidFill>
              <a:srgbClr val="E7DC40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1" name="Rectangle 10"/>
            <p:cNvSpPr>
              <a:spLocks noChangeArrowheads="1"/>
            </p:cNvSpPr>
            <p:nvPr/>
          </p:nvSpPr>
          <p:spPr bwMode="auto">
            <a:xfrm>
              <a:off x="2955925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2" name="Rectangle 16"/>
            <p:cNvSpPr>
              <a:spLocks noChangeArrowheads="1"/>
            </p:cNvSpPr>
            <p:nvPr/>
          </p:nvSpPr>
          <p:spPr bwMode="auto">
            <a:xfrm>
              <a:off x="3201988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3" name="Rectangle 10"/>
            <p:cNvSpPr>
              <a:spLocks noChangeArrowheads="1"/>
            </p:cNvSpPr>
            <p:nvPr/>
          </p:nvSpPr>
          <p:spPr bwMode="auto">
            <a:xfrm>
              <a:off x="2455863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4" name="Rectangle 43"/>
            <p:cNvSpPr>
              <a:spLocks noChangeArrowheads="1"/>
            </p:cNvSpPr>
            <p:nvPr/>
          </p:nvSpPr>
          <p:spPr bwMode="auto">
            <a:xfrm>
              <a:off x="2208213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5" name="Rectangle 16"/>
            <p:cNvSpPr>
              <a:spLocks noChangeArrowheads="1"/>
            </p:cNvSpPr>
            <p:nvPr/>
          </p:nvSpPr>
          <p:spPr bwMode="auto">
            <a:xfrm>
              <a:off x="2705100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6" name="Rectangle 10"/>
            <p:cNvSpPr>
              <a:spLocks noChangeArrowheads="1"/>
            </p:cNvSpPr>
            <p:nvPr/>
          </p:nvSpPr>
          <p:spPr bwMode="auto">
            <a:xfrm>
              <a:off x="4432300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7" name="Rectangle 16"/>
            <p:cNvSpPr>
              <a:spLocks noChangeArrowheads="1"/>
            </p:cNvSpPr>
            <p:nvPr/>
          </p:nvSpPr>
          <p:spPr bwMode="auto">
            <a:xfrm>
              <a:off x="4678363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8" name="Rectangle 10"/>
            <p:cNvSpPr>
              <a:spLocks noChangeArrowheads="1"/>
            </p:cNvSpPr>
            <p:nvPr/>
          </p:nvSpPr>
          <p:spPr bwMode="auto">
            <a:xfrm>
              <a:off x="3932238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79" name="Rectangle 17"/>
            <p:cNvSpPr>
              <a:spLocks noChangeArrowheads="1"/>
            </p:cNvSpPr>
            <p:nvPr/>
          </p:nvSpPr>
          <p:spPr bwMode="auto">
            <a:xfrm>
              <a:off x="3441700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0" name="Rectangle 43"/>
            <p:cNvSpPr>
              <a:spLocks noChangeArrowheads="1"/>
            </p:cNvSpPr>
            <p:nvPr/>
          </p:nvSpPr>
          <p:spPr bwMode="auto">
            <a:xfrm>
              <a:off x="3684588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1" name="Rectangle 16"/>
            <p:cNvSpPr>
              <a:spLocks noChangeArrowheads="1"/>
            </p:cNvSpPr>
            <p:nvPr/>
          </p:nvSpPr>
          <p:spPr bwMode="auto">
            <a:xfrm>
              <a:off x="4181475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5" name="Rectangle 17"/>
            <p:cNvSpPr>
              <a:spLocks noChangeArrowheads="1"/>
            </p:cNvSpPr>
            <p:nvPr/>
          </p:nvSpPr>
          <p:spPr bwMode="auto">
            <a:xfrm>
              <a:off x="4927600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6" name="Rectangle 43"/>
            <p:cNvSpPr>
              <a:spLocks noChangeArrowheads="1"/>
            </p:cNvSpPr>
            <p:nvPr/>
          </p:nvSpPr>
          <p:spPr bwMode="auto">
            <a:xfrm>
              <a:off x="5170488" y="2506663"/>
              <a:ext cx="180975" cy="484187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596" name="Line 24"/>
          <p:cNvSpPr>
            <a:spLocks noChangeShapeType="1"/>
          </p:cNvSpPr>
          <p:nvPr/>
        </p:nvSpPr>
        <p:spPr bwMode="auto">
          <a:xfrm>
            <a:off x="200025" y="3128963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597" name="Line 24"/>
          <p:cNvSpPr>
            <a:spLocks noChangeShapeType="1"/>
          </p:cNvSpPr>
          <p:nvPr/>
        </p:nvSpPr>
        <p:spPr bwMode="auto">
          <a:xfrm>
            <a:off x="196850" y="399415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598" name="Line 24"/>
          <p:cNvSpPr>
            <a:spLocks noChangeShapeType="1"/>
          </p:cNvSpPr>
          <p:nvPr/>
        </p:nvSpPr>
        <p:spPr bwMode="auto">
          <a:xfrm>
            <a:off x="193675" y="2397125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18138" y="1495425"/>
            <a:ext cx="3595234" cy="5063081"/>
            <a:chOff x="5418138" y="1495425"/>
            <a:chExt cx="3595234" cy="5063081"/>
          </a:xfrm>
        </p:grpSpPr>
        <p:sp>
          <p:nvSpPr>
            <p:cNvPr id="19504" name="Rectangle 10"/>
            <p:cNvSpPr>
              <a:spLocks noChangeArrowheads="1"/>
            </p:cNvSpPr>
            <p:nvPr/>
          </p:nvSpPr>
          <p:spPr bwMode="auto">
            <a:xfrm>
              <a:off x="5918200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5" name="Rectangle 16"/>
            <p:cNvSpPr>
              <a:spLocks noChangeArrowheads="1"/>
            </p:cNvSpPr>
            <p:nvPr/>
          </p:nvSpPr>
          <p:spPr bwMode="auto">
            <a:xfrm>
              <a:off x="6164263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6" name="Rectangle 10"/>
            <p:cNvSpPr>
              <a:spLocks noChangeArrowheads="1"/>
            </p:cNvSpPr>
            <p:nvPr/>
          </p:nvSpPr>
          <p:spPr bwMode="auto">
            <a:xfrm>
              <a:off x="5418138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09" name="Rectangle 16"/>
            <p:cNvSpPr>
              <a:spLocks noChangeArrowheads="1"/>
            </p:cNvSpPr>
            <p:nvPr/>
          </p:nvSpPr>
          <p:spPr bwMode="auto">
            <a:xfrm>
              <a:off x="5667375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0" name="Rectangle 10"/>
            <p:cNvSpPr>
              <a:spLocks noChangeArrowheads="1"/>
            </p:cNvSpPr>
            <p:nvPr/>
          </p:nvSpPr>
          <p:spPr bwMode="auto">
            <a:xfrm>
              <a:off x="7394575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1" name="Rectangle 16"/>
            <p:cNvSpPr>
              <a:spLocks noChangeArrowheads="1"/>
            </p:cNvSpPr>
            <p:nvPr/>
          </p:nvSpPr>
          <p:spPr bwMode="auto">
            <a:xfrm>
              <a:off x="7640638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2" name="Rectangle 10"/>
            <p:cNvSpPr>
              <a:spLocks noChangeArrowheads="1"/>
            </p:cNvSpPr>
            <p:nvPr/>
          </p:nvSpPr>
          <p:spPr bwMode="auto">
            <a:xfrm>
              <a:off x="6894513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3" name="Rectangle 17"/>
            <p:cNvSpPr>
              <a:spLocks noChangeArrowheads="1"/>
            </p:cNvSpPr>
            <p:nvPr/>
          </p:nvSpPr>
          <p:spPr bwMode="auto">
            <a:xfrm>
              <a:off x="6403975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4" name="Rectangle 43"/>
            <p:cNvSpPr>
              <a:spLocks noChangeArrowheads="1"/>
            </p:cNvSpPr>
            <p:nvPr/>
          </p:nvSpPr>
          <p:spPr bwMode="auto">
            <a:xfrm>
              <a:off x="6646863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5" name="Rectangle 16"/>
            <p:cNvSpPr>
              <a:spLocks noChangeArrowheads="1"/>
            </p:cNvSpPr>
            <p:nvPr/>
          </p:nvSpPr>
          <p:spPr bwMode="auto">
            <a:xfrm>
              <a:off x="7143750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16" name="Rectangle 10"/>
            <p:cNvSpPr>
              <a:spLocks noChangeArrowheads="1"/>
            </p:cNvSpPr>
            <p:nvPr/>
          </p:nvSpPr>
          <p:spPr bwMode="auto">
            <a:xfrm>
              <a:off x="7875588" y="3373438"/>
              <a:ext cx="180975" cy="48418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0" name="Rectangle 10"/>
            <p:cNvSpPr>
              <a:spLocks noChangeArrowheads="1"/>
            </p:cNvSpPr>
            <p:nvPr/>
          </p:nvSpPr>
          <p:spPr bwMode="auto">
            <a:xfrm>
              <a:off x="5918200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1" name="Rectangle 16"/>
            <p:cNvSpPr>
              <a:spLocks noChangeArrowheads="1"/>
            </p:cNvSpPr>
            <p:nvPr/>
          </p:nvSpPr>
          <p:spPr bwMode="auto">
            <a:xfrm>
              <a:off x="6164263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2" name="Rectangle 10"/>
            <p:cNvSpPr>
              <a:spLocks noChangeArrowheads="1"/>
            </p:cNvSpPr>
            <p:nvPr/>
          </p:nvSpPr>
          <p:spPr bwMode="auto">
            <a:xfrm>
              <a:off x="5418138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5" name="Rectangle 16"/>
            <p:cNvSpPr>
              <a:spLocks noChangeArrowheads="1"/>
            </p:cNvSpPr>
            <p:nvPr/>
          </p:nvSpPr>
          <p:spPr bwMode="auto">
            <a:xfrm>
              <a:off x="5667375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6" name="Rectangle 10"/>
            <p:cNvSpPr>
              <a:spLocks noChangeArrowheads="1"/>
            </p:cNvSpPr>
            <p:nvPr/>
          </p:nvSpPr>
          <p:spPr bwMode="auto">
            <a:xfrm>
              <a:off x="7394575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7" name="Rectangle 16"/>
            <p:cNvSpPr>
              <a:spLocks noChangeArrowheads="1"/>
            </p:cNvSpPr>
            <p:nvPr/>
          </p:nvSpPr>
          <p:spPr bwMode="auto">
            <a:xfrm>
              <a:off x="7640638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8" name="Rectangle 10"/>
            <p:cNvSpPr>
              <a:spLocks noChangeArrowheads="1"/>
            </p:cNvSpPr>
            <p:nvPr/>
          </p:nvSpPr>
          <p:spPr bwMode="auto">
            <a:xfrm>
              <a:off x="6894513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39" name="Rectangle 17"/>
            <p:cNvSpPr>
              <a:spLocks noChangeArrowheads="1"/>
            </p:cNvSpPr>
            <p:nvPr/>
          </p:nvSpPr>
          <p:spPr bwMode="auto">
            <a:xfrm>
              <a:off x="6403975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0" name="Rectangle 43"/>
            <p:cNvSpPr>
              <a:spLocks noChangeArrowheads="1"/>
            </p:cNvSpPr>
            <p:nvPr/>
          </p:nvSpPr>
          <p:spPr bwMode="auto">
            <a:xfrm>
              <a:off x="6646863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1" name="Rectangle 16"/>
            <p:cNvSpPr>
              <a:spLocks noChangeArrowheads="1"/>
            </p:cNvSpPr>
            <p:nvPr/>
          </p:nvSpPr>
          <p:spPr bwMode="auto">
            <a:xfrm>
              <a:off x="7143750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42" name="Rectangle 10"/>
            <p:cNvSpPr>
              <a:spLocks noChangeArrowheads="1"/>
            </p:cNvSpPr>
            <p:nvPr/>
          </p:nvSpPr>
          <p:spPr bwMode="auto">
            <a:xfrm>
              <a:off x="7875588" y="4240213"/>
              <a:ext cx="180975" cy="48418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6" name="Rectangle 10"/>
            <p:cNvSpPr>
              <a:spLocks noChangeArrowheads="1"/>
            </p:cNvSpPr>
            <p:nvPr/>
          </p:nvSpPr>
          <p:spPr bwMode="auto">
            <a:xfrm>
              <a:off x="5918200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7" name="Rectangle 16"/>
            <p:cNvSpPr>
              <a:spLocks noChangeArrowheads="1"/>
            </p:cNvSpPr>
            <p:nvPr/>
          </p:nvSpPr>
          <p:spPr bwMode="auto">
            <a:xfrm>
              <a:off x="6164263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58" name="Rectangle 10"/>
            <p:cNvSpPr>
              <a:spLocks noChangeArrowheads="1"/>
            </p:cNvSpPr>
            <p:nvPr/>
          </p:nvSpPr>
          <p:spPr bwMode="auto">
            <a:xfrm>
              <a:off x="5418138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1" name="Rectangle 16"/>
            <p:cNvSpPr>
              <a:spLocks noChangeArrowheads="1"/>
            </p:cNvSpPr>
            <p:nvPr/>
          </p:nvSpPr>
          <p:spPr bwMode="auto">
            <a:xfrm>
              <a:off x="5667375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2" name="Rectangle 10"/>
            <p:cNvSpPr>
              <a:spLocks noChangeArrowheads="1"/>
            </p:cNvSpPr>
            <p:nvPr/>
          </p:nvSpPr>
          <p:spPr bwMode="auto">
            <a:xfrm>
              <a:off x="7394575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3" name="Rectangle 16"/>
            <p:cNvSpPr>
              <a:spLocks noChangeArrowheads="1"/>
            </p:cNvSpPr>
            <p:nvPr/>
          </p:nvSpPr>
          <p:spPr bwMode="auto">
            <a:xfrm>
              <a:off x="7640638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4" name="Rectangle 10"/>
            <p:cNvSpPr>
              <a:spLocks noChangeArrowheads="1"/>
            </p:cNvSpPr>
            <p:nvPr/>
          </p:nvSpPr>
          <p:spPr bwMode="auto">
            <a:xfrm>
              <a:off x="6894513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5" name="Rectangle 17"/>
            <p:cNvSpPr>
              <a:spLocks noChangeArrowheads="1"/>
            </p:cNvSpPr>
            <p:nvPr/>
          </p:nvSpPr>
          <p:spPr bwMode="auto">
            <a:xfrm>
              <a:off x="6403975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6" name="Rectangle 43"/>
            <p:cNvSpPr>
              <a:spLocks noChangeArrowheads="1"/>
            </p:cNvSpPr>
            <p:nvPr/>
          </p:nvSpPr>
          <p:spPr bwMode="auto">
            <a:xfrm>
              <a:off x="6646863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7" name="Rectangle 16"/>
            <p:cNvSpPr>
              <a:spLocks noChangeArrowheads="1"/>
            </p:cNvSpPr>
            <p:nvPr/>
          </p:nvSpPr>
          <p:spPr bwMode="auto">
            <a:xfrm>
              <a:off x="7143750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68" name="Rectangle 10"/>
            <p:cNvSpPr>
              <a:spLocks noChangeArrowheads="1"/>
            </p:cNvSpPr>
            <p:nvPr/>
          </p:nvSpPr>
          <p:spPr bwMode="auto">
            <a:xfrm>
              <a:off x="7875588" y="5106988"/>
              <a:ext cx="180975" cy="484187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2" name="Rectangle 10"/>
            <p:cNvSpPr>
              <a:spLocks noChangeArrowheads="1"/>
            </p:cNvSpPr>
            <p:nvPr/>
          </p:nvSpPr>
          <p:spPr bwMode="auto">
            <a:xfrm>
              <a:off x="5918200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3" name="Rectangle 16"/>
            <p:cNvSpPr>
              <a:spLocks noChangeArrowheads="1"/>
            </p:cNvSpPr>
            <p:nvPr/>
          </p:nvSpPr>
          <p:spPr bwMode="auto">
            <a:xfrm>
              <a:off x="6164263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4" name="Rectangle 185"/>
            <p:cNvSpPr>
              <a:spLocks noChangeArrowheads="1"/>
            </p:cNvSpPr>
            <p:nvPr/>
          </p:nvSpPr>
          <p:spPr bwMode="auto">
            <a:xfrm>
              <a:off x="5418138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7" name="Rectangle 16"/>
            <p:cNvSpPr>
              <a:spLocks noChangeArrowheads="1"/>
            </p:cNvSpPr>
            <p:nvPr/>
          </p:nvSpPr>
          <p:spPr bwMode="auto">
            <a:xfrm>
              <a:off x="5667375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8" name="Rectangle 10"/>
            <p:cNvSpPr>
              <a:spLocks noChangeArrowheads="1"/>
            </p:cNvSpPr>
            <p:nvPr/>
          </p:nvSpPr>
          <p:spPr bwMode="auto">
            <a:xfrm>
              <a:off x="7394575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89" name="Rectangle 16"/>
            <p:cNvSpPr>
              <a:spLocks noChangeArrowheads="1"/>
            </p:cNvSpPr>
            <p:nvPr/>
          </p:nvSpPr>
          <p:spPr bwMode="auto">
            <a:xfrm>
              <a:off x="7640638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90" name="Rectangle 10"/>
            <p:cNvSpPr>
              <a:spLocks noChangeArrowheads="1"/>
            </p:cNvSpPr>
            <p:nvPr/>
          </p:nvSpPr>
          <p:spPr bwMode="auto">
            <a:xfrm>
              <a:off x="6894513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91" name="Rectangle 192"/>
            <p:cNvSpPr>
              <a:spLocks noChangeArrowheads="1"/>
            </p:cNvSpPr>
            <p:nvPr/>
          </p:nvSpPr>
          <p:spPr bwMode="auto">
            <a:xfrm>
              <a:off x="6403975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92" name="Rectangle 43"/>
            <p:cNvSpPr>
              <a:spLocks noChangeArrowheads="1"/>
            </p:cNvSpPr>
            <p:nvPr/>
          </p:nvSpPr>
          <p:spPr bwMode="auto">
            <a:xfrm>
              <a:off x="6646863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93" name="Rectangle 16"/>
            <p:cNvSpPr>
              <a:spLocks noChangeArrowheads="1"/>
            </p:cNvSpPr>
            <p:nvPr/>
          </p:nvSpPr>
          <p:spPr bwMode="auto">
            <a:xfrm>
              <a:off x="7143750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94" name="Rectangle 10"/>
            <p:cNvSpPr>
              <a:spLocks noChangeArrowheads="1"/>
            </p:cNvSpPr>
            <p:nvPr/>
          </p:nvSpPr>
          <p:spPr bwMode="auto">
            <a:xfrm>
              <a:off x="7875588" y="2506663"/>
              <a:ext cx="180975" cy="48418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Rectangle 3"/>
            <p:cNvSpPr>
              <a:spLocks noChangeArrowheads="1"/>
            </p:cNvSpPr>
            <p:nvPr/>
          </p:nvSpPr>
          <p:spPr bwMode="auto">
            <a:xfrm>
              <a:off x="8081998" y="1495425"/>
              <a:ext cx="261938" cy="4276725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9" name="Text Box 35"/>
            <p:cNvSpPr txBox="1">
              <a:spLocks noChangeArrowheads="1"/>
            </p:cNvSpPr>
            <p:nvPr/>
          </p:nvSpPr>
          <p:spPr bwMode="auto">
            <a:xfrm>
              <a:off x="7456714" y="6022975"/>
              <a:ext cx="155665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CC00"/>
                  </a:solidFill>
                  <a:ea typeface="ＭＳ Ｐゴシック" charset="-128"/>
                  <a:cs typeface="Arial" charset="0"/>
                </a:rPr>
                <a:t>Final</a:t>
              </a:r>
              <a:br>
                <a:rPr lang="en-US" dirty="0" smtClean="0">
                  <a:solidFill>
                    <a:srgbClr val="FFCC00"/>
                  </a:solidFill>
                  <a:ea typeface="ＭＳ Ｐゴシック" charset="-128"/>
                  <a:cs typeface="Arial" charset="0"/>
                </a:rPr>
              </a:br>
              <a:r>
                <a:rPr lang="en-US" dirty="0" smtClean="0">
                  <a:solidFill>
                    <a:srgbClr val="FFCC00"/>
                  </a:solidFill>
                  <a:ea typeface="ＭＳ Ｐゴシック" charset="-128"/>
                  <a:cs typeface="Arial" charset="0"/>
                </a:rPr>
                <a:t>Visit</a:t>
              </a:r>
              <a:endParaRPr lang="en-US" sz="1400" dirty="0">
                <a:solidFill>
                  <a:srgbClr val="FFFFFF"/>
                </a:solidFill>
                <a:ea typeface="ＭＳ Ｐゴシック" charset="-128"/>
                <a:cs typeface="Arial" charset="0"/>
              </a:endParaRPr>
            </a:p>
          </p:txBody>
        </p:sp>
        <p:sp>
          <p:nvSpPr>
            <p:cNvPr id="120" name="Line 58"/>
            <p:cNvSpPr>
              <a:spLocks noChangeShapeType="1"/>
            </p:cNvSpPr>
            <p:nvPr/>
          </p:nvSpPr>
          <p:spPr bwMode="auto">
            <a:xfrm flipV="1">
              <a:off x="8235042" y="5864225"/>
              <a:ext cx="0" cy="1889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7DC40"/>
                </a:solidFill>
                <a:ea typeface="ＭＳ Ｐゴシック" charset="-128"/>
              </a:rPr>
              <a:t>VIEW </a:t>
            </a:r>
            <a:r>
              <a:rPr lang="en-US" dirty="0" smtClean="0">
                <a:solidFill>
                  <a:srgbClr val="E7DC40"/>
                </a:solidFill>
                <a:ea typeface="ＭＳ Ｐゴシック" charset="-128"/>
              </a:rPr>
              <a:t>Studies: Follow-up Phase</a:t>
            </a:r>
            <a:r>
              <a:rPr lang="en-US" dirty="0">
                <a:solidFill>
                  <a:srgbClr val="E7DC40"/>
                </a:solidFill>
                <a:ea typeface="ＭＳ Ｐゴシック" charset="-128"/>
              </a:rPr>
              <a:t/>
            </a:r>
            <a:br>
              <a:rPr lang="en-US" dirty="0">
                <a:solidFill>
                  <a:srgbClr val="E7DC40"/>
                </a:solidFill>
                <a:ea typeface="ＭＳ Ｐゴシック" charset="-128"/>
              </a:rPr>
            </a:br>
            <a:r>
              <a:rPr lang="en-US" dirty="0">
                <a:solidFill>
                  <a:srgbClr val="E7DC40"/>
                </a:solidFill>
                <a:ea typeface="ＭＳ Ｐゴシック" charset="-128"/>
              </a:rPr>
              <a:t>Treatment </a:t>
            </a:r>
            <a:r>
              <a:rPr lang="en-US" dirty="0" smtClean="0">
                <a:solidFill>
                  <a:srgbClr val="E7DC40"/>
                </a:solidFill>
                <a:ea typeface="ＭＳ Ｐゴシック" charset="-128"/>
              </a:rPr>
              <a:t>Schedule</a:t>
            </a:r>
            <a:endParaRPr lang="en-US" dirty="0"/>
          </a:p>
        </p:txBody>
      </p:sp>
      <p:pic>
        <p:nvPicPr>
          <p:cNvPr id="117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-6102" y="6453336"/>
            <a:ext cx="501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Solid = injection; Outline = sham ; Hatched = modified quarterly dosing</a:t>
            </a:r>
          </a:p>
          <a:p>
            <a:r>
              <a:rPr lang="en-US" dirty="0" smtClean="0"/>
              <a:t>AFL: </a:t>
            </a:r>
            <a:r>
              <a:rPr lang="en-US" dirty="0" err="1" smtClean="0"/>
              <a:t>intravitreal</a:t>
            </a:r>
            <a:r>
              <a:rPr lang="en-US" dirty="0" smtClean="0"/>
              <a:t> aflibercept; </a:t>
            </a:r>
            <a:r>
              <a:rPr lang="en-US" dirty="0"/>
              <a:t>RBZ: Ranibizumab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84" y="1480872"/>
            <a:ext cx="68770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60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-243408"/>
            <a:ext cx="8928992" cy="82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Late AMD</a:t>
            </a:r>
          </a:p>
        </p:txBody>
      </p:sp>
      <p:sp>
        <p:nvSpPr>
          <p:cNvPr id="4" name="Rettangolo 3"/>
          <p:cNvSpPr/>
          <p:nvPr/>
        </p:nvSpPr>
        <p:spPr>
          <a:xfrm>
            <a:off x="4932040" y="4509120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it-IT" sz="28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00069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 descr="Bloch 2-3.ps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"/>
          <a:stretch/>
        </p:blipFill>
        <p:spPr>
          <a:xfrm>
            <a:off x="3131840" y="3140968"/>
            <a:ext cx="4680520" cy="319864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18" name="Picture 9" descr="10-Dec-2010 [S02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13705" r="26344" b="17735"/>
          <a:stretch>
            <a:fillRect/>
          </a:stretch>
        </p:blipFill>
        <p:spPr bwMode="auto">
          <a:xfrm>
            <a:off x="467544" y="2996952"/>
            <a:ext cx="2077607" cy="20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560407" y="6453336"/>
            <a:ext cx="2323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SB Bloch et al, AJO, 2012</a:t>
            </a:r>
            <a:endParaRPr lang="it-IT" sz="16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395536" y="620688"/>
            <a:ext cx="8435975" cy="0"/>
          </a:xfrm>
          <a:prstGeom prst="line">
            <a:avLst/>
          </a:prstGeom>
          <a:ln w="25400" cmpd="sng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srgbClr val="FFC000">
                <a:alpha val="5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Studies: Follow-up Phase</a:t>
            </a:r>
            <a:br>
              <a:rPr lang="en-US" dirty="0" smtClean="0"/>
            </a:br>
            <a:r>
              <a:rPr lang="en-US" dirty="0" smtClean="0"/>
              <a:t>Retreatment Criteria</a:t>
            </a:r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sz="2400" b="1" i="1" dirty="0" smtClean="0">
                <a:solidFill>
                  <a:srgbClr val="00001D"/>
                </a:solidFill>
                <a:latin typeface="Calibri"/>
                <a:cs typeface="Calibri"/>
              </a:rPr>
              <a:t>  </a:t>
            </a:r>
            <a:r>
              <a:rPr lang="en-US" sz="3200" b="1" i="1" dirty="0" smtClean="0">
                <a:solidFill>
                  <a:srgbClr val="00001D"/>
                </a:solidFill>
                <a:latin typeface="Calibri"/>
                <a:cs typeface="Calibri"/>
              </a:rPr>
              <a:t>Proactive Component</a:t>
            </a:r>
            <a:endParaRPr lang="en-US" sz="2400" b="1" i="1" dirty="0" smtClean="0">
              <a:solidFill>
                <a:srgbClr val="00001D"/>
              </a:solidFill>
              <a:latin typeface="Calibri"/>
              <a:cs typeface="Calibri"/>
            </a:endParaRP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en-US" sz="2000" b="1" i="1" dirty="0" smtClean="0">
                <a:solidFill>
                  <a:srgbClr val="00001D"/>
                </a:solidFill>
                <a:latin typeface="Calibri"/>
                <a:cs typeface="Calibri"/>
              </a:rPr>
              <a:t>   </a:t>
            </a:r>
            <a:r>
              <a:rPr lang="en-US" sz="2000" b="1" i="1" dirty="0" smtClean="0">
                <a:solidFill>
                  <a:srgbClr val="FF0000"/>
                </a:solidFill>
                <a:latin typeface="Calibri"/>
                <a:cs typeface="Calibri"/>
              </a:rPr>
              <a:t>12 weeks have elapsed </a:t>
            </a:r>
            <a:r>
              <a:rPr lang="en-US" sz="2000" b="1" i="1" dirty="0" smtClean="0">
                <a:solidFill>
                  <a:srgbClr val="00001D"/>
                </a:solidFill>
                <a:latin typeface="Calibri"/>
                <a:cs typeface="Calibri"/>
              </a:rPr>
              <a:t>since the previous injection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endParaRPr lang="en-US" sz="2400" b="1" i="1" dirty="0" smtClean="0">
              <a:solidFill>
                <a:srgbClr val="00001D"/>
              </a:solidFill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sz="2400" b="1" i="1" dirty="0" smtClean="0">
                <a:solidFill>
                  <a:srgbClr val="00001D"/>
                </a:solidFill>
                <a:latin typeface="Calibri"/>
                <a:cs typeface="Calibri"/>
              </a:rPr>
              <a:t>  </a:t>
            </a:r>
            <a:r>
              <a:rPr lang="en-US" sz="3200" b="1" i="1" dirty="0" smtClean="0">
                <a:solidFill>
                  <a:srgbClr val="00001D"/>
                </a:solidFill>
                <a:latin typeface="Calibri"/>
                <a:cs typeface="Calibri"/>
              </a:rPr>
              <a:t>Reactive Component</a:t>
            </a:r>
          </a:p>
          <a:p>
            <a:pPr lvl="1">
              <a:buClr>
                <a:srgbClr val="FF0000"/>
              </a:buClr>
              <a:buFont typeface="Wingdings" charset="2"/>
              <a:buChar char="ü"/>
            </a:pPr>
            <a:r>
              <a:rPr lang="en-US" sz="2000" b="1" i="1" dirty="0" smtClean="0">
                <a:solidFill>
                  <a:srgbClr val="FF0000"/>
                </a:solidFill>
                <a:latin typeface="Calibri"/>
                <a:cs typeface="Calibri"/>
              </a:rPr>
              <a:t>New or persistent fluid </a:t>
            </a:r>
            <a:r>
              <a:rPr lang="en-US" sz="2000" b="1" i="1" dirty="0" smtClean="0">
                <a:solidFill>
                  <a:srgbClr val="00001D"/>
                </a:solidFill>
                <a:latin typeface="Calibri"/>
                <a:cs typeface="Calibri"/>
              </a:rPr>
              <a:t>as indicated by OCT, or increase in central retinal thickness of ≥100 </a:t>
            </a:r>
            <a:r>
              <a:rPr lang="en-US" sz="2000" b="1" i="1" dirty="0" err="1" smtClean="0">
                <a:solidFill>
                  <a:srgbClr val="00001D"/>
                </a:solidFill>
                <a:latin typeface="Calibri"/>
                <a:cs typeface="Calibri"/>
              </a:rPr>
              <a:t>μm</a:t>
            </a:r>
            <a:r>
              <a:rPr lang="en-US" sz="2000" b="1" i="1" dirty="0" smtClean="0">
                <a:solidFill>
                  <a:srgbClr val="00001D"/>
                </a:solidFill>
                <a:latin typeface="Calibri"/>
                <a:cs typeface="Calibri"/>
              </a:rPr>
              <a:t> compared to the </a:t>
            </a:r>
            <a:r>
              <a:rPr lang="en-US" sz="2000" b="1" i="1" u="sng" dirty="0" smtClean="0">
                <a:solidFill>
                  <a:srgbClr val="00001D"/>
                </a:solidFill>
                <a:latin typeface="Calibri"/>
                <a:cs typeface="Calibri"/>
              </a:rPr>
              <a:t>lowest previous value </a:t>
            </a:r>
            <a:r>
              <a:rPr lang="en-US" sz="2000" b="1" i="1" dirty="0" smtClean="0">
                <a:solidFill>
                  <a:srgbClr val="00001D"/>
                </a:solidFill>
                <a:latin typeface="Calibri"/>
                <a:cs typeface="Calibri"/>
              </a:rPr>
              <a:t>as measured by OCT, or</a:t>
            </a:r>
          </a:p>
          <a:p>
            <a:pPr lvl="1">
              <a:buClr>
                <a:srgbClr val="FF0000"/>
              </a:buClr>
              <a:buFont typeface="Wingdings" charset="2"/>
              <a:buChar char="ü"/>
            </a:pPr>
            <a:r>
              <a:rPr lang="en-US" sz="2000" b="1" i="1" dirty="0" smtClean="0">
                <a:solidFill>
                  <a:srgbClr val="FF0000"/>
                </a:solidFill>
                <a:latin typeface="Calibri"/>
                <a:cs typeface="Calibri"/>
              </a:rPr>
              <a:t>Loss of ≥5 ETDRS letters </a:t>
            </a:r>
            <a:r>
              <a:rPr lang="en-US" sz="2000" b="1" i="1" dirty="0" smtClean="0">
                <a:solidFill>
                  <a:srgbClr val="00001D"/>
                </a:solidFill>
                <a:latin typeface="Calibri"/>
                <a:cs typeface="Calibri"/>
              </a:rPr>
              <a:t>from the </a:t>
            </a:r>
            <a:r>
              <a:rPr lang="en-US" sz="2000" b="1" i="1" u="sng" dirty="0" smtClean="0">
                <a:solidFill>
                  <a:srgbClr val="00001D"/>
                </a:solidFill>
                <a:latin typeface="Calibri"/>
                <a:cs typeface="Calibri"/>
              </a:rPr>
              <a:t>best previous </a:t>
            </a:r>
            <a:r>
              <a:rPr lang="en-US" sz="2000" b="1" i="1" dirty="0" smtClean="0">
                <a:solidFill>
                  <a:srgbClr val="00001D"/>
                </a:solidFill>
                <a:latin typeface="Calibri"/>
                <a:cs typeface="Calibri"/>
              </a:rPr>
              <a:t>letter score in conjunction with recurrent fluid as indicated by OCT, or</a:t>
            </a:r>
          </a:p>
          <a:p>
            <a:pPr lvl="1">
              <a:buClr>
                <a:srgbClr val="FF0000"/>
              </a:buClr>
              <a:buFont typeface="Wingdings" charset="2"/>
              <a:buChar char="ü"/>
            </a:pPr>
            <a:r>
              <a:rPr lang="en-US" sz="2000" b="1" i="1" dirty="0" smtClean="0">
                <a:solidFill>
                  <a:srgbClr val="00001D"/>
                </a:solidFill>
                <a:latin typeface="Calibri"/>
                <a:cs typeface="Calibri"/>
              </a:rPr>
              <a:t>New onset classic neovascularization, or</a:t>
            </a:r>
          </a:p>
          <a:p>
            <a:pPr lvl="1">
              <a:buClr>
                <a:srgbClr val="FF0000"/>
              </a:buClr>
              <a:buFont typeface="Wingdings" charset="2"/>
              <a:buChar char="ü"/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New or persistent leak on FA</a:t>
            </a:r>
            <a:r>
              <a:rPr lang="en-US" sz="2000" b="1" i="1" dirty="0" smtClean="0">
                <a:solidFill>
                  <a:srgbClr val="00001D"/>
                </a:solidFill>
                <a:latin typeface="Calibri"/>
                <a:cs typeface="Calibri"/>
              </a:rPr>
              <a:t>, or new macular hemorrhage</a:t>
            </a:r>
          </a:p>
        </p:txBody>
      </p:sp>
      <p:pic>
        <p:nvPicPr>
          <p:cNvPr id="5" name="Picture 5" descr="logo_nuovo_ro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25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Studies</a:t>
            </a:r>
            <a:br>
              <a:rPr lang="en-US" dirty="0" smtClean="0"/>
            </a:br>
            <a:r>
              <a:rPr lang="en-US" dirty="0" smtClean="0"/>
              <a:t>Total Injections Through Week 96</a:t>
            </a: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0" y="6607571"/>
            <a:ext cx="8985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SAF</a:t>
            </a:r>
            <a:r>
              <a:rPr kumimoji="1" lang="en-US" sz="1000" dirty="0">
                <a:solidFill>
                  <a:srgbClr val="FFFFFF"/>
                </a:solidFill>
                <a:ea typeface="ＭＳ Ｐゴシック" charset="-128"/>
              </a:rPr>
              <a:t>; Integrated: Rq4 n=595; 2q4 n=613; 0.5q4 n=601; 2q8 n=610; </a:t>
            </a:r>
          </a:p>
        </p:txBody>
      </p:sp>
      <p:pic>
        <p:nvPicPr>
          <p:cNvPr id="3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26865"/>
            <a:ext cx="8669337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865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 txBox="1">
            <a:spLocks/>
          </p:cNvSpPr>
          <p:nvPr/>
        </p:nvSpPr>
        <p:spPr bwMode="auto">
          <a:xfrm>
            <a:off x="522288" y="25400"/>
            <a:ext cx="85026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 err="1">
                <a:solidFill>
                  <a:schemeClr val="bg1"/>
                </a:solidFill>
              </a:rPr>
              <a:t>View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Studies</a:t>
            </a:r>
            <a:r>
              <a:rPr lang="it-IT" b="1" dirty="0">
                <a:solidFill>
                  <a:schemeClr val="bg1"/>
                </a:solidFill>
              </a:rPr>
              <a:t> (Follow-up </a:t>
            </a:r>
            <a:r>
              <a:rPr lang="it-IT" b="1" dirty="0" err="1">
                <a:solidFill>
                  <a:schemeClr val="bg1"/>
                </a:solidFill>
              </a:rPr>
              <a:t>Phase</a:t>
            </a:r>
            <a:r>
              <a:rPr lang="it-IT" b="1" dirty="0">
                <a:solidFill>
                  <a:schemeClr val="bg1"/>
                </a:solidFill>
              </a:rPr>
              <a:t>). </a:t>
            </a:r>
          </a:p>
          <a:p>
            <a:pPr eaLnBrk="1" hangingPunct="1"/>
            <a:r>
              <a:rPr lang="it-IT" sz="2100" dirty="0" smtClean="0">
                <a:solidFill>
                  <a:schemeClr val="bg1"/>
                </a:solidFill>
              </a:rPr>
              <a:t>&gt; 90% of </a:t>
            </a:r>
            <a:r>
              <a:rPr lang="it-IT" sz="2100" dirty="0" err="1" smtClean="0">
                <a:solidFill>
                  <a:schemeClr val="bg1"/>
                </a:solidFill>
              </a:rPr>
              <a:t>treated</a:t>
            </a:r>
            <a:r>
              <a:rPr lang="it-IT" sz="2100" dirty="0" smtClean="0">
                <a:solidFill>
                  <a:schemeClr val="bg1"/>
                </a:solidFill>
              </a:rPr>
              <a:t> </a:t>
            </a:r>
            <a:r>
              <a:rPr lang="it-IT" sz="2100" dirty="0" err="1" smtClean="0">
                <a:solidFill>
                  <a:schemeClr val="bg1"/>
                </a:solidFill>
              </a:rPr>
              <a:t>eyes</a:t>
            </a:r>
            <a:r>
              <a:rPr lang="it-IT" sz="2100" dirty="0" smtClean="0">
                <a:solidFill>
                  <a:schemeClr val="bg1"/>
                </a:solidFill>
              </a:rPr>
              <a:t> </a:t>
            </a:r>
            <a:r>
              <a:rPr lang="it-IT" sz="2100" dirty="0" err="1" smtClean="0">
                <a:solidFill>
                  <a:schemeClr val="bg1"/>
                </a:solidFill>
              </a:rPr>
              <a:t>maintain</a:t>
            </a:r>
            <a:r>
              <a:rPr lang="it-IT" sz="2100" dirty="0" smtClean="0">
                <a:solidFill>
                  <a:schemeClr val="bg1"/>
                </a:solidFill>
              </a:rPr>
              <a:t> VA </a:t>
            </a:r>
            <a:r>
              <a:rPr lang="it-IT" sz="2100" dirty="0" err="1" smtClean="0">
                <a:solidFill>
                  <a:schemeClr val="bg1"/>
                </a:solidFill>
              </a:rPr>
              <a:t>at</a:t>
            </a:r>
            <a:r>
              <a:rPr lang="it-IT" sz="2100" dirty="0" smtClean="0">
                <a:solidFill>
                  <a:schemeClr val="bg1"/>
                </a:solidFill>
              </a:rPr>
              <a:t> 96 weeks</a:t>
            </a:r>
            <a:endParaRPr lang="it-IT" sz="2100" dirty="0">
              <a:solidFill>
                <a:schemeClr val="bg1"/>
              </a:solidFill>
            </a:endParaRPr>
          </a:p>
        </p:txBody>
      </p:sp>
      <p:pic>
        <p:nvPicPr>
          <p:cNvPr id="22530" name="Immagine 6" descr="graf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370013"/>
            <a:ext cx="8094663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tonda angolo stesso lato rettangolo 7"/>
          <p:cNvSpPr>
            <a:spLocks/>
          </p:cNvSpPr>
          <p:nvPr/>
        </p:nvSpPr>
        <p:spPr bwMode="auto">
          <a:xfrm>
            <a:off x="1535113" y="1697038"/>
            <a:ext cx="609600" cy="3679825"/>
          </a:xfrm>
          <a:custGeom>
            <a:avLst/>
            <a:gdLst>
              <a:gd name="T0" fmla="*/ 101602 w 609600"/>
              <a:gd name="T1" fmla="*/ 0 h 3679825"/>
              <a:gd name="T2" fmla="*/ 507998 w 609600"/>
              <a:gd name="T3" fmla="*/ 0 h 3679825"/>
              <a:gd name="T4" fmla="*/ 609600 w 609600"/>
              <a:gd name="T5" fmla="*/ 101602 h 3679825"/>
              <a:gd name="T6" fmla="*/ 609600 w 609600"/>
              <a:gd name="T7" fmla="*/ 3679825 h 3679825"/>
              <a:gd name="T8" fmla="*/ 609600 w 609600"/>
              <a:gd name="T9" fmla="*/ 3679825 h 3679825"/>
              <a:gd name="T10" fmla="*/ 0 w 609600"/>
              <a:gd name="T11" fmla="*/ 3679825 h 3679825"/>
              <a:gd name="T12" fmla="*/ 0 w 609600"/>
              <a:gd name="T13" fmla="*/ 3679825 h 3679825"/>
              <a:gd name="T14" fmla="*/ 0 w 609600"/>
              <a:gd name="T15" fmla="*/ 101602 h 3679825"/>
              <a:gd name="T16" fmla="*/ 101602 w 609600"/>
              <a:gd name="T17" fmla="*/ 0 h 36798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9600" h="3679825">
                <a:moveTo>
                  <a:pt x="101602" y="0"/>
                </a:moveTo>
                <a:lnTo>
                  <a:pt x="507998" y="0"/>
                </a:lnTo>
                <a:cubicBezTo>
                  <a:pt x="564111" y="0"/>
                  <a:pt x="609600" y="45489"/>
                  <a:pt x="609600" y="101602"/>
                </a:cubicBezTo>
                <a:lnTo>
                  <a:pt x="609600" y="3679825"/>
                </a:lnTo>
                <a:lnTo>
                  <a:pt x="0" y="3679825"/>
                </a:lnTo>
                <a:lnTo>
                  <a:pt x="0" y="101602"/>
                </a:lnTo>
                <a:cubicBezTo>
                  <a:pt x="0" y="45489"/>
                  <a:pt x="45489" y="0"/>
                  <a:pt x="101602" y="0"/>
                </a:cubicBezTo>
                <a:close/>
              </a:path>
            </a:pathLst>
          </a:custGeom>
          <a:solidFill>
            <a:srgbClr val="C4996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9" name="Arrotonda angolo stesso lato rettangolo 8"/>
          <p:cNvSpPr>
            <a:spLocks/>
          </p:cNvSpPr>
          <p:nvPr/>
        </p:nvSpPr>
        <p:spPr bwMode="auto">
          <a:xfrm>
            <a:off x="2273300" y="1658938"/>
            <a:ext cx="584200" cy="3717925"/>
          </a:xfrm>
          <a:custGeom>
            <a:avLst/>
            <a:gdLst>
              <a:gd name="T0" fmla="*/ 97369 w 584200"/>
              <a:gd name="T1" fmla="*/ 0 h 3717925"/>
              <a:gd name="T2" fmla="*/ 486831 w 584200"/>
              <a:gd name="T3" fmla="*/ 0 h 3717925"/>
              <a:gd name="T4" fmla="*/ 584200 w 584200"/>
              <a:gd name="T5" fmla="*/ 97369 h 3717925"/>
              <a:gd name="T6" fmla="*/ 584200 w 584200"/>
              <a:gd name="T7" fmla="*/ 3717925 h 3717925"/>
              <a:gd name="T8" fmla="*/ 584200 w 584200"/>
              <a:gd name="T9" fmla="*/ 3717925 h 3717925"/>
              <a:gd name="T10" fmla="*/ 0 w 584200"/>
              <a:gd name="T11" fmla="*/ 3717925 h 3717925"/>
              <a:gd name="T12" fmla="*/ 0 w 584200"/>
              <a:gd name="T13" fmla="*/ 3717925 h 3717925"/>
              <a:gd name="T14" fmla="*/ 0 w 584200"/>
              <a:gd name="T15" fmla="*/ 97369 h 3717925"/>
              <a:gd name="T16" fmla="*/ 97369 w 584200"/>
              <a:gd name="T17" fmla="*/ 0 h 37179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4200" h="3717925">
                <a:moveTo>
                  <a:pt x="97369" y="0"/>
                </a:moveTo>
                <a:lnTo>
                  <a:pt x="486831" y="0"/>
                </a:lnTo>
                <a:cubicBezTo>
                  <a:pt x="540606" y="0"/>
                  <a:pt x="584200" y="43594"/>
                  <a:pt x="584200" y="97369"/>
                </a:cubicBezTo>
                <a:lnTo>
                  <a:pt x="584200" y="3717925"/>
                </a:lnTo>
                <a:lnTo>
                  <a:pt x="0" y="3717925"/>
                </a:lnTo>
                <a:lnTo>
                  <a:pt x="0" y="97369"/>
                </a:lnTo>
                <a:cubicBezTo>
                  <a:pt x="0" y="43594"/>
                  <a:pt x="43594" y="0"/>
                  <a:pt x="97369" y="0"/>
                </a:cubicBezTo>
                <a:close/>
              </a:path>
            </a:pathLst>
          </a:custGeom>
          <a:solidFill>
            <a:srgbClr val="F2F2F2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10" name="Arrotonda angolo stesso lato rettangolo 9"/>
          <p:cNvSpPr>
            <a:spLocks/>
          </p:cNvSpPr>
          <p:nvPr/>
        </p:nvSpPr>
        <p:spPr bwMode="auto">
          <a:xfrm>
            <a:off x="2997200" y="1608138"/>
            <a:ext cx="584200" cy="3776662"/>
          </a:xfrm>
          <a:custGeom>
            <a:avLst/>
            <a:gdLst>
              <a:gd name="T0" fmla="*/ 97369 w 584200"/>
              <a:gd name="T1" fmla="*/ 0 h 3776662"/>
              <a:gd name="T2" fmla="*/ 486831 w 584200"/>
              <a:gd name="T3" fmla="*/ 0 h 3776662"/>
              <a:gd name="T4" fmla="*/ 584200 w 584200"/>
              <a:gd name="T5" fmla="*/ 97369 h 3776662"/>
              <a:gd name="T6" fmla="*/ 584200 w 584200"/>
              <a:gd name="T7" fmla="*/ 3776662 h 3776662"/>
              <a:gd name="T8" fmla="*/ 584200 w 584200"/>
              <a:gd name="T9" fmla="*/ 3776662 h 3776662"/>
              <a:gd name="T10" fmla="*/ 0 w 584200"/>
              <a:gd name="T11" fmla="*/ 3776662 h 3776662"/>
              <a:gd name="T12" fmla="*/ 0 w 584200"/>
              <a:gd name="T13" fmla="*/ 3776662 h 3776662"/>
              <a:gd name="T14" fmla="*/ 0 w 584200"/>
              <a:gd name="T15" fmla="*/ 97369 h 3776662"/>
              <a:gd name="T16" fmla="*/ 97369 w 584200"/>
              <a:gd name="T17" fmla="*/ 0 h 37766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4200" h="3776662">
                <a:moveTo>
                  <a:pt x="97369" y="0"/>
                </a:moveTo>
                <a:lnTo>
                  <a:pt x="486831" y="0"/>
                </a:lnTo>
                <a:cubicBezTo>
                  <a:pt x="540606" y="0"/>
                  <a:pt x="584200" y="43594"/>
                  <a:pt x="584200" y="97369"/>
                </a:cubicBezTo>
                <a:lnTo>
                  <a:pt x="584200" y="3776662"/>
                </a:lnTo>
                <a:lnTo>
                  <a:pt x="0" y="3776662"/>
                </a:lnTo>
                <a:lnTo>
                  <a:pt x="0" y="97369"/>
                </a:lnTo>
                <a:cubicBezTo>
                  <a:pt x="0" y="43594"/>
                  <a:pt x="43594" y="0"/>
                  <a:pt x="97369" y="0"/>
                </a:cubicBezTo>
                <a:close/>
              </a:path>
            </a:pathLst>
          </a:custGeom>
          <a:solidFill>
            <a:srgbClr val="F2F2F2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11" name="Arrotonda angolo stesso lato rettangolo 10"/>
          <p:cNvSpPr>
            <a:spLocks/>
          </p:cNvSpPr>
          <p:nvPr/>
        </p:nvSpPr>
        <p:spPr bwMode="auto">
          <a:xfrm>
            <a:off x="3667125" y="1658938"/>
            <a:ext cx="660400" cy="3725862"/>
          </a:xfrm>
          <a:custGeom>
            <a:avLst/>
            <a:gdLst>
              <a:gd name="T0" fmla="*/ 110069 w 660400"/>
              <a:gd name="T1" fmla="*/ 0 h 3725862"/>
              <a:gd name="T2" fmla="*/ 550331 w 660400"/>
              <a:gd name="T3" fmla="*/ 0 h 3725862"/>
              <a:gd name="T4" fmla="*/ 660400 w 660400"/>
              <a:gd name="T5" fmla="*/ 110069 h 3725862"/>
              <a:gd name="T6" fmla="*/ 660400 w 660400"/>
              <a:gd name="T7" fmla="*/ 3725862 h 3725862"/>
              <a:gd name="T8" fmla="*/ 660400 w 660400"/>
              <a:gd name="T9" fmla="*/ 3725862 h 3725862"/>
              <a:gd name="T10" fmla="*/ 0 w 660400"/>
              <a:gd name="T11" fmla="*/ 3725862 h 3725862"/>
              <a:gd name="T12" fmla="*/ 0 w 660400"/>
              <a:gd name="T13" fmla="*/ 3725862 h 3725862"/>
              <a:gd name="T14" fmla="*/ 0 w 660400"/>
              <a:gd name="T15" fmla="*/ 110069 h 3725862"/>
              <a:gd name="T16" fmla="*/ 110069 w 660400"/>
              <a:gd name="T17" fmla="*/ 0 h 37258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0400" h="3725862">
                <a:moveTo>
                  <a:pt x="110069" y="0"/>
                </a:moveTo>
                <a:lnTo>
                  <a:pt x="550331" y="0"/>
                </a:lnTo>
                <a:cubicBezTo>
                  <a:pt x="611120" y="0"/>
                  <a:pt x="660400" y="49280"/>
                  <a:pt x="660400" y="110069"/>
                </a:cubicBezTo>
                <a:lnTo>
                  <a:pt x="660400" y="3725862"/>
                </a:lnTo>
                <a:lnTo>
                  <a:pt x="0" y="3725862"/>
                </a:lnTo>
                <a:lnTo>
                  <a:pt x="0" y="110069"/>
                </a:lnTo>
                <a:cubicBezTo>
                  <a:pt x="0" y="49280"/>
                  <a:pt x="49280" y="0"/>
                  <a:pt x="110069" y="0"/>
                </a:cubicBezTo>
                <a:close/>
              </a:path>
            </a:pathLst>
          </a:custGeom>
          <a:solidFill>
            <a:srgbClr val="FFDE0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22" name="Arrotonda angolo stesso lato rettangolo 21"/>
          <p:cNvSpPr>
            <a:spLocks/>
          </p:cNvSpPr>
          <p:nvPr/>
        </p:nvSpPr>
        <p:spPr bwMode="auto">
          <a:xfrm>
            <a:off x="4818063" y="1811338"/>
            <a:ext cx="609600" cy="3573462"/>
          </a:xfrm>
          <a:custGeom>
            <a:avLst/>
            <a:gdLst>
              <a:gd name="T0" fmla="*/ 101602 w 609600"/>
              <a:gd name="T1" fmla="*/ 0 h 3573462"/>
              <a:gd name="T2" fmla="*/ 507998 w 609600"/>
              <a:gd name="T3" fmla="*/ 0 h 3573462"/>
              <a:gd name="T4" fmla="*/ 609600 w 609600"/>
              <a:gd name="T5" fmla="*/ 101602 h 3573462"/>
              <a:gd name="T6" fmla="*/ 609600 w 609600"/>
              <a:gd name="T7" fmla="*/ 3573462 h 3573462"/>
              <a:gd name="T8" fmla="*/ 609600 w 609600"/>
              <a:gd name="T9" fmla="*/ 3573462 h 3573462"/>
              <a:gd name="T10" fmla="*/ 0 w 609600"/>
              <a:gd name="T11" fmla="*/ 3573462 h 3573462"/>
              <a:gd name="T12" fmla="*/ 0 w 609600"/>
              <a:gd name="T13" fmla="*/ 3573462 h 3573462"/>
              <a:gd name="T14" fmla="*/ 0 w 609600"/>
              <a:gd name="T15" fmla="*/ 101602 h 3573462"/>
              <a:gd name="T16" fmla="*/ 101602 w 609600"/>
              <a:gd name="T17" fmla="*/ 0 h 35734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9600" h="3573462">
                <a:moveTo>
                  <a:pt x="101602" y="0"/>
                </a:moveTo>
                <a:lnTo>
                  <a:pt x="507998" y="0"/>
                </a:lnTo>
                <a:cubicBezTo>
                  <a:pt x="564111" y="0"/>
                  <a:pt x="609600" y="45489"/>
                  <a:pt x="609600" y="101602"/>
                </a:cubicBezTo>
                <a:lnTo>
                  <a:pt x="609600" y="3573462"/>
                </a:lnTo>
                <a:lnTo>
                  <a:pt x="0" y="3573462"/>
                </a:lnTo>
                <a:lnTo>
                  <a:pt x="0" y="101602"/>
                </a:lnTo>
                <a:cubicBezTo>
                  <a:pt x="0" y="45489"/>
                  <a:pt x="45489" y="0"/>
                  <a:pt x="101602" y="0"/>
                </a:cubicBezTo>
                <a:close/>
              </a:path>
            </a:pathLst>
          </a:custGeom>
          <a:solidFill>
            <a:srgbClr val="C4996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23" name="Arrotonda angolo stesso lato rettangolo 22"/>
          <p:cNvSpPr>
            <a:spLocks/>
          </p:cNvSpPr>
          <p:nvPr/>
        </p:nvSpPr>
        <p:spPr bwMode="auto">
          <a:xfrm>
            <a:off x="5556250" y="1811338"/>
            <a:ext cx="584200" cy="3573462"/>
          </a:xfrm>
          <a:custGeom>
            <a:avLst/>
            <a:gdLst>
              <a:gd name="T0" fmla="*/ 97369 w 584200"/>
              <a:gd name="T1" fmla="*/ 0 h 3573462"/>
              <a:gd name="T2" fmla="*/ 486831 w 584200"/>
              <a:gd name="T3" fmla="*/ 0 h 3573462"/>
              <a:gd name="T4" fmla="*/ 584200 w 584200"/>
              <a:gd name="T5" fmla="*/ 97369 h 3573462"/>
              <a:gd name="T6" fmla="*/ 584200 w 584200"/>
              <a:gd name="T7" fmla="*/ 3573462 h 3573462"/>
              <a:gd name="T8" fmla="*/ 584200 w 584200"/>
              <a:gd name="T9" fmla="*/ 3573462 h 3573462"/>
              <a:gd name="T10" fmla="*/ 0 w 584200"/>
              <a:gd name="T11" fmla="*/ 3573462 h 3573462"/>
              <a:gd name="T12" fmla="*/ 0 w 584200"/>
              <a:gd name="T13" fmla="*/ 3573462 h 3573462"/>
              <a:gd name="T14" fmla="*/ 0 w 584200"/>
              <a:gd name="T15" fmla="*/ 97369 h 3573462"/>
              <a:gd name="T16" fmla="*/ 97369 w 584200"/>
              <a:gd name="T17" fmla="*/ 0 h 35734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4200" h="3573462">
                <a:moveTo>
                  <a:pt x="97369" y="0"/>
                </a:moveTo>
                <a:lnTo>
                  <a:pt x="486831" y="0"/>
                </a:lnTo>
                <a:cubicBezTo>
                  <a:pt x="540606" y="0"/>
                  <a:pt x="584200" y="43594"/>
                  <a:pt x="584200" y="97369"/>
                </a:cubicBezTo>
                <a:lnTo>
                  <a:pt x="584200" y="3573462"/>
                </a:lnTo>
                <a:lnTo>
                  <a:pt x="0" y="3573462"/>
                </a:lnTo>
                <a:lnTo>
                  <a:pt x="0" y="97369"/>
                </a:lnTo>
                <a:cubicBezTo>
                  <a:pt x="0" y="43594"/>
                  <a:pt x="43594" y="0"/>
                  <a:pt x="97369" y="0"/>
                </a:cubicBezTo>
                <a:close/>
              </a:path>
            </a:pathLst>
          </a:custGeom>
          <a:solidFill>
            <a:srgbClr val="F2F2F2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24" name="Arrotonda angolo stesso lato rettangolo 23"/>
          <p:cNvSpPr>
            <a:spLocks/>
          </p:cNvSpPr>
          <p:nvPr/>
        </p:nvSpPr>
        <p:spPr bwMode="auto">
          <a:xfrm>
            <a:off x="6280150" y="1874838"/>
            <a:ext cx="584200" cy="3509962"/>
          </a:xfrm>
          <a:custGeom>
            <a:avLst/>
            <a:gdLst>
              <a:gd name="T0" fmla="*/ 97369 w 584200"/>
              <a:gd name="T1" fmla="*/ 0 h 3509962"/>
              <a:gd name="T2" fmla="*/ 486831 w 584200"/>
              <a:gd name="T3" fmla="*/ 0 h 3509962"/>
              <a:gd name="T4" fmla="*/ 584200 w 584200"/>
              <a:gd name="T5" fmla="*/ 97369 h 3509962"/>
              <a:gd name="T6" fmla="*/ 584200 w 584200"/>
              <a:gd name="T7" fmla="*/ 3509962 h 3509962"/>
              <a:gd name="T8" fmla="*/ 584200 w 584200"/>
              <a:gd name="T9" fmla="*/ 3509962 h 3509962"/>
              <a:gd name="T10" fmla="*/ 0 w 584200"/>
              <a:gd name="T11" fmla="*/ 3509962 h 3509962"/>
              <a:gd name="T12" fmla="*/ 0 w 584200"/>
              <a:gd name="T13" fmla="*/ 3509962 h 3509962"/>
              <a:gd name="T14" fmla="*/ 0 w 584200"/>
              <a:gd name="T15" fmla="*/ 97369 h 3509962"/>
              <a:gd name="T16" fmla="*/ 97369 w 584200"/>
              <a:gd name="T17" fmla="*/ 0 h 35099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4200" h="3509962">
                <a:moveTo>
                  <a:pt x="97369" y="0"/>
                </a:moveTo>
                <a:lnTo>
                  <a:pt x="486831" y="0"/>
                </a:lnTo>
                <a:cubicBezTo>
                  <a:pt x="540606" y="0"/>
                  <a:pt x="584200" y="43594"/>
                  <a:pt x="584200" y="97369"/>
                </a:cubicBezTo>
                <a:lnTo>
                  <a:pt x="584200" y="3509962"/>
                </a:lnTo>
                <a:lnTo>
                  <a:pt x="0" y="3509962"/>
                </a:lnTo>
                <a:lnTo>
                  <a:pt x="0" y="97369"/>
                </a:lnTo>
                <a:cubicBezTo>
                  <a:pt x="0" y="43594"/>
                  <a:pt x="43594" y="0"/>
                  <a:pt x="97369" y="0"/>
                </a:cubicBezTo>
                <a:close/>
              </a:path>
            </a:pathLst>
          </a:custGeom>
          <a:solidFill>
            <a:srgbClr val="F2F2F2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25" name="Arrotonda angolo stesso lato rettangolo 24"/>
          <p:cNvSpPr>
            <a:spLocks/>
          </p:cNvSpPr>
          <p:nvPr/>
        </p:nvSpPr>
        <p:spPr bwMode="auto">
          <a:xfrm>
            <a:off x="6950075" y="1811338"/>
            <a:ext cx="630238" cy="3573462"/>
          </a:xfrm>
          <a:custGeom>
            <a:avLst/>
            <a:gdLst>
              <a:gd name="T0" fmla="*/ 105042 w 630238"/>
              <a:gd name="T1" fmla="*/ 0 h 3573462"/>
              <a:gd name="T2" fmla="*/ 525196 w 630238"/>
              <a:gd name="T3" fmla="*/ 0 h 3573462"/>
              <a:gd name="T4" fmla="*/ 630238 w 630238"/>
              <a:gd name="T5" fmla="*/ 105042 h 3573462"/>
              <a:gd name="T6" fmla="*/ 630238 w 630238"/>
              <a:gd name="T7" fmla="*/ 3573462 h 3573462"/>
              <a:gd name="T8" fmla="*/ 630238 w 630238"/>
              <a:gd name="T9" fmla="*/ 3573462 h 3573462"/>
              <a:gd name="T10" fmla="*/ 0 w 630238"/>
              <a:gd name="T11" fmla="*/ 3573462 h 3573462"/>
              <a:gd name="T12" fmla="*/ 0 w 630238"/>
              <a:gd name="T13" fmla="*/ 3573462 h 3573462"/>
              <a:gd name="T14" fmla="*/ 0 w 630238"/>
              <a:gd name="T15" fmla="*/ 105042 h 3573462"/>
              <a:gd name="T16" fmla="*/ 105042 w 630238"/>
              <a:gd name="T17" fmla="*/ 0 h 35734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30238" h="3573462">
                <a:moveTo>
                  <a:pt x="105042" y="0"/>
                </a:moveTo>
                <a:lnTo>
                  <a:pt x="525196" y="0"/>
                </a:lnTo>
                <a:cubicBezTo>
                  <a:pt x="583209" y="0"/>
                  <a:pt x="630238" y="47029"/>
                  <a:pt x="630238" y="105042"/>
                </a:cubicBezTo>
                <a:lnTo>
                  <a:pt x="630238" y="3573462"/>
                </a:lnTo>
                <a:lnTo>
                  <a:pt x="0" y="3573462"/>
                </a:lnTo>
                <a:lnTo>
                  <a:pt x="0" y="105042"/>
                </a:lnTo>
                <a:cubicBezTo>
                  <a:pt x="0" y="47029"/>
                  <a:pt x="47029" y="0"/>
                  <a:pt x="105042" y="0"/>
                </a:cubicBezTo>
                <a:close/>
              </a:path>
            </a:pathLst>
          </a:custGeom>
          <a:solidFill>
            <a:srgbClr val="FFDE0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156008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509713" y="1811338"/>
            <a:ext cx="6477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94%</a:t>
            </a:r>
            <a:endParaRPr lang="it-IT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246313" y="1760538"/>
            <a:ext cx="6461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95%</a:t>
            </a:r>
            <a:endParaRPr lang="it-IT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679825" y="1811338"/>
            <a:ext cx="698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205397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95%</a:t>
            </a:r>
            <a:endParaRPr lang="it-IT" sz="2000" dirty="0">
              <a:solidFill>
                <a:srgbClr val="205397"/>
              </a:solidFill>
              <a:ea typeface="+mn-ea"/>
              <a:cs typeface="Arial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957513" y="1760538"/>
            <a:ext cx="6461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96%</a:t>
            </a:r>
            <a:endParaRPr lang="it-IT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4818063" y="1960563"/>
            <a:ext cx="6477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92%</a:t>
            </a:r>
            <a:endParaRPr lang="it-IT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516563" y="1912938"/>
            <a:ext cx="6461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92%</a:t>
            </a:r>
            <a:endParaRPr lang="it-IT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932613" y="1912938"/>
            <a:ext cx="698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205397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92%</a:t>
            </a:r>
            <a:endParaRPr lang="it-IT" sz="2000" dirty="0">
              <a:solidFill>
                <a:srgbClr val="205397"/>
              </a:solidFill>
              <a:ea typeface="+mn-ea"/>
              <a:cs typeface="Arial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251575" y="1912938"/>
            <a:ext cx="6477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91%</a:t>
            </a:r>
            <a:endParaRPr lang="it-IT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366963" y="1046163"/>
            <a:ext cx="100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Week 52</a:t>
            </a:r>
            <a:endParaRPr lang="it-IT" sz="1600" b="1" dirty="0">
              <a:ea typeface="+mn-ea"/>
              <a:cs typeface="Arial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681663" y="1046163"/>
            <a:ext cx="100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Week 96</a:t>
            </a:r>
            <a:endParaRPr lang="it-IT" sz="1600" b="1" dirty="0">
              <a:ea typeface="+mn-ea"/>
              <a:cs typeface="Arial" charset="0"/>
            </a:endParaRPr>
          </a:p>
        </p:txBody>
      </p:sp>
      <p:cxnSp>
        <p:nvCxnSpPr>
          <p:cNvPr id="37" name="Connettore 1 36"/>
          <p:cNvCxnSpPr>
            <a:cxnSpLocks noChangeShapeType="1"/>
          </p:cNvCxnSpPr>
          <p:nvPr/>
        </p:nvCxnSpPr>
        <p:spPr bwMode="auto">
          <a:xfrm rot="5400000">
            <a:off x="2689225" y="3492500"/>
            <a:ext cx="3767138" cy="1588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Text Box 5"/>
          <p:cNvSpPr txBox="1">
            <a:spLocks noChangeArrowheads="1"/>
          </p:cNvSpPr>
          <p:nvPr/>
        </p:nvSpPr>
        <p:spPr bwMode="auto">
          <a:xfrm>
            <a:off x="339725" y="6165850"/>
            <a:ext cx="59404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en-US" sz="1000">
                <a:solidFill>
                  <a:schemeClr val="bg1"/>
                </a:solidFill>
                <a:ea typeface="MS PGothic" charset="0"/>
                <a:cs typeface="MS PGothic" charset="0"/>
              </a:rPr>
              <a:t>*Compared to baseline; LOCF; PPS (weeks 0-52): </a:t>
            </a:r>
          </a:p>
          <a:p>
            <a:r>
              <a:rPr kumimoji="1" lang="en-US" sz="1000">
                <a:solidFill>
                  <a:schemeClr val="bg1"/>
                </a:solidFill>
                <a:ea typeface="MS PGothic" charset="0"/>
                <a:cs typeface="MS PGothic" charset="0"/>
              </a:rPr>
              <a:t>Rq4 n=538; 2q4 n=559; 0.5q4 n=538; 2q8 n=535</a:t>
            </a:r>
            <a:br>
              <a:rPr kumimoji="1" lang="en-US" sz="1000">
                <a:solidFill>
                  <a:schemeClr val="bg1"/>
                </a:solidFill>
                <a:ea typeface="MS PGothic" charset="0"/>
                <a:cs typeface="MS PGothic" charset="0"/>
              </a:rPr>
            </a:br>
            <a:r>
              <a:rPr kumimoji="1" lang="en-US" sz="1000">
                <a:solidFill>
                  <a:schemeClr val="bg1"/>
                </a:solidFill>
                <a:ea typeface="MS PGothic" charset="0"/>
                <a:cs typeface="MS PGothic" charset="0"/>
              </a:rPr>
              <a:t>FAS (weeks 52-96): Rq4 n=595; 2q4 n=613; 0.5q4 n=597; 2q8 n=607</a:t>
            </a:r>
          </a:p>
        </p:txBody>
      </p:sp>
      <p:sp>
        <p:nvSpPr>
          <p:cNvPr id="55" name="Rettangolo 54"/>
          <p:cNvSpPr/>
          <p:nvPr/>
        </p:nvSpPr>
        <p:spPr>
          <a:xfrm>
            <a:off x="6924675" y="4911725"/>
            <a:ext cx="671513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2q8</a:t>
            </a:r>
            <a:endParaRPr lang="it-IT" sz="2200" dirty="0">
              <a:solidFill>
                <a:schemeClr val="accent1">
                  <a:lumMod val="50000"/>
                </a:schemeClr>
              </a:solidFill>
              <a:ea typeface="+mn-ea"/>
              <a:cs typeface="Arial" charset="0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3667125" y="4911725"/>
            <a:ext cx="671513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2q8</a:t>
            </a:r>
            <a:endParaRPr lang="it-IT" sz="2200" dirty="0">
              <a:solidFill>
                <a:schemeClr val="accent1">
                  <a:lumMod val="50000"/>
                </a:schemeClr>
              </a:solidFill>
              <a:ea typeface="+mn-ea"/>
              <a:cs typeface="Arial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1290638" y="5384800"/>
            <a:ext cx="107632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000" b="1" dirty="0" err="1">
                <a:solidFill>
                  <a:srgbClr val="9F7C5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Ranibizumab</a:t>
            </a:r>
            <a:endParaRPr lang="it-IT" sz="1000" dirty="0">
              <a:solidFill>
                <a:srgbClr val="9F7C5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451225" y="5770563"/>
            <a:ext cx="1627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001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&lt;15 </a:t>
            </a:r>
            <a:r>
              <a:rPr lang="it-IT" sz="1600" b="1" dirty="0" err="1">
                <a:solidFill>
                  <a:srgbClr val="00001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letters</a:t>
            </a:r>
            <a:r>
              <a:rPr lang="it-IT" sz="1600" b="1" dirty="0">
                <a:solidFill>
                  <a:srgbClr val="00001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 </a:t>
            </a:r>
            <a:r>
              <a:rPr lang="it-IT" sz="1600" b="1" dirty="0" err="1">
                <a:solidFill>
                  <a:srgbClr val="00001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lost</a:t>
            </a:r>
            <a:endParaRPr lang="it-IT" b="1" dirty="0">
              <a:solidFill>
                <a:srgbClr val="00001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767513" y="5389563"/>
            <a:ext cx="12525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 err="1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Aflibercept</a:t>
            </a:r>
            <a:endParaRPr lang="it-IT" sz="1400" dirty="0">
              <a:solidFill>
                <a:srgbClr val="25406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4638675" y="5384800"/>
            <a:ext cx="100647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000" b="1" dirty="0" err="1">
                <a:solidFill>
                  <a:srgbClr val="9F7C5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Ranibizumab</a:t>
            </a:r>
            <a:endParaRPr lang="it-IT" sz="1000" dirty="0">
              <a:solidFill>
                <a:srgbClr val="9F7C5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3281363" y="5368925"/>
            <a:ext cx="11350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 err="1">
                <a:solidFill>
                  <a:srgbClr val="00206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Aflibercept</a:t>
            </a:r>
            <a:endParaRPr lang="it-IT" sz="14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4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7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176338"/>
            <a:ext cx="827405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tangolo arrotondato 20"/>
          <p:cNvSpPr/>
          <p:nvPr/>
        </p:nvSpPr>
        <p:spPr>
          <a:xfrm>
            <a:off x="4202113" y="3221038"/>
            <a:ext cx="582612" cy="1193800"/>
          </a:xfrm>
          <a:prstGeom prst="roundRect">
            <a:avLst/>
          </a:prstGeom>
          <a:solidFill>
            <a:srgbClr val="FFFFFF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555" name="Titolo 1"/>
          <p:cNvSpPr txBox="1">
            <a:spLocks/>
          </p:cNvSpPr>
          <p:nvPr/>
        </p:nvSpPr>
        <p:spPr bwMode="auto">
          <a:xfrm>
            <a:off x="641350" y="228600"/>
            <a:ext cx="65897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 err="1">
                <a:solidFill>
                  <a:schemeClr val="bg1"/>
                </a:solidFill>
              </a:rPr>
              <a:t>View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Studies</a:t>
            </a:r>
            <a:r>
              <a:rPr lang="it-IT" b="1" dirty="0">
                <a:solidFill>
                  <a:schemeClr val="bg1"/>
                </a:solidFill>
              </a:rPr>
              <a:t> (Follow-up </a:t>
            </a:r>
            <a:r>
              <a:rPr lang="it-IT" b="1" dirty="0" err="1">
                <a:solidFill>
                  <a:schemeClr val="bg1"/>
                </a:solidFill>
              </a:rPr>
              <a:t>Phase</a:t>
            </a:r>
            <a:r>
              <a:rPr lang="it-IT" b="1" dirty="0" smtClean="0">
                <a:solidFill>
                  <a:schemeClr val="bg1"/>
                </a:solidFill>
              </a:rPr>
              <a:t>) </a:t>
            </a:r>
            <a:endParaRPr lang="it-IT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dirty="0" err="1" smtClean="0">
                <a:solidFill>
                  <a:schemeClr val="bg1"/>
                </a:solidFill>
              </a:rPr>
              <a:t>Mean</a:t>
            </a:r>
            <a:r>
              <a:rPr lang="it-IT" dirty="0" smtClean="0">
                <a:solidFill>
                  <a:schemeClr val="bg1"/>
                </a:solidFill>
              </a:rPr>
              <a:t> VA </a:t>
            </a:r>
            <a:r>
              <a:rPr lang="it-IT" dirty="0" err="1" smtClean="0">
                <a:solidFill>
                  <a:schemeClr val="bg1"/>
                </a:solidFill>
              </a:rPr>
              <a:t>Change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3556" name="Titolo 1"/>
          <p:cNvSpPr txBox="1">
            <a:spLocks/>
          </p:cNvSpPr>
          <p:nvPr/>
        </p:nvSpPr>
        <p:spPr bwMode="auto">
          <a:xfrm>
            <a:off x="4270375" y="3416300"/>
            <a:ext cx="7429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solidFill>
                  <a:srgbClr val="558ED5"/>
                </a:solidFill>
              </a:rPr>
              <a:t>9.3   </a:t>
            </a:r>
          </a:p>
          <a:p>
            <a:pPr eaLnBrk="1" hangingPunct="1"/>
            <a:r>
              <a:rPr lang="it-IT" sz="1400" b="1">
                <a:solidFill>
                  <a:srgbClr val="805134"/>
                </a:solidFill>
              </a:rPr>
              <a:t>8.7</a:t>
            </a:r>
          </a:p>
          <a:p>
            <a:pPr eaLnBrk="1" hangingPunct="1"/>
            <a:r>
              <a:rPr lang="it-IT" sz="1400" b="1">
                <a:solidFill>
                  <a:srgbClr val="FFD92F"/>
                </a:solidFill>
              </a:rPr>
              <a:t>8.4</a:t>
            </a:r>
          </a:p>
          <a:p>
            <a:pPr eaLnBrk="1" hangingPunct="1"/>
            <a:r>
              <a:rPr lang="it-IT" sz="1400" b="1">
                <a:solidFill>
                  <a:srgbClr val="376092"/>
                </a:solidFill>
              </a:rPr>
              <a:t>8.3</a:t>
            </a:r>
          </a:p>
          <a:p>
            <a:pPr eaLnBrk="1" hangingPunct="1"/>
            <a:endParaRPr lang="it-IT" sz="1400" b="1">
              <a:solidFill>
                <a:srgbClr val="1C4677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7810500" y="2493963"/>
            <a:ext cx="735013" cy="119380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558" name="Titolo 1"/>
          <p:cNvSpPr txBox="1">
            <a:spLocks/>
          </p:cNvSpPr>
          <p:nvPr/>
        </p:nvSpPr>
        <p:spPr bwMode="auto">
          <a:xfrm>
            <a:off x="7789863" y="2620963"/>
            <a:ext cx="7413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solidFill>
                  <a:srgbClr val="805134"/>
                </a:solidFill>
              </a:rPr>
              <a:t>7.9</a:t>
            </a:r>
          </a:p>
          <a:p>
            <a:pPr eaLnBrk="1" hangingPunct="1"/>
            <a:r>
              <a:rPr lang="it-IT" sz="1400" b="1">
                <a:solidFill>
                  <a:srgbClr val="FFD92F"/>
                </a:solidFill>
              </a:rPr>
              <a:t>7.6</a:t>
            </a:r>
          </a:p>
          <a:p>
            <a:pPr eaLnBrk="1" hangingPunct="1"/>
            <a:r>
              <a:rPr lang="it-IT" sz="1400" b="1">
                <a:solidFill>
                  <a:srgbClr val="558ED5"/>
                </a:solidFill>
              </a:rPr>
              <a:t>7.6   </a:t>
            </a:r>
          </a:p>
          <a:p>
            <a:pPr eaLnBrk="1" hangingPunct="1"/>
            <a:r>
              <a:rPr lang="it-IT" sz="1400" b="1">
                <a:solidFill>
                  <a:srgbClr val="376092"/>
                </a:solidFill>
              </a:rPr>
              <a:t>6.6</a:t>
            </a:r>
          </a:p>
          <a:p>
            <a:pPr eaLnBrk="1" hangingPunct="1"/>
            <a:endParaRPr lang="it-IT" sz="1400" b="1">
              <a:solidFill>
                <a:srgbClr val="1C4677"/>
              </a:solidFill>
            </a:endParaRPr>
          </a:p>
        </p:txBody>
      </p:sp>
      <p:grpSp>
        <p:nvGrpSpPr>
          <p:cNvPr id="23559" name="Gruppo 30"/>
          <p:cNvGrpSpPr>
            <a:grpSpLocks/>
          </p:cNvGrpSpPr>
          <p:nvPr/>
        </p:nvGrpSpPr>
        <p:grpSpPr bwMode="auto">
          <a:xfrm>
            <a:off x="5910263" y="5610225"/>
            <a:ext cx="2757487" cy="285750"/>
            <a:chOff x="6020243" y="5542102"/>
            <a:chExt cx="2756788" cy="285751"/>
          </a:xfrm>
        </p:grpSpPr>
        <p:sp>
          <p:nvSpPr>
            <p:cNvPr id="23562" name="Titolo 1"/>
            <p:cNvSpPr txBox="1">
              <a:spLocks/>
            </p:cNvSpPr>
            <p:nvPr/>
          </p:nvSpPr>
          <p:spPr bwMode="auto">
            <a:xfrm>
              <a:off x="8034269" y="5546865"/>
              <a:ext cx="742762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 b="1" dirty="0">
                  <a:solidFill>
                    <a:srgbClr val="00001D"/>
                  </a:solidFill>
                </a:rPr>
                <a:t>2q8</a:t>
              </a:r>
              <a:endParaRPr lang="it-IT" sz="1400" b="1" baseline="30000" dirty="0">
                <a:solidFill>
                  <a:srgbClr val="00001D"/>
                </a:solidFill>
              </a:endParaRPr>
            </a:p>
          </p:txBody>
        </p:sp>
        <p:sp>
          <p:nvSpPr>
            <p:cNvPr id="33" name="Rettangolo 32"/>
            <p:cNvSpPr>
              <a:spLocks noChangeArrowheads="1"/>
            </p:cNvSpPr>
            <p:nvPr/>
          </p:nvSpPr>
          <p:spPr bwMode="auto">
            <a:xfrm>
              <a:off x="6628101" y="5599252"/>
              <a:ext cx="142839" cy="157164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64" name="Titolo 1"/>
            <p:cNvSpPr txBox="1">
              <a:spLocks/>
            </p:cNvSpPr>
            <p:nvPr/>
          </p:nvSpPr>
          <p:spPr bwMode="auto">
            <a:xfrm>
              <a:off x="6120230" y="5553215"/>
              <a:ext cx="595162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 b="1" dirty="0">
                  <a:solidFill>
                    <a:srgbClr val="00001D"/>
                  </a:solidFill>
                </a:rPr>
                <a:t>Rq4</a:t>
              </a:r>
            </a:p>
          </p:txBody>
        </p:sp>
        <p:sp>
          <p:nvSpPr>
            <p:cNvPr id="23565" name="Titolo 1"/>
            <p:cNvSpPr txBox="1">
              <a:spLocks/>
            </p:cNvSpPr>
            <p:nvPr/>
          </p:nvSpPr>
          <p:spPr bwMode="auto">
            <a:xfrm>
              <a:off x="6728089" y="5553215"/>
              <a:ext cx="450736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 b="1" dirty="0">
                  <a:solidFill>
                    <a:srgbClr val="00001D"/>
                  </a:solidFill>
                </a:rPr>
                <a:t>2q4</a:t>
              </a:r>
            </a:p>
          </p:txBody>
        </p:sp>
        <p:sp>
          <p:nvSpPr>
            <p:cNvPr id="36" name="Rettangolo 35"/>
            <p:cNvSpPr>
              <a:spLocks noChangeArrowheads="1"/>
            </p:cNvSpPr>
            <p:nvPr/>
          </p:nvSpPr>
          <p:spPr bwMode="auto">
            <a:xfrm>
              <a:off x="6020243" y="5599252"/>
              <a:ext cx="142839" cy="157164"/>
            </a:xfrm>
            <a:prstGeom prst="rect">
              <a:avLst/>
            </a:prstGeom>
            <a:solidFill>
              <a:srgbClr val="986C3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ttangolo 36"/>
            <p:cNvSpPr>
              <a:spLocks noChangeArrowheads="1"/>
            </p:cNvSpPr>
            <p:nvPr/>
          </p:nvSpPr>
          <p:spPr bwMode="auto">
            <a:xfrm>
              <a:off x="7223263" y="5599252"/>
              <a:ext cx="142839" cy="157164"/>
            </a:xfrm>
            <a:prstGeom prst="rect">
              <a:avLst/>
            </a:prstGeom>
            <a:solidFill>
              <a:srgbClr val="37609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ttangolo 37"/>
            <p:cNvSpPr>
              <a:spLocks noChangeArrowheads="1"/>
            </p:cNvSpPr>
            <p:nvPr/>
          </p:nvSpPr>
          <p:spPr bwMode="auto">
            <a:xfrm>
              <a:off x="7919998" y="5599252"/>
              <a:ext cx="144426" cy="157164"/>
            </a:xfrm>
            <a:prstGeom prst="rect">
              <a:avLst/>
            </a:prstGeom>
            <a:solidFill>
              <a:srgbClr val="FDE33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69" name="Titolo 1"/>
            <p:cNvSpPr txBox="1">
              <a:spLocks/>
            </p:cNvSpPr>
            <p:nvPr/>
          </p:nvSpPr>
          <p:spPr bwMode="auto">
            <a:xfrm>
              <a:off x="7308966" y="5553215"/>
              <a:ext cx="739587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 b="1" dirty="0">
                  <a:solidFill>
                    <a:srgbClr val="00001D"/>
                  </a:solidFill>
                </a:rPr>
                <a:t>0.5q4</a:t>
              </a:r>
            </a:p>
          </p:txBody>
        </p:sp>
        <p:cxnSp>
          <p:nvCxnSpPr>
            <p:cNvPr id="40" name="Connettore 1 39"/>
            <p:cNvCxnSpPr>
              <a:cxnSpLocks noChangeShapeType="1"/>
            </p:cNvCxnSpPr>
            <p:nvPr/>
          </p:nvCxnSpPr>
          <p:spPr bwMode="auto">
            <a:xfrm flipV="1">
              <a:off x="6028178" y="5815153"/>
              <a:ext cx="2375886" cy="1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Connettore 1 40"/>
            <p:cNvCxnSpPr>
              <a:cxnSpLocks noChangeShapeType="1"/>
            </p:cNvCxnSpPr>
            <p:nvPr/>
          </p:nvCxnSpPr>
          <p:spPr bwMode="auto">
            <a:xfrm>
              <a:off x="6020243" y="5542102"/>
              <a:ext cx="237429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5283200" y="180340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05397"/>
                </a:solidFill>
              </a:rPr>
              <a:t>Follow-up Phase</a:t>
            </a:r>
          </a:p>
        </p:txBody>
      </p:sp>
      <p:cxnSp>
        <p:nvCxnSpPr>
          <p:cNvPr id="23561" name="Straight Arrow Connector 13"/>
          <p:cNvCxnSpPr>
            <a:cxnSpLocks noChangeShapeType="1"/>
          </p:cNvCxnSpPr>
          <p:nvPr/>
        </p:nvCxnSpPr>
        <p:spPr bwMode="auto">
          <a:xfrm>
            <a:off x="4641850" y="2336800"/>
            <a:ext cx="3063875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0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2700" y="6453336"/>
            <a:ext cx="6800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0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LOCF; Full analysis set; VIEW 1: OCTs mandatory at </a:t>
            </a:r>
            <a:r>
              <a:rPr kumimoji="1" lang="en-US" sz="10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baseline, weeks </a:t>
            </a:r>
            <a:r>
              <a:rPr kumimoji="1" lang="en-US" sz="10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4, 12, 24, 36, </a:t>
            </a:r>
            <a:r>
              <a:rPr kumimoji="1" lang="en-US" sz="10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and all visits weeks 52-96;</a:t>
            </a:r>
            <a:br>
              <a:rPr kumimoji="1" lang="en-US" sz="10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kumimoji="1" lang="en-US" sz="10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VIEW </a:t>
            </a:r>
            <a:r>
              <a:rPr kumimoji="1" lang="en-US" sz="10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2: </a:t>
            </a:r>
            <a:r>
              <a:rPr kumimoji="1" lang="pt-BR" sz="10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OCTs mandatory at all visits</a:t>
            </a:r>
            <a:endParaRPr kumimoji="1" lang="en-US" sz="10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4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Studies: Mean Change in</a:t>
            </a:r>
            <a:br>
              <a:rPr lang="en-US" dirty="0"/>
            </a:br>
            <a:r>
              <a:rPr lang="en-US" dirty="0" smtClean="0"/>
              <a:t>Central Retinal Thickness to </a:t>
            </a:r>
            <a:r>
              <a:rPr lang="en-US" dirty="0"/>
              <a:t>Week </a:t>
            </a:r>
            <a:r>
              <a:rPr lang="en-US" dirty="0" smtClean="0"/>
              <a:t>96</a:t>
            </a: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628800"/>
            <a:ext cx="915035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811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Studies</a:t>
            </a:r>
            <a:br>
              <a:rPr lang="en-US" dirty="0" smtClean="0"/>
            </a:br>
            <a:r>
              <a:rPr lang="en-US" dirty="0" smtClean="0"/>
              <a:t>Adverse Events Over 96 Weeks</a:t>
            </a:r>
          </a:p>
        </p:txBody>
      </p:sp>
      <p:graphicFrame>
        <p:nvGraphicFramePr>
          <p:cNvPr id="145499" name="Group 91"/>
          <p:cNvGraphicFramePr>
            <a:graphicFrameLocks noGrp="1"/>
          </p:cNvGraphicFramePr>
          <p:nvPr/>
        </p:nvGraphicFramePr>
        <p:xfrm>
          <a:off x="184150" y="1997075"/>
          <a:ext cx="8705850" cy="3927474"/>
        </p:xfrm>
        <a:graphic>
          <a:graphicData uri="http://schemas.openxmlformats.org/drawingml/2006/table">
            <a:tbl>
              <a:tblPr/>
              <a:tblGrid>
                <a:gridCol w="3025775"/>
                <a:gridCol w="1136650"/>
                <a:gridCol w="1135063"/>
                <a:gridCol w="1136650"/>
                <a:gridCol w="1135062"/>
                <a:gridCol w="1136650"/>
              </a:tblGrid>
              <a:tr h="389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N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safety analysis set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50797" marR="50797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595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613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601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610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1824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Any AE (%)</a:t>
                      </a:r>
                    </a:p>
                  </a:txBody>
                  <a:tcPr marL="50797" marR="50797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567 (95.3)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587 (95.8)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566 (94.2)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591 (96.9)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1744 (95.6)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3">
                <a:tc>
                  <a:txBody>
                    <a:bodyPr/>
                    <a:lstStyle/>
                    <a:p>
                      <a:pPr marL="1730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Non-ocular (systemic)</a:t>
                      </a:r>
                    </a:p>
                  </a:txBody>
                  <a:tcPr marL="50797" marR="50797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494 (83.0)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522 (85.2)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501 (83.4)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519 (85.1)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1542 (84.5)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3">
                <a:tc>
                  <a:txBody>
                    <a:bodyPr/>
                    <a:lstStyle/>
                    <a:p>
                      <a:pPr marL="1730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Ocular (study eye)</a:t>
                      </a:r>
                    </a:p>
                  </a:txBody>
                  <a:tcPr marL="50797" marR="50797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486 (81.7)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475 (77.5)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467 (77.7)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483 (79.2)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1425 (78.1)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3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Injection-related</a:t>
                      </a:r>
                    </a:p>
                  </a:txBody>
                  <a:tcPr marL="50797" marR="50797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297( 49.9)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276 (45.0)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276 (45.9)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287 (47.0)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839 (46.0)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Any SAE (%)</a:t>
                      </a:r>
                    </a:p>
                  </a:txBody>
                  <a:tcPr marL="50797" marR="50797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170 (28.6)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158 (25.8)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168 (28.0)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177 (29.0)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503 (27.6)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3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Non-ocular (systemic)</a:t>
                      </a:r>
                    </a:p>
                  </a:txBody>
                  <a:tcPr marL="50797" marR="50797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146 (24.5)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131 (21.4)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152 (25.3)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154 (25.2)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437 (24.0)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3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Ocular (study eye)</a:t>
                      </a:r>
                    </a:p>
                  </a:txBody>
                  <a:tcPr marL="50797" marR="50797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 (4.4)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 (3.6)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 (3.2)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 (3.9)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 (3.6)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Any AE causing discontinuation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of study drug</a:t>
                      </a:r>
                    </a:p>
                  </a:txBody>
                  <a:tcPr marL="50797" marR="50797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 (3.5)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 (4.2)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 (6.5)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 (4.9)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95 (5.2)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Any death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50797" marR="50797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 (2.7)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 (2.1)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 (3.2)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 (3.3)</a:t>
                      </a:r>
                      <a:r>
                        <a:rPr kumimoji="0" 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b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52 (2.9)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742" name="Group 214"/>
          <p:cNvGrpSpPr>
            <a:grpSpLocks/>
          </p:cNvGrpSpPr>
          <p:nvPr/>
        </p:nvGrpSpPr>
        <p:grpSpPr bwMode="auto">
          <a:xfrm>
            <a:off x="3251200" y="1992313"/>
            <a:ext cx="5637213" cy="3924300"/>
            <a:chOff x="1879" y="1732"/>
            <a:chExt cx="3705" cy="2199"/>
          </a:xfrm>
        </p:grpSpPr>
        <p:sp>
          <p:nvSpPr>
            <p:cNvPr id="28779" name="Rectangle 203"/>
            <p:cNvSpPr>
              <a:spLocks noChangeArrowheads="1"/>
            </p:cNvSpPr>
            <p:nvPr/>
          </p:nvSpPr>
          <p:spPr bwMode="auto">
            <a:xfrm>
              <a:off x="1879" y="1732"/>
              <a:ext cx="707" cy="2198"/>
            </a:xfrm>
            <a:prstGeom prst="rect">
              <a:avLst/>
            </a:prstGeom>
            <a:noFill/>
            <a:ln w="57150">
              <a:solidFill>
                <a:srgbClr val="99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8780" name="Rectangle 204"/>
            <p:cNvSpPr>
              <a:spLocks noChangeArrowheads="1"/>
            </p:cNvSpPr>
            <p:nvPr/>
          </p:nvSpPr>
          <p:spPr bwMode="auto">
            <a:xfrm>
              <a:off x="2639" y="1732"/>
              <a:ext cx="693" cy="219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8781" name="Rectangle 205"/>
            <p:cNvSpPr>
              <a:spLocks noChangeArrowheads="1"/>
            </p:cNvSpPr>
            <p:nvPr/>
          </p:nvSpPr>
          <p:spPr bwMode="auto">
            <a:xfrm>
              <a:off x="3382" y="1732"/>
              <a:ext cx="687" cy="2199"/>
            </a:xfrm>
            <a:prstGeom prst="rect">
              <a:avLst/>
            </a:prstGeom>
            <a:noFill/>
            <a:ln w="57150">
              <a:solidFill>
                <a:srgbClr val="9E40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8782" name="Rectangle 206"/>
            <p:cNvSpPr>
              <a:spLocks noChangeArrowheads="1"/>
            </p:cNvSpPr>
            <p:nvPr/>
          </p:nvSpPr>
          <p:spPr bwMode="auto">
            <a:xfrm>
              <a:off x="4114" y="1732"/>
              <a:ext cx="700" cy="2198"/>
            </a:xfrm>
            <a:prstGeom prst="rect">
              <a:avLst/>
            </a:prstGeom>
            <a:noFill/>
            <a:ln w="571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8783" name="Rectangle 207"/>
            <p:cNvSpPr>
              <a:spLocks noChangeArrowheads="1"/>
            </p:cNvSpPr>
            <p:nvPr/>
          </p:nvSpPr>
          <p:spPr bwMode="auto">
            <a:xfrm>
              <a:off x="4863" y="1732"/>
              <a:ext cx="721" cy="219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8743" name="Group 2"/>
          <p:cNvGrpSpPr>
            <a:grpSpLocks/>
          </p:cNvGrpSpPr>
          <p:nvPr/>
        </p:nvGrpSpPr>
        <p:grpSpPr bwMode="auto">
          <a:xfrm>
            <a:off x="3251200" y="1476375"/>
            <a:ext cx="5450659" cy="484670"/>
            <a:chOff x="3251610" y="1196161"/>
            <a:chExt cx="5449988" cy="484671"/>
          </a:xfrm>
        </p:grpSpPr>
        <p:sp>
          <p:nvSpPr>
            <p:cNvPr id="28769" name="Rectangle 48"/>
            <p:cNvSpPr>
              <a:spLocks noChangeArrowheads="1"/>
            </p:cNvSpPr>
            <p:nvPr/>
          </p:nvSpPr>
          <p:spPr bwMode="auto">
            <a:xfrm>
              <a:off x="3251610" y="1394599"/>
              <a:ext cx="91653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 Narrow" pitchFamily="34" charset="0"/>
                </a:rPr>
                <a:t>RBZ 0.5q4 </a:t>
              </a:r>
              <a:endParaRPr lang="en-US" sz="14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8770" name="Rectangle 27"/>
            <p:cNvSpPr>
              <a:spLocks noChangeArrowheads="1"/>
            </p:cNvSpPr>
            <p:nvPr/>
          </p:nvSpPr>
          <p:spPr bwMode="auto">
            <a:xfrm>
              <a:off x="5593880" y="1394599"/>
              <a:ext cx="927383" cy="28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 Narrow" pitchFamily="34" charset="0"/>
                </a:rPr>
                <a:t>AFL </a:t>
              </a:r>
              <a:r>
                <a:rPr lang="en-US" sz="1400" b="1" dirty="0">
                  <a:solidFill>
                    <a:srgbClr val="FFFFFF"/>
                  </a:solidFill>
                  <a:latin typeface="Arial Narrow" pitchFamily="34" charset="0"/>
                </a:rPr>
                <a:t>0.5q4 </a:t>
              </a:r>
              <a:endParaRPr lang="en-US" sz="1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8771" name="Rectangle 28"/>
            <p:cNvSpPr>
              <a:spLocks noChangeArrowheads="1"/>
            </p:cNvSpPr>
            <p:nvPr/>
          </p:nvSpPr>
          <p:spPr bwMode="auto">
            <a:xfrm>
              <a:off x="4513765" y="1394599"/>
              <a:ext cx="762294" cy="28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 Narrow" pitchFamily="34" charset="0"/>
                </a:rPr>
                <a:t>AFL </a:t>
              </a:r>
              <a:r>
                <a:rPr lang="en-US" sz="1400" b="1" dirty="0">
                  <a:solidFill>
                    <a:srgbClr val="FFFFFF"/>
                  </a:solidFill>
                  <a:latin typeface="Arial Narrow" pitchFamily="34" charset="0"/>
                </a:rPr>
                <a:t>2q4</a:t>
              </a:r>
              <a:endParaRPr lang="en-US" sz="1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8772" name="Rectangle 29"/>
            <p:cNvSpPr>
              <a:spLocks noChangeArrowheads="1"/>
            </p:cNvSpPr>
            <p:nvPr/>
          </p:nvSpPr>
          <p:spPr bwMode="auto">
            <a:xfrm>
              <a:off x="6846541" y="1394599"/>
              <a:ext cx="762294" cy="28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Arial Narrow" pitchFamily="34" charset="0"/>
                </a:rPr>
                <a:t>AFL </a:t>
              </a:r>
              <a:r>
                <a:rPr lang="en-US" sz="1400" b="1" dirty="0">
                  <a:solidFill>
                    <a:srgbClr val="FFFFFF"/>
                  </a:solidFill>
                  <a:latin typeface="Arial Narrow" pitchFamily="34" charset="0"/>
                </a:rPr>
                <a:t>2q8</a:t>
              </a:r>
              <a:endParaRPr lang="en-US" sz="140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8773" name="Rectangle 48"/>
            <p:cNvSpPr>
              <a:spLocks noChangeArrowheads="1"/>
            </p:cNvSpPr>
            <p:nvPr/>
          </p:nvSpPr>
          <p:spPr bwMode="auto">
            <a:xfrm>
              <a:off x="8006173" y="1394599"/>
              <a:ext cx="695425" cy="28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 Narrow" pitchFamily="34" charset="0"/>
                </a:rPr>
                <a:t>All </a:t>
              </a:r>
              <a:r>
                <a:rPr lang="en-US" sz="1400" b="1" dirty="0" smtClean="0">
                  <a:solidFill>
                    <a:srgbClr val="FFFFFF"/>
                  </a:solidFill>
                  <a:latin typeface="Arial Narrow" pitchFamily="34" charset="0"/>
                </a:rPr>
                <a:t>AFL</a:t>
              </a:r>
              <a:endParaRPr lang="en-US" sz="14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3619865" y="1196161"/>
              <a:ext cx="225397" cy="228600"/>
            </a:xfrm>
            <a:prstGeom prst="ellipse">
              <a:avLst/>
            </a:prstGeom>
            <a:solidFill>
              <a:srgbClr val="9999FF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24"/>
            <p:cNvSpPr/>
            <p:nvPr/>
          </p:nvSpPr>
          <p:spPr bwMode="auto">
            <a:xfrm>
              <a:off x="4777010" y="1202511"/>
              <a:ext cx="231746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776" name="Oval 25"/>
            <p:cNvSpPr>
              <a:spLocks noChangeArrowheads="1"/>
            </p:cNvSpPr>
            <p:nvPr/>
          </p:nvSpPr>
          <p:spPr bwMode="auto">
            <a:xfrm>
              <a:off x="5944869" y="1202511"/>
              <a:ext cx="235349" cy="22860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7115109" y="1202511"/>
              <a:ext cx="231746" cy="228600"/>
            </a:xfrm>
            <a:prstGeom prst="ellipse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778" name="Oval 26"/>
            <p:cNvSpPr>
              <a:spLocks noChangeArrowheads="1"/>
            </p:cNvSpPr>
            <p:nvPr/>
          </p:nvSpPr>
          <p:spPr bwMode="auto">
            <a:xfrm>
              <a:off x="8212178" y="1202511"/>
              <a:ext cx="233692" cy="22860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FFFFFF"/>
                </a:solidFill>
              </a:endParaRPr>
            </a:p>
          </p:txBody>
        </p:sp>
      </p:grpSp>
      <p:sp>
        <p:nvSpPr>
          <p:cNvPr id="28744" name="TextBox 27"/>
          <p:cNvSpPr txBox="1">
            <a:spLocks noChangeArrowheads="1"/>
          </p:cNvSpPr>
          <p:nvPr/>
        </p:nvSpPr>
        <p:spPr bwMode="auto">
          <a:xfrm>
            <a:off x="-38100" y="6237312"/>
            <a:ext cx="858678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a In VIEW 1, one additional death due to CVA and atrial fibrillation occurring 122 days after last visit was only recorded on the </a:t>
            </a:r>
            <a:br>
              <a:rPr lang="en-US" dirty="0"/>
            </a:br>
            <a:r>
              <a:rPr lang="en-US" dirty="0"/>
              <a:t>End of Study CRF page</a:t>
            </a:r>
          </a:p>
          <a:p>
            <a:r>
              <a:rPr lang="en-US" dirty="0"/>
              <a:t>b In VIEW 2, one additional death due to lung cancer &gt;60 days after the last visit was only recorded in the GPV database</a:t>
            </a:r>
          </a:p>
        </p:txBody>
      </p:sp>
      <p:pic>
        <p:nvPicPr>
          <p:cNvPr id="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5"/>
          <p:cNvSpPr txBox="1">
            <a:spLocks noChangeArrowheads="1"/>
          </p:cNvSpPr>
          <p:nvPr/>
        </p:nvSpPr>
        <p:spPr bwMode="auto">
          <a:xfrm>
            <a:off x="6300192" y="6021288"/>
            <a:ext cx="27959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AFL, </a:t>
            </a:r>
            <a:r>
              <a:rPr lang="en-US" sz="1000" dirty="0" err="1" smtClean="0">
                <a:solidFill>
                  <a:srgbClr val="FFFFFF"/>
                </a:solidFill>
              </a:rPr>
              <a:t>intravitreal</a:t>
            </a:r>
            <a:r>
              <a:rPr lang="en-US" sz="1000" dirty="0" smtClean="0">
                <a:solidFill>
                  <a:srgbClr val="FFFFFF"/>
                </a:solidFill>
              </a:rPr>
              <a:t> aflibercept; RBZ, ranibizumab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5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44624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View 1 and 2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Subanalysis</a:t>
            </a:r>
            <a:endParaRPr lang="en-US" sz="4400" b="1" i="1" dirty="0" smtClean="0">
              <a:solidFill>
                <a:srgbClr val="10253F"/>
              </a:solidFill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endParaRPr lang="en-US" sz="3600" b="1" i="1" dirty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from 52 to 96 weeks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reactive </a:t>
            </a:r>
            <a:r>
              <a:rPr lang="en-US" sz="3200" b="1" i="1" dirty="0" err="1" smtClean="0">
                <a:solidFill>
                  <a:srgbClr val="10253F"/>
                </a:solidFill>
                <a:latin typeface="Calibri" charset="0"/>
              </a:rPr>
              <a:t>vs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 proactive treated eyes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 no or limited recovery  in reactive eyes</a:t>
            </a:r>
          </a:p>
          <a:p>
            <a:pPr lvl="2">
              <a:lnSpc>
                <a:spcPct val="130000"/>
              </a:lnSpc>
              <a:buClr>
                <a:srgbClr val="FF253F"/>
              </a:buClr>
              <a:defRPr/>
            </a:pPr>
            <a:r>
              <a:rPr lang="en-US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     when VA is lost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CRT changes are </a:t>
            </a:r>
            <a:r>
              <a:rPr lang="en-US" sz="3200" b="1" i="1" dirty="0" err="1" smtClean="0">
                <a:solidFill>
                  <a:srgbClr val="10253F"/>
                </a:solidFill>
                <a:latin typeface="Calibri" charset="0"/>
              </a:rPr>
              <a:t>unrelevant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is reactive appropriate ?  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91880" y="554917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 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Goldsteinet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al, IOVS, 2013, ARVO E-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Abs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3171 </a:t>
            </a:r>
            <a:endParaRPr lang="it-IT" sz="20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59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44624"/>
            <a:ext cx="89289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View 1 and 2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Subanalysis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(52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wks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)</a:t>
            </a:r>
            <a:endParaRPr lang="en-US" sz="4400" b="1" i="1" dirty="0" smtClean="0">
              <a:solidFill>
                <a:srgbClr val="10253F"/>
              </a:solidFill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endParaRPr lang="en-US" sz="3600" b="1" i="1" dirty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Age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Baseline BCVA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Lesion type and size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CRT</a:t>
            </a: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endParaRPr lang="it-IT" sz="4000" b="1" i="1" dirty="0" smtClean="0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72000" y="5877272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HC Ho, ARVO, 2014 </a:t>
            </a:r>
            <a:endParaRPr lang="it-IT" sz="20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26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44624"/>
            <a:ext cx="8928992" cy="82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View 1 and 2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Subanalysis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(52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wks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)</a:t>
            </a:r>
            <a:endParaRPr lang="en-US" sz="4400" b="1" i="1" dirty="0" smtClean="0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292080" y="6341258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HC Ho, ARVO, 2014 </a:t>
            </a:r>
            <a:endParaRPr lang="it-IT" sz="20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Immagine 4" descr="ARVO subgroup-analysis-17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8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44624"/>
            <a:ext cx="8928992" cy="5361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View 1 and 2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Subanalysis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</a:p>
          <a:p>
            <a:pPr>
              <a:lnSpc>
                <a:spcPct val="110000"/>
              </a:lnSpc>
              <a:buClr>
                <a:srgbClr val="FF253F"/>
              </a:buClr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  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(up to 96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wks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/ # of injections)</a:t>
            </a:r>
            <a:endParaRPr lang="en-US" sz="4400" b="1" i="1" dirty="0" smtClean="0">
              <a:solidFill>
                <a:srgbClr val="10253F"/>
              </a:solidFill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endParaRPr lang="en-US" sz="3600" b="1" i="1" dirty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  BCVA  (±)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40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 L</a:t>
            </a: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esion size  (+)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40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 CRT      (+)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40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 R</a:t>
            </a:r>
            <a:r>
              <a:rPr lang="en-US" sz="4000" b="1" i="1" dirty="0" smtClean="0">
                <a:solidFill>
                  <a:srgbClr val="10253F"/>
                </a:solidFill>
                <a:latin typeface="Calibri" charset="0"/>
              </a:rPr>
              <a:t>etinal fluid  (+) </a:t>
            </a:r>
            <a:endParaRPr lang="it-IT" sz="4000" b="1" i="1" dirty="0" smtClean="0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72000" y="5877272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HC Ho, ARVO, 2014 </a:t>
            </a:r>
            <a:endParaRPr lang="it-IT" sz="20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73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44624"/>
            <a:ext cx="8928992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Intravitreal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AntiVEGF</a:t>
            </a:r>
            <a:endParaRPr lang="en-US" sz="4400" b="1" i="1" dirty="0" smtClean="0">
              <a:solidFill>
                <a:srgbClr val="10253F"/>
              </a:solidFill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endParaRPr lang="en-US" sz="3600" b="1" i="1" dirty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Efficacy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smtClean="0">
                <a:solidFill>
                  <a:srgbClr val="FF0000"/>
                </a:solidFill>
                <a:latin typeface="Calibri" charset="0"/>
              </a:rPr>
              <a:t>and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Safety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Economic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and social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costs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Treatment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regimen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: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fixed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vs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individual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</a:p>
          <a:p>
            <a:pPr lvl="2">
              <a:lnSpc>
                <a:spcPct val="130000"/>
              </a:lnSpc>
              <a:buClr>
                <a:srgbClr val="FF253F"/>
              </a:buClr>
              <a:defRPr/>
            </a:pPr>
            <a:endParaRPr lang="it-IT" sz="3200" b="1" i="1" dirty="0">
              <a:solidFill>
                <a:srgbClr val="00001D"/>
              </a:solidFill>
              <a:latin typeface="Calibri" charset="0"/>
            </a:endParaRPr>
          </a:p>
        </p:txBody>
      </p:sp>
      <p:pic>
        <p:nvPicPr>
          <p:cNvPr id="7" name="Picture 2" descr="C:\Users\SGBZC\Desktop\+Scrap+\Eylea CHMP Opin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4938" r="28136" b="84538"/>
          <a:stretch>
            <a:fillRect/>
          </a:stretch>
        </p:blipFill>
        <p:spPr bwMode="auto">
          <a:xfrm>
            <a:off x="251520" y="5733256"/>
            <a:ext cx="3211870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932040" y="4509120"/>
            <a:ext cx="2592288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it-IT" sz="2800" b="1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Ranibizumab</a:t>
            </a:r>
            <a:endParaRPr lang="it-IT" sz="28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it-IT" sz="2800" b="1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Aflibercept</a:t>
            </a:r>
            <a:endParaRPr lang="it-IT" sz="28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Font typeface="Wingdings" charset="2"/>
              <a:buChar char="Ø"/>
            </a:pPr>
            <a:endParaRPr lang="it-IT" sz="28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Font typeface="Wingdings" charset="2"/>
              <a:buChar char="Ø"/>
            </a:pPr>
            <a:r>
              <a:rPr lang="it-IT" sz="2800" b="1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Bevacizumab</a:t>
            </a:r>
            <a:endParaRPr lang="it-IT" sz="28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11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94361" y="6409534"/>
            <a:ext cx="320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 </a:t>
            </a:r>
            <a:r>
              <a:rPr lang="it-IT" b="1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Shah</a:t>
            </a:r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&amp; </a:t>
            </a:r>
            <a:r>
              <a:rPr lang="it-IT" b="1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b="1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Saroy</a:t>
            </a:r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, ARVO, 2014</a:t>
            </a:r>
            <a:endParaRPr lang="it-IT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Immagine 3" descr="ARVO2014_Shah_RPEE_Poster_FINAL.ps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2"/>
          <a:stretch/>
        </p:blipFill>
        <p:spPr>
          <a:xfrm>
            <a:off x="322617" y="1465682"/>
            <a:ext cx="8497855" cy="397954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36071" y="-99392"/>
            <a:ext cx="8584401" cy="825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View 1 and 2 </a:t>
            </a:r>
            <a:r>
              <a:rPr lang="en-US" sz="4400" b="1" i="1" dirty="0" err="1">
                <a:solidFill>
                  <a:srgbClr val="10253F"/>
                </a:solidFill>
                <a:latin typeface="Calibri" charset="0"/>
              </a:rPr>
              <a:t>Subanalysis</a:t>
            </a: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(52 </a:t>
            </a:r>
            <a:r>
              <a:rPr lang="en-US" sz="4400" b="1" i="1" dirty="0" err="1">
                <a:solidFill>
                  <a:srgbClr val="10253F"/>
                </a:solidFill>
                <a:latin typeface="Calibri" charset="0"/>
              </a:rPr>
              <a:t>wks</a:t>
            </a: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954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t="5772" r="53697"/>
          <a:stretch/>
        </p:blipFill>
        <p:spPr>
          <a:xfrm>
            <a:off x="539552" y="3356992"/>
            <a:ext cx="3285373" cy="331236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40193" y="6349067"/>
            <a:ext cx="265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DM Marcus , ARVO, 2014</a:t>
            </a:r>
            <a:endParaRPr lang="it-IT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-171400"/>
            <a:ext cx="4839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charset="2"/>
              <a:buChar char="ü"/>
            </a:pPr>
            <a:r>
              <a:rPr lang="it-IT" sz="4400" b="1" i="1" dirty="0" smtClean="0">
                <a:solidFill>
                  <a:srgbClr val="00001D"/>
                </a:solidFill>
                <a:latin typeface="Calibri"/>
                <a:cs typeface="Calibri"/>
              </a:rPr>
              <a:t>Extension </a:t>
            </a:r>
            <a:r>
              <a:rPr lang="it-IT" sz="4400" b="1" i="1" dirty="0" err="1" smtClean="0">
                <a:solidFill>
                  <a:srgbClr val="00001D"/>
                </a:solidFill>
                <a:latin typeface="Calibri"/>
                <a:cs typeface="Calibri"/>
              </a:rPr>
              <a:t>Studies</a:t>
            </a:r>
            <a:endParaRPr lang="it-IT" sz="4400" b="1" i="1" dirty="0">
              <a:solidFill>
                <a:srgbClr val="00001D"/>
              </a:solidFill>
              <a:latin typeface="Calibri"/>
              <a:cs typeface="Calibri"/>
            </a:endParaRPr>
          </a:p>
        </p:txBody>
      </p:sp>
      <p:pic>
        <p:nvPicPr>
          <p:cNvPr id="13" name="Immagine 12" descr="ARVO2014_Marcus_VIEW 1 extension_poster_FINAL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16017"/>
            <a:ext cx="4512734" cy="26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94361" y="6409534"/>
            <a:ext cx="260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DM Marcus, ARVO, 2014</a:t>
            </a:r>
            <a:endParaRPr lang="it-IT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Immagine 4" descr="ARVO2014_Marcus_VIEW 1 extension_poster_FINAL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336"/>
            <a:ext cx="8153400" cy="47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1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23912"/>
          </a:xfrm>
        </p:spPr>
        <p:txBody>
          <a:bodyPr/>
          <a:lstStyle/>
          <a:p>
            <a:r>
              <a:rPr lang="en-US" dirty="0" smtClean="0"/>
              <a:t>VIEW Studies</a:t>
            </a:r>
            <a:br>
              <a:rPr lang="en-US" dirty="0" smtClean="0"/>
            </a:br>
            <a:r>
              <a:rPr lang="en-US" dirty="0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297363"/>
          </a:xfrm>
        </p:spPr>
        <p:txBody>
          <a:bodyPr/>
          <a:lstStyle/>
          <a:p>
            <a:pPr>
              <a:buClr>
                <a:srgbClr val="FFFF00"/>
              </a:buClr>
              <a:buFont typeface="Wingdings" charset="2"/>
              <a:buChar char="ü"/>
            </a:pPr>
            <a:r>
              <a:rPr lang="en-US" b="1" dirty="0" smtClean="0"/>
              <a:t> The efficacy and safety of aflibercept 2 mg </a:t>
            </a:r>
            <a:r>
              <a:rPr lang="en-US" b="1" dirty="0" smtClean="0"/>
              <a:t>every other </a:t>
            </a:r>
            <a:r>
              <a:rPr lang="en-US" b="1" dirty="0" smtClean="0"/>
              <a:t>month was comparable to that of ranibizumab 0.5mg dosed monthly</a:t>
            </a:r>
          </a:p>
          <a:p>
            <a:pPr marL="285750" lvl="1" indent="0">
              <a:buNone/>
            </a:pPr>
            <a:endParaRPr lang="en-US" sz="2800" b="1" dirty="0" smtClean="0"/>
          </a:p>
          <a:p>
            <a:pPr>
              <a:buClr>
                <a:srgbClr val="FFFF00"/>
              </a:buClr>
              <a:buFont typeface="Wingdings" charset="2"/>
              <a:buChar char="ü"/>
            </a:pPr>
            <a:r>
              <a:rPr lang="en-US" b="1" dirty="0" smtClean="0"/>
              <a:t> Following 52 weeks proactive treatment, efficacy was largely maintained for the remainder of the study using a modified quarterly retreatment schedule</a:t>
            </a:r>
          </a:p>
          <a:p>
            <a:pPr lvl="1">
              <a:buClr>
                <a:srgbClr val="FFFF00"/>
              </a:buClr>
              <a:buFont typeface="Wingdings" charset="2"/>
              <a:buChar char="Ø"/>
            </a:pPr>
            <a:r>
              <a:rPr lang="en-US" b="1" dirty="0" smtClean="0"/>
              <a:t>A large proportion of patients remained stable with quarterly dosing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1865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Studies</a:t>
            </a:r>
            <a:br>
              <a:rPr lang="en-US" dirty="0" smtClean="0"/>
            </a:br>
            <a:r>
              <a:rPr lang="en-US" dirty="0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07288" cy="4297363"/>
          </a:xfrm>
        </p:spPr>
        <p:txBody>
          <a:bodyPr/>
          <a:lstStyle/>
          <a:p>
            <a:endParaRPr lang="en-US" sz="1800" dirty="0" smtClean="0"/>
          </a:p>
          <a:p>
            <a:pPr>
              <a:buClr>
                <a:srgbClr val="FFFF00"/>
              </a:buClr>
              <a:buFont typeface="Wingdings" charset="2"/>
              <a:buChar char="ü"/>
            </a:pPr>
            <a:r>
              <a:rPr lang="en-US" b="1" dirty="0" smtClean="0"/>
              <a:t> These findings support the use of aflibercept 2 mg every other month without the need for intervening monitoring visits</a:t>
            </a:r>
          </a:p>
          <a:p>
            <a:pPr>
              <a:buClr>
                <a:srgbClr val="FFFF00"/>
              </a:buClr>
              <a:buFont typeface="Wingdings" charset="2"/>
              <a:buChar char="ü"/>
            </a:pPr>
            <a:endParaRPr lang="en-US" sz="3200" dirty="0" smtClean="0"/>
          </a:p>
          <a:p>
            <a:pPr>
              <a:buClr>
                <a:srgbClr val="FFFF00"/>
              </a:buClr>
              <a:buFont typeface="Wingdings" charset="2"/>
              <a:buChar char="ü"/>
            </a:pPr>
            <a:r>
              <a:rPr lang="en-US" b="1" dirty="0" smtClean="0"/>
              <a:t> After 52 weeks, it may be possible to extend to a quarterly treatment interval based on patients’ individual visual and anatomic outcomes</a:t>
            </a:r>
          </a:p>
        </p:txBody>
      </p:sp>
    </p:spTree>
    <p:extLst>
      <p:ext uri="{BB962C8B-B14F-4D97-AF65-F5344CB8AC3E}">
        <p14:creationId xmlns:p14="http://schemas.microsoft.com/office/powerpoint/2010/main" val="176240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44624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Intravitreal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 Anti VEGF</a:t>
            </a:r>
          </a:p>
          <a:p>
            <a:pPr>
              <a:lnSpc>
                <a:spcPct val="110000"/>
              </a:lnSpc>
              <a:buClr>
                <a:srgbClr val="FF253F"/>
              </a:buClr>
              <a:defRPr/>
            </a:pPr>
            <a:endParaRPr lang="en-US" sz="3600" b="1" i="1" dirty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Use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drugs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appropriately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!</a:t>
            </a:r>
          </a:p>
          <a:p>
            <a:pPr marL="3200400" lvl="6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Resistant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 (“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Recalcitrant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”)</a:t>
            </a:r>
          </a:p>
          <a:p>
            <a:pPr marL="3200400" lvl="6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Recurrent</a:t>
            </a:r>
            <a:endParaRPr lang="it-IT" sz="3200" b="1" i="1" dirty="0">
              <a:solidFill>
                <a:srgbClr val="10253F"/>
              </a:solidFill>
              <a:latin typeface="Calibri" charset="0"/>
            </a:endParaRPr>
          </a:p>
          <a:p>
            <a:pPr lvl="6">
              <a:lnSpc>
                <a:spcPct val="130000"/>
              </a:lnSpc>
              <a:buClr>
                <a:srgbClr val="FF253F"/>
              </a:buClr>
              <a:defRPr/>
            </a:pP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Tachiphylaxis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lvl="2">
              <a:lnSpc>
                <a:spcPct val="130000"/>
              </a:lnSpc>
              <a:buClr>
                <a:srgbClr val="FF253F"/>
              </a:buClr>
              <a:defRPr/>
            </a:pPr>
            <a:endParaRPr lang="it-IT" sz="3200" b="1" i="1" dirty="0">
              <a:solidFill>
                <a:srgbClr val="00001D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2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44624"/>
            <a:ext cx="892899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Tachiphylaxis</a:t>
            </a:r>
            <a:endParaRPr lang="en-US" sz="4400" b="1" i="1" dirty="0" smtClean="0">
              <a:solidFill>
                <a:srgbClr val="10253F"/>
              </a:solidFill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endParaRPr lang="en-US" sz="3600" b="1" i="1" dirty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&gt; 10% non responders</a:t>
            </a: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 immunization  (blood !!) against </a:t>
            </a:r>
            <a:r>
              <a:rPr lang="en-US" sz="3200" b="1" i="1" dirty="0" err="1" smtClean="0">
                <a:solidFill>
                  <a:srgbClr val="10253F"/>
                </a:solidFill>
                <a:latin typeface="Calibri" charset="0"/>
              </a:rPr>
              <a:t>Tx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:</a:t>
            </a:r>
          </a:p>
          <a:p>
            <a:pPr marL="3200400" lvl="6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 Naïve:  0%</a:t>
            </a:r>
          </a:p>
          <a:p>
            <a:pPr marL="3200400" lvl="6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&lt;10 injections: 11.1%</a:t>
            </a:r>
          </a:p>
          <a:p>
            <a:pPr marL="3200400" lvl="6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&gt; 10 </a:t>
            </a:r>
            <a:r>
              <a:rPr lang="en-US" sz="3200" b="1" i="1" dirty="0" err="1" smtClean="0">
                <a:solidFill>
                  <a:srgbClr val="10253F"/>
                </a:solidFill>
                <a:latin typeface="Calibri" charset="0"/>
              </a:rPr>
              <a:t>iniections</a:t>
            </a: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: 21.7% 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63888" y="5373216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Leveziel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et al, IOVS, 2013, ARVO E-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Abs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3170 </a:t>
            </a:r>
            <a:endParaRPr lang="it-IT" sz="20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04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44624"/>
            <a:ext cx="8928992" cy="654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Intravitreal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 Anti VEGF</a:t>
            </a:r>
          </a:p>
          <a:p>
            <a:pPr>
              <a:lnSpc>
                <a:spcPct val="110000"/>
              </a:lnSpc>
              <a:buClr>
                <a:srgbClr val="FF253F"/>
              </a:buClr>
              <a:defRPr/>
            </a:pPr>
            <a:endParaRPr lang="en-US" sz="3600" b="1" i="1" dirty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Long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term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efficacy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vs macular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atrophy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Superior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systemic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safety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profile</a:t>
            </a:r>
            <a:r>
              <a:rPr lang="it-IT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lvl="2">
              <a:lnSpc>
                <a:spcPct val="130000"/>
              </a:lnSpc>
              <a:buClr>
                <a:srgbClr val="FF253F"/>
              </a:buClr>
              <a:defRPr/>
            </a:pPr>
            <a:r>
              <a:rPr lang="it-IT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            (CVA ,  “fragile”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populations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) </a:t>
            </a:r>
          </a:p>
          <a:p>
            <a:pPr lvl="2">
              <a:lnSpc>
                <a:spcPct val="130000"/>
              </a:lnSpc>
              <a:buClr>
                <a:srgbClr val="FF253F"/>
              </a:buClr>
              <a:defRPr/>
            </a:pP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Limit 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number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of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injections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lvl="2">
              <a:lnSpc>
                <a:spcPct val="130000"/>
              </a:lnSpc>
              <a:buClr>
                <a:srgbClr val="FF253F"/>
              </a:buClr>
              <a:defRPr/>
            </a:pP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Limit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number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of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controls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lvl="2">
              <a:lnSpc>
                <a:spcPct val="130000"/>
              </a:lnSpc>
              <a:buClr>
                <a:srgbClr val="FF253F"/>
              </a:buClr>
              <a:defRPr/>
            </a:pPr>
            <a:endParaRPr lang="it-IT" sz="3200" b="1" i="1" dirty="0">
              <a:solidFill>
                <a:srgbClr val="10253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9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44624"/>
            <a:ext cx="8928992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Intravitreal</a:t>
            </a:r>
            <a:r>
              <a:rPr lang="en-US" sz="4400" b="1" i="1" dirty="0" smtClean="0">
                <a:solidFill>
                  <a:srgbClr val="10253F"/>
                </a:solidFill>
                <a:latin typeface="Calibri" charset="0"/>
              </a:rPr>
              <a:t> 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AntiVEGF</a:t>
            </a:r>
            <a:endParaRPr lang="en-US" sz="4400" b="1" i="1" dirty="0" smtClean="0">
              <a:solidFill>
                <a:srgbClr val="10253F"/>
              </a:solidFill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endParaRPr lang="en-US" sz="3600" b="1" i="1" dirty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en-US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Undertreatment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is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the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rule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Costly-driven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Unreported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adverse</a:t>
            </a:r>
            <a:r>
              <a:rPr lang="it-IT" sz="32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events</a:t>
            </a:r>
            <a:endParaRPr lang="it-IT" sz="3200" b="1" i="1" dirty="0" smtClean="0">
              <a:solidFill>
                <a:srgbClr val="10253F"/>
              </a:solidFill>
              <a:latin typeface="Calibri" charset="0"/>
            </a:endParaRPr>
          </a:p>
          <a:p>
            <a:pPr marL="1371600" lvl="2" indent="-457200">
              <a:lnSpc>
                <a:spcPct val="130000"/>
              </a:lnSpc>
              <a:buClr>
                <a:srgbClr val="FF253F"/>
              </a:buClr>
              <a:buFont typeface="Wingdings" charset="2"/>
              <a:buChar char="Ø"/>
              <a:defRPr/>
            </a:pPr>
            <a:r>
              <a:rPr lang="it-IT" sz="32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3200" b="1" i="1" dirty="0" err="1" smtClean="0">
                <a:solidFill>
                  <a:srgbClr val="10253F"/>
                </a:solidFill>
                <a:latin typeface="Calibri" charset="0"/>
              </a:rPr>
              <a:t>Tachiphylaxis</a:t>
            </a:r>
            <a:endParaRPr lang="it-IT" sz="3200" b="1" i="1" dirty="0">
              <a:solidFill>
                <a:srgbClr val="00001D"/>
              </a:solidFill>
              <a:latin typeface="Calibri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932040" y="4509120"/>
            <a:ext cx="2592288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it-IT" sz="2800" b="1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Ranibizumab</a:t>
            </a:r>
            <a:endParaRPr lang="it-IT" sz="28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457200" indent="-457200">
              <a:buClr>
                <a:srgbClr val="FF0000"/>
              </a:buClr>
              <a:buFont typeface="Wingdings" charset="2"/>
              <a:buChar char="Ø"/>
            </a:pPr>
            <a:r>
              <a:rPr lang="it-IT" sz="2800" b="1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Aflibercept</a:t>
            </a:r>
            <a:endParaRPr lang="it-IT" sz="28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Font typeface="Wingdings" charset="2"/>
              <a:buChar char="Ø"/>
            </a:pPr>
            <a:endParaRPr lang="it-IT" sz="28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Font typeface="Wingdings" charset="2"/>
              <a:buChar char="Ø"/>
            </a:pPr>
            <a:r>
              <a:rPr lang="it-IT" sz="2800" b="1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Bevacizumab</a:t>
            </a:r>
            <a:endParaRPr lang="it-IT" sz="2800" b="1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74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8222" y="5157192"/>
            <a:ext cx="1425546" cy="81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-315416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4795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 b="1" dirty="0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5" descr="logo_nuovo_r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833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54023"/>
            <a:ext cx="8928992" cy="412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en-US" sz="44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en-US" sz="4400" b="1" i="1" dirty="0" err="1" smtClean="0">
                <a:solidFill>
                  <a:srgbClr val="10253F"/>
                </a:solidFill>
                <a:latin typeface="Calibri" charset="0"/>
              </a:rPr>
              <a:t>Aflibercept</a:t>
            </a:r>
            <a:endParaRPr lang="en-US" sz="4400" b="1" i="1" dirty="0" smtClean="0">
              <a:solidFill>
                <a:srgbClr val="10253F"/>
              </a:solidFill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FF253F"/>
              </a:buClr>
              <a:defRPr/>
            </a:pPr>
            <a:endParaRPr lang="en-US" sz="4400" b="1" i="1" dirty="0">
              <a:solidFill>
                <a:srgbClr val="10253F"/>
              </a:solidFill>
              <a:latin typeface="Calibri" charset="0"/>
            </a:endParaRPr>
          </a:p>
          <a:p>
            <a:pPr lvl="8">
              <a:lnSpc>
                <a:spcPct val="15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it-IT" sz="20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Purely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 human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protein</a:t>
            </a:r>
            <a:endParaRPr lang="it-IT" sz="2000" b="1" i="1" dirty="0" smtClean="0">
              <a:solidFill>
                <a:srgbClr val="10253F"/>
              </a:solidFill>
              <a:latin typeface="Calibri" charset="0"/>
            </a:endParaRPr>
          </a:p>
          <a:p>
            <a:pPr lvl="8">
              <a:lnSpc>
                <a:spcPct val="15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it-IT" sz="20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All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 VEGF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isoforms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 and PIGF</a:t>
            </a:r>
          </a:p>
          <a:p>
            <a:pPr lvl="8">
              <a:lnSpc>
                <a:spcPct val="15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it-IT" sz="20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High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affinity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 and long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lasting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activity</a:t>
            </a:r>
            <a:endParaRPr lang="it-IT" sz="2000" b="1" i="1" dirty="0" smtClean="0">
              <a:solidFill>
                <a:srgbClr val="10253F"/>
              </a:solidFill>
              <a:latin typeface="Calibri" charset="0"/>
            </a:endParaRPr>
          </a:p>
          <a:p>
            <a:pPr lvl="8">
              <a:lnSpc>
                <a:spcPct val="150000"/>
              </a:lnSpc>
              <a:buClr>
                <a:srgbClr val="FF253F"/>
              </a:buClr>
              <a:buFont typeface="Wingdings" charset="0"/>
              <a:buChar char="ü"/>
              <a:defRPr/>
            </a:pPr>
            <a:r>
              <a:rPr lang="it-IT" sz="2000" b="1" i="1" dirty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Penetrates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all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retinal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 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layers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 (</a:t>
            </a:r>
            <a:r>
              <a:rPr lang="it-IT" sz="2000" b="1" i="1" dirty="0" err="1" smtClean="0">
                <a:solidFill>
                  <a:srgbClr val="10253F"/>
                </a:solidFill>
                <a:latin typeface="Calibri" charset="0"/>
              </a:rPr>
              <a:t>intracellular</a:t>
            </a:r>
            <a:r>
              <a:rPr lang="it-IT" sz="2000" b="1" i="1" dirty="0" smtClean="0">
                <a:solidFill>
                  <a:srgbClr val="10253F"/>
                </a:solidFill>
                <a:latin typeface="Calibri" charset="0"/>
              </a:rPr>
              <a:t> !)</a:t>
            </a:r>
          </a:p>
          <a:p>
            <a:pPr lvl="2">
              <a:lnSpc>
                <a:spcPct val="150000"/>
              </a:lnSpc>
              <a:buClr>
                <a:srgbClr val="FF253F"/>
              </a:buClr>
              <a:defRPr/>
            </a:pPr>
            <a:endParaRPr lang="it-IT" sz="3200" b="1" i="1" dirty="0">
              <a:solidFill>
                <a:srgbClr val="00001D"/>
              </a:solidFill>
              <a:latin typeface="Calibri" charset="0"/>
            </a:endParaRPr>
          </a:p>
        </p:txBody>
      </p:sp>
      <p:pic>
        <p:nvPicPr>
          <p:cNvPr id="7" name="Immagine 50" descr="9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84784"/>
            <a:ext cx="277185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67544" y="5733256"/>
            <a:ext cx="3613472" cy="919609"/>
            <a:chOff x="49" y="56"/>
            <a:chExt cx="2503" cy="670"/>
          </a:xfrm>
        </p:grpSpPr>
        <p:pic>
          <p:nvPicPr>
            <p:cNvPr id="11" name="Picture 5" descr="VIEW-1_logo_smal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64"/>
              <a:ext cx="1343" cy="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450" y="56"/>
              <a:ext cx="1102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altLang="ja-JP" sz="1600" b="1" dirty="0">
                  <a:solidFill>
                    <a:srgbClr val="00001D"/>
                  </a:solidFill>
                  <a:ea typeface="MS PGothic" charset="0"/>
                  <a:cs typeface="MS PGothic" charset="0"/>
                </a:rPr>
                <a:t>~180 </a:t>
              </a:r>
              <a:r>
                <a:rPr lang="en-US" altLang="ja-JP" sz="1600" b="1" dirty="0" err="1">
                  <a:solidFill>
                    <a:srgbClr val="00001D"/>
                  </a:solidFill>
                  <a:ea typeface="MS PGothic" charset="0"/>
                  <a:cs typeface="MS PGothic" charset="0"/>
                </a:rPr>
                <a:t>Centres</a:t>
              </a:r>
              <a:endParaRPr lang="en-US" altLang="ja-JP" sz="1600" b="1" dirty="0">
                <a:solidFill>
                  <a:srgbClr val="00001D"/>
                </a:solidFill>
                <a:ea typeface="MS PGothic" charset="0"/>
                <a:cs typeface="MS PGothic" charset="0"/>
              </a:endParaRPr>
            </a:p>
            <a:p>
              <a:r>
                <a:rPr lang="en-US" altLang="ja-JP" sz="1600" b="1" dirty="0">
                  <a:solidFill>
                    <a:srgbClr val="00001D"/>
                  </a:solidFill>
                  <a:ea typeface="MS PGothic" charset="0"/>
                  <a:cs typeface="MS PGothic" charset="0"/>
                </a:rPr>
                <a:t>1217 Patients</a:t>
              </a:r>
            </a:p>
          </p:txBody>
        </p:sp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4283968" y="5733256"/>
            <a:ext cx="3738315" cy="925959"/>
            <a:chOff x="1709" y="48"/>
            <a:chExt cx="2627" cy="674"/>
          </a:xfrm>
        </p:grpSpPr>
        <p:pic>
          <p:nvPicPr>
            <p:cNvPr id="15" name="Picture 10" descr="VIEW_2_log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48"/>
              <a:ext cx="1344" cy="6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3104" y="48"/>
              <a:ext cx="1232" cy="6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b="1" dirty="0">
                  <a:solidFill>
                    <a:schemeClr val="bg1"/>
                  </a:solidFill>
                  <a:ea typeface="MS PGothic" charset="0"/>
                  <a:cs typeface="MS PGothic" charset="0"/>
                </a:rPr>
                <a:t>~</a:t>
              </a:r>
              <a:r>
                <a:rPr lang="en-US" altLang="ja-JP" sz="1600" b="1" dirty="0">
                  <a:solidFill>
                    <a:srgbClr val="00001D"/>
                  </a:solidFill>
                  <a:ea typeface="MS PGothic" charset="0"/>
                  <a:cs typeface="MS PGothic" charset="0"/>
                </a:rPr>
                <a:t>180 </a:t>
              </a:r>
              <a:r>
                <a:rPr lang="en-US" altLang="ja-JP" sz="1600" b="1" dirty="0" err="1">
                  <a:solidFill>
                    <a:srgbClr val="00001D"/>
                  </a:solidFill>
                  <a:ea typeface="MS PGothic" charset="0"/>
                  <a:cs typeface="MS PGothic" charset="0"/>
                </a:rPr>
                <a:t>Centres</a:t>
              </a:r>
              <a:endParaRPr lang="en-US" altLang="ja-JP" sz="1600" b="1" dirty="0">
                <a:solidFill>
                  <a:srgbClr val="00001D"/>
                </a:solidFill>
                <a:ea typeface="MS PGothic" charset="0"/>
                <a:cs typeface="MS PGothic" charset="0"/>
              </a:endParaRPr>
            </a:p>
            <a:p>
              <a:r>
                <a:rPr lang="en-US" altLang="ja-JP" sz="1600" b="1" dirty="0">
                  <a:solidFill>
                    <a:srgbClr val="00001D"/>
                  </a:solidFill>
                  <a:ea typeface="MS PGothic" charset="0"/>
                  <a:cs typeface="MS PGothic" charset="0"/>
                </a:rPr>
                <a:t>1240 Patients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54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 descr="land_shallow_topo_2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AutoShape 8"/>
          <p:cNvSpPr>
            <a:spLocks noChangeArrowheads="1"/>
          </p:cNvSpPr>
          <p:nvPr/>
        </p:nvSpPr>
        <p:spPr bwMode="auto">
          <a:xfrm>
            <a:off x="5867400" y="1447800"/>
            <a:ext cx="2514600" cy="1219200"/>
          </a:xfrm>
          <a:prstGeom prst="wedgeRectCallout">
            <a:avLst>
              <a:gd name="adj1" fmla="val -91227"/>
              <a:gd name="adj2" fmla="val 45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400" b="1">
                <a:solidFill>
                  <a:srgbClr val="FFFFFF"/>
                </a:solidFill>
                <a:ea typeface="ＭＳ Ｐゴシック"/>
                <a:cs typeface="ＭＳ Ｐゴシック"/>
              </a:rPr>
              <a:t>Europe</a:t>
            </a:r>
          </a:p>
          <a:p>
            <a:r>
              <a:rPr lang="en-US" altLang="ja-JP" sz="1200">
                <a:solidFill>
                  <a:srgbClr val="FFFFFF"/>
                </a:solidFill>
                <a:ea typeface="ＭＳ Ｐゴシック"/>
                <a:cs typeface="ＭＳ Ｐゴシック"/>
              </a:rPr>
              <a:t>Austria, Belgium, Czech Republic, France, Germany, Hungary, Israel, Italy, Latvia, Netherlands, Poland, Portugal, Slovakia, Spain, Sweden, Switzerland, UK</a:t>
            </a:r>
          </a:p>
        </p:txBody>
      </p:sp>
      <p:sp>
        <p:nvSpPr>
          <p:cNvPr id="136195" name="AutoShape 9"/>
          <p:cNvSpPr>
            <a:spLocks noChangeArrowheads="1"/>
          </p:cNvSpPr>
          <p:nvPr/>
        </p:nvSpPr>
        <p:spPr bwMode="auto">
          <a:xfrm>
            <a:off x="5562600" y="4191000"/>
            <a:ext cx="1600200" cy="914400"/>
          </a:xfrm>
          <a:prstGeom prst="wedgeRectCallout">
            <a:avLst>
              <a:gd name="adj1" fmla="val 72917"/>
              <a:gd name="adj2" fmla="val -1241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400" b="1">
                <a:solidFill>
                  <a:srgbClr val="FFFFFF"/>
                </a:solidFill>
                <a:ea typeface="ＭＳ Ｐゴシック"/>
                <a:cs typeface="ＭＳ Ｐゴシック"/>
              </a:rPr>
              <a:t>Asia-Pacific</a:t>
            </a:r>
          </a:p>
          <a:p>
            <a:r>
              <a:rPr lang="en-US" altLang="ja-JP" sz="1200">
                <a:solidFill>
                  <a:srgbClr val="FFFFFF"/>
                </a:solidFill>
                <a:ea typeface="ＭＳ Ｐゴシック"/>
                <a:cs typeface="ＭＳ Ｐゴシック"/>
              </a:rPr>
              <a:t>Australia, India,</a:t>
            </a:r>
            <a:br>
              <a:rPr lang="en-US" altLang="ja-JP" sz="1200">
                <a:solidFill>
                  <a:srgbClr val="FFFFFF"/>
                </a:solidFill>
                <a:ea typeface="ＭＳ Ｐゴシック"/>
                <a:cs typeface="ＭＳ Ｐゴシック"/>
              </a:rPr>
            </a:br>
            <a:r>
              <a:rPr lang="en-US" altLang="ja-JP" sz="1200">
                <a:solidFill>
                  <a:srgbClr val="FFFFFF"/>
                </a:solidFill>
                <a:ea typeface="ＭＳ Ｐゴシック"/>
                <a:cs typeface="ＭＳ Ｐゴシック"/>
              </a:rPr>
              <a:t>Japan, South Korea,</a:t>
            </a:r>
            <a:br>
              <a:rPr lang="en-US" altLang="ja-JP" sz="1200">
                <a:solidFill>
                  <a:srgbClr val="FFFFFF"/>
                </a:solidFill>
                <a:ea typeface="ＭＳ Ｐゴシック"/>
                <a:cs typeface="ＭＳ Ｐゴシック"/>
              </a:rPr>
            </a:br>
            <a:r>
              <a:rPr lang="en-US" altLang="ja-JP" sz="1200">
                <a:solidFill>
                  <a:srgbClr val="FFFFFF"/>
                </a:solidFill>
                <a:ea typeface="ＭＳ Ｐゴシック"/>
                <a:cs typeface="ＭＳ Ｐゴシック"/>
              </a:rPr>
              <a:t>Singapore</a:t>
            </a:r>
          </a:p>
        </p:txBody>
      </p:sp>
      <p:sp>
        <p:nvSpPr>
          <p:cNvPr id="136196" name="AutoShape 10"/>
          <p:cNvSpPr>
            <a:spLocks noChangeArrowheads="1"/>
          </p:cNvSpPr>
          <p:nvPr/>
        </p:nvSpPr>
        <p:spPr bwMode="auto">
          <a:xfrm>
            <a:off x="762000" y="4876800"/>
            <a:ext cx="1447800" cy="685800"/>
          </a:xfrm>
          <a:prstGeom prst="wedgeRectCallout">
            <a:avLst>
              <a:gd name="adj1" fmla="val 102958"/>
              <a:gd name="adj2" fmla="val -1233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400" b="1">
                <a:solidFill>
                  <a:srgbClr val="FFFFFF"/>
                </a:solidFill>
                <a:ea typeface="ＭＳ Ｐゴシック"/>
                <a:cs typeface="ＭＳ Ｐゴシック"/>
              </a:rPr>
              <a:t>Latin America</a:t>
            </a:r>
          </a:p>
          <a:p>
            <a:r>
              <a:rPr lang="en-US" altLang="ja-JP" sz="1200">
                <a:solidFill>
                  <a:srgbClr val="FFFFFF"/>
                </a:solidFill>
                <a:ea typeface="ＭＳ Ｐゴシック"/>
                <a:cs typeface="ＭＳ Ｐゴシック"/>
              </a:rPr>
              <a:t>Argentina, Brazil,</a:t>
            </a:r>
            <a:br>
              <a:rPr lang="en-US" altLang="ja-JP" sz="1200">
                <a:solidFill>
                  <a:srgbClr val="FFFFFF"/>
                </a:solidFill>
                <a:ea typeface="ＭＳ Ｐゴシック"/>
                <a:cs typeface="ＭＳ Ｐゴシック"/>
              </a:rPr>
            </a:br>
            <a:r>
              <a:rPr lang="en-US" altLang="ja-JP" sz="1200">
                <a:solidFill>
                  <a:srgbClr val="FFFFFF"/>
                </a:solidFill>
                <a:ea typeface="ＭＳ Ｐゴシック"/>
                <a:cs typeface="ＭＳ Ｐゴシック"/>
              </a:rPr>
              <a:t>Colombia, Mexico</a:t>
            </a:r>
          </a:p>
        </p:txBody>
      </p:sp>
      <p:sp>
        <p:nvSpPr>
          <p:cNvPr id="136197" name="AutoShape 12"/>
          <p:cNvSpPr>
            <a:spLocks noChangeArrowheads="1"/>
          </p:cNvSpPr>
          <p:nvPr/>
        </p:nvSpPr>
        <p:spPr bwMode="auto">
          <a:xfrm>
            <a:off x="304800" y="3429000"/>
            <a:ext cx="1524000" cy="533400"/>
          </a:xfrm>
          <a:prstGeom prst="wedgeRectCallout">
            <a:avLst>
              <a:gd name="adj1" fmla="val 68023"/>
              <a:gd name="adj2" fmla="val -13720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400" b="1">
                <a:solidFill>
                  <a:srgbClr val="FFFFFF"/>
                </a:solidFill>
                <a:ea typeface="ＭＳ Ｐゴシック"/>
                <a:cs typeface="ＭＳ Ｐゴシック"/>
              </a:rPr>
              <a:t>North America</a:t>
            </a:r>
          </a:p>
          <a:p>
            <a:r>
              <a:rPr lang="en-US" altLang="ja-JP" sz="1200">
                <a:solidFill>
                  <a:srgbClr val="FFFFFF"/>
                </a:solidFill>
                <a:ea typeface="ＭＳ Ｐゴシック"/>
                <a:cs typeface="ＭＳ Ｐゴシック"/>
              </a:rPr>
              <a:t>USA, Canada</a:t>
            </a:r>
          </a:p>
        </p:txBody>
      </p:sp>
      <p:grpSp>
        <p:nvGrpSpPr>
          <p:cNvPr id="136198" name="Group 7"/>
          <p:cNvGrpSpPr>
            <a:grpSpLocks/>
          </p:cNvGrpSpPr>
          <p:nvPr/>
        </p:nvGrpSpPr>
        <p:grpSpPr bwMode="auto">
          <a:xfrm>
            <a:off x="5257800" y="76200"/>
            <a:ext cx="3810000" cy="1069975"/>
            <a:chOff x="3312" y="48"/>
            <a:chExt cx="2400" cy="674"/>
          </a:xfrm>
        </p:grpSpPr>
        <p:pic>
          <p:nvPicPr>
            <p:cNvPr id="136202" name="Picture 10" descr="VIEW_2_log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48"/>
              <a:ext cx="1344" cy="6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6203" name="AutoShape 9"/>
            <p:cNvSpPr>
              <a:spLocks noChangeArrowheads="1"/>
            </p:cNvSpPr>
            <p:nvPr/>
          </p:nvSpPr>
          <p:spPr bwMode="auto">
            <a:xfrm>
              <a:off x="3312" y="48"/>
              <a:ext cx="100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altLang="ja-JP" b="1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VIEW-2</a:t>
              </a:r>
            </a:p>
            <a:p>
              <a:pPr algn="r"/>
              <a:r>
                <a:rPr lang="en-US" altLang="ja-JP" sz="1600" i="1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186 Centers</a:t>
              </a:r>
            </a:p>
            <a:p>
              <a:pPr algn="r"/>
              <a:r>
                <a:rPr lang="en-US" altLang="ja-JP" sz="1600" i="1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1240 Patients</a:t>
              </a:r>
            </a:p>
          </p:txBody>
        </p:sp>
      </p:grpSp>
      <p:grpSp>
        <p:nvGrpSpPr>
          <p:cNvPr id="136199" name="Group 10"/>
          <p:cNvGrpSpPr>
            <a:grpSpLocks/>
          </p:cNvGrpSpPr>
          <p:nvPr/>
        </p:nvGrpSpPr>
        <p:grpSpPr bwMode="auto">
          <a:xfrm>
            <a:off x="77788" y="85725"/>
            <a:ext cx="3656012" cy="1057275"/>
            <a:chOff x="49" y="54"/>
            <a:chExt cx="2303" cy="666"/>
          </a:xfrm>
        </p:grpSpPr>
        <p:pic>
          <p:nvPicPr>
            <p:cNvPr id="136200" name="Picture 5" descr="VIEW-1_logo_smal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" y="54"/>
              <a:ext cx="1343" cy="6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6201" name="AutoShape 12"/>
            <p:cNvSpPr>
              <a:spLocks noChangeArrowheads="1"/>
            </p:cNvSpPr>
            <p:nvPr/>
          </p:nvSpPr>
          <p:spPr bwMode="auto">
            <a:xfrm>
              <a:off x="1440" y="56"/>
              <a:ext cx="912" cy="66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ja-JP" b="1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VIEW-1</a:t>
              </a:r>
            </a:p>
            <a:p>
              <a:r>
                <a:rPr lang="en-US" altLang="ja-JP" sz="1600" i="1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180 Centers</a:t>
              </a:r>
            </a:p>
            <a:p>
              <a:r>
                <a:rPr lang="en-US" altLang="ja-JP" sz="1600" i="1">
                  <a:solidFill>
                    <a:srgbClr val="FFFFFF"/>
                  </a:solidFill>
                  <a:ea typeface="ＭＳ Ｐゴシック"/>
                  <a:cs typeface="ＭＳ Ｐゴシック"/>
                </a:rPr>
                <a:t>1217 Patients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33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gray">
          <a:xfrm>
            <a:off x="2913063" y="5684838"/>
            <a:ext cx="3319462" cy="654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00"/>
                </a:solidFill>
              </a:rPr>
              <a:t>Dosing through </a:t>
            </a:r>
            <a:r>
              <a:rPr lang="en-US" sz="1400" b="1" dirty="0" smtClean="0">
                <a:solidFill>
                  <a:srgbClr val="000000"/>
                </a:solidFill>
              </a:rPr>
              <a:t>Week 48</a:t>
            </a:r>
            <a:br>
              <a:rPr lang="en-US" sz="1400" b="1" dirty="0" smtClean="0">
                <a:solidFill>
                  <a:srgbClr val="000000"/>
                </a:solidFill>
              </a:rPr>
            </a:br>
            <a:r>
              <a:rPr lang="en-US" sz="1400" b="1" dirty="0" smtClean="0">
                <a:solidFill>
                  <a:srgbClr val="000000"/>
                </a:solidFill>
                <a:ea typeface="Arial Unicode MS" pitchFamily="34" charset="-128"/>
              </a:rPr>
              <a:t>Modified </a:t>
            </a:r>
            <a:r>
              <a:rPr lang="en-US" sz="1400" b="1" dirty="0">
                <a:solidFill>
                  <a:srgbClr val="000000"/>
                </a:solidFill>
                <a:ea typeface="Arial Unicode MS" pitchFamily="34" charset="-128"/>
              </a:rPr>
              <a:t>quarterly </a:t>
            </a:r>
            <a:r>
              <a:rPr lang="en-US" sz="1400" b="1" dirty="0" smtClean="0">
                <a:solidFill>
                  <a:srgbClr val="000000"/>
                </a:solidFill>
                <a:ea typeface="Arial Unicode MS" pitchFamily="34" charset="-128"/>
              </a:rPr>
              <a:t>dosing</a:t>
            </a:r>
            <a:br>
              <a:rPr lang="en-US" sz="1400" b="1" dirty="0" smtClean="0">
                <a:solidFill>
                  <a:srgbClr val="000000"/>
                </a:solidFill>
                <a:ea typeface="Arial Unicode MS" pitchFamily="34" charset="-128"/>
              </a:rPr>
            </a:br>
            <a:r>
              <a:rPr lang="en-US" sz="1400" b="1" dirty="0" smtClean="0">
                <a:solidFill>
                  <a:srgbClr val="000000"/>
                </a:solidFill>
                <a:ea typeface="Arial Unicode MS" pitchFamily="34" charset="-128"/>
              </a:rPr>
              <a:t>through Week 92</a:t>
            </a:r>
            <a:r>
              <a:rPr lang="en-US" sz="1400" b="1" baseline="30000" dirty="0" smtClean="0">
                <a:solidFill>
                  <a:srgbClr val="000000"/>
                </a:solidFill>
                <a:ea typeface="Arial Unicode MS" pitchFamily="34" charset="-128"/>
              </a:rPr>
              <a:t>#</a:t>
            </a:r>
            <a:endParaRPr lang="en-US" sz="1400" baseline="30000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gray">
          <a:xfrm>
            <a:off x="2867025" y="1381125"/>
            <a:ext cx="3409950" cy="825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</a:rPr>
              <a:t>Multi-center, active controlled, double masked trial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 VIEW 1 N=1217; VIEW 2 N=1240</a:t>
            </a:r>
          </a:p>
        </p:txBody>
      </p:sp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2287588" y="4452938"/>
            <a:ext cx="1617662" cy="623887"/>
          </a:xfrm>
          <a:prstGeom prst="ellipse">
            <a:avLst/>
          </a:prstGeom>
          <a:solidFill>
            <a:srgbClr val="9F3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0.5 mg q4 </a:t>
            </a:r>
            <a:r>
              <a:rPr lang="en-US" sz="1600" b="1" dirty="0" err="1" smtClean="0">
                <a:solidFill>
                  <a:srgbClr val="000000"/>
                </a:solidFill>
                <a:cs typeface="Arial" charset="0"/>
              </a:rPr>
              <a:t>wks</a:t>
            </a:r>
            <a:endParaRPr lang="en-US" sz="1600" b="1" baseline="30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568325" y="4464050"/>
            <a:ext cx="1627188" cy="603250"/>
          </a:xfrm>
          <a:prstGeom prst="ellipse">
            <a:avLst/>
          </a:prstGeom>
          <a:solidFill>
            <a:srgbClr val="37C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</a:rPr>
              <a:t>2 mg q4 </a:t>
            </a:r>
            <a:r>
              <a:rPr lang="en-US" sz="1600" b="1" dirty="0" err="1" smtClean="0">
                <a:solidFill>
                  <a:srgbClr val="000000"/>
                </a:solidFill>
              </a:rPr>
              <a:t>wks</a:t>
            </a:r>
            <a:endParaRPr lang="en-US" sz="1600" b="1" baseline="30000" dirty="0">
              <a:solidFill>
                <a:srgbClr val="000000"/>
              </a:solidFill>
            </a:endParaRP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6646863" y="4459288"/>
            <a:ext cx="1627187" cy="614362"/>
          </a:xfrm>
          <a:prstGeom prst="ellipse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</a:rPr>
              <a:t>0.5 mg q4 wks</a:t>
            </a:r>
          </a:p>
        </p:txBody>
      </p:sp>
      <p:sp>
        <p:nvSpPr>
          <p:cNvPr id="24582" name="AutoShape 8"/>
          <p:cNvSpPr>
            <a:spLocks/>
          </p:cNvSpPr>
          <p:nvPr/>
        </p:nvSpPr>
        <p:spPr bwMode="auto">
          <a:xfrm rot="5400000">
            <a:off x="4456112" y="1370013"/>
            <a:ext cx="233363" cy="7837488"/>
          </a:xfrm>
          <a:prstGeom prst="rightBrace">
            <a:avLst>
              <a:gd name="adj1" fmla="val 27987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583" name="AutoShape 9"/>
          <p:cNvCxnSpPr>
            <a:cxnSpLocks noChangeShapeType="1"/>
            <a:stCxn id="73731" idx="2"/>
            <a:endCxn id="73738" idx="0"/>
          </p:cNvCxnSpPr>
          <p:nvPr/>
        </p:nvCxnSpPr>
        <p:spPr bwMode="auto">
          <a:xfrm>
            <a:off x="4572000" y="2206625"/>
            <a:ext cx="1588" cy="258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AutoShape 10"/>
          <p:cNvCxnSpPr>
            <a:cxnSpLocks noChangeShapeType="1"/>
          </p:cNvCxnSpPr>
          <p:nvPr/>
        </p:nvCxnSpPr>
        <p:spPr bwMode="auto">
          <a:xfrm flipH="1">
            <a:off x="4570413" y="5362575"/>
            <a:ext cx="3175" cy="319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8" name="Text Box 11"/>
          <p:cNvSpPr txBox="1">
            <a:spLocks noChangeArrowheads="1"/>
          </p:cNvSpPr>
          <p:nvPr/>
        </p:nvSpPr>
        <p:spPr bwMode="gray">
          <a:xfrm>
            <a:off x="3484563" y="2465388"/>
            <a:ext cx="2176462" cy="5810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0000"/>
                </a:solidFill>
              </a:rPr>
              <a:t>Patients randomized 1:1:1:1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258763" y="5684838"/>
            <a:ext cx="2501900" cy="6397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noAutofit/>
          </a:bodyPr>
          <a:lstStyle/>
          <a:p>
            <a:pPr algn="ctr" eaLnBrk="0" hangingPunct="0"/>
            <a:r>
              <a:rPr lang="en-US" sz="1400" b="1" dirty="0">
                <a:solidFill>
                  <a:srgbClr val="FFFFFF"/>
                </a:solidFill>
              </a:rPr>
              <a:t>Primary endpoint: </a:t>
            </a:r>
            <a:br>
              <a:rPr lang="en-US" sz="1400" b="1" dirty="0">
                <a:solidFill>
                  <a:srgbClr val="FFFFFF"/>
                </a:solidFill>
              </a:rPr>
            </a:br>
            <a:r>
              <a:rPr lang="en-US" sz="1400" b="1" dirty="0">
                <a:solidFill>
                  <a:srgbClr val="FFFFFF"/>
                </a:solidFill>
              </a:rPr>
              <a:t>Maintenance of Vision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6386512" y="5684838"/>
            <a:ext cx="2376487" cy="6397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noAutofit/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FFFFFF"/>
                </a:solidFill>
              </a:rPr>
              <a:t>Key secondary </a:t>
            </a:r>
            <a:r>
              <a:rPr lang="en-US" sz="1400" b="1" dirty="0">
                <a:solidFill>
                  <a:srgbClr val="FFFFFF"/>
                </a:solidFill>
              </a:rPr>
              <a:t>endpoint: </a:t>
            </a:r>
            <a:br>
              <a:rPr lang="en-US" sz="1400" b="1" dirty="0">
                <a:solidFill>
                  <a:srgbClr val="FFFFFF"/>
                </a:solidFill>
              </a:rPr>
            </a:br>
            <a:r>
              <a:rPr lang="en-US" sz="1400" b="1" dirty="0">
                <a:solidFill>
                  <a:srgbClr val="FFFFFF"/>
                </a:solidFill>
              </a:rPr>
              <a:t>Mean change in BCVA</a:t>
            </a:r>
          </a:p>
        </p:txBody>
      </p:sp>
      <p:sp>
        <p:nvSpPr>
          <p:cNvPr id="73741" name="Text Box 14"/>
          <p:cNvSpPr txBox="1">
            <a:spLocks noChangeArrowheads="1"/>
          </p:cNvSpPr>
          <p:nvPr/>
        </p:nvSpPr>
        <p:spPr bwMode="gray">
          <a:xfrm>
            <a:off x="2012950" y="3179763"/>
            <a:ext cx="2176463" cy="5953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 anchorCtr="1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000000"/>
                </a:solidFill>
              </a:rPr>
              <a:t>Intravitreal</a:t>
            </a:r>
            <a:r>
              <a:rPr lang="en-US" sz="1600" b="1" dirty="0" smtClean="0">
                <a:solidFill>
                  <a:srgbClr val="000000"/>
                </a:solidFill>
              </a:rPr>
              <a:t> Aflibercept Injection</a:t>
            </a:r>
          </a:p>
        </p:txBody>
      </p:sp>
      <p:sp>
        <p:nvSpPr>
          <p:cNvPr id="73742" name="Text Box 15"/>
          <p:cNvSpPr txBox="1">
            <a:spLocks noChangeArrowheads="1"/>
          </p:cNvSpPr>
          <p:nvPr/>
        </p:nvSpPr>
        <p:spPr bwMode="gray">
          <a:xfrm>
            <a:off x="4954588" y="3179763"/>
            <a:ext cx="2176462" cy="5953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000000"/>
                </a:solidFill>
              </a:rPr>
              <a:t>Ranibizumab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cxnSp>
        <p:nvCxnSpPr>
          <p:cNvPr id="24590" name="AutoShape 16"/>
          <p:cNvCxnSpPr>
            <a:cxnSpLocks noChangeShapeType="1"/>
            <a:stCxn id="73741" idx="2"/>
          </p:cNvCxnSpPr>
          <p:nvPr/>
        </p:nvCxnSpPr>
        <p:spPr bwMode="auto">
          <a:xfrm flipH="1">
            <a:off x="3097214" y="3775075"/>
            <a:ext cx="3968" cy="677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AutoShape 17"/>
          <p:cNvCxnSpPr>
            <a:cxnSpLocks noChangeShapeType="1"/>
            <a:stCxn id="73741" idx="2"/>
            <a:endCxn id="24594" idx="0"/>
          </p:cNvCxnSpPr>
          <p:nvPr/>
        </p:nvCxnSpPr>
        <p:spPr bwMode="auto">
          <a:xfrm>
            <a:off x="3101182" y="3775075"/>
            <a:ext cx="1773237" cy="6683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AutoShape 18"/>
          <p:cNvCxnSpPr>
            <a:cxnSpLocks noChangeShapeType="1"/>
            <a:stCxn id="73742" idx="2"/>
            <a:endCxn id="24581" idx="0"/>
          </p:cNvCxnSpPr>
          <p:nvPr/>
        </p:nvCxnSpPr>
        <p:spPr bwMode="auto">
          <a:xfrm>
            <a:off x="6043613" y="3775075"/>
            <a:ext cx="1417637" cy="6842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AutoShape 19"/>
          <p:cNvCxnSpPr>
            <a:cxnSpLocks noChangeShapeType="1"/>
            <a:stCxn id="73741" idx="2"/>
            <a:endCxn id="24580" idx="0"/>
          </p:cNvCxnSpPr>
          <p:nvPr/>
        </p:nvCxnSpPr>
        <p:spPr bwMode="auto">
          <a:xfrm flipH="1">
            <a:off x="1381919" y="3775075"/>
            <a:ext cx="1719263" cy="6889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4" name="Oval 20"/>
          <p:cNvSpPr>
            <a:spLocks noChangeArrowheads="1"/>
          </p:cNvSpPr>
          <p:nvPr/>
        </p:nvSpPr>
        <p:spPr bwMode="auto">
          <a:xfrm>
            <a:off x="4075113" y="4443413"/>
            <a:ext cx="1598612" cy="642937"/>
          </a:xfrm>
          <a:prstGeom prst="ellipse">
            <a:avLst/>
          </a:prstGeom>
          <a:solidFill>
            <a:srgbClr val="E7DB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cs typeface="Arial" charset="0"/>
              </a:rPr>
              <a:t>2 mg q8 wks*</a:t>
            </a:r>
          </a:p>
        </p:txBody>
      </p:sp>
      <p:sp>
        <p:nvSpPr>
          <p:cNvPr id="24595" name="TextBox 1"/>
          <p:cNvSpPr txBox="1">
            <a:spLocks noChangeArrowheads="1"/>
          </p:cNvSpPr>
          <p:nvPr/>
        </p:nvSpPr>
        <p:spPr bwMode="auto">
          <a:xfrm>
            <a:off x="-9525" y="6453336"/>
            <a:ext cx="2251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FFFFFF"/>
                </a:solidFill>
              </a:rPr>
              <a:t>*After 3 initial monthly </a:t>
            </a:r>
            <a:r>
              <a:rPr lang="en-US" sz="1000" dirty="0" smtClean="0">
                <a:solidFill>
                  <a:srgbClr val="FFFFFF"/>
                </a:solidFill>
              </a:rPr>
              <a:t>doses</a:t>
            </a:r>
          </a:p>
          <a:p>
            <a:pPr eaLnBrk="1" hangingPunct="1"/>
            <a:r>
              <a:rPr lang="en-US" sz="1000" baseline="30000" dirty="0" smtClean="0">
                <a:solidFill>
                  <a:srgbClr val="FFFFFF"/>
                </a:solidFill>
              </a:rPr>
              <a:t>#</a:t>
            </a:r>
            <a:r>
              <a:rPr lang="en-US" sz="1000" dirty="0" smtClean="0">
                <a:solidFill>
                  <a:srgbClr val="FFFFFF"/>
                </a:solidFill>
              </a:rPr>
              <a:t> With additional evaluation visits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4596" name="Rectangle 2"/>
          <p:cNvSpPr txBox="1">
            <a:spLocks noRot="1" noChangeArrowheads="1"/>
          </p:cNvSpPr>
          <p:nvPr/>
        </p:nvSpPr>
        <p:spPr bwMode="auto">
          <a:xfrm>
            <a:off x="436563" y="323850"/>
            <a:ext cx="8229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E7DB41"/>
                </a:solidFill>
              </a:rPr>
              <a:t>Study Design</a:t>
            </a:r>
          </a:p>
        </p:txBody>
      </p:sp>
      <p:pic>
        <p:nvPicPr>
          <p:cNvPr id="2459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844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7763"/>
          </a:xfrm>
        </p:spPr>
        <p:txBody>
          <a:bodyPr anchor="ctr" anchorCtr="1"/>
          <a:lstStyle/>
          <a:p>
            <a:r>
              <a:rPr sz="3200" b="1" dirty="0">
                <a:solidFill>
                  <a:srgbClr val="E7DB41"/>
                </a:solidFill>
                <a:latin typeface="Arial" charset="0"/>
              </a:rPr>
              <a:t>Study </a:t>
            </a:r>
            <a:r>
              <a:rPr sz="3200" b="1" dirty="0" smtClean="0">
                <a:solidFill>
                  <a:srgbClr val="E7DB41"/>
                </a:solidFill>
                <a:latin typeface="Arial" charset="0"/>
              </a:rPr>
              <a:t>Endpoints</a:t>
            </a:r>
            <a:endParaRPr sz="3200" b="1" dirty="0">
              <a:solidFill>
                <a:srgbClr val="E7DB41"/>
              </a:solidFill>
              <a:latin typeface="Arial" charset="0"/>
            </a:endParaRPr>
          </a:p>
        </p:txBody>
      </p:sp>
      <p:sp>
        <p:nvSpPr>
          <p:cNvPr id="26626" name="AutoShape 48"/>
          <p:cNvSpPr>
            <a:spLocks noChangeAspect="1" noChangeArrowheads="1" noTextEdit="1"/>
          </p:cNvSpPr>
          <p:nvPr/>
        </p:nvSpPr>
        <p:spPr bwMode="auto">
          <a:xfrm>
            <a:off x="3192463" y="2003425"/>
            <a:ext cx="594518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627" name="AutoShape 48"/>
          <p:cNvSpPr>
            <a:spLocks noChangeAspect="1" noChangeArrowheads="1" noTextEdit="1"/>
          </p:cNvSpPr>
          <p:nvPr/>
        </p:nvSpPr>
        <p:spPr bwMode="auto">
          <a:xfrm>
            <a:off x="3192463" y="4356100"/>
            <a:ext cx="5454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0" y="4006850"/>
            <a:ext cx="9144000" cy="0"/>
          </a:xfrm>
          <a:prstGeom prst="line">
            <a:avLst/>
          </a:prstGeom>
          <a:ln w="76200">
            <a:solidFill>
              <a:srgbClr val="15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 Box 46"/>
          <p:cNvSpPr txBox="1">
            <a:spLocks noChangeArrowheads="1"/>
          </p:cNvSpPr>
          <p:nvPr/>
        </p:nvSpPr>
        <p:spPr bwMode="auto">
          <a:xfrm>
            <a:off x="3086100" y="1962150"/>
            <a:ext cx="5773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Proportion of patients who maintained BCVA (%) (losing &lt;15 ETDRS letters from baseline</a:t>
            </a:r>
            <a:r>
              <a:rPr lang="en-US" dirty="0" smtClean="0">
                <a:solidFill>
                  <a:srgbClr val="FFFFFF"/>
                </a:solidFill>
              </a:rPr>
              <a:t>) at Week 52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654" name="Text Box 47"/>
          <p:cNvSpPr txBox="1">
            <a:spLocks noChangeArrowheads="1"/>
          </p:cNvSpPr>
          <p:nvPr/>
        </p:nvSpPr>
        <p:spPr bwMode="auto">
          <a:xfrm>
            <a:off x="3192463" y="4291013"/>
            <a:ext cx="56975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Mean change in BCVA as measured by ETDRS letter score from baseline</a:t>
            </a:r>
          </a:p>
          <a:p>
            <a:pPr marL="0" indent="0"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Proportion of patients who gained at least 15 letters of BCVA from baseline </a:t>
            </a:r>
          </a:p>
        </p:txBody>
      </p:sp>
      <p:grpSp>
        <p:nvGrpSpPr>
          <p:cNvPr id="26632" name="Group 64"/>
          <p:cNvGrpSpPr>
            <a:grpSpLocks/>
          </p:cNvGrpSpPr>
          <p:nvPr/>
        </p:nvGrpSpPr>
        <p:grpSpPr bwMode="auto">
          <a:xfrm>
            <a:off x="382588" y="4221163"/>
            <a:ext cx="2105025" cy="2103437"/>
            <a:chOff x="412750" y="2809875"/>
            <a:chExt cx="1770063" cy="1770063"/>
          </a:xfrm>
        </p:grpSpPr>
        <p:sp>
          <p:nvSpPr>
            <p:cNvPr id="26652" name="Pie 65"/>
            <p:cNvSpPr>
              <a:spLocks noChangeArrowheads="1"/>
            </p:cNvSpPr>
            <p:nvPr/>
          </p:nvSpPr>
          <p:spPr bwMode="auto">
            <a:xfrm rot="2700000">
              <a:off x="474202" y="2864600"/>
              <a:ext cx="1645825" cy="1648589"/>
            </a:xfrm>
            <a:custGeom>
              <a:avLst/>
              <a:gdLst>
                <a:gd name="T0" fmla="*/ 1633893 w 1646238"/>
                <a:gd name="T1" fmla="*/ 835450 h 1647825"/>
                <a:gd name="T2" fmla="*/ 816949 w 1646238"/>
                <a:gd name="T3" fmla="*/ 1670899 h 1647825"/>
                <a:gd name="T4" fmla="*/ 0 w 1646238"/>
                <a:gd name="T5" fmla="*/ 835450 h 1647825"/>
                <a:gd name="T6" fmla="*/ 816949 w 1646238"/>
                <a:gd name="T7" fmla="*/ 0 h 1647825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41086 w 1646238"/>
                <a:gd name="T13" fmla="*/ 241318 h 1647825"/>
                <a:gd name="T14" fmla="*/ 1405152 w 1646238"/>
                <a:gd name="T15" fmla="*/ 1406507 h 1647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6238" h="1647825">
                  <a:moveTo>
                    <a:pt x="0" y="823912"/>
                  </a:moveTo>
                  <a:lnTo>
                    <a:pt x="0" y="823912"/>
                  </a:lnTo>
                  <a:cubicBezTo>
                    <a:pt x="0" y="368877"/>
                    <a:pt x="368523" y="-1"/>
                    <a:pt x="823119" y="0"/>
                  </a:cubicBezTo>
                  <a:cubicBezTo>
                    <a:pt x="823119" y="0"/>
                    <a:pt x="823119" y="0"/>
                    <a:pt x="823119" y="0"/>
                  </a:cubicBezTo>
                  <a:lnTo>
                    <a:pt x="823119" y="823913"/>
                  </a:lnTo>
                  <a:lnTo>
                    <a:pt x="0" y="823912"/>
                  </a:lnTo>
                  <a:close/>
                </a:path>
              </a:pathLst>
            </a:custGeom>
            <a:solidFill>
              <a:srgbClr val="E7DB4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Pie 66"/>
            <p:cNvSpPr/>
            <p:nvPr/>
          </p:nvSpPr>
          <p:spPr bwMode="auto">
            <a:xfrm rot="2700000" flipH="1">
              <a:off x="468815" y="2863311"/>
              <a:ext cx="1641914" cy="1649832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BB79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3192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26654" name="Group 33"/>
            <p:cNvGrpSpPr>
              <a:grpSpLocks/>
            </p:cNvGrpSpPr>
            <p:nvPr/>
          </p:nvGrpSpPr>
          <p:grpSpPr bwMode="auto">
            <a:xfrm rot="-8100000">
              <a:off x="471557" y="2863686"/>
              <a:ext cx="1646895" cy="1652780"/>
              <a:chOff x="1610036" y="3464539"/>
              <a:chExt cx="761809" cy="764531"/>
            </a:xfrm>
          </p:grpSpPr>
          <p:sp>
            <p:nvSpPr>
              <p:cNvPr id="26661" name="Pie 76"/>
              <p:cNvSpPr>
                <a:spLocks noChangeArrowheads="1"/>
              </p:cNvSpPr>
              <p:nvPr/>
            </p:nvSpPr>
            <p:spPr bwMode="auto">
              <a:xfrm>
                <a:off x="1616571" y="3470785"/>
                <a:ext cx="762550" cy="760739"/>
              </a:xfrm>
              <a:custGeom>
                <a:avLst/>
                <a:gdLst>
                  <a:gd name="T0" fmla="*/ 793486 w 761505"/>
                  <a:gd name="T1" fmla="*/ 359250 h 762239"/>
                  <a:gd name="T2" fmla="*/ 396745 w 761505"/>
                  <a:gd name="T3" fmla="*/ 718500 h 762239"/>
                  <a:gd name="T4" fmla="*/ 0 w 761505"/>
                  <a:gd name="T5" fmla="*/ 359250 h 762239"/>
                  <a:gd name="T6" fmla="*/ 396745 w 761505"/>
                  <a:gd name="T7" fmla="*/ 0 h 76223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111520 w 761505"/>
                  <a:gd name="T13" fmla="*/ 111627 h 762239"/>
                  <a:gd name="T14" fmla="*/ 649985 w 761505"/>
                  <a:gd name="T15" fmla="*/ 650612 h 762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1505" h="762239">
                    <a:moveTo>
                      <a:pt x="0" y="381119"/>
                    </a:moveTo>
                    <a:lnTo>
                      <a:pt x="0" y="381119"/>
                    </a:lnTo>
                    <a:cubicBezTo>
                      <a:pt x="0" y="170632"/>
                      <a:pt x="170468" y="-1"/>
                      <a:pt x="380752" y="-1"/>
                    </a:cubicBezTo>
                    <a:lnTo>
                      <a:pt x="380753" y="381120"/>
                    </a:lnTo>
                    <a:lnTo>
                      <a:pt x="0" y="381119"/>
                    </a:lnTo>
                    <a:close/>
                  </a:path>
                </a:pathLst>
              </a:custGeom>
              <a:solidFill>
                <a:srgbClr val="05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2" name="Pie 77"/>
              <p:cNvSpPr>
                <a:spLocks noChangeArrowheads="1"/>
              </p:cNvSpPr>
              <p:nvPr/>
            </p:nvSpPr>
            <p:spPr bwMode="auto">
              <a:xfrm flipH="1">
                <a:off x="1617189" y="3469550"/>
                <a:ext cx="761314" cy="763209"/>
              </a:xfrm>
              <a:custGeom>
                <a:avLst/>
                <a:gdLst>
                  <a:gd name="T0" fmla="*/ 799325 w 760036"/>
                  <a:gd name="T1" fmla="*/ 374440 h 763708"/>
                  <a:gd name="T2" fmla="*/ 399663 w 760036"/>
                  <a:gd name="T3" fmla="*/ 748879 h 763708"/>
                  <a:gd name="T4" fmla="*/ 0 w 760036"/>
                  <a:gd name="T5" fmla="*/ 374440 h 763708"/>
                  <a:gd name="T6" fmla="*/ 399663 w 760036"/>
                  <a:gd name="T7" fmla="*/ 0 h 76370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111305 w 760036"/>
                  <a:gd name="T13" fmla="*/ 111842 h 763708"/>
                  <a:gd name="T14" fmla="*/ 648731 w 760036"/>
                  <a:gd name="T15" fmla="*/ 651866 h 7637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036" h="763708">
                    <a:moveTo>
                      <a:pt x="0" y="381854"/>
                    </a:moveTo>
                    <a:lnTo>
                      <a:pt x="0" y="381854"/>
                    </a:lnTo>
                    <a:cubicBezTo>
                      <a:pt x="0" y="170961"/>
                      <a:pt x="170139" y="0"/>
                      <a:pt x="380017" y="0"/>
                    </a:cubicBezTo>
                    <a:lnTo>
                      <a:pt x="380018" y="381854"/>
                    </a:lnTo>
                    <a:lnTo>
                      <a:pt x="0" y="38185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655" name="Group 15"/>
            <p:cNvGrpSpPr>
              <a:grpSpLocks/>
            </p:cNvGrpSpPr>
            <p:nvPr/>
          </p:nvGrpSpPr>
          <p:grpSpPr bwMode="auto">
            <a:xfrm>
              <a:off x="412750" y="2809875"/>
              <a:ext cx="1770063" cy="1770063"/>
              <a:chOff x="412750" y="2809875"/>
              <a:chExt cx="1770063" cy="1770063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412750" y="2809875"/>
                <a:ext cx="1770063" cy="177006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ysClr val="window" lastClr="FFFFFF">
                      <a:alpha val="23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sz="1100" smtClean="0">
                  <a:solidFill>
                    <a:srgbClr val="003192"/>
                  </a:solidFill>
                </a:endParaRPr>
              </a:p>
            </p:txBody>
          </p:sp>
          <p:sp>
            <p:nvSpPr>
              <p:cNvPr id="26659" name="Oval 74"/>
              <p:cNvSpPr>
                <a:spLocks noChangeArrowheads="1"/>
              </p:cNvSpPr>
              <p:nvPr/>
            </p:nvSpPr>
            <p:spPr bwMode="auto">
              <a:xfrm>
                <a:off x="590290" y="2978198"/>
                <a:ext cx="1418988" cy="1418723"/>
              </a:xfrm>
              <a:prstGeom prst="ellipse">
                <a:avLst/>
              </a:prstGeom>
              <a:solidFill>
                <a:srgbClr val="002D86"/>
              </a:solidFill>
              <a:ln w="177800" cmpd="thickThin">
                <a:solidFill>
                  <a:srgbClr val="FFFFFF">
                    <a:alpha val="23137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100">
                  <a:solidFill>
                    <a:srgbClr val="003192"/>
                  </a:solidFill>
                </a:endParaRPr>
              </a:p>
            </p:txBody>
          </p:sp>
          <p:sp>
            <p:nvSpPr>
              <p:cNvPr id="76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563592" y="3417708"/>
                <a:ext cx="1517769" cy="554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b="1" kern="0" cap="all" dirty="0">
                    <a:solidFill>
                      <a:sysClr val="window" lastClr="FFFFFF"/>
                    </a:solidFill>
                    <a:latin typeface="Arial"/>
                    <a:ea typeface="ＭＳ Ｐゴシック" pitchFamily="-16" charset="-128"/>
                  </a:rPr>
                  <a:t>      </a:t>
                </a:r>
              </a:p>
            </p:txBody>
          </p:sp>
        </p:grpSp>
      </p:grpSp>
      <p:grpSp>
        <p:nvGrpSpPr>
          <p:cNvPr id="26633" name="Group 51"/>
          <p:cNvGrpSpPr>
            <a:grpSpLocks/>
          </p:cNvGrpSpPr>
          <p:nvPr/>
        </p:nvGrpSpPr>
        <p:grpSpPr bwMode="auto">
          <a:xfrm>
            <a:off x="382588" y="1603375"/>
            <a:ext cx="2105025" cy="2105025"/>
            <a:chOff x="412750" y="2809875"/>
            <a:chExt cx="1770063" cy="1770063"/>
          </a:xfrm>
        </p:grpSpPr>
        <p:sp>
          <p:nvSpPr>
            <p:cNvPr id="26641" name="Pie 52"/>
            <p:cNvSpPr>
              <a:spLocks noChangeArrowheads="1"/>
            </p:cNvSpPr>
            <p:nvPr/>
          </p:nvSpPr>
          <p:spPr bwMode="auto">
            <a:xfrm rot="2700000">
              <a:off x="474155" y="2864605"/>
              <a:ext cx="1645919" cy="1648589"/>
            </a:xfrm>
            <a:custGeom>
              <a:avLst/>
              <a:gdLst>
                <a:gd name="T0" fmla="*/ 1636694 w 1646238"/>
                <a:gd name="T1" fmla="*/ 835450 h 1647825"/>
                <a:gd name="T2" fmla="*/ 818349 w 1646238"/>
                <a:gd name="T3" fmla="*/ 1670899 h 1647825"/>
                <a:gd name="T4" fmla="*/ 0 w 1646238"/>
                <a:gd name="T5" fmla="*/ 835450 h 1647825"/>
                <a:gd name="T6" fmla="*/ 818349 w 1646238"/>
                <a:gd name="T7" fmla="*/ 0 h 1647825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41086 w 1646238"/>
                <a:gd name="T13" fmla="*/ 241318 h 1647825"/>
                <a:gd name="T14" fmla="*/ 1405152 w 1646238"/>
                <a:gd name="T15" fmla="*/ 1406507 h 1647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6238" h="1647825">
                  <a:moveTo>
                    <a:pt x="0" y="823912"/>
                  </a:moveTo>
                  <a:lnTo>
                    <a:pt x="0" y="823912"/>
                  </a:lnTo>
                  <a:cubicBezTo>
                    <a:pt x="0" y="368877"/>
                    <a:pt x="368523" y="-1"/>
                    <a:pt x="823119" y="0"/>
                  </a:cubicBezTo>
                  <a:cubicBezTo>
                    <a:pt x="823119" y="0"/>
                    <a:pt x="823119" y="0"/>
                    <a:pt x="823119" y="0"/>
                  </a:cubicBezTo>
                  <a:lnTo>
                    <a:pt x="823119" y="823913"/>
                  </a:lnTo>
                  <a:lnTo>
                    <a:pt x="0" y="823912"/>
                  </a:lnTo>
                  <a:close/>
                </a:path>
              </a:pathLst>
            </a:custGeom>
            <a:solidFill>
              <a:srgbClr val="E7DB4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Pie 53"/>
            <p:cNvSpPr/>
            <p:nvPr/>
          </p:nvSpPr>
          <p:spPr bwMode="auto">
            <a:xfrm rot="2700000" flipH="1">
              <a:off x="468815" y="2863271"/>
              <a:ext cx="1641914" cy="1649923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BB79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3192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26643" name="Group 33"/>
            <p:cNvGrpSpPr>
              <a:grpSpLocks/>
            </p:cNvGrpSpPr>
            <p:nvPr/>
          </p:nvGrpSpPr>
          <p:grpSpPr bwMode="auto">
            <a:xfrm rot="-8100000">
              <a:off x="471557" y="2863686"/>
              <a:ext cx="1646895" cy="1652780"/>
              <a:chOff x="1610036" y="3464539"/>
              <a:chExt cx="761809" cy="764531"/>
            </a:xfrm>
          </p:grpSpPr>
          <p:sp>
            <p:nvSpPr>
              <p:cNvPr id="26650" name="Pie 62"/>
              <p:cNvSpPr>
                <a:spLocks noChangeArrowheads="1"/>
              </p:cNvSpPr>
              <p:nvPr/>
            </p:nvSpPr>
            <p:spPr bwMode="auto">
              <a:xfrm>
                <a:off x="1614317" y="3467110"/>
                <a:ext cx="753947" cy="761974"/>
              </a:xfrm>
              <a:custGeom>
                <a:avLst/>
                <a:gdLst>
                  <a:gd name="T0" fmla="*/ 564565 w 761505"/>
                  <a:gd name="T1" fmla="*/ 377167 h 762239"/>
                  <a:gd name="T2" fmla="*/ 282284 w 761505"/>
                  <a:gd name="T3" fmla="*/ 754328 h 762239"/>
                  <a:gd name="T4" fmla="*/ 0 w 761505"/>
                  <a:gd name="T5" fmla="*/ 377167 h 762239"/>
                  <a:gd name="T6" fmla="*/ 282284 w 761505"/>
                  <a:gd name="T7" fmla="*/ 0 h 76223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111520 w 761505"/>
                  <a:gd name="T13" fmla="*/ 111627 h 762239"/>
                  <a:gd name="T14" fmla="*/ 649985 w 761505"/>
                  <a:gd name="T15" fmla="*/ 650612 h 762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1505" h="762239">
                    <a:moveTo>
                      <a:pt x="0" y="381119"/>
                    </a:moveTo>
                    <a:lnTo>
                      <a:pt x="0" y="381119"/>
                    </a:lnTo>
                    <a:cubicBezTo>
                      <a:pt x="0" y="170632"/>
                      <a:pt x="170468" y="-1"/>
                      <a:pt x="380752" y="-1"/>
                    </a:cubicBezTo>
                    <a:lnTo>
                      <a:pt x="380753" y="381120"/>
                    </a:lnTo>
                    <a:lnTo>
                      <a:pt x="0" y="381119"/>
                    </a:lnTo>
                    <a:close/>
                  </a:path>
                </a:pathLst>
              </a:custGeom>
              <a:solidFill>
                <a:srgbClr val="05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1" name="Pie 63"/>
              <p:cNvSpPr>
                <a:spLocks noChangeArrowheads="1"/>
              </p:cNvSpPr>
              <p:nvPr/>
            </p:nvSpPr>
            <p:spPr bwMode="auto">
              <a:xfrm flipH="1">
                <a:off x="1612810" y="3464528"/>
                <a:ext cx="758270" cy="763209"/>
              </a:xfrm>
              <a:custGeom>
                <a:avLst/>
                <a:gdLst>
                  <a:gd name="T0" fmla="*/ 708804 w 760036"/>
                  <a:gd name="T1" fmla="*/ 374440 h 763708"/>
                  <a:gd name="T2" fmla="*/ 354398 w 760036"/>
                  <a:gd name="T3" fmla="*/ 748879 h 763708"/>
                  <a:gd name="T4" fmla="*/ 0 w 760036"/>
                  <a:gd name="T5" fmla="*/ 374440 h 763708"/>
                  <a:gd name="T6" fmla="*/ 354398 w 760036"/>
                  <a:gd name="T7" fmla="*/ 0 h 76370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111305 w 760036"/>
                  <a:gd name="T13" fmla="*/ 111842 h 763708"/>
                  <a:gd name="T14" fmla="*/ 648731 w 760036"/>
                  <a:gd name="T15" fmla="*/ 651866 h 7637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036" h="763708">
                    <a:moveTo>
                      <a:pt x="0" y="381854"/>
                    </a:moveTo>
                    <a:lnTo>
                      <a:pt x="0" y="381854"/>
                    </a:lnTo>
                    <a:cubicBezTo>
                      <a:pt x="0" y="170961"/>
                      <a:pt x="170139" y="0"/>
                      <a:pt x="380017" y="0"/>
                    </a:cubicBezTo>
                    <a:lnTo>
                      <a:pt x="380018" y="381854"/>
                    </a:lnTo>
                    <a:lnTo>
                      <a:pt x="0" y="38185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644" name="Group 15"/>
            <p:cNvGrpSpPr>
              <a:grpSpLocks/>
            </p:cNvGrpSpPr>
            <p:nvPr/>
          </p:nvGrpSpPr>
          <p:grpSpPr bwMode="auto">
            <a:xfrm>
              <a:off x="412750" y="2809875"/>
              <a:ext cx="1770063" cy="1770063"/>
              <a:chOff x="412750" y="2809875"/>
              <a:chExt cx="1770063" cy="1770063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412750" y="2809875"/>
                <a:ext cx="1770063" cy="177006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ysClr val="window" lastClr="FFFFFF">
                      <a:alpha val="23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sz="1100" smtClean="0">
                  <a:solidFill>
                    <a:srgbClr val="003192"/>
                  </a:solidFill>
                </a:endParaRPr>
              </a:p>
            </p:txBody>
          </p:sp>
          <p:sp>
            <p:nvSpPr>
              <p:cNvPr id="26648" name="Oval 57"/>
              <p:cNvSpPr>
                <a:spLocks noChangeArrowheads="1"/>
              </p:cNvSpPr>
              <p:nvPr/>
            </p:nvSpPr>
            <p:spPr bwMode="auto">
              <a:xfrm>
                <a:off x="590290" y="2978071"/>
                <a:ext cx="1418988" cy="1418988"/>
              </a:xfrm>
              <a:prstGeom prst="ellipse">
                <a:avLst/>
              </a:prstGeom>
              <a:solidFill>
                <a:srgbClr val="002D86"/>
              </a:solidFill>
              <a:ln w="177800" cmpd="thickThin">
                <a:solidFill>
                  <a:srgbClr val="FFFFFF">
                    <a:alpha val="23137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100">
                  <a:solidFill>
                    <a:srgbClr val="003192"/>
                  </a:solidFill>
                </a:endParaRPr>
              </a:p>
            </p:txBody>
          </p:sp>
          <p:sp>
            <p:nvSpPr>
              <p:cNvPr id="59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563592" y="3417250"/>
                <a:ext cx="1517769" cy="555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b="1" kern="0" cap="all" dirty="0">
                    <a:solidFill>
                      <a:sysClr val="window" lastClr="FFFFFF"/>
                    </a:solidFill>
                    <a:latin typeface="Arial"/>
                    <a:ea typeface="ＭＳ Ｐゴシック" pitchFamily="-16" charset="-128"/>
                  </a:rPr>
                  <a:t>      </a:t>
                </a:r>
              </a:p>
            </p:txBody>
          </p:sp>
        </p:grpSp>
      </p:grpSp>
      <p:sp>
        <p:nvSpPr>
          <p:cNvPr id="26634" name="Rectangle 101"/>
          <p:cNvSpPr>
            <a:spLocks noChangeArrowheads="1"/>
          </p:cNvSpPr>
          <p:nvPr/>
        </p:nvSpPr>
        <p:spPr bwMode="auto">
          <a:xfrm>
            <a:off x="688975" y="2254250"/>
            <a:ext cx="149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E7DB41"/>
                </a:solidFill>
              </a:rPr>
              <a:t>PRIMARY</a:t>
            </a:r>
            <a:br>
              <a:rPr lang="en-US" sz="2000" b="1">
                <a:solidFill>
                  <a:srgbClr val="E7DB41"/>
                </a:solidFill>
              </a:rPr>
            </a:br>
            <a:r>
              <a:rPr lang="en-US" sz="2000" b="1">
                <a:solidFill>
                  <a:srgbClr val="E7DB41"/>
                </a:solidFill>
              </a:rPr>
              <a:t>ENDPOINT</a:t>
            </a:r>
          </a:p>
        </p:txBody>
      </p:sp>
      <p:sp>
        <p:nvSpPr>
          <p:cNvPr id="122" name="Right Arrow 121"/>
          <p:cNvSpPr/>
          <p:nvPr/>
        </p:nvSpPr>
        <p:spPr bwMode="auto">
          <a:xfrm>
            <a:off x="2144713" y="2220913"/>
            <a:ext cx="914400" cy="706437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100000"/>
                  <a:satMod val="115000"/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6636" name="Rectangle 128"/>
          <p:cNvSpPr>
            <a:spLocks noChangeArrowheads="1"/>
          </p:cNvSpPr>
          <p:nvPr/>
        </p:nvSpPr>
        <p:spPr bwMode="auto">
          <a:xfrm>
            <a:off x="654050" y="4786313"/>
            <a:ext cx="157003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700" b="1">
                <a:solidFill>
                  <a:srgbClr val="E7DB41"/>
                </a:solidFill>
              </a:rPr>
              <a:t>KEY</a:t>
            </a:r>
            <a:br>
              <a:rPr lang="en-US" sz="1700" b="1">
                <a:solidFill>
                  <a:srgbClr val="E7DB41"/>
                </a:solidFill>
              </a:rPr>
            </a:br>
            <a:r>
              <a:rPr lang="en-US" sz="1700" b="1">
                <a:solidFill>
                  <a:srgbClr val="E7DB41"/>
                </a:solidFill>
              </a:rPr>
              <a:t>SECONDARY</a:t>
            </a:r>
            <a:br>
              <a:rPr lang="en-US" sz="1700" b="1">
                <a:solidFill>
                  <a:srgbClr val="E7DB41"/>
                </a:solidFill>
              </a:rPr>
            </a:br>
            <a:r>
              <a:rPr lang="en-US" sz="1700" b="1">
                <a:solidFill>
                  <a:srgbClr val="E7DB41"/>
                </a:solidFill>
              </a:rPr>
              <a:t>ENDPOINTS</a:t>
            </a:r>
          </a:p>
        </p:txBody>
      </p:sp>
      <p:sp>
        <p:nvSpPr>
          <p:cNvPr id="130" name="Right Arrow 129"/>
          <p:cNvSpPr/>
          <p:nvPr/>
        </p:nvSpPr>
        <p:spPr bwMode="auto">
          <a:xfrm>
            <a:off x="2144713" y="4833938"/>
            <a:ext cx="914400" cy="706437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100000"/>
                  <a:satMod val="115000"/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66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Box 1"/>
          <p:cNvSpPr txBox="1">
            <a:spLocks noChangeArrowheads="1"/>
          </p:cNvSpPr>
          <p:nvPr/>
        </p:nvSpPr>
        <p:spPr bwMode="auto">
          <a:xfrm>
            <a:off x="0" y="6446838"/>
            <a:ext cx="3467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0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ea typeface="ＭＳ Ｐゴシック" charset="0"/>
              </a:defRPr>
            </a:lvl2pPr>
            <a:lvl3pPr marL="1143000" indent="-228600" eaLnBrk="0" hangingPunct="0">
              <a:defRPr sz="2400">
                <a:ea typeface="ＭＳ Ｐゴシック" charset="0"/>
              </a:defRPr>
            </a:lvl3pPr>
            <a:lvl4pPr marL="1600200" indent="-228600" eaLnBrk="0" hangingPunct="0">
              <a:defRPr sz="2400">
                <a:ea typeface="ＭＳ Ｐゴシック" charset="0"/>
              </a:defRPr>
            </a:lvl4pPr>
            <a:lvl5pPr marL="2057400" indent="-228600" eaLnBrk="0" hangingPunct="0">
              <a:defRPr sz="2400"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9pPr>
          </a:lstStyle>
          <a:p>
            <a:r>
              <a:rPr lang="en-US" dirty="0"/>
              <a:t>BCVA: Best-Corrected Visual Acuity</a:t>
            </a:r>
          </a:p>
          <a:p>
            <a:r>
              <a:rPr lang="en-US" dirty="0"/>
              <a:t>ETDRS: Early Treatment Diabetic Retinopathy Study</a:t>
            </a:r>
          </a:p>
        </p:txBody>
      </p:sp>
    </p:spTree>
    <p:extLst>
      <p:ext uri="{BB962C8B-B14F-4D97-AF65-F5344CB8AC3E}">
        <p14:creationId xmlns:p14="http://schemas.microsoft.com/office/powerpoint/2010/main" val="1917412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7763"/>
          </a:xfrm>
        </p:spPr>
        <p:txBody>
          <a:bodyPr anchor="ctr" anchorCtr="1"/>
          <a:lstStyle/>
          <a:p>
            <a:r>
              <a:rPr sz="3200" b="1" dirty="0">
                <a:solidFill>
                  <a:srgbClr val="E7DB41"/>
                </a:solidFill>
                <a:latin typeface="Arial" charset="0"/>
              </a:rPr>
              <a:t>Study </a:t>
            </a:r>
            <a:r>
              <a:rPr sz="3200" b="1" dirty="0" smtClean="0">
                <a:solidFill>
                  <a:srgbClr val="E7DB41"/>
                </a:solidFill>
                <a:latin typeface="Arial" charset="0"/>
              </a:rPr>
              <a:t>Endpoints</a:t>
            </a:r>
            <a:endParaRPr sz="3200" b="1" dirty="0">
              <a:solidFill>
                <a:srgbClr val="E7DB41"/>
              </a:solidFill>
              <a:latin typeface="Arial" charset="0"/>
            </a:endParaRPr>
          </a:p>
        </p:txBody>
      </p:sp>
      <p:sp>
        <p:nvSpPr>
          <p:cNvPr id="26626" name="AutoShape 48"/>
          <p:cNvSpPr>
            <a:spLocks noChangeAspect="1" noChangeArrowheads="1" noTextEdit="1"/>
          </p:cNvSpPr>
          <p:nvPr/>
        </p:nvSpPr>
        <p:spPr bwMode="auto">
          <a:xfrm>
            <a:off x="3192463" y="2003425"/>
            <a:ext cx="594518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627" name="AutoShape 48"/>
          <p:cNvSpPr>
            <a:spLocks noChangeAspect="1" noChangeArrowheads="1" noTextEdit="1"/>
          </p:cNvSpPr>
          <p:nvPr/>
        </p:nvSpPr>
        <p:spPr bwMode="auto">
          <a:xfrm>
            <a:off x="3192463" y="4356100"/>
            <a:ext cx="5454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0" y="4006850"/>
            <a:ext cx="9144000" cy="0"/>
          </a:xfrm>
          <a:prstGeom prst="line">
            <a:avLst/>
          </a:prstGeom>
          <a:ln w="76200">
            <a:solidFill>
              <a:srgbClr val="15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2" name="Group 64"/>
          <p:cNvGrpSpPr>
            <a:grpSpLocks/>
          </p:cNvGrpSpPr>
          <p:nvPr/>
        </p:nvGrpSpPr>
        <p:grpSpPr bwMode="auto">
          <a:xfrm>
            <a:off x="382588" y="4221163"/>
            <a:ext cx="2105025" cy="2103437"/>
            <a:chOff x="412750" y="2809875"/>
            <a:chExt cx="1770063" cy="1770063"/>
          </a:xfrm>
        </p:grpSpPr>
        <p:sp>
          <p:nvSpPr>
            <p:cNvPr id="26652" name="Pie 65"/>
            <p:cNvSpPr>
              <a:spLocks noChangeArrowheads="1"/>
            </p:cNvSpPr>
            <p:nvPr/>
          </p:nvSpPr>
          <p:spPr bwMode="auto">
            <a:xfrm rot="2700000">
              <a:off x="474202" y="2864600"/>
              <a:ext cx="1645825" cy="1648589"/>
            </a:xfrm>
            <a:custGeom>
              <a:avLst/>
              <a:gdLst>
                <a:gd name="T0" fmla="*/ 1633893 w 1646238"/>
                <a:gd name="T1" fmla="*/ 835450 h 1647825"/>
                <a:gd name="T2" fmla="*/ 816949 w 1646238"/>
                <a:gd name="T3" fmla="*/ 1670899 h 1647825"/>
                <a:gd name="T4" fmla="*/ 0 w 1646238"/>
                <a:gd name="T5" fmla="*/ 835450 h 1647825"/>
                <a:gd name="T6" fmla="*/ 816949 w 1646238"/>
                <a:gd name="T7" fmla="*/ 0 h 1647825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41086 w 1646238"/>
                <a:gd name="T13" fmla="*/ 241318 h 1647825"/>
                <a:gd name="T14" fmla="*/ 1405152 w 1646238"/>
                <a:gd name="T15" fmla="*/ 1406507 h 1647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6238" h="1647825">
                  <a:moveTo>
                    <a:pt x="0" y="823912"/>
                  </a:moveTo>
                  <a:lnTo>
                    <a:pt x="0" y="823912"/>
                  </a:lnTo>
                  <a:cubicBezTo>
                    <a:pt x="0" y="368877"/>
                    <a:pt x="368523" y="-1"/>
                    <a:pt x="823119" y="0"/>
                  </a:cubicBezTo>
                  <a:cubicBezTo>
                    <a:pt x="823119" y="0"/>
                    <a:pt x="823119" y="0"/>
                    <a:pt x="823119" y="0"/>
                  </a:cubicBezTo>
                  <a:lnTo>
                    <a:pt x="823119" y="823913"/>
                  </a:lnTo>
                  <a:lnTo>
                    <a:pt x="0" y="823912"/>
                  </a:lnTo>
                  <a:close/>
                </a:path>
              </a:pathLst>
            </a:custGeom>
            <a:solidFill>
              <a:srgbClr val="E7DB4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Pie 66"/>
            <p:cNvSpPr/>
            <p:nvPr/>
          </p:nvSpPr>
          <p:spPr bwMode="auto">
            <a:xfrm rot="2700000" flipH="1">
              <a:off x="468815" y="2863311"/>
              <a:ext cx="1641914" cy="1649832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BB79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3192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26654" name="Group 33"/>
            <p:cNvGrpSpPr>
              <a:grpSpLocks/>
            </p:cNvGrpSpPr>
            <p:nvPr/>
          </p:nvGrpSpPr>
          <p:grpSpPr bwMode="auto">
            <a:xfrm rot="-8100000">
              <a:off x="471557" y="2863686"/>
              <a:ext cx="1646895" cy="1652780"/>
              <a:chOff x="1610036" y="3464539"/>
              <a:chExt cx="761809" cy="764531"/>
            </a:xfrm>
          </p:grpSpPr>
          <p:sp>
            <p:nvSpPr>
              <p:cNvPr id="26661" name="Pie 76"/>
              <p:cNvSpPr>
                <a:spLocks noChangeArrowheads="1"/>
              </p:cNvSpPr>
              <p:nvPr/>
            </p:nvSpPr>
            <p:spPr bwMode="auto">
              <a:xfrm>
                <a:off x="1616571" y="3470785"/>
                <a:ext cx="762550" cy="760739"/>
              </a:xfrm>
              <a:custGeom>
                <a:avLst/>
                <a:gdLst>
                  <a:gd name="T0" fmla="*/ 793486 w 761505"/>
                  <a:gd name="T1" fmla="*/ 359250 h 762239"/>
                  <a:gd name="T2" fmla="*/ 396745 w 761505"/>
                  <a:gd name="T3" fmla="*/ 718500 h 762239"/>
                  <a:gd name="T4" fmla="*/ 0 w 761505"/>
                  <a:gd name="T5" fmla="*/ 359250 h 762239"/>
                  <a:gd name="T6" fmla="*/ 396745 w 761505"/>
                  <a:gd name="T7" fmla="*/ 0 h 76223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111520 w 761505"/>
                  <a:gd name="T13" fmla="*/ 111627 h 762239"/>
                  <a:gd name="T14" fmla="*/ 649985 w 761505"/>
                  <a:gd name="T15" fmla="*/ 650612 h 762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1505" h="762239">
                    <a:moveTo>
                      <a:pt x="0" y="381119"/>
                    </a:moveTo>
                    <a:lnTo>
                      <a:pt x="0" y="381119"/>
                    </a:lnTo>
                    <a:cubicBezTo>
                      <a:pt x="0" y="170632"/>
                      <a:pt x="170468" y="-1"/>
                      <a:pt x="380752" y="-1"/>
                    </a:cubicBezTo>
                    <a:lnTo>
                      <a:pt x="380753" y="381120"/>
                    </a:lnTo>
                    <a:lnTo>
                      <a:pt x="0" y="381119"/>
                    </a:lnTo>
                    <a:close/>
                  </a:path>
                </a:pathLst>
              </a:custGeom>
              <a:solidFill>
                <a:srgbClr val="05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2" name="Pie 77"/>
              <p:cNvSpPr>
                <a:spLocks noChangeArrowheads="1"/>
              </p:cNvSpPr>
              <p:nvPr/>
            </p:nvSpPr>
            <p:spPr bwMode="auto">
              <a:xfrm flipH="1">
                <a:off x="1617189" y="3469550"/>
                <a:ext cx="761314" cy="763209"/>
              </a:xfrm>
              <a:custGeom>
                <a:avLst/>
                <a:gdLst>
                  <a:gd name="T0" fmla="*/ 799325 w 760036"/>
                  <a:gd name="T1" fmla="*/ 374440 h 763708"/>
                  <a:gd name="T2" fmla="*/ 399663 w 760036"/>
                  <a:gd name="T3" fmla="*/ 748879 h 763708"/>
                  <a:gd name="T4" fmla="*/ 0 w 760036"/>
                  <a:gd name="T5" fmla="*/ 374440 h 763708"/>
                  <a:gd name="T6" fmla="*/ 399663 w 760036"/>
                  <a:gd name="T7" fmla="*/ 0 h 76370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111305 w 760036"/>
                  <a:gd name="T13" fmla="*/ 111842 h 763708"/>
                  <a:gd name="T14" fmla="*/ 648731 w 760036"/>
                  <a:gd name="T15" fmla="*/ 651866 h 7637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036" h="763708">
                    <a:moveTo>
                      <a:pt x="0" y="381854"/>
                    </a:moveTo>
                    <a:lnTo>
                      <a:pt x="0" y="381854"/>
                    </a:lnTo>
                    <a:cubicBezTo>
                      <a:pt x="0" y="170961"/>
                      <a:pt x="170139" y="0"/>
                      <a:pt x="380017" y="0"/>
                    </a:cubicBezTo>
                    <a:lnTo>
                      <a:pt x="380018" y="381854"/>
                    </a:lnTo>
                    <a:lnTo>
                      <a:pt x="0" y="38185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655" name="Group 15"/>
            <p:cNvGrpSpPr>
              <a:grpSpLocks/>
            </p:cNvGrpSpPr>
            <p:nvPr/>
          </p:nvGrpSpPr>
          <p:grpSpPr bwMode="auto">
            <a:xfrm>
              <a:off x="412750" y="2809875"/>
              <a:ext cx="1770063" cy="1770063"/>
              <a:chOff x="412750" y="2809875"/>
              <a:chExt cx="1770063" cy="1770063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412750" y="2809875"/>
                <a:ext cx="1770063" cy="177006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ysClr val="window" lastClr="FFFFFF">
                      <a:alpha val="23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sz="1100" smtClean="0">
                  <a:solidFill>
                    <a:srgbClr val="003192"/>
                  </a:solidFill>
                </a:endParaRPr>
              </a:p>
            </p:txBody>
          </p:sp>
          <p:sp>
            <p:nvSpPr>
              <p:cNvPr id="26659" name="Oval 74"/>
              <p:cNvSpPr>
                <a:spLocks noChangeArrowheads="1"/>
              </p:cNvSpPr>
              <p:nvPr/>
            </p:nvSpPr>
            <p:spPr bwMode="auto">
              <a:xfrm>
                <a:off x="590290" y="2978198"/>
                <a:ext cx="1418988" cy="1418723"/>
              </a:xfrm>
              <a:prstGeom prst="ellipse">
                <a:avLst/>
              </a:prstGeom>
              <a:solidFill>
                <a:srgbClr val="002D86"/>
              </a:solidFill>
              <a:ln w="177800" cmpd="thickThin">
                <a:solidFill>
                  <a:srgbClr val="FFFFFF">
                    <a:alpha val="23137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100">
                  <a:solidFill>
                    <a:srgbClr val="003192"/>
                  </a:solidFill>
                </a:endParaRPr>
              </a:p>
            </p:txBody>
          </p:sp>
          <p:sp>
            <p:nvSpPr>
              <p:cNvPr id="76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563592" y="3417708"/>
                <a:ext cx="1517769" cy="554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b="1" kern="0" cap="all" dirty="0">
                    <a:solidFill>
                      <a:sysClr val="window" lastClr="FFFFFF"/>
                    </a:solidFill>
                    <a:latin typeface="Arial"/>
                    <a:ea typeface="ＭＳ Ｐゴシック" pitchFamily="-16" charset="-128"/>
                  </a:rPr>
                  <a:t>      </a:t>
                </a:r>
              </a:p>
            </p:txBody>
          </p:sp>
        </p:grpSp>
      </p:grpSp>
      <p:grpSp>
        <p:nvGrpSpPr>
          <p:cNvPr id="26633" name="Group 51"/>
          <p:cNvGrpSpPr>
            <a:grpSpLocks/>
          </p:cNvGrpSpPr>
          <p:nvPr/>
        </p:nvGrpSpPr>
        <p:grpSpPr bwMode="auto">
          <a:xfrm>
            <a:off x="382588" y="1603375"/>
            <a:ext cx="2105025" cy="2105025"/>
            <a:chOff x="412750" y="2809875"/>
            <a:chExt cx="1770063" cy="1770063"/>
          </a:xfrm>
        </p:grpSpPr>
        <p:sp>
          <p:nvSpPr>
            <p:cNvPr id="26641" name="Pie 52"/>
            <p:cNvSpPr>
              <a:spLocks noChangeArrowheads="1"/>
            </p:cNvSpPr>
            <p:nvPr/>
          </p:nvSpPr>
          <p:spPr bwMode="auto">
            <a:xfrm rot="2700000">
              <a:off x="474155" y="2864605"/>
              <a:ext cx="1645919" cy="1648589"/>
            </a:xfrm>
            <a:custGeom>
              <a:avLst/>
              <a:gdLst>
                <a:gd name="T0" fmla="*/ 1636694 w 1646238"/>
                <a:gd name="T1" fmla="*/ 835450 h 1647825"/>
                <a:gd name="T2" fmla="*/ 818349 w 1646238"/>
                <a:gd name="T3" fmla="*/ 1670899 h 1647825"/>
                <a:gd name="T4" fmla="*/ 0 w 1646238"/>
                <a:gd name="T5" fmla="*/ 835450 h 1647825"/>
                <a:gd name="T6" fmla="*/ 818349 w 1646238"/>
                <a:gd name="T7" fmla="*/ 0 h 1647825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41086 w 1646238"/>
                <a:gd name="T13" fmla="*/ 241318 h 1647825"/>
                <a:gd name="T14" fmla="*/ 1405152 w 1646238"/>
                <a:gd name="T15" fmla="*/ 1406507 h 1647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6238" h="1647825">
                  <a:moveTo>
                    <a:pt x="0" y="823912"/>
                  </a:moveTo>
                  <a:lnTo>
                    <a:pt x="0" y="823912"/>
                  </a:lnTo>
                  <a:cubicBezTo>
                    <a:pt x="0" y="368877"/>
                    <a:pt x="368523" y="-1"/>
                    <a:pt x="823119" y="0"/>
                  </a:cubicBezTo>
                  <a:cubicBezTo>
                    <a:pt x="823119" y="0"/>
                    <a:pt x="823119" y="0"/>
                    <a:pt x="823119" y="0"/>
                  </a:cubicBezTo>
                  <a:lnTo>
                    <a:pt x="823119" y="823913"/>
                  </a:lnTo>
                  <a:lnTo>
                    <a:pt x="0" y="823912"/>
                  </a:lnTo>
                  <a:close/>
                </a:path>
              </a:pathLst>
            </a:custGeom>
            <a:solidFill>
              <a:srgbClr val="E7DB4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Pie 53"/>
            <p:cNvSpPr/>
            <p:nvPr/>
          </p:nvSpPr>
          <p:spPr bwMode="auto">
            <a:xfrm rot="2700000" flipH="1">
              <a:off x="468815" y="2863271"/>
              <a:ext cx="1641914" cy="1649923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BB79D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3192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26643" name="Group 33"/>
            <p:cNvGrpSpPr>
              <a:grpSpLocks/>
            </p:cNvGrpSpPr>
            <p:nvPr/>
          </p:nvGrpSpPr>
          <p:grpSpPr bwMode="auto">
            <a:xfrm rot="-8100000">
              <a:off x="471557" y="2863686"/>
              <a:ext cx="1646895" cy="1652780"/>
              <a:chOff x="1610036" y="3464539"/>
              <a:chExt cx="761809" cy="764531"/>
            </a:xfrm>
          </p:grpSpPr>
          <p:sp>
            <p:nvSpPr>
              <p:cNvPr id="26650" name="Pie 62"/>
              <p:cNvSpPr>
                <a:spLocks noChangeArrowheads="1"/>
              </p:cNvSpPr>
              <p:nvPr/>
            </p:nvSpPr>
            <p:spPr bwMode="auto">
              <a:xfrm>
                <a:off x="1614317" y="3467110"/>
                <a:ext cx="753947" cy="761974"/>
              </a:xfrm>
              <a:custGeom>
                <a:avLst/>
                <a:gdLst>
                  <a:gd name="T0" fmla="*/ 564565 w 761505"/>
                  <a:gd name="T1" fmla="*/ 377167 h 762239"/>
                  <a:gd name="T2" fmla="*/ 282284 w 761505"/>
                  <a:gd name="T3" fmla="*/ 754328 h 762239"/>
                  <a:gd name="T4" fmla="*/ 0 w 761505"/>
                  <a:gd name="T5" fmla="*/ 377167 h 762239"/>
                  <a:gd name="T6" fmla="*/ 282284 w 761505"/>
                  <a:gd name="T7" fmla="*/ 0 h 76223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111520 w 761505"/>
                  <a:gd name="T13" fmla="*/ 111627 h 762239"/>
                  <a:gd name="T14" fmla="*/ 649985 w 761505"/>
                  <a:gd name="T15" fmla="*/ 650612 h 762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1505" h="762239">
                    <a:moveTo>
                      <a:pt x="0" y="381119"/>
                    </a:moveTo>
                    <a:lnTo>
                      <a:pt x="0" y="381119"/>
                    </a:lnTo>
                    <a:cubicBezTo>
                      <a:pt x="0" y="170632"/>
                      <a:pt x="170468" y="-1"/>
                      <a:pt x="380752" y="-1"/>
                    </a:cubicBezTo>
                    <a:lnTo>
                      <a:pt x="380753" y="381120"/>
                    </a:lnTo>
                    <a:lnTo>
                      <a:pt x="0" y="381119"/>
                    </a:lnTo>
                    <a:close/>
                  </a:path>
                </a:pathLst>
              </a:custGeom>
              <a:solidFill>
                <a:srgbClr val="05C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1" name="Pie 63"/>
              <p:cNvSpPr>
                <a:spLocks noChangeArrowheads="1"/>
              </p:cNvSpPr>
              <p:nvPr/>
            </p:nvSpPr>
            <p:spPr bwMode="auto">
              <a:xfrm flipH="1">
                <a:off x="1612810" y="3464528"/>
                <a:ext cx="758270" cy="763209"/>
              </a:xfrm>
              <a:custGeom>
                <a:avLst/>
                <a:gdLst>
                  <a:gd name="T0" fmla="*/ 708804 w 760036"/>
                  <a:gd name="T1" fmla="*/ 374440 h 763708"/>
                  <a:gd name="T2" fmla="*/ 354398 w 760036"/>
                  <a:gd name="T3" fmla="*/ 748879 h 763708"/>
                  <a:gd name="T4" fmla="*/ 0 w 760036"/>
                  <a:gd name="T5" fmla="*/ 374440 h 763708"/>
                  <a:gd name="T6" fmla="*/ 354398 w 760036"/>
                  <a:gd name="T7" fmla="*/ 0 h 76370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111305 w 760036"/>
                  <a:gd name="T13" fmla="*/ 111842 h 763708"/>
                  <a:gd name="T14" fmla="*/ 648731 w 760036"/>
                  <a:gd name="T15" fmla="*/ 651866 h 7637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036" h="763708">
                    <a:moveTo>
                      <a:pt x="0" y="381854"/>
                    </a:moveTo>
                    <a:lnTo>
                      <a:pt x="0" y="381854"/>
                    </a:lnTo>
                    <a:cubicBezTo>
                      <a:pt x="0" y="170961"/>
                      <a:pt x="170139" y="0"/>
                      <a:pt x="380017" y="0"/>
                    </a:cubicBezTo>
                    <a:lnTo>
                      <a:pt x="380018" y="381854"/>
                    </a:lnTo>
                    <a:lnTo>
                      <a:pt x="0" y="38185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644" name="Group 15"/>
            <p:cNvGrpSpPr>
              <a:grpSpLocks/>
            </p:cNvGrpSpPr>
            <p:nvPr/>
          </p:nvGrpSpPr>
          <p:grpSpPr bwMode="auto">
            <a:xfrm>
              <a:off x="412750" y="2809875"/>
              <a:ext cx="1770063" cy="1770063"/>
              <a:chOff x="412750" y="2809875"/>
              <a:chExt cx="1770063" cy="1770063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412750" y="2809875"/>
                <a:ext cx="1770063" cy="177006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0000">
                    <a:sysClr val="window" lastClr="FFFFFF">
                      <a:alpha val="23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sz="1100" smtClean="0">
                  <a:solidFill>
                    <a:srgbClr val="003192"/>
                  </a:solidFill>
                </a:endParaRPr>
              </a:p>
            </p:txBody>
          </p:sp>
          <p:sp>
            <p:nvSpPr>
              <p:cNvPr id="26648" name="Oval 57"/>
              <p:cNvSpPr>
                <a:spLocks noChangeArrowheads="1"/>
              </p:cNvSpPr>
              <p:nvPr/>
            </p:nvSpPr>
            <p:spPr bwMode="auto">
              <a:xfrm>
                <a:off x="590290" y="2978071"/>
                <a:ext cx="1418988" cy="1418988"/>
              </a:xfrm>
              <a:prstGeom prst="ellipse">
                <a:avLst/>
              </a:prstGeom>
              <a:solidFill>
                <a:srgbClr val="002D86"/>
              </a:solidFill>
              <a:ln w="177800" cmpd="thickThin">
                <a:solidFill>
                  <a:srgbClr val="FFFFFF">
                    <a:alpha val="23137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100">
                  <a:solidFill>
                    <a:srgbClr val="003192"/>
                  </a:solidFill>
                </a:endParaRPr>
              </a:p>
            </p:txBody>
          </p:sp>
          <p:sp>
            <p:nvSpPr>
              <p:cNvPr id="59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563592" y="3417250"/>
                <a:ext cx="1517769" cy="555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b="1" kern="0" cap="all" dirty="0">
                    <a:solidFill>
                      <a:sysClr val="window" lastClr="FFFFFF"/>
                    </a:solidFill>
                    <a:latin typeface="Arial"/>
                    <a:ea typeface="ＭＳ Ｐゴシック" pitchFamily="-16" charset="-128"/>
                  </a:rPr>
                  <a:t>      </a:t>
                </a:r>
              </a:p>
            </p:txBody>
          </p:sp>
        </p:grpSp>
      </p:grpSp>
      <p:sp>
        <p:nvSpPr>
          <p:cNvPr id="26634" name="Rectangle 101"/>
          <p:cNvSpPr>
            <a:spLocks noChangeArrowheads="1"/>
          </p:cNvSpPr>
          <p:nvPr/>
        </p:nvSpPr>
        <p:spPr bwMode="auto">
          <a:xfrm>
            <a:off x="688975" y="2254250"/>
            <a:ext cx="149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E7DB41"/>
                </a:solidFill>
              </a:rPr>
              <a:t>PRIMARY</a:t>
            </a:r>
            <a:br>
              <a:rPr lang="en-US" sz="2000" b="1">
                <a:solidFill>
                  <a:srgbClr val="E7DB41"/>
                </a:solidFill>
              </a:rPr>
            </a:br>
            <a:r>
              <a:rPr lang="en-US" sz="2000" b="1">
                <a:solidFill>
                  <a:srgbClr val="E7DB41"/>
                </a:solidFill>
              </a:rPr>
              <a:t>ENDPOINT</a:t>
            </a:r>
          </a:p>
        </p:txBody>
      </p:sp>
      <p:sp>
        <p:nvSpPr>
          <p:cNvPr id="122" name="Right Arrow 121"/>
          <p:cNvSpPr/>
          <p:nvPr/>
        </p:nvSpPr>
        <p:spPr bwMode="auto">
          <a:xfrm>
            <a:off x="2144713" y="2220913"/>
            <a:ext cx="914400" cy="706437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100000"/>
                  <a:satMod val="115000"/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6636" name="Rectangle 128"/>
          <p:cNvSpPr>
            <a:spLocks noChangeArrowheads="1"/>
          </p:cNvSpPr>
          <p:nvPr/>
        </p:nvSpPr>
        <p:spPr bwMode="auto">
          <a:xfrm>
            <a:off x="654050" y="4786313"/>
            <a:ext cx="157003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700" b="1">
                <a:solidFill>
                  <a:srgbClr val="E7DB41"/>
                </a:solidFill>
              </a:rPr>
              <a:t>KEY</a:t>
            </a:r>
            <a:br>
              <a:rPr lang="en-US" sz="1700" b="1">
                <a:solidFill>
                  <a:srgbClr val="E7DB41"/>
                </a:solidFill>
              </a:rPr>
            </a:br>
            <a:r>
              <a:rPr lang="en-US" sz="1700" b="1">
                <a:solidFill>
                  <a:srgbClr val="E7DB41"/>
                </a:solidFill>
              </a:rPr>
              <a:t>SECONDARY</a:t>
            </a:r>
            <a:br>
              <a:rPr lang="en-US" sz="1700" b="1">
                <a:solidFill>
                  <a:srgbClr val="E7DB41"/>
                </a:solidFill>
              </a:rPr>
            </a:br>
            <a:r>
              <a:rPr lang="en-US" sz="1700" b="1">
                <a:solidFill>
                  <a:srgbClr val="E7DB41"/>
                </a:solidFill>
              </a:rPr>
              <a:t>ENDPOINTS</a:t>
            </a:r>
          </a:p>
        </p:txBody>
      </p:sp>
      <p:sp>
        <p:nvSpPr>
          <p:cNvPr id="130" name="Right Arrow 129"/>
          <p:cNvSpPr/>
          <p:nvPr/>
        </p:nvSpPr>
        <p:spPr bwMode="auto">
          <a:xfrm>
            <a:off x="2144713" y="4833938"/>
            <a:ext cx="914400" cy="706437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shade val="100000"/>
                  <a:satMod val="115000"/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663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207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Box 1"/>
          <p:cNvSpPr txBox="1">
            <a:spLocks noChangeArrowheads="1"/>
          </p:cNvSpPr>
          <p:nvPr/>
        </p:nvSpPr>
        <p:spPr bwMode="auto">
          <a:xfrm>
            <a:off x="0" y="6446838"/>
            <a:ext cx="3467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0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ea typeface="ＭＳ Ｐゴシック" charset="0"/>
              </a:defRPr>
            </a:lvl2pPr>
            <a:lvl3pPr marL="1143000" indent="-228600" eaLnBrk="0" hangingPunct="0">
              <a:defRPr sz="2400">
                <a:ea typeface="ＭＳ Ｐゴシック" charset="0"/>
              </a:defRPr>
            </a:lvl3pPr>
            <a:lvl4pPr marL="1600200" indent="-228600" eaLnBrk="0" hangingPunct="0">
              <a:defRPr sz="2400">
                <a:ea typeface="ＭＳ Ｐゴシック" charset="0"/>
              </a:defRPr>
            </a:lvl4pPr>
            <a:lvl5pPr marL="2057400" indent="-228600" eaLnBrk="0" hangingPunct="0">
              <a:defRPr sz="2400"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ＭＳ Ｐゴシック" charset="0"/>
              </a:defRPr>
            </a:lvl9pPr>
          </a:lstStyle>
          <a:p>
            <a:r>
              <a:rPr lang="en-US" dirty="0"/>
              <a:t>BCVA: Best-Corrected Visual Acuity</a:t>
            </a:r>
          </a:p>
          <a:p>
            <a:r>
              <a:rPr lang="en-US" dirty="0"/>
              <a:t>ETDRS: Early Treatment Diabetic Retinopathy Study</a:t>
            </a:r>
          </a:p>
        </p:txBody>
      </p:sp>
      <p:pic>
        <p:nvPicPr>
          <p:cNvPr id="34" name="Picture 2" descr="20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2362" r="1819" b="3699"/>
          <a:stretch>
            <a:fillRect/>
          </a:stretch>
        </p:blipFill>
        <p:spPr bwMode="auto">
          <a:xfrm>
            <a:off x="3491880" y="1988840"/>
            <a:ext cx="5296978" cy="41764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60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E7DB41"/>
      </a:dk1>
      <a:lt1>
        <a:srgbClr val="FFFFFF"/>
      </a:lt1>
      <a:dk2>
        <a:srgbClr val="FFFFFF"/>
      </a:dk2>
      <a:lt2>
        <a:srgbClr val="4F271C"/>
      </a:lt2>
      <a:accent1>
        <a:srgbClr val="37CDB0"/>
      </a:accent1>
      <a:accent2>
        <a:srgbClr val="E7DB41"/>
      </a:accent2>
      <a:accent3>
        <a:srgbClr val="AAB8FF"/>
      </a:accent3>
      <a:accent4>
        <a:srgbClr val="DADADA"/>
      </a:accent4>
      <a:accent5>
        <a:srgbClr val="AEE3D4"/>
      </a:accent5>
      <a:accent6>
        <a:srgbClr val="D1C63A"/>
      </a:accent6>
      <a:hlink>
        <a:srgbClr val="BB79D9"/>
      </a:hlink>
      <a:folHlink>
        <a:srgbClr val="9E40C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4F271C"/>
        </a:dk2>
        <a:lt2>
          <a:srgbClr val="E7DB41"/>
        </a:lt2>
        <a:accent1>
          <a:srgbClr val="37CDB0"/>
        </a:accent1>
        <a:accent2>
          <a:srgbClr val="CD1991"/>
        </a:accent2>
        <a:accent3>
          <a:srgbClr val="FFFFFF"/>
        </a:accent3>
        <a:accent4>
          <a:srgbClr val="000000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FFFFFF"/>
        </a:dk1>
        <a:lt1>
          <a:srgbClr val="FFFFFF"/>
        </a:lt1>
        <a:dk2>
          <a:srgbClr val="4F271C"/>
        </a:dk2>
        <a:lt2>
          <a:srgbClr val="E7DB41"/>
        </a:lt2>
        <a:accent1>
          <a:srgbClr val="37CDB0"/>
        </a:accent1>
        <a:accent2>
          <a:srgbClr val="CD1991"/>
        </a:accent2>
        <a:accent3>
          <a:srgbClr val="FFFFFF"/>
        </a:accent3>
        <a:accent4>
          <a:srgbClr val="DADADA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E7DB41"/>
        </a:dk1>
        <a:lt1>
          <a:srgbClr val="FFFFFF"/>
        </a:lt1>
        <a:dk2>
          <a:srgbClr val="0066FF"/>
        </a:dk2>
        <a:lt2>
          <a:srgbClr val="4F271C"/>
        </a:lt2>
        <a:accent1>
          <a:srgbClr val="37CDB0"/>
        </a:accent1>
        <a:accent2>
          <a:srgbClr val="CD1991"/>
        </a:accent2>
        <a:accent3>
          <a:srgbClr val="AAB8FF"/>
        </a:accent3>
        <a:accent4>
          <a:srgbClr val="DADADA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">
        <a:dk1>
          <a:srgbClr val="000000"/>
        </a:dk1>
        <a:lt1>
          <a:srgbClr val="FFFFFF"/>
        </a:lt1>
        <a:dk2>
          <a:srgbClr val="4F271C"/>
        </a:dk2>
        <a:lt2>
          <a:srgbClr val="E7DB41"/>
        </a:lt2>
        <a:accent1>
          <a:srgbClr val="37CDB0"/>
        </a:accent1>
        <a:accent2>
          <a:srgbClr val="CD1991"/>
        </a:accent2>
        <a:accent3>
          <a:srgbClr val="FFFFFF"/>
        </a:accent3>
        <a:accent4>
          <a:srgbClr val="000000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FFFFFF"/>
        </a:dk1>
        <a:lt1>
          <a:srgbClr val="FFFFFF"/>
        </a:lt1>
        <a:dk2>
          <a:srgbClr val="4F271C"/>
        </a:dk2>
        <a:lt2>
          <a:srgbClr val="E7DB41"/>
        </a:lt2>
        <a:accent1>
          <a:srgbClr val="37CDB0"/>
        </a:accent1>
        <a:accent2>
          <a:srgbClr val="CD1991"/>
        </a:accent2>
        <a:accent3>
          <a:srgbClr val="FFFFFF"/>
        </a:accent3>
        <a:accent4>
          <a:srgbClr val="DADADA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E7DB41"/>
        </a:dk1>
        <a:lt1>
          <a:srgbClr val="FFFFFF"/>
        </a:lt1>
        <a:dk2>
          <a:srgbClr val="0066FF"/>
        </a:dk2>
        <a:lt2>
          <a:srgbClr val="4F271C"/>
        </a:lt2>
        <a:accent1>
          <a:srgbClr val="37CDB0"/>
        </a:accent1>
        <a:accent2>
          <a:srgbClr val="CD1991"/>
        </a:accent2>
        <a:accent3>
          <a:srgbClr val="AAB8FF"/>
        </a:accent3>
        <a:accent4>
          <a:srgbClr val="DADADA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E7DB41"/>
        </a:dk1>
        <a:lt1>
          <a:srgbClr val="FFFFFF"/>
        </a:lt1>
        <a:dk2>
          <a:srgbClr val="0066FF"/>
        </a:dk2>
        <a:lt2>
          <a:srgbClr val="4F271C"/>
        </a:lt2>
        <a:accent1>
          <a:srgbClr val="37CDB0"/>
        </a:accent1>
        <a:accent2>
          <a:srgbClr val="E7DB41"/>
        </a:accent2>
        <a:accent3>
          <a:srgbClr val="AAB8FF"/>
        </a:accent3>
        <a:accent4>
          <a:srgbClr val="DADADA"/>
        </a:accent4>
        <a:accent5>
          <a:srgbClr val="AEE3D4"/>
        </a:accent5>
        <a:accent6>
          <a:srgbClr val="D1C63A"/>
        </a:accent6>
        <a:hlink>
          <a:srgbClr val="BB79D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E7DB41"/>
        </a:dk1>
        <a:lt1>
          <a:srgbClr val="FFFFFF"/>
        </a:lt1>
        <a:dk2>
          <a:srgbClr val="0066FF"/>
        </a:dk2>
        <a:lt2>
          <a:srgbClr val="4F271C"/>
        </a:lt2>
        <a:accent1>
          <a:srgbClr val="37CDB0"/>
        </a:accent1>
        <a:accent2>
          <a:srgbClr val="E7DB41"/>
        </a:accent2>
        <a:accent3>
          <a:srgbClr val="AAB8FF"/>
        </a:accent3>
        <a:accent4>
          <a:srgbClr val="DADADA"/>
        </a:accent4>
        <a:accent5>
          <a:srgbClr val="AEE3D4"/>
        </a:accent5>
        <a:accent6>
          <a:srgbClr val="D1C63A"/>
        </a:accent6>
        <a:hlink>
          <a:srgbClr val="BB79D9"/>
        </a:hlink>
        <a:folHlink>
          <a:srgbClr val="BB79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E7DB41"/>
        </a:dk1>
        <a:lt1>
          <a:srgbClr val="FFFFFF"/>
        </a:lt1>
        <a:dk2>
          <a:srgbClr val="0066FF"/>
        </a:dk2>
        <a:lt2>
          <a:srgbClr val="4F271C"/>
        </a:lt2>
        <a:accent1>
          <a:srgbClr val="37CDB0"/>
        </a:accent1>
        <a:accent2>
          <a:srgbClr val="E7DB41"/>
        </a:accent2>
        <a:accent3>
          <a:srgbClr val="AAB8FF"/>
        </a:accent3>
        <a:accent4>
          <a:srgbClr val="DADADA"/>
        </a:accent4>
        <a:accent5>
          <a:srgbClr val="AEE3D4"/>
        </a:accent5>
        <a:accent6>
          <a:srgbClr val="D1C63A"/>
        </a:accent6>
        <a:hlink>
          <a:srgbClr val="BB79D9"/>
        </a:hlink>
        <a:folHlink>
          <a:srgbClr val="9E40C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2_Office Theme 9">
      <a:dk1>
        <a:srgbClr val="E7DB41"/>
      </a:dk1>
      <a:lt1>
        <a:srgbClr val="FFFFFF"/>
      </a:lt1>
      <a:dk2>
        <a:srgbClr val="0066FF"/>
      </a:dk2>
      <a:lt2>
        <a:srgbClr val="4F271C"/>
      </a:lt2>
      <a:accent1>
        <a:srgbClr val="37CDB0"/>
      </a:accent1>
      <a:accent2>
        <a:srgbClr val="9E40C8"/>
      </a:accent2>
      <a:accent3>
        <a:srgbClr val="AAB8FF"/>
      </a:accent3>
      <a:accent4>
        <a:srgbClr val="DADADA"/>
      </a:accent4>
      <a:accent5>
        <a:srgbClr val="AEE3D4"/>
      </a:accent5>
      <a:accent6>
        <a:srgbClr val="8F39B5"/>
      </a:accent6>
      <a:hlink>
        <a:srgbClr val="9999FF"/>
      </a:hlink>
      <a:folHlink>
        <a:srgbClr val="000000"/>
      </a:folHlink>
    </a:clrScheme>
    <a:fontScheme name="2_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4F271C"/>
        </a:dk2>
        <a:lt2>
          <a:srgbClr val="E7DB41"/>
        </a:lt2>
        <a:accent1>
          <a:srgbClr val="37CDB0"/>
        </a:accent1>
        <a:accent2>
          <a:srgbClr val="CD1991"/>
        </a:accent2>
        <a:accent3>
          <a:srgbClr val="FFFFFF"/>
        </a:accent3>
        <a:accent4>
          <a:srgbClr val="000000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2">
        <a:dk1>
          <a:srgbClr val="FFFFFF"/>
        </a:dk1>
        <a:lt1>
          <a:srgbClr val="FFFFFF"/>
        </a:lt1>
        <a:dk2>
          <a:srgbClr val="4F271C"/>
        </a:dk2>
        <a:lt2>
          <a:srgbClr val="E7DB41"/>
        </a:lt2>
        <a:accent1>
          <a:srgbClr val="37CDB0"/>
        </a:accent1>
        <a:accent2>
          <a:srgbClr val="CD1991"/>
        </a:accent2>
        <a:accent3>
          <a:srgbClr val="FFFFFF"/>
        </a:accent3>
        <a:accent4>
          <a:srgbClr val="DADADA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3">
        <a:dk1>
          <a:srgbClr val="E7DB41"/>
        </a:dk1>
        <a:lt1>
          <a:srgbClr val="FFFFFF"/>
        </a:lt1>
        <a:dk2>
          <a:srgbClr val="0066FF"/>
        </a:dk2>
        <a:lt2>
          <a:srgbClr val="4F271C"/>
        </a:lt2>
        <a:accent1>
          <a:srgbClr val="37CDB0"/>
        </a:accent1>
        <a:accent2>
          <a:srgbClr val="CD1991"/>
        </a:accent2>
        <a:accent3>
          <a:srgbClr val="AAB8FF"/>
        </a:accent3>
        <a:accent4>
          <a:srgbClr val="DADADA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Theme 4">
        <a:dk1>
          <a:srgbClr val="000000"/>
        </a:dk1>
        <a:lt1>
          <a:srgbClr val="FFFFFF"/>
        </a:lt1>
        <a:dk2>
          <a:srgbClr val="4F271C"/>
        </a:dk2>
        <a:lt2>
          <a:srgbClr val="E7DB41"/>
        </a:lt2>
        <a:accent1>
          <a:srgbClr val="37CDB0"/>
        </a:accent1>
        <a:accent2>
          <a:srgbClr val="CD1991"/>
        </a:accent2>
        <a:accent3>
          <a:srgbClr val="FFFFFF"/>
        </a:accent3>
        <a:accent4>
          <a:srgbClr val="000000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5">
        <a:dk1>
          <a:srgbClr val="FFFFFF"/>
        </a:dk1>
        <a:lt1>
          <a:srgbClr val="FFFFFF"/>
        </a:lt1>
        <a:dk2>
          <a:srgbClr val="4F271C"/>
        </a:dk2>
        <a:lt2>
          <a:srgbClr val="E7DB41"/>
        </a:lt2>
        <a:accent1>
          <a:srgbClr val="37CDB0"/>
        </a:accent1>
        <a:accent2>
          <a:srgbClr val="CD1991"/>
        </a:accent2>
        <a:accent3>
          <a:srgbClr val="FFFFFF"/>
        </a:accent3>
        <a:accent4>
          <a:srgbClr val="DADADA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6">
        <a:dk1>
          <a:srgbClr val="E7DB41"/>
        </a:dk1>
        <a:lt1>
          <a:srgbClr val="FFFFFF"/>
        </a:lt1>
        <a:dk2>
          <a:srgbClr val="0066FF"/>
        </a:dk2>
        <a:lt2>
          <a:srgbClr val="4F271C"/>
        </a:lt2>
        <a:accent1>
          <a:srgbClr val="37CDB0"/>
        </a:accent1>
        <a:accent2>
          <a:srgbClr val="CD1991"/>
        </a:accent2>
        <a:accent3>
          <a:srgbClr val="AAB8FF"/>
        </a:accent3>
        <a:accent4>
          <a:srgbClr val="DADADA"/>
        </a:accent4>
        <a:accent5>
          <a:srgbClr val="AEE3D4"/>
        </a:accent5>
        <a:accent6>
          <a:srgbClr val="BA1683"/>
        </a:accent6>
        <a:hlink>
          <a:srgbClr val="59595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Theme 7">
        <a:dk1>
          <a:srgbClr val="E7DB41"/>
        </a:dk1>
        <a:lt1>
          <a:srgbClr val="FFFFFF"/>
        </a:lt1>
        <a:dk2>
          <a:srgbClr val="0066FF"/>
        </a:dk2>
        <a:lt2>
          <a:srgbClr val="4F271C"/>
        </a:lt2>
        <a:accent1>
          <a:srgbClr val="37CDB0"/>
        </a:accent1>
        <a:accent2>
          <a:srgbClr val="FFFF99"/>
        </a:accent2>
        <a:accent3>
          <a:srgbClr val="AAB8FF"/>
        </a:accent3>
        <a:accent4>
          <a:srgbClr val="DADADA"/>
        </a:accent4>
        <a:accent5>
          <a:srgbClr val="AEE3D4"/>
        </a:accent5>
        <a:accent6>
          <a:srgbClr val="E7E78A"/>
        </a:accent6>
        <a:hlink>
          <a:srgbClr val="59595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Theme 8">
        <a:dk1>
          <a:srgbClr val="E7DB41"/>
        </a:dk1>
        <a:lt1>
          <a:srgbClr val="FFFFFF"/>
        </a:lt1>
        <a:dk2>
          <a:srgbClr val="0066FF"/>
        </a:dk2>
        <a:lt2>
          <a:srgbClr val="4F271C"/>
        </a:lt2>
        <a:accent1>
          <a:srgbClr val="37CDB0"/>
        </a:accent1>
        <a:accent2>
          <a:srgbClr val="9E40C8"/>
        </a:accent2>
        <a:accent3>
          <a:srgbClr val="AAB8FF"/>
        </a:accent3>
        <a:accent4>
          <a:srgbClr val="DADADA"/>
        </a:accent4>
        <a:accent5>
          <a:srgbClr val="AEE3D4"/>
        </a:accent5>
        <a:accent6>
          <a:srgbClr val="8F39B5"/>
        </a:accent6>
        <a:hlink>
          <a:srgbClr val="59595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Theme 9">
        <a:dk1>
          <a:srgbClr val="E7DB41"/>
        </a:dk1>
        <a:lt1>
          <a:srgbClr val="FFFFFF"/>
        </a:lt1>
        <a:dk2>
          <a:srgbClr val="0066FF"/>
        </a:dk2>
        <a:lt2>
          <a:srgbClr val="4F271C"/>
        </a:lt2>
        <a:accent1>
          <a:srgbClr val="37CDB0"/>
        </a:accent1>
        <a:accent2>
          <a:srgbClr val="9E40C8"/>
        </a:accent2>
        <a:accent3>
          <a:srgbClr val="AAB8FF"/>
        </a:accent3>
        <a:accent4>
          <a:srgbClr val="DADADA"/>
        </a:accent4>
        <a:accent5>
          <a:srgbClr val="AEE3D4"/>
        </a:accent5>
        <a:accent6>
          <a:srgbClr val="8F39B5"/>
        </a:accent6>
        <a:hlink>
          <a:srgbClr val="9999FF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E7DB41"/>
    </a:dk1>
    <a:lt1>
      <a:srgbClr val="FFFFFF"/>
    </a:lt1>
    <a:dk2>
      <a:srgbClr val="FFFFFF"/>
    </a:dk2>
    <a:lt2>
      <a:srgbClr val="4F271C"/>
    </a:lt2>
    <a:accent1>
      <a:srgbClr val="37CDB0"/>
    </a:accent1>
    <a:accent2>
      <a:srgbClr val="E7DB41"/>
    </a:accent2>
    <a:accent3>
      <a:srgbClr val="AAB8FF"/>
    </a:accent3>
    <a:accent4>
      <a:srgbClr val="DADADA"/>
    </a:accent4>
    <a:accent5>
      <a:srgbClr val="AEE3D4"/>
    </a:accent5>
    <a:accent6>
      <a:srgbClr val="D1C63A"/>
    </a:accent6>
    <a:hlink>
      <a:srgbClr val="BB79D9"/>
    </a:hlink>
    <a:folHlink>
      <a:srgbClr val="9E40C8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E7DB41"/>
    </a:dk1>
    <a:lt1>
      <a:srgbClr val="FFFFFF"/>
    </a:lt1>
    <a:dk2>
      <a:srgbClr val="FFFFFF"/>
    </a:dk2>
    <a:lt2>
      <a:srgbClr val="4F271C"/>
    </a:lt2>
    <a:accent1>
      <a:srgbClr val="37CDB0"/>
    </a:accent1>
    <a:accent2>
      <a:srgbClr val="E7DB41"/>
    </a:accent2>
    <a:accent3>
      <a:srgbClr val="AAB8FF"/>
    </a:accent3>
    <a:accent4>
      <a:srgbClr val="DADADA"/>
    </a:accent4>
    <a:accent5>
      <a:srgbClr val="AEE3D4"/>
    </a:accent5>
    <a:accent6>
      <a:srgbClr val="D1C63A"/>
    </a:accent6>
    <a:hlink>
      <a:srgbClr val="BB79D9"/>
    </a:hlink>
    <a:folHlink>
      <a:srgbClr val="9E40C8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rgbClr val="E7DB41"/>
    </a:dk1>
    <a:lt1>
      <a:srgbClr val="FFFFFF"/>
    </a:lt1>
    <a:dk2>
      <a:srgbClr val="FFFFFF"/>
    </a:dk2>
    <a:lt2>
      <a:srgbClr val="4F271C"/>
    </a:lt2>
    <a:accent1>
      <a:srgbClr val="37CDB0"/>
    </a:accent1>
    <a:accent2>
      <a:srgbClr val="E7DB41"/>
    </a:accent2>
    <a:accent3>
      <a:srgbClr val="AAB8FF"/>
    </a:accent3>
    <a:accent4>
      <a:srgbClr val="DADADA"/>
    </a:accent4>
    <a:accent5>
      <a:srgbClr val="AEE3D4"/>
    </a:accent5>
    <a:accent6>
      <a:srgbClr val="D1C63A"/>
    </a:accent6>
    <a:hlink>
      <a:srgbClr val="BB79D9"/>
    </a:hlink>
    <a:folHlink>
      <a:srgbClr val="9E40C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|-2126682137" UniqueId="ab3b55e9-aae5-4563-b264-599d7d4a4f77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Bayer SharePoint Retention Policy 2.1"/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SharedContentType xmlns="Microsoft.SharePoint.Taxonomy.ContentTypeSync" SourceId="7c593367-9bb5-4764-945e-f6a26d2260c4" ContentTypeId="0x0101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8AE4902EF09428FDAFC3ABD9C0FC0" ma:contentTypeVersion="31" ma:contentTypeDescription="Create a new document." ma:contentTypeScope="" ma:versionID="915a957bfba7658828b23b5f4f012187">
  <xsd:schema xmlns:xsd="http://www.w3.org/2001/XMLSchema" xmlns:xs="http://www.w3.org/2001/XMLSchema" xmlns:p="http://schemas.microsoft.com/office/2006/metadata/properties" xmlns:ns1="http://schemas.microsoft.com/sharepoint/v3" xmlns:ns2="e941b624-166c-4987-9ed6-d539972f16a8" targetNamespace="http://schemas.microsoft.com/office/2006/metadata/properties" ma:root="true" ma:fieldsID="cb7c147f53fb935256df280be363412d" ns1:_="" ns2:_="">
    <xsd:import namespace="http://schemas.microsoft.com/sharepoint/v3"/>
    <xsd:import namespace="e941b624-166c-4987-9ed6-d539972f16a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gbbd9102adcd43839cd73b51972a464c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2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3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4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1b624-166c-4987-9ed6-d539972f16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d9d01fe0-b2c2-42c3-9d2b-1a7cc33c24a7}" ma:internalName="TaxCatchAll" ma:showField="CatchAllData" ma:web="0986f031-e827-4526-9a1d-a5bc04da6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d9d01fe0-b2c2-42c3-9d2b-1a7cc33c24a7}" ma:internalName="TaxCatchAllLabel" ma:readOnly="true" ma:showField="CatchAllDataLabel" ma:web="0986f031-e827-4526-9a1d-a5bc04da6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bd9102adcd43839cd73b51972a464c" ma:index="10" ma:taxonomy="true" ma:internalName="gbbd9102adcd43839cd73b51972a464c" ma:taxonomyFieldName="DataClassBayerRetention" ma:displayName="Data Class" ma:readOnly="false" ma:default="2;#Short-Term|6d967203-8346-4b9c-90f8-b3828a3fa508" ma:fieldId="{0bbd9102-adcd-4383-9cd7-3b51972a464c}" ma:sspId="7c593367-9bb5-4764-945e-f6a26d2260c4" ma:termSetId="a305235b-fecf-45b3-8300-71c0f432cbc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41b624-166c-4987-9ed6-d539972f16a8">
      <Value>3</Value>
    </TaxCatchAll>
    <gbbd9102adcd43839cd73b51972a464c xmlns="e941b624-166c-4987-9ed6-d539972f16a8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Review</TermName>
          <TermId xmlns="http://schemas.microsoft.com/office/infopath/2007/PartnerControls">b0ec2a8b-cf08-4112-9763-11cd34e9002b</TermId>
        </TermInfo>
      </Terms>
    </gbbd9102adcd43839cd73b51972a464c>
    <_dlc_ExpireDateSaved xmlns="http://schemas.microsoft.com/sharepoint/v3" xsi:nil="true"/>
    <_dlc_ExpireDate xmlns="http://schemas.microsoft.com/sharepoint/v3">2019-04-12T19:32:45+00:00</_dlc_ExpireDate>
  </documentManagement>
</p:properties>
</file>

<file path=customXml/itemProps1.xml><?xml version="1.0" encoding="utf-8"?>
<ds:datastoreItem xmlns:ds="http://schemas.openxmlformats.org/officeDocument/2006/customXml" ds:itemID="{ACBE724D-39AF-47D4-9F44-3BF4F38A753B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4F7938A1-34B5-4522-9A24-4CD5AC8C6A4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703C978-C174-4A78-85E9-8B68E9C24A3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F7C752E-D2F6-4077-A4C3-780F5CBF2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41b624-166c-4987-9ed6-d539972f1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C69ECC3-670D-4AFE-ABDA-05CA08931FEA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68D8AFCD-FDC7-456E-947C-AEC849F552A4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e941b624-166c-4987-9ed6-d539972f16a8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2451</Words>
  <Application>Microsoft Macintosh PowerPoint</Application>
  <PresentationFormat>Presentazione su schermo (4:3)</PresentationFormat>
  <Paragraphs>576</Paragraphs>
  <Slides>37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39" baseType="lpstr">
      <vt:lpstr>1_Office Theme</vt:lpstr>
      <vt:lpstr>2_Office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Study Endpoints</vt:lpstr>
      <vt:lpstr>Study Endpoints</vt:lpstr>
      <vt:lpstr>Retinal Thickness</vt:lpstr>
      <vt:lpstr>VIEW Studies Baseline Demographics</vt:lpstr>
      <vt:lpstr>VIEW Studies Baseline Disease Characteristics</vt:lpstr>
      <vt:lpstr>VIEW Studies Patient Disposition</vt:lpstr>
      <vt:lpstr>VIEW Studies Treatment Schedule</vt:lpstr>
      <vt:lpstr>VIEW Studies: Primary Endpoint Maintenance of Vision at 52 Weeks</vt:lpstr>
      <vt:lpstr>VIEW Studies: Mean Change in Visual Acuity Baseline to Week 52 </vt:lpstr>
      <vt:lpstr>VIEW Studies: Mean Change in Retinal Thickness Over 52 Weeks</vt:lpstr>
      <vt:lpstr>Presentazione di PowerPoint</vt:lpstr>
      <vt:lpstr>VIEW Studies: Follow-up Phase Treatment Schedule</vt:lpstr>
      <vt:lpstr>VIEW Studies: Follow-up Phase Retreatment Criteria</vt:lpstr>
      <vt:lpstr>VIEW Studies Total Injections Through Week 96</vt:lpstr>
      <vt:lpstr>Presentazione di PowerPoint</vt:lpstr>
      <vt:lpstr>Presentazione di PowerPoint</vt:lpstr>
      <vt:lpstr>VIEW Studies: Mean Change in Central Retinal Thickness to Week 96</vt:lpstr>
      <vt:lpstr>VIEW Studies Adverse Events Over 96 Weeks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VIEW Studies Conclusions</vt:lpstr>
      <vt:lpstr>VIEW Studies Conclusions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2012-03-06T19:37:19Z</dcterms:created>
  <dcterms:modified xsi:type="dcterms:W3CDTF">2014-06-09T06:58:46Z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0x010100FE78AE4902EF09428FDAFC3ABD9C0FC0</vt:lpwstr>
  </property>
  <property fmtid="{D5CDD505-2E9C-101B-9397-08002B2CF9AE}" pid="3" name="ItemRetentionFormula">
    <vt:lpwstr>&lt;formula id="Bayer SharePoint Retention Policy 2.1" /&gt;</vt:lpwstr>
  </property>
  <property fmtid="{D5CDD505-2E9C-101B-9397-08002B2CF9AE}" pid="4" name="_dlc_policyId">
    <vt:lpwstr>0x0101|-2126682137</vt:lpwstr>
  </property>
  <property fmtid="{D5CDD505-2E9C-101B-9397-08002B2CF9AE}" pid="5" name="DataClassBayerRetention">
    <vt:lpwstr>3;#Review|b0ec2a8b-cf08-4112-9763-11cd34e9002b</vt:lpwstr>
  </property>
</Properties>
</file>