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notesSlides/notesSlide9.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391" r:id="rId3"/>
    <p:sldId id="257" r:id="rId4"/>
    <p:sldId id="274" r:id="rId5"/>
    <p:sldId id="272" r:id="rId6"/>
    <p:sldId id="271" r:id="rId7"/>
    <p:sldId id="392" r:id="rId8"/>
    <p:sldId id="262" r:id="rId9"/>
    <p:sldId id="263" r:id="rId10"/>
    <p:sldId id="265" r:id="rId11"/>
    <p:sldId id="266" r:id="rId12"/>
    <p:sldId id="293" r:id="rId13"/>
    <p:sldId id="304" r:id="rId14"/>
    <p:sldId id="301" r:id="rId15"/>
    <p:sldId id="305" r:id="rId16"/>
    <p:sldId id="306" r:id="rId17"/>
    <p:sldId id="297" r:id="rId18"/>
    <p:sldId id="291" r:id="rId19"/>
    <p:sldId id="292" r:id="rId20"/>
    <p:sldId id="307" r:id="rId21"/>
    <p:sldId id="288" r:id="rId22"/>
    <p:sldId id="267" r:id="rId23"/>
    <p:sldId id="268" r:id="rId24"/>
    <p:sldId id="315" r:id="rId25"/>
    <p:sldId id="316" r:id="rId26"/>
    <p:sldId id="317" r:id="rId27"/>
    <p:sldId id="318" r:id="rId28"/>
    <p:sldId id="319" r:id="rId29"/>
    <p:sldId id="320" r:id="rId30"/>
    <p:sldId id="321" r:id="rId31"/>
    <p:sldId id="336" r:id="rId32"/>
    <p:sldId id="337" r:id="rId33"/>
    <p:sldId id="287" r:id="rId34"/>
    <p:sldId id="303" r:id="rId35"/>
    <p:sldId id="322" r:id="rId36"/>
    <p:sldId id="323" r:id="rId37"/>
    <p:sldId id="324" r:id="rId38"/>
    <p:sldId id="325" r:id="rId39"/>
    <p:sldId id="326" r:id="rId40"/>
    <p:sldId id="327" r:id="rId41"/>
    <p:sldId id="328" r:id="rId42"/>
    <p:sldId id="371" r:id="rId43"/>
    <p:sldId id="372" r:id="rId44"/>
    <p:sldId id="281" r:id="rId45"/>
    <p:sldId id="374" r:id="rId46"/>
    <p:sldId id="375" r:id="rId47"/>
    <p:sldId id="376" r:id="rId48"/>
    <p:sldId id="377" r:id="rId49"/>
    <p:sldId id="382" r:id="rId50"/>
    <p:sldId id="383" r:id="rId51"/>
    <p:sldId id="384" r:id="rId52"/>
    <p:sldId id="385" r:id="rId53"/>
    <p:sldId id="386" r:id="rId54"/>
    <p:sldId id="387" r:id="rId55"/>
    <p:sldId id="388" r:id="rId56"/>
    <p:sldId id="389" r:id="rId57"/>
    <p:sldId id="390" r:id="rId58"/>
    <p:sldId id="369" r:id="rId59"/>
    <p:sldId id="370"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ebastian Schwerdt" initials="SS" lastIdx="1" clrIdx="0"/>
  <p:cmAuthor id="1" name="annette"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04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1111111111.xlsx"/></Relationships>
</file>

<file path=ppt/charts/chart1.xml><?xml version="1.0" encoding="utf-8"?>
<c:chartSpace xmlns:c="http://schemas.openxmlformats.org/drawingml/2006/chart" xmlns:a="http://schemas.openxmlformats.org/drawingml/2006/main" xmlns:r="http://schemas.openxmlformats.org/officeDocument/2006/relationships">
  <c:lang val="en-GB"/>
  <c:chart>
    <c:plotArea>
      <c:layout>
        <c:manualLayout>
          <c:layoutTarget val="inner"/>
          <c:xMode val="edge"/>
          <c:yMode val="edge"/>
          <c:x val="4.6040104158168622E-2"/>
          <c:y val="3.2197709145670612E-2"/>
          <c:w val="0.85418898821663858"/>
          <c:h val="0.93560458170865857"/>
        </c:manualLayout>
      </c:layout>
      <c:lineChart>
        <c:grouping val="standard"/>
        <c:ser>
          <c:idx val="8"/>
          <c:order val="0"/>
          <c:tx>
            <c:strRef>
              <c:f>'LOCF Country'!$C$3</c:f>
              <c:strCache>
                <c:ptCount val="1"/>
                <c:pt idx="0">
                  <c:v>Global</c:v>
                </c:pt>
              </c:strCache>
            </c:strRef>
          </c:tx>
          <c:marker>
            <c:symbol val="none"/>
          </c:marker>
          <c:cat>
            <c:numRef>
              <c:f>'LOCF Country'!$B$4:$B$28</c:f>
              <c:numCache>
                <c:formatCode>General</c:formatCod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cat>
          <c:val>
            <c:numRef>
              <c:f>'LOCF Country'!$C$4:$C$28</c:f>
              <c:numCache>
                <c:formatCode>General</c:formatCode>
                <c:ptCount val="25"/>
                <c:pt idx="0">
                  <c:v>0</c:v>
                </c:pt>
                <c:pt idx="1">
                  <c:v>1.5</c:v>
                </c:pt>
                <c:pt idx="2">
                  <c:v>2.5</c:v>
                </c:pt>
                <c:pt idx="3">
                  <c:v>3.8</c:v>
                </c:pt>
                <c:pt idx="4">
                  <c:v>4.0999999999999996</c:v>
                </c:pt>
                <c:pt idx="5">
                  <c:v>3.9</c:v>
                </c:pt>
                <c:pt idx="6">
                  <c:v>3.7</c:v>
                </c:pt>
                <c:pt idx="7">
                  <c:v>3.5</c:v>
                </c:pt>
                <c:pt idx="8">
                  <c:v>3.4</c:v>
                </c:pt>
                <c:pt idx="9">
                  <c:v>3.3</c:v>
                </c:pt>
                <c:pt idx="10">
                  <c:v>2.9</c:v>
                </c:pt>
                <c:pt idx="11">
                  <c:v>2.6</c:v>
                </c:pt>
                <c:pt idx="12">
                  <c:v>2.4</c:v>
                </c:pt>
                <c:pt idx="13">
                  <c:v>2</c:v>
                </c:pt>
                <c:pt idx="14">
                  <c:v>2.1</c:v>
                </c:pt>
                <c:pt idx="15">
                  <c:v>1.8</c:v>
                </c:pt>
                <c:pt idx="16">
                  <c:v>1.7000000000000013</c:v>
                </c:pt>
                <c:pt idx="17">
                  <c:v>1.9</c:v>
                </c:pt>
                <c:pt idx="18">
                  <c:v>1.6</c:v>
                </c:pt>
                <c:pt idx="19">
                  <c:v>1.4</c:v>
                </c:pt>
                <c:pt idx="20">
                  <c:v>1.1000000000000001</c:v>
                </c:pt>
                <c:pt idx="21">
                  <c:v>1.1000000000000001</c:v>
                </c:pt>
                <c:pt idx="22">
                  <c:v>1</c:v>
                </c:pt>
                <c:pt idx="23">
                  <c:v>0.9</c:v>
                </c:pt>
                <c:pt idx="24">
                  <c:v>0.60000000000000064</c:v>
                </c:pt>
              </c:numCache>
            </c:numRef>
          </c:val>
        </c:ser>
        <c:ser>
          <c:idx val="0"/>
          <c:order val="1"/>
          <c:tx>
            <c:strRef>
              <c:f>'LOCF Country'!$D$3</c:f>
              <c:strCache>
                <c:ptCount val="1"/>
                <c:pt idx="0">
                  <c:v>Canada</c:v>
                </c:pt>
              </c:strCache>
            </c:strRef>
          </c:tx>
          <c:marker>
            <c:symbol val="none"/>
          </c:marker>
          <c:val>
            <c:numRef>
              <c:f>'LOCF Country'!$D$4:$D$28</c:f>
              <c:numCache>
                <c:formatCode>General</c:formatCode>
                <c:ptCount val="25"/>
                <c:pt idx="0">
                  <c:v>0</c:v>
                </c:pt>
                <c:pt idx="1">
                  <c:v>2.2999999999999998</c:v>
                </c:pt>
                <c:pt idx="2">
                  <c:v>3.5</c:v>
                </c:pt>
                <c:pt idx="3">
                  <c:v>4</c:v>
                </c:pt>
                <c:pt idx="4">
                  <c:v>4.7</c:v>
                </c:pt>
                <c:pt idx="5">
                  <c:v>4.5</c:v>
                </c:pt>
                <c:pt idx="6">
                  <c:v>4.2</c:v>
                </c:pt>
                <c:pt idx="7">
                  <c:v>3.9</c:v>
                </c:pt>
                <c:pt idx="8">
                  <c:v>3.6</c:v>
                </c:pt>
                <c:pt idx="9">
                  <c:v>3.6</c:v>
                </c:pt>
                <c:pt idx="10">
                  <c:v>3.2</c:v>
                </c:pt>
                <c:pt idx="11">
                  <c:v>3.1</c:v>
                </c:pt>
                <c:pt idx="12">
                  <c:v>3.2</c:v>
                </c:pt>
                <c:pt idx="13">
                  <c:v>2.8</c:v>
                </c:pt>
                <c:pt idx="14">
                  <c:v>3</c:v>
                </c:pt>
                <c:pt idx="15">
                  <c:v>2.2999999999999998</c:v>
                </c:pt>
                <c:pt idx="16">
                  <c:v>1.9</c:v>
                </c:pt>
                <c:pt idx="17">
                  <c:v>2.2999999999999998</c:v>
                </c:pt>
                <c:pt idx="18">
                  <c:v>2.5</c:v>
                </c:pt>
                <c:pt idx="19">
                  <c:v>2.6</c:v>
                </c:pt>
                <c:pt idx="20">
                  <c:v>2.2999999999999998</c:v>
                </c:pt>
                <c:pt idx="21">
                  <c:v>2.2000000000000002</c:v>
                </c:pt>
                <c:pt idx="22">
                  <c:v>1.7000000000000013</c:v>
                </c:pt>
                <c:pt idx="23">
                  <c:v>1.7000000000000013</c:v>
                </c:pt>
                <c:pt idx="24">
                  <c:v>1.6</c:v>
                </c:pt>
              </c:numCache>
            </c:numRef>
          </c:val>
        </c:ser>
        <c:ser>
          <c:idx val="1"/>
          <c:order val="2"/>
          <c:tx>
            <c:strRef>
              <c:f>'LOCF Country'!$E$3</c:f>
              <c:strCache>
                <c:ptCount val="1"/>
                <c:pt idx="0">
                  <c:v>Germany</c:v>
                </c:pt>
              </c:strCache>
            </c:strRef>
          </c:tx>
          <c:marker>
            <c:symbol val="none"/>
          </c:marker>
          <c:val>
            <c:numRef>
              <c:f>'LOCF Country'!$E$4:$E$28</c:f>
              <c:numCache>
                <c:formatCode>General</c:formatCode>
                <c:ptCount val="25"/>
                <c:pt idx="0">
                  <c:v>0</c:v>
                </c:pt>
                <c:pt idx="1">
                  <c:v>0.9</c:v>
                </c:pt>
                <c:pt idx="2">
                  <c:v>2.1</c:v>
                </c:pt>
                <c:pt idx="3">
                  <c:v>3.3</c:v>
                </c:pt>
                <c:pt idx="4">
                  <c:v>3.3</c:v>
                </c:pt>
                <c:pt idx="5">
                  <c:v>3.3</c:v>
                </c:pt>
                <c:pt idx="6">
                  <c:v>3</c:v>
                </c:pt>
                <c:pt idx="7">
                  <c:v>2.7</c:v>
                </c:pt>
                <c:pt idx="8">
                  <c:v>2.4</c:v>
                </c:pt>
                <c:pt idx="9">
                  <c:v>1.9</c:v>
                </c:pt>
                <c:pt idx="10">
                  <c:v>1.7000000000000013</c:v>
                </c:pt>
                <c:pt idx="11">
                  <c:v>1.1000000000000001</c:v>
                </c:pt>
                <c:pt idx="12">
                  <c:v>1.1000000000000001</c:v>
                </c:pt>
                <c:pt idx="13">
                  <c:v>0.9</c:v>
                </c:pt>
                <c:pt idx="14">
                  <c:v>0.70000000000000062</c:v>
                </c:pt>
                <c:pt idx="15">
                  <c:v>0.30000000000000032</c:v>
                </c:pt>
                <c:pt idx="16">
                  <c:v>-0.2</c:v>
                </c:pt>
                <c:pt idx="17">
                  <c:v>-0.1</c:v>
                </c:pt>
                <c:pt idx="18">
                  <c:v>-0.2</c:v>
                </c:pt>
                <c:pt idx="19">
                  <c:v>-0.5</c:v>
                </c:pt>
                <c:pt idx="20">
                  <c:v>-0.60000000000000064</c:v>
                </c:pt>
                <c:pt idx="21">
                  <c:v>-0.60000000000000064</c:v>
                </c:pt>
                <c:pt idx="22">
                  <c:v>-0.4</c:v>
                </c:pt>
                <c:pt idx="23">
                  <c:v>-0.60000000000000064</c:v>
                </c:pt>
                <c:pt idx="24">
                  <c:v>-0.8</c:v>
                </c:pt>
              </c:numCache>
            </c:numRef>
          </c:val>
        </c:ser>
        <c:ser>
          <c:idx val="2"/>
          <c:order val="3"/>
          <c:tx>
            <c:strRef>
              <c:f>'LOCF Country'!$F$3</c:f>
              <c:strCache>
                <c:ptCount val="1"/>
                <c:pt idx="0">
                  <c:v>France</c:v>
                </c:pt>
              </c:strCache>
            </c:strRef>
          </c:tx>
          <c:marker>
            <c:symbol val="none"/>
          </c:marker>
          <c:val>
            <c:numRef>
              <c:f>'LOCF Country'!$F$4:$F$28</c:f>
              <c:numCache>
                <c:formatCode>General</c:formatCode>
                <c:ptCount val="25"/>
                <c:pt idx="0">
                  <c:v>0</c:v>
                </c:pt>
                <c:pt idx="1">
                  <c:v>2</c:v>
                </c:pt>
                <c:pt idx="2">
                  <c:v>2.6</c:v>
                </c:pt>
                <c:pt idx="3">
                  <c:v>4.0999999999999996</c:v>
                </c:pt>
                <c:pt idx="4">
                  <c:v>4.3</c:v>
                </c:pt>
                <c:pt idx="5">
                  <c:v>3.9</c:v>
                </c:pt>
                <c:pt idx="6">
                  <c:v>3.6</c:v>
                </c:pt>
                <c:pt idx="7">
                  <c:v>3.1</c:v>
                </c:pt>
                <c:pt idx="8">
                  <c:v>2.8</c:v>
                </c:pt>
                <c:pt idx="9">
                  <c:v>2.5</c:v>
                </c:pt>
                <c:pt idx="10">
                  <c:v>1.9</c:v>
                </c:pt>
                <c:pt idx="11">
                  <c:v>1.6</c:v>
                </c:pt>
                <c:pt idx="12">
                  <c:v>0.8</c:v>
                </c:pt>
                <c:pt idx="13">
                  <c:v>0.30000000000000032</c:v>
                </c:pt>
                <c:pt idx="14">
                  <c:v>0.8</c:v>
                </c:pt>
                <c:pt idx="15">
                  <c:v>0.5</c:v>
                </c:pt>
                <c:pt idx="16">
                  <c:v>0.60000000000000064</c:v>
                </c:pt>
                <c:pt idx="17">
                  <c:v>1</c:v>
                </c:pt>
                <c:pt idx="18">
                  <c:v>0.30000000000000032</c:v>
                </c:pt>
                <c:pt idx="19">
                  <c:v>0</c:v>
                </c:pt>
                <c:pt idx="20">
                  <c:v>0</c:v>
                </c:pt>
                <c:pt idx="21">
                  <c:v>-0.4</c:v>
                </c:pt>
                <c:pt idx="22">
                  <c:v>-0.5</c:v>
                </c:pt>
                <c:pt idx="23">
                  <c:v>-0.8</c:v>
                </c:pt>
                <c:pt idx="24">
                  <c:v>-1.1000000000000001</c:v>
                </c:pt>
              </c:numCache>
            </c:numRef>
          </c:val>
        </c:ser>
        <c:ser>
          <c:idx val="3"/>
          <c:order val="4"/>
          <c:tx>
            <c:strRef>
              <c:f>'LOCF Country'!$G$3</c:f>
              <c:strCache>
                <c:ptCount val="1"/>
                <c:pt idx="0">
                  <c:v>UK</c:v>
                </c:pt>
              </c:strCache>
            </c:strRef>
          </c:tx>
          <c:marker>
            <c:symbol val="none"/>
          </c:marker>
          <c:val>
            <c:numRef>
              <c:f>'LOCF Country'!$G$4:$G$28</c:f>
              <c:numCache>
                <c:formatCode>General</c:formatCode>
                <c:ptCount val="25"/>
                <c:pt idx="0">
                  <c:v>0</c:v>
                </c:pt>
                <c:pt idx="1">
                  <c:v>3.1</c:v>
                </c:pt>
                <c:pt idx="2">
                  <c:v>4</c:v>
                </c:pt>
                <c:pt idx="3">
                  <c:v>5.7</c:v>
                </c:pt>
                <c:pt idx="4">
                  <c:v>5.7</c:v>
                </c:pt>
                <c:pt idx="5">
                  <c:v>6.1</c:v>
                </c:pt>
                <c:pt idx="6">
                  <c:v>5.9</c:v>
                </c:pt>
                <c:pt idx="7">
                  <c:v>5.7</c:v>
                </c:pt>
                <c:pt idx="8">
                  <c:v>6.2</c:v>
                </c:pt>
                <c:pt idx="9">
                  <c:v>6.5</c:v>
                </c:pt>
                <c:pt idx="10">
                  <c:v>6.5</c:v>
                </c:pt>
                <c:pt idx="11">
                  <c:v>6.3</c:v>
                </c:pt>
                <c:pt idx="12">
                  <c:v>6</c:v>
                </c:pt>
                <c:pt idx="13">
                  <c:v>5.6</c:v>
                </c:pt>
                <c:pt idx="14">
                  <c:v>5.8</c:v>
                </c:pt>
                <c:pt idx="15">
                  <c:v>5.5</c:v>
                </c:pt>
                <c:pt idx="16">
                  <c:v>5.4</c:v>
                </c:pt>
                <c:pt idx="17">
                  <c:v>5.5</c:v>
                </c:pt>
                <c:pt idx="18">
                  <c:v>5.3</c:v>
                </c:pt>
                <c:pt idx="19">
                  <c:v>5.0999999999999996</c:v>
                </c:pt>
                <c:pt idx="20">
                  <c:v>4.4000000000000004</c:v>
                </c:pt>
                <c:pt idx="21">
                  <c:v>4.4000000000000004</c:v>
                </c:pt>
                <c:pt idx="22">
                  <c:v>4.5</c:v>
                </c:pt>
                <c:pt idx="23">
                  <c:v>4.5</c:v>
                </c:pt>
                <c:pt idx="24">
                  <c:v>4.0999999999999996</c:v>
                </c:pt>
              </c:numCache>
            </c:numRef>
          </c:val>
        </c:ser>
        <c:ser>
          <c:idx val="4"/>
          <c:order val="5"/>
          <c:tx>
            <c:strRef>
              <c:f>'LOCF Country'!$H$3</c:f>
              <c:strCache>
                <c:ptCount val="1"/>
                <c:pt idx="0">
                  <c:v>Italy</c:v>
                </c:pt>
              </c:strCache>
            </c:strRef>
          </c:tx>
          <c:marker>
            <c:symbol val="none"/>
          </c:marker>
          <c:val>
            <c:numRef>
              <c:f>'LOCF Country'!$H$4:$H$28</c:f>
              <c:numCache>
                <c:formatCode>General</c:formatCode>
                <c:ptCount val="25"/>
                <c:pt idx="0">
                  <c:v>0</c:v>
                </c:pt>
                <c:pt idx="1">
                  <c:v>0.5</c:v>
                </c:pt>
                <c:pt idx="2">
                  <c:v>1.1000000000000001</c:v>
                </c:pt>
                <c:pt idx="3">
                  <c:v>1.4</c:v>
                </c:pt>
                <c:pt idx="4">
                  <c:v>1.7000000000000013</c:v>
                </c:pt>
                <c:pt idx="5">
                  <c:v>1.2</c:v>
                </c:pt>
                <c:pt idx="6">
                  <c:v>0.9</c:v>
                </c:pt>
                <c:pt idx="7">
                  <c:v>0.9</c:v>
                </c:pt>
                <c:pt idx="8">
                  <c:v>0.9</c:v>
                </c:pt>
                <c:pt idx="9">
                  <c:v>0.8</c:v>
                </c:pt>
                <c:pt idx="10">
                  <c:v>0.4</c:v>
                </c:pt>
                <c:pt idx="11">
                  <c:v>0.2</c:v>
                </c:pt>
                <c:pt idx="12">
                  <c:v>0</c:v>
                </c:pt>
                <c:pt idx="13">
                  <c:v>-0.5</c:v>
                </c:pt>
                <c:pt idx="14">
                  <c:v>-0.70000000000000062</c:v>
                </c:pt>
                <c:pt idx="15">
                  <c:v>-1.1000000000000001</c:v>
                </c:pt>
                <c:pt idx="16">
                  <c:v>-1</c:v>
                </c:pt>
                <c:pt idx="17">
                  <c:v>-1</c:v>
                </c:pt>
                <c:pt idx="18">
                  <c:v>-1.2</c:v>
                </c:pt>
                <c:pt idx="19">
                  <c:v>-1.5</c:v>
                </c:pt>
                <c:pt idx="20">
                  <c:v>-1.9</c:v>
                </c:pt>
                <c:pt idx="21">
                  <c:v>-2.1</c:v>
                </c:pt>
                <c:pt idx="22">
                  <c:v>-2.4</c:v>
                </c:pt>
                <c:pt idx="23">
                  <c:v>-2.8</c:v>
                </c:pt>
                <c:pt idx="24">
                  <c:v>-2.9</c:v>
                </c:pt>
              </c:numCache>
            </c:numRef>
          </c:val>
        </c:ser>
        <c:ser>
          <c:idx val="5"/>
          <c:order val="6"/>
          <c:tx>
            <c:strRef>
              <c:f>'LOCF Country'!$I$3</c:f>
              <c:strCache>
                <c:ptCount val="1"/>
                <c:pt idx="0">
                  <c:v>Netherlands</c:v>
                </c:pt>
              </c:strCache>
            </c:strRef>
          </c:tx>
          <c:marker>
            <c:symbol val="none"/>
          </c:marker>
          <c:val>
            <c:numRef>
              <c:f>'LOCF Country'!$I$4:$I$28</c:f>
              <c:numCache>
                <c:formatCode>General</c:formatCode>
                <c:ptCount val="25"/>
                <c:pt idx="0">
                  <c:v>0</c:v>
                </c:pt>
                <c:pt idx="1">
                  <c:v>0.1</c:v>
                </c:pt>
                <c:pt idx="2">
                  <c:v>1.6</c:v>
                </c:pt>
                <c:pt idx="3">
                  <c:v>4.5999999999999996</c:v>
                </c:pt>
                <c:pt idx="4">
                  <c:v>4.9000000000000004</c:v>
                </c:pt>
                <c:pt idx="5">
                  <c:v>5</c:v>
                </c:pt>
                <c:pt idx="6">
                  <c:v>4.7</c:v>
                </c:pt>
                <c:pt idx="7">
                  <c:v>4.9000000000000004</c:v>
                </c:pt>
                <c:pt idx="8">
                  <c:v>4.7</c:v>
                </c:pt>
                <c:pt idx="9">
                  <c:v>4.5999999999999996</c:v>
                </c:pt>
                <c:pt idx="10">
                  <c:v>4.2</c:v>
                </c:pt>
                <c:pt idx="11">
                  <c:v>3.8</c:v>
                </c:pt>
                <c:pt idx="12">
                  <c:v>3.8</c:v>
                </c:pt>
                <c:pt idx="13">
                  <c:v>3.4</c:v>
                </c:pt>
                <c:pt idx="14">
                  <c:v>3.6</c:v>
                </c:pt>
                <c:pt idx="15">
                  <c:v>3.4</c:v>
                </c:pt>
                <c:pt idx="16">
                  <c:v>3.3</c:v>
                </c:pt>
                <c:pt idx="17">
                  <c:v>3.6</c:v>
                </c:pt>
                <c:pt idx="18">
                  <c:v>3.2</c:v>
                </c:pt>
                <c:pt idx="19">
                  <c:v>3.1</c:v>
                </c:pt>
                <c:pt idx="20">
                  <c:v>3</c:v>
                </c:pt>
                <c:pt idx="21">
                  <c:v>3.2</c:v>
                </c:pt>
                <c:pt idx="22">
                  <c:v>3.1</c:v>
                </c:pt>
                <c:pt idx="23">
                  <c:v>3.4</c:v>
                </c:pt>
                <c:pt idx="24">
                  <c:v>2.6</c:v>
                </c:pt>
              </c:numCache>
            </c:numRef>
          </c:val>
        </c:ser>
        <c:marker val="1"/>
        <c:axId val="82761600"/>
        <c:axId val="82763136"/>
      </c:lineChart>
      <c:catAx>
        <c:axId val="82761600"/>
        <c:scaling>
          <c:orientation val="minMax"/>
        </c:scaling>
        <c:axPos val="b"/>
        <c:numFmt formatCode="General" sourceLinked="1"/>
        <c:tickLblPos val="nextTo"/>
        <c:crossAx val="82763136"/>
        <c:crosses val="autoZero"/>
        <c:auto val="1"/>
        <c:lblAlgn val="ctr"/>
        <c:lblOffset val="100"/>
      </c:catAx>
      <c:valAx>
        <c:axId val="82763136"/>
        <c:scaling>
          <c:orientation val="minMax"/>
        </c:scaling>
        <c:axPos val="l"/>
        <c:numFmt formatCode="General" sourceLinked="1"/>
        <c:tickLblPos val="nextTo"/>
        <c:crossAx val="82761600"/>
        <c:crosses val="autoZero"/>
        <c:crossBetween val="between"/>
      </c:valAx>
    </c:plotArea>
    <c:plotVisOnly val="1"/>
    <c:dispBlanksAs val="gap"/>
  </c:chart>
  <c:txPr>
    <a:bodyPr/>
    <a:lstStyle/>
    <a:p>
      <a:pPr>
        <a:defRPr sz="1800"/>
      </a:pPr>
      <a:endParaRPr lang="en-US"/>
    </a:p>
  </c:txPr>
  <c:externalData r:id="rId1"/>
</c:chartSpace>
</file>

<file path=ppt/comments/comment1.xml><?xml version="1.0" encoding="utf-8"?>
<p:cmLst xmlns:a="http://schemas.openxmlformats.org/drawingml/2006/main" xmlns:r="http://schemas.openxmlformats.org/officeDocument/2006/relationships" xmlns:p="http://schemas.openxmlformats.org/presentationml/2006/main">
  <p:cm authorId="1" dt="2013-09-07T09:45:18.900" idx="1">
    <p:pos x="60" y="1099"/>
    <p:text>Changed from 4-week to 8-week - please confirm correct</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D50FF5-887E-451D-857A-51030CEE81E2}" type="datetimeFigureOut">
              <a:rPr lang="en-GB" smtClean="0"/>
              <a:pPr/>
              <a:t>09/06/2014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2A268A-A18F-4D81-904F-6E9D0BEB87BA}"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7A443F3B-D9FC-46B7-807C-9B0F4EEEB15F}" type="slidenum">
              <a:rPr lang="en-US" smtClean="0">
                <a:latin typeface="Arial" pitchFamily="34" charset="0"/>
                <a:cs typeface="Arial" pitchFamily="34" charset="0"/>
              </a:rPr>
              <a:pPr/>
              <a:t>4</a:t>
            </a:fld>
            <a:endParaRPr lang="en-US" smtClean="0">
              <a:latin typeface="Arial" pitchFamily="34" charset="0"/>
              <a:cs typeface="Arial" pitchFamily="34"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xfrm>
            <a:off x="930275" y="4343400"/>
            <a:ext cx="5427663" cy="4114800"/>
          </a:xfrm>
          <a:noFill/>
          <a:ln/>
        </p:spPr>
        <p:txBody>
          <a:bodyPr/>
          <a:lstStyle/>
          <a:p>
            <a:pPr marL="171450" indent="-171450" eaLnBrk="1" hangingPunct="1"/>
            <a:r>
              <a:rPr lang="en-GB" b="1" smtClean="0">
                <a:latin typeface="Arial" pitchFamily="34" charset="0"/>
                <a:cs typeface="Arial" pitchFamily="34" charset="0"/>
              </a:rPr>
              <a:t>Choroidal Neovascularisation</a:t>
            </a:r>
          </a:p>
          <a:p>
            <a:pPr marL="171450" indent="-171450" eaLnBrk="1" hangingPunct="1"/>
            <a:r>
              <a:rPr lang="en-GB" smtClean="0">
                <a:latin typeface="Arial" pitchFamily="34" charset="0"/>
                <a:cs typeface="Arial" pitchFamily="34" charset="0"/>
              </a:rPr>
              <a:t>Further to the previous slide this slide shows the two ways of dealing with CNV in terms of either destructive (lasers/surgery) or modulatory (anti-VEGF therapy) treatments</a:t>
            </a:r>
          </a:p>
          <a:p>
            <a:pPr marL="171450" indent="-171450" eaLnBrk="1" hangingPunct="1"/>
            <a:endParaRPr lang="en-GB" smtClean="0">
              <a:latin typeface="Arial" pitchFamily="34" charset="0"/>
              <a:cs typeface="Arial" pitchFamily="34" charset="0"/>
            </a:endParaRPr>
          </a:p>
          <a:p>
            <a:pPr marL="171450" indent="-171450" eaLnBrk="1" hangingPunct="1"/>
            <a:r>
              <a:rPr lang="en-GB" b="1" smtClean="0">
                <a:latin typeface="Arial" pitchFamily="34" charset="0"/>
                <a:cs typeface="Arial" pitchFamily="34" charset="0"/>
              </a:rPr>
              <a:t>References</a:t>
            </a:r>
          </a:p>
          <a:p>
            <a:pPr marL="171450" indent="-171450" eaLnBrk="1" hangingPunct="1"/>
            <a:r>
              <a:rPr lang="en-GB" smtClean="0">
                <a:latin typeface="Arial" pitchFamily="34" charset="0"/>
                <a:cs typeface="Arial" pitchFamily="34" charset="0"/>
              </a:rPr>
              <a:t>Schmidt-Erfurth and Pruente. </a:t>
            </a:r>
            <a:r>
              <a:rPr lang="en-US" smtClean="0">
                <a:latin typeface="Arial" pitchFamily="34" charset="0"/>
                <a:cs typeface="Arial" pitchFamily="34" charset="0"/>
              </a:rPr>
              <a:t>Management of neovascular age-related macular degeneration. Prog Retin Eye Res. 2007; 26(4): 437-51</a:t>
            </a:r>
            <a:endParaRPr lang="en-GB"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7944320-FFA4-4C9D-A60E-AD5B498D9538}" type="slidenum">
              <a:rPr lang="en-GB" smtClean="0"/>
              <a:pPr/>
              <a:t>38</a:t>
            </a:fld>
            <a:endParaRPr lang="en-GB"/>
          </a:p>
        </p:txBody>
      </p:sp>
    </p:spTree>
    <p:extLst>
      <p:ext uri="{BB962C8B-B14F-4D97-AF65-F5344CB8AC3E}">
        <p14:creationId xmlns="" xmlns:p14="http://schemas.microsoft.com/office/powerpoint/2010/main" val="3571080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VEGF is considered as an important factor in the pathogenesis of macular </a:t>
            </a:r>
            <a:r>
              <a:rPr lang="en-GB" dirty="0" err="1" smtClean="0"/>
              <a:t>edema</a:t>
            </a:r>
            <a:r>
              <a:rPr lang="en-GB" dirty="0" smtClean="0"/>
              <a:t>. VEGF induces the rupture of the blood retinal barrier and may also influence the retinal pigment epithelial (RPE) outer retinal barrier. The aim of this work was to analyze the influence of the VEGF receptor pathways in the modulation of the RPE barrier breakdown in vitro and in vivo. The ARPE19 human junctions in culture are modulated by VEGF through VEGFR-1 but not through VEGFR-2. PlGF-1, that is a pure agonist of VEGFR-1, is produced in ARPE-19 cells under hypoxic conditions and mimics VEGF effects on the external retinal barrier as measured by TER and </a:t>
            </a:r>
            <a:r>
              <a:rPr lang="en-GB" dirty="0" err="1" smtClean="0"/>
              <a:t>inulin</a:t>
            </a:r>
            <a:r>
              <a:rPr lang="en-GB" dirty="0" smtClean="0"/>
              <a:t> flux. In vivo, the </a:t>
            </a:r>
            <a:r>
              <a:rPr lang="en-GB" dirty="0" err="1" smtClean="0"/>
              <a:t>intravitreous</a:t>
            </a:r>
            <a:r>
              <a:rPr lang="en-GB" dirty="0" smtClean="0"/>
              <a:t> injection of PlGF-1 induces a rupture of the external retinal barrier together with a retinal </a:t>
            </a:r>
            <a:r>
              <a:rPr lang="en-GB" dirty="0" err="1" smtClean="0"/>
              <a:t>edema</a:t>
            </a:r>
            <a:r>
              <a:rPr lang="en-GB" dirty="0" smtClean="0"/>
              <a:t>. This effect is reversible within 4 days. VEGF-E, that is a pure agonist of VEGFR-2, does not induce any acute effect on the RPE barrier. These results demonstrate that PlGF-1 can reproduce alterations of the RPE barrier occurring during diabetic retinopathy.</a:t>
            </a:r>
            <a:endParaRPr lang="en-GB" dirty="0"/>
          </a:p>
        </p:txBody>
      </p:sp>
      <p:sp>
        <p:nvSpPr>
          <p:cNvPr id="4" name="Slide Number Placeholder 3"/>
          <p:cNvSpPr>
            <a:spLocks noGrp="1"/>
          </p:cNvSpPr>
          <p:nvPr>
            <p:ph type="sldNum" sz="quarter" idx="10"/>
          </p:nvPr>
        </p:nvSpPr>
        <p:spPr/>
        <p:txBody>
          <a:bodyPr/>
          <a:lstStyle/>
          <a:p>
            <a:fld id="{FD2A268A-A18F-4D81-904F-6E9D0BEB87BA}" type="slidenum">
              <a:rPr lang="en-GB" smtClean="0"/>
              <a:pPr/>
              <a:t>43</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BC393F63-3D25-41CE-9BC4-C88A3B2030E9}" type="slidenum">
              <a:rPr lang="en-US" smtClean="0">
                <a:latin typeface="Arial" pitchFamily="34" charset="0"/>
                <a:cs typeface="Arial" pitchFamily="34" charset="0"/>
              </a:rPr>
              <a:pPr/>
              <a:t>5</a:t>
            </a:fld>
            <a:endParaRPr lang="en-US" smtClean="0">
              <a:latin typeface="Arial" pitchFamily="34" charset="0"/>
              <a:cs typeface="Arial" pitchFamily="34"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marL="228600" indent="-228600" eaLnBrk="1" hangingPunct="1"/>
            <a:r>
              <a:rPr lang="en-GB" dirty="0" smtClean="0">
                <a:latin typeface="Arial" pitchFamily="34" charset="0"/>
                <a:cs typeface="Arial" pitchFamily="34" charset="0"/>
              </a:rPr>
              <a:t>Hypoxia – only in pathological vascularisation; disruption of retina: </a:t>
            </a:r>
          </a:p>
          <a:p>
            <a:pPr marL="228600" indent="-228600" eaLnBrk="1" hangingPunct="1"/>
            <a:r>
              <a:rPr lang="en-GB" dirty="0" err="1" smtClean="0">
                <a:latin typeface="Arial" pitchFamily="34" charset="0"/>
                <a:cs typeface="Arial" pitchFamily="34" charset="0"/>
              </a:rPr>
              <a:t>Subretinal</a:t>
            </a:r>
            <a:r>
              <a:rPr lang="en-GB" dirty="0" smtClean="0">
                <a:latin typeface="Arial" pitchFamily="34" charset="0"/>
                <a:cs typeface="Arial" pitchFamily="34" charset="0"/>
              </a:rPr>
              <a:t> fibrosis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00A1E09F-FD15-4947-9755-9EAF7598CBD8}" type="slidenum">
              <a:rPr lang="en-US" smtClean="0">
                <a:latin typeface="Arial" pitchFamily="34" charset="0"/>
                <a:cs typeface="Arial" pitchFamily="34" charset="0"/>
              </a:rPr>
              <a:pPr/>
              <a:t>6</a:t>
            </a:fld>
            <a:endParaRPr lang="en-US" smtClean="0">
              <a:latin typeface="Arial" pitchFamily="34" charset="0"/>
              <a:cs typeface="Arial" pitchFamily="34" charset="0"/>
            </a:endParaRPr>
          </a:p>
        </p:txBody>
      </p:sp>
      <p:sp>
        <p:nvSpPr>
          <p:cNvPr id="238595" name="Rectangle 2"/>
          <p:cNvSpPr>
            <a:spLocks noGrp="1" noRot="1" noChangeAspect="1" noChangeArrowheads="1" noTextEdit="1"/>
          </p:cNvSpPr>
          <p:nvPr>
            <p:ph type="sldImg"/>
          </p:nvPr>
        </p:nvSpPr>
        <p:spPr>
          <a:xfrm>
            <a:off x="1144588" y="687388"/>
            <a:ext cx="4572000" cy="3429000"/>
          </a:xfrm>
          <a:ln/>
        </p:spPr>
      </p:sp>
      <p:sp>
        <p:nvSpPr>
          <p:cNvPr id="238596" name="Rectangle 3"/>
          <p:cNvSpPr>
            <a:spLocks noGrp="1" noChangeArrowheads="1"/>
          </p:cNvSpPr>
          <p:nvPr>
            <p:ph type="body" idx="1"/>
          </p:nvPr>
        </p:nvSpPr>
        <p:spPr>
          <a:xfrm>
            <a:off x="685800" y="4343400"/>
            <a:ext cx="5486400" cy="4113213"/>
          </a:xfrm>
          <a:noFill/>
          <a:ln/>
        </p:spPr>
        <p:txBody>
          <a:bodyPr/>
          <a:lstStyle/>
          <a:p>
            <a:pPr eaLnBrk="1" hangingPunct="1"/>
            <a:r>
              <a:rPr lang="en-GB" sz="800" b="1" smtClean="0">
                <a:latin typeface="Arial" pitchFamily="34" charset="0"/>
                <a:cs typeface="Arial" pitchFamily="34" charset="0"/>
              </a:rPr>
              <a:t>Ranibizumab trials – Mean changes in visual acuity</a:t>
            </a:r>
            <a:endParaRPr lang="en-GB" b="1" smtClean="0">
              <a:latin typeface="Arial" pitchFamily="34" charset="0"/>
              <a:cs typeface="Arial" pitchFamily="34" charset="0"/>
            </a:endParaRPr>
          </a:p>
          <a:p>
            <a:pPr eaLnBrk="1" hangingPunct="1"/>
            <a:r>
              <a:rPr lang="en-GB" smtClean="0">
                <a:latin typeface="Arial" pitchFamily="34" charset="0"/>
                <a:cs typeface="Arial" pitchFamily="34" charset="0"/>
              </a:rPr>
              <a:t>The ANCHOR and MARINA trials demonstrated both maintenance and improvement of vision compared with verteporfin or sham injection</a:t>
            </a:r>
          </a:p>
          <a:p>
            <a:pPr eaLnBrk="1" hangingPunct="1"/>
            <a:endParaRPr lang="en-GB" smtClean="0">
              <a:latin typeface="Arial" pitchFamily="34" charset="0"/>
              <a:cs typeface="Arial" pitchFamily="34" charset="0"/>
            </a:endParaRPr>
          </a:p>
          <a:p>
            <a:pPr eaLnBrk="1" hangingPunct="1"/>
            <a:r>
              <a:rPr lang="en-GB" sz="700" smtClean="0">
                <a:latin typeface="Arial" pitchFamily="34" charset="0"/>
                <a:cs typeface="Arial" pitchFamily="34" charset="0"/>
              </a:rPr>
              <a:t>Brown, D.M., Kaiser, P.K., Michels, M., Soubrane, G., Heier, J.S., Kim,R.Y., Sy, J.P., Schneider, S., for the ANCHOR Study Group., 2006. Ranibizumab versus verteporfin for neovascular age-related macular degeneration. N. Engl. J. Med. 355, 1432–1444</a:t>
            </a:r>
          </a:p>
          <a:p>
            <a:pPr eaLnBrk="1" hangingPunct="1"/>
            <a:r>
              <a:rPr lang="en-GB" smtClean="0">
                <a:latin typeface="Arial" pitchFamily="34" charset="0"/>
                <a:cs typeface="Arial" pitchFamily="34" charset="0"/>
              </a:rPr>
              <a:t>Rosenfeld et al., for the MARINA Study Group, 2006.Ranibizumab for neovascular age-related macular degeneration. N.Engl. J. Med. 355, 1419–31</a:t>
            </a:r>
          </a:p>
          <a:p>
            <a:pPr eaLnBrk="1" hangingPunct="1"/>
            <a:endParaRPr lang="en-GB" sz="700" smtClean="0">
              <a:latin typeface="Arial" pitchFamily="34" charset="0"/>
              <a:cs typeface="Arial" pitchFamily="34" charset="0"/>
            </a:endParaRPr>
          </a:p>
          <a:p>
            <a:pPr eaLnBrk="1" hangingPunct="1"/>
            <a:endParaRPr lang="en-GB" smtClean="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ea typeface="ＭＳ Ｐゴシック" pitchFamily="34" charset="-128"/>
            </a:endParaRPr>
          </a:p>
        </p:txBody>
      </p:sp>
      <p:sp>
        <p:nvSpPr>
          <p:cNvPr id="337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29057" indent="-280406" eaLnBrk="0" hangingPunct="0">
              <a:defRPr sz="2400">
                <a:solidFill>
                  <a:schemeClr val="tx1"/>
                </a:solidFill>
                <a:latin typeface="Arial" charset="0"/>
                <a:ea typeface="ＭＳ Ｐゴシック" pitchFamily="34" charset="-128"/>
              </a:defRPr>
            </a:lvl2pPr>
            <a:lvl3pPr marL="1121626" indent="-224325" eaLnBrk="0" hangingPunct="0">
              <a:defRPr sz="2400">
                <a:solidFill>
                  <a:schemeClr val="tx1"/>
                </a:solidFill>
                <a:latin typeface="Arial" charset="0"/>
                <a:ea typeface="ＭＳ Ｐゴシック" pitchFamily="34" charset="-128"/>
              </a:defRPr>
            </a:lvl3pPr>
            <a:lvl4pPr marL="1570276" indent="-224325" eaLnBrk="0" hangingPunct="0">
              <a:defRPr sz="2400">
                <a:solidFill>
                  <a:schemeClr val="tx1"/>
                </a:solidFill>
                <a:latin typeface="Arial" charset="0"/>
                <a:ea typeface="ＭＳ Ｐゴシック" pitchFamily="34" charset="-128"/>
              </a:defRPr>
            </a:lvl4pPr>
            <a:lvl5pPr marL="2018927" indent="-224325" eaLnBrk="0" hangingPunct="0">
              <a:defRPr sz="2400">
                <a:solidFill>
                  <a:schemeClr val="tx1"/>
                </a:solidFill>
                <a:latin typeface="Arial" charset="0"/>
                <a:ea typeface="ＭＳ Ｐゴシック" pitchFamily="34" charset="-128"/>
              </a:defRPr>
            </a:lvl5pPr>
            <a:lvl6pPr marL="2467577" indent="-224325" eaLnBrk="0" fontAlgn="base" hangingPunct="0">
              <a:spcBef>
                <a:spcPct val="0"/>
              </a:spcBef>
              <a:spcAft>
                <a:spcPct val="0"/>
              </a:spcAft>
              <a:defRPr sz="2400">
                <a:solidFill>
                  <a:schemeClr val="tx1"/>
                </a:solidFill>
                <a:latin typeface="Arial" charset="0"/>
                <a:ea typeface="ＭＳ Ｐゴシック" pitchFamily="34" charset="-128"/>
              </a:defRPr>
            </a:lvl6pPr>
            <a:lvl7pPr marL="2916227" indent="-224325" eaLnBrk="0" fontAlgn="base" hangingPunct="0">
              <a:spcBef>
                <a:spcPct val="0"/>
              </a:spcBef>
              <a:spcAft>
                <a:spcPct val="0"/>
              </a:spcAft>
              <a:defRPr sz="2400">
                <a:solidFill>
                  <a:schemeClr val="tx1"/>
                </a:solidFill>
                <a:latin typeface="Arial" charset="0"/>
                <a:ea typeface="ＭＳ Ｐゴシック" pitchFamily="34" charset="-128"/>
              </a:defRPr>
            </a:lvl7pPr>
            <a:lvl8pPr marL="3364878" indent="-224325" eaLnBrk="0" fontAlgn="base" hangingPunct="0">
              <a:spcBef>
                <a:spcPct val="0"/>
              </a:spcBef>
              <a:spcAft>
                <a:spcPct val="0"/>
              </a:spcAft>
              <a:defRPr sz="2400">
                <a:solidFill>
                  <a:schemeClr val="tx1"/>
                </a:solidFill>
                <a:latin typeface="Arial" charset="0"/>
                <a:ea typeface="ＭＳ Ｐゴシック" pitchFamily="34" charset="-128"/>
              </a:defRPr>
            </a:lvl8pPr>
            <a:lvl9pPr marL="3813528" indent="-224325"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F8F09199-1EF8-447E-97E7-A0E5958C9D7D}" type="slidenum">
              <a:rPr lang="en-US" sz="1200">
                <a:solidFill>
                  <a:srgbClr val="000000"/>
                </a:solidFill>
                <a:latin typeface="Calibri" pitchFamily="34" charset="0"/>
              </a:rPr>
              <a:pPr eaLnBrk="1" hangingPunct="1"/>
              <a:t>9</a:t>
            </a:fld>
            <a:endParaRPr lang="en-US" sz="1200">
              <a:solidFill>
                <a:srgbClr val="000000"/>
              </a:solidFill>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ea typeface="ＭＳ Ｐゴシック" pitchFamily="34" charset="-128"/>
              </a:rPr>
              <a:t>[15913_TAB-DAT-LOCF_2013-05-24] Table 14.2 / 10: Visual acuity final score difference to baseline LOCF by country – EFF, p. 157-169</a:t>
            </a:r>
          </a:p>
          <a:p>
            <a:endParaRPr lang="en-GB" smtClean="0">
              <a:ea typeface="ＭＳ Ｐゴシック" pitchFamily="34" charset="-128"/>
            </a:endParaRPr>
          </a:p>
        </p:txBody>
      </p:sp>
      <p:sp>
        <p:nvSpPr>
          <p:cNvPr id="399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29057" indent="-280406" eaLnBrk="0" hangingPunct="0">
              <a:defRPr sz="2400">
                <a:solidFill>
                  <a:schemeClr val="tx1"/>
                </a:solidFill>
                <a:latin typeface="Arial" charset="0"/>
                <a:ea typeface="ＭＳ Ｐゴシック" pitchFamily="34" charset="-128"/>
              </a:defRPr>
            </a:lvl2pPr>
            <a:lvl3pPr marL="1121626" indent="-224325" eaLnBrk="0" hangingPunct="0">
              <a:defRPr sz="2400">
                <a:solidFill>
                  <a:schemeClr val="tx1"/>
                </a:solidFill>
                <a:latin typeface="Arial" charset="0"/>
                <a:ea typeface="ＭＳ Ｐゴシック" pitchFamily="34" charset="-128"/>
              </a:defRPr>
            </a:lvl3pPr>
            <a:lvl4pPr marL="1570276" indent="-224325" eaLnBrk="0" hangingPunct="0">
              <a:defRPr sz="2400">
                <a:solidFill>
                  <a:schemeClr val="tx1"/>
                </a:solidFill>
                <a:latin typeface="Arial" charset="0"/>
                <a:ea typeface="ＭＳ Ｐゴシック" pitchFamily="34" charset="-128"/>
              </a:defRPr>
            </a:lvl4pPr>
            <a:lvl5pPr marL="2018927" indent="-224325" eaLnBrk="0" hangingPunct="0">
              <a:defRPr sz="2400">
                <a:solidFill>
                  <a:schemeClr val="tx1"/>
                </a:solidFill>
                <a:latin typeface="Arial" charset="0"/>
                <a:ea typeface="ＭＳ Ｐゴシック" pitchFamily="34" charset="-128"/>
              </a:defRPr>
            </a:lvl5pPr>
            <a:lvl6pPr marL="2467577" indent="-224325" eaLnBrk="0" fontAlgn="base" hangingPunct="0">
              <a:spcBef>
                <a:spcPct val="0"/>
              </a:spcBef>
              <a:spcAft>
                <a:spcPct val="0"/>
              </a:spcAft>
              <a:defRPr sz="2400">
                <a:solidFill>
                  <a:schemeClr val="tx1"/>
                </a:solidFill>
                <a:latin typeface="Arial" charset="0"/>
                <a:ea typeface="ＭＳ Ｐゴシック" pitchFamily="34" charset="-128"/>
              </a:defRPr>
            </a:lvl6pPr>
            <a:lvl7pPr marL="2916227" indent="-224325" eaLnBrk="0" fontAlgn="base" hangingPunct="0">
              <a:spcBef>
                <a:spcPct val="0"/>
              </a:spcBef>
              <a:spcAft>
                <a:spcPct val="0"/>
              </a:spcAft>
              <a:defRPr sz="2400">
                <a:solidFill>
                  <a:schemeClr val="tx1"/>
                </a:solidFill>
                <a:latin typeface="Arial" charset="0"/>
                <a:ea typeface="ＭＳ Ｐゴシック" pitchFamily="34" charset="-128"/>
              </a:defRPr>
            </a:lvl7pPr>
            <a:lvl8pPr marL="3364878" indent="-224325" eaLnBrk="0" fontAlgn="base" hangingPunct="0">
              <a:spcBef>
                <a:spcPct val="0"/>
              </a:spcBef>
              <a:spcAft>
                <a:spcPct val="0"/>
              </a:spcAft>
              <a:defRPr sz="2400">
                <a:solidFill>
                  <a:schemeClr val="tx1"/>
                </a:solidFill>
                <a:latin typeface="Arial" charset="0"/>
                <a:ea typeface="ＭＳ Ｐゴシック" pitchFamily="34" charset="-128"/>
              </a:defRPr>
            </a:lvl8pPr>
            <a:lvl9pPr marL="3813528" indent="-224325"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D8606B37-3FD6-4EC4-8C32-7F86520A75C2}" type="slidenum">
              <a:rPr lang="en-US" sz="1200">
                <a:solidFill>
                  <a:srgbClr val="000000"/>
                </a:solidFill>
                <a:latin typeface="Calibri" pitchFamily="34" charset="0"/>
              </a:rPr>
              <a:pPr eaLnBrk="1" hangingPunct="1"/>
              <a:t>10</a:t>
            </a:fld>
            <a:endParaRPr lang="en-US" sz="1200">
              <a:solidFill>
                <a:srgbClr val="000000"/>
              </a:solidFil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Schematic representation of binding properties of </a:t>
            </a:r>
            <a:r>
              <a:rPr lang="en-GB" dirty="0" err="1" smtClean="0"/>
              <a:t>PlGF</a:t>
            </a:r>
            <a:r>
              <a:rPr lang="en-GB" dirty="0" smtClean="0"/>
              <a:t> </a:t>
            </a:r>
            <a:r>
              <a:rPr lang="en-GB" dirty="0" err="1" smtClean="0"/>
              <a:t>isoforms</a:t>
            </a:r>
            <a:r>
              <a:rPr lang="en-GB" dirty="0" smtClean="0"/>
              <a:t> and </a:t>
            </a:r>
            <a:r>
              <a:rPr lang="en-GB" dirty="0" err="1" smtClean="0"/>
              <a:t>PlGF</a:t>
            </a:r>
            <a:r>
              <a:rPr lang="en-GB" dirty="0" smtClean="0"/>
              <a:t>/VEGF </a:t>
            </a:r>
            <a:r>
              <a:rPr lang="en-GB" dirty="0" err="1" smtClean="0"/>
              <a:t>heterodimer</a:t>
            </a:r>
            <a:r>
              <a:rPr lang="en-GB" dirty="0" smtClean="0"/>
              <a:t>. The possible </a:t>
            </a:r>
            <a:r>
              <a:rPr lang="en-GB" dirty="0" err="1" smtClean="0"/>
              <a:t>dimers</a:t>
            </a:r>
            <a:r>
              <a:rPr lang="en-GB" dirty="0" smtClean="0"/>
              <a:t> formed by </a:t>
            </a:r>
            <a:r>
              <a:rPr lang="en-GB" dirty="0" err="1" smtClean="0"/>
              <a:t>PlGF</a:t>
            </a:r>
            <a:r>
              <a:rPr lang="en-GB" dirty="0" smtClean="0"/>
              <a:t> monomer (gray) are represented. In the case of </a:t>
            </a:r>
            <a:r>
              <a:rPr lang="en-GB" dirty="0" err="1" smtClean="0"/>
              <a:t>PlGF</a:t>
            </a:r>
            <a:r>
              <a:rPr lang="en-GB" dirty="0" smtClean="0"/>
              <a:t> </a:t>
            </a:r>
            <a:r>
              <a:rPr lang="en-GB" dirty="0" err="1" smtClean="0"/>
              <a:t>isoforms</a:t>
            </a:r>
            <a:r>
              <a:rPr lang="en-GB" dirty="0" smtClean="0"/>
              <a:t> 2 and 4, the heparin-binding domain is represented by additional filled oval. For the </a:t>
            </a:r>
            <a:r>
              <a:rPr lang="en-GB" dirty="0" err="1" smtClean="0"/>
              <a:t>heterodimer</a:t>
            </a:r>
            <a:r>
              <a:rPr lang="en-GB" dirty="0" smtClean="0"/>
              <a:t>, the VEGF moiety is in orange. For VEGF receptors (green VEGFR-1, yellow VEGFR-2) the seven </a:t>
            </a:r>
            <a:r>
              <a:rPr lang="en-GB" dirty="0" err="1" smtClean="0"/>
              <a:t>Ig</a:t>
            </a:r>
            <a:r>
              <a:rPr lang="en-GB" dirty="0" smtClean="0"/>
              <a:t>-like domains are represented as half ovals, whereas filled rectangles represent the intracellular TK domains. The extracellular </a:t>
            </a:r>
            <a:r>
              <a:rPr lang="en-GB" dirty="0" err="1" smtClean="0"/>
              <a:t>Neuropilins</a:t>
            </a:r>
            <a:r>
              <a:rPr lang="en-GB" dirty="0" smtClean="0"/>
              <a:t> receptor 1 and 2 domains are represented as vertical ovals (domains </a:t>
            </a:r>
            <a:r>
              <a:rPr lang="en-GB" dirty="0" err="1" smtClean="0"/>
              <a:t>ai</a:t>
            </a:r>
            <a:r>
              <a:rPr lang="en-GB" dirty="0" smtClean="0"/>
              <a:t>, a2), square (b1, b2) and an horizontal oval (domain c) (</a:t>
            </a:r>
            <a:r>
              <a:rPr lang="en-GB" dirty="0" err="1" smtClean="0"/>
              <a:t>Mamluk</a:t>
            </a:r>
            <a:r>
              <a:rPr lang="en-GB" dirty="0" smtClean="0"/>
              <a:t> et al., 2002). </a:t>
            </a:r>
            <a:r>
              <a:rPr lang="en-GB" dirty="0" err="1" smtClean="0"/>
              <a:t>Heparan</a:t>
            </a:r>
            <a:r>
              <a:rPr lang="en-GB" dirty="0" smtClean="0"/>
              <a:t> </a:t>
            </a:r>
            <a:r>
              <a:rPr lang="en-GB" dirty="0" err="1" smtClean="0"/>
              <a:t>sulfate</a:t>
            </a:r>
            <a:r>
              <a:rPr lang="en-GB" dirty="0" smtClean="0"/>
              <a:t> is represented in red.</a:t>
            </a:r>
          </a:p>
          <a:p>
            <a:endParaRPr lang="en-GB" dirty="0"/>
          </a:p>
        </p:txBody>
      </p:sp>
      <p:sp>
        <p:nvSpPr>
          <p:cNvPr id="4" name="Slide Number Placeholder 3"/>
          <p:cNvSpPr>
            <a:spLocks noGrp="1"/>
          </p:cNvSpPr>
          <p:nvPr>
            <p:ph type="sldNum" sz="quarter" idx="10"/>
          </p:nvPr>
        </p:nvSpPr>
        <p:spPr/>
        <p:txBody>
          <a:bodyPr/>
          <a:lstStyle/>
          <a:p>
            <a:fld id="{FD2A268A-A18F-4D81-904F-6E9D0BEB87BA}" type="slidenum">
              <a:rPr lang="en-GB" smtClean="0"/>
              <a:pPr/>
              <a:t>17</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a:t>
            </a:r>
          </a:p>
          <a:p>
            <a:r>
              <a:rPr lang="en-US" dirty="0" smtClean="0"/>
              <a:t>In vitro, </a:t>
            </a:r>
            <a:r>
              <a:rPr lang="en-US" dirty="0" err="1" smtClean="0"/>
              <a:t>aflibercept</a:t>
            </a:r>
            <a:r>
              <a:rPr lang="en-US" baseline="0" dirty="0" smtClean="0"/>
              <a:t> forms homogeneous 1:1 binding complexes with VEGF.  In contrast, </a:t>
            </a:r>
            <a:r>
              <a:rPr lang="en-US" baseline="0" dirty="0" err="1" smtClean="0"/>
              <a:t>bevacizumab:VEGF</a:t>
            </a:r>
            <a:r>
              <a:rPr lang="en-US" baseline="0" dirty="0" smtClean="0"/>
              <a:t> complexes are heterogeneous and </a:t>
            </a:r>
            <a:r>
              <a:rPr lang="en-US" baseline="0" dirty="0" err="1" smtClean="0"/>
              <a:t>multimeric</a:t>
            </a:r>
            <a:r>
              <a:rPr lang="en-US" baseline="0" dirty="0" smtClean="0"/>
              <a:t>. </a:t>
            </a:r>
            <a:r>
              <a:rPr lang="en-US" baseline="30000" dirty="0" smtClean="0"/>
              <a:t>1</a:t>
            </a:r>
          </a:p>
          <a:p>
            <a:r>
              <a:rPr lang="en-US" baseline="0" dirty="0" smtClean="0"/>
              <a:t>Platelet </a:t>
            </a:r>
            <a:r>
              <a:rPr lang="en-US" baseline="0" dirty="0" err="1" smtClean="0"/>
              <a:t>aggregometry</a:t>
            </a:r>
            <a:r>
              <a:rPr lang="en-US" baseline="0" dirty="0" smtClean="0"/>
              <a:t> and 14C-serotonin assays showed that preformed </a:t>
            </a:r>
            <a:r>
              <a:rPr lang="en-US" baseline="0" dirty="0" err="1" smtClean="0"/>
              <a:t>equimolar</a:t>
            </a:r>
            <a:r>
              <a:rPr lang="en-US" baseline="0" dirty="0" smtClean="0"/>
              <a:t> </a:t>
            </a:r>
            <a:r>
              <a:rPr lang="en-US" baseline="0" dirty="0" err="1" smtClean="0"/>
              <a:t>Bev:VEGF</a:t>
            </a:r>
            <a:r>
              <a:rPr lang="en-US" baseline="0" dirty="0" smtClean="0"/>
              <a:t> complexes plus heparin activated platelets, while </a:t>
            </a:r>
            <a:r>
              <a:rPr lang="en-US" baseline="0" dirty="0" err="1" smtClean="0"/>
              <a:t>aflibercept:VEGF</a:t>
            </a:r>
            <a:r>
              <a:rPr lang="en-US" baseline="0" dirty="0" smtClean="0"/>
              <a:t> complexes did not.</a:t>
            </a:r>
            <a:r>
              <a:rPr lang="en-US" baseline="30000" dirty="0" smtClean="0"/>
              <a:t> 1 </a:t>
            </a:r>
          </a:p>
          <a:p>
            <a:r>
              <a:rPr lang="en-US" baseline="0" dirty="0" smtClean="0"/>
              <a:t>McDonald et al.  2012 ARVO presentation</a:t>
            </a:r>
            <a:endParaRPr lang="en-US" baseline="0" dirty="0"/>
          </a:p>
        </p:txBody>
      </p:sp>
      <p:sp>
        <p:nvSpPr>
          <p:cNvPr id="4" name="Slide Number Placeholder 3"/>
          <p:cNvSpPr>
            <a:spLocks noGrp="1"/>
          </p:cNvSpPr>
          <p:nvPr>
            <p:ph type="sldNum" sz="quarter" idx="10"/>
          </p:nvPr>
        </p:nvSpPr>
        <p:spPr>
          <a:xfrm>
            <a:off x="3884029" y="8684927"/>
            <a:ext cx="2972421" cy="457512"/>
          </a:xfrm>
          <a:prstGeom prst="rect">
            <a:avLst/>
          </a:prstGeom>
        </p:spPr>
        <p:txBody>
          <a:bodyPr lIns="90562" tIns="45280" rIns="90562" bIns="45280"/>
          <a:lstStyle/>
          <a:p>
            <a:fld id="{3988FA46-A572-434F-BE1D-6B4ED88124E8}" type="slidenum">
              <a:rPr lang="de-DE" smtClean="0">
                <a:solidFill>
                  <a:prstClr val="black"/>
                </a:solidFill>
              </a:rPr>
              <a:pPr/>
              <a:t>19</a:t>
            </a:fld>
            <a:endParaRPr lang="de-DE" dirty="0">
              <a:solidFill>
                <a:prstClr val="black"/>
              </a:solidFill>
            </a:endParaRPr>
          </a:p>
        </p:txBody>
      </p:sp>
    </p:spTree>
    <p:extLst>
      <p:ext uri="{BB962C8B-B14F-4D97-AF65-F5344CB8AC3E}">
        <p14:creationId xmlns:p14="http://schemas.microsoft.com/office/powerpoint/2010/main" xmlns="" val="3622269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txBox="1">
            <a:spLocks noGrp="1" noChangeArrowheads="1"/>
          </p:cNvSpPr>
          <p:nvPr/>
        </p:nvSpPr>
        <p:spPr bwMode="auto">
          <a:xfrm>
            <a:off x="3885579" y="8685071"/>
            <a:ext cx="2970869" cy="457358"/>
          </a:xfrm>
          <a:prstGeom prst="rect">
            <a:avLst/>
          </a:prstGeom>
          <a:noFill/>
          <a:ln w="9525">
            <a:noFill/>
            <a:miter lim="800000"/>
            <a:headEnd/>
            <a:tailEnd/>
          </a:ln>
        </p:spPr>
        <p:txBody>
          <a:bodyPr lIns="89914" tIns="44956" rIns="89914" bIns="44956" anchor="b"/>
          <a:lstStyle/>
          <a:p>
            <a:pPr algn="r" defTabSz="886521"/>
            <a:fld id="{9214D4B6-6E54-4907-AE2B-1EA31B3A2E55}" type="slidenum">
              <a:rPr lang="en-US" sz="1100">
                <a:solidFill>
                  <a:srgbClr val="000000"/>
                </a:solidFill>
                <a:ea typeface="Arial Unicode MS" pitchFamily="34" charset="-128"/>
                <a:cs typeface="Arial Unicode MS" pitchFamily="34" charset="-128"/>
              </a:rPr>
              <a:pPr algn="r" defTabSz="886521"/>
              <a:t>22</a:t>
            </a:fld>
            <a:endParaRPr lang="en-US" sz="1100" dirty="0">
              <a:solidFill>
                <a:srgbClr val="000000"/>
              </a:solidFill>
              <a:ea typeface="Arial Unicode MS" pitchFamily="34" charset="-128"/>
              <a:cs typeface="Arial Unicode MS" pitchFamily="34" charset="-128"/>
            </a:endParaRPr>
          </a:p>
        </p:txBody>
      </p:sp>
      <p:sp>
        <p:nvSpPr>
          <p:cNvPr id="129026" name="Rectangle 2"/>
          <p:cNvSpPr>
            <a:spLocks noGrp="1" noRot="1" noChangeAspect="1" noChangeArrowheads="1" noTextEdit="1"/>
          </p:cNvSpPr>
          <p:nvPr>
            <p:ph type="sldImg"/>
          </p:nvPr>
        </p:nvSpPr>
        <p:spPr bwMode="auto">
          <a:xfrm>
            <a:off x="1144588" y="684213"/>
            <a:ext cx="4570412" cy="3429000"/>
          </a:xfrm>
          <a:noFill/>
          <a:ln>
            <a:solidFill>
              <a:srgbClr val="000000"/>
            </a:solidFill>
            <a:miter lim="800000"/>
            <a:headEnd/>
            <a:tailEnd/>
          </a:ln>
        </p:spPr>
      </p:sp>
      <p:sp>
        <p:nvSpPr>
          <p:cNvPr id="129027" name="Rectangle 3"/>
          <p:cNvSpPr>
            <a:spLocks noGrp="1" noChangeArrowheads="1"/>
          </p:cNvSpPr>
          <p:nvPr>
            <p:ph type="body" idx="1"/>
          </p:nvPr>
        </p:nvSpPr>
        <p:spPr bwMode="auto">
          <a:xfrm>
            <a:off x="686421" y="4344108"/>
            <a:ext cx="5485158" cy="4116215"/>
          </a:xfrm>
          <a:noFill/>
        </p:spPr>
        <p:txBody>
          <a:bodyPr wrap="square" lIns="89914" tIns="44956" rIns="89914" bIns="44956"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7944320-FFA4-4C9D-A60E-AD5B498D9538}" type="slidenum">
              <a:rPr lang="en-GB" smtClean="0"/>
              <a:pPr/>
              <a:t>37</a:t>
            </a:fld>
            <a:endParaRPr lang="en-GB"/>
          </a:p>
        </p:txBody>
      </p:sp>
    </p:spTree>
    <p:extLst>
      <p:ext uri="{BB962C8B-B14F-4D97-AF65-F5344CB8AC3E}">
        <p14:creationId xmlns:p14="http://schemas.microsoft.com/office/powerpoint/2010/main" xmlns="" val="3571080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DE9C07F-C0D6-48EF-8FC5-90EFFE780C90}" type="datetimeFigureOut">
              <a:rPr lang="en-GB" smtClean="0"/>
              <a:pPr/>
              <a:t>09/06/2014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F8207E-F8CD-46FF-B728-153EDFBD35E0}"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DE9C07F-C0D6-48EF-8FC5-90EFFE780C90}" type="datetimeFigureOut">
              <a:rPr lang="en-GB" smtClean="0"/>
              <a:pPr/>
              <a:t>09/06/2014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F8207E-F8CD-46FF-B728-153EDFBD35E0}"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DE9C07F-C0D6-48EF-8FC5-90EFFE780C90}" type="datetimeFigureOut">
              <a:rPr lang="en-GB" smtClean="0"/>
              <a:pPr/>
              <a:t>09/06/2014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F8207E-F8CD-46FF-B728-153EDFBD35E0}"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233363"/>
            <a:ext cx="9144000" cy="5397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DE9C07F-C0D6-48EF-8FC5-90EFFE780C90}" type="datetimeFigureOut">
              <a:rPr lang="en-GB" smtClean="0"/>
              <a:pPr/>
              <a:t>09/06/2014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F8207E-F8CD-46FF-B728-153EDFBD35E0}"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E9C07F-C0D6-48EF-8FC5-90EFFE780C90}" type="datetimeFigureOut">
              <a:rPr lang="en-GB" smtClean="0"/>
              <a:pPr/>
              <a:t>09/06/2014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F8207E-F8CD-46FF-B728-153EDFBD35E0}"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DE9C07F-C0D6-48EF-8FC5-90EFFE780C90}" type="datetimeFigureOut">
              <a:rPr lang="en-GB" smtClean="0"/>
              <a:pPr/>
              <a:t>09/06/2014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F8207E-F8CD-46FF-B728-153EDFBD35E0}"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DE9C07F-C0D6-48EF-8FC5-90EFFE780C90}" type="datetimeFigureOut">
              <a:rPr lang="en-GB" smtClean="0"/>
              <a:pPr/>
              <a:t>09/06/2014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AF8207E-F8CD-46FF-B728-153EDFBD35E0}"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DE9C07F-C0D6-48EF-8FC5-90EFFE780C90}" type="datetimeFigureOut">
              <a:rPr lang="en-GB" smtClean="0"/>
              <a:pPr/>
              <a:t>09/06/2014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AF8207E-F8CD-46FF-B728-153EDFBD35E0}"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E9C07F-C0D6-48EF-8FC5-90EFFE780C90}" type="datetimeFigureOut">
              <a:rPr lang="en-GB" smtClean="0"/>
              <a:pPr/>
              <a:t>09/06/2014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AF8207E-F8CD-46FF-B728-153EDFBD35E0}"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E9C07F-C0D6-48EF-8FC5-90EFFE780C90}" type="datetimeFigureOut">
              <a:rPr lang="en-GB" smtClean="0"/>
              <a:pPr/>
              <a:t>09/06/2014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F8207E-F8CD-46FF-B728-153EDFBD35E0}"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E9C07F-C0D6-48EF-8FC5-90EFFE780C90}" type="datetimeFigureOut">
              <a:rPr lang="en-GB" smtClean="0"/>
              <a:pPr/>
              <a:t>09/06/2014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F8207E-F8CD-46FF-B728-153EDFBD35E0}"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E9C07F-C0D6-48EF-8FC5-90EFFE780C90}" type="datetimeFigureOut">
              <a:rPr lang="en-GB" smtClean="0"/>
              <a:pPr/>
              <a:t>09/06/2014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F8207E-F8CD-46FF-B728-153EDFBD35E0}"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ncbi.nlm.nih.gov/pubmed?term=Sun%20W%5bAuthor%5d&amp;cauthor=true&amp;cauthor_uid=23057939" TargetMode="Externa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hyperlink" Target="http://www.ncbi.nlm.nih.gov/pmc/articles/PMC3537532/"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www.ncbi.nlm.nih.gov/pubmed/22228176" TargetMode="External"/><Relationship Id="rId4" Type="http://schemas.openxmlformats.org/officeDocument/2006/relationships/hyperlink" Target="http://www.ncbi.nlm.nih.gov/pubmed?term=De%20Falco%20S%5bAuthor%5d&amp;cauthor=true&amp;cauthor_uid=22228176"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hyperlink" Target="http://www.ncbi.nlm.nih.gov/pmc/articles/PMC123268/" TargetMode="Externa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video" Target="file:///C:\Dokumente%20und%20Einstellungen\Grisanti\Desktop\WetAMD\subretpeel.avi" TargetMode="Externa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ncbi.nlm.nih.gov/pubmed/21104270" TargetMode="External"/><Relationship Id="rId2" Type="http://schemas.openxmlformats.org/officeDocument/2006/relationships/hyperlink" Target="http://www.ncbi.nlm.nih.gov/pubmed/20080765"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ncbi.nlm.nih.gov/pubmed?term=Miyamoto%20N%5bAuthor%5d&amp;cauthor=true&amp;cauthor_uid=1842124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ncbi.nlm.nih.gov/pubmed/18421240"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dx.doi.org/10.1016/j.ajo.2013.03.030" TargetMode="External"/><Relationship Id="rId2" Type="http://schemas.openxmlformats.org/officeDocument/2006/relationships/hyperlink" Target="http://journals.lww.com/retinajournal/Abstract/publishahead/Visual_and_Anatomical_Outcomes_of_Intravitreal.98732.aspx" TargetMode="External"/><Relationship Id="rId1" Type="http://schemas.openxmlformats.org/officeDocument/2006/relationships/slideLayout" Target="../slideLayouts/slideLayout2.xml"/><Relationship Id="rId5" Type="http://schemas.openxmlformats.org/officeDocument/2006/relationships/hyperlink" Target="http://www.nature.com/eye/journal/vaop/ncurrent/full/eye201331a.html" TargetMode="External"/><Relationship Id="rId4" Type="http://schemas.openxmlformats.org/officeDocument/2006/relationships/hyperlink" Target="http://dx.doi.org/10.1016/j.ajo.2013.02.009"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AMD management: what changes with a new player?</a:t>
            </a:r>
            <a:endParaRPr lang="en-GB" dirty="0"/>
          </a:p>
        </p:txBody>
      </p:sp>
      <p:sp>
        <p:nvSpPr>
          <p:cNvPr id="3" name="Subtitle 2"/>
          <p:cNvSpPr>
            <a:spLocks noGrp="1"/>
          </p:cNvSpPr>
          <p:nvPr>
            <p:ph type="subTitle" idx="1"/>
          </p:nvPr>
        </p:nvSpPr>
        <p:spPr/>
        <p:txBody>
          <a:bodyPr/>
          <a:lstStyle/>
          <a:p>
            <a:r>
              <a:rPr lang="en-GB" dirty="0" err="1" smtClean="0"/>
              <a:t>Sobha</a:t>
            </a:r>
            <a:r>
              <a:rPr lang="en-GB" dirty="0" smtClean="0"/>
              <a:t> </a:t>
            </a:r>
            <a:r>
              <a:rPr lang="en-GB" dirty="0" err="1" smtClean="0"/>
              <a:t>Sivaprasad</a:t>
            </a:r>
            <a:endParaRPr lang="en-GB" dirty="0"/>
          </a:p>
        </p:txBody>
      </p:sp>
      <p:pic>
        <p:nvPicPr>
          <p:cNvPr id="4" name="Picture 4" descr="CREST"/>
          <p:cNvPicPr>
            <a:picLocks noChangeAspect="1" noChangeArrowheads="1"/>
          </p:cNvPicPr>
          <p:nvPr/>
        </p:nvPicPr>
        <p:blipFill>
          <a:blip r:embed="rId2" cstate="print">
            <a:lum bright="-10000" contrast="20000"/>
          </a:blip>
          <a:srcRect/>
          <a:stretch>
            <a:fillRect/>
          </a:stretch>
        </p:blipFill>
        <p:spPr bwMode="auto">
          <a:xfrm>
            <a:off x="0" y="0"/>
            <a:ext cx="1714500" cy="1235075"/>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5527270" y="0"/>
            <a:ext cx="3616729" cy="1116814"/>
          </a:xfrm>
          <a:prstGeom prst="rect">
            <a:avLst/>
          </a:prstGeom>
          <a:noFill/>
          <a:ln>
            <a:noFill/>
          </a:ln>
        </p:spPr>
      </p:pic>
      <p:pic>
        <p:nvPicPr>
          <p:cNvPr id="6" name="Picture 2" descr="kch_ft_colour"/>
          <p:cNvPicPr>
            <a:picLocks noChangeAspect="1" noChangeArrowheads="1"/>
          </p:cNvPicPr>
          <p:nvPr/>
        </p:nvPicPr>
        <p:blipFill>
          <a:blip r:embed="rId4" cstate="print"/>
          <a:srcRect b="-7117"/>
          <a:stretch>
            <a:fillRect/>
          </a:stretch>
        </p:blipFill>
        <p:spPr bwMode="auto">
          <a:xfrm>
            <a:off x="5364088" y="5949280"/>
            <a:ext cx="3594100" cy="648072"/>
          </a:xfrm>
          <a:prstGeom prst="rect">
            <a:avLst/>
          </a:prstGeom>
          <a:noFill/>
          <a:ln w="9525">
            <a:noFill/>
            <a:miter lim="800000"/>
            <a:headEnd/>
            <a:tailEnd/>
          </a:ln>
        </p:spPr>
      </p:pic>
      <p:pic>
        <p:nvPicPr>
          <p:cNvPr id="7" name="Picture 50"/>
          <p:cNvPicPr>
            <a:picLocks noChangeAspect="1" noChangeArrowheads="1"/>
          </p:cNvPicPr>
          <p:nvPr/>
        </p:nvPicPr>
        <p:blipFill>
          <a:blip r:embed="rId5" cstate="print"/>
          <a:srcRect/>
          <a:stretch>
            <a:fillRect/>
          </a:stretch>
        </p:blipFill>
        <p:spPr bwMode="auto">
          <a:xfrm>
            <a:off x="0" y="5849889"/>
            <a:ext cx="1440234" cy="1008111"/>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3"/>
          <p:cNvGraphicFramePr>
            <a:graphicFrameLocks/>
          </p:cNvGraphicFramePr>
          <p:nvPr>
            <p:extLst>
              <p:ext uri="{D42A27DB-BD31-4B8C-83A1-F6EECF244321}">
                <p14:modId xmlns="" xmlns:p14="http://schemas.microsoft.com/office/powerpoint/2010/main" val="2620686010"/>
              </p:ext>
            </p:extLst>
          </p:nvPr>
        </p:nvGraphicFramePr>
        <p:xfrm>
          <a:off x="1157288" y="1924050"/>
          <a:ext cx="6518275" cy="4237038"/>
        </p:xfrm>
        <a:graphic>
          <a:graphicData uri="http://schemas.openxmlformats.org/drawingml/2006/chart">
            <c:chart xmlns:c="http://schemas.openxmlformats.org/drawingml/2006/chart" xmlns:r="http://schemas.openxmlformats.org/officeDocument/2006/relationships" r:id="rId3"/>
          </a:graphicData>
        </a:graphic>
      </p:graphicFrame>
      <p:sp>
        <p:nvSpPr>
          <p:cNvPr id="21507" name="Title 1"/>
          <p:cNvSpPr>
            <a:spLocks noGrp="1"/>
          </p:cNvSpPr>
          <p:nvPr>
            <p:ph type="title"/>
          </p:nvPr>
        </p:nvSpPr>
        <p:spPr/>
        <p:txBody>
          <a:bodyPr>
            <a:normAutofit fontScale="90000"/>
          </a:bodyPr>
          <a:lstStyle/>
          <a:p>
            <a:r>
              <a:rPr dirty="0" smtClean="0">
                <a:ea typeface="ＭＳ Ｐゴシック" pitchFamily="34" charset="-128"/>
              </a:rPr>
              <a:t>Changes From Baseline VA Declined Following an Initial Improvement</a:t>
            </a:r>
            <a:r>
              <a:rPr baseline="30000" dirty="0" smtClean="0">
                <a:ea typeface="ＭＳ Ｐゴシック" pitchFamily="34" charset="-128"/>
              </a:rPr>
              <a:t>*</a:t>
            </a:r>
          </a:p>
        </p:txBody>
      </p:sp>
      <p:sp>
        <p:nvSpPr>
          <p:cNvPr id="21508" name="Content Placeholder 2"/>
          <p:cNvSpPr>
            <a:spLocks noGrp="1"/>
          </p:cNvSpPr>
          <p:nvPr>
            <p:ph idx="1"/>
          </p:nvPr>
        </p:nvSpPr>
        <p:spPr>
          <a:xfrm>
            <a:off x="415925" y="1330325"/>
            <a:ext cx="8782050" cy="563563"/>
          </a:xfrm>
        </p:spPr>
        <p:txBody>
          <a:bodyPr/>
          <a:lstStyle/>
          <a:p>
            <a:pPr>
              <a:spcAft>
                <a:spcPts val="600"/>
              </a:spcAft>
            </a:pPr>
            <a:r>
              <a:rPr lang="en-GB" sz="2200" smtClean="0">
                <a:ea typeface="ＭＳ Ｐゴシック" pitchFamily="34" charset="-128"/>
              </a:rPr>
              <a:t>In all countries, mean VA declined following an initial improvement</a:t>
            </a:r>
            <a:endParaRPr lang="en-GB" baseline="30000" smtClean="0">
              <a:ea typeface="ＭＳ Ｐゴシック" pitchFamily="34" charset="-128"/>
            </a:endParaRPr>
          </a:p>
        </p:txBody>
      </p:sp>
      <p:sp>
        <p:nvSpPr>
          <p:cNvPr id="21509" name="TextBox 12"/>
          <p:cNvSpPr txBox="1">
            <a:spLocks noChangeArrowheads="1"/>
          </p:cNvSpPr>
          <p:nvPr/>
        </p:nvSpPr>
        <p:spPr bwMode="auto">
          <a:xfrm>
            <a:off x="473075" y="6465888"/>
            <a:ext cx="860425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US" sz="1000" baseline="30000"/>
              <a:t>*</a:t>
            </a:r>
            <a:r>
              <a:rPr lang="en-US" sz="1000"/>
              <a:t>Effectiveness set (all patients who </a:t>
            </a:r>
            <a:r>
              <a:rPr lang="en-GB" sz="1000"/>
              <a:t>≥1 VA assessment for treated eye at baseline and ≥1 post-baseline assessment of VA for the treated eye). </a:t>
            </a:r>
          </a:p>
        </p:txBody>
      </p:sp>
      <p:sp>
        <p:nvSpPr>
          <p:cNvPr id="21510" name="TextBox 9"/>
          <p:cNvSpPr txBox="1">
            <a:spLocks noChangeArrowheads="1"/>
          </p:cNvSpPr>
          <p:nvPr/>
        </p:nvSpPr>
        <p:spPr bwMode="auto">
          <a:xfrm rot="-5400000">
            <a:off x="-960437" y="3663950"/>
            <a:ext cx="3644900"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US" sz="1600"/>
              <a:t>Mean letter change in VA score from baseline (LOCF)</a:t>
            </a:r>
          </a:p>
        </p:txBody>
      </p:sp>
      <p:sp>
        <p:nvSpPr>
          <p:cNvPr id="21511" name="TextBox 10"/>
          <p:cNvSpPr txBox="1">
            <a:spLocks noChangeArrowheads="1"/>
          </p:cNvSpPr>
          <p:nvPr/>
        </p:nvSpPr>
        <p:spPr bwMode="auto">
          <a:xfrm>
            <a:off x="2862263" y="5529263"/>
            <a:ext cx="3059112"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US" sz="1600"/>
              <a:t>Months</a:t>
            </a:r>
          </a:p>
        </p:txBody>
      </p:sp>
      <p:pic>
        <p:nvPicPr>
          <p:cNvPr id="21512" name="Picture 19"/>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021513" y="4360863"/>
            <a:ext cx="282575" cy="28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3"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596188" y="1914525"/>
            <a:ext cx="1384300" cy="170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4" name="Picture 16" descr="Flag UK"/>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977063" y="3240088"/>
            <a:ext cx="290512"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5" name="Picture 10" descr="Flag Canada"/>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011988" y="4078288"/>
            <a:ext cx="290512"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16" name="Slide Number Placeholder 3"/>
          <p:cNvSpPr>
            <a:spLocks noGrp="1"/>
          </p:cNvSpPr>
          <p:nvPr>
            <p:ph type="sldNum"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F88CF915-5A0C-47BA-8DA7-F4B57B800F7C}" type="slidenum">
              <a:rPr lang="en-US" sz="1200">
                <a:solidFill>
                  <a:srgbClr val="FFFFFF"/>
                </a:solidFill>
              </a:rPr>
              <a:pPr eaLnBrk="1" hangingPunct="1"/>
              <a:t>10</a:t>
            </a:fld>
            <a:endParaRPr lang="en-US" sz="1200">
              <a:solidFill>
                <a:srgbClr val="FFFFFF"/>
              </a:solidFill>
            </a:endParaRPr>
          </a:p>
        </p:txBody>
      </p:sp>
    </p:spTree>
    <p:extLst>
      <p:ext uri="{BB962C8B-B14F-4D97-AF65-F5344CB8AC3E}">
        <p14:creationId xmlns="" xmlns:p14="http://schemas.microsoft.com/office/powerpoint/2010/main" val="27346845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679056" y="2130217"/>
            <a:ext cx="2745807" cy="1918407"/>
          </a:xfrm>
          <a:prstGeom prst="roundRect">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p:txBody>
          <a:bodyPr/>
          <a:lstStyle/>
          <a:p>
            <a:r>
              <a:rPr lang="en-GB" sz="2400" dirty="0" smtClean="0"/>
              <a:t>MEDISOFT ‘real-life’ </a:t>
            </a:r>
            <a:r>
              <a:rPr lang="en-GB" sz="2400" dirty="0" err="1" smtClean="0"/>
              <a:t>Lucentis</a:t>
            </a:r>
            <a:r>
              <a:rPr lang="en-GB" sz="2400" dirty="0" smtClean="0"/>
              <a:t> data demonstrates </a:t>
            </a:r>
            <a:br>
              <a:rPr lang="en-GB" sz="2400" dirty="0" smtClean="0"/>
            </a:br>
            <a:r>
              <a:rPr lang="en-GB" sz="2400" dirty="0" smtClean="0"/>
              <a:t>disadvantages of a reactive treatment regime</a:t>
            </a:r>
            <a:endParaRPr lang="en-US" sz="2400" dirty="0"/>
          </a:p>
        </p:txBody>
      </p:sp>
      <p:pic>
        <p:nvPicPr>
          <p:cNvPr id="9218" name="Picture 2"/>
          <p:cNvPicPr>
            <a:picLocks noChangeArrowheads="1"/>
          </p:cNvPicPr>
          <p:nvPr/>
        </p:nvPicPr>
        <p:blipFill rotWithShape="1">
          <a:blip r:embed="rId2" cstate="print">
            <a:extLst>
              <a:ext uri="{28A0092B-C50C-407E-A947-70E740481C1C}">
                <a14:useLocalDpi xmlns="" xmlns:a14="http://schemas.microsoft.com/office/drawing/2010/main" val="0"/>
              </a:ext>
            </a:extLst>
          </a:blip>
          <a:srcRect l="23015" t="30855" r="41928" b="13071"/>
          <a:stretch/>
        </p:blipFill>
        <p:spPr bwMode="auto">
          <a:xfrm>
            <a:off x="719138" y="1453645"/>
            <a:ext cx="4551872" cy="51669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ight Arrow 7"/>
          <p:cNvSpPr/>
          <p:nvPr/>
        </p:nvSpPr>
        <p:spPr>
          <a:xfrm rot="829979">
            <a:off x="1675372" y="1829608"/>
            <a:ext cx="2432762" cy="814072"/>
          </a:xfrm>
          <a:custGeom>
            <a:avLst/>
            <a:gdLst>
              <a:gd name="connsiteX0" fmla="*/ 0 w 2198024"/>
              <a:gd name="connsiteY0" fmla="*/ 203518 h 814072"/>
              <a:gd name="connsiteX1" fmla="*/ 1790988 w 2198024"/>
              <a:gd name="connsiteY1" fmla="*/ 203518 h 814072"/>
              <a:gd name="connsiteX2" fmla="*/ 1790988 w 2198024"/>
              <a:gd name="connsiteY2" fmla="*/ 0 h 814072"/>
              <a:gd name="connsiteX3" fmla="*/ 2198024 w 2198024"/>
              <a:gd name="connsiteY3" fmla="*/ 407036 h 814072"/>
              <a:gd name="connsiteX4" fmla="*/ 1790988 w 2198024"/>
              <a:gd name="connsiteY4" fmla="*/ 814072 h 814072"/>
              <a:gd name="connsiteX5" fmla="*/ 1790988 w 2198024"/>
              <a:gd name="connsiteY5" fmla="*/ 610554 h 814072"/>
              <a:gd name="connsiteX6" fmla="*/ 0 w 2198024"/>
              <a:gd name="connsiteY6" fmla="*/ 610554 h 814072"/>
              <a:gd name="connsiteX7" fmla="*/ 0 w 2198024"/>
              <a:gd name="connsiteY7" fmla="*/ 203518 h 814072"/>
              <a:gd name="connsiteX0" fmla="*/ 1933 w 2199957"/>
              <a:gd name="connsiteY0" fmla="*/ 203518 h 814072"/>
              <a:gd name="connsiteX1" fmla="*/ 1792921 w 2199957"/>
              <a:gd name="connsiteY1" fmla="*/ 203518 h 814072"/>
              <a:gd name="connsiteX2" fmla="*/ 1792921 w 2199957"/>
              <a:gd name="connsiteY2" fmla="*/ 0 h 814072"/>
              <a:gd name="connsiteX3" fmla="*/ 2199957 w 2199957"/>
              <a:gd name="connsiteY3" fmla="*/ 407036 h 814072"/>
              <a:gd name="connsiteX4" fmla="*/ 1792921 w 2199957"/>
              <a:gd name="connsiteY4" fmla="*/ 814072 h 814072"/>
              <a:gd name="connsiteX5" fmla="*/ 1792921 w 2199957"/>
              <a:gd name="connsiteY5" fmla="*/ 610554 h 814072"/>
              <a:gd name="connsiteX6" fmla="*/ 0 w 2199957"/>
              <a:gd name="connsiteY6" fmla="*/ 493732 h 814072"/>
              <a:gd name="connsiteX7" fmla="*/ 1933 w 2199957"/>
              <a:gd name="connsiteY7" fmla="*/ 203518 h 814072"/>
              <a:gd name="connsiteX0" fmla="*/ 45140 w 2199957"/>
              <a:gd name="connsiteY0" fmla="*/ 343028 h 814072"/>
              <a:gd name="connsiteX1" fmla="*/ 1792921 w 2199957"/>
              <a:gd name="connsiteY1" fmla="*/ 203518 h 814072"/>
              <a:gd name="connsiteX2" fmla="*/ 1792921 w 2199957"/>
              <a:gd name="connsiteY2" fmla="*/ 0 h 814072"/>
              <a:gd name="connsiteX3" fmla="*/ 2199957 w 2199957"/>
              <a:gd name="connsiteY3" fmla="*/ 407036 h 814072"/>
              <a:gd name="connsiteX4" fmla="*/ 1792921 w 2199957"/>
              <a:gd name="connsiteY4" fmla="*/ 814072 h 814072"/>
              <a:gd name="connsiteX5" fmla="*/ 1792921 w 2199957"/>
              <a:gd name="connsiteY5" fmla="*/ 610554 h 814072"/>
              <a:gd name="connsiteX6" fmla="*/ 0 w 2199957"/>
              <a:gd name="connsiteY6" fmla="*/ 493732 h 814072"/>
              <a:gd name="connsiteX7" fmla="*/ 45140 w 2199957"/>
              <a:gd name="connsiteY7" fmla="*/ 343028 h 814072"/>
              <a:gd name="connsiteX0" fmla="*/ 10383 w 2165200"/>
              <a:gd name="connsiteY0" fmla="*/ 343028 h 814072"/>
              <a:gd name="connsiteX1" fmla="*/ 1758164 w 2165200"/>
              <a:gd name="connsiteY1" fmla="*/ 203518 h 814072"/>
              <a:gd name="connsiteX2" fmla="*/ 1758164 w 2165200"/>
              <a:gd name="connsiteY2" fmla="*/ 0 h 814072"/>
              <a:gd name="connsiteX3" fmla="*/ 2165200 w 2165200"/>
              <a:gd name="connsiteY3" fmla="*/ 407036 h 814072"/>
              <a:gd name="connsiteX4" fmla="*/ 1758164 w 2165200"/>
              <a:gd name="connsiteY4" fmla="*/ 814072 h 814072"/>
              <a:gd name="connsiteX5" fmla="*/ 1758164 w 2165200"/>
              <a:gd name="connsiteY5" fmla="*/ 610554 h 814072"/>
              <a:gd name="connsiteX6" fmla="*/ 0 w 2165200"/>
              <a:gd name="connsiteY6" fmla="*/ 475629 h 814072"/>
              <a:gd name="connsiteX7" fmla="*/ 10383 w 2165200"/>
              <a:gd name="connsiteY7" fmla="*/ 343028 h 81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5200" h="814072">
                <a:moveTo>
                  <a:pt x="10383" y="343028"/>
                </a:moveTo>
                <a:lnTo>
                  <a:pt x="1758164" y="203518"/>
                </a:lnTo>
                <a:lnTo>
                  <a:pt x="1758164" y="0"/>
                </a:lnTo>
                <a:lnTo>
                  <a:pt x="2165200" y="407036"/>
                </a:lnTo>
                <a:lnTo>
                  <a:pt x="1758164" y="814072"/>
                </a:lnTo>
                <a:lnTo>
                  <a:pt x="1758164" y="610554"/>
                </a:lnTo>
                <a:lnTo>
                  <a:pt x="0" y="475629"/>
                </a:lnTo>
                <a:cubicBezTo>
                  <a:pt x="644" y="378891"/>
                  <a:pt x="9739" y="439766"/>
                  <a:pt x="10383" y="343028"/>
                </a:cubicBezTo>
                <a:close/>
              </a:path>
            </a:pathLst>
          </a:cu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Content Placeholder 62"/>
          <p:cNvSpPr>
            <a:spLocks noGrp="1"/>
          </p:cNvSpPr>
          <p:nvPr>
            <p:ph idx="4294967295"/>
          </p:nvPr>
        </p:nvSpPr>
        <p:spPr>
          <a:xfrm>
            <a:off x="5679056" y="2292741"/>
            <a:ext cx="2745807" cy="495300"/>
          </a:xfrm>
        </p:spPr>
        <p:txBody>
          <a:bodyPr>
            <a:noAutofit/>
          </a:bodyPr>
          <a:lstStyle/>
          <a:p>
            <a:pPr marL="0" indent="0" algn="ctr">
              <a:buNone/>
            </a:pPr>
            <a:r>
              <a:rPr lang="en-US" sz="2000" dirty="0" smtClean="0">
                <a:solidFill>
                  <a:schemeClr val="bg1"/>
                </a:solidFill>
              </a:rPr>
              <a:t>Within 3 years of starting therapy all of </a:t>
            </a:r>
            <a:br>
              <a:rPr lang="en-US" sz="2000" dirty="0" smtClean="0">
                <a:solidFill>
                  <a:schemeClr val="bg1"/>
                </a:solidFill>
              </a:rPr>
            </a:br>
            <a:r>
              <a:rPr lang="en-US" sz="2000" dirty="0" smtClean="0">
                <a:solidFill>
                  <a:schemeClr val="bg1"/>
                </a:solidFill>
              </a:rPr>
              <a:t>initial VA gains are lost </a:t>
            </a:r>
          </a:p>
        </p:txBody>
      </p:sp>
    </p:spTree>
    <p:extLst>
      <p:ext uri="{BB962C8B-B14F-4D97-AF65-F5344CB8AC3E}">
        <p14:creationId xmlns="" xmlns:p14="http://schemas.microsoft.com/office/powerpoint/2010/main" val="5876915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Anti VEGF A </a:t>
            </a:r>
            <a:r>
              <a:rPr lang="en-GB" dirty="0" err="1" smtClean="0"/>
              <a:t>monotherapy</a:t>
            </a:r>
            <a:endParaRPr lang="en-GB" dirty="0"/>
          </a:p>
        </p:txBody>
      </p:sp>
      <p:sp>
        <p:nvSpPr>
          <p:cNvPr id="3" name="Content Placeholder 2"/>
          <p:cNvSpPr>
            <a:spLocks noGrp="1"/>
          </p:cNvSpPr>
          <p:nvPr>
            <p:ph idx="1"/>
          </p:nvPr>
        </p:nvSpPr>
        <p:spPr/>
        <p:txBody>
          <a:bodyPr>
            <a:normAutofit/>
          </a:bodyPr>
          <a:lstStyle/>
          <a:p>
            <a:r>
              <a:rPr lang="en-GB" dirty="0" smtClean="0"/>
              <a:t>Good clinical trial results</a:t>
            </a:r>
          </a:p>
          <a:p>
            <a:r>
              <a:rPr lang="en-GB" dirty="0" smtClean="0"/>
              <a:t>Real-life results remain suboptimal </a:t>
            </a:r>
          </a:p>
          <a:p>
            <a:r>
              <a:rPr lang="en-GB" dirty="0" smtClean="0"/>
              <a:t>Optimal dosing frequency and duration of therapy unknown</a:t>
            </a:r>
          </a:p>
          <a:p>
            <a:r>
              <a:rPr lang="en-GB" dirty="0" smtClean="0"/>
              <a:t>Prolonging the natural history to fibrosis/ atrophy.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VEGF FAMILY</a:t>
            </a:r>
            <a:endParaRPr lang="en-GB" dirty="0"/>
          </a:p>
        </p:txBody>
      </p:sp>
      <p:pic>
        <p:nvPicPr>
          <p:cNvPr id="4" name="Content Placeholder 3" descr="1756-8722-5-63-1.jpg"/>
          <p:cNvPicPr>
            <a:picLocks noGrp="1" noChangeAspect="1"/>
          </p:cNvPicPr>
          <p:nvPr>
            <p:ph idx="1"/>
          </p:nvPr>
        </p:nvPicPr>
        <p:blipFill>
          <a:blip r:embed="rId2" cstate="print"/>
          <a:stretch>
            <a:fillRect/>
          </a:stretch>
        </p:blipFill>
        <p:spPr>
          <a:xfrm>
            <a:off x="683568" y="1225527"/>
            <a:ext cx="7560840" cy="5128772"/>
          </a:xfrm>
        </p:spPr>
      </p:pic>
      <p:sp>
        <p:nvSpPr>
          <p:cNvPr id="5" name="TextBox 4"/>
          <p:cNvSpPr txBox="1"/>
          <p:nvPr/>
        </p:nvSpPr>
        <p:spPr>
          <a:xfrm>
            <a:off x="611560" y="6525344"/>
            <a:ext cx="3851695" cy="369332"/>
          </a:xfrm>
          <a:prstGeom prst="rect">
            <a:avLst/>
          </a:prstGeom>
          <a:noFill/>
        </p:spPr>
        <p:txBody>
          <a:bodyPr wrap="none" rtlCol="0">
            <a:spAutoFit/>
          </a:bodyPr>
          <a:lstStyle/>
          <a:p>
            <a:r>
              <a:rPr lang="en-GB" dirty="0" smtClean="0">
                <a:hlinkClick r:id="rId3"/>
              </a:rPr>
              <a:t>Sun W</a:t>
            </a:r>
            <a:r>
              <a:rPr lang="en-GB" dirty="0" smtClean="0"/>
              <a:t>.  </a:t>
            </a:r>
            <a:r>
              <a:rPr lang="en-GB" dirty="0" smtClean="0">
                <a:hlinkClick r:id="rId4"/>
              </a:rPr>
              <a:t>B</a:t>
            </a:r>
            <a:r>
              <a:rPr lang="en-GB" dirty="0" smtClean="0"/>
              <a:t> </a:t>
            </a:r>
            <a:r>
              <a:rPr lang="en-GB" dirty="0" smtClean="0">
                <a:hlinkClick r:id="rId4"/>
              </a:rPr>
              <a:t>J </a:t>
            </a:r>
            <a:r>
              <a:rPr lang="en-GB" dirty="0" err="1" smtClean="0">
                <a:hlinkClick r:id="rId4"/>
              </a:rPr>
              <a:t>Hematol</a:t>
            </a:r>
            <a:r>
              <a:rPr lang="en-GB" dirty="0" smtClean="0">
                <a:hlinkClick r:id="rId4"/>
              </a:rPr>
              <a:t> </a:t>
            </a:r>
            <a:r>
              <a:rPr lang="en-GB" dirty="0" err="1" smtClean="0">
                <a:hlinkClick r:id="rId4"/>
              </a:rPr>
              <a:t>Oncol</a:t>
            </a:r>
            <a:r>
              <a:rPr lang="en-GB" dirty="0" smtClean="0">
                <a:hlinkClick r:id="rId4"/>
              </a:rPr>
              <a:t>. 2012; 5: 63.</a:t>
            </a:r>
            <a:endParaRPr lang="en-GB"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Aflibercept</a:t>
            </a:r>
            <a:r>
              <a:rPr lang="en-GB" dirty="0" smtClean="0"/>
              <a:t> –recombinant fusion protein </a:t>
            </a:r>
            <a:endParaRPr lang="en-GB" dirty="0"/>
          </a:p>
        </p:txBody>
      </p:sp>
      <p:pic>
        <p:nvPicPr>
          <p:cNvPr id="59394" name="Picture 2" descr="C:\Users\Sobha\Pictures\13554_2012_3_Fig1_HTML.jpg"/>
          <p:cNvPicPr>
            <a:picLocks noGrp="1" noChangeAspect="1" noChangeArrowheads="1"/>
          </p:cNvPicPr>
          <p:nvPr>
            <p:ph idx="1"/>
          </p:nvPr>
        </p:nvPicPr>
        <p:blipFill>
          <a:blip r:embed="rId2" cstate="print"/>
          <a:srcRect/>
          <a:stretch>
            <a:fillRect/>
          </a:stretch>
        </p:blipFill>
        <p:spPr bwMode="auto">
          <a:xfrm>
            <a:off x="2207788" y="1600200"/>
            <a:ext cx="4728423" cy="452596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VEGF-R DECOY</a:t>
            </a:r>
            <a:endParaRPr lang="en-GB" dirty="0"/>
          </a:p>
        </p:txBody>
      </p:sp>
      <p:pic>
        <p:nvPicPr>
          <p:cNvPr id="4" name="Content Placeholder 3" descr="treatment-eylea-2.jpg"/>
          <p:cNvPicPr>
            <a:picLocks noGrp="1" noChangeAspect="1"/>
          </p:cNvPicPr>
          <p:nvPr>
            <p:ph idx="1"/>
          </p:nvPr>
        </p:nvPicPr>
        <p:blipFill>
          <a:blip r:embed="rId2" cstate="print"/>
          <a:stretch>
            <a:fillRect/>
          </a:stretch>
        </p:blipFill>
        <p:spPr>
          <a:xfrm>
            <a:off x="611560" y="1484784"/>
            <a:ext cx="7523003" cy="4968551"/>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Multi-</a:t>
            </a:r>
            <a:r>
              <a:rPr lang="en-GB" dirty="0" err="1" smtClean="0"/>
              <a:t>ligand</a:t>
            </a:r>
            <a:r>
              <a:rPr lang="en-GB" dirty="0" smtClean="0"/>
              <a:t> target</a:t>
            </a:r>
            <a:endParaRPr lang="en-GB" dirty="0"/>
          </a:p>
        </p:txBody>
      </p:sp>
      <p:pic>
        <p:nvPicPr>
          <p:cNvPr id="4" name="Content Placeholder 3" descr="recombinantfusionprotein.jpg"/>
          <p:cNvPicPr>
            <a:picLocks noGrp="1" noChangeAspect="1"/>
          </p:cNvPicPr>
          <p:nvPr>
            <p:ph idx="1"/>
          </p:nvPr>
        </p:nvPicPr>
        <p:blipFill>
          <a:blip r:embed="rId2" cstate="print"/>
          <a:srcRect l="52766"/>
          <a:stretch>
            <a:fillRect/>
          </a:stretch>
        </p:blipFill>
        <p:spPr>
          <a:xfrm>
            <a:off x="1403648" y="1484784"/>
            <a:ext cx="5688632" cy="5331436"/>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PLGF</a:t>
            </a:r>
            <a:endParaRPr lang="en-GB" dirty="0"/>
          </a:p>
        </p:txBody>
      </p:sp>
      <p:pic>
        <p:nvPicPr>
          <p:cNvPr id="20482" name="Picture 2" descr="C:\Users\Sobha\Pictures\emm-44-1-g001.jpg"/>
          <p:cNvPicPr>
            <a:picLocks noGrp="1" noChangeAspect="1" noChangeArrowheads="1"/>
          </p:cNvPicPr>
          <p:nvPr>
            <p:ph idx="1"/>
          </p:nvPr>
        </p:nvPicPr>
        <p:blipFill>
          <a:blip r:embed="rId3" cstate="print"/>
          <a:srcRect/>
          <a:stretch>
            <a:fillRect/>
          </a:stretch>
        </p:blipFill>
        <p:spPr bwMode="auto">
          <a:xfrm>
            <a:off x="1259632" y="1124744"/>
            <a:ext cx="6408712" cy="5493181"/>
          </a:xfrm>
          <a:prstGeom prst="rect">
            <a:avLst/>
          </a:prstGeom>
          <a:noFill/>
        </p:spPr>
      </p:pic>
      <p:sp>
        <p:nvSpPr>
          <p:cNvPr id="5" name="TextBox 4"/>
          <p:cNvSpPr txBox="1"/>
          <p:nvPr/>
        </p:nvSpPr>
        <p:spPr>
          <a:xfrm>
            <a:off x="7740353" y="3501008"/>
            <a:ext cx="1403648" cy="1200329"/>
          </a:xfrm>
          <a:prstGeom prst="rect">
            <a:avLst/>
          </a:prstGeom>
          <a:noFill/>
        </p:spPr>
        <p:txBody>
          <a:bodyPr wrap="square" rtlCol="0">
            <a:spAutoFit/>
          </a:bodyPr>
          <a:lstStyle/>
          <a:p>
            <a:r>
              <a:rPr lang="en-GB" dirty="0" smtClean="0">
                <a:hlinkClick r:id="rId4"/>
              </a:rPr>
              <a:t>De </a:t>
            </a:r>
            <a:r>
              <a:rPr lang="en-GB" dirty="0" err="1" smtClean="0">
                <a:hlinkClick r:id="rId4"/>
              </a:rPr>
              <a:t>Falco</a:t>
            </a:r>
            <a:r>
              <a:rPr lang="en-GB" dirty="0" smtClean="0">
                <a:hlinkClick r:id="rId4"/>
              </a:rPr>
              <a:t> S</a:t>
            </a:r>
            <a:r>
              <a:rPr lang="en-GB" dirty="0" smtClean="0"/>
              <a:t>.</a:t>
            </a:r>
          </a:p>
          <a:p>
            <a:r>
              <a:rPr lang="en-GB" dirty="0" smtClean="0">
                <a:hlinkClick r:id="rId5" tooltip="Experimental &amp; molecular medicine."/>
              </a:rPr>
              <a:t>Exp Mol Med.</a:t>
            </a:r>
            <a:r>
              <a:rPr lang="en-GB" dirty="0" smtClean="0"/>
              <a:t> 2012 ;44(1):1-9. </a:t>
            </a:r>
            <a:endParaRPr lang="en-GB"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VEGF-B</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The role of VEGF-B in endothelial angiogenesis is not fully understood. </a:t>
            </a:r>
          </a:p>
          <a:p>
            <a:r>
              <a:rPr lang="en-GB" dirty="0" smtClean="0"/>
              <a:t>As with VEGF-A and PLGF, VEGF-B also binds VEGFR-1</a:t>
            </a:r>
          </a:p>
          <a:p>
            <a:r>
              <a:rPr lang="en-GB" dirty="0" smtClean="0"/>
              <a:t>Not a classical pro-</a:t>
            </a:r>
            <a:r>
              <a:rPr lang="en-GB" dirty="0" err="1" smtClean="0"/>
              <a:t>angiogenic</a:t>
            </a:r>
            <a:r>
              <a:rPr lang="en-GB" dirty="0" smtClean="0"/>
              <a:t>  agent</a:t>
            </a:r>
          </a:p>
          <a:p>
            <a:r>
              <a:rPr lang="en-GB" dirty="0" smtClean="0"/>
              <a:t>Blood vessel survival factor (endothelial cell </a:t>
            </a:r>
            <a:r>
              <a:rPr lang="en-GB" dirty="0" err="1" smtClean="0"/>
              <a:t>mitogen</a:t>
            </a:r>
            <a:r>
              <a:rPr lang="en-GB" dirty="0" smtClean="0"/>
              <a:t>) </a:t>
            </a:r>
          </a:p>
          <a:p>
            <a:r>
              <a:rPr lang="en-GB" dirty="0" smtClean="0"/>
              <a:t>A role in cell adhesion and migration has also been proposed.</a:t>
            </a:r>
          </a:p>
          <a:p>
            <a:pPr algn="r">
              <a:buNone/>
            </a:pPr>
            <a:r>
              <a:rPr lang="en-GB" sz="1200" dirty="0" err="1" smtClean="0"/>
              <a:t>Olofsson</a:t>
            </a:r>
            <a:r>
              <a:rPr lang="en-GB" sz="1200" dirty="0" smtClean="0"/>
              <a:t> B </a:t>
            </a:r>
            <a:r>
              <a:rPr lang="pl-PL" sz="1200" dirty="0" smtClean="0"/>
              <a:t>Proc Natl Acad Sci U S A. 1998 Sep 29; 95(20):11709-14.</a:t>
            </a:r>
            <a:endParaRPr lang="en-GB" sz="1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Rectangle 2"/>
          <p:cNvSpPr txBox="1">
            <a:spLocks noChangeArrowheads="1"/>
          </p:cNvSpPr>
          <p:nvPr/>
        </p:nvSpPr>
        <p:spPr>
          <a:xfrm>
            <a:off x="144510" y="231339"/>
            <a:ext cx="8229600" cy="1055688"/>
          </a:xfrm>
          <a:prstGeom prst="rect">
            <a:avLst/>
          </a:prstGeom>
        </p:spPr>
        <p:txBody>
          <a:bodyPr vert="horz" lIns="91440" tIns="45720" rIns="91440" bIns="45720" rtlCol="0" anchor="b">
            <a:normAutofit/>
          </a:bodyPr>
          <a:lstStyle/>
          <a:p>
            <a:pPr algn="ctr">
              <a:spcBef>
                <a:spcPct val="0"/>
              </a:spcBef>
              <a:defRPr/>
            </a:pPr>
            <a:endParaRPr lang="en-US" altLang="ja-JP" sz="2800" dirty="0" smtClean="0">
              <a:solidFill>
                <a:srgbClr val="676767"/>
              </a:solidFill>
              <a:cs typeface="+mj-cs"/>
            </a:endParaRPr>
          </a:p>
        </p:txBody>
      </p:sp>
      <p:grpSp>
        <p:nvGrpSpPr>
          <p:cNvPr id="2" name="Group 3"/>
          <p:cNvGrpSpPr>
            <a:grpSpLocks noChangeAspect="1"/>
          </p:cNvGrpSpPr>
          <p:nvPr/>
        </p:nvGrpSpPr>
        <p:grpSpPr bwMode="auto">
          <a:xfrm>
            <a:off x="1071563" y="2435225"/>
            <a:ext cx="752475" cy="574675"/>
            <a:chOff x="3137" y="1163"/>
            <a:chExt cx="529" cy="403"/>
          </a:xfrm>
        </p:grpSpPr>
        <p:sp>
          <p:nvSpPr>
            <p:cNvPr id="242" name="Oval 4"/>
            <p:cNvSpPr>
              <a:spLocks noChangeAspect="1" noChangeArrowheads="1"/>
            </p:cNvSpPr>
            <p:nvPr/>
          </p:nvSpPr>
          <p:spPr bwMode="auto">
            <a:xfrm>
              <a:off x="3365" y="1163"/>
              <a:ext cx="301" cy="403"/>
            </a:xfrm>
            <a:prstGeom prst="ellipse">
              <a:avLst/>
            </a:prstGeom>
            <a:solidFill>
              <a:srgbClr val="FFFF00"/>
            </a:solidFill>
            <a:ln w="28575">
              <a:solidFill>
                <a:srgbClr val="EEECE1"/>
              </a:solidFill>
              <a:round/>
              <a:headEnd/>
              <a:tailEnd/>
            </a:ln>
          </p:spPr>
          <p:txBody>
            <a:bodyPr vert="eaVert" wrap="none" anchor="ctr"/>
            <a:lstStyle/>
            <a:p>
              <a:pPr algn="ctr" eaLnBrk="0" hangingPunct="0">
                <a:defRPr/>
              </a:pPr>
              <a:r>
                <a:rPr lang="en-US" sz="1000" b="1" kern="0" dirty="0">
                  <a:solidFill>
                    <a:srgbClr val="000000"/>
                  </a:solidFill>
                  <a:cs typeface="Arial" pitchFamily="34" charset="0"/>
                </a:rPr>
                <a:t>VEGF</a:t>
              </a:r>
            </a:p>
          </p:txBody>
        </p:sp>
        <p:sp>
          <p:nvSpPr>
            <p:cNvPr id="243" name="Oval 5"/>
            <p:cNvSpPr>
              <a:spLocks noChangeAspect="1" noChangeArrowheads="1"/>
            </p:cNvSpPr>
            <p:nvPr/>
          </p:nvSpPr>
          <p:spPr bwMode="auto">
            <a:xfrm flipV="1">
              <a:off x="3137" y="1163"/>
              <a:ext cx="301" cy="403"/>
            </a:xfrm>
            <a:prstGeom prst="ellipse">
              <a:avLst/>
            </a:prstGeom>
            <a:solidFill>
              <a:srgbClr val="FFFF00"/>
            </a:solidFill>
            <a:ln w="28575">
              <a:solidFill>
                <a:srgbClr val="EEECE1"/>
              </a:solidFill>
              <a:round/>
              <a:headEnd/>
              <a:tailEnd/>
            </a:ln>
          </p:spPr>
          <p:txBody>
            <a:bodyPr vert="eaVert" wrap="none" anchor="ctr"/>
            <a:lstStyle/>
            <a:p>
              <a:pPr algn="ctr" eaLnBrk="0" hangingPunct="0">
                <a:defRPr/>
              </a:pPr>
              <a:r>
                <a:rPr lang="en-US" sz="1000" b="1" kern="0" dirty="0">
                  <a:solidFill>
                    <a:srgbClr val="000000"/>
                  </a:solidFill>
                  <a:cs typeface="Arial" pitchFamily="34" charset="0"/>
                </a:rPr>
                <a:t>VEGF</a:t>
              </a:r>
            </a:p>
          </p:txBody>
        </p:sp>
      </p:grpSp>
      <p:grpSp>
        <p:nvGrpSpPr>
          <p:cNvPr id="3" name="Group 6"/>
          <p:cNvGrpSpPr>
            <a:grpSpLocks/>
          </p:cNvGrpSpPr>
          <p:nvPr/>
        </p:nvGrpSpPr>
        <p:grpSpPr bwMode="auto">
          <a:xfrm>
            <a:off x="6916738" y="4530725"/>
            <a:ext cx="1420812" cy="1184275"/>
            <a:chOff x="4666" y="2979"/>
            <a:chExt cx="895" cy="746"/>
          </a:xfrm>
        </p:grpSpPr>
        <p:grpSp>
          <p:nvGrpSpPr>
            <p:cNvPr id="4" name="Group 7"/>
            <p:cNvGrpSpPr>
              <a:grpSpLocks noChangeAspect="1"/>
            </p:cNvGrpSpPr>
            <p:nvPr/>
          </p:nvGrpSpPr>
          <p:grpSpPr bwMode="auto">
            <a:xfrm>
              <a:off x="4981" y="2979"/>
              <a:ext cx="265" cy="202"/>
              <a:chOff x="3137" y="1163"/>
              <a:chExt cx="529" cy="403"/>
            </a:xfrm>
          </p:grpSpPr>
          <p:sp>
            <p:nvSpPr>
              <p:cNvPr id="257" name="Oval 8"/>
              <p:cNvSpPr>
                <a:spLocks noChangeAspect="1" noChangeArrowheads="1"/>
              </p:cNvSpPr>
              <p:nvPr/>
            </p:nvSpPr>
            <p:spPr bwMode="auto">
              <a:xfrm>
                <a:off x="3365" y="1163"/>
                <a:ext cx="301" cy="403"/>
              </a:xfrm>
              <a:prstGeom prst="ellipse">
                <a:avLst/>
              </a:prstGeom>
              <a:solidFill>
                <a:srgbClr val="FFFF00"/>
              </a:solidFill>
              <a:ln w="28575">
                <a:solidFill>
                  <a:srgbClr val="EEECE1"/>
                </a:solidFill>
                <a:round/>
                <a:headEnd/>
                <a:tailEnd/>
              </a:ln>
            </p:spPr>
            <p:txBody>
              <a:bodyPr vert="eaVert" wrap="none" anchor="ctr"/>
              <a:lstStyle/>
              <a:p>
                <a:pPr algn="ctr" eaLnBrk="0" hangingPunct="0">
                  <a:defRPr/>
                </a:pPr>
                <a:r>
                  <a:rPr lang="en-US" sz="800" b="1" kern="0" dirty="0">
                    <a:solidFill>
                      <a:srgbClr val="000000"/>
                    </a:solidFill>
                    <a:cs typeface="Arial" pitchFamily="34" charset="0"/>
                  </a:rPr>
                  <a:t>VEGF</a:t>
                </a:r>
              </a:p>
            </p:txBody>
          </p:sp>
          <p:sp>
            <p:nvSpPr>
              <p:cNvPr id="258" name="Oval 9"/>
              <p:cNvSpPr>
                <a:spLocks noChangeAspect="1" noChangeArrowheads="1"/>
              </p:cNvSpPr>
              <p:nvPr/>
            </p:nvSpPr>
            <p:spPr bwMode="auto">
              <a:xfrm flipV="1">
                <a:off x="3137" y="1163"/>
                <a:ext cx="301" cy="403"/>
              </a:xfrm>
              <a:prstGeom prst="ellipse">
                <a:avLst/>
              </a:prstGeom>
              <a:solidFill>
                <a:srgbClr val="FFFF00"/>
              </a:solidFill>
              <a:ln w="28575">
                <a:solidFill>
                  <a:srgbClr val="EEECE1"/>
                </a:solidFill>
                <a:round/>
                <a:headEnd/>
                <a:tailEnd/>
              </a:ln>
            </p:spPr>
            <p:txBody>
              <a:bodyPr vert="eaVert" wrap="none" anchor="ctr"/>
              <a:lstStyle/>
              <a:p>
                <a:pPr algn="ctr" eaLnBrk="0" hangingPunct="0">
                  <a:defRPr/>
                </a:pPr>
                <a:r>
                  <a:rPr lang="en-US" sz="800" b="1" kern="0" dirty="0">
                    <a:solidFill>
                      <a:srgbClr val="000000"/>
                    </a:solidFill>
                    <a:cs typeface="Arial" pitchFamily="34" charset="0"/>
                  </a:rPr>
                  <a:t>VEGF</a:t>
                </a:r>
              </a:p>
            </p:txBody>
          </p:sp>
        </p:grpSp>
        <p:grpSp>
          <p:nvGrpSpPr>
            <p:cNvPr id="5" name="Group 10"/>
            <p:cNvGrpSpPr>
              <a:grpSpLocks/>
            </p:cNvGrpSpPr>
            <p:nvPr/>
          </p:nvGrpSpPr>
          <p:grpSpPr bwMode="auto">
            <a:xfrm>
              <a:off x="4666" y="3133"/>
              <a:ext cx="895" cy="592"/>
              <a:chOff x="4171" y="3214"/>
              <a:chExt cx="895" cy="592"/>
            </a:xfrm>
          </p:grpSpPr>
          <p:grpSp>
            <p:nvGrpSpPr>
              <p:cNvPr id="6" name="Group 11"/>
              <p:cNvGrpSpPr>
                <a:grpSpLocks noChangeAspect="1"/>
              </p:cNvGrpSpPr>
              <p:nvPr/>
            </p:nvGrpSpPr>
            <p:grpSpPr bwMode="auto">
              <a:xfrm rot="1800000">
                <a:off x="4171" y="3214"/>
                <a:ext cx="304" cy="592"/>
                <a:chOff x="2560" y="976"/>
                <a:chExt cx="608" cy="1184"/>
              </a:xfrm>
            </p:grpSpPr>
            <p:sp>
              <p:nvSpPr>
                <p:cNvPr id="253" name="Rectangle 12"/>
                <p:cNvSpPr>
                  <a:spLocks noChangeAspect="1" noChangeArrowheads="1"/>
                </p:cNvSpPr>
                <p:nvPr/>
              </p:nvSpPr>
              <p:spPr bwMode="auto">
                <a:xfrm>
                  <a:off x="2556" y="975"/>
                  <a:ext cx="288" cy="576"/>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254" name="Rectangle 13"/>
                <p:cNvSpPr>
                  <a:spLocks noChangeAspect="1" noChangeArrowheads="1"/>
                </p:cNvSpPr>
                <p:nvPr/>
              </p:nvSpPr>
              <p:spPr bwMode="auto">
                <a:xfrm>
                  <a:off x="2876" y="978"/>
                  <a:ext cx="288" cy="576"/>
                </a:xfrm>
                <a:prstGeom prst="rect">
                  <a:avLst/>
                </a:prstGeom>
                <a:solidFill>
                  <a:schemeClr val="bg1">
                    <a:lumMod val="95000"/>
                  </a:schemeClr>
                </a:solidFill>
                <a:ln w="9525">
                  <a:solidFill>
                    <a:srgbClr val="000000"/>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255" name="Rectangle 14"/>
                <p:cNvSpPr>
                  <a:spLocks noChangeAspect="1" noChangeArrowheads="1"/>
                </p:cNvSpPr>
                <p:nvPr/>
              </p:nvSpPr>
              <p:spPr bwMode="auto">
                <a:xfrm>
                  <a:off x="2556" y="1585"/>
                  <a:ext cx="288" cy="576"/>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256" name="Rectangle 15"/>
                <p:cNvSpPr>
                  <a:spLocks noChangeAspect="1" noChangeArrowheads="1"/>
                </p:cNvSpPr>
                <p:nvPr/>
              </p:nvSpPr>
              <p:spPr bwMode="auto">
                <a:xfrm>
                  <a:off x="2879" y="1583"/>
                  <a:ext cx="288" cy="576"/>
                </a:xfrm>
                <a:prstGeom prst="rect">
                  <a:avLst/>
                </a:prstGeom>
                <a:solidFill>
                  <a:schemeClr val="bg1">
                    <a:lumMod val="95000"/>
                  </a:schemeClr>
                </a:solidFill>
                <a:ln w="9525">
                  <a:solidFill>
                    <a:srgbClr val="000000"/>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grpSp>
          <p:grpSp>
            <p:nvGrpSpPr>
              <p:cNvPr id="7" name="Group 16"/>
              <p:cNvGrpSpPr>
                <a:grpSpLocks noChangeAspect="1"/>
              </p:cNvGrpSpPr>
              <p:nvPr/>
            </p:nvGrpSpPr>
            <p:grpSpPr bwMode="auto">
              <a:xfrm rot="19800000" flipH="1">
                <a:off x="4762" y="3214"/>
                <a:ext cx="304" cy="592"/>
                <a:chOff x="2560" y="976"/>
                <a:chExt cx="608" cy="1184"/>
              </a:xfrm>
            </p:grpSpPr>
            <p:sp>
              <p:nvSpPr>
                <p:cNvPr id="249" name="Rectangle 17"/>
                <p:cNvSpPr>
                  <a:spLocks noChangeAspect="1" noChangeArrowheads="1"/>
                </p:cNvSpPr>
                <p:nvPr/>
              </p:nvSpPr>
              <p:spPr bwMode="auto">
                <a:xfrm>
                  <a:off x="2560" y="973"/>
                  <a:ext cx="288" cy="578"/>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250" name="Rectangle 18"/>
                <p:cNvSpPr>
                  <a:spLocks noChangeAspect="1" noChangeArrowheads="1"/>
                </p:cNvSpPr>
                <p:nvPr/>
              </p:nvSpPr>
              <p:spPr bwMode="auto">
                <a:xfrm>
                  <a:off x="2880" y="977"/>
                  <a:ext cx="288" cy="576"/>
                </a:xfrm>
                <a:prstGeom prst="rect">
                  <a:avLst/>
                </a:prstGeom>
                <a:solidFill>
                  <a:schemeClr val="bg1">
                    <a:lumMod val="95000"/>
                  </a:schemeClr>
                </a:solidFill>
                <a:ln w="9525">
                  <a:solidFill>
                    <a:srgbClr val="000000"/>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251" name="Rectangle 19"/>
                <p:cNvSpPr>
                  <a:spLocks noChangeAspect="1" noChangeArrowheads="1"/>
                </p:cNvSpPr>
                <p:nvPr/>
              </p:nvSpPr>
              <p:spPr bwMode="auto">
                <a:xfrm>
                  <a:off x="2560" y="1583"/>
                  <a:ext cx="288" cy="576"/>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252" name="Rectangle 20"/>
                <p:cNvSpPr>
                  <a:spLocks noChangeAspect="1" noChangeArrowheads="1"/>
                </p:cNvSpPr>
                <p:nvPr/>
              </p:nvSpPr>
              <p:spPr bwMode="auto">
                <a:xfrm>
                  <a:off x="2879" y="1580"/>
                  <a:ext cx="290" cy="576"/>
                </a:xfrm>
                <a:prstGeom prst="rect">
                  <a:avLst/>
                </a:prstGeom>
                <a:solidFill>
                  <a:schemeClr val="bg1">
                    <a:lumMod val="95000"/>
                  </a:schemeClr>
                </a:solidFill>
                <a:ln w="9525">
                  <a:solidFill>
                    <a:srgbClr val="000000"/>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grpSp>
        </p:grpSp>
      </p:grpSp>
      <p:grpSp>
        <p:nvGrpSpPr>
          <p:cNvPr id="8" name="Group 21"/>
          <p:cNvGrpSpPr>
            <a:grpSpLocks noChangeAspect="1"/>
          </p:cNvGrpSpPr>
          <p:nvPr/>
        </p:nvGrpSpPr>
        <p:grpSpPr bwMode="auto">
          <a:xfrm>
            <a:off x="1054423" y="5860180"/>
            <a:ext cx="7051028" cy="971702"/>
            <a:chOff x="1102" y="1083"/>
            <a:chExt cx="9344" cy="1287"/>
          </a:xfrm>
        </p:grpSpPr>
        <p:grpSp>
          <p:nvGrpSpPr>
            <p:cNvPr id="9" name="Group 22"/>
            <p:cNvGrpSpPr>
              <a:grpSpLocks noChangeAspect="1"/>
            </p:cNvGrpSpPr>
            <p:nvPr/>
          </p:nvGrpSpPr>
          <p:grpSpPr bwMode="auto">
            <a:xfrm>
              <a:off x="10181" y="1083"/>
              <a:ext cx="265" cy="202"/>
              <a:chOff x="3137" y="1163"/>
              <a:chExt cx="529" cy="403"/>
            </a:xfrm>
          </p:grpSpPr>
          <p:sp>
            <p:nvSpPr>
              <p:cNvPr id="413" name="Oval 23"/>
              <p:cNvSpPr>
                <a:spLocks noChangeAspect="1" noChangeArrowheads="1"/>
              </p:cNvSpPr>
              <p:nvPr/>
            </p:nvSpPr>
            <p:spPr bwMode="auto">
              <a:xfrm>
                <a:off x="3365" y="1163"/>
                <a:ext cx="301" cy="401"/>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p>
                <a:pPr algn="ctr" eaLnBrk="0" hangingPunct="0">
                  <a:defRPr/>
                </a:pPr>
                <a:r>
                  <a:rPr lang="en-US" sz="400" b="1" kern="0">
                    <a:solidFill>
                      <a:srgbClr val="000000"/>
                    </a:solidFill>
                    <a:cs typeface="Arial" pitchFamily="34" charset="0"/>
                  </a:rPr>
                  <a:t>VEGF</a:t>
                </a:r>
              </a:p>
            </p:txBody>
          </p:sp>
          <p:sp>
            <p:nvSpPr>
              <p:cNvPr id="414" name="Oval 24"/>
              <p:cNvSpPr>
                <a:spLocks noChangeAspect="1" noChangeArrowheads="1"/>
              </p:cNvSpPr>
              <p:nvPr/>
            </p:nvSpPr>
            <p:spPr bwMode="auto">
              <a:xfrm flipV="1">
                <a:off x="3138" y="1163"/>
                <a:ext cx="301" cy="401"/>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p>
                <a:pPr algn="ctr" eaLnBrk="0" hangingPunct="0">
                  <a:defRPr/>
                </a:pPr>
                <a:r>
                  <a:rPr lang="en-US" sz="400" b="1" kern="0">
                    <a:solidFill>
                      <a:srgbClr val="000000"/>
                    </a:solidFill>
                    <a:cs typeface="Arial" pitchFamily="34" charset="0"/>
                  </a:rPr>
                  <a:t>VEGF</a:t>
                </a:r>
              </a:p>
            </p:txBody>
          </p:sp>
        </p:grpSp>
        <p:grpSp>
          <p:nvGrpSpPr>
            <p:cNvPr id="10" name="Group 25"/>
            <p:cNvGrpSpPr>
              <a:grpSpLocks noChangeAspect="1"/>
            </p:cNvGrpSpPr>
            <p:nvPr/>
          </p:nvGrpSpPr>
          <p:grpSpPr bwMode="auto">
            <a:xfrm>
              <a:off x="6775" y="1084"/>
              <a:ext cx="265" cy="202"/>
              <a:chOff x="3137" y="1163"/>
              <a:chExt cx="529" cy="403"/>
            </a:xfrm>
          </p:grpSpPr>
          <p:sp>
            <p:nvSpPr>
              <p:cNvPr id="411" name="Oval 26"/>
              <p:cNvSpPr>
                <a:spLocks noChangeAspect="1" noChangeArrowheads="1"/>
              </p:cNvSpPr>
              <p:nvPr/>
            </p:nvSpPr>
            <p:spPr bwMode="auto">
              <a:xfrm>
                <a:off x="3365" y="1161"/>
                <a:ext cx="301" cy="405"/>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p>
                <a:pPr algn="ctr" eaLnBrk="0" hangingPunct="0">
                  <a:defRPr/>
                </a:pPr>
                <a:r>
                  <a:rPr lang="en-US" sz="400" b="1" kern="0">
                    <a:solidFill>
                      <a:srgbClr val="000000"/>
                    </a:solidFill>
                    <a:cs typeface="Arial" pitchFamily="34" charset="0"/>
                  </a:rPr>
                  <a:t>VEGF</a:t>
                </a:r>
              </a:p>
            </p:txBody>
          </p:sp>
          <p:sp>
            <p:nvSpPr>
              <p:cNvPr id="412" name="Oval 27"/>
              <p:cNvSpPr>
                <a:spLocks noChangeAspect="1" noChangeArrowheads="1"/>
              </p:cNvSpPr>
              <p:nvPr/>
            </p:nvSpPr>
            <p:spPr bwMode="auto">
              <a:xfrm flipV="1">
                <a:off x="3138" y="1161"/>
                <a:ext cx="301" cy="405"/>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p>
                <a:pPr algn="ctr" eaLnBrk="0" hangingPunct="0">
                  <a:defRPr/>
                </a:pPr>
                <a:r>
                  <a:rPr lang="en-US" sz="400" b="1" kern="0">
                    <a:solidFill>
                      <a:srgbClr val="000000"/>
                    </a:solidFill>
                    <a:cs typeface="Arial" pitchFamily="34" charset="0"/>
                  </a:rPr>
                  <a:t>VEGF</a:t>
                </a:r>
              </a:p>
            </p:txBody>
          </p:sp>
        </p:grpSp>
        <p:grpSp>
          <p:nvGrpSpPr>
            <p:cNvPr id="11" name="Group 28"/>
            <p:cNvGrpSpPr>
              <a:grpSpLocks noChangeAspect="1"/>
            </p:cNvGrpSpPr>
            <p:nvPr/>
          </p:nvGrpSpPr>
          <p:grpSpPr bwMode="auto">
            <a:xfrm>
              <a:off x="5645" y="1083"/>
              <a:ext cx="265" cy="202"/>
              <a:chOff x="3137" y="1163"/>
              <a:chExt cx="529" cy="403"/>
            </a:xfrm>
          </p:grpSpPr>
          <p:sp>
            <p:nvSpPr>
              <p:cNvPr id="409" name="Oval 29"/>
              <p:cNvSpPr>
                <a:spLocks noChangeAspect="1" noChangeArrowheads="1"/>
              </p:cNvSpPr>
              <p:nvPr/>
            </p:nvSpPr>
            <p:spPr bwMode="auto">
              <a:xfrm>
                <a:off x="3364" y="1163"/>
                <a:ext cx="301" cy="401"/>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p>
                <a:pPr algn="ctr" eaLnBrk="0" hangingPunct="0">
                  <a:defRPr/>
                </a:pPr>
                <a:r>
                  <a:rPr lang="en-US" sz="400" b="1" kern="0">
                    <a:solidFill>
                      <a:srgbClr val="000000"/>
                    </a:solidFill>
                    <a:cs typeface="Arial" pitchFamily="34" charset="0"/>
                  </a:rPr>
                  <a:t>VEGF</a:t>
                </a:r>
              </a:p>
            </p:txBody>
          </p:sp>
          <p:sp>
            <p:nvSpPr>
              <p:cNvPr id="410" name="Oval 30"/>
              <p:cNvSpPr>
                <a:spLocks noChangeAspect="1" noChangeArrowheads="1"/>
              </p:cNvSpPr>
              <p:nvPr/>
            </p:nvSpPr>
            <p:spPr bwMode="auto">
              <a:xfrm flipV="1">
                <a:off x="3137" y="1163"/>
                <a:ext cx="301" cy="401"/>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p>
                <a:pPr algn="ctr" eaLnBrk="0" hangingPunct="0">
                  <a:defRPr/>
                </a:pPr>
                <a:r>
                  <a:rPr lang="en-US" sz="400" b="1" kern="0">
                    <a:solidFill>
                      <a:srgbClr val="000000"/>
                    </a:solidFill>
                    <a:cs typeface="Arial" pitchFamily="34" charset="0"/>
                  </a:rPr>
                  <a:t>VEGF</a:t>
                </a:r>
              </a:p>
            </p:txBody>
          </p:sp>
        </p:grpSp>
        <p:grpSp>
          <p:nvGrpSpPr>
            <p:cNvPr id="12" name="Group 31"/>
            <p:cNvGrpSpPr>
              <a:grpSpLocks noChangeAspect="1"/>
            </p:cNvGrpSpPr>
            <p:nvPr/>
          </p:nvGrpSpPr>
          <p:grpSpPr bwMode="auto">
            <a:xfrm>
              <a:off x="3356" y="1084"/>
              <a:ext cx="265" cy="202"/>
              <a:chOff x="3137" y="1163"/>
              <a:chExt cx="529" cy="403"/>
            </a:xfrm>
          </p:grpSpPr>
          <p:sp>
            <p:nvSpPr>
              <p:cNvPr id="407" name="Oval 32"/>
              <p:cNvSpPr>
                <a:spLocks noChangeAspect="1" noChangeArrowheads="1"/>
              </p:cNvSpPr>
              <p:nvPr/>
            </p:nvSpPr>
            <p:spPr bwMode="auto">
              <a:xfrm>
                <a:off x="3364" y="1161"/>
                <a:ext cx="301" cy="405"/>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p>
                <a:pPr algn="ctr" eaLnBrk="0" hangingPunct="0">
                  <a:defRPr/>
                </a:pPr>
                <a:r>
                  <a:rPr lang="en-US" sz="400" b="1" kern="0">
                    <a:solidFill>
                      <a:srgbClr val="000000"/>
                    </a:solidFill>
                    <a:cs typeface="Arial" pitchFamily="34" charset="0"/>
                  </a:rPr>
                  <a:t>VEGF</a:t>
                </a:r>
              </a:p>
            </p:txBody>
          </p:sp>
          <p:sp>
            <p:nvSpPr>
              <p:cNvPr id="408" name="Oval 33"/>
              <p:cNvSpPr>
                <a:spLocks noChangeAspect="1" noChangeArrowheads="1"/>
              </p:cNvSpPr>
              <p:nvPr/>
            </p:nvSpPr>
            <p:spPr bwMode="auto">
              <a:xfrm flipV="1">
                <a:off x="3137" y="1161"/>
                <a:ext cx="301" cy="405"/>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p>
                <a:pPr algn="ctr" eaLnBrk="0" hangingPunct="0">
                  <a:defRPr/>
                </a:pPr>
                <a:r>
                  <a:rPr lang="en-US" sz="400" b="1" kern="0" dirty="0">
                    <a:solidFill>
                      <a:srgbClr val="000000"/>
                    </a:solidFill>
                    <a:cs typeface="Arial" pitchFamily="34" charset="0"/>
                  </a:rPr>
                  <a:t>VEGF</a:t>
                </a:r>
              </a:p>
            </p:txBody>
          </p:sp>
        </p:grpSp>
        <p:grpSp>
          <p:nvGrpSpPr>
            <p:cNvPr id="13" name="Group 34"/>
            <p:cNvGrpSpPr>
              <a:grpSpLocks noChangeAspect="1"/>
            </p:cNvGrpSpPr>
            <p:nvPr/>
          </p:nvGrpSpPr>
          <p:grpSpPr bwMode="auto">
            <a:xfrm>
              <a:off x="1102" y="1083"/>
              <a:ext cx="265" cy="202"/>
              <a:chOff x="3137" y="1163"/>
              <a:chExt cx="529" cy="403"/>
            </a:xfrm>
          </p:grpSpPr>
          <p:sp>
            <p:nvSpPr>
              <p:cNvPr id="405" name="Oval 35"/>
              <p:cNvSpPr>
                <a:spLocks noChangeAspect="1" noChangeArrowheads="1"/>
              </p:cNvSpPr>
              <p:nvPr/>
            </p:nvSpPr>
            <p:spPr bwMode="auto">
              <a:xfrm>
                <a:off x="3364" y="1163"/>
                <a:ext cx="301" cy="401"/>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p>
                <a:pPr algn="ctr" eaLnBrk="0" hangingPunct="0">
                  <a:defRPr/>
                </a:pPr>
                <a:r>
                  <a:rPr lang="en-US" sz="400" b="1" kern="0">
                    <a:solidFill>
                      <a:srgbClr val="000000"/>
                    </a:solidFill>
                    <a:cs typeface="Arial" pitchFamily="34" charset="0"/>
                  </a:rPr>
                  <a:t>VEGF</a:t>
                </a:r>
              </a:p>
            </p:txBody>
          </p:sp>
          <p:sp>
            <p:nvSpPr>
              <p:cNvPr id="406" name="Oval 36"/>
              <p:cNvSpPr>
                <a:spLocks noChangeAspect="1" noChangeArrowheads="1"/>
              </p:cNvSpPr>
              <p:nvPr/>
            </p:nvSpPr>
            <p:spPr bwMode="auto">
              <a:xfrm flipV="1">
                <a:off x="3137" y="1163"/>
                <a:ext cx="301" cy="401"/>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p>
                <a:pPr algn="ctr" eaLnBrk="0" hangingPunct="0">
                  <a:defRPr/>
                </a:pPr>
                <a:r>
                  <a:rPr lang="en-US" sz="400" b="1" kern="0" dirty="0">
                    <a:solidFill>
                      <a:srgbClr val="000000"/>
                    </a:solidFill>
                    <a:cs typeface="Arial" pitchFamily="34" charset="0"/>
                  </a:rPr>
                  <a:t>VEGF</a:t>
                </a:r>
              </a:p>
            </p:txBody>
          </p:sp>
        </p:grpSp>
        <p:grpSp>
          <p:nvGrpSpPr>
            <p:cNvPr id="14" name="Group 37"/>
            <p:cNvGrpSpPr>
              <a:grpSpLocks noChangeAspect="1"/>
            </p:cNvGrpSpPr>
            <p:nvPr/>
          </p:nvGrpSpPr>
          <p:grpSpPr bwMode="auto">
            <a:xfrm>
              <a:off x="9042" y="1083"/>
              <a:ext cx="265" cy="202"/>
              <a:chOff x="3137" y="1163"/>
              <a:chExt cx="529" cy="403"/>
            </a:xfrm>
          </p:grpSpPr>
          <p:sp>
            <p:nvSpPr>
              <p:cNvPr id="403" name="Oval 38"/>
              <p:cNvSpPr>
                <a:spLocks noChangeAspect="1" noChangeArrowheads="1"/>
              </p:cNvSpPr>
              <p:nvPr/>
            </p:nvSpPr>
            <p:spPr bwMode="auto">
              <a:xfrm>
                <a:off x="3365" y="1163"/>
                <a:ext cx="301" cy="401"/>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p>
                <a:pPr algn="ctr" eaLnBrk="0" hangingPunct="0">
                  <a:defRPr/>
                </a:pPr>
                <a:r>
                  <a:rPr lang="en-US" sz="400" b="1" kern="0">
                    <a:solidFill>
                      <a:srgbClr val="000000"/>
                    </a:solidFill>
                    <a:cs typeface="Arial" pitchFamily="34" charset="0"/>
                  </a:rPr>
                  <a:t>VEGF</a:t>
                </a:r>
              </a:p>
            </p:txBody>
          </p:sp>
          <p:sp>
            <p:nvSpPr>
              <p:cNvPr id="404" name="Oval 39"/>
              <p:cNvSpPr>
                <a:spLocks noChangeAspect="1" noChangeArrowheads="1"/>
              </p:cNvSpPr>
              <p:nvPr/>
            </p:nvSpPr>
            <p:spPr bwMode="auto">
              <a:xfrm flipV="1">
                <a:off x="3138" y="1163"/>
                <a:ext cx="301" cy="401"/>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p>
                <a:pPr algn="ctr" eaLnBrk="0" hangingPunct="0">
                  <a:defRPr/>
                </a:pPr>
                <a:r>
                  <a:rPr lang="en-US" sz="400" b="1" kern="0">
                    <a:solidFill>
                      <a:srgbClr val="000000"/>
                    </a:solidFill>
                    <a:cs typeface="Arial" pitchFamily="34" charset="0"/>
                  </a:rPr>
                  <a:t>VEGF</a:t>
                </a:r>
              </a:p>
            </p:txBody>
          </p:sp>
        </p:grpSp>
        <p:grpSp>
          <p:nvGrpSpPr>
            <p:cNvPr id="15" name="Group 40"/>
            <p:cNvGrpSpPr>
              <a:grpSpLocks noChangeAspect="1"/>
            </p:cNvGrpSpPr>
            <p:nvPr/>
          </p:nvGrpSpPr>
          <p:grpSpPr bwMode="auto">
            <a:xfrm>
              <a:off x="7904" y="1083"/>
              <a:ext cx="265" cy="202"/>
              <a:chOff x="3137" y="1163"/>
              <a:chExt cx="529" cy="403"/>
            </a:xfrm>
          </p:grpSpPr>
          <p:sp>
            <p:nvSpPr>
              <p:cNvPr id="401" name="Oval 41"/>
              <p:cNvSpPr>
                <a:spLocks noChangeAspect="1" noChangeArrowheads="1"/>
              </p:cNvSpPr>
              <p:nvPr/>
            </p:nvSpPr>
            <p:spPr bwMode="auto">
              <a:xfrm>
                <a:off x="3363" y="1163"/>
                <a:ext cx="301" cy="401"/>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p>
                <a:pPr algn="ctr" eaLnBrk="0" hangingPunct="0">
                  <a:defRPr/>
                </a:pPr>
                <a:r>
                  <a:rPr lang="en-US" sz="400" b="1" kern="0">
                    <a:solidFill>
                      <a:srgbClr val="000000"/>
                    </a:solidFill>
                    <a:cs typeface="Arial" pitchFamily="34" charset="0"/>
                  </a:rPr>
                  <a:t>VEGF</a:t>
                </a:r>
              </a:p>
            </p:txBody>
          </p:sp>
          <p:sp>
            <p:nvSpPr>
              <p:cNvPr id="402" name="Oval 42"/>
              <p:cNvSpPr>
                <a:spLocks noChangeAspect="1" noChangeArrowheads="1"/>
              </p:cNvSpPr>
              <p:nvPr/>
            </p:nvSpPr>
            <p:spPr bwMode="auto">
              <a:xfrm flipV="1">
                <a:off x="3136" y="1163"/>
                <a:ext cx="301" cy="401"/>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p>
                <a:pPr algn="ctr" eaLnBrk="0" hangingPunct="0">
                  <a:defRPr/>
                </a:pPr>
                <a:r>
                  <a:rPr lang="en-US" sz="400" b="1" kern="0" dirty="0">
                    <a:solidFill>
                      <a:srgbClr val="000000"/>
                    </a:solidFill>
                    <a:cs typeface="Arial" pitchFamily="34" charset="0"/>
                  </a:rPr>
                  <a:t>VEGF</a:t>
                </a:r>
              </a:p>
            </p:txBody>
          </p:sp>
        </p:grpSp>
        <p:grpSp>
          <p:nvGrpSpPr>
            <p:cNvPr id="16" name="Group 43"/>
            <p:cNvGrpSpPr>
              <a:grpSpLocks noChangeAspect="1"/>
            </p:cNvGrpSpPr>
            <p:nvPr/>
          </p:nvGrpSpPr>
          <p:grpSpPr bwMode="auto">
            <a:xfrm>
              <a:off x="4498" y="1084"/>
              <a:ext cx="265" cy="202"/>
              <a:chOff x="3137" y="1163"/>
              <a:chExt cx="529" cy="403"/>
            </a:xfrm>
          </p:grpSpPr>
          <p:sp>
            <p:nvSpPr>
              <p:cNvPr id="399" name="Oval 44"/>
              <p:cNvSpPr>
                <a:spLocks noChangeAspect="1" noChangeArrowheads="1"/>
              </p:cNvSpPr>
              <p:nvPr/>
            </p:nvSpPr>
            <p:spPr bwMode="auto">
              <a:xfrm>
                <a:off x="3367" y="1161"/>
                <a:ext cx="301" cy="405"/>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p>
                <a:pPr algn="ctr" eaLnBrk="0" hangingPunct="0">
                  <a:defRPr/>
                </a:pPr>
                <a:r>
                  <a:rPr lang="en-US" sz="400" b="1" kern="0">
                    <a:solidFill>
                      <a:srgbClr val="000000"/>
                    </a:solidFill>
                    <a:cs typeface="Arial" pitchFamily="34" charset="0"/>
                  </a:rPr>
                  <a:t>VEGF</a:t>
                </a:r>
              </a:p>
            </p:txBody>
          </p:sp>
          <p:sp>
            <p:nvSpPr>
              <p:cNvPr id="400" name="Oval 45"/>
              <p:cNvSpPr>
                <a:spLocks noChangeAspect="1" noChangeArrowheads="1"/>
              </p:cNvSpPr>
              <p:nvPr/>
            </p:nvSpPr>
            <p:spPr bwMode="auto">
              <a:xfrm flipV="1">
                <a:off x="3135" y="1161"/>
                <a:ext cx="301" cy="405"/>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p>
                <a:pPr algn="ctr" eaLnBrk="0" hangingPunct="0">
                  <a:defRPr/>
                </a:pPr>
                <a:r>
                  <a:rPr lang="en-US" sz="400" b="1" kern="0" dirty="0">
                    <a:solidFill>
                      <a:srgbClr val="000000"/>
                    </a:solidFill>
                    <a:cs typeface="Arial" pitchFamily="34" charset="0"/>
                  </a:rPr>
                  <a:t>VEGF</a:t>
                </a:r>
              </a:p>
            </p:txBody>
          </p:sp>
        </p:grpSp>
        <p:grpSp>
          <p:nvGrpSpPr>
            <p:cNvPr id="17" name="Group 46"/>
            <p:cNvGrpSpPr>
              <a:grpSpLocks noChangeAspect="1"/>
            </p:cNvGrpSpPr>
            <p:nvPr/>
          </p:nvGrpSpPr>
          <p:grpSpPr bwMode="auto">
            <a:xfrm>
              <a:off x="2217" y="1083"/>
              <a:ext cx="265" cy="202"/>
              <a:chOff x="3137" y="1163"/>
              <a:chExt cx="529" cy="403"/>
            </a:xfrm>
          </p:grpSpPr>
          <p:sp>
            <p:nvSpPr>
              <p:cNvPr id="397" name="Oval 47"/>
              <p:cNvSpPr>
                <a:spLocks noChangeAspect="1" noChangeArrowheads="1"/>
              </p:cNvSpPr>
              <p:nvPr/>
            </p:nvSpPr>
            <p:spPr bwMode="auto">
              <a:xfrm>
                <a:off x="3364" y="1163"/>
                <a:ext cx="301" cy="401"/>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p>
                <a:pPr algn="ctr" eaLnBrk="0" hangingPunct="0">
                  <a:defRPr/>
                </a:pPr>
                <a:r>
                  <a:rPr lang="en-US" sz="400" b="1" kern="0">
                    <a:solidFill>
                      <a:srgbClr val="000000"/>
                    </a:solidFill>
                    <a:cs typeface="Arial" pitchFamily="34" charset="0"/>
                  </a:rPr>
                  <a:t>VEGF</a:t>
                </a:r>
              </a:p>
            </p:txBody>
          </p:sp>
          <p:sp>
            <p:nvSpPr>
              <p:cNvPr id="398" name="Oval 48"/>
              <p:cNvSpPr>
                <a:spLocks noChangeAspect="1" noChangeArrowheads="1"/>
              </p:cNvSpPr>
              <p:nvPr/>
            </p:nvSpPr>
            <p:spPr bwMode="auto">
              <a:xfrm flipV="1">
                <a:off x="3137" y="1163"/>
                <a:ext cx="301" cy="401"/>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p>
                <a:pPr algn="ctr" eaLnBrk="0" hangingPunct="0">
                  <a:defRPr/>
                </a:pPr>
                <a:r>
                  <a:rPr lang="en-US" sz="400" b="1" kern="0">
                    <a:solidFill>
                      <a:srgbClr val="000000"/>
                    </a:solidFill>
                    <a:cs typeface="Arial" pitchFamily="34" charset="0"/>
                  </a:rPr>
                  <a:t>VEGF</a:t>
                </a:r>
              </a:p>
            </p:txBody>
          </p:sp>
        </p:grpSp>
        <p:grpSp>
          <p:nvGrpSpPr>
            <p:cNvPr id="18" name="Group 49"/>
            <p:cNvGrpSpPr>
              <a:grpSpLocks noChangeAspect="1"/>
            </p:cNvGrpSpPr>
            <p:nvPr/>
          </p:nvGrpSpPr>
          <p:grpSpPr bwMode="auto">
            <a:xfrm>
              <a:off x="1346" y="1230"/>
              <a:ext cx="865" cy="1140"/>
              <a:chOff x="2912" y="820"/>
              <a:chExt cx="1730" cy="2279"/>
            </a:xfrm>
          </p:grpSpPr>
          <p:grpSp>
            <p:nvGrpSpPr>
              <p:cNvPr id="19" name="Group 50"/>
              <p:cNvGrpSpPr>
                <a:grpSpLocks noChangeAspect="1"/>
              </p:cNvGrpSpPr>
              <p:nvPr/>
            </p:nvGrpSpPr>
            <p:grpSpPr bwMode="auto">
              <a:xfrm>
                <a:off x="3462" y="1915"/>
                <a:ext cx="608" cy="1184"/>
                <a:chOff x="1487" y="907"/>
                <a:chExt cx="608" cy="1184"/>
              </a:xfrm>
            </p:grpSpPr>
            <p:sp>
              <p:nvSpPr>
                <p:cNvPr id="393" name="Rectangle 51"/>
                <p:cNvSpPr>
                  <a:spLocks noChangeAspect="1" noChangeArrowheads="1"/>
                </p:cNvSpPr>
                <p:nvPr/>
              </p:nvSpPr>
              <p:spPr bwMode="auto">
                <a:xfrm>
                  <a:off x="1494" y="907"/>
                  <a:ext cx="280" cy="577"/>
                </a:xfrm>
                <a:prstGeom prst="rect">
                  <a:avLst/>
                </a:prstGeom>
                <a:solidFill>
                  <a:srgbClr val="4F81BD">
                    <a:alpha val="1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94" name="Rectangle 52"/>
                <p:cNvSpPr>
                  <a:spLocks noChangeAspect="1" noChangeArrowheads="1"/>
                </p:cNvSpPr>
                <p:nvPr/>
              </p:nvSpPr>
              <p:spPr bwMode="auto">
                <a:xfrm>
                  <a:off x="1809" y="907"/>
                  <a:ext cx="284" cy="577"/>
                </a:xfrm>
                <a:prstGeom prst="rect">
                  <a:avLst/>
                </a:prstGeom>
                <a:solidFill>
                  <a:srgbClr val="4F81BD">
                    <a:alpha val="1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95" name="Rectangle 53"/>
                <p:cNvSpPr>
                  <a:spLocks noChangeAspect="1" noChangeArrowheads="1"/>
                </p:cNvSpPr>
                <p:nvPr/>
              </p:nvSpPr>
              <p:spPr bwMode="auto">
                <a:xfrm>
                  <a:off x="1494" y="1514"/>
                  <a:ext cx="280" cy="577"/>
                </a:xfrm>
                <a:prstGeom prst="rect">
                  <a:avLst/>
                </a:prstGeom>
                <a:solidFill>
                  <a:srgbClr val="4F81BD">
                    <a:alpha val="1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96" name="Rectangle 54"/>
                <p:cNvSpPr>
                  <a:spLocks noChangeAspect="1" noChangeArrowheads="1"/>
                </p:cNvSpPr>
                <p:nvPr/>
              </p:nvSpPr>
              <p:spPr bwMode="auto">
                <a:xfrm>
                  <a:off x="1809" y="1514"/>
                  <a:ext cx="284" cy="577"/>
                </a:xfrm>
                <a:prstGeom prst="rect">
                  <a:avLst/>
                </a:prstGeom>
                <a:solidFill>
                  <a:srgbClr val="4F81BD">
                    <a:alpha val="1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grpSp>
          <p:grpSp>
            <p:nvGrpSpPr>
              <p:cNvPr id="20" name="Group 55"/>
              <p:cNvGrpSpPr>
                <a:grpSpLocks noChangeAspect="1"/>
              </p:cNvGrpSpPr>
              <p:nvPr/>
            </p:nvGrpSpPr>
            <p:grpSpPr bwMode="auto">
              <a:xfrm rot="1800000">
                <a:off x="4034" y="820"/>
                <a:ext cx="608" cy="1184"/>
                <a:chOff x="2560" y="976"/>
                <a:chExt cx="608" cy="1184"/>
              </a:xfrm>
            </p:grpSpPr>
            <p:sp>
              <p:nvSpPr>
                <p:cNvPr id="389" name="Rectangle 56"/>
                <p:cNvSpPr>
                  <a:spLocks noChangeAspect="1" noChangeArrowheads="1"/>
                </p:cNvSpPr>
                <p:nvPr/>
              </p:nvSpPr>
              <p:spPr bwMode="auto">
                <a:xfrm>
                  <a:off x="2552" y="969"/>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90" name="Rectangle 57"/>
                <p:cNvSpPr>
                  <a:spLocks noChangeAspect="1" noChangeArrowheads="1"/>
                </p:cNvSpPr>
                <p:nvPr/>
              </p:nvSpPr>
              <p:spPr bwMode="auto">
                <a:xfrm>
                  <a:off x="2871" y="970"/>
                  <a:ext cx="293" cy="577"/>
                </a:xfrm>
                <a:prstGeom prst="rect">
                  <a:avLst/>
                </a:prstGeom>
                <a:solidFill>
                  <a:srgbClr val="4F81BD">
                    <a:alpha val="1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91" name="Rectangle 58"/>
                <p:cNvSpPr>
                  <a:spLocks noChangeAspect="1" noChangeArrowheads="1"/>
                </p:cNvSpPr>
                <p:nvPr/>
              </p:nvSpPr>
              <p:spPr bwMode="auto">
                <a:xfrm>
                  <a:off x="2550" y="1576"/>
                  <a:ext cx="289" cy="581"/>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92" name="Rectangle 59"/>
                <p:cNvSpPr>
                  <a:spLocks noChangeAspect="1" noChangeArrowheads="1"/>
                </p:cNvSpPr>
                <p:nvPr/>
              </p:nvSpPr>
              <p:spPr bwMode="auto">
                <a:xfrm>
                  <a:off x="2872" y="1576"/>
                  <a:ext cx="289" cy="577"/>
                </a:xfrm>
                <a:prstGeom prst="rect">
                  <a:avLst/>
                </a:prstGeom>
                <a:solidFill>
                  <a:srgbClr val="4F81BD">
                    <a:alpha val="1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grpSp>
          <p:grpSp>
            <p:nvGrpSpPr>
              <p:cNvPr id="21" name="Group 60"/>
              <p:cNvGrpSpPr>
                <a:grpSpLocks noChangeAspect="1"/>
              </p:cNvGrpSpPr>
              <p:nvPr/>
            </p:nvGrpSpPr>
            <p:grpSpPr bwMode="auto">
              <a:xfrm rot="19800000" flipH="1">
                <a:off x="2912" y="821"/>
                <a:ext cx="608" cy="1184"/>
                <a:chOff x="2560" y="976"/>
                <a:chExt cx="608" cy="1184"/>
              </a:xfrm>
            </p:grpSpPr>
            <p:sp>
              <p:nvSpPr>
                <p:cNvPr id="385" name="Rectangle 61"/>
                <p:cNvSpPr>
                  <a:spLocks noChangeAspect="1" noChangeArrowheads="1"/>
                </p:cNvSpPr>
                <p:nvPr/>
              </p:nvSpPr>
              <p:spPr bwMode="auto">
                <a:xfrm>
                  <a:off x="2559" y="974"/>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86" name="Rectangle 62"/>
                <p:cNvSpPr>
                  <a:spLocks noChangeAspect="1" noChangeArrowheads="1"/>
                </p:cNvSpPr>
                <p:nvPr/>
              </p:nvSpPr>
              <p:spPr bwMode="auto">
                <a:xfrm>
                  <a:off x="2880" y="970"/>
                  <a:ext cx="289" cy="577"/>
                </a:xfrm>
                <a:prstGeom prst="rect">
                  <a:avLst/>
                </a:prstGeom>
                <a:solidFill>
                  <a:srgbClr val="4F81BD">
                    <a:alpha val="1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87" name="Rectangle 63"/>
                <p:cNvSpPr>
                  <a:spLocks noChangeAspect="1" noChangeArrowheads="1"/>
                </p:cNvSpPr>
                <p:nvPr/>
              </p:nvSpPr>
              <p:spPr bwMode="auto">
                <a:xfrm>
                  <a:off x="2558" y="1575"/>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88" name="Rectangle 64"/>
                <p:cNvSpPr>
                  <a:spLocks noChangeAspect="1" noChangeArrowheads="1"/>
                </p:cNvSpPr>
                <p:nvPr/>
              </p:nvSpPr>
              <p:spPr bwMode="auto">
                <a:xfrm>
                  <a:off x="2878" y="1577"/>
                  <a:ext cx="289" cy="581"/>
                </a:xfrm>
                <a:prstGeom prst="rect">
                  <a:avLst/>
                </a:prstGeom>
                <a:solidFill>
                  <a:srgbClr val="4F81BD">
                    <a:alpha val="1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grpSp>
        </p:grpSp>
        <p:grpSp>
          <p:nvGrpSpPr>
            <p:cNvPr id="22" name="Group 65"/>
            <p:cNvGrpSpPr>
              <a:grpSpLocks noChangeAspect="1"/>
            </p:cNvGrpSpPr>
            <p:nvPr/>
          </p:nvGrpSpPr>
          <p:grpSpPr bwMode="auto">
            <a:xfrm>
              <a:off x="3629" y="1230"/>
              <a:ext cx="865" cy="1140"/>
              <a:chOff x="2912" y="820"/>
              <a:chExt cx="1730" cy="2279"/>
            </a:xfrm>
          </p:grpSpPr>
          <p:grpSp>
            <p:nvGrpSpPr>
              <p:cNvPr id="23" name="Group 66"/>
              <p:cNvGrpSpPr>
                <a:grpSpLocks noChangeAspect="1"/>
              </p:cNvGrpSpPr>
              <p:nvPr/>
            </p:nvGrpSpPr>
            <p:grpSpPr bwMode="auto">
              <a:xfrm>
                <a:off x="3462" y="1915"/>
                <a:ext cx="608" cy="1184"/>
                <a:chOff x="1487" y="907"/>
                <a:chExt cx="608" cy="1184"/>
              </a:xfrm>
            </p:grpSpPr>
            <p:sp>
              <p:nvSpPr>
                <p:cNvPr id="378" name="Rectangle 67"/>
                <p:cNvSpPr>
                  <a:spLocks noChangeAspect="1" noChangeArrowheads="1"/>
                </p:cNvSpPr>
                <p:nvPr/>
              </p:nvSpPr>
              <p:spPr bwMode="auto">
                <a:xfrm>
                  <a:off x="1489" y="907"/>
                  <a:ext cx="293"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79" name="Rectangle 68"/>
                <p:cNvSpPr>
                  <a:spLocks noChangeAspect="1" noChangeArrowheads="1"/>
                </p:cNvSpPr>
                <p:nvPr/>
              </p:nvSpPr>
              <p:spPr bwMode="auto">
                <a:xfrm>
                  <a:off x="1808" y="907"/>
                  <a:ext cx="289"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80" name="Rectangle 69"/>
                <p:cNvSpPr>
                  <a:spLocks noChangeAspect="1" noChangeArrowheads="1"/>
                </p:cNvSpPr>
                <p:nvPr/>
              </p:nvSpPr>
              <p:spPr bwMode="auto">
                <a:xfrm>
                  <a:off x="1489" y="1514"/>
                  <a:ext cx="293"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81" name="Rectangle 70"/>
                <p:cNvSpPr>
                  <a:spLocks noChangeAspect="1" noChangeArrowheads="1"/>
                </p:cNvSpPr>
                <p:nvPr/>
              </p:nvSpPr>
              <p:spPr bwMode="auto">
                <a:xfrm>
                  <a:off x="1808" y="1514"/>
                  <a:ext cx="289"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grpSp>
          <p:grpSp>
            <p:nvGrpSpPr>
              <p:cNvPr id="24" name="Group 71"/>
              <p:cNvGrpSpPr>
                <a:grpSpLocks noChangeAspect="1"/>
              </p:cNvGrpSpPr>
              <p:nvPr/>
            </p:nvGrpSpPr>
            <p:grpSpPr bwMode="auto">
              <a:xfrm rot="1800000">
                <a:off x="4034" y="820"/>
                <a:ext cx="608" cy="1184"/>
                <a:chOff x="2560" y="976"/>
                <a:chExt cx="608" cy="1184"/>
              </a:xfrm>
            </p:grpSpPr>
            <p:sp>
              <p:nvSpPr>
                <p:cNvPr id="374" name="Rectangle 72"/>
                <p:cNvSpPr>
                  <a:spLocks noChangeAspect="1" noChangeArrowheads="1"/>
                </p:cNvSpPr>
                <p:nvPr/>
              </p:nvSpPr>
              <p:spPr bwMode="auto">
                <a:xfrm>
                  <a:off x="2554" y="967"/>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75" name="Rectangle 73"/>
                <p:cNvSpPr>
                  <a:spLocks noChangeAspect="1" noChangeArrowheads="1"/>
                </p:cNvSpPr>
                <p:nvPr/>
              </p:nvSpPr>
              <p:spPr bwMode="auto">
                <a:xfrm>
                  <a:off x="2878" y="968"/>
                  <a:ext cx="289"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76" name="Rectangle 74"/>
                <p:cNvSpPr>
                  <a:spLocks noChangeAspect="1" noChangeArrowheads="1"/>
                </p:cNvSpPr>
                <p:nvPr/>
              </p:nvSpPr>
              <p:spPr bwMode="auto">
                <a:xfrm>
                  <a:off x="2558" y="1576"/>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77" name="Rectangle 75"/>
                <p:cNvSpPr>
                  <a:spLocks noChangeAspect="1" noChangeArrowheads="1"/>
                </p:cNvSpPr>
                <p:nvPr/>
              </p:nvSpPr>
              <p:spPr bwMode="auto">
                <a:xfrm>
                  <a:off x="2875" y="1573"/>
                  <a:ext cx="293"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grpSp>
          <p:grpSp>
            <p:nvGrpSpPr>
              <p:cNvPr id="25" name="Group 76"/>
              <p:cNvGrpSpPr>
                <a:grpSpLocks noChangeAspect="1"/>
              </p:cNvGrpSpPr>
              <p:nvPr/>
            </p:nvGrpSpPr>
            <p:grpSpPr bwMode="auto">
              <a:xfrm rot="19800000" flipH="1">
                <a:off x="2912" y="821"/>
                <a:ext cx="608" cy="1184"/>
                <a:chOff x="2560" y="976"/>
                <a:chExt cx="608" cy="1184"/>
              </a:xfrm>
            </p:grpSpPr>
            <p:sp>
              <p:nvSpPr>
                <p:cNvPr id="370" name="Rectangle 77"/>
                <p:cNvSpPr>
                  <a:spLocks noChangeAspect="1" noChangeArrowheads="1"/>
                </p:cNvSpPr>
                <p:nvPr/>
              </p:nvSpPr>
              <p:spPr bwMode="auto">
                <a:xfrm>
                  <a:off x="2561" y="967"/>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71" name="Rectangle 78"/>
                <p:cNvSpPr>
                  <a:spLocks noChangeAspect="1" noChangeArrowheads="1"/>
                </p:cNvSpPr>
                <p:nvPr/>
              </p:nvSpPr>
              <p:spPr bwMode="auto">
                <a:xfrm>
                  <a:off x="2881" y="970"/>
                  <a:ext cx="289"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72" name="Rectangle 79"/>
                <p:cNvSpPr>
                  <a:spLocks noChangeAspect="1" noChangeArrowheads="1"/>
                </p:cNvSpPr>
                <p:nvPr/>
              </p:nvSpPr>
              <p:spPr bwMode="auto">
                <a:xfrm>
                  <a:off x="2559" y="1574"/>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73" name="Rectangle 80"/>
                <p:cNvSpPr>
                  <a:spLocks noChangeAspect="1" noChangeArrowheads="1"/>
                </p:cNvSpPr>
                <p:nvPr/>
              </p:nvSpPr>
              <p:spPr bwMode="auto">
                <a:xfrm>
                  <a:off x="2882" y="1574"/>
                  <a:ext cx="289"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grpSp>
        </p:grpSp>
        <p:grpSp>
          <p:nvGrpSpPr>
            <p:cNvPr id="26" name="Group 81"/>
            <p:cNvGrpSpPr>
              <a:grpSpLocks noChangeAspect="1"/>
            </p:cNvGrpSpPr>
            <p:nvPr/>
          </p:nvGrpSpPr>
          <p:grpSpPr bwMode="auto">
            <a:xfrm>
              <a:off x="2492" y="1230"/>
              <a:ext cx="865" cy="1140"/>
              <a:chOff x="2912" y="820"/>
              <a:chExt cx="1730" cy="2279"/>
            </a:xfrm>
          </p:grpSpPr>
          <p:grpSp>
            <p:nvGrpSpPr>
              <p:cNvPr id="27" name="Group 82"/>
              <p:cNvGrpSpPr>
                <a:grpSpLocks noChangeAspect="1"/>
              </p:cNvGrpSpPr>
              <p:nvPr/>
            </p:nvGrpSpPr>
            <p:grpSpPr bwMode="auto">
              <a:xfrm>
                <a:off x="3462" y="1915"/>
                <a:ext cx="608" cy="1184"/>
                <a:chOff x="1487" y="907"/>
                <a:chExt cx="608" cy="1184"/>
              </a:xfrm>
            </p:grpSpPr>
            <p:sp>
              <p:nvSpPr>
                <p:cNvPr id="363" name="Rectangle 83"/>
                <p:cNvSpPr>
                  <a:spLocks noChangeAspect="1" noChangeArrowheads="1"/>
                </p:cNvSpPr>
                <p:nvPr/>
              </p:nvSpPr>
              <p:spPr bwMode="auto">
                <a:xfrm>
                  <a:off x="1489" y="907"/>
                  <a:ext cx="284" cy="577"/>
                </a:xfrm>
                <a:prstGeom prst="rect">
                  <a:avLst/>
                </a:prstGeom>
                <a:solidFill>
                  <a:srgbClr val="4F81BD">
                    <a:alpha val="2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64" name="Rectangle 84"/>
                <p:cNvSpPr>
                  <a:spLocks noChangeAspect="1" noChangeArrowheads="1"/>
                </p:cNvSpPr>
                <p:nvPr/>
              </p:nvSpPr>
              <p:spPr bwMode="auto">
                <a:xfrm>
                  <a:off x="1808" y="907"/>
                  <a:ext cx="280" cy="577"/>
                </a:xfrm>
                <a:prstGeom prst="rect">
                  <a:avLst/>
                </a:prstGeom>
                <a:solidFill>
                  <a:srgbClr val="4F81BD">
                    <a:alpha val="2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65" name="Rectangle 85"/>
                <p:cNvSpPr>
                  <a:spLocks noChangeAspect="1" noChangeArrowheads="1"/>
                </p:cNvSpPr>
                <p:nvPr/>
              </p:nvSpPr>
              <p:spPr bwMode="auto">
                <a:xfrm>
                  <a:off x="1489" y="1514"/>
                  <a:ext cx="284" cy="577"/>
                </a:xfrm>
                <a:prstGeom prst="rect">
                  <a:avLst/>
                </a:prstGeom>
                <a:solidFill>
                  <a:srgbClr val="4F81BD">
                    <a:alpha val="2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66" name="Rectangle 86"/>
                <p:cNvSpPr>
                  <a:spLocks noChangeAspect="1" noChangeArrowheads="1"/>
                </p:cNvSpPr>
                <p:nvPr/>
              </p:nvSpPr>
              <p:spPr bwMode="auto">
                <a:xfrm>
                  <a:off x="1808" y="1514"/>
                  <a:ext cx="280" cy="577"/>
                </a:xfrm>
                <a:prstGeom prst="rect">
                  <a:avLst/>
                </a:prstGeom>
                <a:solidFill>
                  <a:srgbClr val="4F81BD">
                    <a:alpha val="2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grpSp>
          <p:grpSp>
            <p:nvGrpSpPr>
              <p:cNvPr id="28" name="Group 87"/>
              <p:cNvGrpSpPr>
                <a:grpSpLocks noChangeAspect="1"/>
              </p:cNvGrpSpPr>
              <p:nvPr/>
            </p:nvGrpSpPr>
            <p:grpSpPr bwMode="auto">
              <a:xfrm rot="1800000">
                <a:off x="4034" y="820"/>
                <a:ext cx="608" cy="1184"/>
                <a:chOff x="2560" y="976"/>
                <a:chExt cx="608" cy="1184"/>
              </a:xfrm>
            </p:grpSpPr>
            <p:sp>
              <p:nvSpPr>
                <p:cNvPr id="359" name="Rectangle 88"/>
                <p:cNvSpPr>
                  <a:spLocks noChangeAspect="1" noChangeArrowheads="1"/>
                </p:cNvSpPr>
                <p:nvPr/>
              </p:nvSpPr>
              <p:spPr bwMode="auto">
                <a:xfrm>
                  <a:off x="2547" y="972"/>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60" name="Rectangle 89"/>
                <p:cNvSpPr>
                  <a:spLocks noChangeAspect="1" noChangeArrowheads="1"/>
                </p:cNvSpPr>
                <p:nvPr/>
              </p:nvSpPr>
              <p:spPr bwMode="auto">
                <a:xfrm>
                  <a:off x="2870" y="972"/>
                  <a:ext cx="289" cy="577"/>
                </a:xfrm>
                <a:prstGeom prst="rect">
                  <a:avLst/>
                </a:prstGeom>
                <a:solidFill>
                  <a:srgbClr val="4F81BD">
                    <a:alpha val="2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61" name="Rectangle 90"/>
                <p:cNvSpPr>
                  <a:spLocks noChangeAspect="1" noChangeArrowheads="1"/>
                </p:cNvSpPr>
                <p:nvPr/>
              </p:nvSpPr>
              <p:spPr bwMode="auto">
                <a:xfrm>
                  <a:off x="2550" y="1580"/>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62" name="Rectangle 91"/>
                <p:cNvSpPr>
                  <a:spLocks noChangeAspect="1" noChangeArrowheads="1"/>
                </p:cNvSpPr>
                <p:nvPr/>
              </p:nvSpPr>
              <p:spPr bwMode="auto">
                <a:xfrm>
                  <a:off x="2871" y="1577"/>
                  <a:ext cx="289" cy="577"/>
                </a:xfrm>
                <a:prstGeom prst="rect">
                  <a:avLst/>
                </a:prstGeom>
                <a:solidFill>
                  <a:srgbClr val="4F81BD">
                    <a:alpha val="2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grpSp>
          <p:grpSp>
            <p:nvGrpSpPr>
              <p:cNvPr id="29" name="Group 92"/>
              <p:cNvGrpSpPr>
                <a:grpSpLocks noChangeAspect="1"/>
              </p:cNvGrpSpPr>
              <p:nvPr/>
            </p:nvGrpSpPr>
            <p:grpSpPr bwMode="auto">
              <a:xfrm rot="19800000" flipH="1">
                <a:off x="2912" y="821"/>
                <a:ext cx="608" cy="1184"/>
                <a:chOff x="2560" y="976"/>
                <a:chExt cx="608" cy="1184"/>
              </a:xfrm>
            </p:grpSpPr>
            <p:sp>
              <p:nvSpPr>
                <p:cNvPr id="355" name="Rectangle 93"/>
                <p:cNvSpPr>
                  <a:spLocks noChangeAspect="1" noChangeArrowheads="1"/>
                </p:cNvSpPr>
                <p:nvPr/>
              </p:nvSpPr>
              <p:spPr bwMode="auto">
                <a:xfrm>
                  <a:off x="2561" y="968"/>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56" name="Rectangle 94"/>
                <p:cNvSpPr>
                  <a:spLocks noChangeAspect="1" noChangeArrowheads="1"/>
                </p:cNvSpPr>
                <p:nvPr/>
              </p:nvSpPr>
              <p:spPr bwMode="auto">
                <a:xfrm>
                  <a:off x="2881" y="970"/>
                  <a:ext cx="289" cy="577"/>
                </a:xfrm>
                <a:prstGeom prst="rect">
                  <a:avLst/>
                </a:prstGeom>
                <a:solidFill>
                  <a:srgbClr val="4F81BD">
                    <a:alpha val="2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57" name="Rectangle 95"/>
                <p:cNvSpPr>
                  <a:spLocks noChangeAspect="1" noChangeArrowheads="1"/>
                </p:cNvSpPr>
                <p:nvPr/>
              </p:nvSpPr>
              <p:spPr bwMode="auto">
                <a:xfrm>
                  <a:off x="2558" y="1574"/>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58" name="Rectangle 96"/>
                <p:cNvSpPr>
                  <a:spLocks noChangeAspect="1" noChangeArrowheads="1"/>
                </p:cNvSpPr>
                <p:nvPr/>
              </p:nvSpPr>
              <p:spPr bwMode="auto">
                <a:xfrm>
                  <a:off x="2879" y="1576"/>
                  <a:ext cx="289" cy="581"/>
                </a:xfrm>
                <a:prstGeom prst="rect">
                  <a:avLst/>
                </a:prstGeom>
                <a:solidFill>
                  <a:srgbClr val="4F81BD">
                    <a:alpha val="2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grpSp>
        </p:grpSp>
        <p:grpSp>
          <p:nvGrpSpPr>
            <p:cNvPr id="30" name="Group 97"/>
            <p:cNvGrpSpPr>
              <a:grpSpLocks noChangeAspect="1"/>
            </p:cNvGrpSpPr>
            <p:nvPr/>
          </p:nvGrpSpPr>
          <p:grpSpPr bwMode="auto">
            <a:xfrm>
              <a:off x="4775" y="1230"/>
              <a:ext cx="865" cy="1140"/>
              <a:chOff x="2912" y="820"/>
              <a:chExt cx="1730" cy="2279"/>
            </a:xfrm>
          </p:grpSpPr>
          <p:grpSp>
            <p:nvGrpSpPr>
              <p:cNvPr id="31" name="Group 336"/>
              <p:cNvGrpSpPr>
                <a:grpSpLocks noChangeAspect="1"/>
              </p:cNvGrpSpPr>
              <p:nvPr/>
            </p:nvGrpSpPr>
            <p:grpSpPr bwMode="auto">
              <a:xfrm>
                <a:off x="3462" y="1915"/>
                <a:ext cx="608" cy="1184"/>
                <a:chOff x="1487" y="907"/>
                <a:chExt cx="608" cy="1184"/>
              </a:xfrm>
            </p:grpSpPr>
            <p:sp>
              <p:nvSpPr>
                <p:cNvPr id="348" name="Rectangle 99"/>
                <p:cNvSpPr>
                  <a:spLocks noChangeAspect="1" noChangeArrowheads="1"/>
                </p:cNvSpPr>
                <p:nvPr/>
              </p:nvSpPr>
              <p:spPr bwMode="auto">
                <a:xfrm>
                  <a:off x="1488" y="907"/>
                  <a:ext cx="289"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49" name="Rectangle 100"/>
                <p:cNvSpPr>
                  <a:spLocks noChangeAspect="1" noChangeArrowheads="1"/>
                </p:cNvSpPr>
                <p:nvPr/>
              </p:nvSpPr>
              <p:spPr bwMode="auto">
                <a:xfrm>
                  <a:off x="1807" y="907"/>
                  <a:ext cx="289"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50" name="Rectangle 101"/>
                <p:cNvSpPr>
                  <a:spLocks noChangeAspect="1" noChangeArrowheads="1"/>
                </p:cNvSpPr>
                <p:nvPr/>
              </p:nvSpPr>
              <p:spPr bwMode="auto">
                <a:xfrm>
                  <a:off x="1488" y="1514"/>
                  <a:ext cx="289"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51" name="Rectangle 102"/>
                <p:cNvSpPr>
                  <a:spLocks noChangeAspect="1" noChangeArrowheads="1"/>
                </p:cNvSpPr>
                <p:nvPr/>
              </p:nvSpPr>
              <p:spPr bwMode="auto">
                <a:xfrm>
                  <a:off x="1807" y="1514"/>
                  <a:ext cx="289"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grpSp>
          <p:grpSp>
            <p:nvGrpSpPr>
              <p:cNvPr id="448" name="Group 103"/>
              <p:cNvGrpSpPr>
                <a:grpSpLocks noChangeAspect="1"/>
              </p:cNvGrpSpPr>
              <p:nvPr/>
            </p:nvGrpSpPr>
            <p:grpSpPr bwMode="auto">
              <a:xfrm rot="1800000">
                <a:off x="4034" y="820"/>
                <a:ext cx="608" cy="1184"/>
                <a:chOff x="2560" y="976"/>
                <a:chExt cx="608" cy="1184"/>
              </a:xfrm>
            </p:grpSpPr>
            <p:sp>
              <p:nvSpPr>
                <p:cNvPr id="344" name="Rectangle 104"/>
                <p:cNvSpPr>
                  <a:spLocks noChangeAspect="1" noChangeArrowheads="1"/>
                </p:cNvSpPr>
                <p:nvPr/>
              </p:nvSpPr>
              <p:spPr bwMode="auto">
                <a:xfrm>
                  <a:off x="2554" y="968"/>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45" name="Rectangle 105"/>
                <p:cNvSpPr>
                  <a:spLocks noChangeAspect="1" noChangeArrowheads="1"/>
                </p:cNvSpPr>
                <p:nvPr/>
              </p:nvSpPr>
              <p:spPr bwMode="auto">
                <a:xfrm>
                  <a:off x="2877" y="968"/>
                  <a:ext cx="289"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46" name="Rectangle 106"/>
                <p:cNvSpPr>
                  <a:spLocks noChangeAspect="1" noChangeArrowheads="1"/>
                </p:cNvSpPr>
                <p:nvPr/>
              </p:nvSpPr>
              <p:spPr bwMode="auto">
                <a:xfrm>
                  <a:off x="2557" y="1576"/>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47" name="Rectangle 107"/>
                <p:cNvSpPr>
                  <a:spLocks noChangeAspect="1" noChangeArrowheads="1"/>
                </p:cNvSpPr>
                <p:nvPr/>
              </p:nvSpPr>
              <p:spPr bwMode="auto">
                <a:xfrm>
                  <a:off x="2874" y="1575"/>
                  <a:ext cx="289"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grpSp>
          <p:grpSp>
            <p:nvGrpSpPr>
              <p:cNvPr id="449" name="Group 108"/>
              <p:cNvGrpSpPr>
                <a:grpSpLocks noChangeAspect="1"/>
              </p:cNvGrpSpPr>
              <p:nvPr/>
            </p:nvGrpSpPr>
            <p:grpSpPr bwMode="auto">
              <a:xfrm rot="19800000" flipH="1">
                <a:off x="2912" y="821"/>
                <a:ext cx="608" cy="1184"/>
                <a:chOff x="2560" y="976"/>
                <a:chExt cx="608" cy="1184"/>
              </a:xfrm>
            </p:grpSpPr>
            <p:sp>
              <p:nvSpPr>
                <p:cNvPr id="340" name="Rectangle 109"/>
                <p:cNvSpPr>
                  <a:spLocks noChangeAspect="1" noChangeArrowheads="1"/>
                </p:cNvSpPr>
                <p:nvPr/>
              </p:nvSpPr>
              <p:spPr bwMode="auto">
                <a:xfrm>
                  <a:off x="2562" y="967"/>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41" name="Rectangle 110"/>
                <p:cNvSpPr>
                  <a:spLocks noChangeAspect="1" noChangeArrowheads="1"/>
                </p:cNvSpPr>
                <p:nvPr/>
              </p:nvSpPr>
              <p:spPr bwMode="auto">
                <a:xfrm>
                  <a:off x="2883" y="963"/>
                  <a:ext cx="289"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42" name="Rectangle 111"/>
                <p:cNvSpPr>
                  <a:spLocks noChangeAspect="1" noChangeArrowheads="1"/>
                </p:cNvSpPr>
                <p:nvPr/>
              </p:nvSpPr>
              <p:spPr bwMode="auto">
                <a:xfrm>
                  <a:off x="2559" y="1573"/>
                  <a:ext cx="293"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43" name="Rectangle 112"/>
                <p:cNvSpPr>
                  <a:spLocks noChangeAspect="1" noChangeArrowheads="1"/>
                </p:cNvSpPr>
                <p:nvPr/>
              </p:nvSpPr>
              <p:spPr bwMode="auto">
                <a:xfrm>
                  <a:off x="2883" y="1574"/>
                  <a:ext cx="289"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grpSp>
        </p:grpSp>
        <p:grpSp>
          <p:nvGrpSpPr>
            <p:cNvPr id="456" name="Group 113"/>
            <p:cNvGrpSpPr>
              <a:grpSpLocks noChangeAspect="1"/>
            </p:cNvGrpSpPr>
            <p:nvPr/>
          </p:nvGrpSpPr>
          <p:grpSpPr bwMode="auto">
            <a:xfrm>
              <a:off x="5915" y="1230"/>
              <a:ext cx="865" cy="1140"/>
              <a:chOff x="2912" y="820"/>
              <a:chExt cx="1730" cy="2279"/>
            </a:xfrm>
          </p:grpSpPr>
          <p:grpSp>
            <p:nvGrpSpPr>
              <p:cNvPr id="457" name="Group 114"/>
              <p:cNvGrpSpPr>
                <a:grpSpLocks noChangeAspect="1"/>
              </p:cNvGrpSpPr>
              <p:nvPr/>
            </p:nvGrpSpPr>
            <p:grpSpPr bwMode="auto">
              <a:xfrm>
                <a:off x="3462" y="1915"/>
                <a:ext cx="608" cy="1184"/>
                <a:chOff x="1487" y="907"/>
                <a:chExt cx="608" cy="1184"/>
              </a:xfrm>
            </p:grpSpPr>
            <p:sp>
              <p:nvSpPr>
                <p:cNvPr id="333" name="Rectangle 115"/>
                <p:cNvSpPr>
                  <a:spLocks noChangeAspect="1" noChangeArrowheads="1"/>
                </p:cNvSpPr>
                <p:nvPr/>
              </p:nvSpPr>
              <p:spPr bwMode="auto">
                <a:xfrm>
                  <a:off x="1486" y="907"/>
                  <a:ext cx="289"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34" name="Rectangle 116"/>
                <p:cNvSpPr>
                  <a:spLocks noChangeAspect="1" noChangeArrowheads="1"/>
                </p:cNvSpPr>
                <p:nvPr/>
              </p:nvSpPr>
              <p:spPr bwMode="auto">
                <a:xfrm>
                  <a:off x="1805" y="907"/>
                  <a:ext cx="289"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35" name="Rectangle 117"/>
                <p:cNvSpPr>
                  <a:spLocks noChangeAspect="1" noChangeArrowheads="1"/>
                </p:cNvSpPr>
                <p:nvPr/>
              </p:nvSpPr>
              <p:spPr bwMode="auto">
                <a:xfrm>
                  <a:off x="1486" y="1514"/>
                  <a:ext cx="289"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36" name="Rectangle 118"/>
                <p:cNvSpPr>
                  <a:spLocks noChangeAspect="1" noChangeArrowheads="1"/>
                </p:cNvSpPr>
                <p:nvPr/>
              </p:nvSpPr>
              <p:spPr bwMode="auto">
                <a:xfrm>
                  <a:off x="1805" y="1514"/>
                  <a:ext cx="289"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grpSp>
          <p:grpSp>
            <p:nvGrpSpPr>
              <p:cNvPr id="463" name="Group 119"/>
              <p:cNvGrpSpPr>
                <a:grpSpLocks noChangeAspect="1"/>
              </p:cNvGrpSpPr>
              <p:nvPr/>
            </p:nvGrpSpPr>
            <p:grpSpPr bwMode="auto">
              <a:xfrm rot="1800000">
                <a:off x="4034" y="820"/>
                <a:ext cx="608" cy="1184"/>
                <a:chOff x="2560" y="976"/>
                <a:chExt cx="608" cy="1184"/>
              </a:xfrm>
            </p:grpSpPr>
            <p:sp>
              <p:nvSpPr>
                <p:cNvPr id="329" name="Rectangle 120"/>
                <p:cNvSpPr>
                  <a:spLocks noChangeAspect="1" noChangeArrowheads="1"/>
                </p:cNvSpPr>
                <p:nvPr/>
              </p:nvSpPr>
              <p:spPr bwMode="auto">
                <a:xfrm>
                  <a:off x="2552" y="969"/>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30" name="Rectangle 121"/>
                <p:cNvSpPr>
                  <a:spLocks noChangeAspect="1" noChangeArrowheads="1"/>
                </p:cNvSpPr>
                <p:nvPr/>
              </p:nvSpPr>
              <p:spPr bwMode="auto">
                <a:xfrm>
                  <a:off x="2871" y="970"/>
                  <a:ext cx="293"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31" name="Rectangle 122"/>
                <p:cNvSpPr>
                  <a:spLocks noChangeAspect="1" noChangeArrowheads="1"/>
                </p:cNvSpPr>
                <p:nvPr/>
              </p:nvSpPr>
              <p:spPr bwMode="auto">
                <a:xfrm>
                  <a:off x="2550" y="1575"/>
                  <a:ext cx="289" cy="581"/>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32" name="Rectangle 123"/>
                <p:cNvSpPr>
                  <a:spLocks noChangeAspect="1" noChangeArrowheads="1"/>
                </p:cNvSpPr>
                <p:nvPr/>
              </p:nvSpPr>
              <p:spPr bwMode="auto">
                <a:xfrm>
                  <a:off x="2873" y="1576"/>
                  <a:ext cx="289"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grpSp>
          <p:grpSp>
            <p:nvGrpSpPr>
              <p:cNvPr id="466" name="Group 124"/>
              <p:cNvGrpSpPr>
                <a:grpSpLocks noChangeAspect="1"/>
              </p:cNvGrpSpPr>
              <p:nvPr/>
            </p:nvGrpSpPr>
            <p:grpSpPr bwMode="auto">
              <a:xfrm rot="19800000" flipH="1">
                <a:off x="2912" y="821"/>
                <a:ext cx="608" cy="1184"/>
                <a:chOff x="2560" y="976"/>
                <a:chExt cx="608" cy="1184"/>
              </a:xfrm>
            </p:grpSpPr>
            <p:sp>
              <p:nvSpPr>
                <p:cNvPr id="325" name="Rectangle 125"/>
                <p:cNvSpPr>
                  <a:spLocks noChangeAspect="1" noChangeArrowheads="1"/>
                </p:cNvSpPr>
                <p:nvPr/>
              </p:nvSpPr>
              <p:spPr bwMode="auto">
                <a:xfrm>
                  <a:off x="2563" y="965"/>
                  <a:ext cx="293"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26" name="Rectangle 126"/>
                <p:cNvSpPr>
                  <a:spLocks noChangeAspect="1" noChangeArrowheads="1"/>
                </p:cNvSpPr>
                <p:nvPr/>
              </p:nvSpPr>
              <p:spPr bwMode="auto">
                <a:xfrm>
                  <a:off x="2885" y="962"/>
                  <a:ext cx="289"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27" name="Rectangle 127"/>
                <p:cNvSpPr>
                  <a:spLocks noChangeAspect="1" noChangeArrowheads="1"/>
                </p:cNvSpPr>
                <p:nvPr/>
              </p:nvSpPr>
              <p:spPr bwMode="auto">
                <a:xfrm>
                  <a:off x="2567" y="1574"/>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28" name="Rectangle 128"/>
                <p:cNvSpPr>
                  <a:spLocks noChangeAspect="1" noChangeArrowheads="1"/>
                </p:cNvSpPr>
                <p:nvPr/>
              </p:nvSpPr>
              <p:spPr bwMode="auto">
                <a:xfrm>
                  <a:off x="2884" y="1573"/>
                  <a:ext cx="289"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grpSp>
        </p:grpSp>
        <p:grpSp>
          <p:nvGrpSpPr>
            <p:cNvPr id="469" name="Group 129"/>
            <p:cNvGrpSpPr>
              <a:grpSpLocks noChangeAspect="1"/>
            </p:cNvGrpSpPr>
            <p:nvPr/>
          </p:nvGrpSpPr>
          <p:grpSpPr bwMode="auto">
            <a:xfrm>
              <a:off x="7046" y="1230"/>
              <a:ext cx="865" cy="1140"/>
              <a:chOff x="2912" y="820"/>
              <a:chExt cx="1730" cy="2279"/>
            </a:xfrm>
          </p:grpSpPr>
          <p:grpSp>
            <p:nvGrpSpPr>
              <p:cNvPr id="472" name="Group 130"/>
              <p:cNvGrpSpPr>
                <a:grpSpLocks noChangeAspect="1"/>
              </p:cNvGrpSpPr>
              <p:nvPr/>
            </p:nvGrpSpPr>
            <p:grpSpPr bwMode="auto">
              <a:xfrm>
                <a:off x="3462" y="1915"/>
                <a:ext cx="608" cy="1184"/>
                <a:chOff x="1487" y="907"/>
                <a:chExt cx="608" cy="1184"/>
              </a:xfrm>
            </p:grpSpPr>
            <p:sp>
              <p:nvSpPr>
                <p:cNvPr id="318" name="Rectangle 131"/>
                <p:cNvSpPr>
                  <a:spLocks noChangeAspect="1" noChangeArrowheads="1"/>
                </p:cNvSpPr>
                <p:nvPr/>
              </p:nvSpPr>
              <p:spPr bwMode="auto">
                <a:xfrm>
                  <a:off x="1489" y="907"/>
                  <a:ext cx="284"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19" name="Rectangle 132"/>
                <p:cNvSpPr>
                  <a:spLocks noChangeAspect="1" noChangeArrowheads="1"/>
                </p:cNvSpPr>
                <p:nvPr/>
              </p:nvSpPr>
              <p:spPr bwMode="auto">
                <a:xfrm>
                  <a:off x="1808" y="907"/>
                  <a:ext cx="280"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20" name="Rectangle 133"/>
                <p:cNvSpPr>
                  <a:spLocks noChangeAspect="1" noChangeArrowheads="1"/>
                </p:cNvSpPr>
                <p:nvPr/>
              </p:nvSpPr>
              <p:spPr bwMode="auto">
                <a:xfrm>
                  <a:off x="1489" y="1514"/>
                  <a:ext cx="284"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21" name="Rectangle 134"/>
                <p:cNvSpPr>
                  <a:spLocks noChangeAspect="1" noChangeArrowheads="1"/>
                </p:cNvSpPr>
                <p:nvPr/>
              </p:nvSpPr>
              <p:spPr bwMode="auto">
                <a:xfrm>
                  <a:off x="1808" y="1514"/>
                  <a:ext cx="280"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grpSp>
          <p:grpSp>
            <p:nvGrpSpPr>
              <p:cNvPr id="473" name="Group 135"/>
              <p:cNvGrpSpPr>
                <a:grpSpLocks noChangeAspect="1"/>
              </p:cNvGrpSpPr>
              <p:nvPr/>
            </p:nvGrpSpPr>
            <p:grpSpPr bwMode="auto">
              <a:xfrm rot="1800000">
                <a:off x="4034" y="820"/>
                <a:ext cx="608" cy="1184"/>
                <a:chOff x="2560" y="976"/>
                <a:chExt cx="608" cy="1184"/>
              </a:xfrm>
            </p:grpSpPr>
            <p:sp>
              <p:nvSpPr>
                <p:cNvPr id="314" name="Rectangle 136"/>
                <p:cNvSpPr>
                  <a:spLocks noChangeAspect="1" noChangeArrowheads="1"/>
                </p:cNvSpPr>
                <p:nvPr/>
              </p:nvSpPr>
              <p:spPr bwMode="auto">
                <a:xfrm>
                  <a:off x="2547" y="972"/>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15" name="Rectangle 137"/>
                <p:cNvSpPr>
                  <a:spLocks noChangeAspect="1" noChangeArrowheads="1"/>
                </p:cNvSpPr>
                <p:nvPr/>
              </p:nvSpPr>
              <p:spPr bwMode="auto">
                <a:xfrm>
                  <a:off x="2870" y="972"/>
                  <a:ext cx="289"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16" name="Rectangle 138"/>
                <p:cNvSpPr>
                  <a:spLocks noChangeAspect="1" noChangeArrowheads="1"/>
                </p:cNvSpPr>
                <p:nvPr/>
              </p:nvSpPr>
              <p:spPr bwMode="auto">
                <a:xfrm>
                  <a:off x="2550" y="1580"/>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17" name="Rectangle 139"/>
                <p:cNvSpPr>
                  <a:spLocks noChangeAspect="1" noChangeArrowheads="1"/>
                </p:cNvSpPr>
                <p:nvPr/>
              </p:nvSpPr>
              <p:spPr bwMode="auto">
                <a:xfrm>
                  <a:off x="2871" y="1577"/>
                  <a:ext cx="289"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grpSp>
          <p:grpSp>
            <p:nvGrpSpPr>
              <p:cNvPr id="474" name="Group 140"/>
              <p:cNvGrpSpPr>
                <a:grpSpLocks noChangeAspect="1"/>
              </p:cNvGrpSpPr>
              <p:nvPr/>
            </p:nvGrpSpPr>
            <p:grpSpPr bwMode="auto">
              <a:xfrm rot="19800000" flipH="1">
                <a:off x="2912" y="821"/>
                <a:ext cx="608" cy="1184"/>
                <a:chOff x="2560" y="976"/>
                <a:chExt cx="608" cy="1184"/>
              </a:xfrm>
            </p:grpSpPr>
            <p:sp>
              <p:nvSpPr>
                <p:cNvPr id="310" name="Rectangle 141"/>
                <p:cNvSpPr>
                  <a:spLocks noChangeAspect="1" noChangeArrowheads="1"/>
                </p:cNvSpPr>
                <p:nvPr/>
              </p:nvSpPr>
              <p:spPr bwMode="auto">
                <a:xfrm>
                  <a:off x="2561" y="967"/>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11" name="Rectangle 142"/>
                <p:cNvSpPr>
                  <a:spLocks noChangeAspect="1" noChangeArrowheads="1"/>
                </p:cNvSpPr>
                <p:nvPr/>
              </p:nvSpPr>
              <p:spPr bwMode="auto">
                <a:xfrm>
                  <a:off x="2881" y="970"/>
                  <a:ext cx="289"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12" name="Rectangle 143"/>
                <p:cNvSpPr>
                  <a:spLocks noChangeAspect="1" noChangeArrowheads="1"/>
                </p:cNvSpPr>
                <p:nvPr/>
              </p:nvSpPr>
              <p:spPr bwMode="auto">
                <a:xfrm>
                  <a:off x="2558" y="1574"/>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13" name="Rectangle 144"/>
                <p:cNvSpPr>
                  <a:spLocks noChangeAspect="1" noChangeArrowheads="1"/>
                </p:cNvSpPr>
                <p:nvPr/>
              </p:nvSpPr>
              <p:spPr bwMode="auto">
                <a:xfrm>
                  <a:off x="2882" y="1574"/>
                  <a:ext cx="289" cy="577"/>
                </a:xfrm>
                <a:prstGeom prst="rect">
                  <a:avLst/>
                </a:prstGeom>
                <a:solidFill>
                  <a:schemeClr val="bg1">
                    <a:lumMod val="95000"/>
                  </a:schemeClr>
                </a:solidFill>
                <a:ln w="9525">
                  <a:solidFill>
                    <a:schemeClr val="bg1">
                      <a:lumMod val="85000"/>
                    </a:schemeClr>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grpSp>
        </p:grpSp>
        <p:grpSp>
          <p:nvGrpSpPr>
            <p:cNvPr id="475" name="Group 145"/>
            <p:cNvGrpSpPr>
              <a:grpSpLocks noChangeAspect="1"/>
            </p:cNvGrpSpPr>
            <p:nvPr/>
          </p:nvGrpSpPr>
          <p:grpSpPr bwMode="auto">
            <a:xfrm>
              <a:off x="8177" y="1230"/>
              <a:ext cx="865" cy="1140"/>
              <a:chOff x="2912" y="820"/>
              <a:chExt cx="1730" cy="2279"/>
            </a:xfrm>
          </p:grpSpPr>
          <p:grpSp>
            <p:nvGrpSpPr>
              <p:cNvPr id="476" name="Group 146"/>
              <p:cNvGrpSpPr>
                <a:grpSpLocks noChangeAspect="1"/>
              </p:cNvGrpSpPr>
              <p:nvPr/>
            </p:nvGrpSpPr>
            <p:grpSpPr bwMode="auto">
              <a:xfrm>
                <a:off x="3462" y="1915"/>
                <a:ext cx="608" cy="1184"/>
                <a:chOff x="1487" y="907"/>
                <a:chExt cx="608" cy="1184"/>
              </a:xfrm>
            </p:grpSpPr>
            <p:sp>
              <p:nvSpPr>
                <p:cNvPr id="303" name="Rectangle 147"/>
                <p:cNvSpPr>
                  <a:spLocks noChangeAspect="1" noChangeArrowheads="1"/>
                </p:cNvSpPr>
                <p:nvPr/>
              </p:nvSpPr>
              <p:spPr bwMode="auto">
                <a:xfrm>
                  <a:off x="1487" y="907"/>
                  <a:ext cx="289" cy="577"/>
                </a:xfrm>
                <a:prstGeom prst="rect">
                  <a:avLst/>
                </a:prstGeom>
                <a:solidFill>
                  <a:srgbClr val="4F81BD">
                    <a:alpha val="2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04" name="Rectangle 148"/>
                <p:cNvSpPr>
                  <a:spLocks noChangeAspect="1" noChangeArrowheads="1"/>
                </p:cNvSpPr>
                <p:nvPr/>
              </p:nvSpPr>
              <p:spPr bwMode="auto">
                <a:xfrm>
                  <a:off x="1806" y="907"/>
                  <a:ext cx="289" cy="577"/>
                </a:xfrm>
                <a:prstGeom prst="rect">
                  <a:avLst/>
                </a:prstGeom>
                <a:solidFill>
                  <a:srgbClr val="4F81BD">
                    <a:alpha val="2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05" name="Rectangle 149"/>
                <p:cNvSpPr>
                  <a:spLocks noChangeAspect="1" noChangeArrowheads="1"/>
                </p:cNvSpPr>
                <p:nvPr/>
              </p:nvSpPr>
              <p:spPr bwMode="auto">
                <a:xfrm>
                  <a:off x="1487" y="1514"/>
                  <a:ext cx="289" cy="577"/>
                </a:xfrm>
                <a:prstGeom prst="rect">
                  <a:avLst/>
                </a:prstGeom>
                <a:solidFill>
                  <a:srgbClr val="4F81BD">
                    <a:alpha val="2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06" name="Rectangle 150"/>
                <p:cNvSpPr>
                  <a:spLocks noChangeAspect="1" noChangeArrowheads="1"/>
                </p:cNvSpPr>
                <p:nvPr/>
              </p:nvSpPr>
              <p:spPr bwMode="auto">
                <a:xfrm>
                  <a:off x="1806" y="1514"/>
                  <a:ext cx="289" cy="577"/>
                </a:xfrm>
                <a:prstGeom prst="rect">
                  <a:avLst/>
                </a:prstGeom>
                <a:solidFill>
                  <a:srgbClr val="4F81BD">
                    <a:alpha val="2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grpSp>
          <p:grpSp>
            <p:nvGrpSpPr>
              <p:cNvPr id="477" name="Group 151"/>
              <p:cNvGrpSpPr>
                <a:grpSpLocks noChangeAspect="1"/>
              </p:cNvGrpSpPr>
              <p:nvPr/>
            </p:nvGrpSpPr>
            <p:grpSpPr bwMode="auto">
              <a:xfrm rot="1800000">
                <a:off x="4034" y="820"/>
                <a:ext cx="608" cy="1184"/>
                <a:chOff x="2560" y="976"/>
                <a:chExt cx="608" cy="1184"/>
              </a:xfrm>
            </p:grpSpPr>
            <p:sp>
              <p:nvSpPr>
                <p:cNvPr id="299" name="Rectangle 152"/>
                <p:cNvSpPr>
                  <a:spLocks noChangeAspect="1" noChangeArrowheads="1"/>
                </p:cNvSpPr>
                <p:nvPr/>
              </p:nvSpPr>
              <p:spPr bwMode="auto">
                <a:xfrm>
                  <a:off x="2553" y="968"/>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00" name="Rectangle 153"/>
                <p:cNvSpPr>
                  <a:spLocks noChangeAspect="1" noChangeArrowheads="1"/>
                </p:cNvSpPr>
                <p:nvPr/>
              </p:nvSpPr>
              <p:spPr bwMode="auto">
                <a:xfrm>
                  <a:off x="2877" y="968"/>
                  <a:ext cx="289" cy="577"/>
                </a:xfrm>
                <a:prstGeom prst="rect">
                  <a:avLst/>
                </a:prstGeom>
                <a:solidFill>
                  <a:srgbClr val="4F81BD">
                    <a:alpha val="2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01" name="Rectangle 154"/>
                <p:cNvSpPr>
                  <a:spLocks noChangeAspect="1" noChangeArrowheads="1"/>
                </p:cNvSpPr>
                <p:nvPr/>
              </p:nvSpPr>
              <p:spPr bwMode="auto">
                <a:xfrm>
                  <a:off x="2557" y="1577"/>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302" name="Rectangle 155"/>
                <p:cNvSpPr>
                  <a:spLocks noChangeAspect="1" noChangeArrowheads="1"/>
                </p:cNvSpPr>
                <p:nvPr/>
              </p:nvSpPr>
              <p:spPr bwMode="auto">
                <a:xfrm>
                  <a:off x="2874" y="1575"/>
                  <a:ext cx="289" cy="577"/>
                </a:xfrm>
                <a:prstGeom prst="rect">
                  <a:avLst/>
                </a:prstGeom>
                <a:solidFill>
                  <a:srgbClr val="4F81BD">
                    <a:alpha val="2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grpSp>
          <p:grpSp>
            <p:nvGrpSpPr>
              <p:cNvPr id="478" name="Group 156"/>
              <p:cNvGrpSpPr>
                <a:grpSpLocks noChangeAspect="1"/>
              </p:cNvGrpSpPr>
              <p:nvPr/>
            </p:nvGrpSpPr>
            <p:grpSpPr bwMode="auto">
              <a:xfrm rot="19800000" flipH="1">
                <a:off x="2912" y="821"/>
                <a:ext cx="608" cy="1184"/>
                <a:chOff x="2560" y="976"/>
                <a:chExt cx="608" cy="1184"/>
              </a:xfrm>
            </p:grpSpPr>
            <p:sp>
              <p:nvSpPr>
                <p:cNvPr id="295" name="Rectangle 157"/>
                <p:cNvSpPr>
                  <a:spLocks noChangeAspect="1" noChangeArrowheads="1"/>
                </p:cNvSpPr>
                <p:nvPr/>
              </p:nvSpPr>
              <p:spPr bwMode="auto">
                <a:xfrm>
                  <a:off x="2562" y="967"/>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296" name="Rectangle 158"/>
                <p:cNvSpPr>
                  <a:spLocks noChangeAspect="1" noChangeArrowheads="1"/>
                </p:cNvSpPr>
                <p:nvPr/>
              </p:nvSpPr>
              <p:spPr bwMode="auto">
                <a:xfrm>
                  <a:off x="2883" y="963"/>
                  <a:ext cx="289" cy="577"/>
                </a:xfrm>
                <a:prstGeom prst="rect">
                  <a:avLst/>
                </a:prstGeom>
                <a:solidFill>
                  <a:srgbClr val="4F81BD">
                    <a:alpha val="2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297" name="Rectangle 159"/>
                <p:cNvSpPr>
                  <a:spLocks noChangeAspect="1" noChangeArrowheads="1"/>
                </p:cNvSpPr>
                <p:nvPr/>
              </p:nvSpPr>
              <p:spPr bwMode="auto">
                <a:xfrm>
                  <a:off x="2559" y="1573"/>
                  <a:ext cx="293"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298" name="Rectangle 160"/>
                <p:cNvSpPr>
                  <a:spLocks noChangeAspect="1" noChangeArrowheads="1"/>
                </p:cNvSpPr>
                <p:nvPr/>
              </p:nvSpPr>
              <p:spPr bwMode="auto">
                <a:xfrm>
                  <a:off x="2883" y="1574"/>
                  <a:ext cx="289" cy="577"/>
                </a:xfrm>
                <a:prstGeom prst="rect">
                  <a:avLst/>
                </a:prstGeom>
                <a:solidFill>
                  <a:srgbClr val="4F81BD">
                    <a:alpha val="20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grpSp>
        </p:grpSp>
        <p:grpSp>
          <p:nvGrpSpPr>
            <p:cNvPr id="479" name="Group 161"/>
            <p:cNvGrpSpPr>
              <a:grpSpLocks noChangeAspect="1"/>
            </p:cNvGrpSpPr>
            <p:nvPr/>
          </p:nvGrpSpPr>
          <p:grpSpPr bwMode="auto">
            <a:xfrm>
              <a:off x="9308" y="1230"/>
              <a:ext cx="865" cy="1140"/>
              <a:chOff x="2912" y="820"/>
              <a:chExt cx="1730" cy="2279"/>
            </a:xfrm>
          </p:grpSpPr>
          <p:grpSp>
            <p:nvGrpSpPr>
              <p:cNvPr id="224" name="Group 162"/>
              <p:cNvGrpSpPr>
                <a:grpSpLocks noChangeAspect="1"/>
              </p:cNvGrpSpPr>
              <p:nvPr/>
            </p:nvGrpSpPr>
            <p:grpSpPr bwMode="auto">
              <a:xfrm>
                <a:off x="3462" y="1915"/>
                <a:ext cx="608" cy="1184"/>
                <a:chOff x="1487" y="907"/>
                <a:chExt cx="608" cy="1184"/>
              </a:xfrm>
            </p:grpSpPr>
            <p:sp>
              <p:nvSpPr>
                <p:cNvPr id="288" name="Rectangle 163"/>
                <p:cNvSpPr>
                  <a:spLocks noChangeAspect="1" noChangeArrowheads="1"/>
                </p:cNvSpPr>
                <p:nvPr/>
              </p:nvSpPr>
              <p:spPr bwMode="auto">
                <a:xfrm>
                  <a:off x="1486" y="907"/>
                  <a:ext cx="289" cy="577"/>
                </a:xfrm>
                <a:prstGeom prst="rect">
                  <a:avLst/>
                </a:prstGeom>
                <a:solidFill>
                  <a:srgbClr val="4F81BD">
                    <a:alpha val="1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289" name="Rectangle 164"/>
                <p:cNvSpPr>
                  <a:spLocks noChangeAspect="1" noChangeArrowheads="1"/>
                </p:cNvSpPr>
                <p:nvPr/>
              </p:nvSpPr>
              <p:spPr bwMode="auto">
                <a:xfrm>
                  <a:off x="1805" y="907"/>
                  <a:ext cx="289" cy="577"/>
                </a:xfrm>
                <a:prstGeom prst="rect">
                  <a:avLst/>
                </a:prstGeom>
                <a:solidFill>
                  <a:srgbClr val="4F81BD">
                    <a:alpha val="1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290" name="Rectangle 165"/>
                <p:cNvSpPr>
                  <a:spLocks noChangeAspect="1" noChangeArrowheads="1"/>
                </p:cNvSpPr>
                <p:nvPr/>
              </p:nvSpPr>
              <p:spPr bwMode="auto">
                <a:xfrm>
                  <a:off x="1486" y="1514"/>
                  <a:ext cx="289" cy="577"/>
                </a:xfrm>
                <a:prstGeom prst="rect">
                  <a:avLst/>
                </a:prstGeom>
                <a:solidFill>
                  <a:srgbClr val="4F81BD">
                    <a:alpha val="1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291" name="Rectangle 166"/>
                <p:cNvSpPr>
                  <a:spLocks noChangeAspect="1" noChangeArrowheads="1"/>
                </p:cNvSpPr>
                <p:nvPr/>
              </p:nvSpPr>
              <p:spPr bwMode="auto">
                <a:xfrm>
                  <a:off x="1805" y="1514"/>
                  <a:ext cx="289" cy="577"/>
                </a:xfrm>
                <a:prstGeom prst="rect">
                  <a:avLst/>
                </a:prstGeom>
                <a:solidFill>
                  <a:srgbClr val="4F81BD">
                    <a:alpha val="1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grpSp>
          <p:grpSp>
            <p:nvGrpSpPr>
              <p:cNvPr id="225" name="Group 167"/>
              <p:cNvGrpSpPr>
                <a:grpSpLocks noChangeAspect="1"/>
              </p:cNvGrpSpPr>
              <p:nvPr/>
            </p:nvGrpSpPr>
            <p:grpSpPr bwMode="auto">
              <a:xfrm rot="1800000">
                <a:off x="4034" y="820"/>
                <a:ext cx="608" cy="1184"/>
                <a:chOff x="2560" y="976"/>
                <a:chExt cx="608" cy="1184"/>
              </a:xfrm>
            </p:grpSpPr>
            <p:sp>
              <p:nvSpPr>
                <p:cNvPr id="284" name="Rectangle 168"/>
                <p:cNvSpPr>
                  <a:spLocks noChangeAspect="1" noChangeArrowheads="1"/>
                </p:cNvSpPr>
                <p:nvPr/>
              </p:nvSpPr>
              <p:spPr bwMode="auto">
                <a:xfrm>
                  <a:off x="2552" y="969"/>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285" name="Rectangle 169"/>
                <p:cNvSpPr>
                  <a:spLocks noChangeAspect="1" noChangeArrowheads="1"/>
                </p:cNvSpPr>
                <p:nvPr/>
              </p:nvSpPr>
              <p:spPr bwMode="auto">
                <a:xfrm>
                  <a:off x="2875" y="969"/>
                  <a:ext cx="289" cy="577"/>
                </a:xfrm>
                <a:prstGeom prst="rect">
                  <a:avLst/>
                </a:prstGeom>
                <a:solidFill>
                  <a:srgbClr val="4F81BD">
                    <a:alpha val="1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286" name="Rectangle 170"/>
                <p:cNvSpPr>
                  <a:spLocks noChangeAspect="1" noChangeArrowheads="1"/>
                </p:cNvSpPr>
                <p:nvPr/>
              </p:nvSpPr>
              <p:spPr bwMode="auto">
                <a:xfrm>
                  <a:off x="2556" y="1577"/>
                  <a:ext cx="289" cy="581"/>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287" name="Rectangle 171"/>
                <p:cNvSpPr>
                  <a:spLocks noChangeAspect="1" noChangeArrowheads="1"/>
                </p:cNvSpPr>
                <p:nvPr/>
              </p:nvSpPr>
              <p:spPr bwMode="auto">
                <a:xfrm>
                  <a:off x="2873" y="1576"/>
                  <a:ext cx="289" cy="577"/>
                </a:xfrm>
                <a:prstGeom prst="rect">
                  <a:avLst/>
                </a:prstGeom>
                <a:solidFill>
                  <a:srgbClr val="4F81BD">
                    <a:alpha val="1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grpSp>
          <p:grpSp>
            <p:nvGrpSpPr>
              <p:cNvPr id="226" name="Group 172"/>
              <p:cNvGrpSpPr>
                <a:grpSpLocks noChangeAspect="1"/>
              </p:cNvGrpSpPr>
              <p:nvPr/>
            </p:nvGrpSpPr>
            <p:grpSpPr bwMode="auto">
              <a:xfrm rot="19800000" flipH="1">
                <a:off x="2912" y="821"/>
                <a:ext cx="608" cy="1184"/>
                <a:chOff x="2560" y="976"/>
                <a:chExt cx="608" cy="1184"/>
              </a:xfrm>
            </p:grpSpPr>
            <p:sp>
              <p:nvSpPr>
                <p:cNvPr id="280" name="Rectangle 173"/>
                <p:cNvSpPr>
                  <a:spLocks noChangeAspect="1" noChangeArrowheads="1"/>
                </p:cNvSpPr>
                <p:nvPr/>
              </p:nvSpPr>
              <p:spPr bwMode="auto">
                <a:xfrm>
                  <a:off x="2563" y="965"/>
                  <a:ext cx="293"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281" name="Rectangle 174"/>
                <p:cNvSpPr>
                  <a:spLocks noChangeAspect="1" noChangeArrowheads="1"/>
                </p:cNvSpPr>
                <p:nvPr/>
              </p:nvSpPr>
              <p:spPr bwMode="auto">
                <a:xfrm>
                  <a:off x="2885" y="962"/>
                  <a:ext cx="289" cy="577"/>
                </a:xfrm>
                <a:prstGeom prst="rect">
                  <a:avLst/>
                </a:prstGeom>
                <a:solidFill>
                  <a:srgbClr val="4F81BD">
                    <a:alpha val="1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282" name="Rectangle 175"/>
                <p:cNvSpPr>
                  <a:spLocks noChangeAspect="1" noChangeArrowheads="1"/>
                </p:cNvSpPr>
                <p:nvPr/>
              </p:nvSpPr>
              <p:spPr bwMode="auto">
                <a:xfrm>
                  <a:off x="2567" y="1574"/>
                  <a:ext cx="289" cy="577"/>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283" name="Rectangle 176"/>
                <p:cNvSpPr>
                  <a:spLocks noChangeAspect="1" noChangeArrowheads="1"/>
                </p:cNvSpPr>
                <p:nvPr/>
              </p:nvSpPr>
              <p:spPr bwMode="auto">
                <a:xfrm>
                  <a:off x="2884" y="1573"/>
                  <a:ext cx="289" cy="577"/>
                </a:xfrm>
                <a:prstGeom prst="rect">
                  <a:avLst/>
                </a:prstGeom>
                <a:solidFill>
                  <a:srgbClr val="4F81BD">
                    <a:alpha val="1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grpSp>
        </p:grpSp>
      </p:grpSp>
      <p:grpSp>
        <p:nvGrpSpPr>
          <p:cNvPr id="227" name="Group 177"/>
          <p:cNvGrpSpPr>
            <a:grpSpLocks/>
          </p:cNvGrpSpPr>
          <p:nvPr/>
        </p:nvGrpSpPr>
        <p:grpSpPr bwMode="auto">
          <a:xfrm>
            <a:off x="854810" y="1566250"/>
            <a:ext cx="1173118" cy="3495312"/>
            <a:chOff x="767" y="659"/>
            <a:chExt cx="732" cy="2181"/>
          </a:xfrm>
        </p:grpSpPr>
        <p:grpSp>
          <p:nvGrpSpPr>
            <p:cNvPr id="228" name="Group 178"/>
            <p:cNvGrpSpPr>
              <a:grpSpLocks noChangeAspect="1"/>
            </p:cNvGrpSpPr>
            <p:nvPr/>
          </p:nvGrpSpPr>
          <p:grpSpPr bwMode="auto">
            <a:xfrm>
              <a:off x="767" y="902"/>
              <a:ext cx="732" cy="1938"/>
              <a:chOff x="3088" y="465"/>
              <a:chExt cx="915" cy="2424"/>
            </a:xfrm>
          </p:grpSpPr>
          <p:grpSp>
            <p:nvGrpSpPr>
              <p:cNvPr id="229" name="Group 417"/>
              <p:cNvGrpSpPr>
                <a:grpSpLocks noChangeAspect="1"/>
              </p:cNvGrpSpPr>
              <p:nvPr/>
            </p:nvGrpSpPr>
            <p:grpSpPr bwMode="auto">
              <a:xfrm>
                <a:off x="3239" y="1705"/>
                <a:ext cx="610" cy="1184"/>
                <a:chOff x="1485" y="907"/>
                <a:chExt cx="610" cy="1184"/>
              </a:xfrm>
            </p:grpSpPr>
            <p:sp>
              <p:nvSpPr>
                <p:cNvPr id="426" name="Rectangle 180"/>
                <p:cNvSpPr>
                  <a:spLocks noChangeAspect="1" noChangeArrowheads="1"/>
                </p:cNvSpPr>
                <p:nvPr/>
              </p:nvSpPr>
              <p:spPr bwMode="auto">
                <a:xfrm>
                  <a:off x="1485" y="907"/>
                  <a:ext cx="290" cy="576"/>
                </a:xfrm>
                <a:prstGeom prst="rect">
                  <a:avLst/>
                </a:prstGeom>
                <a:solidFill>
                  <a:schemeClr val="bg2"/>
                </a:solidFill>
                <a:ln w="9525">
                  <a:solidFill>
                    <a:sysClr val="windowText" lastClr="000000"/>
                  </a:solidFill>
                  <a:miter lim="800000"/>
                  <a:headEnd/>
                  <a:tailEnd/>
                </a:ln>
              </p:spPr>
              <p:txBody>
                <a:bodyPr wrap="none" anchor="ctr"/>
                <a:lstStyle/>
                <a:p>
                  <a:pPr algn="ctr" eaLnBrk="0" hangingPunct="0">
                    <a:defRPr/>
                  </a:pPr>
                  <a:endParaRPr lang="en-US" sz="1400" b="1" kern="0">
                    <a:solidFill>
                      <a:srgbClr val="FFFFFF"/>
                    </a:solidFill>
                    <a:cs typeface="Arial" pitchFamily="34" charset="0"/>
                  </a:endParaRPr>
                </a:p>
              </p:txBody>
            </p:sp>
            <p:sp>
              <p:nvSpPr>
                <p:cNvPr id="427" name="Rectangle 181"/>
                <p:cNvSpPr>
                  <a:spLocks noChangeAspect="1" noChangeArrowheads="1"/>
                </p:cNvSpPr>
                <p:nvPr/>
              </p:nvSpPr>
              <p:spPr bwMode="auto">
                <a:xfrm>
                  <a:off x="1806" y="908"/>
                  <a:ext cx="289" cy="576"/>
                </a:xfrm>
                <a:prstGeom prst="rect">
                  <a:avLst/>
                </a:prstGeom>
                <a:solidFill>
                  <a:schemeClr val="bg2"/>
                </a:solidFill>
                <a:ln w="9525">
                  <a:solidFill>
                    <a:sysClr val="windowText" lastClr="000000"/>
                  </a:solidFill>
                  <a:miter lim="800000"/>
                  <a:headEnd/>
                  <a:tailEnd/>
                </a:ln>
              </p:spPr>
              <p:txBody>
                <a:bodyPr wrap="none" anchor="ctr"/>
                <a:lstStyle/>
                <a:p>
                  <a:pPr algn="ctr" eaLnBrk="0" hangingPunct="0">
                    <a:defRPr/>
                  </a:pPr>
                  <a:endParaRPr lang="en-US" sz="1400" b="1" kern="0">
                    <a:solidFill>
                      <a:srgbClr val="FFFFFF"/>
                    </a:solidFill>
                    <a:cs typeface="Arial" pitchFamily="34" charset="0"/>
                  </a:endParaRPr>
                </a:p>
              </p:txBody>
            </p:sp>
            <p:sp>
              <p:nvSpPr>
                <p:cNvPr id="428" name="Rectangle 182"/>
                <p:cNvSpPr>
                  <a:spLocks noChangeAspect="1" noChangeArrowheads="1"/>
                </p:cNvSpPr>
                <p:nvPr/>
              </p:nvSpPr>
              <p:spPr bwMode="auto">
                <a:xfrm>
                  <a:off x="1485" y="1513"/>
                  <a:ext cx="290" cy="575"/>
                </a:xfrm>
                <a:prstGeom prst="rect">
                  <a:avLst/>
                </a:prstGeom>
                <a:solidFill>
                  <a:schemeClr val="bg2"/>
                </a:solidFill>
                <a:ln w="9525">
                  <a:solidFill>
                    <a:sysClr val="windowText" lastClr="000000"/>
                  </a:solidFill>
                  <a:miter lim="800000"/>
                  <a:headEnd/>
                  <a:tailEnd/>
                </a:ln>
              </p:spPr>
              <p:txBody>
                <a:bodyPr wrap="none" anchor="ctr"/>
                <a:lstStyle/>
                <a:p>
                  <a:pPr algn="ctr" eaLnBrk="0" hangingPunct="0">
                    <a:defRPr/>
                  </a:pPr>
                  <a:endParaRPr lang="en-US" sz="1400" b="1" kern="0">
                    <a:solidFill>
                      <a:srgbClr val="FFFFFF"/>
                    </a:solidFill>
                    <a:cs typeface="Arial" pitchFamily="34" charset="0"/>
                  </a:endParaRPr>
                </a:p>
              </p:txBody>
            </p:sp>
            <p:sp>
              <p:nvSpPr>
                <p:cNvPr id="429" name="Rectangle 183"/>
                <p:cNvSpPr>
                  <a:spLocks noChangeAspect="1" noChangeArrowheads="1"/>
                </p:cNvSpPr>
                <p:nvPr/>
              </p:nvSpPr>
              <p:spPr bwMode="auto">
                <a:xfrm>
                  <a:off x="1806" y="1515"/>
                  <a:ext cx="289" cy="576"/>
                </a:xfrm>
                <a:prstGeom prst="rect">
                  <a:avLst/>
                </a:prstGeom>
                <a:solidFill>
                  <a:schemeClr val="bg2"/>
                </a:solidFill>
                <a:ln w="9525">
                  <a:solidFill>
                    <a:sysClr val="windowText" lastClr="000000"/>
                  </a:solidFill>
                  <a:miter lim="800000"/>
                  <a:headEnd/>
                  <a:tailEnd/>
                </a:ln>
              </p:spPr>
              <p:txBody>
                <a:bodyPr wrap="none" anchor="ctr"/>
                <a:lstStyle/>
                <a:p>
                  <a:pPr algn="ctr" eaLnBrk="0" hangingPunct="0">
                    <a:defRPr/>
                  </a:pPr>
                  <a:endParaRPr lang="en-US" sz="1400" b="1" kern="0">
                    <a:solidFill>
                      <a:srgbClr val="FFFFFF"/>
                    </a:solidFill>
                    <a:cs typeface="Arial" pitchFamily="34" charset="0"/>
                  </a:endParaRPr>
                </a:p>
              </p:txBody>
            </p:sp>
          </p:grpSp>
          <p:grpSp>
            <p:nvGrpSpPr>
              <p:cNvPr id="230" name="Group 184"/>
              <p:cNvGrpSpPr>
                <a:grpSpLocks noChangeAspect="1"/>
              </p:cNvGrpSpPr>
              <p:nvPr/>
            </p:nvGrpSpPr>
            <p:grpSpPr bwMode="auto">
              <a:xfrm>
                <a:off x="3088" y="465"/>
                <a:ext cx="915" cy="1211"/>
                <a:chOff x="3088" y="465"/>
                <a:chExt cx="915" cy="1211"/>
              </a:xfrm>
            </p:grpSpPr>
            <p:grpSp>
              <p:nvGrpSpPr>
                <p:cNvPr id="231" name="Group 185"/>
                <p:cNvGrpSpPr>
                  <a:grpSpLocks noChangeAspect="1"/>
                </p:cNvGrpSpPr>
                <p:nvPr/>
              </p:nvGrpSpPr>
              <p:grpSpPr bwMode="auto">
                <a:xfrm>
                  <a:off x="3714" y="465"/>
                  <a:ext cx="289" cy="1210"/>
                  <a:chOff x="3714" y="463"/>
                  <a:chExt cx="289" cy="1210"/>
                </a:xfrm>
              </p:grpSpPr>
              <p:sp>
                <p:nvSpPr>
                  <p:cNvPr id="424" name="Rectangle 186"/>
                  <p:cNvSpPr>
                    <a:spLocks noChangeAspect="1" noChangeArrowheads="1"/>
                  </p:cNvSpPr>
                  <p:nvPr/>
                </p:nvSpPr>
                <p:spPr bwMode="auto">
                  <a:xfrm rot="19800000" flipH="1">
                    <a:off x="3715" y="463"/>
                    <a:ext cx="288" cy="576"/>
                  </a:xfrm>
                  <a:prstGeom prst="rect">
                    <a:avLst/>
                  </a:prstGeom>
                  <a:solidFill>
                    <a:schemeClr val="accent1">
                      <a:lumMod val="60000"/>
                      <a:lumOff val="4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425" name="Rectangle 187"/>
                  <p:cNvSpPr>
                    <a:spLocks noChangeAspect="1" noChangeArrowheads="1"/>
                  </p:cNvSpPr>
                  <p:nvPr/>
                </p:nvSpPr>
                <p:spPr bwMode="auto">
                  <a:xfrm rot="1800000">
                    <a:off x="3714" y="1097"/>
                    <a:ext cx="288" cy="576"/>
                  </a:xfrm>
                  <a:prstGeom prst="rect">
                    <a:avLst/>
                  </a:prstGeom>
                  <a:solidFill>
                    <a:srgbClr val="33CC3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grpSp>
            <p:grpSp>
              <p:nvGrpSpPr>
                <p:cNvPr id="232" name="Group 188"/>
                <p:cNvGrpSpPr>
                  <a:grpSpLocks noChangeAspect="1"/>
                </p:cNvGrpSpPr>
                <p:nvPr/>
              </p:nvGrpSpPr>
              <p:grpSpPr bwMode="auto">
                <a:xfrm flipH="1">
                  <a:off x="3088" y="466"/>
                  <a:ext cx="289" cy="1210"/>
                  <a:chOff x="3714" y="463"/>
                  <a:chExt cx="289" cy="1210"/>
                </a:xfrm>
              </p:grpSpPr>
              <p:sp>
                <p:nvSpPr>
                  <p:cNvPr id="422" name="Rectangle 189"/>
                  <p:cNvSpPr>
                    <a:spLocks noChangeAspect="1" noChangeArrowheads="1"/>
                  </p:cNvSpPr>
                  <p:nvPr/>
                </p:nvSpPr>
                <p:spPr bwMode="auto">
                  <a:xfrm rot="19800000" flipH="1">
                    <a:off x="3717" y="463"/>
                    <a:ext cx="288" cy="576"/>
                  </a:xfrm>
                  <a:prstGeom prst="rect">
                    <a:avLst/>
                  </a:prstGeom>
                  <a:solidFill>
                    <a:schemeClr val="accent1">
                      <a:lumMod val="60000"/>
                      <a:lumOff val="4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423" name="Rectangle 190"/>
                  <p:cNvSpPr>
                    <a:spLocks noChangeAspect="1" noChangeArrowheads="1"/>
                  </p:cNvSpPr>
                  <p:nvPr/>
                </p:nvSpPr>
                <p:spPr bwMode="auto">
                  <a:xfrm rot="1800000">
                    <a:off x="3714" y="1097"/>
                    <a:ext cx="288" cy="576"/>
                  </a:xfrm>
                  <a:prstGeom prst="rect">
                    <a:avLst/>
                  </a:prstGeom>
                  <a:solidFill>
                    <a:srgbClr val="33CC3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grpSp>
          </p:grpSp>
        </p:grpSp>
        <p:sp>
          <p:nvSpPr>
            <p:cNvPr id="417" name="Text Box 191"/>
            <p:cNvSpPr txBox="1">
              <a:spLocks noChangeArrowheads="1"/>
            </p:cNvSpPr>
            <p:nvPr/>
          </p:nvSpPr>
          <p:spPr bwMode="auto">
            <a:xfrm>
              <a:off x="895" y="659"/>
              <a:ext cx="478"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r>
                <a:rPr lang="en-US" sz="1400" b="1" kern="0" dirty="0" err="1" smtClean="0">
                  <a:solidFill>
                    <a:srgbClr val="000000"/>
                  </a:solidFill>
                  <a:cs typeface="Arial" pitchFamily="34" charset="0"/>
                </a:rPr>
                <a:t>Eylea</a:t>
              </a:r>
              <a:r>
                <a:rPr lang="en-US" sz="1400" baseline="30000" dirty="0">
                  <a:solidFill>
                    <a:srgbClr val="676767"/>
                  </a:solidFill>
                  <a:cs typeface="Arial" charset="0"/>
                </a:rPr>
                <a:t>®</a:t>
              </a:r>
              <a:endParaRPr lang="en-US" sz="1400" b="1" kern="0" dirty="0">
                <a:solidFill>
                  <a:srgbClr val="000000"/>
                </a:solidFill>
                <a:cs typeface="Arial" pitchFamily="34" charset="0"/>
              </a:endParaRPr>
            </a:p>
          </p:txBody>
        </p:sp>
      </p:grpSp>
      <p:grpSp>
        <p:nvGrpSpPr>
          <p:cNvPr id="233" name="Group 192"/>
          <p:cNvGrpSpPr>
            <a:grpSpLocks/>
          </p:cNvGrpSpPr>
          <p:nvPr/>
        </p:nvGrpSpPr>
        <p:grpSpPr bwMode="auto">
          <a:xfrm>
            <a:off x="3476626" y="1582738"/>
            <a:ext cx="2200275" cy="3279775"/>
            <a:chOff x="2446" y="659"/>
            <a:chExt cx="1386" cy="2066"/>
          </a:xfrm>
        </p:grpSpPr>
        <p:grpSp>
          <p:nvGrpSpPr>
            <p:cNvPr id="234" name="Group 193"/>
            <p:cNvGrpSpPr>
              <a:grpSpLocks noChangeAspect="1"/>
            </p:cNvGrpSpPr>
            <p:nvPr/>
          </p:nvGrpSpPr>
          <p:grpSpPr bwMode="auto">
            <a:xfrm>
              <a:off x="2446" y="902"/>
              <a:ext cx="1386" cy="1823"/>
              <a:chOff x="2909" y="820"/>
              <a:chExt cx="1733" cy="2279"/>
            </a:xfrm>
          </p:grpSpPr>
          <p:grpSp>
            <p:nvGrpSpPr>
              <p:cNvPr id="235" name="Group 432"/>
              <p:cNvGrpSpPr>
                <a:grpSpLocks noChangeAspect="1"/>
              </p:cNvGrpSpPr>
              <p:nvPr/>
            </p:nvGrpSpPr>
            <p:grpSpPr bwMode="auto">
              <a:xfrm>
                <a:off x="3462" y="1915"/>
                <a:ext cx="608" cy="1184"/>
                <a:chOff x="1487" y="907"/>
                <a:chExt cx="608" cy="1184"/>
              </a:xfrm>
            </p:grpSpPr>
            <p:sp>
              <p:nvSpPr>
                <p:cNvPr id="444" name="Rectangle 195"/>
                <p:cNvSpPr>
                  <a:spLocks noChangeAspect="1" noChangeArrowheads="1"/>
                </p:cNvSpPr>
                <p:nvPr/>
              </p:nvSpPr>
              <p:spPr bwMode="auto">
                <a:xfrm>
                  <a:off x="1487" y="907"/>
                  <a:ext cx="288" cy="576"/>
                </a:xfrm>
                <a:prstGeom prst="rect">
                  <a:avLst/>
                </a:prstGeom>
                <a:solidFill>
                  <a:schemeClr val="bg1">
                    <a:lumMod val="95000"/>
                  </a:schemeClr>
                </a:solidFill>
                <a:ln w="9525">
                  <a:solidFill>
                    <a:schemeClr val="bg2">
                      <a:lumMod val="75000"/>
                    </a:schemeClr>
                  </a:solidFill>
                  <a:miter lim="800000"/>
                  <a:headEnd/>
                  <a:tailEnd/>
                </a:ln>
              </p:spPr>
              <p:txBody>
                <a:bodyPr wrap="none" anchor="ctr"/>
                <a:lstStyle/>
                <a:p>
                  <a:pPr algn="ctr" eaLnBrk="0" hangingPunct="0">
                    <a:defRPr/>
                  </a:pPr>
                  <a:endParaRPr lang="en-US" sz="1400" b="1" kern="0">
                    <a:solidFill>
                      <a:srgbClr val="FFFFFF"/>
                    </a:solidFill>
                    <a:cs typeface="Arial" pitchFamily="34" charset="0"/>
                  </a:endParaRPr>
                </a:p>
              </p:txBody>
            </p:sp>
            <p:sp>
              <p:nvSpPr>
                <p:cNvPr id="445" name="Rectangle 196"/>
                <p:cNvSpPr>
                  <a:spLocks noChangeAspect="1" noChangeArrowheads="1"/>
                </p:cNvSpPr>
                <p:nvPr/>
              </p:nvSpPr>
              <p:spPr bwMode="auto">
                <a:xfrm>
                  <a:off x="1807" y="908"/>
                  <a:ext cx="288" cy="576"/>
                </a:xfrm>
                <a:prstGeom prst="rect">
                  <a:avLst/>
                </a:prstGeom>
                <a:solidFill>
                  <a:schemeClr val="bg1">
                    <a:lumMod val="95000"/>
                  </a:schemeClr>
                </a:solidFill>
                <a:ln w="9525">
                  <a:solidFill>
                    <a:schemeClr val="bg2">
                      <a:lumMod val="75000"/>
                    </a:schemeClr>
                  </a:solidFill>
                  <a:miter lim="800000"/>
                  <a:headEnd/>
                  <a:tailEnd/>
                </a:ln>
              </p:spPr>
              <p:txBody>
                <a:bodyPr wrap="none" anchor="ctr"/>
                <a:lstStyle/>
                <a:p>
                  <a:pPr algn="ctr" eaLnBrk="0" hangingPunct="0">
                    <a:defRPr/>
                  </a:pPr>
                  <a:endParaRPr lang="en-US" sz="1400" b="1" kern="0">
                    <a:solidFill>
                      <a:srgbClr val="FFFFFF"/>
                    </a:solidFill>
                    <a:cs typeface="Arial" pitchFamily="34" charset="0"/>
                  </a:endParaRPr>
                </a:p>
              </p:txBody>
            </p:sp>
            <p:sp>
              <p:nvSpPr>
                <p:cNvPr id="446" name="Rectangle 197"/>
                <p:cNvSpPr>
                  <a:spLocks noChangeAspect="1" noChangeArrowheads="1"/>
                </p:cNvSpPr>
                <p:nvPr/>
              </p:nvSpPr>
              <p:spPr bwMode="auto">
                <a:xfrm>
                  <a:off x="1487" y="1513"/>
                  <a:ext cx="288" cy="575"/>
                </a:xfrm>
                <a:prstGeom prst="rect">
                  <a:avLst/>
                </a:prstGeom>
                <a:solidFill>
                  <a:schemeClr val="bg1">
                    <a:lumMod val="95000"/>
                  </a:schemeClr>
                </a:solidFill>
                <a:ln w="9525">
                  <a:solidFill>
                    <a:schemeClr val="bg2">
                      <a:lumMod val="75000"/>
                    </a:schemeClr>
                  </a:solidFill>
                  <a:miter lim="800000"/>
                  <a:headEnd/>
                  <a:tailEnd/>
                </a:ln>
              </p:spPr>
              <p:txBody>
                <a:bodyPr wrap="none" anchor="ctr"/>
                <a:lstStyle/>
                <a:p>
                  <a:pPr algn="ctr" eaLnBrk="0" hangingPunct="0">
                    <a:defRPr/>
                  </a:pPr>
                  <a:endParaRPr lang="en-US" sz="1400" b="1" kern="0">
                    <a:solidFill>
                      <a:srgbClr val="FFFFFF"/>
                    </a:solidFill>
                    <a:cs typeface="Arial" pitchFamily="34" charset="0"/>
                  </a:endParaRPr>
                </a:p>
              </p:txBody>
            </p:sp>
            <p:sp>
              <p:nvSpPr>
                <p:cNvPr id="447" name="Rectangle 198"/>
                <p:cNvSpPr>
                  <a:spLocks noChangeAspect="1" noChangeArrowheads="1"/>
                </p:cNvSpPr>
                <p:nvPr/>
              </p:nvSpPr>
              <p:spPr bwMode="auto">
                <a:xfrm>
                  <a:off x="1807" y="1515"/>
                  <a:ext cx="288" cy="576"/>
                </a:xfrm>
                <a:prstGeom prst="rect">
                  <a:avLst/>
                </a:prstGeom>
                <a:solidFill>
                  <a:schemeClr val="bg1">
                    <a:lumMod val="95000"/>
                  </a:schemeClr>
                </a:solidFill>
                <a:ln w="9525">
                  <a:solidFill>
                    <a:schemeClr val="bg2">
                      <a:lumMod val="75000"/>
                    </a:schemeClr>
                  </a:solidFill>
                  <a:miter lim="800000"/>
                  <a:headEnd/>
                  <a:tailEnd/>
                </a:ln>
              </p:spPr>
              <p:txBody>
                <a:bodyPr wrap="none" anchor="ctr"/>
                <a:lstStyle/>
                <a:p>
                  <a:pPr algn="ctr" eaLnBrk="0" hangingPunct="0">
                    <a:defRPr/>
                  </a:pPr>
                  <a:endParaRPr lang="en-US" sz="1400" b="1" kern="0">
                    <a:solidFill>
                      <a:srgbClr val="FFFFFF"/>
                    </a:solidFill>
                    <a:cs typeface="Arial" pitchFamily="34" charset="0"/>
                  </a:endParaRPr>
                </a:p>
              </p:txBody>
            </p:sp>
          </p:grpSp>
          <p:grpSp>
            <p:nvGrpSpPr>
              <p:cNvPr id="236" name="Group 199"/>
              <p:cNvGrpSpPr>
                <a:grpSpLocks noChangeAspect="1"/>
              </p:cNvGrpSpPr>
              <p:nvPr/>
            </p:nvGrpSpPr>
            <p:grpSpPr bwMode="auto">
              <a:xfrm rot="1800000">
                <a:off x="4034" y="820"/>
                <a:ext cx="608" cy="1184"/>
                <a:chOff x="2560" y="976"/>
                <a:chExt cx="608" cy="1184"/>
              </a:xfrm>
            </p:grpSpPr>
            <p:sp>
              <p:nvSpPr>
                <p:cNvPr id="440" name="Rectangle 200"/>
                <p:cNvSpPr>
                  <a:spLocks noChangeAspect="1" noChangeArrowheads="1"/>
                </p:cNvSpPr>
                <p:nvPr/>
              </p:nvSpPr>
              <p:spPr bwMode="auto">
                <a:xfrm>
                  <a:off x="2558" y="976"/>
                  <a:ext cx="288" cy="576"/>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442" name="Rectangle 202"/>
                <p:cNvSpPr>
                  <a:spLocks noChangeAspect="1" noChangeArrowheads="1"/>
                </p:cNvSpPr>
                <p:nvPr/>
              </p:nvSpPr>
              <p:spPr bwMode="auto">
                <a:xfrm>
                  <a:off x="2560" y="1582"/>
                  <a:ext cx="288" cy="575"/>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441" name="Rectangle 201"/>
                <p:cNvSpPr>
                  <a:spLocks noChangeAspect="1" noChangeArrowheads="1"/>
                </p:cNvSpPr>
                <p:nvPr/>
              </p:nvSpPr>
              <p:spPr bwMode="auto">
                <a:xfrm>
                  <a:off x="2878" y="977"/>
                  <a:ext cx="288" cy="576"/>
                </a:xfrm>
                <a:prstGeom prst="rect">
                  <a:avLst/>
                </a:prstGeom>
                <a:solidFill>
                  <a:schemeClr val="bg1">
                    <a:lumMod val="95000"/>
                  </a:schemeClr>
                </a:solidFill>
                <a:ln w="9525">
                  <a:solidFill>
                    <a:srgbClr val="000000"/>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443" name="Rectangle 203"/>
                <p:cNvSpPr>
                  <a:spLocks noChangeAspect="1" noChangeArrowheads="1"/>
                </p:cNvSpPr>
                <p:nvPr/>
              </p:nvSpPr>
              <p:spPr bwMode="auto">
                <a:xfrm>
                  <a:off x="2879" y="1582"/>
                  <a:ext cx="288" cy="576"/>
                </a:xfrm>
                <a:prstGeom prst="rect">
                  <a:avLst/>
                </a:prstGeom>
                <a:solidFill>
                  <a:schemeClr val="bg1">
                    <a:lumMod val="95000"/>
                  </a:schemeClr>
                </a:solidFill>
                <a:ln w="9525">
                  <a:solidFill>
                    <a:srgbClr val="000000"/>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grpSp>
          <p:grpSp>
            <p:nvGrpSpPr>
              <p:cNvPr id="237" name="Group 204"/>
              <p:cNvGrpSpPr>
                <a:grpSpLocks noChangeAspect="1"/>
              </p:cNvGrpSpPr>
              <p:nvPr/>
            </p:nvGrpSpPr>
            <p:grpSpPr bwMode="auto">
              <a:xfrm rot="19800000" flipH="1">
                <a:off x="2909" y="821"/>
                <a:ext cx="607" cy="1184"/>
                <a:chOff x="2563" y="974"/>
                <a:chExt cx="607" cy="1184"/>
              </a:xfrm>
            </p:grpSpPr>
            <p:sp>
              <p:nvSpPr>
                <p:cNvPr id="436" name="Rectangle 205"/>
                <p:cNvSpPr>
                  <a:spLocks noChangeAspect="1" noChangeArrowheads="1"/>
                </p:cNvSpPr>
                <p:nvPr/>
              </p:nvSpPr>
              <p:spPr bwMode="auto">
                <a:xfrm>
                  <a:off x="2563" y="974"/>
                  <a:ext cx="288" cy="576"/>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437" name="Rectangle 206"/>
                <p:cNvSpPr>
                  <a:spLocks noChangeAspect="1" noChangeArrowheads="1"/>
                </p:cNvSpPr>
                <p:nvPr/>
              </p:nvSpPr>
              <p:spPr bwMode="auto">
                <a:xfrm>
                  <a:off x="2880" y="977"/>
                  <a:ext cx="288" cy="576"/>
                </a:xfrm>
                <a:prstGeom prst="rect">
                  <a:avLst/>
                </a:prstGeom>
                <a:solidFill>
                  <a:schemeClr val="bg1">
                    <a:lumMod val="95000"/>
                  </a:schemeClr>
                </a:solidFill>
                <a:ln w="9525">
                  <a:solidFill>
                    <a:srgbClr val="000000"/>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438" name="Rectangle 207"/>
                <p:cNvSpPr>
                  <a:spLocks noChangeAspect="1" noChangeArrowheads="1"/>
                </p:cNvSpPr>
                <p:nvPr/>
              </p:nvSpPr>
              <p:spPr bwMode="auto">
                <a:xfrm>
                  <a:off x="2564" y="1566"/>
                  <a:ext cx="288" cy="576"/>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439" name="Rectangle 208"/>
                <p:cNvSpPr>
                  <a:spLocks noChangeAspect="1" noChangeArrowheads="1"/>
                </p:cNvSpPr>
                <p:nvPr/>
              </p:nvSpPr>
              <p:spPr bwMode="auto">
                <a:xfrm>
                  <a:off x="2882" y="1582"/>
                  <a:ext cx="288" cy="576"/>
                </a:xfrm>
                <a:prstGeom prst="rect">
                  <a:avLst/>
                </a:prstGeom>
                <a:solidFill>
                  <a:schemeClr val="bg1">
                    <a:lumMod val="95000"/>
                  </a:schemeClr>
                </a:solidFill>
                <a:ln w="9525">
                  <a:solidFill>
                    <a:srgbClr val="000000"/>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grpSp>
        </p:grpSp>
        <p:sp>
          <p:nvSpPr>
            <p:cNvPr id="432" name="Text Box 209"/>
            <p:cNvSpPr txBox="1">
              <a:spLocks noChangeArrowheads="1"/>
            </p:cNvSpPr>
            <p:nvPr/>
          </p:nvSpPr>
          <p:spPr bwMode="auto">
            <a:xfrm>
              <a:off x="2751" y="659"/>
              <a:ext cx="733"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r>
                <a:rPr lang="en-US" sz="1400" b="1" kern="0" dirty="0" err="1">
                  <a:solidFill>
                    <a:srgbClr val="000000"/>
                  </a:solidFill>
                  <a:cs typeface="Arial" pitchFamily="34" charset="0"/>
                </a:rPr>
                <a:t>Bevacizumab</a:t>
              </a:r>
              <a:endParaRPr lang="en-US" sz="1400" b="1" kern="0" baseline="30000" dirty="0">
                <a:solidFill>
                  <a:srgbClr val="000000"/>
                </a:solidFill>
                <a:cs typeface="Arial" pitchFamily="34" charset="0"/>
              </a:endParaRPr>
            </a:p>
          </p:txBody>
        </p:sp>
      </p:grpSp>
      <p:grpSp>
        <p:nvGrpSpPr>
          <p:cNvPr id="238" name="Group 210"/>
          <p:cNvGrpSpPr>
            <a:grpSpLocks/>
          </p:cNvGrpSpPr>
          <p:nvPr/>
        </p:nvGrpSpPr>
        <p:grpSpPr bwMode="auto">
          <a:xfrm>
            <a:off x="6623050" y="1582738"/>
            <a:ext cx="2012950" cy="2066925"/>
            <a:chOff x="4397" y="749"/>
            <a:chExt cx="1268" cy="1302"/>
          </a:xfrm>
        </p:grpSpPr>
        <p:grpSp>
          <p:nvGrpSpPr>
            <p:cNvPr id="239" name="Group 211"/>
            <p:cNvGrpSpPr>
              <a:grpSpLocks noChangeAspect="1"/>
            </p:cNvGrpSpPr>
            <p:nvPr/>
          </p:nvGrpSpPr>
          <p:grpSpPr bwMode="auto">
            <a:xfrm rot="1800000">
              <a:off x="4772" y="1104"/>
              <a:ext cx="486" cy="947"/>
              <a:chOff x="2560" y="976"/>
              <a:chExt cx="608" cy="1184"/>
            </a:xfrm>
          </p:grpSpPr>
          <p:sp>
            <p:nvSpPr>
              <p:cNvPr id="451" name="Rectangle 212"/>
              <p:cNvSpPr>
                <a:spLocks noChangeAspect="1" noChangeArrowheads="1"/>
              </p:cNvSpPr>
              <p:nvPr/>
            </p:nvSpPr>
            <p:spPr bwMode="auto">
              <a:xfrm>
                <a:off x="2558" y="976"/>
                <a:ext cx="288" cy="576"/>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452" name="Rectangle 213"/>
              <p:cNvSpPr>
                <a:spLocks noChangeAspect="1" noChangeArrowheads="1"/>
              </p:cNvSpPr>
              <p:nvPr/>
            </p:nvSpPr>
            <p:spPr bwMode="auto">
              <a:xfrm>
                <a:off x="2877" y="977"/>
                <a:ext cx="288" cy="576"/>
              </a:xfrm>
              <a:prstGeom prst="rect">
                <a:avLst/>
              </a:prstGeom>
              <a:solidFill>
                <a:schemeClr val="bg1">
                  <a:lumMod val="95000"/>
                </a:schemeClr>
              </a:solidFill>
              <a:ln w="9525">
                <a:solidFill>
                  <a:srgbClr val="000000"/>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sp>
            <p:nvSpPr>
              <p:cNvPr id="453" name="Rectangle 214"/>
              <p:cNvSpPr>
                <a:spLocks noChangeAspect="1" noChangeArrowheads="1"/>
              </p:cNvSpPr>
              <p:nvPr/>
            </p:nvSpPr>
            <p:spPr bwMode="auto">
              <a:xfrm>
                <a:off x="2558" y="1583"/>
                <a:ext cx="288" cy="575"/>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defRPr/>
                </a:pPr>
                <a:endParaRPr lang="en-US" sz="1400" b="1" kern="0">
                  <a:solidFill>
                    <a:srgbClr val="FFFFFF"/>
                  </a:solidFill>
                  <a:cs typeface="Arial" pitchFamily="34" charset="0"/>
                </a:endParaRPr>
              </a:p>
            </p:txBody>
          </p:sp>
          <p:sp>
            <p:nvSpPr>
              <p:cNvPr id="454" name="Rectangle 215"/>
              <p:cNvSpPr>
                <a:spLocks noChangeAspect="1" noChangeArrowheads="1"/>
              </p:cNvSpPr>
              <p:nvPr/>
            </p:nvSpPr>
            <p:spPr bwMode="auto">
              <a:xfrm>
                <a:off x="2879" y="1582"/>
                <a:ext cx="288" cy="576"/>
              </a:xfrm>
              <a:prstGeom prst="rect">
                <a:avLst/>
              </a:prstGeom>
              <a:solidFill>
                <a:schemeClr val="bg1">
                  <a:lumMod val="95000"/>
                </a:schemeClr>
              </a:solidFill>
              <a:ln w="9525">
                <a:solidFill>
                  <a:srgbClr val="000000"/>
                </a:solidFill>
                <a:miter lim="800000"/>
                <a:headEnd/>
                <a:tailEnd/>
              </a:ln>
              <a:extLst/>
            </p:spPr>
            <p:txBody>
              <a:bodyPr wrap="none" anchor="ctr"/>
              <a:lstStyle/>
              <a:p>
                <a:pPr algn="ctr" eaLnBrk="0" hangingPunct="0">
                  <a:defRPr/>
                </a:pPr>
                <a:endParaRPr lang="en-US" sz="1400" b="1" kern="0">
                  <a:solidFill>
                    <a:srgbClr val="FFFFFF"/>
                  </a:solidFill>
                  <a:cs typeface="Arial" pitchFamily="34" charset="0"/>
                </a:endParaRPr>
              </a:p>
            </p:txBody>
          </p:sp>
        </p:grpSp>
        <p:sp>
          <p:nvSpPr>
            <p:cNvPr id="450" name="Text Box 216"/>
            <p:cNvSpPr txBox="1">
              <a:spLocks noChangeArrowheads="1"/>
            </p:cNvSpPr>
            <p:nvPr/>
          </p:nvSpPr>
          <p:spPr bwMode="auto">
            <a:xfrm>
              <a:off x="4397" y="749"/>
              <a:ext cx="1268"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r>
                <a:rPr lang="en-US" sz="1400" b="1" kern="0">
                  <a:solidFill>
                    <a:srgbClr val="000000"/>
                  </a:solidFill>
                  <a:cs typeface="Arial" pitchFamily="34" charset="0"/>
                </a:rPr>
                <a:t>Ranibizumab	</a:t>
              </a:r>
              <a:endParaRPr lang="en-US" sz="1400" b="1" kern="0" baseline="30000">
                <a:solidFill>
                  <a:srgbClr val="000000"/>
                </a:solidFill>
                <a:cs typeface="Arial" pitchFamily="34" charset="0"/>
              </a:endParaRPr>
            </a:p>
          </p:txBody>
        </p:sp>
      </p:grpSp>
      <p:sp>
        <p:nvSpPr>
          <p:cNvPr id="455" name="Text Box 217"/>
          <p:cNvSpPr txBox="1">
            <a:spLocks noChangeArrowheads="1"/>
          </p:cNvSpPr>
          <p:nvPr/>
        </p:nvSpPr>
        <p:spPr bwMode="auto">
          <a:xfrm>
            <a:off x="725488" y="5060950"/>
            <a:ext cx="1444625"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1400" b="1">
                <a:solidFill>
                  <a:srgbClr val="000000"/>
                </a:solidFill>
                <a:cs typeface="Arial" pitchFamily="34" charset="0"/>
              </a:rPr>
              <a:t>1:1 stoichiometric binding</a:t>
            </a:r>
          </a:p>
        </p:txBody>
      </p:sp>
      <p:grpSp>
        <p:nvGrpSpPr>
          <p:cNvPr id="241" name="Group 218"/>
          <p:cNvGrpSpPr>
            <a:grpSpLocks/>
          </p:cNvGrpSpPr>
          <p:nvPr/>
        </p:nvGrpSpPr>
        <p:grpSpPr bwMode="auto">
          <a:xfrm>
            <a:off x="4670425" y="1679575"/>
            <a:ext cx="2187575" cy="2089150"/>
            <a:chOff x="3185" y="720"/>
            <a:chExt cx="1378" cy="1316"/>
          </a:xfrm>
        </p:grpSpPr>
        <p:grpSp>
          <p:nvGrpSpPr>
            <p:cNvPr id="244" name="Group 219"/>
            <p:cNvGrpSpPr>
              <a:grpSpLocks/>
            </p:cNvGrpSpPr>
            <p:nvPr/>
          </p:nvGrpSpPr>
          <p:grpSpPr bwMode="auto">
            <a:xfrm>
              <a:off x="3185" y="720"/>
              <a:ext cx="1369" cy="1316"/>
              <a:chOff x="3185" y="720"/>
              <a:chExt cx="1369" cy="1316"/>
            </a:xfrm>
          </p:grpSpPr>
          <p:cxnSp>
            <p:nvCxnSpPr>
              <p:cNvPr id="459" name="AutoShape 220"/>
              <p:cNvCxnSpPr>
                <a:cxnSpLocks noChangeShapeType="1"/>
                <a:stCxn id="460" idx="6"/>
              </p:cNvCxnSpPr>
              <p:nvPr/>
            </p:nvCxnSpPr>
            <p:spPr bwMode="auto">
              <a:xfrm>
                <a:off x="3947" y="1586"/>
                <a:ext cx="607" cy="1"/>
              </a:xfrm>
              <a:prstGeom prst="straightConnector1">
                <a:avLst/>
              </a:prstGeom>
              <a:noFill/>
              <a:ln w="38100">
                <a:solidFill>
                  <a:srgbClr val="C00000"/>
                </a:solidFill>
                <a:round/>
                <a:headEnd/>
                <a:tailEnd type="triangle" w="med" len="med"/>
              </a:ln>
              <a:extLst>
                <a:ext uri="{909E8E84-426E-40DD-AFC4-6F175D3DCCD1}">
                  <a14:hiddenFill xmlns:a14="http://schemas.microsoft.com/office/drawing/2010/main" xmlns="">
                    <a:noFill/>
                  </a14:hiddenFill>
                </a:ext>
              </a:extLst>
            </p:spPr>
          </p:cxnSp>
          <p:sp>
            <p:nvSpPr>
              <p:cNvPr id="460" name="Oval 221"/>
              <p:cNvSpPr>
                <a:spLocks noChangeArrowheads="1"/>
              </p:cNvSpPr>
              <p:nvPr/>
            </p:nvSpPr>
            <p:spPr bwMode="auto">
              <a:xfrm rot="1800000">
                <a:off x="3185" y="720"/>
                <a:ext cx="800" cy="1316"/>
              </a:xfrm>
              <a:prstGeom prst="ellipse">
                <a:avLst/>
              </a:prstGeom>
              <a:noFill/>
              <a:ln w="57150">
                <a:solidFill>
                  <a:srgbClr val="C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FFFFFF"/>
                  </a:solidFill>
                  <a:cs typeface="Arial" pitchFamily="34" charset="0"/>
                </a:endParaRPr>
              </a:p>
            </p:txBody>
          </p:sp>
        </p:grpSp>
        <p:sp>
          <p:nvSpPr>
            <p:cNvPr id="458" name="Text Box 222"/>
            <p:cNvSpPr txBox="1">
              <a:spLocks noChangeArrowheads="1"/>
            </p:cNvSpPr>
            <p:nvPr/>
          </p:nvSpPr>
          <p:spPr bwMode="auto">
            <a:xfrm>
              <a:off x="3839" y="1592"/>
              <a:ext cx="724"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1400" b="1">
                  <a:solidFill>
                    <a:srgbClr val="000000"/>
                  </a:solidFill>
                  <a:cs typeface="Arial" pitchFamily="34" charset="0"/>
                </a:rPr>
                <a:t>Affinity maturation</a:t>
              </a:r>
            </a:p>
          </p:txBody>
        </p:sp>
      </p:grpSp>
      <p:sp>
        <p:nvSpPr>
          <p:cNvPr id="461" name="Text Box 223"/>
          <p:cNvSpPr txBox="1">
            <a:spLocks noChangeArrowheads="1"/>
          </p:cNvSpPr>
          <p:nvPr/>
        </p:nvSpPr>
        <p:spPr bwMode="auto">
          <a:xfrm>
            <a:off x="2973388" y="4953000"/>
            <a:ext cx="3211512"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1400" b="1" dirty="0" err="1">
                <a:solidFill>
                  <a:srgbClr val="000000"/>
                </a:solidFill>
                <a:cs typeface="Arial" pitchFamily="34" charset="0"/>
              </a:rPr>
              <a:t>Bevacizumab</a:t>
            </a:r>
            <a:r>
              <a:rPr lang="en-US" sz="1400" b="1" dirty="0">
                <a:solidFill>
                  <a:srgbClr val="000000"/>
                </a:solidFill>
                <a:cs typeface="Arial" pitchFamily="34" charset="0"/>
              </a:rPr>
              <a:t> can “daisy-chain”</a:t>
            </a:r>
            <a:r>
              <a:rPr lang="en-US" altLang="ja-JP" sz="1400" b="1" dirty="0">
                <a:solidFill>
                  <a:srgbClr val="000000"/>
                </a:solidFill>
                <a:cs typeface="Arial" pitchFamily="34" charset="0"/>
              </a:rPr>
              <a:t> or “paper-doll”</a:t>
            </a:r>
            <a:r>
              <a:rPr lang="ja-JP" altLang="en-US" sz="1400" b="1" dirty="0">
                <a:solidFill>
                  <a:srgbClr val="000000"/>
                </a:solidFill>
                <a:cs typeface="Arial" pitchFamily="34" charset="0"/>
              </a:rPr>
              <a:t> </a:t>
            </a:r>
            <a:r>
              <a:rPr lang="en-US" altLang="ja-JP" sz="1400" b="1" dirty="0">
                <a:solidFill>
                  <a:srgbClr val="000000"/>
                </a:solidFill>
                <a:cs typeface="Arial" pitchFamily="34" charset="0"/>
              </a:rPr>
              <a:t>with VEGF leading to large, </a:t>
            </a:r>
            <a:r>
              <a:rPr lang="en-US" altLang="ja-JP" sz="1400" b="1" dirty="0" err="1">
                <a:solidFill>
                  <a:srgbClr val="000000"/>
                </a:solidFill>
                <a:cs typeface="Arial" pitchFamily="34" charset="0"/>
              </a:rPr>
              <a:t>multimeric</a:t>
            </a:r>
            <a:r>
              <a:rPr lang="en-US" altLang="ja-JP" sz="1400" b="1" dirty="0">
                <a:solidFill>
                  <a:srgbClr val="000000"/>
                </a:solidFill>
                <a:cs typeface="Arial" pitchFamily="34" charset="0"/>
              </a:rPr>
              <a:t> conglomerates</a:t>
            </a:r>
            <a:endParaRPr lang="en-US" sz="1400" b="1" dirty="0">
              <a:solidFill>
                <a:srgbClr val="000000"/>
              </a:solidFill>
              <a:cs typeface="Arial" pitchFamily="34" charset="0"/>
            </a:endParaRPr>
          </a:p>
        </p:txBody>
      </p:sp>
      <p:sp>
        <p:nvSpPr>
          <p:cNvPr id="462" name="Text Box 224"/>
          <p:cNvSpPr txBox="1">
            <a:spLocks noChangeArrowheads="1"/>
          </p:cNvSpPr>
          <p:nvPr/>
        </p:nvSpPr>
        <p:spPr bwMode="auto">
          <a:xfrm>
            <a:off x="6640513" y="3781425"/>
            <a:ext cx="1971675"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1400" b="1">
                <a:solidFill>
                  <a:srgbClr val="000000"/>
                </a:solidFill>
                <a:cs typeface="Arial" pitchFamily="34" charset="0"/>
              </a:rPr>
              <a:t>Two ranibizumab molecules can bind each VEGF dimer</a:t>
            </a:r>
          </a:p>
        </p:txBody>
      </p:sp>
      <p:grpSp>
        <p:nvGrpSpPr>
          <p:cNvPr id="245" name="Group 225"/>
          <p:cNvGrpSpPr>
            <a:grpSpLocks noChangeAspect="1"/>
          </p:cNvGrpSpPr>
          <p:nvPr/>
        </p:nvGrpSpPr>
        <p:grpSpPr bwMode="auto">
          <a:xfrm>
            <a:off x="5622925" y="1528763"/>
            <a:ext cx="752475" cy="574675"/>
            <a:chOff x="3137" y="1163"/>
            <a:chExt cx="529" cy="403"/>
          </a:xfrm>
          <a:solidFill>
            <a:srgbClr val="FFFF00"/>
          </a:solidFill>
        </p:grpSpPr>
        <p:sp>
          <p:nvSpPr>
            <p:cNvPr id="464" name="Oval 226"/>
            <p:cNvSpPr>
              <a:spLocks noChangeAspect="1" noChangeArrowheads="1"/>
            </p:cNvSpPr>
            <p:nvPr/>
          </p:nvSpPr>
          <p:spPr bwMode="auto">
            <a:xfrm>
              <a:off x="3365" y="1163"/>
              <a:ext cx="301" cy="403"/>
            </a:xfrm>
            <a:prstGeom prst="ellipse">
              <a:avLst/>
            </a:prstGeom>
            <a:grpFill/>
            <a:ln w="28575">
              <a:solidFill>
                <a:srgbClr val="EEECE1"/>
              </a:solidFill>
              <a:round/>
              <a:headEnd/>
              <a:tailEnd/>
            </a:ln>
          </p:spPr>
          <p:txBody>
            <a:bodyPr vert="eaVert" wrap="none" anchor="ctr"/>
            <a:lstStyle/>
            <a:p>
              <a:pPr algn="ctr" eaLnBrk="0" hangingPunct="0">
                <a:defRPr/>
              </a:pPr>
              <a:r>
                <a:rPr lang="en-US" sz="1000" b="1" kern="0">
                  <a:solidFill>
                    <a:srgbClr val="000000"/>
                  </a:solidFill>
                  <a:cs typeface="Arial" pitchFamily="34" charset="0"/>
                </a:rPr>
                <a:t>VEGF</a:t>
              </a:r>
            </a:p>
          </p:txBody>
        </p:sp>
        <p:sp>
          <p:nvSpPr>
            <p:cNvPr id="465" name="Oval 227"/>
            <p:cNvSpPr>
              <a:spLocks noChangeAspect="1" noChangeArrowheads="1"/>
            </p:cNvSpPr>
            <p:nvPr/>
          </p:nvSpPr>
          <p:spPr bwMode="auto">
            <a:xfrm flipV="1">
              <a:off x="3137" y="1163"/>
              <a:ext cx="301" cy="403"/>
            </a:xfrm>
            <a:prstGeom prst="ellipse">
              <a:avLst/>
            </a:prstGeom>
            <a:grpFill/>
            <a:ln w="28575">
              <a:solidFill>
                <a:srgbClr val="EEECE1"/>
              </a:solidFill>
              <a:round/>
              <a:headEnd/>
              <a:tailEnd/>
            </a:ln>
          </p:spPr>
          <p:txBody>
            <a:bodyPr vert="eaVert" wrap="none" anchor="ctr"/>
            <a:lstStyle/>
            <a:p>
              <a:pPr algn="ctr" eaLnBrk="0" hangingPunct="0">
                <a:defRPr/>
              </a:pPr>
              <a:r>
                <a:rPr lang="en-US" sz="1000" b="1" kern="0">
                  <a:solidFill>
                    <a:srgbClr val="000000"/>
                  </a:solidFill>
                  <a:cs typeface="Arial" pitchFamily="34" charset="0"/>
                </a:rPr>
                <a:t>VEGF</a:t>
              </a:r>
            </a:p>
          </p:txBody>
        </p:sp>
      </p:grpSp>
      <p:grpSp>
        <p:nvGrpSpPr>
          <p:cNvPr id="246" name="Group 228"/>
          <p:cNvGrpSpPr>
            <a:grpSpLocks noChangeAspect="1"/>
          </p:cNvGrpSpPr>
          <p:nvPr/>
        </p:nvGrpSpPr>
        <p:grpSpPr bwMode="auto">
          <a:xfrm>
            <a:off x="7913688" y="1687513"/>
            <a:ext cx="752475" cy="574675"/>
            <a:chOff x="3137" y="1163"/>
            <a:chExt cx="529" cy="403"/>
          </a:xfrm>
          <a:solidFill>
            <a:srgbClr val="FFFF00"/>
          </a:solidFill>
        </p:grpSpPr>
        <p:sp>
          <p:nvSpPr>
            <p:cNvPr id="467" name="Oval 229"/>
            <p:cNvSpPr>
              <a:spLocks noChangeAspect="1" noChangeArrowheads="1"/>
            </p:cNvSpPr>
            <p:nvPr/>
          </p:nvSpPr>
          <p:spPr bwMode="auto">
            <a:xfrm>
              <a:off x="3365" y="1163"/>
              <a:ext cx="301" cy="403"/>
            </a:xfrm>
            <a:prstGeom prst="ellipse">
              <a:avLst/>
            </a:prstGeom>
            <a:grpFill/>
            <a:ln w="28575">
              <a:solidFill>
                <a:srgbClr val="EEECE1"/>
              </a:solidFill>
              <a:round/>
              <a:headEnd/>
              <a:tailEnd/>
            </a:ln>
          </p:spPr>
          <p:txBody>
            <a:bodyPr vert="eaVert" wrap="none" anchor="ctr"/>
            <a:lstStyle/>
            <a:p>
              <a:pPr algn="ctr" eaLnBrk="0" hangingPunct="0">
                <a:defRPr/>
              </a:pPr>
              <a:r>
                <a:rPr lang="en-US" sz="1000" b="1" kern="0">
                  <a:solidFill>
                    <a:srgbClr val="000000"/>
                  </a:solidFill>
                  <a:cs typeface="Arial" pitchFamily="34" charset="0"/>
                </a:rPr>
                <a:t>VEGF</a:t>
              </a:r>
            </a:p>
          </p:txBody>
        </p:sp>
        <p:sp>
          <p:nvSpPr>
            <p:cNvPr id="468" name="Oval 230"/>
            <p:cNvSpPr>
              <a:spLocks noChangeAspect="1" noChangeArrowheads="1"/>
            </p:cNvSpPr>
            <p:nvPr/>
          </p:nvSpPr>
          <p:spPr bwMode="auto">
            <a:xfrm flipV="1">
              <a:off x="3137" y="1163"/>
              <a:ext cx="301" cy="403"/>
            </a:xfrm>
            <a:prstGeom prst="ellipse">
              <a:avLst/>
            </a:prstGeom>
            <a:grpFill/>
            <a:ln w="28575">
              <a:solidFill>
                <a:srgbClr val="EEECE1"/>
              </a:solidFill>
              <a:round/>
              <a:headEnd/>
              <a:tailEnd/>
            </a:ln>
          </p:spPr>
          <p:txBody>
            <a:bodyPr vert="eaVert" wrap="none" anchor="ctr"/>
            <a:lstStyle/>
            <a:p>
              <a:pPr algn="ctr" eaLnBrk="0" hangingPunct="0">
                <a:defRPr/>
              </a:pPr>
              <a:r>
                <a:rPr lang="en-US" sz="1000" b="1" kern="0" dirty="0">
                  <a:solidFill>
                    <a:srgbClr val="000000"/>
                  </a:solidFill>
                  <a:cs typeface="Arial" pitchFamily="34" charset="0"/>
                </a:rPr>
                <a:t>VEGF</a:t>
              </a:r>
            </a:p>
          </p:txBody>
        </p:sp>
      </p:grpSp>
      <p:grpSp>
        <p:nvGrpSpPr>
          <p:cNvPr id="247" name="Group 231"/>
          <p:cNvGrpSpPr>
            <a:grpSpLocks noChangeAspect="1"/>
          </p:cNvGrpSpPr>
          <p:nvPr/>
        </p:nvGrpSpPr>
        <p:grpSpPr bwMode="auto">
          <a:xfrm>
            <a:off x="2789238" y="1524000"/>
            <a:ext cx="752475" cy="574675"/>
            <a:chOff x="3137" y="1163"/>
            <a:chExt cx="529" cy="403"/>
          </a:xfrm>
          <a:solidFill>
            <a:srgbClr val="FFFF00"/>
          </a:solidFill>
        </p:grpSpPr>
        <p:sp>
          <p:nvSpPr>
            <p:cNvPr id="470" name="Oval 232"/>
            <p:cNvSpPr>
              <a:spLocks noChangeAspect="1" noChangeArrowheads="1"/>
            </p:cNvSpPr>
            <p:nvPr/>
          </p:nvSpPr>
          <p:spPr bwMode="auto">
            <a:xfrm>
              <a:off x="3365" y="1163"/>
              <a:ext cx="301" cy="403"/>
            </a:xfrm>
            <a:prstGeom prst="ellipse">
              <a:avLst/>
            </a:prstGeom>
            <a:grpFill/>
            <a:ln w="28575">
              <a:solidFill>
                <a:srgbClr val="EEECE1"/>
              </a:solidFill>
              <a:round/>
              <a:headEnd/>
              <a:tailEnd/>
            </a:ln>
          </p:spPr>
          <p:txBody>
            <a:bodyPr vert="eaVert" wrap="none" anchor="ctr"/>
            <a:lstStyle/>
            <a:p>
              <a:pPr algn="ctr" eaLnBrk="0" hangingPunct="0">
                <a:defRPr/>
              </a:pPr>
              <a:r>
                <a:rPr lang="en-US" sz="1000" b="1" kern="0" dirty="0">
                  <a:solidFill>
                    <a:srgbClr val="000000"/>
                  </a:solidFill>
                  <a:cs typeface="Arial" pitchFamily="34" charset="0"/>
                </a:rPr>
                <a:t>VEGF</a:t>
              </a:r>
            </a:p>
          </p:txBody>
        </p:sp>
        <p:sp>
          <p:nvSpPr>
            <p:cNvPr id="471" name="Oval 233"/>
            <p:cNvSpPr>
              <a:spLocks noChangeAspect="1" noChangeArrowheads="1"/>
            </p:cNvSpPr>
            <p:nvPr/>
          </p:nvSpPr>
          <p:spPr bwMode="auto">
            <a:xfrm flipV="1">
              <a:off x="3137" y="1163"/>
              <a:ext cx="301" cy="403"/>
            </a:xfrm>
            <a:prstGeom prst="ellipse">
              <a:avLst/>
            </a:prstGeom>
            <a:grpFill/>
            <a:ln w="28575">
              <a:solidFill>
                <a:srgbClr val="EEECE1"/>
              </a:solidFill>
              <a:round/>
              <a:headEnd/>
              <a:tailEnd/>
            </a:ln>
          </p:spPr>
          <p:txBody>
            <a:bodyPr vert="eaVert" wrap="none" anchor="ctr"/>
            <a:lstStyle/>
            <a:p>
              <a:pPr algn="ctr" eaLnBrk="0" hangingPunct="0">
                <a:defRPr/>
              </a:pPr>
              <a:r>
                <a:rPr lang="en-US" sz="1000" b="1" kern="0" dirty="0">
                  <a:solidFill>
                    <a:srgbClr val="000000"/>
                  </a:solidFill>
                  <a:cs typeface="Arial" pitchFamily="34" charset="0"/>
                </a:rPr>
                <a:t>VEGF</a:t>
              </a:r>
            </a:p>
          </p:txBody>
        </p:sp>
      </p:grpSp>
      <p:sp>
        <p:nvSpPr>
          <p:cNvPr id="248" name="Rectangle 9"/>
          <p:cNvSpPr>
            <a:spLocks noGrp="1" noRot="1" noChangeArrowheads="1"/>
          </p:cNvSpPr>
          <p:nvPr>
            <p:ph type="title" idx="4294967295"/>
          </p:nvPr>
        </p:nvSpPr>
        <p:spPr>
          <a:xfrm>
            <a:off x="325935" y="0"/>
            <a:ext cx="8350200" cy="1409700"/>
          </a:xfrm>
        </p:spPr>
        <p:txBody>
          <a:bodyPr anchor="ctr">
            <a:normAutofit/>
          </a:bodyPr>
          <a:lstStyle/>
          <a:p>
            <a:pPr lvl="0" defTabSz="914400">
              <a:defRPr/>
            </a:pPr>
            <a:r>
              <a:rPr lang="en-US" altLang="ja-JP" sz="2800" dirty="0" smtClean="0">
                <a:latin typeface="Arial" charset="0"/>
              </a:rPr>
              <a:t>Unique Binding Mechanism of </a:t>
            </a:r>
            <a:r>
              <a:rPr lang="en-US" altLang="ja-JP" sz="2800" dirty="0" err="1" smtClean="0">
                <a:latin typeface="Arial" charset="0"/>
              </a:rPr>
              <a:t>Eylea</a:t>
            </a:r>
            <a:r>
              <a:rPr lang="en-US" sz="2800" baseline="30000" dirty="0"/>
              <a:t>®</a:t>
            </a:r>
            <a:r>
              <a:rPr lang="en-US" altLang="ja-JP" sz="2800" dirty="0" smtClean="0">
                <a:latin typeface="Arial" charset="0"/>
              </a:rPr>
              <a:t/>
            </a:r>
            <a:br>
              <a:rPr lang="en-US" altLang="ja-JP" sz="2800" dirty="0" smtClean="0">
                <a:latin typeface="Arial" charset="0"/>
              </a:rPr>
            </a:br>
            <a:r>
              <a:rPr lang="en-US" altLang="ja-JP" sz="2800" dirty="0" smtClean="0">
                <a:latin typeface="Arial" charset="0"/>
              </a:rPr>
              <a:t>“Two hands on a ball</a:t>
            </a:r>
            <a:r>
              <a:rPr lang="ja-JP" altLang="en-US" sz="2800" dirty="0" smtClean="0">
                <a:latin typeface="Arial" charset="0"/>
              </a:rPr>
              <a:t>”</a:t>
            </a:r>
            <a:r>
              <a:rPr lang="en-US" altLang="ja-JP" sz="2800" dirty="0" smtClean="0">
                <a:latin typeface="Arial" charset="0"/>
              </a:rPr>
              <a:t> </a:t>
            </a:r>
          </a:p>
        </p:txBody>
      </p:sp>
      <p:sp>
        <p:nvSpPr>
          <p:cNvPr id="259" name="Slide Number Placeholder 3"/>
          <p:cNvSpPr>
            <a:spLocks noGrp="1"/>
          </p:cNvSpPr>
          <p:nvPr>
            <p:ph type="sldNum" sz="quarter" idx="4294967295"/>
          </p:nvPr>
        </p:nvSpPr>
        <p:spPr>
          <a:xfrm>
            <a:off x="8585860" y="6536688"/>
            <a:ext cx="558139" cy="261937"/>
          </a:xfrm>
          <a:prstGeom prst="rect">
            <a:avLst/>
          </a:prstGeom>
        </p:spPr>
        <p:txBody>
          <a:bodyPr/>
          <a:lstStyle/>
          <a:p>
            <a:pPr algn="r"/>
            <a:fld id="{26E06D9A-883D-4596-A348-D13478217877}" type="slidenum">
              <a:rPr lang="en-US" smtClean="0"/>
              <a:pPr algn="r"/>
              <a:t>19</a:t>
            </a:fld>
            <a:endParaRPr lang="en-US" dirty="0"/>
          </a:p>
        </p:txBody>
      </p:sp>
    </p:spTree>
    <p:extLst>
      <p:ext uri="{BB962C8B-B14F-4D97-AF65-F5344CB8AC3E}">
        <p14:creationId xmlns:p14="http://schemas.microsoft.com/office/powerpoint/2010/main" xmlns="" val="3780575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400"/>
                                  </p:stCondLst>
                                  <p:childTnLst>
                                    <p:set>
                                      <p:cBhvr>
                                        <p:cTn id="17" dur="1" fill="hold">
                                          <p:stCondLst>
                                            <p:cond delay="0"/>
                                          </p:stCondLst>
                                        </p:cTn>
                                        <p:tgtEl>
                                          <p:spTgt spid="23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41"/>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45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4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62"/>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5"/>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4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6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45"/>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4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47"/>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0"/>
      <p:bldP spid="461" grpId="0"/>
      <p:bldP spid="46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Disclosures</a:t>
            </a:r>
            <a:endParaRPr lang="en-GB" dirty="0"/>
          </a:p>
        </p:txBody>
      </p:sp>
      <p:sp>
        <p:nvSpPr>
          <p:cNvPr id="3" name="Content Placeholder 2"/>
          <p:cNvSpPr>
            <a:spLocks noGrp="1"/>
          </p:cNvSpPr>
          <p:nvPr>
            <p:ph idx="1"/>
          </p:nvPr>
        </p:nvSpPr>
        <p:spPr/>
        <p:txBody>
          <a:bodyPr/>
          <a:lstStyle/>
          <a:p>
            <a:r>
              <a:rPr lang="en-GB" dirty="0" smtClean="0"/>
              <a:t>Research grants, travel grants, speaker fees and advisory board member of:</a:t>
            </a:r>
          </a:p>
          <a:p>
            <a:pPr>
              <a:buNone/>
            </a:pPr>
            <a:r>
              <a:rPr lang="en-GB" dirty="0" smtClean="0"/>
              <a:t> </a:t>
            </a:r>
            <a:r>
              <a:rPr lang="en-GB" dirty="0" smtClean="0"/>
              <a:t>      Novartis, Bayer, </a:t>
            </a:r>
            <a:r>
              <a:rPr lang="en-GB" dirty="0" err="1" smtClean="0"/>
              <a:t>Allergan</a:t>
            </a:r>
            <a:r>
              <a:rPr lang="en-GB" dirty="0" smtClean="0"/>
              <a:t>, Roche.</a:t>
            </a:r>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FIG01"/>
          <p:cNvPicPr>
            <a:picLocks noChangeAspect="1" noChangeArrowheads="1"/>
          </p:cNvPicPr>
          <p:nvPr/>
        </p:nvPicPr>
        <p:blipFill>
          <a:blip r:embed="rId2" cstate="print"/>
          <a:srcRect/>
          <a:stretch>
            <a:fillRect/>
          </a:stretch>
        </p:blipFill>
        <p:spPr bwMode="auto">
          <a:xfrm>
            <a:off x="2339752" y="1196752"/>
            <a:ext cx="3816424" cy="1861130"/>
          </a:xfrm>
          <a:prstGeom prst="rect">
            <a:avLst/>
          </a:prstGeom>
          <a:solidFill>
            <a:schemeClr val="tx1"/>
          </a:solidFill>
        </p:spPr>
      </p:pic>
      <p:sp>
        <p:nvSpPr>
          <p:cNvPr id="5" name="Title 4"/>
          <p:cNvSpPr>
            <a:spLocks noGrp="1"/>
          </p:cNvSpPr>
          <p:nvPr>
            <p:ph type="title"/>
          </p:nvPr>
        </p:nvSpPr>
        <p:spPr/>
        <p:txBody>
          <a:bodyPr>
            <a:normAutofit/>
          </a:bodyPr>
          <a:lstStyle/>
          <a:p>
            <a:r>
              <a:rPr lang="en-GB" dirty="0" smtClean="0"/>
              <a:t>Differences in Anti-VEGF agents </a:t>
            </a:r>
            <a:endParaRPr lang="en-GB" dirty="0"/>
          </a:p>
        </p:txBody>
      </p:sp>
      <p:graphicFrame>
        <p:nvGraphicFramePr>
          <p:cNvPr id="6" name="Table 5"/>
          <p:cNvGraphicFramePr>
            <a:graphicFrameLocks noGrp="1"/>
          </p:cNvGraphicFramePr>
          <p:nvPr/>
        </p:nvGraphicFramePr>
        <p:xfrm>
          <a:off x="323528" y="3356995"/>
          <a:ext cx="8424936" cy="3238138"/>
        </p:xfrm>
        <a:graphic>
          <a:graphicData uri="http://schemas.openxmlformats.org/drawingml/2006/table">
            <a:tbl>
              <a:tblPr firstRow="1" bandRow="1">
                <a:tableStyleId>{5C22544A-7EE6-4342-B048-85BDC9FD1C3A}</a:tableStyleId>
              </a:tblPr>
              <a:tblGrid>
                <a:gridCol w="2520280"/>
                <a:gridCol w="1872208"/>
                <a:gridCol w="1926214"/>
                <a:gridCol w="2106234"/>
              </a:tblGrid>
              <a:tr h="355283">
                <a:tc>
                  <a:txBody>
                    <a:bodyPr/>
                    <a:lstStyle/>
                    <a:p>
                      <a:endParaRPr lang="en-GB" dirty="0"/>
                    </a:p>
                  </a:txBody>
                  <a:tcPr/>
                </a:tc>
                <a:tc>
                  <a:txBody>
                    <a:bodyPr/>
                    <a:lstStyle/>
                    <a:p>
                      <a:r>
                        <a:rPr lang="en-GB" dirty="0" err="1" smtClean="0"/>
                        <a:t>Ranibizumab</a:t>
                      </a:r>
                      <a:endParaRPr lang="en-GB" dirty="0"/>
                    </a:p>
                  </a:txBody>
                  <a:tcPr/>
                </a:tc>
                <a:tc>
                  <a:txBody>
                    <a:bodyPr/>
                    <a:lstStyle/>
                    <a:p>
                      <a:r>
                        <a:rPr lang="en-GB" dirty="0" err="1" smtClean="0"/>
                        <a:t>Bevacizumab</a:t>
                      </a:r>
                      <a:endParaRPr lang="en-GB" dirty="0"/>
                    </a:p>
                  </a:txBody>
                  <a:tcPr/>
                </a:tc>
                <a:tc>
                  <a:txBody>
                    <a:bodyPr/>
                    <a:lstStyle/>
                    <a:p>
                      <a:r>
                        <a:rPr lang="en-GB" dirty="0" err="1" smtClean="0"/>
                        <a:t>Aflibercept</a:t>
                      </a:r>
                      <a:endParaRPr lang="en-GB" dirty="0"/>
                    </a:p>
                  </a:txBody>
                  <a:tcPr/>
                </a:tc>
              </a:tr>
              <a:tr h="613229">
                <a:tc>
                  <a:txBody>
                    <a:bodyPr/>
                    <a:lstStyle/>
                    <a:p>
                      <a:r>
                        <a:rPr lang="en-GB" dirty="0" smtClean="0"/>
                        <a:t>Molecule</a:t>
                      </a:r>
                      <a:endParaRPr lang="en-GB" dirty="0"/>
                    </a:p>
                  </a:txBody>
                  <a:tcPr/>
                </a:tc>
                <a:tc>
                  <a:txBody>
                    <a:bodyPr/>
                    <a:lstStyle/>
                    <a:p>
                      <a:r>
                        <a:rPr lang="en-GB" dirty="0" err="1" smtClean="0"/>
                        <a:t>Fab</a:t>
                      </a:r>
                      <a:endParaRPr lang="en-GB" dirty="0"/>
                    </a:p>
                  </a:txBody>
                  <a:tcPr/>
                </a:tc>
                <a:tc>
                  <a:txBody>
                    <a:bodyPr/>
                    <a:lstStyle/>
                    <a:p>
                      <a:r>
                        <a:rPr lang="en-GB" dirty="0" smtClean="0"/>
                        <a:t>Full –sized </a:t>
                      </a:r>
                      <a:r>
                        <a:rPr lang="en-GB" dirty="0" err="1" smtClean="0"/>
                        <a:t>Mab</a:t>
                      </a:r>
                      <a:endParaRPr lang="en-GB" dirty="0"/>
                    </a:p>
                  </a:txBody>
                  <a:tcPr/>
                </a:tc>
                <a:tc>
                  <a:txBody>
                    <a:bodyPr/>
                    <a:lstStyle/>
                    <a:p>
                      <a:r>
                        <a:rPr lang="en-GB" dirty="0" smtClean="0"/>
                        <a:t>Fusion protein</a:t>
                      </a:r>
                      <a:endParaRPr lang="en-GB" dirty="0"/>
                    </a:p>
                  </a:txBody>
                  <a:tcPr/>
                </a:tc>
              </a:tr>
              <a:tr h="613229">
                <a:tc>
                  <a:txBody>
                    <a:bodyPr/>
                    <a:lstStyle/>
                    <a:p>
                      <a:r>
                        <a:rPr lang="en-GB" dirty="0" smtClean="0"/>
                        <a:t>Binds</a:t>
                      </a:r>
                      <a:endParaRPr lang="en-GB" dirty="0"/>
                    </a:p>
                  </a:txBody>
                  <a:tcPr/>
                </a:tc>
                <a:tc>
                  <a:txBody>
                    <a:bodyPr/>
                    <a:lstStyle/>
                    <a:p>
                      <a:r>
                        <a:rPr lang="en-GB" dirty="0" smtClean="0"/>
                        <a:t>VEGF -A</a:t>
                      </a:r>
                      <a:endParaRPr lang="en-GB" dirty="0"/>
                    </a:p>
                  </a:txBody>
                  <a:tcPr/>
                </a:tc>
                <a:tc>
                  <a:txBody>
                    <a:bodyPr/>
                    <a:lstStyle/>
                    <a:p>
                      <a:r>
                        <a:rPr lang="en-GB" dirty="0" smtClean="0"/>
                        <a:t>VEGF-A</a:t>
                      </a:r>
                      <a:endParaRPr lang="en-GB" dirty="0"/>
                    </a:p>
                  </a:txBody>
                  <a:tcPr/>
                </a:tc>
                <a:tc>
                  <a:txBody>
                    <a:bodyPr/>
                    <a:lstStyle/>
                    <a:p>
                      <a:r>
                        <a:rPr lang="en-GB" dirty="0" smtClean="0"/>
                        <a:t>VEGA-A, B and PIGF</a:t>
                      </a:r>
                      <a:endParaRPr lang="en-GB" dirty="0"/>
                    </a:p>
                  </a:txBody>
                  <a:tcPr/>
                </a:tc>
              </a:tr>
              <a:tr h="355283">
                <a:tc>
                  <a:txBody>
                    <a:bodyPr/>
                    <a:lstStyle/>
                    <a:p>
                      <a:r>
                        <a:rPr lang="en-GB" dirty="0" err="1" smtClean="0"/>
                        <a:t>Fc</a:t>
                      </a:r>
                      <a:endParaRPr lang="en-GB" dirty="0"/>
                    </a:p>
                  </a:txBody>
                  <a:tcPr/>
                </a:tc>
                <a:tc>
                  <a:txBody>
                    <a:bodyPr/>
                    <a:lstStyle/>
                    <a:p>
                      <a:r>
                        <a:rPr lang="en-GB" dirty="0" smtClean="0"/>
                        <a:t>No</a:t>
                      </a:r>
                      <a:endParaRPr lang="en-GB" dirty="0"/>
                    </a:p>
                  </a:txBody>
                  <a:tcPr/>
                </a:tc>
                <a:tc>
                  <a:txBody>
                    <a:bodyPr/>
                    <a:lstStyle/>
                    <a:p>
                      <a:r>
                        <a:rPr lang="en-GB" dirty="0" smtClean="0"/>
                        <a:t>Yes</a:t>
                      </a:r>
                      <a:endParaRPr lang="en-GB" dirty="0"/>
                    </a:p>
                  </a:txBody>
                  <a:tcPr/>
                </a:tc>
                <a:tc>
                  <a:txBody>
                    <a:bodyPr/>
                    <a:lstStyle/>
                    <a:p>
                      <a:r>
                        <a:rPr lang="en-GB" dirty="0" smtClean="0"/>
                        <a:t>Yes</a:t>
                      </a:r>
                      <a:endParaRPr lang="en-GB" dirty="0"/>
                    </a:p>
                  </a:txBody>
                  <a:tcPr/>
                </a:tc>
              </a:tr>
              <a:tr h="355283">
                <a:tc>
                  <a:txBody>
                    <a:bodyPr/>
                    <a:lstStyle/>
                    <a:p>
                      <a:r>
                        <a:rPr lang="en-GB" dirty="0" smtClean="0"/>
                        <a:t>Mol wt</a:t>
                      </a:r>
                      <a:endParaRPr lang="en-GB" dirty="0"/>
                    </a:p>
                  </a:txBody>
                  <a:tcPr/>
                </a:tc>
                <a:tc>
                  <a:txBody>
                    <a:bodyPr/>
                    <a:lstStyle/>
                    <a:p>
                      <a:r>
                        <a:rPr lang="en-GB" dirty="0" smtClean="0"/>
                        <a:t>48kDa</a:t>
                      </a:r>
                      <a:endParaRPr lang="en-GB" dirty="0"/>
                    </a:p>
                  </a:txBody>
                  <a:tcPr/>
                </a:tc>
                <a:tc>
                  <a:txBody>
                    <a:bodyPr/>
                    <a:lstStyle/>
                    <a:p>
                      <a:r>
                        <a:rPr lang="en-GB" dirty="0" smtClean="0"/>
                        <a:t>149kDa</a:t>
                      </a:r>
                      <a:endParaRPr lang="en-GB" dirty="0"/>
                    </a:p>
                  </a:txBody>
                  <a:tcPr/>
                </a:tc>
                <a:tc>
                  <a:txBody>
                    <a:bodyPr/>
                    <a:lstStyle/>
                    <a:p>
                      <a:r>
                        <a:rPr lang="en-GB" dirty="0" smtClean="0"/>
                        <a:t>115kDa</a:t>
                      </a:r>
                      <a:endParaRPr lang="en-GB" dirty="0"/>
                    </a:p>
                  </a:txBody>
                  <a:tcPr/>
                </a:tc>
              </a:tr>
              <a:tr h="876042">
                <a:tc>
                  <a:txBody>
                    <a:bodyPr/>
                    <a:lstStyle/>
                    <a:p>
                      <a:r>
                        <a:rPr lang="en-GB" dirty="0" err="1" smtClean="0"/>
                        <a:t>Intravitreal</a:t>
                      </a:r>
                      <a:r>
                        <a:rPr lang="en-GB" dirty="0" smtClean="0"/>
                        <a:t> VEGF binding activity</a:t>
                      </a:r>
                    </a:p>
                    <a:p>
                      <a:r>
                        <a:rPr lang="en-GB" dirty="0" smtClean="0"/>
                        <a:t>(Mathematical</a:t>
                      </a:r>
                      <a:r>
                        <a:rPr lang="en-GB" baseline="0" dirty="0" smtClean="0"/>
                        <a:t> model)</a:t>
                      </a:r>
                      <a:endParaRPr lang="en-GB" dirty="0"/>
                    </a:p>
                  </a:txBody>
                  <a:tcPr/>
                </a:tc>
                <a:tc>
                  <a:txBody>
                    <a:bodyPr/>
                    <a:lstStyle/>
                    <a:p>
                      <a:r>
                        <a:rPr lang="en-GB" dirty="0" smtClean="0"/>
                        <a:t>30 days</a:t>
                      </a:r>
                      <a:endParaRPr lang="en-GB" dirty="0"/>
                    </a:p>
                  </a:txBody>
                  <a:tcPr/>
                </a:tc>
                <a:tc>
                  <a:txBody>
                    <a:bodyPr/>
                    <a:lstStyle/>
                    <a:p>
                      <a:r>
                        <a:rPr lang="en-GB" dirty="0" smtClean="0"/>
                        <a:t>27-38 days</a:t>
                      </a:r>
                      <a:endParaRPr lang="en-GB" dirty="0"/>
                    </a:p>
                  </a:txBody>
                  <a:tcPr/>
                </a:tc>
                <a:tc>
                  <a:txBody>
                    <a:bodyPr/>
                    <a:lstStyle/>
                    <a:p>
                      <a:r>
                        <a:rPr lang="en-GB" dirty="0" smtClean="0"/>
                        <a:t>83</a:t>
                      </a:r>
                      <a:r>
                        <a:rPr lang="en-GB" baseline="0" dirty="0" smtClean="0"/>
                        <a:t> days</a:t>
                      </a:r>
                      <a:endParaRPr lang="en-GB" dirty="0"/>
                    </a:p>
                  </a:txBody>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is VEGF Trap more potent?</a:t>
            </a:r>
            <a:endParaRPr lang="en-GB" dirty="0"/>
          </a:p>
        </p:txBody>
      </p:sp>
      <p:sp>
        <p:nvSpPr>
          <p:cNvPr id="3" name="Content Placeholder 2"/>
          <p:cNvSpPr>
            <a:spLocks noGrp="1"/>
          </p:cNvSpPr>
          <p:nvPr>
            <p:ph idx="1"/>
          </p:nvPr>
        </p:nvSpPr>
        <p:spPr/>
        <p:txBody>
          <a:bodyPr>
            <a:normAutofit fontScale="92500"/>
          </a:bodyPr>
          <a:lstStyle/>
          <a:p>
            <a:r>
              <a:rPr lang="en-GB" dirty="0" err="1" smtClean="0"/>
              <a:t>onsequence</a:t>
            </a:r>
            <a:r>
              <a:rPr lang="en-GB" dirty="0" smtClean="0"/>
              <a:t> of its </a:t>
            </a:r>
            <a:r>
              <a:rPr lang="en-GB" dirty="0" smtClean="0">
                <a:solidFill>
                  <a:srgbClr val="FF0000"/>
                </a:solidFill>
              </a:rPr>
              <a:t>higher affinity </a:t>
            </a:r>
            <a:r>
              <a:rPr lang="en-GB" dirty="0" smtClean="0"/>
              <a:t>for human VEGF </a:t>
            </a:r>
          </a:p>
          <a:p>
            <a:r>
              <a:rPr lang="en-GB" dirty="0" smtClean="0"/>
              <a:t>VEGF-Trap may be able to </a:t>
            </a:r>
            <a:r>
              <a:rPr lang="en-GB" dirty="0" smtClean="0">
                <a:solidFill>
                  <a:srgbClr val="FF0000"/>
                </a:solidFill>
              </a:rPr>
              <a:t>more completely </a:t>
            </a:r>
            <a:r>
              <a:rPr lang="en-GB" dirty="0" smtClean="0"/>
              <a:t>block the human VEGF derived from the implanted human </a:t>
            </a:r>
            <a:r>
              <a:rPr lang="en-GB" dirty="0" err="1" smtClean="0"/>
              <a:t>tumors</a:t>
            </a:r>
            <a:r>
              <a:rPr lang="en-GB" dirty="0" smtClean="0"/>
              <a:t>. </a:t>
            </a:r>
          </a:p>
          <a:p>
            <a:r>
              <a:rPr lang="en-GB" dirty="0" smtClean="0"/>
              <a:t>May be because of its ability to bind VEGF family members </a:t>
            </a:r>
            <a:r>
              <a:rPr lang="en-GB" dirty="0" smtClean="0">
                <a:solidFill>
                  <a:srgbClr val="FF0000"/>
                </a:solidFill>
              </a:rPr>
              <a:t>other then VEGF A</a:t>
            </a:r>
            <a:r>
              <a:rPr lang="en-GB" dirty="0" smtClean="0"/>
              <a:t>, such as placental growth factor and VEGF B </a:t>
            </a:r>
          </a:p>
          <a:p>
            <a:r>
              <a:rPr lang="en-GB" dirty="0" smtClean="0"/>
              <a:t>Therefore, a more complete blockade of </a:t>
            </a:r>
            <a:r>
              <a:rPr lang="en-GB" dirty="0" err="1" smtClean="0"/>
              <a:t>neovessels</a:t>
            </a:r>
            <a:r>
              <a:rPr lang="en-GB" dirty="0" smtClean="0"/>
              <a:t> than just a disruption.</a:t>
            </a:r>
            <a:endParaRPr lang="en-GB"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p:nvPr>
        </p:nvSpPr>
        <p:spPr/>
        <p:txBody>
          <a:bodyPr>
            <a:normAutofit fontScale="90000"/>
          </a:bodyPr>
          <a:lstStyle/>
          <a:p>
            <a:r>
              <a:rPr smtClean="0"/>
              <a:t>VIEW Studies: Mean Change in</a:t>
            </a:r>
            <a:br>
              <a:rPr smtClean="0"/>
            </a:br>
            <a:r>
              <a:rPr smtClean="0"/>
              <a:t>Visual Acuity Baseline to Week 96</a:t>
            </a:r>
          </a:p>
        </p:txBody>
      </p:sp>
      <p:pic>
        <p:nvPicPr>
          <p:cNvPr id="128002" name="Picture 2"/>
          <p:cNvPicPr>
            <a:picLocks noChangeAspect="1"/>
          </p:cNvPicPr>
          <p:nvPr/>
        </p:nvPicPr>
        <p:blipFill>
          <a:blip r:embed="rId3" cstate="print"/>
          <a:srcRect/>
          <a:stretch>
            <a:fillRect/>
          </a:stretch>
        </p:blipFill>
        <p:spPr bwMode="auto">
          <a:xfrm>
            <a:off x="8201025" y="0"/>
            <a:ext cx="920750" cy="896938"/>
          </a:xfrm>
          <a:prstGeom prst="rect">
            <a:avLst/>
          </a:prstGeom>
          <a:noFill/>
          <a:ln w="9525">
            <a:noFill/>
            <a:miter lim="800000"/>
            <a:headEnd/>
            <a:tailEnd/>
          </a:ln>
        </p:spPr>
      </p:pic>
      <p:pic>
        <p:nvPicPr>
          <p:cNvPr id="128003" name="Picture 13"/>
          <p:cNvPicPr>
            <a:picLocks noChangeAspect="1" noChangeArrowheads="1"/>
          </p:cNvPicPr>
          <p:nvPr/>
        </p:nvPicPr>
        <p:blipFill>
          <a:blip r:embed="rId4" cstate="print"/>
          <a:srcRect/>
          <a:stretch>
            <a:fillRect/>
          </a:stretch>
        </p:blipFill>
        <p:spPr bwMode="auto">
          <a:xfrm>
            <a:off x="177800" y="1885950"/>
            <a:ext cx="8931275" cy="4206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rPr>
              <a:t>Approved treatment of wet AMD</a:t>
            </a:r>
            <a:endParaRPr lang="en-GB" dirty="0">
              <a:solidFill>
                <a:schemeClr val="tx2"/>
              </a:solidFill>
            </a:endParaRPr>
          </a:p>
        </p:txBody>
      </p:sp>
      <p:graphicFrame>
        <p:nvGraphicFramePr>
          <p:cNvPr id="5" name="Table 4"/>
          <p:cNvGraphicFramePr>
            <a:graphicFrameLocks noGrp="1"/>
          </p:cNvGraphicFramePr>
          <p:nvPr>
            <p:extLst>
              <p:ext uri="{D42A27DB-BD31-4B8C-83A1-F6EECF244321}">
                <p14:modId xmlns="" xmlns:p14="http://schemas.microsoft.com/office/powerpoint/2010/main" val="3145558602"/>
              </p:ext>
            </p:extLst>
          </p:nvPr>
        </p:nvGraphicFramePr>
        <p:xfrm>
          <a:off x="467544" y="1628800"/>
          <a:ext cx="8208912" cy="4389120"/>
        </p:xfrm>
        <a:graphic>
          <a:graphicData uri="http://schemas.openxmlformats.org/drawingml/2006/table">
            <a:tbl>
              <a:tblPr firstRow="1" bandRow="1">
                <a:tableStyleId>{5C22544A-7EE6-4342-B048-85BDC9FD1C3A}</a:tableStyleId>
              </a:tblPr>
              <a:tblGrid>
                <a:gridCol w="2160240"/>
                <a:gridCol w="1656184"/>
                <a:gridCol w="4392488"/>
              </a:tblGrid>
              <a:tr h="370840">
                <a:tc>
                  <a:txBody>
                    <a:bodyPr/>
                    <a:lstStyle/>
                    <a:p>
                      <a:r>
                        <a:rPr lang="en-GB" sz="2400" dirty="0" smtClean="0"/>
                        <a:t>Dosing schedule</a:t>
                      </a:r>
                      <a:endParaRPr lang="en-GB" sz="2400" dirty="0"/>
                    </a:p>
                  </a:txBody>
                  <a:tcPr/>
                </a:tc>
                <a:tc>
                  <a:txBody>
                    <a:bodyPr/>
                    <a:lstStyle/>
                    <a:p>
                      <a:r>
                        <a:rPr lang="en-GB" sz="2400" dirty="0" smtClean="0"/>
                        <a:t>Treatment period (months)</a:t>
                      </a:r>
                      <a:endParaRPr lang="en-GB" sz="2400" dirty="0"/>
                    </a:p>
                  </a:txBody>
                  <a:tcPr/>
                </a:tc>
                <a:tc>
                  <a:txBody>
                    <a:bodyPr/>
                    <a:lstStyle/>
                    <a:p>
                      <a:r>
                        <a:rPr lang="en-GB" sz="2400" dirty="0" smtClean="0"/>
                        <a:t>Description</a:t>
                      </a:r>
                      <a:endParaRPr lang="en-GB" sz="2400" dirty="0"/>
                    </a:p>
                  </a:txBody>
                  <a:tcPr/>
                </a:tc>
              </a:tr>
              <a:tr h="370840">
                <a:tc>
                  <a:txBody>
                    <a:bodyPr/>
                    <a:lstStyle/>
                    <a:p>
                      <a:r>
                        <a:rPr lang="en-GB" sz="2400" dirty="0" smtClean="0"/>
                        <a:t>Loading dosing</a:t>
                      </a:r>
                      <a:endParaRPr lang="en-GB" sz="2400" dirty="0"/>
                    </a:p>
                  </a:txBody>
                  <a:tcPr/>
                </a:tc>
                <a:tc>
                  <a:txBody>
                    <a:bodyPr/>
                    <a:lstStyle/>
                    <a:p>
                      <a:r>
                        <a:rPr lang="en-GB" sz="2400" dirty="0" smtClean="0"/>
                        <a:t>0–3</a:t>
                      </a:r>
                      <a:endParaRPr lang="en-GB" sz="2400" dirty="0"/>
                    </a:p>
                  </a:txBody>
                  <a:tcPr/>
                </a:tc>
                <a:tc>
                  <a:txBody>
                    <a:bodyPr/>
                    <a:lstStyle/>
                    <a:p>
                      <a:r>
                        <a:rPr lang="en-GB" sz="2400" dirty="0" smtClean="0"/>
                        <a:t>EYLEA® treatment is initiated</a:t>
                      </a:r>
                      <a:r>
                        <a:rPr lang="en-GB" sz="2400" baseline="0" dirty="0" smtClean="0"/>
                        <a:t> with one injection per month for three consecutive doses</a:t>
                      </a:r>
                      <a:endParaRPr lang="en-GB" sz="2400" dirty="0"/>
                    </a:p>
                  </a:txBody>
                  <a:tcPr/>
                </a:tc>
              </a:tr>
              <a:tr h="370840">
                <a:tc>
                  <a:txBody>
                    <a:bodyPr/>
                    <a:lstStyle/>
                    <a:p>
                      <a:r>
                        <a:rPr lang="en-GB" sz="2400" dirty="0" smtClean="0"/>
                        <a:t>Maintenance dosing</a:t>
                      </a:r>
                      <a:endParaRPr lang="en-GB" sz="2400" dirty="0"/>
                    </a:p>
                  </a:txBody>
                  <a:tcPr/>
                </a:tc>
                <a:tc>
                  <a:txBody>
                    <a:bodyPr/>
                    <a:lstStyle/>
                    <a:p>
                      <a:r>
                        <a:rPr lang="en-GB" sz="2400" dirty="0" smtClean="0"/>
                        <a:t>4–12</a:t>
                      </a:r>
                      <a:endParaRPr lang="en-GB" sz="2400" dirty="0"/>
                    </a:p>
                  </a:txBody>
                  <a:tcPr/>
                </a:tc>
                <a:tc>
                  <a:txBody>
                    <a:bodyPr/>
                    <a:lstStyle/>
                    <a:p>
                      <a:r>
                        <a:rPr lang="en-GB" sz="2400" dirty="0" smtClean="0"/>
                        <a:t>Patients receive one injection every two months</a:t>
                      </a:r>
                      <a:endParaRPr lang="en-GB" sz="2400" dirty="0"/>
                    </a:p>
                  </a:txBody>
                  <a:tcPr/>
                </a:tc>
              </a:tr>
              <a:tr h="370840">
                <a:tc>
                  <a:txBody>
                    <a:bodyPr/>
                    <a:lstStyle/>
                    <a:p>
                      <a:r>
                        <a:rPr lang="en-GB" sz="2400" dirty="0" smtClean="0"/>
                        <a:t>Treat-and-extend dosing</a:t>
                      </a:r>
                      <a:endParaRPr lang="en-GB" sz="2400" dirty="0"/>
                    </a:p>
                  </a:txBody>
                  <a:tcPr/>
                </a:tc>
                <a:tc>
                  <a:txBody>
                    <a:bodyPr/>
                    <a:lstStyle/>
                    <a:p>
                      <a:r>
                        <a:rPr lang="en-GB" sz="2400" dirty="0" smtClean="0"/>
                        <a:t>12+</a:t>
                      </a:r>
                      <a:endParaRPr lang="en-GB" sz="2400" dirty="0"/>
                    </a:p>
                  </a:txBody>
                  <a:tcPr/>
                </a:tc>
                <a:tc>
                  <a:txBody>
                    <a:bodyPr/>
                    <a:lstStyle/>
                    <a:p>
                      <a:r>
                        <a:rPr lang="en-GB" sz="2400" dirty="0" smtClean="0"/>
                        <a:t>The treatment interval may be extended based on visual and anatomic</a:t>
                      </a:r>
                      <a:r>
                        <a:rPr lang="en-GB" sz="2400" baseline="0" dirty="0" smtClean="0"/>
                        <a:t> outcomes</a:t>
                      </a:r>
                      <a:endParaRPr lang="en-GB" sz="2400" dirty="0"/>
                    </a:p>
                  </a:txBody>
                  <a:tcPr/>
                </a:tc>
              </a:tr>
            </a:tbl>
          </a:graphicData>
        </a:graphic>
      </p:graphicFrame>
      <p:sp>
        <p:nvSpPr>
          <p:cNvPr id="6" name="TextBox 5"/>
          <p:cNvSpPr txBox="1">
            <a:spLocks noChangeArrowheads="1"/>
          </p:cNvSpPr>
          <p:nvPr/>
        </p:nvSpPr>
        <p:spPr bwMode="auto">
          <a:xfrm>
            <a:off x="468312" y="6611779"/>
            <a:ext cx="842416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000" dirty="0" smtClean="0"/>
              <a:t>AMD, age-related macular degeneration.</a:t>
            </a:r>
            <a:endParaRPr lang="en-GB" altLang="en-US" sz="1000" dirty="0"/>
          </a:p>
        </p:txBody>
      </p:sp>
    </p:spTree>
    <p:extLst>
      <p:ext uri="{BB962C8B-B14F-4D97-AF65-F5344CB8AC3E}">
        <p14:creationId xmlns="" xmlns:p14="http://schemas.microsoft.com/office/powerpoint/2010/main" val="25675658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smtClean="0"/>
              <a:t>EFFECTIVE DRYING AGENT</a:t>
            </a:r>
            <a:endParaRPr lang="en-GB" dirty="0"/>
          </a:p>
        </p:txBody>
      </p:sp>
      <p:sp>
        <p:nvSpPr>
          <p:cNvPr id="4" name="Subtitle 3"/>
          <p:cNvSpPr>
            <a:spLocks noGrp="1"/>
          </p:cNvSpPr>
          <p:nvPr>
            <p:ph type="subTitle" idx="1"/>
          </p:nvPr>
        </p:nvSpPr>
        <p:spPr/>
        <p:txBody>
          <a:bodyPr/>
          <a:lstStyle/>
          <a:p>
            <a:endParaRPr lang="en-GB"/>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Case 1: </a:t>
            </a:r>
            <a:r>
              <a:rPr lang="en-GB" sz="3200" b="1" dirty="0" smtClean="0"/>
              <a:t>73-year-old </a:t>
            </a:r>
            <a:r>
              <a:rPr lang="en-GB" sz="3200" b="1" dirty="0"/>
              <a:t>male with </a:t>
            </a:r>
            <a:r>
              <a:rPr lang="en-GB" sz="3200" b="1" dirty="0" smtClean="0"/>
              <a:t>predominantly classic CNV (LE)</a:t>
            </a:r>
            <a:endParaRPr lang="en-US" sz="3200" b="1" dirty="0"/>
          </a:p>
        </p:txBody>
      </p:sp>
      <p:sp>
        <p:nvSpPr>
          <p:cNvPr id="3" name="Content Placeholder 2"/>
          <p:cNvSpPr>
            <a:spLocks noGrp="1"/>
          </p:cNvSpPr>
          <p:nvPr>
            <p:ph idx="1"/>
          </p:nvPr>
        </p:nvSpPr>
        <p:spPr/>
        <p:txBody>
          <a:bodyPr/>
          <a:lstStyle/>
          <a:p>
            <a:r>
              <a:rPr lang="en-GB" dirty="0" smtClean="0"/>
              <a:t>History</a:t>
            </a:r>
          </a:p>
          <a:p>
            <a:pPr lvl="1"/>
            <a:r>
              <a:rPr lang="en-GB" dirty="0" smtClean="0"/>
              <a:t>26 </a:t>
            </a:r>
            <a:r>
              <a:rPr lang="en-GB" dirty="0" err="1" smtClean="0"/>
              <a:t>ranibizumab</a:t>
            </a:r>
            <a:r>
              <a:rPr lang="en-GB" dirty="0" smtClean="0"/>
              <a:t> injections from 15-Sep-2008</a:t>
            </a:r>
          </a:p>
          <a:p>
            <a:pPr lvl="1"/>
            <a:r>
              <a:rPr lang="en-GB" dirty="0" smtClean="0"/>
              <a:t>VA 41 letters on 07-Mar-2013</a:t>
            </a:r>
          </a:p>
          <a:p>
            <a:r>
              <a:rPr lang="en-GB" dirty="0" smtClean="0"/>
              <a:t>First EYLEA injection given</a:t>
            </a:r>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3886200"/>
            <a:ext cx="2880320" cy="26887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34009" y="3886200"/>
            <a:ext cx="5665446" cy="26887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8363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US" dirty="0" smtClean="0"/>
              <a:t>At 4-week review </a:t>
            </a:r>
          </a:p>
          <a:p>
            <a:pPr lvl="1"/>
            <a:r>
              <a:rPr lang="en-US" dirty="0" smtClean="0"/>
              <a:t>VA 40</a:t>
            </a:r>
          </a:p>
          <a:p>
            <a:pPr lvl="1"/>
            <a:r>
              <a:rPr lang="en-US" dirty="0" smtClean="0"/>
              <a:t>Followed-up </a:t>
            </a:r>
            <a:r>
              <a:rPr lang="en-US" dirty="0"/>
              <a:t>without treatment</a:t>
            </a:r>
          </a:p>
          <a:p>
            <a:pPr lvl="1"/>
            <a:endParaRPr lang="en-US" dirty="0"/>
          </a:p>
        </p:txBody>
      </p:sp>
      <p:grpSp>
        <p:nvGrpSpPr>
          <p:cNvPr id="2" name="Group 6"/>
          <p:cNvGrpSpPr/>
          <p:nvPr/>
        </p:nvGrpSpPr>
        <p:grpSpPr>
          <a:xfrm>
            <a:off x="299118" y="3960000"/>
            <a:ext cx="8545765" cy="2702565"/>
            <a:chOff x="457200" y="3297381"/>
            <a:chExt cx="8545765" cy="2702565"/>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3311235"/>
              <a:ext cx="2900134" cy="26887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57334" y="3297381"/>
              <a:ext cx="5645631" cy="26887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224310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US" dirty="0" smtClean="0"/>
              <a:t>At 8-week review</a:t>
            </a:r>
          </a:p>
          <a:p>
            <a:pPr lvl="1"/>
            <a:r>
              <a:rPr lang="en-US" dirty="0" smtClean="0"/>
              <a:t>VA 41</a:t>
            </a:r>
          </a:p>
          <a:p>
            <a:pPr lvl="1"/>
            <a:r>
              <a:rPr lang="en-US" dirty="0" smtClean="0"/>
              <a:t>Minimal SRF</a:t>
            </a:r>
          </a:p>
          <a:p>
            <a:pPr lvl="1"/>
            <a:r>
              <a:rPr lang="en-US" dirty="0" smtClean="0"/>
              <a:t>Second dose of EYLEA given</a:t>
            </a:r>
            <a:endParaRPr lang="en-US" dirty="0"/>
          </a:p>
        </p:txBody>
      </p:sp>
      <p:grpSp>
        <p:nvGrpSpPr>
          <p:cNvPr id="2" name="Group 3"/>
          <p:cNvGrpSpPr/>
          <p:nvPr/>
        </p:nvGrpSpPr>
        <p:grpSpPr>
          <a:xfrm>
            <a:off x="433387" y="3960000"/>
            <a:ext cx="8277226" cy="2653807"/>
            <a:chOff x="457199" y="3975593"/>
            <a:chExt cx="8277226" cy="2653807"/>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199" y="3975593"/>
              <a:ext cx="2795425" cy="26538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52624" y="3975593"/>
              <a:ext cx="5481801" cy="26538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271539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Case </a:t>
            </a:r>
            <a:r>
              <a:rPr lang="en-US" sz="3200" b="1" dirty="0"/>
              <a:t>2</a:t>
            </a:r>
            <a:r>
              <a:rPr lang="en-US" sz="3200" b="1" dirty="0" smtClean="0"/>
              <a:t>: 80-year-old </a:t>
            </a:r>
            <a:r>
              <a:rPr lang="en-US" sz="3200" b="1" dirty="0"/>
              <a:t>male with </a:t>
            </a:r>
            <a:r>
              <a:rPr lang="en-US" sz="3200" b="1" dirty="0" smtClean="0"/>
              <a:t>occult </a:t>
            </a:r>
            <a:r>
              <a:rPr lang="en-US" sz="3200" b="1" dirty="0"/>
              <a:t>CNV </a:t>
            </a:r>
            <a:r>
              <a:rPr lang="en-US" sz="3200" b="1" dirty="0" smtClean="0"/>
              <a:t>LE</a:t>
            </a:r>
            <a:endParaRPr lang="en-US" sz="3200" b="1" dirty="0"/>
          </a:p>
        </p:txBody>
      </p:sp>
      <p:sp>
        <p:nvSpPr>
          <p:cNvPr id="3" name="Content Placeholder 2"/>
          <p:cNvSpPr>
            <a:spLocks noGrp="1"/>
          </p:cNvSpPr>
          <p:nvPr>
            <p:ph idx="1"/>
          </p:nvPr>
        </p:nvSpPr>
        <p:spPr/>
        <p:txBody>
          <a:bodyPr/>
          <a:lstStyle/>
          <a:p>
            <a:r>
              <a:rPr lang="en-US" dirty="0" smtClean="0"/>
              <a:t>History</a:t>
            </a:r>
          </a:p>
          <a:p>
            <a:pPr lvl="1"/>
            <a:r>
              <a:rPr lang="en-US" sz="2400" dirty="0" smtClean="0"/>
              <a:t>Treated with 6 consecutive </a:t>
            </a:r>
            <a:r>
              <a:rPr lang="en-US" sz="2400" dirty="0" err="1" smtClean="0"/>
              <a:t>ranibizumab</a:t>
            </a:r>
            <a:r>
              <a:rPr lang="en-US" sz="2400" dirty="0" smtClean="0"/>
              <a:t> – persistent SRF LE</a:t>
            </a:r>
          </a:p>
          <a:p>
            <a:pPr lvl="1"/>
            <a:r>
              <a:rPr lang="en-US" sz="2400" dirty="0" smtClean="0"/>
              <a:t>VA 43</a:t>
            </a:r>
          </a:p>
          <a:p>
            <a:r>
              <a:rPr lang="en-US" dirty="0" smtClean="0"/>
              <a:t>First injection of EYLEA given </a:t>
            </a:r>
          </a:p>
          <a:p>
            <a:pPr marL="0" indent="0">
              <a:buNone/>
            </a:pPr>
            <a:r>
              <a:rPr lang="en-US" dirty="0" smtClean="0"/>
              <a:t> </a:t>
            </a:r>
            <a:endParaRPr lang="en-US" dirty="0"/>
          </a:p>
        </p:txBody>
      </p:sp>
      <p:grpSp>
        <p:nvGrpSpPr>
          <p:cNvPr id="4" name="Group 3"/>
          <p:cNvGrpSpPr>
            <a:grpSpLocks noChangeAspect="1"/>
          </p:cNvGrpSpPr>
          <p:nvPr/>
        </p:nvGrpSpPr>
        <p:grpSpPr>
          <a:xfrm>
            <a:off x="463245" y="3960000"/>
            <a:ext cx="8217511" cy="2653200"/>
            <a:chOff x="457200" y="3886200"/>
            <a:chExt cx="8599511" cy="2776537"/>
          </a:xfrm>
        </p:grpSpPr>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3886200"/>
              <a:ext cx="3130719" cy="27765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74501" y="3886200"/>
              <a:ext cx="5582210" cy="27765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424617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US" dirty="0" smtClean="0"/>
              <a:t>At 4-week review</a:t>
            </a:r>
          </a:p>
          <a:p>
            <a:pPr lvl="1"/>
            <a:r>
              <a:rPr lang="en-US" dirty="0" smtClean="0"/>
              <a:t>VA 43</a:t>
            </a:r>
          </a:p>
          <a:p>
            <a:pPr lvl="1"/>
            <a:r>
              <a:rPr lang="en-US" dirty="0" smtClean="0"/>
              <a:t>Second injection of EYLEA given</a:t>
            </a:r>
          </a:p>
          <a:p>
            <a:endParaRPr lang="en-US" dirty="0"/>
          </a:p>
        </p:txBody>
      </p:sp>
      <p:grpSp>
        <p:nvGrpSpPr>
          <p:cNvPr id="2" name="Group 3"/>
          <p:cNvGrpSpPr>
            <a:grpSpLocks noChangeAspect="1"/>
          </p:cNvGrpSpPr>
          <p:nvPr/>
        </p:nvGrpSpPr>
        <p:grpSpPr>
          <a:xfrm>
            <a:off x="123424" y="3960000"/>
            <a:ext cx="8897152" cy="2653200"/>
            <a:chOff x="228600" y="3581400"/>
            <a:chExt cx="8897152" cy="2776538"/>
          </a:xfrm>
        </p:grpSpPr>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63522" y="3581400"/>
              <a:ext cx="6162230" cy="27765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3581401"/>
              <a:ext cx="3130719" cy="27765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135937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Overview</a:t>
            </a:r>
            <a:endParaRPr lang="en-GB" dirty="0"/>
          </a:p>
        </p:txBody>
      </p:sp>
      <p:sp>
        <p:nvSpPr>
          <p:cNvPr id="3" name="Content Placeholder 2"/>
          <p:cNvSpPr>
            <a:spLocks noGrp="1"/>
          </p:cNvSpPr>
          <p:nvPr>
            <p:ph idx="1"/>
          </p:nvPr>
        </p:nvSpPr>
        <p:spPr/>
        <p:txBody>
          <a:bodyPr/>
          <a:lstStyle/>
          <a:p>
            <a:r>
              <a:rPr lang="en-GB" dirty="0" smtClean="0"/>
              <a:t>Current treatment option for </a:t>
            </a:r>
            <a:r>
              <a:rPr lang="en-GB" dirty="0" err="1" smtClean="0"/>
              <a:t>neovascular</a:t>
            </a:r>
            <a:r>
              <a:rPr lang="en-GB" dirty="0" smtClean="0"/>
              <a:t> AMD – </a:t>
            </a:r>
            <a:r>
              <a:rPr lang="en-GB" dirty="0" err="1" smtClean="0"/>
              <a:t>ranibizumab</a:t>
            </a:r>
            <a:r>
              <a:rPr lang="en-GB" dirty="0" smtClean="0"/>
              <a:t> and </a:t>
            </a:r>
            <a:r>
              <a:rPr lang="en-GB" dirty="0" err="1" smtClean="0"/>
              <a:t>bevacizumab</a:t>
            </a:r>
            <a:endParaRPr lang="en-GB" dirty="0" smtClean="0"/>
          </a:p>
          <a:p>
            <a:r>
              <a:rPr lang="en-GB" dirty="0" smtClean="0"/>
              <a:t>Real-life </a:t>
            </a:r>
            <a:r>
              <a:rPr lang="en-GB" dirty="0" smtClean="0"/>
              <a:t>experience</a:t>
            </a:r>
          </a:p>
          <a:p>
            <a:r>
              <a:rPr lang="en-GB" dirty="0" smtClean="0"/>
              <a:t>New </a:t>
            </a:r>
            <a:r>
              <a:rPr lang="en-GB" dirty="0" smtClean="0"/>
              <a:t>player- </a:t>
            </a:r>
            <a:r>
              <a:rPr lang="en-GB" dirty="0" err="1" smtClean="0"/>
              <a:t>aflibercept</a:t>
            </a:r>
            <a:endParaRPr lang="en-GB" dirty="0" smtClean="0"/>
          </a:p>
          <a:p>
            <a:endParaRPr lang="en-GB"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US" dirty="0" smtClean="0"/>
              <a:t>At 8-week review</a:t>
            </a:r>
          </a:p>
          <a:p>
            <a:pPr lvl="1"/>
            <a:r>
              <a:rPr lang="en-US" dirty="0" smtClean="0"/>
              <a:t>VA 45</a:t>
            </a:r>
          </a:p>
          <a:p>
            <a:pPr lvl="1"/>
            <a:r>
              <a:rPr lang="en-US" dirty="0" smtClean="0"/>
              <a:t>Third injection of EYLEA given</a:t>
            </a:r>
          </a:p>
          <a:p>
            <a:endParaRPr lang="en-US" dirty="0"/>
          </a:p>
        </p:txBody>
      </p:sp>
      <p:grpSp>
        <p:nvGrpSpPr>
          <p:cNvPr id="2" name="Group 3"/>
          <p:cNvGrpSpPr>
            <a:grpSpLocks noChangeAspect="1"/>
          </p:cNvGrpSpPr>
          <p:nvPr/>
        </p:nvGrpSpPr>
        <p:grpSpPr>
          <a:xfrm>
            <a:off x="347740" y="3960000"/>
            <a:ext cx="8448520" cy="2653200"/>
            <a:chOff x="228600" y="3546914"/>
            <a:chExt cx="8841259" cy="2776537"/>
          </a:xfrm>
        </p:grpSpPr>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59319" y="3546914"/>
              <a:ext cx="5710540" cy="27765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3546914"/>
              <a:ext cx="3130719" cy="27765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139638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Case  </a:t>
            </a:r>
            <a:endParaRPr lang="en-GB" dirty="0"/>
          </a:p>
        </p:txBody>
      </p:sp>
      <p:sp>
        <p:nvSpPr>
          <p:cNvPr id="3" name="Content Placeholder 2"/>
          <p:cNvSpPr>
            <a:spLocks noGrp="1"/>
          </p:cNvSpPr>
          <p:nvPr>
            <p:ph idx="1"/>
          </p:nvPr>
        </p:nvSpPr>
        <p:spPr/>
        <p:txBody>
          <a:bodyPr/>
          <a:lstStyle/>
          <a:p>
            <a:r>
              <a:rPr lang="en-GB" dirty="0" smtClean="0"/>
              <a:t>Re 24 </a:t>
            </a:r>
            <a:r>
              <a:rPr lang="en-GB" dirty="0" err="1" smtClean="0"/>
              <a:t>inj</a:t>
            </a:r>
            <a:r>
              <a:rPr lang="en-GB" dirty="0" smtClean="0"/>
              <a:t> </a:t>
            </a:r>
            <a:r>
              <a:rPr lang="en-GB" dirty="0" err="1" smtClean="0"/>
              <a:t>Lucentis</a:t>
            </a:r>
            <a:r>
              <a:rPr lang="en-GB" dirty="0" smtClean="0"/>
              <a:t> from Apr 2011</a:t>
            </a:r>
          </a:p>
          <a:p>
            <a:r>
              <a:rPr lang="en-GB" dirty="0" smtClean="0"/>
              <a:t>ETDRS letters from 58 post </a:t>
            </a:r>
            <a:r>
              <a:rPr lang="en-GB" dirty="0" err="1" smtClean="0"/>
              <a:t>lucentis</a:t>
            </a:r>
            <a:endParaRPr lang="en-GB" dirty="0" smtClean="0"/>
          </a:p>
          <a:p>
            <a:r>
              <a:rPr lang="en-GB" dirty="0" smtClean="0"/>
              <a:t>Resistant case</a:t>
            </a:r>
            <a:endParaRPr lang="en-GB" dirty="0"/>
          </a:p>
        </p:txBody>
      </p:sp>
    </p:spTree>
    <p:extLst>
      <p:ext uri="{BB962C8B-B14F-4D97-AF65-F5344CB8AC3E}">
        <p14:creationId xmlns:p14="http://schemas.microsoft.com/office/powerpoint/2010/main" xmlns="" val="570265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1052736"/>
            <a:ext cx="2808312" cy="24584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47864" y="1052736"/>
            <a:ext cx="5309328" cy="24482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itle 7"/>
          <p:cNvSpPr txBox="1">
            <a:spLocks noGrp="1"/>
          </p:cNvSpPr>
          <p:nvPr>
            <p:ph type="title"/>
          </p:nvPr>
        </p:nvSpPr>
        <p:spPr>
          <a:xfrm>
            <a:off x="1321296" y="402077"/>
            <a:ext cx="6203032" cy="52322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smtClean="0"/>
              <a:t>Lucentis</a:t>
            </a:r>
            <a:r>
              <a:rPr lang="en-US" sz="2800" dirty="0" smtClean="0"/>
              <a:t> 24 </a:t>
            </a:r>
            <a:r>
              <a:rPr lang="en-US" sz="2800" dirty="0" err="1" smtClean="0"/>
              <a:t>Inj</a:t>
            </a:r>
            <a:r>
              <a:rPr lang="en-US" sz="2800" dirty="0" smtClean="0"/>
              <a:t> VA 58</a:t>
            </a:r>
            <a:endParaRPr lang="en-US" sz="2800" dirty="0"/>
          </a:p>
        </p:txBody>
      </p:sp>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04168" y="4077072"/>
            <a:ext cx="2817512" cy="25202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419872" y="4077072"/>
            <a:ext cx="5237320" cy="25202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itle 7"/>
          <p:cNvSpPr txBox="1">
            <a:spLocks/>
          </p:cNvSpPr>
          <p:nvPr/>
        </p:nvSpPr>
        <p:spPr>
          <a:xfrm>
            <a:off x="1473696" y="3553852"/>
            <a:ext cx="6203032" cy="52322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4 weeks Post </a:t>
            </a:r>
            <a:r>
              <a:rPr lang="en-US" sz="2800" dirty="0" err="1"/>
              <a:t>Eylea</a:t>
            </a:r>
            <a:r>
              <a:rPr lang="en-US" sz="2800" dirty="0"/>
              <a:t> VA </a:t>
            </a:r>
            <a:r>
              <a:rPr lang="en-US" sz="2800" dirty="0" smtClean="0"/>
              <a:t>62</a:t>
            </a:r>
            <a:endParaRPr lang="en-US" sz="2800" dirty="0"/>
          </a:p>
        </p:txBody>
      </p:sp>
    </p:spTree>
    <p:extLst>
      <p:ext uri="{BB962C8B-B14F-4D97-AF65-F5344CB8AC3E}">
        <p14:creationId xmlns:p14="http://schemas.microsoft.com/office/powerpoint/2010/main" xmlns="" val="3932324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Inhibition of </a:t>
            </a:r>
            <a:r>
              <a:rPr lang="en-GB" dirty="0" err="1" smtClean="0"/>
              <a:t>neuroblastoma</a:t>
            </a:r>
            <a:r>
              <a:rPr lang="en-GB" dirty="0" smtClean="0"/>
              <a:t> </a:t>
            </a:r>
            <a:r>
              <a:rPr lang="en-GB" dirty="0" err="1" smtClean="0"/>
              <a:t>tumors</a:t>
            </a:r>
            <a:r>
              <a:rPr lang="en-GB" dirty="0" smtClean="0"/>
              <a:t> by anti-VEGF agents.</a:t>
            </a:r>
            <a:endParaRPr lang="en-GB" dirty="0"/>
          </a:p>
        </p:txBody>
      </p:sp>
      <p:sp>
        <p:nvSpPr>
          <p:cNvPr id="3" name="Content Placeholder 2"/>
          <p:cNvSpPr>
            <a:spLocks noGrp="1"/>
          </p:cNvSpPr>
          <p:nvPr>
            <p:ph idx="1"/>
          </p:nvPr>
        </p:nvSpPr>
        <p:spPr/>
        <p:txBody>
          <a:bodyPr/>
          <a:lstStyle/>
          <a:p>
            <a:endParaRPr lang="en-GB" dirty="0"/>
          </a:p>
        </p:txBody>
      </p:sp>
      <p:pic>
        <p:nvPicPr>
          <p:cNvPr id="3074" name="Picture 2" descr="An external file that holds a picture, illustration, etc.&#10;Object name is pq1723983001.jpg"/>
          <p:cNvPicPr>
            <a:picLocks noChangeAspect="1" noChangeArrowheads="1"/>
          </p:cNvPicPr>
          <p:nvPr/>
        </p:nvPicPr>
        <p:blipFill>
          <a:blip r:embed="rId2" cstate="print"/>
          <a:srcRect/>
          <a:stretch>
            <a:fillRect/>
          </a:stretch>
        </p:blipFill>
        <p:spPr bwMode="auto">
          <a:xfrm>
            <a:off x="1475656" y="1977138"/>
            <a:ext cx="5616624" cy="3187435"/>
          </a:xfrm>
          <a:prstGeom prst="rect">
            <a:avLst/>
          </a:prstGeom>
          <a:noFill/>
        </p:spPr>
      </p:pic>
      <p:sp>
        <p:nvSpPr>
          <p:cNvPr id="5" name="TextBox 4"/>
          <p:cNvSpPr txBox="1"/>
          <p:nvPr/>
        </p:nvSpPr>
        <p:spPr>
          <a:xfrm>
            <a:off x="683568" y="6453336"/>
            <a:ext cx="6911251" cy="369332"/>
          </a:xfrm>
          <a:prstGeom prst="rect">
            <a:avLst/>
          </a:prstGeom>
          <a:noFill/>
        </p:spPr>
        <p:txBody>
          <a:bodyPr wrap="none" rtlCol="0">
            <a:spAutoFit/>
          </a:bodyPr>
          <a:lstStyle/>
          <a:p>
            <a:r>
              <a:rPr lang="en-GB" dirty="0" smtClean="0">
                <a:hlinkClick r:id="rId3"/>
              </a:rPr>
              <a:t>Kim E et al </a:t>
            </a:r>
            <a:r>
              <a:rPr lang="pl-PL" dirty="0" smtClean="0">
                <a:hlinkClick r:id="rId3"/>
              </a:rPr>
              <a:t>Proc Natl Acad Sci U S A. Aug 20, 2002; 99(17): 11399–11404</a:t>
            </a:r>
            <a:endParaRPr lang="en-GB"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Escape Phenomena</a:t>
            </a:r>
            <a:endParaRPr lang="en-GB" dirty="0"/>
          </a:p>
        </p:txBody>
      </p:sp>
      <p:sp>
        <p:nvSpPr>
          <p:cNvPr id="3" name="Content Placeholder 2"/>
          <p:cNvSpPr>
            <a:spLocks noGrp="1"/>
          </p:cNvSpPr>
          <p:nvPr>
            <p:ph idx="1"/>
          </p:nvPr>
        </p:nvSpPr>
        <p:spPr/>
        <p:txBody>
          <a:bodyPr/>
          <a:lstStyle/>
          <a:p>
            <a:r>
              <a:rPr lang="en-GB" dirty="0" smtClean="0"/>
              <a:t>Increased VEGF after anti-VEGF therapy is likely to be a host-response to neutralizing such a critical growth factor.</a:t>
            </a:r>
          </a:p>
          <a:p>
            <a:r>
              <a:rPr lang="en-GB" dirty="0" smtClean="0"/>
              <a:t>Increased PLGF in seen in patients on </a:t>
            </a:r>
            <a:r>
              <a:rPr lang="en-GB" dirty="0" err="1" smtClean="0"/>
              <a:t>antiVEGF</a:t>
            </a:r>
            <a:r>
              <a:rPr lang="en-GB" dirty="0" smtClean="0"/>
              <a:t> agents – predictive biomarker of </a:t>
            </a:r>
            <a:r>
              <a:rPr lang="en-GB" dirty="0" err="1" smtClean="0"/>
              <a:t>antiangiogenic</a:t>
            </a:r>
            <a:r>
              <a:rPr lang="en-GB" dirty="0" smtClean="0"/>
              <a:t> response!</a:t>
            </a:r>
          </a:p>
          <a:p>
            <a:r>
              <a:rPr lang="en-GB" dirty="0" smtClean="0"/>
              <a:t>Targeting PLGF will prevent </a:t>
            </a:r>
            <a:r>
              <a:rPr lang="en-GB" dirty="0" err="1" smtClean="0"/>
              <a:t>tumor</a:t>
            </a:r>
            <a:r>
              <a:rPr lang="en-GB" dirty="0" smtClean="0"/>
              <a:t> escape from anti-VEGF therapy</a:t>
            </a:r>
            <a:endParaRPr lang="en-GB"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smtClean="0"/>
              <a:t> EFFECTIVE in PEDs</a:t>
            </a:r>
            <a:endParaRPr lang="en-GB" dirty="0"/>
          </a:p>
        </p:txBody>
      </p:sp>
      <p:sp>
        <p:nvSpPr>
          <p:cNvPr id="5" name="Subtitle 4"/>
          <p:cNvSpPr>
            <a:spLocks noGrp="1"/>
          </p:cNvSpPr>
          <p:nvPr>
            <p:ph type="subTitle" idx="1"/>
          </p:nvPr>
        </p:nvSpPr>
        <p:spPr/>
        <p:txBody>
          <a:bodyPr/>
          <a:lstStyle/>
          <a:p>
            <a:endParaRPr lang="en-GB"/>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a:t>
            </a:r>
            <a:endParaRPr lang="en-US" dirty="0"/>
          </a:p>
        </p:txBody>
      </p:sp>
      <p:sp>
        <p:nvSpPr>
          <p:cNvPr id="3" name="Content Placeholder 2"/>
          <p:cNvSpPr>
            <a:spLocks noGrp="1"/>
          </p:cNvSpPr>
          <p:nvPr>
            <p:ph idx="1"/>
          </p:nvPr>
        </p:nvSpPr>
        <p:spPr/>
        <p:txBody>
          <a:bodyPr/>
          <a:lstStyle/>
          <a:p>
            <a:r>
              <a:rPr lang="en-US" dirty="0" smtClean="0"/>
              <a:t>73 year old lady referred by the Optician when patient attended for routine refraction</a:t>
            </a:r>
          </a:p>
          <a:p>
            <a:r>
              <a:rPr lang="en-US" dirty="0" smtClean="0"/>
              <a:t>HT and T2DM  10 years on treatment</a:t>
            </a:r>
          </a:p>
          <a:p>
            <a:r>
              <a:rPr lang="en-US" dirty="0" smtClean="0"/>
              <a:t>H/o previous laser BE for DM 2 years back</a:t>
            </a:r>
          </a:p>
          <a:p>
            <a:r>
              <a:rPr lang="en-US" dirty="0" smtClean="0"/>
              <a:t>VA    RE   -26 letters (5/60)   LE- 88 (6/6)</a:t>
            </a:r>
          </a:p>
          <a:p>
            <a:r>
              <a:rPr lang="en-US" dirty="0" smtClean="0"/>
              <a:t>IOP            12            mmHg          12</a:t>
            </a:r>
            <a:endParaRPr lang="en-US" dirty="0"/>
          </a:p>
        </p:txBody>
      </p:sp>
    </p:spTree>
    <p:extLst>
      <p:ext uri="{BB962C8B-B14F-4D97-AF65-F5344CB8AC3E}">
        <p14:creationId xmlns="" xmlns:p14="http://schemas.microsoft.com/office/powerpoint/2010/main" val="1743008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Case:  RE baseline VA 26</a:t>
            </a:r>
            <a:br>
              <a:rPr lang="en-GB" dirty="0" smtClean="0"/>
            </a:br>
            <a:r>
              <a:rPr lang="en-GB" dirty="0" smtClean="0"/>
              <a:t>1</a:t>
            </a:r>
            <a:r>
              <a:rPr lang="en-GB" baseline="30000" dirty="0" smtClean="0"/>
              <a:t>st</a:t>
            </a:r>
            <a:r>
              <a:rPr lang="en-GB" dirty="0" smtClean="0"/>
              <a:t> treatment- </a:t>
            </a:r>
            <a:r>
              <a:rPr lang="en-GB" dirty="0" err="1" smtClean="0"/>
              <a:t>Eylea</a:t>
            </a:r>
            <a:endParaRPr lang="en-GB" dirty="0"/>
          </a:p>
        </p:txBody>
      </p:sp>
      <p:sp>
        <p:nvSpPr>
          <p:cNvPr id="3" name="Content Placeholder 2"/>
          <p:cNvSpPr>
            <a:spLocks noGrp="1"/>
          </p:cNvSpPr>
          <p:nvPr>
            <p:ph idx="1"/>
          </p:nvPr>
        </p:nvSpPr>
        <p:spPr/>
        <p:txBody>
          <a:bodyPr/>
          <a:lstStyle/>
          <a:p>
            <a:r>
              <a:rPr lang="en-GB" dirty="0" smtClean="0"/>
              <a:t>VA 26 to 39</a:t>
            </a:r>
            <a:endParaRPr lang="en-GB"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772816"/>
            <a:ext cx="3550641" cy="32403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79912" y="1844824"/>
            <a:ext cx="4870739" cy="32403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00598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SD OCT  </a:t>
            </a:r>
            <a:endParaRPr lang="en-GB" dirty="0"/>
          </a:p>
        </p:txBody>
      </p:sp>
      <p:sp>
        <p:nvSpPr>
          <p:cNvPr id="3" name="Content Placeholder 2"/>
          <p:cNvSpPr>
            <a:spLocks noGrp="1"/>
          </p:cNvSpPr>
          <p:nvPr>
            <p:ph idx="1"/>
          </p:nvPr>
        </p:nvSpPr>
        <p:spPr/>
        <p:txBody>
          <a:bodyPr/>
          <a:lstStyle/>
          <a:p>
            <a:r>
              <a:rPr lang="en-GB" dirty="0" smtClean="0"/>
              <a:t>VA 26 to 39</a:t>
            </a:r>
            <a:endParaRPr lang="en-GB" dirty="0"/>
          </a:p>
        </p:txBody>
      </p:sp>
      <p:pic>
        <p:nvPicPr>
          <p:cNvPr id="30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3528" y="3789040"/>
            <a:ext cx="2733916" cy="24950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057444" y="3789040"/>
            <a:ext cx="5571753" cy="24950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Content Placeholder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23528" y="1196752"/>
            <a:ext cx="2664295" cy="24482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975530" y="1196752"/>
            <a:ext cx="5628918" cy="24482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1331640" y="6381328"/>
            <a:ext cx="6984776" cy="369332"/>
          </a:xfrm>
          <a:prstGeom prst="rect">
            <a:avLst/>
          </a:prstGeom>
          <a:noFill/>
        </p:spPr>
        <p:txBody>
          <a:bodyPr wrap="square" rtlCol="0">
            <a:spAutoFit/>
          </a:bodyPr>
          <a:lstStyle/>
          <a:p>
            <a:r>
              <a:rPr lang="en-US" dirty="0" smtClean="0"/>
              <a:t>Large PED with IRF</a:t>
            </a:r>
            <a:endParaRPr lang="en-US" dirty="0"/>
          </a:p>
        </p:txBody>
      </p:sp>
    </p:spTree>
    <p:extLst>
      <p:ext uri="{BB962C8B-B14F-4D97-AF65-F5344CB8AC3E}">
        <p14:creationId xmlns="" xmlns:p14="http://schemas.microsoft.com/office/powerpoint/2010/main" val="900598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FFA                ICGA</a:t>
            </a:r>
            <a:endParaRPr lang="en-US" dirty="0"/>
          </a:p>
        </p:txBody>
      </p:sp>
      <p:pic>
        <p:nvPicPr>
          <p:cNvPr id="4" name="Picture 8"/>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0" y="1484784"/>
            <a:ext cx="4248472" cy="43777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9511" y="1484784"/>
            <a:ext cx="4351596" cy="43924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38774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7058" name="Rectangle 2"/>
          <p:cNvSpPr>
            <a:spLocks noChangeArrowheads="1"/>
          </p:cNvSpPr>
          <p:nvPr/>
        </p:nvSpPr>
        <p:spPr bwMode="auto">
          <a:xfrm>
            <a:off x="47625" y="173038"/>
            <a:ext cx="9096375" cy="855662"/>
          </a:xfrm>
          <a:prstGeom prst="rect">
            <a:avLst/>
          </a:prstGeom>
          <a:noFill/>
          <a:ln w="25400">
            <a:noFill/>
            <a:miter lim="800000"/>
            <a:headEnd/>
            <a:tailEnd/>
          </a:ln>
          <a:effectLst>
            <a:prstShdw prst="shdw17" dist="17961" dir="2700000">
              <a:schemeClr val="accent1">
                <a:gamma/>
                <a:shade val="60000"/>
                <a:invGamma/>
              </a:schemeClr>
            </a:prstShdw>
          </a:effectLst>
        </p:spPr>
        <p:txBody>
          <a:bodyPr lIns="63500" tIns="25400" rIns="63500" bIns="25400">
            <a:spAutoFit/>
          </a:bodyPr>
          <a:lstStyle/>
          <a:p>
            <a:pPr algn="ctr">
              <a:lnSpc>
                <a:spcPct val="110000"/>
              </a:lnSpc>
              <a:defRPr/>
            </a:pPr>
            <a:r>
              <a:rPr lang="en-GB" sz="4000" b="1">
                <a:solidFill>
                  <a:schemeClr val="hlink"/>
                </a:solidFill>
                <a:effectLst>
                  <a:outerShdw blurRad="38100" dist="38100" dir="2700000" algn="tl">
                    <a:srgbClr val="000000"/>
                  </a:outerShdw>
                </a:effectLst>
                <a:latin typeface="Arial" charset="0"/>
                <a:cs typeface="Arial" charset="0"/>
              </a:rPr>
              <a:t>Choroidal Neovascularisation</a:t>
            </a:r>
            <a:endParaRPr lang="en-GB" sz="2800" b="1">
              <a:solidFill>
                <a:schemeClr val="hlink"/>
              </a:solidFill>
              <a:effectLst>
                <a:outerShdw blurRad="38100" dist="38100" dir="2700000" algn="tl">
                  <a:srgbClr val="000000"/>
                </a:outerShdw>
              </a:effectLst>
              <a:latin typeface="Arial" charset="0"/>
              <a:cs typeface="Arial" charset="0"/>
            </a:endParaRPr>
          </a:p>
          <a:p>
            <a:pPr algn="ctr">
              <a:lnSpc>
                <a:spcPct val="110000"/>
              </a:lnSpc>
              <a:defRPr/>
            </a:pPr>
            <a:endParaRPr lang="en-GB" sz="800" b="1">
              <a:solidFill>
                <a:schemeClr val="hlink"/>
              </a:solidFill>
              <a:effectLst>
                <a:outerShdw blurRad="38100" dist="38100" dir="2700000" algn="tl">
                  <a:srgbClr val="000000"/>
                </a:outerShdw>
              </a:effectLst>
              <a:latin typeface="Arial" charset="0"/>
              <a:cs typeface="Arial" charset="0"/>
            </a:endParaRPr>
          </a:p>
        </p:txBody>
      </p:sp>
      <p:pic>
        <p:nvPicPr>
          <p:cNvPr id="4397059" name="Picture 3" descr="Knappich_Marianne_21"/>
          <p:cNvPicPr>
            <a:picLocks noChangeAspect="1" noChangeArrowheads="1"/>
          </p:cNvPicPr>
          <p:nvPr/>
        </p:nvPicPr>
        <p:blipFill>
          <a:blip r:embed="rId5" cstate="print"/>
          <a:srcRect/>
          <a:stretch>
            <a:fillRect/>
          </a:stretch>
        </p:blipFill>
        <p:spPr bwMode="auto">
          <a:xfrm>
            <a:off x="452438" y="1833563"/>
            <a:ext cx="1296987" cy="1128712"/>
          </a:xfrm>
          <a:prstGeom prst="rect">
            <a:avLst/>
          </a:prstGeom>
          <a:noFill/>
          <a:effectLst>
            <a:outerShdw dist="35921" dir="2700000" algn="ctr" rotWithShape="0">
              <a:srgbClr val="808080"/>
            </a:outerShdw>
          </a:effectLst>
        </p:spPr>
      </p:pic>
      <p:graphicFrame>
        <p:nvGraphicFramePr>
          <p:cNvPr id="4397060" name="Object 4"/>
          <p:cNvGraphicFramePr>
            <a:graphicFrameLocks noChangeAspect="1"/>
          </p:cNvGraphicFramePr>
          <p:nvPr/>
        </p:nvGraphicFramePr>
        <p:xfrm>
          <a:off x="457200" y="3265488"/>
          <a:ext cx="1308100" cy="1108075"/>
        </p:xfrm>
        <a:graphic>
          <a:graphicData uri="http://schemas.openxmlformats.org/presentationml/2006/ole">
            <p:oleObj spid="_x0000_s1026" name="Image" r:id="rId6" imgW="2870209" imgH="2298893" progId="">
              <p:embed/>
            </p:oleObj>
          </a:graphicData>
        </a:graphic>
      </p:graphicFrame>
      <p:pic>
        <p:nvPicPr>
          <p:cNvPr id="4397061" name="subretpeel.avi">
            <a:hlinkClick r:id="" action="ppaction://media"/>
          </p:cNvPr>
          <p:cNvPicPr>
            <a:picLocks noRot="1" noChangeAspect="1" noChangeArrowheads="1"/>
          </p:cNvPicPr>
          <p:nvPr>
            <a:videoFile r:link="rId2"/>
          </p:nvPr>
        </p:nvPicPr>
        <p:blipFill>
          <a:blip r:embed="rId7" cstate="print"/>
          <a:srcRect/>
          <a:stretch>
            <a:fillRect/>
          </a:stretch>
        </p:blipFill>
        <p:spPr bwMode="auto">
          <a:xfrm>
            <a:off x="473075" y="4699000"/>
            <a:ext cx="1304925" cy="1125538"/>
          </a:xfrm>
          <a:prstGeom prst="rect">
            <a:avLst/>
          </a:prstGeom>
          <a:noFill/>
          <a:ln w="9525">
            <a:noFill/>
            <a:miter lim="800000"/>
            <a:headEnd/>
            <a:tailEnd/>
          </a:ln>
          <a:effectLst>
            <a:outerShdw dist="35921" dir="2700000" algn="ctr" rotWithShape="0">
              <a:srgbClr val="808080"/>
            </a:outerShdw>
          </a:effectLst>
        </p:spPr>
      </p:pic>
      <p:sp>
        <p:nvSpPr>
          <p:cNvPr id="4397062" name="Rectangle 6"/>
          <p:cNvSpPr>
            <a:spLocks noChangeArrowheads="1"/>
          </p:cNvSpPr>
          <p:nvPr/>
        </p:nvSpPr>
        <p:spPr bwMode="auto">
          <a:xfrm>
            <a:off x="357188" y="1555750"/>
            <a:ext cx="2200275" cy="304800"/>
          </a:xfrm>
          <a:prstGeom prst="rect">
            <a:avLst/>
          </a:prstGeom>
          <a:noFill/>
          <a:ln w="9525" algn="ctr">
            <a:noFill/>
            <a:miter lim="800000"/>
            <a:headEnd/>
            <a:tailEnd/>
          </a:ln>
          <a:effectLst/>
        </p:spPr>
        <p:txBody>
          <a:bodyPr wrap="none">
            <a:spAutoFit/>
          </a:bodyPr>
          <a:lstStyle/>
          <a:p>
            <a:pPr algn="ctr">
              <a:defRPr/>
            </a:pPr>
            <a:r>
              <a:rPr lang="en-GB" sz="1400" b="1">
                <a:effectLst>
                  <a:outerShdw blurRad="38100" dist="38100" dir="2700000" algn="tl">
                    <a:srgbClr val="000000"/>
                  </a:outerShdw>
                </a:effectLst>
                <a:latin typeface="Arial" charset="0"/>
                <a:cs typeface="Arial" charset="0"/>
              </a:rPr>
              <a:t>Laser Photocoagulation</a:t>
            </a:r>
          </a:p>
        </p:txBody>
      </p:sp>
      <p:sp>
        <p:nvSpPr>
          <p:cNvPr id="4397063" name="Rectangle 7"/>
          <p:cNvSpPr>
            <a:spLocks noChangeArrowheads="1"/>
          </p:cNvSpPr>
          <p:nvPr/>
        </p:nvSpPr>
        <p:spPr bwMode="auto">
          <a:xfrm>
            <a:off x="355600" y="3000375"/>
            <a:ext cx="2143125" cy="304800"/>
          </a:xfrm>
          <a:prstGeom prst="rect">
            <a:avLst/>
          </a:prstGeom>
          <a:noFill/>
          <a:ln w="9525" algn="ctr">
            <a:noFill/>
            <a:miter lim="800000"/>
            <a:headEnd/>
            <a:tailEnd/>
          </a:ln>
          <a:effectLst/>
        </p:spPr>
        <p:txBody>
          <a:bodyPr wrap="none">
            <a:spAutoFit/>
          </a:bodyPr>
          <a:lstStyle/>
          <a:p>
            <a:pPr algn="ctr">
              <a:defRPr/>
            </a:pPr>
            <a:r>
              <a:rPr lang="en-GB" sz="1400" b="1">
                <a:effectLst>
                  <a:outerShdw blurRad="38100" dist="38100" dir="2700000" algn="tl">
                    <a:srgbClr val="000000"/>
                  </a:outerShdw>
                </a:effectLst>
                <a:latin typeface="Arial" charset="0"/>
                <a:cs typeface="Arial" charset="0"/>
              </a:rPr>
              <a:t>Photodynamic Therapy</a:t>
            </a:r>
          </a:p>
        </p:txBody>
      </p:sp>
      <p:sp>
        <p:nvSpPr>
          <p:cNvPr id="4397064" name="Rectangle 8"/>
          <p:cNvSpPr>
            <a:spLocks noChangeArrowheads="1"/>
          </p:cNvSpPr>
          <p:nvPr/>
        </p:nvSpPr>
        <p:spPr bwMode="auto">
          <a:xfrm>
            <a:off x="379413" y="4419600"/>
            <a:ext cx="1641475" cy="304800"/>
          </a:xfrm>
          <a:prstGeom prst="rect">
            <a:avLst/>
          </a:prstGeom>
          <a:noFill/>
          <a:ln w="9525" algn="ctr">
            <a:noFill/>
            <a:miter lim="800000"/>
            <a:headEnd/>
            <a:tailEnd/>
          </a:ln>
          <a:effectLst/>
        </p:spPr>
        <p:txBody>
          <a:bodyPr wrap="none">
            <a:spAutoFit/>
          </a:bodyPr>
          <a:lstStyle/>
          <a:p>
            <a:pPr algn="ctr">
              <a:defRPr/>
            </a:pPr>
            <a:r>
              <a:rPr lang="en-GB" sz="1400" b="1">
                <a:effectLst>
                  <a:outerShdw blurRad="38100" dist="38100" dir="2700000" algn="tl">
                    <a:srgbClr val="000000"/>
                  </a:outerShdw>
                </a:effectLst>
                <a:latin typeface="Arial" charset="0"/>
                <a:cs typeface="Arial" charset="0"/>
              </a:rPr>
              <a:t>Surgical excision</a:t>
            </a:r>
          </a:p>
        </p:txBody>
      </p:sp>
      <p:sp>
        <p:nvSpPr>
          <p:cNvPr id="4397065" name="Rectangle 9"/>
          <p:cNvSpPr>
            <a:spLocks noChangeArrowheads="1"/>
          </p:cNvSpPr>
          <p:nvPr/>
        </p:nvSpPr>
        <p:spPr bwMode="auto">
          <a:xfrm>
            <a:off x="396875" y="5853113"/>
            <a:ext cx="2646363" cy="304800"/>
          </a:xfrm>
          <a:prstGeom prst="rect">
            <a:avLst/>
          </a:prstGeom>
          <a:noFill/>
          <a:ln w="9525" algn="ctr">
            <a:noFill/>
            <a:miter lim="800000"/>
            <a:headEnd/>
            <a:tailEnd/>
          </a:ln>
          <a:effectLst/>
        </p:spPr>
        <p:txBody>
          <a:bodyPr wrap="none">
            <a:spAutoFit/>
          </a:bodyPr>
          <a:lstStyle/>
          <a:p>
            <a:pPr algn="ctr">
              <a:defRPr/>
            </a:pPr>
            <a:r>
              <a:rPr lang="en-GB" sz="1400" b="1">
                <a:effectLst>
                  <a:outerShdw blurRad="38100" dist="38100" dir="2700000" algn="tl">
                    <a:srgbClr val="000000"/>
                  </a:outerShdw>
                </a:effectLst>
                <a:latin typeface="Arial" charset="0"/>
                <a:cs typeface="Arial" charset="0"/>
              </a:rPr>
              <a:t>Transpupillar Thermotherapy</a:t>
            </a:r>
          </a:p>
        </p:txBody>
      </p:sp>
      <p:sp>
        <p:nvSpPr>
          <p:cNvPr id="4397066" name="Rectangle 10"/>
          <p:cNvSpPr>
            <a:spLocks noChangeArrowheads="1"/>
          </p:cNvSpPr>
          <p:nvPr/>
        </p:nvSpPr>
        <p:spPr bwMode="auto">
          <a:xfrm>
            <a:off x="414338" y="6229350"/>
            <a:ext cx="1316037" cy="304800"/>
          </a:xfrm>
          <a:prstGeom prst="rect">
            <a:avLst/>
          </a:prstGeom>
          <a:noFill/>
          <a:ln w="9525" algn="ctr">
            <a:noFill/>
            <a:miter lim="800000"/>
            <a:headEnd/>
            <a:tailEnd/>
          </a:ln>
          <a:effectLst/>
        </p:spPr>
        <p:txBody>
          <a:bodyPr wrap="none">
            <a:spAutoFit/>
          </a:bodyPr>
          <a:lstStyle/>
          <a:p>
            <a:pPr algn="ctr">
              <a:defRPr/>
            </a:pPr>
            <a:r>
              <a:rPr lang="en-GB" sz="1400" b="1">
                <a:effectLst>
                  <a:outerShdw blurRad="38100" dist="38100" dir="2700000" algn="tl">
                    <a:srgbClr val="000000"/>
                  </a:outerShdw>
                </a:effectLst>
                <a:latin typeface="Arial" charset="0"/>
                <a:cs typeface="Arial" charset="0"/>
              </a:rPr>
              <a:t>Radiotherapy</a:t>
            </a:r>
          </a:p>
        </p:txBody>
      </p:sp>
      <p:sp>
        <p:nvSpPr>
          <p:cNvPr id="4397067" name="Line 11"/>
          <p:cNvSpPr>
            <a:spLocks noChangeShapeType="1"/>
          </p:cNvSpPr>
          <p:nvPr/>
        </p:nvSpPr>
        <p:spPr bwMode="auto">
          <a:xfrm flipH="1">
            <a:off x="3101975" y="1535113"/>
            <a:ext cx="9525" cy="4910137"/>
          </a:xfrm>
          <a:prstGeom prst="line">
            <a:avLst/>
          </a:prstGeom>
          <a:noFill/>
          <a:ln w="57150">
            <a:solidFill>
              <a:srgbClr val="FF0000"/>
            </a:solidFill>
            <a:round/>
            <a:headEnd/>
            <a:tailEnd/>
          </a:ln>
        </p:spPr>
        <p:txBody>
          <a:bodyPr wrap="none" anchor="ctr"/>
          <a:lstStyle/>
          <a:p>
            <a:endParaRPr lang="en-GB"/>
          </a:p>
        </p:txBody>
      </p:sp>
      <p:sp>
        <p:nvSpPr>
          <p:cNvPr id="4397068" name="Rectangle 12"/>
          <p:cNvSpPr>
            <a:spLocks noChangeArrowheads="1"/>
          </p:cNvSpPr>
          <p:nvPr/>
        </p:nvSpPr>
        <p:spPr bwMode="auto">
          <a:xfrm rot="-3002547">
            <a:off x="182563" y="3444875"/>
            <a:ext cx="2673350" cy="641350"/>
          </a:xfrm>
          <a:prstGeom prst="rect">
            <a:avLst/>
          </a:prstGeom>
          <a:solidFill>
            <a:srgbClr val="EAEAEA"/>
          </a:solidFill>
          <a:ln w="9525" algn="ctr">
            <a:noFill/>
            <a:miter lim="800000"/>
            <a:headEnd/>
            <a:tailEnd/>
          </a:ln>
          <a:effectLst>
            <a:outerShdw dist="35921" dir="2700000" algn="ctr" rotWithShape="0">
              <a:schemeClr val="bg2"/>
            </a:outerShdw>
          </a:effectLst>
        </p:spPr>
        <p:txBody>
          <a:bodyPr wrap="none">
            <a:spAutoFit/>
          </a:bodyPr>
          <a:lstStyle/>
          <a:p>
            <a:pPr algn="ctr">
              <a:defRPr/>
            </a:pPr>
            <a:r>
              <a:rPr lang="en-GB" sz="3600" b="1">
                <a:solidFill>
                  <a:srgbClr val="FF0000"/>
                </a:solidFill>
                <a:effectLst>
                  <a:outerShdw blurRad="38100" dist="38100" dir="2700000" algn="tl">
                    <a:srgbClr val="000000"/>
                  </a:outerShdw>
                </a:effectLst>
                <a:latin typeface="Arial" charset="0"/>
                <a:cs typeface="Arial" charset="0"/>
              </a:rPr>
              <a:t>destruction</a:t>
            </a:r>
          </a:p>
        </p:txBody>
      </p:sp>
      <p:sp>
        <p:nvSpPr>
          <p:cNvPr id="4397069" name="Rectangle 13"/>
          <p:cNvSpPr>
            <a:spLocks noChangeArrowheads="1"/>
          </p:cNvSpPr>
          <p:nvPr/>
        </p:nvSpPr>
        <p:spPr bwMode="auto">
          <a:xfrm>
            <a:off x="4859338" y="4881563"/>
            <a:ext cx="2647950" cy="641350"/>
          </a:xfrm>
          <a:prstGeom prst="rect">
            <a:avLst/>
          </a:prstGeom>
          <a:solidFill>
            <a:srgbClr val="EAEAEA"/>
          </a:solidFill>
          <a:ln w="9525" algn="ctr">
            <a:noFill/>
            <a:miter lim="800000"/>
            <a:headEnd/>
            <a:tailEnd/>
          </a:ln>
          <a:effectLst>
            <a:outerShdw dist="35921" dir="2700000" algn="ctr" rotWithShape="0">
              <a:schemeClr val="bg2"/>
            </a:outerShdw>
          </a:effectLst>
        </p:spPr>
        <p:txBody>
          <a:bodyPr wrap="none">
            <a:spAutoFit/>
          </a:bodyPr>
          <a:lstStyle/>
          <a:p>
            <a:pPr algn="ctr">
              <a:defRPr/>
            </a:pPr>
            <a:r>
              <a:rPr lang="en-GB" sz="3600" b="1">
                <a:solidFill>
                  <a:srgbClr val="FF0000"/>
                </a:solidFill>
                <a:effectLst>
                  <a:outerShdw blurRad="38100" dist="38100" dir="2700000" algn="tl">
                    <a:srgbClr val="000000"/>
                  </a:outerShdw>
                </a:effectLst>
                <a:latin typeface="Arial" charset="0"/>
                <a:cs typeface="Arial" charset="0"/>
              </a:rPr>
              <a:t>modulation</a:t>
            </a:r>
          </a:p>
        </p:txBody>
      </p:sp>
      <p:sp>
        <p:nvSpPr>
          <p:cNvPr id="4397070" name="Rectangle 14"/>
          <p:cNvSpPr>
            <a:spLocks noChangeArrowheads="1"/>
          </p:cNvSpPr>
          <p:nvPr/>
        </p:nvSpPr>
        <p:spPr bwMode="auto">
          <a:xfrm>
            <a:off x="5275263" y="1695450"/>
            <a:ext cx="1760537" cy="304800"/>
          </a:xfrm>
          <a:prstGeom prst="rect">
            <a:avLst/>
          </a:prstGeom>
          <a:noFill/>
          <a:ln w="9525" algn="ctr">
            <a:noFill/>
            <a:miter lim="800000"/>
            <a:headEnd/>
            <a:tailEnd/>
          </a:ln>
          <a:effectLst/>
        </p:spPr>
        <p:txBody>
          <a:bodyPr wrap="none">
            <a:spAutoFit/>
          </a:bodyPr>
          <a:lstStyle/>
          <a:p>
            <a:pPr algn="ctr">
              <a:defRPr/>
            </a:pPr>
            <a:r>
              <a:rPr lang="en-GB" sz="1400" b="1">
                <a:effectLst>
                  <a:outerShdw blurRad="38100" dist="38100" dir="2700000" algn="tl">
                    <a:srgbClr val="000000"/>
                  </a:outerShdw>
                </a:effectLst>
                <a:latin typeface="Arial" charset="0"/>
                <a:cs typeface="Arial" charset="0"/>
              </a:rPr>
              <a:t>Anti-VEGF therapy</a:t>
            </a:r>
          </a:p>
        </p:txBody>
      </p:sp>
      <p:pic>
        <p:nvPicPr>
          <p:cNvPr id="4397071" name="Picture 15" descr="intravitreal"/>
          <p:cNvPicPr>
            <a:picLocks noGrp="1" noChangeAspect="1" noChangeArrowheads="1"/>
          </p:cNvPicPr>
          <p:nvPr>
            <p:ph/>
          </p:nvPr>
        </p:nvPicPr>
        <p:blipFill>
          <a:blip r:embed="rId8" cstate="print"/>
          <a:srcRect/>
          <a:stretch>
            <a:fillRect/>
          </a:stretch>
        </p:blipFill>
        <p:spPr>
          <a:xfrm>
            <a:off x="4652963" y="2236788"/>
            <a:ext cx="3397250" cy="1638300"/>
          </a:xfrm>
          <a:noFill/>
        </p:spPr>
      </p:pic>
      <p:sp>
        <p:nvSpPr>
          <p:cNvPr id="1040" name="Rectangle 17"/>
          <p:cNvSpPr>
            <a:spLocks noChangeArrowheads="1"/>
          </p:cNvSpPr>
          <p:nvPr/>
        </p:nvSpPr>
        <p:spPr bwMode="auto">
          <a:xfrm>
            <a:off x="6837363" y="6586538"/>
            <a:ext cx="2263775" cy="244475"/>
          </a:xfrm>
          <a:prstGeom prst="rect">
            <a:avLst/>
          </a:prstGeom>
          <a:noFill/>
          <a:ln w="6350" algn="ctr">
            <a:noFill/>
            <a:miter lim="800000"/>
            <a:headEnd/>
            <a:tailEnd/>
          </a:ln>
        </p:spPr>
        <p:txBody>
          <a:bodyPr wrap="none" lIns="90000" tIns="46800" rIns="90000" bIns="46800">
            <a:spAutoFit/>
          </a:bodyPr>
          <a:lstStyle/>
          <a:p>
            <a:pPr algn="r">
              <a:spcBef>
                <a:spcPct val="50000"/>
              </a:spcBef>
              <a:buClr>
                <a:schemeClr val="accent2"/>
              </a:buClr>
              <a:buSzPct val="125000"/>
            </a:pPr>
            <a:r>
              <a:rPr lang="en-GB" b="1">
                <a:solidFill>
                  <a:srgbClr val="FF5050"/>
                </a:solidFill>
              </a:rPr>
              <a:t>Schmidt-Erfurth and Pruente, 2007</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97067"/>
                                        </p:tgtEl>
                                        <p:attrNameLst>
                                          <p:attrName>style.visibility</p:attrName>
                                        </p:attrNameLst>
                                      </p:cBhvr>
                                      <p:to>
                                        <p:strVal val="visible"/>
                                      </p:to>
                                    </p:set>
                                    <p:animEffect transition="in" filter="fade">
                                      <p:cBhvr>
                                        <p:cTn id="7" dur="1000"/>
                                        <p:tgtEl>
                                          <p:spTgt spid="439706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397062"/>
                                        </p:tgtEl>
                                        <p:attrNameLst>
                                          <p:attrName>style.visibility</p:attrName>
                                        </p:attrNameLst>
                                      </p:cBhvr>
                                      <p:to>
                                        <p:strVal val="visible"/>
                                      </p:to>
                                    </p:set>
                                    <p:animEffect transition="in" filter="fade">
                                      <p:cBhvr>
                                        <p:cTn id="11" dur="1000"/>
                                        <p:tgtEl>
                                          <p:spTgt spid="4397062"/>
                                        </p:tgtEl>
                                      </p:cBhvr>
                                    </p:animEffect>
                                  </p:childTnLst>
                                </p:cTn>
                              </p:par>
                              <p:par>
                                <p:cTn id="12" presetID="10" presetClass="entr" presetSubtype="0" fill="hold" nodeType="withEffect">
                                  <p:stCondLst>
                                    <p:cond delay="0"/>
                                  </p:stCondLst>
                                  <p:childTnLst>
                                    <p:set>
                                      <p:cBhvr>
                                        <p:cTn id="13" dur="1" fill="hold">
                                          <p:stCondLst>
                                            <p:cond delay="0"/>
                                          </p:stCondLst>
                                        </p:cTn>
                                        <p:tgtEl>
                                          <p:spTgt spid="4397059"/>
                                        </p:tgtEl>
                                        <p:attrNameLst>
                                          <p:attrName>style.visibility</p:attrName>
                                        </p:attrNameLst>
                                      </p:cBhvr>
                                      <p:to>
                                        <p:strVal val="visible"/>
                                      </p:to>
                                    </p:set>
                                    <p:animEffect transition="in" filter="fade">
                                      <p:cBhvr>
                                        <p:cTn id="14" dur="1000"/>
                                        <p:tgtEl>
                                          <p:spTgt spid="4397059"/>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4397063"/>
                                        </p:tgtEl>
                                        <p:attrNameLst>
                                          <p:attrName>style.visibility</p:attrName>
                                        </p:attrNameLst>
                                      </p:cBhvr>
                                      <p:to>
                                        <p:strVal val="visible"/>
                                      </p:to>
                                    </p:set>
                                    <p:animEffect transition="in" filter="fade">
                                      <p:cBhvr>
                                        <p:cTn id="18" dur="1000"/>
                                        <p:tgtEl>
                                          <p:spTgt spid="4397063"/>
                                        </p:tgtEl>
                                      </p:cBhvr>
                                    </p:animEffect>
                                  </p:childTnLst>
                                </p:cTn>
                              </p:par>
                              <p:par>
                                <p:cTn id="19" presetID="10" presetClass="entr" presetSubtype="0" fill="hold" nodeType="withEffect">
                                  <p:stCondLst>
                                    <p:cond delay="0"/>
                                  </p:stCondLst>
                                  <p:childTnLst>
                                    <p:set>
                                      <p:cBhvr>
                                        <p:cTn id="20" dur="1" fill="hold">
                                          <p:stCondLst>
                                            <p:cond delay="0"/>
                                          </p:stCondLst>
                                        </p:cTn>
                                        <p:tgtEl>
                                          <p:spTgt spid="4397060"/>
                                        </p:tgtEl>
                                        <p:attrNameLst>
                                          <p:attrName>style.visibility</p:attrName>
                                        </p:attrNameLst>
                                      </p:cBhvr>
                                      <p:to>
                                        <p:strVal val="visible"/>
                                      </p:to>
                                    </p:set>
                                    <p:animEffect transition="in" filter="fade">
                                      <p:cBhvr>
                                        <p:cTn id="21" dur="1000"/>
                                        <p:tgtEl>
                                          <p:spTgt spid="4397060"/>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4397064"/>
                                        </p:tgtEl>
                                        <p:attrNameLst>
                                          <p:attrName>style.visibility</p:attrName>
                                        </p:attrNameLst>
                                      </p:cBhvr>
                                      <p:to>
                                        <p:strVal val="visible"/>
                                      </p:to>
                                    </p:set>
                                    <p:animEffect transition="in" filter="fade">
                                      <p:cBhvr>
                                        <p:cTn id="25" dur="1000"/>
                                        <p:tgtEl>
                                          <p:spTgt spid="4397064"/>
                                        </p:tgtEl>
                                      </p:cBhvr>
                                    </p:animEffect>
                                  </p:childTnLst>
                                </p:cTn>
                              </p:par>
                              <p:par>
                                <p:cTn id="26" presetID="10" presetClass="entr" presetSubtype="0" fill="hold" nodeType="withEffect">
                                  <p:stCondLst>
                                    <p:cond delay="0"/>
                                  </p:stCondLst>
                                  <p:childTnLst>
                                    <p:set>
                                      <p:cBhvr>
                                        <p:cTn id="27" dur="1" fill="hold">
                                          <p:stCondLst>
                                            <p:cond delay="0"/>
                                          </p:stCondLst>
                                        </p:cTn>
                                        <p:tgtEl>
                                          <p:spTgt spid="4397061"/>
                                        </p:tgtEl>
                                        <p:attrNameLst>
                                          <p:attrName>style.visibility</p:attrName>
                                        </p:attrNameLst>
                                      </p:cBhvr>
                                      <p:to>
                                        <p:strVal val="visible"/>
                                      </p:to>
                                    </p:set>
                                    <p:animEffect transition="in" filter="fade">
                                      <p:cBhvr>
                                        <p:cTn id="28" dur="1000"/>
                                        <p:tgtEl>
                                          <p:spTgt spid="4397061"/>
                                        </p:tgtEl>
                                      </p:cBhvr>
                                    </p:animEffect>
                                  </p:childTnLst>
                                </p:cTn>
                              </p:par>
                            </p:childTnLst>
                          </p:cTn>
                        </p:par>
                        <p:par>
                          <p:cTn id="29" fill="hold">
                            <p:stCondLst>
                              <p:cond delay="4000"/>
                            </p:stCondLst>
                            <p:childTnLst>
                              <p:par>
                                <p:cTn id="30" presetID="10" presetClass="entr" presetSubtype="0" fill="hold" nodeType="afterEffect">
                                  <p:stCondLst>
                                    <p:cond delay="0"/>
                                  </p:stCondLst>
                                  <p:childTnLst>
                                    <p:set>
                                      <p:cBhvr>
                                        <p:cTn id="31" dur="1" fill="hold">
                                          <p:stCondLst>
                                            <p:cond delay="0"/>
                                          </p:stCondLst>
                                        </p:cTn>
                                        <p:tgtEl>
                                          <p:spTgt spid="4397065"/>
                                        </p:tgtEl>
                                        <p:attrNameLst>
                                          <p:attrName>style.visibility</p:attrName>
                                        </p:attrNameLst>
                                      </p:cBhvr>
                                      <p:to>
                                        <p:strVal val="visible"/>
                                      </p:to>
                                    </p:set>
                                    <p:animEffect transition="in" filter="fade">
                                      <p:cBhvr>
                                        <p:cTn id="32" dur="1000"/>
                                        <p:tgtEl>
                                          <p:spTgt spid="4397065"/>
                                        </p:tgtEl>
                                      </p:cBhvr>
                                    </p:animEffect>
                                  </p:childTnLst>
                                </p:cTn>
                              </p:par>
                              <p:par>
                                <p:cTn id="33" presetID="10" presetClass="entr" presetSubtype="0" fill="hold" nodeType="withEffect">
                                  <p:stCondLst>
                                    <p:cond delay="0"/>
                                  </p:stCondLst>
                                  <p:childTnLst>
                                    <p:set>
                                      <p:cBhvr>
                                        <p:cTn id="34" dur="1" fill="hold">
                                          <p:stCondLst>
                                            <p:cond delay="0"/>
                                          </p:stCondLst>
                                        </p:cTn>
                                        <p:tgtEl>
                                          <p:spTgt spid="4397066"/>
                                        </p:tgtEl>
                                        <p:attrNameLst>
                                          <p:attrName>style.visibility</p:attrName>
                                        </p:attrNameLst>
                                      </p:cBhvr>
                                      <p:to>
                                        <p:strVal val="visible"/>
                                      </p:to>
                                    </p:set>
                                    <p:animEffect transition="in" filter="fade">
                                      <p:cBhvr>
                                        <p:cTn id="35" dur="1000"/>
                                        <p:tgtEl>
                                          <p:spTgt spid="439706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397068"/>
                                        </p:tgtEl>
                                        <p:attrNameLst>
                                          <p:attrName>style.visibility</p:attrName>
                                        </p:attrNameLst>
                                      </p:cBhvr>
                                      <p:to>
                                        <p:strVal val="visible"/>
                                      </p:to>
                                    </p:set>
                                    <p:animEffect transition="in" filter="fade">
                                      <p:cBhvr>
                                        <p:cTn id="40" dur="2000"/>
                                        <p:tgtEl>
                                          <p:spTgt spid="439706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397070"/>
                                        </p:tgtEl>
                                        <p:attrNameLst>
                                          <p:attrName>style.visibility</p:attrName>
                                        </p:attrNameLst>
                                      </p:cBhvr>
                                      <p:to>
                                        <p:strVal val="visible"/>
                                      </p:to>
                                    </p:set>
                                    <p:animEffect transition="in" filter="fade">
                                      <p:cBhvr>
                                        <p:cTn id="45" dur="2000"/>
                                        <p:tgtEl>
                                          <p:spTgt spid="4397070"/>
                                        </p:tgtEl>
                                      </p:cBhvr>
                                    </p:animEffec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4397071"/>
                                        </p:tgtEl>
                                        <p:attrNameLst>
                                          <p:attrName>style.visibility</p:attrName>
                                        </p:attrNameLst>
                                      </p:cBhvr>
                                      <p:to>
                                        <p:strVal val="visible"/>
                                      </p:to>
                                    </p:set>
                                    <p:animEffect transition="in" filter="fade">
                                      <p:cBhvr>
                                        <p:cTn id="49" dur="2000"/>
                                        <p:tgtEl>
                                          <p:spTgt spid="4397071"/>
                                        </p:tgtEl>
                                      </p:cBhvr>
                                    </p:animEffect>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4397069"/>
                                        </p:tgtEl>
                                        <p:attrNameLst>
                                          <p:attrName>style.visibility</p:attrName>
                                        </p:attrNameLst>
                                      </p:cBhvr>
                                      <p:to>
                                        <p:strVal val="visible"/>
                                      </p:to>
                                    </p:set>
                                    <p:animEffect transition="in" filter="fade">
                                      <p:cBhvr>
                                        <p:cTn id="53" dur="2000"/>
                                        <p:tgtEl>
                                          <p:spTgt spid="439706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54" fill="hold" display="0">
                  <p:stCondLst>
                    <p:cond delay="indefinite"/>
                  </p:stCondLst>
                  <p:endCondLst>
                    <p:cond evt="onNext" delay="0">
                      <p:tgtEl>
                        <p:sldTgt/>
                      </p:tgtEl>
                    </p:cond>
                    <p:cond evt="onPrev" delay="0">
                      <p:tgtEl>
                        <p:sldTgt/>
                      </p:tgtEl>
                    </p:cond>
                  </p:endCondLst>
                </p:cTn>
                <p:tgtEl>
                  <p:spTgt spid="4397061"/>
                </p:tgtEl>
              </p:cMediaNode>
            </p:video>
          </p:childTnLst>
        </p:cTn>
      </p:par>
    </p:tnLst>
    <p:bldLst>
      <p:bldP spid="4397062" grpId="0"/>
      <p:bldP spid="4397067" grpId="0" animBg="1"/>
      <p:bldP spid="4397068" grpId="0" animBg="1"/>
      <p:bldP spid="4397069" grpId="0" animBg="1"/>
      <p:bldP spid="439707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5157" y="1412776"/>
            <a:ext cx="2892667" cy="27363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87824" y="1412776"/>
            <a:ext cx="5628918" cy="27363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Title 7"/>
          <p:cNvSpPr txBox="1">
            <a:spLocks/>
          </p:cNvSpPr>
          <p:nvPr/>
        </p:nvSpPr>
        <p:spPr>
          <a:xfrm>
            <a:off x="1988096" y="343690"/>
            <a:ext cx="5472608" cy="1077218"/>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4 weeks Post </a:t>
            </a:r>
            <a:r>
              <a:rPr lang="en-US" sz="3200" dirty="0" err="1" smtClean="0"/>
              <a:t>Eylea</a:t>
            </a:r>
            <a:r>
              <a:rPr lang="en-US" sz="3200" dirty="0" smtClean="0"/>
              <a:t> X1 </a:t>
            </a:r>
          </a:p>
          <a:p>
            <a:r>
              <a:rPr lang="en-US" sz="3200" dirty="0" smtClean="0"/>
              <a:t> VA 35</a:t>
            </a:r>
            <a:endParaRPr lang="en-US" sz="3200" dirty="0"/>
          </a:p>
        </p:txBody>
      </p:sp>
      <p:cxnSp>
        <p:nvCxnSpPr>
          <p:cNvPr id="4" name="Straight Arrow Connector 3"/>
          <p:cNvCxnSpPr/>
          <p:nvPr/>
        </p:nvCxnSpPr>
        <p:spPr>
          <a:xfrm flipV="1">
            <a:off x="6588224" y="2780928"/>
            <a:ext cx="0" cy="55091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619672" y="4941168"/>
            <a:ext cx="5688632" cy="523220"/>
          </a:xfrm>
          <a:prstGeom prst="rect">
            <a:avLst/>
          </a:prstGeom>
          <a:noFill/>
        </p:spPr>
        <p:txBody>
          <a:bodyPr wrap="square" rtlCol="0">
            <a:spAutoFit/>
          </a:bodyPr>
          <a:lstStyle/>
          <a:p>
            <a:r>
              <a:rPr lang="en-US" sz="2800" dirty="0" smtClean="0"/>
              <a:t>Decreased height of PED</a:t>
            </a:r>
            <a:endParaRPr lang="en-US" sz="2800" dirty="0"/>
          </a:p>
        </p:txBody>
      </p:sp>
    </p:spTree>
    <p:extLst>
      <p:ext uri="{BB962C8B-B14F-4D97-AF65-F5344CB8AC3E}">
        <p14:creationId xmlns="" xmlns:p14="http://schemas.microsoft.com/office/powerpoint/2010/main" val="17436301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8 weeks  Post </a:t>
            </a:r>
            <a:r>
              <a:rPr lang="en-US" dirty="0" err="1"/>
              <a:t>Eylea</a:t>
            </a:r>
            <a:r>
              <a:rPr lang="en-US" dirty="0"/>
              <a:t> </a:t>
            </a:r>
            <a:r>
              <a:rPr lang="en-US" dirty="0" smtClean="0"/>
              <a:t>X 3 </a:t>
            </a:r>
            <a:r>
              <a:rPr lang="en-US" dirty="0"/>
              <a:t/>
            </a:r>
            <a:br>
              <a:rPr lang="en-US" dirty="0"/>
            </a:br>
            <a:r>
              <a:rPr lang="en-US" dirty="0"/>
              <a:t> VA </a:t>
            </a:r>
            <a:r>
              <a:rPr lang="en-US" dirty="0" smtClean="0"/>
              <a:t>40</a:t>
            </a:r>
            <a:r>
              <a:rPr lang="en-US" dirty="0"/>
              <a:t/>
            </a:r>
            <a:br>
              <a:rPr lang="en-US" dirty="0"/>
            </a:br>
            <a:r>
              <a:rPr lang="en-US" dirty="0" smtClean="0"/>
              <a:t> </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r>
              <a:rPr lang="en-US" dirty="0" smtClean="0"/>
              <a:t>Patient on </a:t>
            </a:r>
            <a:r>
              <a:rPr lang="en-US" dirty="0" err="1" smtClean="0"/>
              <a:t>Inj</a:t>
            </a:r>
            <a:r>
              <a:rPr lang="en-US" dirty="0" smtClean="0"/>
              <a:t> </a:t>
            </a:r>
            <a:r>
              <a:rPr lang="en-US" dirty="0" err="1" smtClean="0"/>
              <a:t>Eylea</a:t>
            </a:r>
            <a:r>
              <a:rPr lang="en-US" dirty="0" smtClean="0"/>
              <a:t> RE 8 weekly</a:t>
            </a:r>
          </a:p>
          <a:p>
            <a:endParaRPr lang="en-US" dirty="0"/>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3568" y="1628800"/>
            <a:ext cx="2710234" cy="26726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393802" y="1628801"/>
            <a:ext cx="5129560" cy="267267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263313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PED and VEGF-R</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UNCLEAR </a:t>
            </a:r>
          </a:p>
          <a:p>
            <a:r>
              <a:rPr lang="en-GB" dirty="0" smtClean="0"/>
              <a:t>VEGF receptor 2 (VEGFR2) is primarily expressed in nonvascular photoreceptors and ganglion cells.</a:t>
            </a:r>
          </a:p>
          <a:p>
            <a:r>
              <a:rPr lang="en-GB" dirty="0" smtClean="0"/>
              <a:t>VEGF receptor 1 (VEGFR1) is expressed in vascular endothelial cells and </a:t>
            </a:r>
            <a:r>
              <a:rPr lang="en-GB" dirty="0" err="1" smtClean="0"/>
              <a:t>pericytes</a:t>
            </a:r>
            <a:r>
              <a:rPr lang="en-GB" dirty="0" smtClean="0"/>
              <a:t>.</a:t>
            </a:r>
          </a:p>
          <a:p>
            <a:pPr algn="r">
              <a:buNone/>
            </a:pPr>
            <a:r>
              <a:rPr lang="en-GB" dirty="0" smtClean="0"/>
              <a:t>                                 </a:t>
            </a:r>
            <a:r>
              <a:rPr lang="en-GB" sz="1600" dirty="0" smtClean="0"/>
              <a:t>Cao R </a:t>
            </a:r>
            <a:r>
              <a:rPr lang="nl-NL" sz="1600" dirty="0" smtClean="0">
                <a:hlinkClick r:id="rId2" tooltip="Proceedings of the National Academy of Sciences of the United States of America."/>
              </a:rPr>
              <a:t>Proc Natl Acad Sci U S A.</a:t>
            </a:r>
            <a:r>
              <a:rPr lang="nl-NL" sz="1600" dirty="0" smtClean="0"/>
              <a:t> 2010 Jan 12;107(2):856-61</a:t>
            </a:r>
            <a:endParaRPr lang="en-GB" sz="1600" dirty="0" smtClean="0"/>
          </a:p>
          <a:p>
            <a:pPr>
              <a:buNone/>
            </a:pPr>
            <a:endParaRPr lang="en-GB" dirty="0" smtClean="0"/>
          </a:p>
          <a:p>
            <a:r>
              <a:rPr lang="en-GB" dirty="0" smtClean="0"/>
              <a:t>VEGF receptor 1 (VEGFR1) is a key modulator of </a:t>
            </a:r>
            <a:r>
              <a:rPr lang="en-GB" dirty="0" err="1" smtClean="0"/>
              <a:t>angiogenic</a:t>
            </a:r>
            <a:r>
              <a:rPr lang="en-GB" dirty="0" smtClean="0"/>
              <a:t> potential in RPE cells of the human retina</a:t>
            </a:r>
          </a:p>
          <a:p>
            <a:pPr algn="r">
              <a:buNone/>
            </a:pPr>
            <a:r>
              <a:rPr lang="en-GB" sz="1900" dirty="0" err="1" smtClean="0">
                <a:hlinkClick r:id="rId3" tooltip="Graefe's archive for clinical and experimental ophthalmology = Albrecht von Graefes Archiv für klinische und experimentelle Ophthalmologie."/>
              </a:rPr>
              <a:t>Akrami</a:t>
            </a:r>
            <a:r>
              <a:rPr lang="en-GB" sz="1900" dirty="0" smtClean="0">
                <a:hlinkClick r:id="rId3" tooltip="Graefe's archive for clinical and experimental ophthalmology = Albrecht von Graefes Archiv für klinische und experimentelle Ophthalmologie."/>
              </a:rPr>
              <a:t> H et al. </a:t>
            </a:r>
            <a:r>
              <a:rPr lang="en-GB" sz="1900" dirty="0" err="1" smtClean="0">
                <a:hlinkClick r:id="rId3" tooltip="Graefe's archive for clinical and experimental ophthalmology = Albrecht von Graefes Archiv für klinische und experimentelle Ophthalmologie."/>
              </a:rPr>
              <a:t>Graefes</a:t>
            </a:r>
            <a:r>
              <a:rPr lang="en-GB" sz="1900" dirty="0" smtClean="0">
                <a:hlinkClick r:id="rId3" tooltip="Graefe's archive for clinical and experimental ophthalmology = Albrecht von Graefes Archiv für klinische und experimentelle Ophthalmologie."/>
              </a:rPr>
              <a:t> Arch </a:t>
            </a:r>
            <a:r>
              <a:rPr lang="en-GB" sz="1900" dirty="0" err="1" smtClean="0">
                <a:hlinkClick r:id="rId3" tooltip="Graefe's archive for clinical and experimental ophthalmology = Albrecht von Graefes Archiv für klinische und experimentelle Ophthalmologie."/>
              </a:rPr>
              <a:t>Clin</a:t>
            </a:r>
            <a:r>
              <a:rPr lang="en-GB" sz="1900" dirty="0" smtClean="0">
                <a:hlinkClick r:id="rId3" tooltip="Graefe's archive for clinical and experimental ophthalmology = Albrecht von Graefes Archiv für klinische und experimentelle Ophthalmologie."/>
              </a:rPr>
              <a:t> Exp </a:t>
            </a:r>
            <a:r>
              <a:rPr lang="en-GB" sz="1900" dirty="0" err="1" smtClean="0">
                <a:hlinkClick r:id="rId3" tooltip="Graefe's archive for clinical and experimental ophthalmology = Albrecht von Graefes Archiv für klinische und experimentelle Ophthalmologie."/>
              </a:rPr>
              <a:t>Ophthalmol</a:t>
            </a:r>
            <a:r>
              <a:rPr lang="en-GB" sz="1900" dirty="0" smtClean="0">
                <a:hlinkClick r:id="rId3" tooltip="Graefe's archive for clinical and experimental ophthalmology = Albrecht von Graefes Archiv für klinische und experimentelle Ophthalmologie."/>
              </a:rPr>
              <a:t>.</a:t>
            </a:r>
            <a:r>
              <a:rPr lang="en-GB" sz="1900" dirty="0" smtClean="0"/>
              <a:t> 2011 Apr;249(4):537-46</a:t>
            </a:r>
            <a:endParaRPr lang="en-GB" sz="19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RPE barrier and PIGF</a:t>
            </a:r>
            <a:endParaRPr lang="en-GB" dirty="0"/>
          </a:p>
        </p:txBody>
      </p:sp>
      <p:sp>
        <p:nvSpPr>
          <p:cNvPr id="3" name="Content Placeholder 2"/>
          <p:cNvSpPr>
            <a:spLocks noGrp="1"/>
          </p:cNvSpPr>
          <p:nvPr>
            <p:ph idx="1"/>
          </p:nvPr>
        </p:nvSpPr>
        <p:spPr/>
        <p:txBody>
          <a:bodyPr/>
          <a:lstStyle/>
          <a:p>
            <a:r>
              <a:rPr lang="en-GB" dirty="0" smtClean="0"/>
              <a:t>PlGF-1 and VEGFR-1 pathway regulation of the external epithelial </a:t>
            </a:r>
            <a:r>
              <a:rPr lang="en-GB" dirty="0" err="1" smtClean="0"/>
              <a:t>hemato</a:t>
            </a:r>
            <a:r>
              <a:rPr lang="en-GB" dirty="0" smtClean="0"/>
              <a:t>-ocular barrier. A model for retinal </a:t>
            </a:r>
            <a:r>
              <a:rPr lang="en-GB" dirty="0" err="1" smtClean="0"/>
              <a:t>edema</a:t>
            </a:r>
            <a:r>
              <a:rPr lang="en-GB" dirty="0" smtClean="0"/>
              <a:t>.</a:t>
            </a:r>
          </a:p>
          <a:p>
            <a:pPr>
              <a:buNone/>
            </a:pPr>
            <a:endParaRPr lang="en-GB" dirty="0" smtClean="0"/>
          </a:p>
          <a:p>
            <a:pPr algn="r">
              <a:buNone/>
            </a:pPr>
            <a:r>
              <a:rPr lang="en-GB" sz="1800" dirty="0" smtClean="0">
                <a:hlinkClick r:id="rId3"/>
              </a:rPr>
              <a:t>Miyamoto N</a:t>
            </a:r>
            <a:r>
              <a:rPr lang="en-GB" sz="1800" dirty="0" smtClean="0"/>
              <a:t> et al. </a:t>
            </a:r>
            <a:r>
              <a:rPr lang="en-GB" sz="1800" dirty="0" smtClean="0">
                <a:hlinkClick r:id="rId4" tooltip="Ophthalmic research."/>
              </a:rPr>
              <a:t>Ophthalmic Res.</a:t>
            </a:r>
            <a:r>
              <a:rPr lang="en-GB" sz="1800" dirty="0" smtClean="0"/>
              <a:t> 2008;40(3-4):203-7.</a:t>
            </a:r>
          </a:p>
          <a:p>
            <a:endParaRPr lang="en-GB"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Heterogeneity of response</a:t>
            </a:r>
            <a:endParaRPr lang="en-GB" dirty="0"/>
          </a:p>
        </p:txBody>
      </p:sp>
      <p:sp>
        <p:nvSpPr>
          <p:cNvPr id="3" name="Content Placeholder 2"/>
          <p:cNvSpPr>
            <a:spLocks noGrp="1"/>
          </p:cNvSpPr>
          <p:nvPr>
            <p:ph idx="1"/>
          </p:nvPr>
        </p:nvSpPr>
        <p:spPr/>
        <p:txBody>
          <a:bodyPr>
            <a:normAutofit/>
          </a:bodyPr>
          <a:lstStyle/>
          <a:p>
            <a:r>
              <a:rPr lang="en-GB" dirty="0" smtClean="0"/>
              <a:t>20% of the patients will require 4 weekly </a:t>
            </a:r>
            <a:r>
              <a:rPr lang="en-GB" dirty="0" err="1" smtClean="0"/>
              <a:t>aflibercept</a:t>
            </a:r>
            <a:r>
              <a:rPr lang="en-GB" dirty="0" smtClean="0"/>
              <a:t>.</a:t>
            </a:r>
          </a:p>
          <a:p>
            <a:r>
              <a:rPr lang="en-GB" dirty="0" smtClean="0"/>
              <a:t>No predictive factors identified.</a:t>
            </a:r>
          </a:p>
          <a:p>
            <a:r>
              <a:rPr lang="en-GB" dirty="0" smtClean="0"/>
              <a:t>Non-responders to </a:t>
            </a:r>
            <a:r>
              <a:rPr lang="en-GB" dirty="0" err="1" smtClean="0"/>
              <a:t>Aflibercept</a:t>
            </a:r>
            <a:r>
              <a:rPr lang="en-GB" dirty="0" smtClean="0"/>
              <a:t> exists.</a:t>
            </a:r>
          </a:p>
          <a:p>
            <a:r>
              <a:rPr lang="en-GB" dirty="0" smtClean="0"/>
              <a:t>Poor responder </a:t>
            </a:r>
          </a:p>
          <a:p>
            <a:r>
              <a:rPr lang="en-GB" dirty="0" smtClean="0"/>
              <a:t>Good responder</a:t>
            </a:r>
          </a:p>
          <a:p>
            <a:r>
              <a:rPr lang="en-GB" dirty="0" smtClean="0"/>
              <a:t>Unknown </a:t>
            </a:r>
            <a:r>
              <a:rPr lang="en-GB" dirty="0" err="1" smtClean="0"/>
              <a:t>angiogenic</a:t>
            </a:r>
            <a:r>
              <a:rPr lang="en-GB" dirty="0" smtClean="0"/>
              <a:t> driver.</a:t>
            </a:r>
            <a:endParaRPr lang="en-GB"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Case </a:t>
            </a:r>
            <a:endParaRPr lang="en-US" dirty="0"/>
          </a:p>
        </p:txBody>
      </p:sp>
      <p:sp>
        <p:nvSpPr>
          <p:cNvPr id="3" name="Content Placeholder 2"/>
          <p:cNvSpPr>
            <a:spLocks noGrp="1"/>
          </p:cNvSpPr>
          <p:nvPr>
            <p:ph idx="1"/>
          </p:nvPr>
        </p:nvSpPr>
        <p:spPr>
          <a:xfrm>
            <a:off x="457200" y="990600"/>
            <a:ext cx="8229600" cy="4525963"/>
          </a:xfrm>
        </p:spPr>
        <p:txBody>
          <a:bodyPr/>
          <a:lstStyle/>
          <a:p>
            <a:r>
              <a:rPr lang="en-US" dirty="0" smtClean="0"/>
              <a:t>81 year old lady with RAP RE</a:t>
            </a:r>
          </a:p>
          <a:p>
            <a:r>
              <a:rPr lang="en-US" dirty="0" smtClean="0"/>
              <a:t>Developed intense </a:t>
            </a:r>
            <a:r>
              <a:rPr lang="en-US" dirty="0" err="1" smtClean="0"/>
              <a:t>vitritis</a:t>
            </a:r>
            <a:r>
              <a:rPr lang="en-US" dirty="0" smtClean="0"/>
              <a:t> RE following 2</a:t>
            </a:r>
            <a:r>
              <a:rPr lang="en-US" baseline="30000" dirty="0" smtClean="0"/>
              <a:t>nd</a:t>
            </a:r>
            <a:r>
              <a:rPr lang="en-US" dirty="0" smtClean="0"/>
              <a:t> and 3</a:t>
            </a:r>
            <a:r>
              <a:rPr lang="en-US" baseline="30000" dirty="0" smtClean="0"/>
              <a:t>rd</a:t>
            </a:r>
            <a:r>
              <a:rPr lang="en-US" dirty="0" smtClean="0"/>
              <a:t> dose of </a:t>
            </a:r>
            <a:r>
              <a:rPr lang="en-US" dirty="0" err="1" smtClean="0"/>
              <a:t>Lucentis</a:t>
            </a:r>
            <a:endParaRPr lang="en-US" dirty="0" smtClean="0"/>
          </a:p>
          <a:p>
            <a:r>
              <a:rPr lang="en-US" dirty="0" smtClean="0"/>
              <a:t>Treated with IVTA subsequently</a:t>
            </a:r>
          </a:p>
          <a:p>
            <a:r>
              <a:rPr lang="en-US" dirty="0" smtClean="0"/>
              <a:t>VA- 59</a:t>
            </a:r>
            <a:endParaRPr lang="en-US" dirty="0"/>
          </a:p>
        </p:txBody>
      </p:sp>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78789" y="3786187"/>
            <a:ext cx="3150035" cy="27908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28824" y="3786187"/>
            <a:ext cx="5234176" cy="27908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3238218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4 week review following 1</a:t>
            </a:r>
            <a:r>
              <a:rPr lang="en-US" baseline="30000" dirty="0" smtClean="0"/>
              <a:t>st</a:t>
            </a:r>
            <a:r>
              <a:rPr lang="en-US" dirty="0" smtClean="0"/>
              <a:t> </a:t>
            </a:r>
            <a:r>
              <a:rPr lang="en-US" dirty="0" err="1" smtClean="0"/>
              <a:t>Eylea</a:t>
            </a:r>
            <a:endParaRPr lang="en-US" dirty="0" smtClean="0"/>
          </a:p>
          <a:p>
            <a:r>
              <a:rPr lang="en-US" dirty="0" smtClean="0"/>
              <a:t>VA - 80</a:t>
            </a:r>
          </a:p>
          <a:p>
            <a:endParaRPr lang="en-US" dirty="0"/>
          </a:p>
        </p:txBody>
      </p:sp>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9600" y="3276600"/>
            <a:ext cx="2923645" cy="26149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05200" y="3276600"/>
            <a:ext cx="5348514" cy="2590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p:cNvSpPr txBox="1"/>
          <p:nvPr/>
        </p:nvSpPr>
        <p:spPr>
          <a:xfrm>
            <a:off x="1143000" y="6096000"/>
            <a:ext cx="5791200" cy="523220"/>
          </a:xfrm>
          <a:prstGeom prst="rect">
            <a:avLst/>
          </a:prstGeom>
          <a:noFill/>
        </p:spPr>
        <p:txBody>
          <a:bodyPr wrap="square" rtlCol="0">
            <a:spAutoFit/>
          </a:bodyPr>
          <a:lstStyle/>
          <a:p>
            <a:r>
              <a:rPr lang="en-US" sz="2800" dirty="0" smtClean="0"/>
              <a:t>Patient not keen on repeat treatment</a:t>
            </a:r>
            <a:endParaRPr lang="en-US" sz="2800" dirty="0"/>
          </a:p>
        </p:txBody>
      </p:sp>
    </p:spTree>
    <p:extLst>
      <p:ext uri="{BB962C8B-B14F-4D97-AF65-F5344CB8AC3E}">
        <p14:creationId xmlns="" xmlns:p14="http://schemas.microsoft.com/office/powerpoint/2010/main" val="18187910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8</a:t>
            </a:r>
            <a:r>
              <a:rPr lang="en-US" dirty="0" smtClean="0"/>
              <a:t> week review following 1</a:t>
            </a:r>
            <a:r>
              <a:rPr lang="en-US" baseline="30000" dirty="0" smtClean="0"/>
              <a:t>st</a:t>
            </a:r>
            <a:r>
              <a:rPr lang="en-US" dirty="0" smtClean="0"/>
              <a:t> </a:t>
            </a:r>
            <a:r>
              <a:rPr lang="en-US" dirty="0" err="1" smtClean="0"/>
              <a:t>Eylea</a:t>
            </a:r>
            <a:endParaRPr lang="en-US" dirty="0" smtClean="0"/>
          </a:p>
          <a:p>
            <a:r>
              <a:rPr lang="en-US" dirty="0" smtClean="0"/>
              <a:t>VA – 69</a:t>
            </a:r>
          </a:p>
          <a:p>
            <a:endParaRPr lang="en-US" dirty="0" smtClean="0"/>
          </a:p>
          <a:p>
            <a:endParaRPr lang="en-US" dirty="0"/>
          </a:p>
        </p:txBody>
      </p:sp>
      <p:pic>
        <p:nvPicPr>
          <p:cNvPr id="92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9600" y="3048000"/>
            <a:ext cx="3008372" cy="2781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17973" y="3048001"/>
            <a:ext cx="5145028" cy="2781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p:cNvSpPr txBox="1"/>
          <p:nvPr/>
        </p:nvSpPr>
        <p:spPr>
          <a:xfrm>
            <a:off x="1143000" y="6096000"/>
            <a:ext cx="5791200" cy="523220"/>
          </a:xfrm>
          <a:prstGeom prst="rect">
            <a:avLst/>
          </a:prstGeom>
          <a:noFill/>
        </p:spPr>
        <p:txBody>
          <a:bodyPr wrap="square" rtlCol="0">
            <a:spAutoFit/>
          </a:bodyPr>
          <a:lstStyle/>
          <a:p>
            <a:r>
              <a:rPr lang="en-US" sz="2800" dirty="0" smtClean="0"/>
              <a:t>Treated with </a:t>
            </a:r>
            <a:r>
              <a:rPr lang="en-US" sz="2800" dirty="0" err="1" smtClean="0"/>
              <a:t>Inj</a:t>
            </a:r>
            <a:r>
              <a:rPr lang="en-US" sz="2800" dirty="0" smtClean="0"/>
              <a:t> </a:t>
            </a:r>
            <a:r>
              <a:rPr lang="en-US" sz="2800" dirty="0" err="1" smtClean="0"/>
              <a:t>Eylea</a:t>
            </a:r>
            <a:endParaRPr lang="en-US" sz="2800" dirty="0"/>
          </a:p>
        </p:txBody>
      </p:sp>
    </p:spTree>
    <p:extLst>
      <p:ext uri="{BB962C8B-B14F-4D97-AF65-F5344CB8AC3E}">
        <p14:creationId xmlns="" xmlns:p14="http://schemas.microsoft.com/office/powerpoint/2010/main" val="41145473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12 week review</a:t>
            </a:r>
          </a:p>
          <a:p>
            <a:r>
              <a:rPr lang="en-US" dirty="0" smtClean="0"/>
              <a:t>VA – 76</a:t>
            </a:r>
          </a:p>
          <a:p>
            <a:endParaRPr lang="en-US" dirty="0"/>
          </a:p>
        </p:txBody>
      </p:sp>
      <p:pic>
        <p:nvPicPr>
          <p:cNvPr id="102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1000" y="2795587"/>
            <a:ext cx="3076017" cy="26384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29000" y="2795587"/>
            <a:ext cx="5588563" cy="26384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p:cNvSpPr txBox="1"/>
          <p:nvPr/>
        </p:nvSpPr>
        <p:spPr>
          <a:xfrm>
            <a:off x="1143000" y="6096000"/>
            <a:ext cx="5791200" cy="523220"/>
          </a:xfrm>
          <a:prstGeom prst="rect">
            <a:avLst/>
          </a:prstGeom>
          <a:noFill/>
        </p:spPr>
        <p:txBody>
          <a:bodyPr wrap="square" rtlCol="0">
            <a:spAutoFit/>
          </a:bodyPr>
          <a:lstStyle/>
          <a:p>
            <a:r>
              <a:rPr lang="en-US" sz="2800" dirty="0" smtClean="0"/>
              <a:t>Treated with </a:t>
            </a:r>
            <a:r>
              <a:rPr lang="en-US" sz="2800" dirty="0" err="1" smtClean="0"/>
              <a:t>Inj</a:t>
            </a:r>
            <a:r>
              <a:rPr lang="en-US" sz="2800" dirty="0" smtClean="0"/>
              <a:t> </a:t>
            </a:r>
            <a:r>
              <a:rPr lang="en-US" sz="2800" dirty="0" err="1" smtClean="0"/>
              <a:t>Eylea</a:t>
            </a:r>
            <a:endParaRPr lang="en-US" sz="2800" dirty="0"/>
          </a:p>
        </p:txBody>
      </p:sp>
    </p:spTree>
    <p:extLst>
      <p:ext uri="{BB962C8B-B14F-4D97-AF65-F5344CB8AC3E}">
        <p14:creationId xmlns="" xmlns:p14="http://schemas.microsoft.com/office/powerpoint/2010/main" val="2265427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Case: 76 </a:t>
            </a:r>
            <a:r>
              <a:rPr lang="en-US" sz="3200" b="1" dirty="0"/>
              <a:t>year old lady with </a:t>
            </a:r>
            <a:r>
              <a:rPr lang="en-US" sz="3200" b="1" dirty="0" smtClean="0"/>
              <a:t>occult CNV</a:t>
            </a:r>
            <a:endParaRPr lang="en-US" sz="3200" b="1" dirty="0"/>
          </a:p>
        </p:txBody>
      </p:sp>
      <p:sp>
        <p:nvSpPr>
          <p:cNvPr id="3" name="Content Placeholder 2"/>
          <p:cNvSpPr>
            <a:spLocks noGrp="1"/>
          </p:cNvSpPr>
          <p:nvPr>
            <p:ph idx="1"/>
          </p:nvPr>
        </p:nvSpPr>
        <p:spPr/>
        <p:txBody>
          <a:bodyPr/>
          <a:lstStyle/>
          <a:p>
            <a:r>
              <a:rPr lang="en-US" dirty="0" smtClean="0"/>
              <a:t>History</a:t>
            </a:r>
          </a:p>
          <a:p>
            <a:pPr lvl="1"/>
            <a:r>
              <a:rPr lang="en-US" dirty="0" smtClean="0"/>
              <a:t>30 previous </a:t>
            </a:r>
            <a:r>
              <a:rPr lang="en-US" dirty="0" err="1" smtClean="0"/>
              <a:t>ranibizumab</a:t>
            </a:r>
            <a:r>
              <a:rPr lang="en-US" dirty="0" smtClean="0"/>
              <a:t> injections (LE)</a:t>
            </a:r>
          </a:p>
          <a:p>
            <a:pPr lvl="1"/>
            <a:r>
              <a:rPr lang="en-US" dirty="0" smtClean="0"/>
              <a:t>VA 55</a:t>
            </a:r>
          </a:p>
          <a:p>
            <a:r>
              <a:rPr lang="en-US" dirty="0" smtClean="0"/>
              <a:t>First injection of EYLEA given</a:t>
            </a:r>
          </a:p>
          <a:p>
            <a:endParaRPr lang="en-US" dirty="0"/>
          </a:p>
        </p:txBody>
      </p:sp>
      <p:grpSp>
        <p:nvGrpSpPr>
          <p:cNvPr id="4" name="Group 3"/>
          <p:cNvGrpSpPr/>
          <p:nvPr/>
        </p:nvGrpSpPr>
        <p:grpSpPr>
          <a:xfrm>
            <a:off x="495301" y="3960000"/>
            <a:ext cx="8153399" cy="2653200"/>
            <a:chOff x="457200" y="3956000"/>
            <a:chExt cx="8153399" cy="267340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3956000"/>
              <a:ext cx="3139551" cy="2667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96750" y="3956000"/>
              <a:ext cx="5013849" cy="267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413617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130175"/>
            <a:ext cx="9144000" cy="561975"/>
          </a:xfrm>
        </p:spPr>
        <p:txBody>
          <a:bodyPr>
            <a:normAutofit fontScale="90000"/>
          </a:bodyPr>
          <a:lstStyle/>
          <a:p>
            <a:pPr eaLnBrk="1" hangingPunct="1"/>
            <a:r>
              <a:rPr lang="en-US" smtClean="0"/>
              <a:t>VEGF-A and neovascular AMD </a:t>
            </a:r>
            <a:endParaRPr lang="en-GB" smtClean="0"/>
          </a:p>
        </p:txBody>
      </p:sp>
      <p:sp>
        <p:nvSpPr>
          <p:cNvPr id="63491" name="Rectangle 3"/>
          <p:cNvSpPr>
            <a:spLocks noGrp="1" noChangeArrowheads="1"/>
          </p:cNvSpPr>
          <p:nvPr>
            <p:ph type="body" idx="1"/>
          </p:nvPr>
        </p:nvSpPr>
        <p:spPr>
          <a:xfrm>
            <a:off x="927100" y="4362450"/>
            <a:ext cx="7175500" cy="1217613"/>
          </a:xfrm>
        </p:spPr>
        <p:txBody>
          <a:bodyPr>
            <a:normAutofit fontScale="92500" lnSpcReduction="10000"/>
          </a:bodyPr>
          <a:lstStyle/>
          <a:p>
            <a:pPr marL="292100" indent="-292100" eaLnBrk="1" hangingPunct="1"/>
            <a:r>
              <a:rPr lang="en-US" sz="2000" smtClean="0"/>
              <a:t>Anti-VEGF treatment targets the protein responsible for the hallmarks of neovascular AMD</a:t>
            </a:r>
          </a:p>
          <a:p>
            <a:pPr marL="292100" indent="-292100" eaLnBrk="1" hangingPunct="1"/>
            <a:r>
              <a:rPr lang="en-GB" sz="2000" smtClean="0"/>
              <a:t>In neovascular AMD, blockage of pathologic VEGF-A does not block stimuli</a:t>
            </a:r>
            <a:endParaRPr lang="en-US" sz="2000" smtClean="0"/>
          </a:p>
          <a:p>
            <a:pPr marL="292100" indent="-292100" eaLnBrk="1" hangingPunct="1"/>
            <a:endParaRPr lang="en-US" sz="2000" smtClean="0"/>
          </a:p>
          <a:p>
            <a:pPr marL="292100" indent="-292100" eaLnBrk="1" hangingPunct="1"/>
            <a:endParaRPr lang="en-US" sz="2000" smtClean="0"/>
          </a:p>
          <a:p>
            <a:pPr marL="292100" indent="-292100" eaLnBrk="1" hangingPunct="1"/>
            <a:endParaRPr lang="en-US" sz="2000" smtClean="0"/>
          </a:p>
          <a:p>
            <a:pPr marL="684213" lvl="1" indent="-227013" eaLnBrk="1" hangingPunct="1">
              <a:buClr>
                <a:srgbClr val="CC00FF"/>
              </a:buClr>
              <a:buFont typeface="Wingdings" pitchFamily="2" charset="2"/>
              <a:buChar char="Ø"/>
            </a:pPr>
            <a:endParaRPr lang="en-GB" sz="2000" smtClean="0"/>
          </a:p>
        </p:txBody>
      </p:sp>
      <p:sp>
        <p:nvSpPr>
          <p:cNvPr id="63492" name="Oval 7"/>
          <p:cNvSpPr>
            <a:spLocks noChangeArrowheads="1"/>
          </p:cNvSpPr>
          <p:nvPr/>
        </p:nvSpPr>
        <p:spPr bwMode="auto">
          <a:xfrm>
            <a:off x="501650" y="2882900"/>
            <a:ext cx="2311400" cy="703263"/>
          </a:xfrm>
          <a:prstGeom prst="ellipse">
            <a:avLst/>
          </a:prstGeom>
          <a:solidFill>
            <a:srgbClr val="CCFFFF"/>
          </a:solidFill>
          <a:ln w="6350" algn="ctr">
            <a:noFill/>
            <a:round/>
            <a:headEnd/>
            <a:tailEnd/>
          </a:ln>
        </p:spPr>
        <p:txBody>
          <a:bodyPr wrap="none" lIns="90000" tIns="46800" rIns="90000" bIns="46800" anchor="ctr"/>
          <a:lstStyle/>
          <a:p>
            <a:pPr algn="ctr"/>
            <a:r>
              <a:rPr lang="en-US" sz="1400" b="1">
                <a:solidFill>
                  <a:srgbClr val="303742"/>
                </a:solidFill>
              </a:rPr>
              <a:t>Pathologic</a:t>
            </a:r>
          </a:p>
          <a:p>
            <a:pPr algn="ctr"/>
            <a:r>
              <a:rPr lang="en-US" sz="1400" b="1">
                <a:solidFill>
                  <a:srgbClr val="303742"/>
                </a:solidFill>
              </a:rPr>
              <a:t>neovascularization</a:t>
            </a:r>
          </a:p>
        </p:txBody>
      </p:sp>
      <p:sp>
        <p:nvSpPr>
          <p:cNvPr id="63493" name="AutoShape 11"/>
          <p:cNvSpPr>
            <a:spLocks noChangeArrowheads="1"/>
          </p:cNvSpPr>
          <p:nvPr/>
        </p:nvSpPr>
        <p:spPr bwMode="auto">
          <a:xfrm>
            <a:off x="311150" y="1458913"/>
            <a:ext cx="1460500" cy="457200"/>
          </a:xfrm>
          <a:prstGeom prst="roundRect">
            <a:avLst>
              <a:gd name="adj" fmla="val 16667"/>
            </a:avLst>
          </a:prstGeom>
          <a:solidFill>
            <a:srgbClr val="CCFFFF"/>
          </a:solidFill>
          <a:ln w="6350" algn="ctr">
            <a:noFill/>
            <a:round/>
            <a:headEnd/>
            <a:tailEnd/>
          </a:ln>
        </p:spPr>
        <p:txBody>
          <a:bodyPr wrap="none" lIns="90000" tIns="46800" rIns="90000" bIns="46800" anchor="ctr"/>
          <a:lstStyle/>
          <a:p>
            <a:pPr algn="ctr"/>
            <a:r>
              <a:rPr lang="en-US" sz="1400" b="1">
                <a:solidFill>
                  <a:srgbClr val="303742"/>
                </a:solidFill>
              </a:rPr>
              <a:t>Initiating </a:t>
            </a:r>
            <a:br>
              <a:rPr lang="en-US" sz="1400" b="1">
                <a:solidFill>
                  <a:srgbClr val="303742"/>
                </a:solidFill>
              </a:rPr>
            </a:br>
            <a:r>
              <a:rPr lang="en-US" sz="1400" b="1">
                <a:solidFill>
                  <a:srgbClr val="303742"/>
                </a:solidFill>
              </a:rPr>
              <a:t>stimuli</a:t>
            </a:r>
            <a:endParaRPr lang="en-US" sz="1400">
              <a:solidFill>
                <a:srgbClr val="303742"/>
              </a:solidFill>
            </a:endParaRPr>
          </a:p>
        </p:txBody>
      </p:sp>
      <p:sp>
        <p:nvSpPr>
          <p:cNvPr id="63494" name="Oval 15"/>
          <p:cNvSpPr>
            <a:spLocks noChangeArrowheads="1"/>
          </p:cNvSpPr>
          <p:nvPr/>
        </p:nvSpPr>
        <p:spPr bwMode="auto">
          <a:xfrm>
            <a:off x="5692775" y="2414588"/>
            <a:ext cx="1990725" cy="474662"/>
          </a:xfrm>
          <a:prstGeom prst="ellipse">
            <a:avLst/>
          </a:prstGeom>
          <a:solidFill>
            <a:srgbClr val="CCFFFF"/>
          </a:solidFill>
          <a:ln w="6350" algn="ctr">
            <a:noFill/>
            <a:round/>
            <a:headEnd/>
            <a:tailEnd/>
          </a:ln>
        </p:spPr>
        <p:txBody>
          <a:bodyPr wrap="none" lIns="90000" tIns="46800" rIns="90000" bIns="46800" anchor="ctr"/>
          <a:lstStyle/>
          <a:p>
            <a:pPr algn="ctr"/>
            <a:r>
              <a:rPr lang="en-US" sz="1400" b="1">
                <a:solidFill>
                  <a:srgbClr val="303742"/>
                </a:solidFill>
              </a:rPr>
              <a:t>Disruption of retina</a:t>
            </a:r>
          </a:p>
        </p:txBody>
      </p:sp>
      <p:sp>
        <p:nvSpPr>
          <p:cNvPr id="63495" name="Line 16"/>
          <p:cNvSpPr>
            <a:spLocks noChangeShapeType="1"/>
          </p:cNvSpPr>
          <p:nvPr/>
        </p:nvSpPr>
        <p:spPr bwMode="auto">
          <a:xfrm>
            <a:off x="1765300" y="1714500"/>
            <a:ext cx="879475" cy="0"/>
          </a:xfrm>
          <a:prstGeom prst="line">
            <a:avLst/>
          </a:prstGeom>
          <a:noFill/>
          <a:ln w="76200">
            <a:solidFill>
              <a:srgbClr val="BD0884"/>
            </a:solidFill>
            <a:round/>
            <a:headEnd/>
            <a:tailEnd type="triangle" w="med" len="med"/>
          </a:ln>
        </p:spPr>
        <p:txBody>
          <a:bodyPr/>
          <a:lstStyle/>
          <a:p>
            <a:endParaRPr lang="en-GB"/>
          </a:p>
        </p:txBody>
      </p:sp>
      <p:sp>
        <p:nvSpPr>
          <p:cNvPr id="63496" name="Freeform 17"/>
          <p:cNvSpPr>
            <a:spLocks/>
          </p:cNvSpPr>
          <p:nvPr/>
        </p:nvSpPr>
        <p:spPr bwMode="auto">
          <a:xfrm>
            <a:off x="1720850" y="1962150"/>
            <a:ext cx="1203325" cy="839788"/>
          </a:xfrm>
          <a:custGeom>
            <a:avLst/>
            <a:gdLst>
              <a:gd name="T0" fmla="*/ 771 w 771"/>
              <a:gd name="T1" fmla="*/ 0 h 726"/>
              <a:gd name="T2" fmla="*/ 544 w 771"/>
              <a:gd name="T3" fmla="*/ 136 h 726"/>
              <a:gd name="T4" fmla="*/ 317 w 771"/>
              <a:gd name="T5" fmla="*/ 317 h 726"/>
              <a:gd name="T6" fmla="*/ 91 w 771"/>
              <a:gd name="T7" fmla="*/ 544 h 726"/>
              <a:gd name="T8" fmla="*/ 0 w 771"/>
              <a:gd name="T9" fmla="*/ 726 h 726"/>
              <a:gd name="T10" fmla="*/ 0 60000 65536"/>
              <a:gd name="T11" fmla="*/ 0 60000 65536"/>
              <a:gd name="T12" fmla="*/ 0 60000 65536"/>
              <a:gd name="T13" fmla="*/ 0 60000 65536"/>
              <a:gd name="T14" fmla="*/ 0 60000 65536"/>
              <a:gd name="T15" fmla="*/ 0 w 771"/>
              <a:gd name="T16" fmla="*/ 0 h 726"/>
              <a:gd name="T17" fmla="*/ 771 w 771"/>
              <a:gd name="T18" fmla="*/ 726 h 726"/>
            </a:gdLst>
            <a:ahLst/>
            <a:cxnLst>
              <a:cxn ang="T10">
                <a:pos x="T0" y="T1"/>
              </a:cxn>
              <a:cxn ang="T11">
                <a:pos x="T2" y="T3"/>
              </a:cxn>
              <a:cxn ang="T12">
                <a:pos x="T4" y="T5"/>
              </a:cxn>
              <a:cxn ang="T13">
                <a:pos x="T6" y="T7"/>
              </a:cxn>
              <a:cxn ang="T14">
                <a:pos x="T8" y="T9"/>
              </a:cxn>
            </a:cxnLst>
            <a:rect l="T15" t="T16" r="T17" b="T18"/>
            <a:pathLst>
              <a:path w="771" h="726">
                <a:moveTo>
                  <a:pt x="771" y="0"/>
                </a:moveTo>
                <a:cubicBezTo>
                  <a:pt x="695" y="41"/>
                  <a:pt x="620" y="83"/>
                  <a:pt x="544" y="136"/>
                </a:cubicBezTo>
                <a:cubicBezTo>
                  <a:pt x="468" y="189"/>
                  <a:pt x="392" y="249"/>
                  <a:pt x="317" y="317"/>
                </a:cubicBezTo>
                <a:cubicBezTo>
                  <a:pt x="242" y="385"/>
                  <a:pt x="144" y="476"/>
                  <a:pt x="91" y="544"/>
                </a:cubicBezTo>
                <a:cubicBezTo>
                  <a:pt x="38" y="612"/>
                  <a:pt x="15" y="696"/>
                  <a:pt x="0" y="726"/>
                </a:cubicBezTo>
              </a:path>
            </a:pathLst>
          </a:custGeom>
          <a:noFill/>
          <a:ln w="76200" cmpd="sng">
            <a:solidFill>
              <a:srgbClr val="BD0884"/>
            </a:solidFill>
            <a:round/>
            <a:headEnd type="none" w="med" len="med"/>
            <a:tailEnd type="triangle" w="med" len="med"/>
          </a:ln>
        </p:spPr>
        <p:txBody>
          <a:bodyPr/>
          <a:lstStyle/>
          <a:p>
            <a:endParaRPr lang="en-GB"/>
          </a:p>
        </p:txBody>
      </p:sp>
      <p:sp>
        <p:nvSpPr>
          <p:cNvPr id="63497" name="Oval 18"/>
          <p:cNvSpPr>
            <a:spLocks noChangeArrowheads="1"/>
          </p:cNvSpPr>
          <p:nvPr/>
        </p:nvSpPr>
        <p:spPr bwMode="auto">
          <a:xfrm>
            <a:off x="2609850" y="1520825"/>
            <a:ext cx="1951038" cy="500063"/>
          </a:xfrm>
          <a:prstGeom prst="ellipse">
            <a:avLst/>
          </a:prstGeom>
          <a:solidFill>
            <a:srgbClr val="FFCC00"/>
          </a:solidFill>
          <a:ln w="6350" algn="ctr">
            <a:noFill/>
            <a:round/>
            <a:headEnd/>
            <a:tailEnd/>
          </a:ln>
        </p:spPr>
        <p:txBody>
          <a:bodyPr wrap="none" lIns="90000" tIns="46800" rIns="90000" bIns="46800" anchor="ctr"/>
          <a:lstStyle/>
          <a:p>
            <a:pPr algn="ctr"/>
            <a:r>
              <a:rPr lang="en-US" b="1">
                <a:solidFill>
                  <a:srgbClr val="303742"/>
                </a:solidFill>
              </a:rPr>
              <a:t>VEGF imbalance</a:t>
            </a:r>
            <a:endParaRPr lang="en-US">
              <a:solidFill>
                <a:srgbClr val="303742"/>
              </a:solidFill>
            </a:endParaRPr>
          </a:p>
        </p:txBody>
      </p:sp>
      <p:sp>
        <p:nvSpPr>
          <p:cNvPr id="63498" name="Text Box 22"/>
          <p:cNvSpPr txBox="1">
            <a:spLocks noChangeArrowheads="1"/>
          </p:cNvSpPr>
          <p:nvPr/>
        </p:nvSpPr>
        <p:spPr bwMode="auto">
          <a:xfrm>
            <a:off x="6372201" y="6165305"/>
            <a:ext cx="2474938" cy="646331"/>
          </a:xfrm>
          <a:prstGeom prst="rect">
            <a:avLst/>
          </a:prstGeom>
          <a:noFill/>
          <a:ln w="9525">
            <a:noFill/>
            <a:miter lim="800000"/>
            <a:headEnd/>
            <a:tailEnd/>
          </a:ln>
        </p:spPr>
        <p:txBody>
          <a:bodyPr wrap="square">
            <a:spAutoFit/>
          </a:bodyPr>
          <a:lstStyle/>
          <a:p>
            <a:pPr marL="342900" indent="-342900"/>
            <a:r>
              <a:rPr lang="en-GB" dirty="0">
                <a:solidFill>
                  <a:srgbClr val="FF5050"/>
                </a:solidFill>
              </a:rPr>
              <a:t>Lee et al., 2005</a:t>
            </a:r>
          </a:p>
          <a:p>
            <a:pPr marL="342900" indent="-342900"/>
            <a:r>
              <a:rPr lang="en-GB" dirty="0">
                <a:solidFill>
                  <a:srgbClr val="FF5050"/>
                </a:solidFill>
              </a:rPr>
              <a:t>Ng et al., 2006</a:t>
            </a:r>
          </a:p>
        </p:txBody>
      </p:sp>
      <p:sp>
        <p:nvSpPr>
          <p:cNvPr id="63499" name="Oval 23"/>
          <p:cNvSpPr>
            <a:spLocks noChangeArrowheads="1"/>
          </p:cNvSpPr>
          <p:nvPr/>
        </p:nvSpPr>
        <p:spPr bwMode="auto">
          <a:xfrm>
            <a:off x="7559675" y="1665288"/>
            <a:ext cx="1431925" cy="474662"/>
          </a:xfrm>
          <a:prstGeom prst="ellipse">
            <a:avLst/>
          </a:prstGeom>
          <a:solidFill>
            <a:srgbClr val="CCFFFF"/>
          </a:solidFill>
          <a:ln w="6350" algn="ctr">
            <a:noFill/>
            <a:round/>
            <a:headEnd/>
            <a:tailEnd/>
          </a:ln>
        </p:spPr>
        <p:txBody>
          <a:bodyPr wrap="none" lIns="90000" tIns="46800" rIns="90000" bIns="46800" anchor="ctr"/>
          <a:lstStyle/>
          <a:p>
            <a:pPr algn="ctr"/>
            <a:r>
              <a:rPr lang="en-US" sz="1400" b="1">
                <a:solidFill>
                  <a:srgbClr val="303742"/>
                </a:solidFill>
              </a:rPr>
              <a:t>Subretinal </a:t>
            </a:r>
          </a:p>
          <a:p>
            <a:pPr algn="ctr"/>
            <a:r>
              <a:rPr lang="en-US" sz="1400" b="1">
                <a:solidFill>
                  <a:srgbClr val="303742"/>
                </a:solidFill>
              </a:rPr>
              <a:t>fibrosis</a:t>
            </a:r>
          </a:p>
        </p:txBody>
      </p:sp>
      <p:sp>
        <p:nvSpPr>
          <p:cNvPr id="63500" name="Line 24"/>
          <p:cNvSpPr>
            <a:spLocks noChangeShapeType="1"/>
          </p:cNvSpPr>
          <p:nvPr/>
        </p:nvSpPr>
        <p:spPr bwMode="auto">
          <a:xfrm rot="1200000">
            <a:off x="2822575" y="3502025"/>
            <a:ext cx="669925" cy="0"/>
          </a:xfrm>
          <a:prstGeom prst="line">
            <a:avLst/>
          </a:prstGeom>
          <a:noFill/>
          <a:ln w="76200">
            <a:solidFill>
              <a:srgbClr val="BD0884"/>
            </a:solidFill>
            <a:round/>
            <a:headEnd/>
            <a:tailEnd type="triangle" w="med" len="med"/>
          </a:ln>
        </p:spPr>
        <p:txBody>
          <a:bodyPr/>
          <a:lstStyle/>
          <a:p>
            <a:endParaRPr lang="en-GB"/>
          </a:p>
        </p:txBody>
      </p:sp>
      <p:sp>
        <p:nvSpPr>
          <p:cNvPr id="63501" name="Oval 26"/>
          <p:cNvSpPr>
            <a:spLocks noChangeArrowheads="1"/>
          </p:cNvSpPr>
          <p:nvPr/>
        </p:nvSpPr>
        <p:spPr bwMode="auto">
          <a:xfrm>
            <a:off x="3508375" y="2617788"/>
            <a:ext cx="1673225" cy="474662"/>
          </a:xfrm>
          <a:prstGeom prst="ellipse">
            <a:avLst/>
          </a:prstGeom>
          <a:solidFill>
            <a:srgbClr val="CCFFFF"/>
          </a:solidFill>
          <a:ln w="6350" algn="ctr">
            <a:noFill/>
            <a:round/>
            <a:headEnd/>
            <a:tailEnd/>
          </a:ln>
        </p:spPr>
        <p:txBody>
          <a:bodyPr wrap="none" lIns="90000" tIns="46800" rIns="90000" bIns="46800" anchor="ctr"/>
          <a:lstStyle/>
          <a:p>
            <a:pPr algn="ctr"/>
            <a:r>
              <a:rPr lang="en-GB" sz="1400" b="1">
                <a:solidFill>
                  <a:srgbClr val="303742"/>
                </a:solidFill>
              </a:rPr>
              <a:t>Pro-inflammatory</a:t>
            </a:r>
            <a:endParaRPr lang="en-US" sz="1400" b="1">
              <a:solidFill>
                <a:srgbClr val="303742"/>
              </a:solidFill>
            </a:endParaRPr>
          </a:p>
        </p:txBody>
      </p:sp>
      <p:sp>
        <p:nvSpPr>
          <p:cNvPr id="63502" name="Oval 27"/>
          <p:cNvSpPr>
            <a:spLocks noChangeArrowheads="1"/>
          </p:cNvSpPr>
          <p:nvPr/>
        </p:nvSpPr>
        <p:spPr bwMode="auto">
          <a:xfrm>
            <a:off x="3521075" y="3392488"/>
            <a:ext cx="1673225" cy="474662"/>
          </a:xfrm>
          <a:prstGeom prst="ellipse">
            <a:avLst/>
          </a:prstGeom>
          <a:solidFill>
            <a:srgbClr val="CCFFFF"/>
          </a:solidFill>
          <a:ln w="6350" algn="ctr">
            <a:noFill/>
            <a:round/>
            <a:headEnd/>
            <a:tailEnd/>
          </a:ln>
        </p:spPr>
        <p:txBody>
          <a:bodyPr wrap="none" lIns="90000" tIns="46800" rIns="90000" bIns="46800" anchor="ctr"/>
          <a:lstStyle/>
          <a:p>
            <a:pPr algn="ctr"/>
            <a:r>
              <a:rPr lang="en-GB" sz="1400" b="1">
                <a:solidFill>
                  <a:srgbClr val="303742"/>
                </a:solidFill>
              </a:rPr>
              <a:t>Increased</a:t>
            </a:r>
          </a:p>
          <a:p>
            <a:pPr algn="ctr"/>
            <a:r>
              <a:rPr lang="en-GB" sz="1400" b="1">
                <a:solidFill>
                  <a:srgbClr val="303742"/>
                </a:solidFill>
              </a:rPr>
              <a:t>Permeability</a:t>
            </a:r>
            <a:endParaRPr lang="en-US" sz="1400" b="1">
              <a:solidFill>
                <a:srgbClr val="303742"/>
              </a:solidFill>
            </a:endParaRPr>
          </a:p>
        </p:txBody>
      </p:sp>
      <p:sp>
        <p:nvSpPr>
          <p:cNvPr id="63503" name="Line 29"/>
          <p:cNvSpPr>
            <a:spLocks noChangeShapeType="1"/>
          </p:cNvSpPr>
          <p:nvPr/>
        </p:nvSpPr>
        <p:spPr bwMode="auto">
          <a:xfrm rot="-1200000">
            <a:off x="2822575" y="2981325"/>
            <a:ext cx="669925" cy="0"/>
          </a:xfrm>
          <a:prstGeom prst="line">
            <a:avLst/>
          </a:prstGeom>
          <a:noFill/>
          <a:ln w="76200">
            <a:solidFill>
              <a:srgbClr val="BD0884"/>
            </a:solidFill>
            <a:round/>
            <a:headEnd/>
            <a:tailEnd type="triangle" w="med" len="med"/>
          </a:ln>
        </p:spPr>
        <p:txBody>
          <a:bodyPr/>
          <a:lstStyle/>
          <a:p>
            <a:endParaRPr lang="en-GB"/>
          </a:p>
        </p:txBody>
      </p:sp>
      <p:sp>
        <p:nvSpPr>
          <p:cNvPr id="63504" name="Line 30"/>
          <p:cNvSpPr>
            <a:spLocks noChangeShapeType="1"/>
          </p:cNvSpPr>
          <p:nvPr/>
        </p:nvSpPr>
        <p:spPr bwMode="auto">
          <a:xfrm rot="-1200000">
            <a:off x="5235575" y="3070225"/>
            <a:ext cx="669925" cy="0"/>
          </a:xfrm>
          <a:prstGeom prst="line">
            <a:avLst/>
          </a:prstGeom>
          <a:noFill/>
          <a:ln w="76200">
            <a:solidFill>
              <a:srgbClr val="BD0884"/>
            </a:solidFill>
            <a:round/>
            <a:headEnd/>
            <a:tailEnd type="triangle" w="med" len="med"/>
          </a:ln>
        </p:spPr>
        <p:txBody>
          <a:bodyPr/>
          <a:lstStyle/>
          <a:p>
            <a:endParaRPr lang="en-GB"/>
          </a:p>
        </p:txBody>
      </p:sp>
      <p:sp>
        <p:nvSpPr>
          <p:cNvPr id="63505" name="Line 31"/>
          <p:cNvSpPr>
            <a:spLocks noChangeShapeType="1"/>
          </p:cNvSpPr>
          <p:nvPr/>
        </p:nvSpPr>
        <p:spPr bwMode="auto">
          <a:xfrm rot="-1200000">
            <a:off x="7051675" y="2232025"/>
            <a:ext cx="669925" cy="0"/>
          </a:xfrm>
          <a:prstGeom prst="line">
            <a:avLst/>
          </a:prstGeom>
          <a:noFill/>
          <a:ln w="76200">
            <a:solidFill>
              <a:srgbClr val="BD0884"/>
            </a:solidFill>
            <a:round/>
            <a:headEnd/>
            <a:tailEnd type="triangle" w="med" len="med"/>
          </a:ln>
        </p:spPr>
        <p:txBody>
          <a:bodyPr/>
          <a:lstStyle/>
          <a:p>
            <a:endParaRPr lang="en-GB"/>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US" dirty="0" smtClean="0"/>
              <a:t>At 4-week review</a:t>
            </a:r>
          </a:p>
          <a:p>
            <a:pPr lvl="1"/>
            <a:r>
              <a:rPr lang="en-US" dirty="0" smtClean="0"/>
              <a:t>VA 54</a:t>
            </a:r>
          </a:p>
          <a:p>
            <a:pPr lvl="1"/>
            <a:r>
              <a:rPr lang="en-US" dirty="0" smtClean="0"/>
              <a:t>Second injection of EYLEA given</a:t>
            </a:r>
          </a:p>
          <a:p>
            <a:endParaRPr lang="en-US" dirty="0"/>
          </a:p>
        </p:txBody>
      </p:sp>
      <p:grpSp>
        <p:nvGrpSpPr>
          <p:cNvPr id="2" name="Group 3"/>
          <p:cNvGrpSpPr>
            <a:grpSpLocks noChangeAspect="1"/>
          </p:cNvGrpSpPr>
          <p:nvPr/>
        </p:nvGrpSpPr>
        <p:grpSpPr>
          <a:xfrm>
            <a:off x="268148" y="3960000"/>
            <a:ext cx="8607705" cy="2653200"/>
            <a:chOff x="533401" y="3638550"/>
            <a:chExt cx="8219852" cy="253365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1" y="3638550"/>
              <a:ext cx="2895600" cy="25336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29000" y="3638550"/>
              <a:ext cx="5324253" cy="25197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112355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US" dirty="0" smtClean="0"/>
              <a:t>At 8-week review</a:t>
            </a:r>
          </a:p>
          <a:p>
            <a:pPr lvl="1"/>
            <a:r>
              <a:rPr lang="en-US" dirty="0" smtClean="0"/>
              <a:t>VA 57</a:t>
            </a:r>
          </a:p>
          <a:p>
            <a:pPr lvl="1"/>
            <a:r>
              <a:rPr lang="en-US" dirty="0" smtClean="0"/>
              <a:t>Third injection of EYLEA given</a:t>
            </a:r>
          </a:p>
          <a:p>
            <a:pPr marL="0" indent="0">
              <a:buNone/>
            </a:pPr>
            <a:endParaRPr lang="en-US" dirty="0" smtClean="0"/>
          </a:p>
          <a:p>
            <a:endParaRPr lang="en-US" dirty="0"/>
          </a:p>
        </p:txBody>
      </p:sp>
      <p:grpSp>
        <p:nvGrpSpPr>
          <p:cNvPr id="2" name="Group 3"/>
          <p:cNvGrpSpPr/>
          <p:nvPr/>
        </p:nvGrpSpPr>
        <p:grpSpPr>
          <a:xfrm>
            <a:off x="379287" y="3960000"/>
            <a:ext cx="8385426" cy="2653200"/>
            <a:chOff x="510925" y="3709987"/>
            <a:chExt cx="8385426" cy="2690813"/>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0925" y="3709987"/>
              <a:ext cx="3070475" cy="26858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81400" y="3709987"/>
              <a:ext cx="5314951" cy="26908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44089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US" dirty="0" smtClean="0"/>
              <a:t>At 12-week review</a:t>
            </a:r>
          </a:p>
          <a:p>
            <a:pPr lvl="1"/>
            <a:r>
              <a:rPr lang="en-US" dirty="0" smtClean="0"/>
              <a:t>VA 51</a:t>
            </a:r>
          </a:p>
          <a:p>
            <a:pPr lvl="1"/>
            <a:r>
              <a:rPr lang="en-US" dirty="0" smtClean="0"/>
              <a:t>Fourth injection </a:t>
            </a:r>
            <a:r>
              <a:rPr lang="en-US" dirty="0"/>
              <a:t>of EYLEA given</a:t>
            </a:r>
          </a:p>
          <a:p>
            <a:pPr lvl="1"/>
            <a:endParaRPr lang="en-US" dirty="0" smtClean="0"/>
          </a:p>
          <a:p>
            <a:endParaRPr lang="en-US" dirty="0"/>
          </a:p>
        </p:txBody>
      </p:sp>
      <p:grpSp>
        <p:nvGrpSpPr>
          <p:cNvPr id="2" name="Group 3"/>
          <p:cNvGrpSpPr>
            <a:grpSpLocks noChangeAspect="1"/>
          </p:cNvGrpSpPr>
          <p:nvPr/>
        </p:nvGrpSpPr>
        <p:grpSpPr>
          <a:xfrm>
            <a:off x="544308" y="3960000"/>
            <a:ext cx="8055385" cy="2653200"/>
            <a:chOff x="609601" y="3598048"/>
            <a:chExt cx="8278089" cy="2726552"/>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1" y="3598048"/>
              <a:ext cx="2971800" cy="27265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81400" y="3598048"/>
              <a:ext cx="5306290" cy="27265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307601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a:t>
            </a:r>
            <a:endParaRPr lang="en-US" dirty="0"/>
          </a:p>
        </p:txBody>
      </p:sp>
      <p:sp>
        <p:nvSpPr>
          <p:cNvPr id="3" name="Content Placeholder 2"/>
          <p:cNvSpPr>
            <a:spLocks noGrp="1"/>
          </p:cNvSpPr>
          <p:nvPr>
            <p:ph idx="1"/>
          </p:nvPr>
        </p:nvSpPr>
        <p:spPr/>
        <p:txBody>
          <a:bodyPr/>
          <a:lstStyle/>
          <a:p>
            <a:r>
              <a:rPr lang="en-US" dirty="0" smtClean="0"/>
              <a:t>69 year old male under the AMD clinic since 18 months on </a:t>
            </a:r>
            <a:r>
              <a:rPr lang="en-US" dirty="0" err="1" smtClean="0"/>
              <a:t>Inj</a:t>
            </a:r>
            <a:r>
              <a:rPr lang="en-US" dirty="0" smtClean="0"/>
              <a:t> </a:t>
            </a:r>
            <a:r>
              <a:rPr lang="en-US" dirty="0" err="1" smtClean="0"/>
              <a:t>Lucentis</a:t>
            </a:r>
            <a:r>
              <a:rPr lang="en-US" dirty="0" smtClean="0"/>
              <a:t> X 12 RE</a:t>
            </a:r>
          </a:p>
          <a:p>
            <a:r>
              <a:rPr lang="en-US" dirty="0" smtClean="0"/>
              <a:t>VA  RE  63                                  LE  88 (6/6)</a:t>
            </a:r>
          </a:p>
          <a:p>
            <a:endParaRPr lang="en-US" dirty="0"/>
          </a:p>
        </p:txBody>
      </p:sp>
    </p:spTree>
    <p:extLst>
      <p:ext uri="{BB962C8B-B14F-4D97-AF65-F5344CB8AC3E}">
        <p14:creationId xmlns="" xmlns:p14="http://schemas.microsoft.com/office/powerpoint/2010/main" val="31294078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Inj</a:t>
            </a:r>
            <a:r>
              <a:rPr lang="en-US" dirty="0" smtClean="0"/>
              <a:t> </a:t>
            </a:r>
            <a:r>
              <a:rPr lang="en-US" dirty="0" err="1" smtClean="0"/>
              <a:t>Lucentis</a:t>
            </a:r>
            <a:r>
              <a:rPr lang="en-US" dirty="0" smtClean="0"/>
              <a:t>  X 12</a:t>
            </a:r>
            <a:br>
              <a:rPr lang="en-US" dirty="0" smtClean="0"/>
            </a:br>
            <a:r>
              <a:rPr lang="en-US" dirty="0" smtClean="0"/>
              <a:t>VA 63</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r>
              <a:rPr lang="en-US" dirty="0" smtClean="0"/>
              <a:t>Commenced on </a:t>
            </a:r>
            <a:r>
              <a:rPr lang="en-US" dirty="0" err="1" smtClean="0"/>
              <a:t>Inj</a:t>
            </a:r>
            <a:r>
              <a:rPr lang="en-US" dirty="0" smtClean="0"/>
              <a:t> </a:t>
            </a:r>
            <a:r>
              <a:rPr lang="en-US" dirty="0" err="1" smtClean="0"/>
              <a:t>Eylea</a:t>
            </a:r>
            <a:r>
              <a:rPr lang="en-US" dirty="0" smtClean="0"/>
              <a:t> RE</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0456" y="1844824"/>
            <a:ext cx="3096006" cy="27363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347864" y="1832798"/>
            <a:ext cx="5584960" cy="274833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9666027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Inj</a:t>
            </a:r>
            <a:r>
              <a:rPr lang="en-US" dirty="0" smtClean="0"/>
              <a:t> </a:t>
            </a:r>
            <a:r>
              <a:rPr lang="en-US" dirty="0" err="1" smtClean="0"/>
              <a:t>Eylea</a:t>
            </a:r>
            <a:r>
              <a:rPr lang="en-US" dirty="0" smtClean="0"/>
              <a:t> X1  4 week review </a:t>
            </a:r>
            <a:br>
              <a:rPr lang="en-US" dirty="0" smtClean="0"/>
            </a:br>
            <a:r>
              <a:rPr lang="en-US" dirty="0" smtClean="0"/>
              <a:t>VA - 64</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r>
              <a:rPr lang="en-US" dirty="0" smtClean="0"/>
              <a:t>2</a:t>
            </a:r>
            <a:r>
              <a:rPr lang="en-US" baseline="30000" dirty="0" smtClean="0"/>
              <a:t>nd</a:t>
            </a:r>
            <a:r>
              <a:rPr lang="en-US" dirty="0" smtClean="0"/>
              <a:t> dose of </a:t>
            </a:r>
            <a:r>
              <a:rPr lang="en-US" dirty="0" err="1" smtClean="0"/>
              <a:t>Eylea</a:t>
            </a:r>
            <a:r>
              <a:rPr lang="en-US" dirty="0" smtClean="0"/>
              <a:t> given RE</a:t>
            </a:r>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0596" y="2060849"/>
            <a:ext cx="3061244" cy="267311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31840" y="2075803"/>
            <a:ext cx="5927921" cy="26581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7043718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Inj</a:t>
            </a:r>
            <a:r>
              <a:rPr lang="en-US" dirty="0" smtClean="0"/>
              <a:t> </a:t>
            </a:r>
            <a:r>
              <a:rPr lang="en-US" dirty="0" err="1" smtClean="0"/>
              <a:t>Eylea</a:t>
            </a:r>
            <a:r>
              <a:rPr lang="en-US" dirty="0" smtClean="0"/>
              <a:t> X 4 consecutive</a:t>
            </a:r>
            <a:br>
              <a:rPr lang="en-US" dirty="0" smtClean="0"/>
            </a:br>
            <a:r>
              <a:rPr lang="en-US" dirty="0" smtClean="0"/>
              <a:t>VA  60</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r>
              <a:rPr lang="en-US" dirty="0" err="1" smtClean="0"/>
              <a:t>Pt</a:t>
            </a:r>
            <a:r>
              <a:rPr lang="en-US" dirty="0" smtClean="0"/>
              <a:t> observed</a:t>
            </a:r>
            <a:endParaRPr lang="en-US" dirty="0"/>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496" y="1700808"/>
            <a:ext cx="3291953" cy="2720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75857" y="1700808"/>
            <a:ext cx="5868144" cy="2720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3216012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Safety of </a:t>
            </a:r>
            <a:r>
              <a:rPr lang="en-GB" dirty="0" err="1" smtClean="0"/>
              <a:t>Aflibercept</a:t>
            </a:r>
            <a:endParaRPr lang="en-GB" dirty="0"/>
          </a:p>
        </p:txBody>
      </p:sp>
      <p:sp>
        <p:nvSpPr>
          <p:cNvPr id="3" name="Content Placeholder 2"/>
          <p:cNvSpPr>
            <a:spLocks noGrp="1"/>
          </p:cNvSpPr>
          <p:nvPr>
            <p:ph idx="1"/>
          </p:nvPr>
        </p:nvSpPr>
        <p:spPr/>
        <p:txBody>
          <a:bodyPr/>
          <a:lstStyle/>
          <a:p>
            <a:r>
              <a:rPr lang="en-GB" dirty="0" smtClean="0"/>
              <a:t>Systemic </a:t>
            </a:r>
            <a:r>
              <a:rPr lang="en-GB" dirty="0" err="1" smtClean="0"/>
              <a:t>aflibercept</a:t>
            </a:r>
            <a:r>
              <a:rPr lang="en-GB" smtClean="0"/>
              <a:t> </a:t>
            </a:r>
            <a:r>
              <a:rPr lang="en-GB" smtClean="0"/>
              <a:t>after intravitreal</a:t>
            </a:r>
            <a:r>
              <a:rPr lang="en-GB" dirty="0" smtClean="0"/>
              <a:t> </a:t>
            </a:r>
            <a:r>
              <a:rPr lang="en-GB" dirty="0" err="1" smtClean="0"/>
              <a:t>aflibercept</a:t>
            </a:r>
            <a:r>
              <a:rPr lang="en-GB" dirty="0" smtClean="0"/>
              <a:t> injection = 0.019µg/ml</a:t>
            </a:r>
          </a:p>
          <a:p>
            <a:r>
              <a:rPr lang="en-GB" dirty="0" smtClean="0"/>
              <a:t>Current evidence suggests that hypertension is a </a:t>
            </a:r>
            <a:r>
              <a:rPr lang="en-GB" dirty="0" err="1" smtClean="0"/>
              <a:t>pharmacodynamic</a:t>
            </a:r>
            <a:r>
              <a:rPr lang="en-GB" dirty="0" smtClean="0"/>
              <a:t> effect of anti-</a:t>
            </a:r>
            <a:r>
              <a:rPr lang="en-GB" dirty="0" err="1" smtClean="0"/>
              <a:t>angiogenic</a:t>
            </a:r>
            <a:r>
              <a:rPr lang="en-GB" dirty="0" smtClean="0"/>
              <a:t> agents in cancer therapy.</a:t>
            </a:r>
          </a:p>
          <a:p>
            <a:r>
              <a:rPr lang="en-GB" dirty="0" smtClean="0"/>
              <a:t>Predictive factor for oncologic response.</a:t>
            </a:r>
          </a:p>
          <a:p>
            <a:r>
              <a:rPr lang="en-GB" dirty="0" smtClean="0"/>
              <a:t>Target HT response is – 2.91µg/ml </a:t>
            </a:r>
          </a:p>
          <a:p>
            <a:endParaRPr lang="en-GB"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 </a:t>
            </a:r>
            <a:endParaRPr lang="en-GB" dirty="0"/>
          </a:p>
        </p:txBody>
      </p:sp>
      <p:sp>
        <p:nvSpPr>
          <p:cNvPr id="3" name="Content Placeholder 2"/>
          <p:cNvSpPr>
            <a:spLocks noGrp="1"/>
          </p:cNvSpPr>
          <p:nvPr>
            <p:ph idx="1"/>
          </p:nvPr>
        </p:nvSpPr>
        <p:spPr/>
        <p:txBody>
          <a:bodyPr/>
          <a:lstStyle/>
          <a:p>
            <a:r>
              <a:rPr lang="en-GB" dirty="0" err="1" smtClean="0"/>
              <a:t>Aflibercept</a:t>
            </a:r>
            <a:r>
              <a:rPr lang="en-GB" dirty="0" smtClean="0"/>
              <a:t> is effective and safe in patients with wet AMD</a:t>
            </a:r>
          </a:p>
          <a:p>
            <a:r>
              <a:rPr lang="en-GB" dirty="0" smtClean="0"/>
              <a:t>Provides choice for our patients.</a:t>
            </a:r>
          </a:p>
          <a:p>
            <a:r>
              <a:rPr lang="en-GB" dirty="0" smtClean="0"/>
              <a:t>Cost-effective as per NICE TA 294.</a:t>
            </a:r>
          </a:p>
          <a:p>
            <a:r>
              <a:rPr lang="en-GB" dirty="0" smtClean="0"/>
              <a:t> Useful in treatment naïve and switch patients.</a:t>
            </a:r>
          </a:p>
          <a:p>
            <a:r>
              <a:rPr lang="en-GB" dirty="0" smtClean="0"/>
              <a:t>More studies (clinical and lab) are required.</a:t>
            </a:r>
            <a:endParaRPr lang="en-GB"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GB" dirty="0" smtClean="0"/>
              <a:t>Published papers- References:</a:t>
            </a:r>
            <a:endParaRPr lang="en-GB" dirty="0"/>
          </a:p>
        </p:txBody>
      </p:sp>
      <p:sp>
        <p:nvSpPr>
          <p:cNvPr id="3" name="Content Placeholder 2"/>
          <p:cNvSpPr>
            <a:spLocks noGrp="1"/>
          </p:cNvSpPr>
          <p:nvPr>
            <p:ph idx="1"/>
          </p:nvPr>
        </p:nvSpPr>
        <p:spPr>
          <a:xfrm>
            <a:off x="457200" y="1052736"/>
            <a:ext cx="8229600" cy="5073427"/>
          </a:xfrm>
        </p:spPr>
        <p:txBody>
          <a:bodyPr>
            <a:normAutofit/>
          </a:bodyPr>
          <a:lstStyle/>
          <a:p>
            <a:pPr>
              <a:buFont typeface="+mj-lt"/>
              <a:buAutoNum type="arabicPeriod"/>
            </a:pPr>
            <a:r>
              <a:rPr lang="en-GB" sz="1400" dirty="0"/>
              <a:t>Chang et al. </a:t>
            </a:r>
            <a:r>
              <a:rPr lang="en-GB" sz="1400" dirty="0" err="1"/>
              <a:t>Intravitreal</a:t>
            </a:r>
            <a:r>
              <a:rPr lang="en-GB" sz="1400" dirty="0"/>
              <a:t> </a:t>
            </a:r>
            <a:r>
              <a:rPr lang="en-GB" sz="1400" dirty="0" err="1"/>
              <a:t>Aflibercept</a:t>
            </a:r>
            <a:r>
              <a:rPr lang="en-GB" sz="1400" dirty="0"/>
              <a:t> for Treatment- Resistant </a:t>
            </a:r>
            <a:r>
              <a:rPr lang="en-GB" sz="1400" dirty="0" err="1"/>
              <a:t>Neovascular</a:t>
            </a:r>
            <a:r>
              <a:rPr lang="en-GB" sz="1400" dirty="0"/>
              <a:t> Age-Related </a:t>
            </a:r>
            <a:r>
              <a:rPr lang="en-GB" sz="1400" dirty="0" smtClean="0"/>
              <a:t>Macular Degeneration</a:t>
            </a:r>
            <a:r>
              <a:rPr lang="en-GB" sz="1400" dirty="0"/>
              <a:t>. Ophthalmology 2013. Published online first.</a:t>
            </a:r>
          </a:p>
          <a:p>
            <a:pPr>
              <a:buFont typeface="+mj-lt"/>
              <a:buAutoNum type="arabicPeriod"/>
            </a:pPr>
            <a:r>
              <a:rPr lang="en-US" sz="1400" dirty="0"/>
              <a:t>Kumar N et al. Visual and Anatomical Outcomes of </a:t>
            </a:r>
            <a:r>
              <a:rPr lang="en-US" sz="1400" dirty="0" err="1"/>
              <a:t>Intravitreal</a:t>
            </a:r>
            <a:r>
              <a:rPr lang="en-US" sz="1400" dirty="0"/>
              <a:t> </a:t>
            </a:r>
            <a:r>
              <a:rPr lang="en-US" sz="1400" dirty="0" err="1"/>
              <a:t>Aflibercept</a:t>
            </a:r>
            <a:r>
              <a:rPr lang="en-US" sz="1400" dirty="0"/>
              <a:t> in Eyes With Persistent </a:t>
            </a:r>
            <a:r>
              <a:rPr lang="en-US" sz="1400" dirty="0" err="1"/>
              <a:t>Subfoveal</a:t>
            </a:r>
            <a:r>
              <a:rPr lang="en-US" sz="1400" dirty="0"/>
              <a:t> Fluid Despite Previous Treatments With </a:t>
            </a:r>
            <a:r>
              <a:rPr lang="en-US" sz="1400" dirty="0" err="1"/>
              <a:t>Ranibizumab</a:t>
            </a:r>
            <a:r>
              <a:rPr lang="en-US" sz="1400" dirty="0"/>
              <a:t> in Patients With </a:t>
            </a:r>
            <a:r>
              <a:rPr lang="en-US" sz="1400" dirty="0" err="1"/>
              <a:t>Neovascular</a:t>
            </a:r>
            <a:r>
              <a:rPr lang="en-US" sz="1400" dirty="0"/>
              <a:t> Age-Related Macular Degeneration. RETINA. March 2013. </a:t>
            </a:r>
            <a:r>
              <a:rPr lang="en-US" sz="1400" dirty="0" err="1"/>
              <a:t>doi</a:t>
            </a:r>
            <a:r>
              <a:rPr lang="en-US" sz="1400" dirty="0"/>
              <a:t>: 10.1097/IAE.0b013e31828e8551. Abstract available at: </a:t>
            </a:r>
            <a:r>
              <a:rPr lang="en-US" sz="1400" u="sng" dirty="0">
                <a:hlinkClick r:id="rId2"/>
              </a:rPr>
              <a:t>http://</a:t>
            </a:r>
            <a:r>
              <a:rPr lang="en-US" sz="1400" u="sng" dirty="0" smtClean="0">
                <a:hlinkClick r:id="rId2"/>
              </a:rPr>
              <a:t>journals.lww.com/retinajournal/Abstract/publishahead/Visual_and_Anatomical_Outcomes_of_Intravitreal.98732.aspx</a:t>
            </a:r>
            <a:endParaRPr lang="en-US" sz="1400" u="sng" dirty="0" smtClean="0"/>
          </a:p>
          <a:p>
            <a:pPr>
              <a:buFont typeface="+mj-lt"/>
              <a:buAutoNum type="arabicPeriod"/>
            </a:pPr>
            <a:r>
              <a:rPr lang="en-US" sz="1400" dirty="0" smtClean="0"/>
              <a:t>Cho et al. </a:t>
            </a:r>
            <a:r>
              <a:rPr lang="en-US" sz="1400" dirty="0" err="1" smtClean="0"/>
              <a:t>Aflibercept</a:t>
            </a:r>
            <a:r>
              <a:rPr lang="en-US" sz="1400" dirty="0" smtClean="0"/>
              <a:t> for exudative AMD with persistent fluid on </a:t>
            </a:r>
            <a:r>
              <a:rPr lang="en-US" sz="1400" dirty="0" err="1" smtClean="0"/>
              <a:t>ranibizumab</a:t>
            </a:r>
            <a:r>
              <a:rPr lang="en-US" sz="1400" dirty="0" smtClean="0"/>
              <a:t> and/or </a:t>
            </a:r>
            <a:r>
              <a:rPr lang="en-US" sz="1400" dirty="0" err="1" smtClean="0"/>
              <a:t>bevacizumab</a:t>
            </a:r>
            <a:r>
              <a:rPr lang="en-US" sz="1400" dirty="0" smtClean="0"/>
              <a:t>. Br J </a:t>
            </a:r>
            <a:r>
              <a:rPr lang="en-US" sz="1400" dirty="0" err="1" smtClean="0"/>
              <a:t>Ophthalmol</a:t>
            </a:r>
            <a:r>
              <a:rPr lang="en-US" sz="1400" dirty="0" smtClean="0"/>
              <a:t> 2013;0:1–4. doi:10.1136/bjophthalmol-2013-303344</a:t>
            </a:r>
            <a:endParaRPr lang="en-GB" sz="1400" dirty="0"/>
          </a:p>
          <a:p>
            <a:pPr>
              <a:buFont typeface="+mj-lt"/>
              <a:buAutoNum type="arabicPeriod"/>
            </a:pPr>
            <a:r>
              <a:rPr lang="en-US" sz="1400" dirty="0" err="1" smtClean="0"/>
              <a:t>Yonekawa</a:t>
            </a:r>
            <a:r>
              <a:rPr lang="en-US" sz="1400" dirty="0" smtClean="0"/>
              <a:t> </a:t>
            </a:r>
            <a:r>
              <a:rPr lang="en-US" sz="1400" dirty="0"/>
              <a:t>et al. Conversion to </a:t>
            </a:r>
            <a:r>
              <a:rPr lang="en-US" sz="1400" dirty="0" err="1"/>
              <a:t>Aflibercept</a:t>
            </a:r>
            <a:r>
              <a:rPr lang="en-US" sz="1400" dirty="0"/>
              <a:t> For Chronic Refractory Or Recurrent </a:t>
            </a:r>
            <a:r>
              <a:rPr lang="en-US" sz="1400" dirty="0" err="1"/>
              <a:t>Neovascular</a:t>
            </a:r>
            <a:r>
              <a:rPr lang="en-US" sz="1400" dirty="0"/>
              <a:t> Age-Related </a:t>
            </a:r>
            <a:r>
              <a:rPr lang="en-US" sz="1400" dirty="0" smtClean="0"/>
              <a:t>Macular</a:t>
            </a:r>
            <a:r>
              <a:rPr lang="en-GB" sz="1400" dirty="0" smtClean="0"/>
              <a:t> </a:t>
            </a:r>
            <a:r>
              <a:rPr lang="en-US" sz="1400" dirty="0" smtClean="0"/>
              <a:t>Degeneration</a:t>
            </a:r>
            <a:r>
              <a:rPr lang="en-US" sz="1400" dirty="0"/>
              <a:t>. Am J </a:t>
            </a:r>
            <a:r>
              <a:rPr lang="en-US" sz="1400" dirty="0" err="1"/>
              <a:t>Ophthalmol</a:t>
            </a:r>
            <a:r>
              <a:rPr lang="en-US" sz="1400" dirty="0"/>
              <a:t>. 2013. </a:t>
            </a:r>
            <a:r>
              <a:rPr lang="en-US" sz="1400" u="sng" dirty="0">
                <a:hlinkClick r:id="rId3"/>
              </a:rPr>
              <a:t>http://dx.doi.org/10.1016/j.ajo.2013.03.030</a:t>
            </a:r>
            <a:endParaRPr lang="en-GB" sz="1400" dirty="0"/>
          </a:p>
          <a:p>
            <a:pPr>
              <a:buFont typeface="+mj-lt"/>
              <a:buAutoNum type="arabicPeriod"/>
            </a:pPr>
            <a:r>
              <a:rPr lang="en-GB" sz="1400" dirty="0"/>
              <a:t>Ho et al. </a:t>
            </a:r>
            <a:r>
              <a:rPr lang="en-US" sz="1400" dirty="0"/>
              <a:t>Short-Term Outcomes of </a:t>
            </a:r>
            <a:r>
              <a:rPr lang="en-US" sz="1400" dirty="0" err="1"/>
              <a:t>Aflibercept</a:t>
            </a:r>
            <a:r>
              <a:rPr lang="en-US" sz="1400" dirty="0"/>
              <a:t> for </a:t>
            </a:r>
            <a:r>
              <a:rPr lang="en-US" sz="1400" dirty="0" err="1"/>
              <a:t>Neovascular</a:t>
            </a:r>
            <a:r>
              <a:rPr lang="en-US" sz="1400" dirty="0"/>
              <a:t> Age-Related Macular Degeneration in Eyes Previously Treated With Other Vascular Endothelial Growth Factor Inhibitors. Am J </a:t>
            </a:r>
            <a:r>
              <a:rPr lang="en-US" sz="1400" dirty="0" err="1"/>
              <a:t>Ophthalmol</a:t>
            </a:r>
            <a:r>
              <a:rPr lang="en-US" sz="1400" dirty="0"/>
              <a:t> 2013. </a:t>
            </a:r>
            <a:r>
              <a:rPr lang="en-US" sz="1400" u="sng" dirty="0">
                <a:hlinkClick r:id="rId4"/>
              </a:rPr>
              <a:t>http://</a:t>
            </a:r>
            <a:r>
              <a:rPr lang="en-US" sz="1400" u="sng" dirty="0" smtClean="0">
                <a:hlinkClick r:id="rId4"/>
              </a:rPr>
              <a:t>dx.doi.org/10.1016/j.ajo.2013.02.009</a:t>
            </a:r>
            <a:endParaRPr lang="en-US" sz="1400" u="sng" dirty="0" smtClean="0"/>
          </a:p>
          <a:p>
            <a:pPr>
              <a:buFont typeface="+mj-lt"/>
              <a:buAutoNum type="arabicPeriod"/>
            </a:pPr>
            <a:r>
              <a:rPr lang="en-US" sz="1400" dirty="0" smtClean="0"/>
              <a:t>Patel KH et al. Rapid response of retinal pigment epithelial detachments to </a:t>
            </a:r>
            <a:r>
              <a:rPr lang="en-US" sz="1400" dirty="0" err="1" smtClean="0"/>
              <a:t>intravitreal</a:t>
            </a:r>
            <a:r>
              <a:rPr lang="en-US" sz="1400" dirty="0" smtClean="0"/>
              <a:t> </a:t>
            </a:r>
            <a:r>
              <a:rPr lang="en-US" sz="1400" dirty="0" err="1" smtClean="0"/>
              <a:t>aflibercept</a:t>
            </a:r>
            <a:r>
              <a:rPr lang="en-US" sz="1400" dirty="0" smtClean="0"/>
              <a:t> in </a:t>
            </a:r>
            <a:r>
              <a:rPr lang="en-US" sz="1400" dirty="0" err="1" smtClean="0"/>
              <a:t>neovascular</a:t>
            </a:r>
            <a:r>
              <a:rPr lang="en-US" sz="1400" dirty="0" smtClean="0"/>
              <a:t> age-related macular degeneration refractory to </a:t>
            </a:r>
            <a:r>
              <a:rPr lang="en-US" sz="1400" dirty="0" err="1" smtClean="0"/>
              <a:t>bevacizumab</a:t>
            </a:r>
            <a:r>
              <a:rPr lang="en-US" sz="1400" dirty="0" smtClean="0"/>
              <a:t> and </a:t>
            </a:r>
            <a:r>
              <a:rPr lang="en-US" sz="1400" dirty="0" err="1" smtClean="0"/>
              <a:t>ranibizumab</a:t>
            </a:r>
            <a:r>
              <a:rPr lang="en-US" sz="1400" dirty="0" smtClean="0"/>
              <a:t>. Eye advance online publication 5 April 2013; </a:t>
            </a:r>
            <a:r>
              <a:rPr lang="en-US" sz="1400" dirty="0" err="1" smtClean="0"/>
              <a:t>doi</a:t>
            </a:r>
            <a:r>
              <a:rPr lang="en-US" sz="1400" dirty="0" smtClean="0"/>
              <a:t>: 10.1038/eye.2013.31. Available at: </a:t>
            </a:r>
            <a:r>
              <a:rPr lang="en-US" sz="1400" u="sng" dirty="0" smtClean="0">
                <a:hlinkClick r:id="rId5"/>
              </a:rPr>
              <a:t>http://www.nature.com/eye/journal/vaop/ncurrent/full/eye201331a.html</a:t>
            </a:r>
            <a:endParaRPr lang="en-GB" sz="1400" dirty="0"/>
          </a:p>
          <a:p>
            <a:pPr>
              <a:buFont typeface="+mj-lt"/>
              <a:buAutoNum type="arabicPeriod"/>
            </a:pPr>
            <a:r>
              <a:rPr lang="en-US" sz="1400" dirty="0" err="1"/>
              <a:t>Bakall</a:t>
            </a:r>
            <a:r>
              <a:rPr lang="en-US" sz="1400" dirty="0"/>
              <a:t> et al. </a:t>
            </a:r>
            <a:r>
              <a:rPr lang="en-US" sz="1400" dirty="0" err="1"/>
              <a:t>Aflibercept</a:t>
            </a:r>
            <a:r>
              <a:rPr lang="en-US" sz="1400" dirty="0"/>
              <a:t> Therapy for Exudative Age-related Macular Degeneration Resistant to </a:t>
            </a:r>
            <a:r>
              <a:rPr lang="en-US" sz="1400" dirty="0" err="1"/>
              <a:t>Bevacizumab</a:t>
            </a:r>
            <a:r>
              <a:rPr lang="en-US" sz="1400" dirty="0"/>
              <a:t> and </a:t>
            </a:r>
            <a:r>
              <a:rPr lang="en-US" sz="1400" dirty="0" err="1"/>
              <a:t>Ranibizumab</a:t>
            </a:r>
            <a:r>
              <a:rPr lang="en-US" sz="1400" dirty="0"/>
              <a:t>. Am J </a:t>
            </a:r>
            <a:r>
              <a:rPr lang="en-US" sz="1400" dirty="0" err="1"/>
              <a:t>Ophthalmol</a:t>
            </a:r>
            <a:r>
              <a:rPr lang="en-US" sz="1400" dirty="0"/>
              <a:t> 2013</a:t>
            </a:r>
            <a:r>
              <a:rPr lang="en-US" sz="1400" dirty="0" smtClean="0"/>
              <a:t>.</a:t>
            </a:r>
            <a:endParaRPr lang="en-GB" sz="1400" dirty="0"/>
          </a:p>
        </p:txBody>
      </p:sp>
    </p:spTree>
    <p:extLst>
      <p:ext uri="{BB962C8B-B14F-4D97-AF65-F5344CB8AC3E}">
        <p14:creationId xmlns="" xmlns:p14="http://schemas.microsoft.com/office/powerpoint/2010/main" val="4267211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7485063" y="2832100"/>
            <a:ext cx="1503362" cy="915988"/>
          </a:xfrm>
          <a:prstGeom prst="rect">
            <a:avLst/>
          </a:prstGeom>
          <a:noFill/>
          <a:ln w="9525">
            <a:noFill/>
            <a:miter lim="800000"/>
            <a:headEnd/>
            <a:tailEnd/>
          </a:ln>
        </p:spPr>
        <p:txBody>
          <a:bodyPr>
            <a:spAutoFit/>
          </a:bodyPr>
          <a:lstStyle/>
          <a:p>
            <a:pPr>
              <a:spcBef>
                <a:spcPct val="50000"/>
              </a:spcBef>
            </a:pPr>
            <a:r>
              <a:rPr lang="en-US" b="1">
                <a:solidFill>
                  <a:schemeClr val="accent1"/>
                </a:solidFill>
              </a:rPr>
              <a:t>20.8</a:t>
            </a:r>
            <a:br>
              <a:rPr lang="en-US" b="1">
                <a:solidFill>
                  <a:schemeClr val="accent1"/>
                </a:solidFill>
              </a:rPr>
            </a:br>
            <a:r>
              <a:rPr lang="en-US" b="1">
                <a:solidFill>
                  <a:schemeClr val="accent1"/>
                </a:solidFill>
              </a:rPr>
              <a:t>letter</a:t>
            </a:r>
            <a:br>
              <a:rPr lang="en-US" b="1">
                <a:solidFill>
                  <a:schemeClr val="accent1"/>
                </a:solidFill>
              </a:rPr>
            </a:br>
            <a:r>
              <a:rPr lang="en-US" b="1">
                <a:solidFill>
                  <a:schemeClr val="accent1"/>
                </a:solidFill>
              </a:rPr>
              <a:t>difference*</a:t>
            </a:r>
          </a:p>
        </p:txBody>
      </p:sp>
      <p:sp>
        <p:nvSpPr>
          <p:cNvPr id="66563" name="Text Box 3"/>
          <p:cNvSpPr txBox="1">
            <a:spLocks noChangeArrowheads="1"/>
          </p:cNvSpPr>
          <p:nvPr/>
        </p:nvSpPr>
        <p:spPr bwMode="auto">
          <a:xfrm>
            <a:off x="7823200" y="4127500"/>
            <a:ext cx="1522413" cy="915988"/>
          </a:xfrm>
          <a:prstGeom prst="rect">
            <a:avLst/>
          </a:prstGeom>
          <a:noFill/>
          <a:ln w="9525">
            <a:noFill/>
            <a:miter lim="800000"/>
            <a:headEnd/>
            <a:tailEnd/>
          </a:ln>
        </p:spPr>
        <p:txBody>
          <a:bodyPr>
            <a:spAutoFit/>
          </a:bodyPr>
          <a:lstStyle/>
          <a:p>
            <a:pPr>
              <a:spcBef>
                <a:spcPct val="50000"/>
              </a:spcBef>
            </a:pPr>
            <a:r>
              <a:rPr lang="en-US" b="1">
                <a:solidFill>
                  <a:srgbClr val="FC0128"/>
                </a:solidFill>
              </a:rPr>
              <a:t>17.6 </a:t>
            </a:r>
            <a:br>
              <a:rPr lang="en-US" b="1">
                <a:solidFill>
                  <a:srgbClr val="FC0128"/>
                </a:solidFill>
              </a:rPr>
            </a:br>
            <a:r>
              <a:rPr lang="en-US" b="1">
                <a:solidFill>
                  <a:srgbClr val="FC0128"/>
                </a:solidFill>
              </a:rPr>
              <a:t>letter</a:t>
            </a:r>
            <a:br>
              <a:rPr lang="en-US" b="1">
                <a:solidFill>
                  <a:srgbClr val="FC0128"/>
                </a:solidFill>
              </a:rPr>
            </a:br>
            <a:r>
              <a:rPr lang="en-US" b="1">
                <a:solidFill>
                  <a:srgbClr val="FC0128"/>
                </a:solidFill>
              </a:rPr>
              <a:t>difference*</a:t>
            </a:r>
          </a:p>
        </p:txBody>
      </p:sp>
      <p:sp>
        <p:nvSpPr>
          <p:cNvPr id="66564" name="Text Box 4"/>
          <p:cNvSpPr txBox="1">
            <a:spLocks noChangeArrowheads="1"/>
          </p:cNvSpPr>
          <p:nvPr/>
        </p:nvSpPr>
        <p:spPr bwMode="auto">
          <a:xfrm rot="-5400000">
            <a:off x="-562768" y="4036218"/>
            <a:ext cx="1708150" cy="366713"/>
          </a:xfrm>
          <a:prstGeom prst="rect">
            <a:avLst/>
          </a:prstGeom>
          <a:noFill/>
          <a:ln w="9525">
            <a:noFill/>
            <a:miter lim="800000"/>
            <a:headEnd/>
            <a:tailEnd/>
          </a:ln>
        </p:spPr>
        <p:txBody>
          <a:bodyPr wrap="none">
            <a:spAutoFit/>
          </a:bodyPr>
          <a:lstStyle/>
          <a:p>
            <a:pPr algn="ctr"/>
            <a:r>
              <a:rPr lang="en-US" b="1"/>
              <a:t>ETDRS letters</a:t>
            </a:r>
          </a:p>
        </p:txBody>
      </p:sp>
      <p:sp>
        <p:nvSpPr>
          <p:cNvPr id="66565" name="Text Box 5"/>
          <p:cNvSpPr txBox="1">
            <a:spLocks noChangeArrowheads="1"/>
          </p:cNvSpPr>
          <p:nvPr/>
        </p:nvSpPr>
        <p:spPr bwMode="auto">
          <a:xfrm>
            <a:off x="3465513" y="6083300"/>
            <a:ext cx="869950" cy="366713"/>
          </a:xfrm>
          <a:prstGeom prst="rect">
            <a:avLst/>
          </a:prstGeom>
          <a:noFill/>
          <a:ln w="9525">
            <a:noFill/>
            <a:miter lim="800000"/>
            <a:headEnd/>
            <a:tailEnd/>
          </a:ln>
        </p:spPr>
        <p:txBody>
          <a:bodyPr wrap="none">
            <a:spAutoFit/>
          </a:bodyPr>
          <a:lstStyle/>
          <a:p>
            <a:pPr algn="ctr"/>
            <a:r>
              <a:rPr lang="en-US" b="1"/>
              <a:t>Month</a:t>
            </a:r>
          </a:p>
        </p:txBody>
      </p:sp>
      <p:sp>
        <p:nvSpPr>
          <p:cNvPr id="66566" name="Text Box 6"/>
          <p:cNvSpPr txBox="1">
            <a:spLocks noChangeArrowheads="1"/>
          </p:cNvSpPr>
          <p:nvPr/>
        </p:nvSpPr>
        <p:spPr bwMode="auto">
          <a:xfrm>
            <a:off x="6630988" y="2406650"/>
            <a:ext cx="762000" cy="366713"/>
          </a:xfrm>
          <a:prstGeom prst="rect">
            <a:avLst/>
          </a:prstGeom>
          <a:noFill/>
          <a:ln w="9525">
            <a:noFill/>
            <a:miter lim="800000"/>
            <a:headEnd/>
            <a:tailEnd/>
          </a:ln>
        </p:spPr>
        <p:txBody>
          <a:bodyPr>
            <a:spAutoFit/>
          </a:bodyPr>
          <a:lstStyle/>
          <a:p>
            <a:pPr>
              <a:spcBef>
                <a:spcPct val="50000"/>
              </a:spcBef>
            </a:pPr>
            <a:r>
              <a:rPr lang="en-US" b="1">
                <a:solidFill>
                  <a:schemeClr val="accent1"/>
                </a:solidFill>
              </a:rPr>
              <a:t>+11.3</a:t>
            </a:r>
            <a:endParaRPr lang="en-US" b="1" baseline="-25000">
              <a:solidFill>
                <a:schemeClr val="accent1"/>
              </a:solidFill>
            </a:endParaRPr>
          </a:p>
        </p:txBody>
      </p:sp>
      <p:sp>
        <p:nvSpPr>
          <p:cNvPr id="66567" name="Text Box 7"/>
          <p:cNvSpPr txBox="1">
            <a:spLocks noChangeArrowheads="1"/>
          </p:cNvSpPr>
          <p:nvPr/>
        </p:nvSpPr>
        <p:spPr bwMode="auto">
          <a:xfrm>
            <a:off x="6604000" y="2908300"/>
            <a:ext cx="785813" cy="366713"/>
          </a:xfrm>
          <a:prstGeom prst="rect">
            <a:avLst/>
          </a:prstGeom>
          <a:noFill/>
          <a:ln w="9525">
            <a:noFill/>
            <a:miter lim="800000"/>
            <a:headEnd/>
            <a:tailEnd/>
          </a:ln>
        </p:spPr>
        <p:txBody>
          <a:bodyPr>
            <a:spAutoFit/>
          </a:bodyPr>
          <a:lstStyle/>
          <a:p>
            <a:pPr>
              <a:spcBef>
                <a:spcPct val="50000"/>
              </a:spcBef>
            </a:pPr>
            <a:r>
              <a:rPr lang="en-US" b="1">
                <a:solidFill>
                  <a:srgbClr val="FC0128"/>
                </a:solidFill>
              </a:rPr>
              <a:t>+7.2</a:t>
            </a:r>
            <a:endParaRPr lang="en-US" b="1" baseline="-25000">
              <a:solidFill>
                <a:srgbClr val="FC0128"/>
              </a:solidFill>
            </a:endParaRPr>
          </a:p>
        </p:txBody>
      </p:sp>
      <p:sp>
        <p:nvSpPr>
          <p:cNvPr id="66568" name="Text Box 8"/>
          <p:cNvSpPr txBox="1">
            <a:spLocks noChangeArrowheads="1"/>
          </p:cNvSpPr>
          <p:nvPr/>
        </p:nvSpPr>
        <p:spPr bwMode="auto">
          <a:xfrm>
            <a:off x="6630988" y="4751388"/>
            <a:ext cx="762000" cy="366712"/>
          </a:xfrm>
          <a:prstGeom prst="rect">
            <a:avLst/>
          </a:prstGeom>
          <a:noFill/>
          <a:ln w="9525">
            <a:noFill/>
            <a:miter lim="800000"/>
            <a:headEnd/>
            <a:tailEnd/>
          </a:ln>
        </p:spPr>
        <p:txBody>
          <a:bodyPr>
            <a:spAutoFit/>
          </a:bodyPr>
          <a:lstStyle/>
          <a:p>
            <a:pPr>
              <a:spcBef>
                <a:spcPct val="50000"/>
              </a:spcBef>
            </a:pPr>
            <a:r>
              <a:rPr lang="en-US" sz="1400" b="1">
                <a:solidFill>
                  <a:srgbClr val="00FF00"/>
                </a:solidFill>
                <a:sym typeface="Symbol" pitchFamily="18" charset="2"/>
              </a:rPr>
              <a:t>–</a:t>
            </a:r>
            <a:r>
              <a:rPr lang="en-US" b="1">
                <a:solidFill>
                  <a:srgbClr val="00FF00"/>
                </a:solidFill>
              </a:rPr>
              <a:t>9.5</a:t>
            </a:r>
            <a:endParaRPr lang="en-US" sz="1400" b="1">
              <a:solidFill>
                <a:srgbClr val="00FF00"/>
              </a:solidFill>
            </a:endParaRPr>
          </a:p>
        </p:txBody>
      </p:sp>
      <p:sp>
        <p:nvSpPr>
          <p:cNvPr id="66569" name="AutoShape 9"/>
          <p:cNvSpPr>
            <a:spLocks/>
          </p:cNvSpPr>
          <p:nvPr/>
        </p:nvSpPr>
        <p:spPr bwMode="auto">
          <a:xfrm>
            <a:off x="7213600" y="2374900"/>
            <a:ext cx="228600" cy="2478088"/>
          </a:xfrm>
          <a:prstGeom prst="rightBrace">
            <a:avLst>
              <a:gd name="adj1" fmla="val 90336"/>
              <a:gd name="adj2" fmla="val 30181"/>
            </a:avLst>
          </a:prstGeom>
          <a:noFill/>
          <a:ln w="28575">
            <a:solidFill>
              <a:srgbClr val="FF6600"/>
            </a:solidFill>
            <a:round/>
            <a:headEnd/>
            <a:tailEnd/>
          </a:ln>
        </p:spPr>
        <p:txBody>
          <a:bodyPr wrap="none" anchor="ctr"/>
          <a:lstStyle/>
          <a:p>
            <a:endParaRPr lang="en-US"/>
          </a:p>
        </p:txBody>
      </p:sp>
      <p:sp>
        <p:nvSpPr>
          <p:cNvPr id="66570" name="AutoShape 10"/>
          <p:cNvSpPr>
            <a:spLocks/>
          </p:cNvSpPr>
          <p:nvPr/>
        </p:nvSpPr>
        <p:spPr bwMode="auto">
          <a:xfrm>
            <a:off x="7078663" y="3136900"/>
            <a:ext cx="676275" cy="2098675"/>
          </a:xfrm>
          <a:prstGeom prst="rightBrace">
            <a:avLst>
              <a:gd name="adj1" fmla="val 25861"/>
              <a:gd name="adj2" fmla="val 55597"/>
            </a:avLst>
          </a:prstGeom>
          <a:noFill/>
          <a:ln w="28575" cap="rnd">
            <a:solidFill>
              <a:srgbClr val="FC0128"/>
            </a:solidFill>
            <a:prstDash val="sysDot"/>
            <a:round/>
            <a:headEnd/>
            <a:tailEnd/>
          </a:ln>
        </p:spPr>
        <p:txBody>
          <a:bodyPr wrap="none" anchor="ctr"/>
          <a:lstStyle/>
          <a:p>
            <a:pPr algn="ctr"/>
            <a:endParaRPr lang="en-US" sz="1600">
              <a:solidFill>
                <a:srgbClr val="FFCF01"/>
              </a:solidFill>
            </a:endParaRPr>
          </a:p>
        </p:txBody>
      </p:sp>
      <p:pic>
        <p:nvPicPr>
          <p:cNvPr id="66571" name="Picture 11"/>
          <p:cNvPicPr>
            <a:picLocks noChangeAspect="1" noChangeArrowheads="1"/>
          </p:cNvPicPr>
          <p:nvPr/>
        </p:nvPicPr>
        <p:blipFill>
          <a:blip r:embed="rId3" cstate="print"/>
          <a:srcRect/>
          <a:stretch>
            <a:fillRect/>
          </a:stretch>
        </p:blipFill>
        <p:spPr bwMode="auto">
          <a:xfrm>
            <a:off x="525463" y="2146300"/>
            <a:ext cx="6134100" cy="3602038"/>
          </a:xfrm>
          <a:prstGeom prst="rect">
            <a:avLst/>
          </a:prstGeom>
          <a:noFill/>
          <a:ln w="9525">
            <a:noFill/>
            <a:miter lim="800000"/>
            <a:headEnd/>
            <a:tailEnd/>
          </a:ln>
        </p:spPr>
      </p:pic>
      <p:grpSp>
        <p:nvGrpSpPr>
          <p:cNvPr id="2" name="Group 12"/>
          <p:cNvGrpSpPr>
            <a:grpSpLocks/>
          </p:cNvGrpSpPr>
          <p:nvPr/>
        </p:nvGrpSpPr>
        <p:grpSpPr bwMode="auto">
          <a:xfrm>
            <a:off x="1354138" y="3890963"/>
            <a:ext cx="5138737" cy="1330325"/>
            <a:chOff x="789" y="2441"/>
            <a:chExt cx="3380" cy="1159"/>
          </a:xfrm>
        </p:grpSpPr>
        <p:sp>
          <p:nvSpPr>
            <p:cNvPr id="66597" name="Rectangle 13"/>
            <p:cNvSpPr>
              <a:spLocks noChangeArrowheads="1"/>
            </p:cNvSpPr>
            <p:nvPr/>
          </p:nvSpPr>
          <p:spPr bwMode="auto">
            <a:xfrm>
              <a:off x="789" y="2441"/>
              <a:ext cx="76" cy="76"/>
            </a:xfrm>
            <a:prstGeom prst="rect">
              <a:avLst/>
            </a:prstGeom>
            <a:solidFill>
              <a:srgbClr val="FFFFFF"/>
            </a:solidFill>
            <a:ln w="1588">
              <a:solidFill>
                <a:srgbClr val="FFFFFF"/>
              </a:solidFill>
              <a:miter lim="800000"/>
              <a:headEnd/>
              <a:tailEnd/>
            </a:ln>
          </p:spPr>
          <p:txBody>
            <a:bodyPr/>
            <a:lstStyle/>
            <a:p>
              <a:endParaRPr lang="en-US"/>
            </a:p>
          </p:txBody>
        </p:sp>
        <p:sp>
          <p:nvSpPr>
            <p:cNvPr id="66598" name="Rectangle 14"/>
            <p:cNvSpPr>
              <a:spLocks noChangeArrowheads="1"/>
            </p:cNvSpPr>
            <p:nvPr/>
          </p:nvSpPr>
          <p:spPr bwMode="auto">
            <a:xfrm>
              <a:off x="1090" y="2654"/>
              <a:ext cx="75" cy="75"/>
            </a:xfrm>
            <a:prstGeom prst="rect">
              <a:avLst/>
            </a:prstGeom>
            <a:solidFill>
              <a:srgbClr val="FFFFFF"/>
            </a:solidFill>
            <a:ln w="1588">
              <a:solidFill>
                <a:srgbClr val="FFFFFF"/>
              </a:solidFill>
              <a:miter lim="800000"/>
              <a:headEnd/>
              <a:tailEnd/>
            </a:ln>
          </p:spPr>
          <p:txBody>
            <a:bodyPr/>
            <a:lstStyle/>
            <a:p>
              <a:endParaRPr lang="en-US"/>
            </a:p>
          </p:txBody>
        </p:sp>
        <p:sp>
          <p:nvSpPr>
            <p:cNvPr id="66599" name="Rectangle 15"/>
            <p:cNvSpPr>
              <a:spLocks noChangeArrowheads="1"/>
            </p:cNvSpPr>
            <p:nvPr/>
          </p:nvSpPr>
          <p:spPr bwMode="auto">
            <a:xfrm>
              <a:off x="1391" y="2812"/>
              <a:ext cx="74" cy="76"/>
            </a:xfrm>
            <a:prstGeom prst="rect">
              <a:avLst/>
            </a:prstGeom>
            <a:solidFill>
              <a:srgbClr val="FFFFFF"/>
            </a:solidFill>
            <a:ln w="1588">
              <a:solidFill>
                <a:srgbClr val="FFFFFF"/>
              </a:solidFill>
              <a:miter lim="800000"/>
              <a:headEnd/>
              <a:tailEnd/>
            </a:ln>
          </p:spPr>
          <p:txBody>
            <a:bodyPr/>
            <a:lstStyle/>
            <a:p>
              <a:endParaRPr lang="en-US"/>
            </a:p>
          </p:txBody>
        </p:sp>
        <p:sp>
          <p:nvSpPr>
            <p:cNvPr id="66600" name="Rectangle 16"/>
            <p:cNvSpPr>
              <a:spLocks noChangeArrowheads="1"/>
            </p:cNvSpPr>
            <p:nvPr/>
          </p:nvSpPr>
          <p:spPr bwMode="auto">
            <a:xfrm>
              <a:off x="1691" y="2893"/>
              <a:ext cx="76" cy="76"/>
            </a:xfrm>
            <a:prstGeom prst="rect">
              <a:avLst/>
            </a:prstGeom>
            <a:solidFill>
              <a:srgbClr val="FFFFFF"/>
            </a:solidFill>
            <a:ln w="1588">
              <a:solidFill>
                <a:srgbClr val="FFFFFF"/>
              </a:solidFill>
              <a:miter lim="800000"/>
              <a:headEnd/>
              <a:tailEnd/>
            </a:ln>
          </p:spPr>
          <p:txBody>
            <a:bodyPr/>
            <a:lstStyle/>
            <a:p>
              <a:endParaRPr lang="en-US"/>
            </a:p>
          </p:txBody>
        </p:sp>
        <p:sp>
          <p:nvSpPr>
            <p:cNvPr id="66601" name="Rectangle 17"/>
            <p:cNvSpPr>
              <a:spLocks noChangeArrowheads="1"/>
            </p:cNvSpPr>
            <p:nvPr/>
          </p:nvSpPr>
          <p:spPr bwMode="auto">
            <a:xfrm>
              <a:off x="1991" y="3003"/>
              <a:ext cx="76" cy="76"/>
            </a:xfrm>
            <a:prstGeom prst="rect">
              <a:avLst/>
            </a:prstGeom>
            <a:solidFill>
              <a:srgbClr val="FFFFFF"/>
            </a:solidFill>
            <a:ln w="1588">
              <a:solidFill>
                <a:srgbClr val="FFFFFF"/>
              </a:solidFill>
              <a:miter lim="800000"/>
              <a:headEnd/>
              <a:tailEnd/>
            </a:ln>
          </p:spPr>
          <p:txBody>
            <a:bodyPr/>
            <a:lstStyle/>
            <a:p>
              <a:endParaRPr lang="en-US"/>
            </a:p>
          </p:txBody>
        </p:sp>
        <p:sp>
          <p:nvSpPr>
            <p:cNvPr id="66602" name="Rectangle 18"/>
            <p:cNvSpPr>
              <a:spLocks noChangeArrowheads="1"/>
            </p:cNvSpPr>
            <p:nvPr/>
          </p:nvSpPr>
          <p:spPr bwMode="auto">
            <a:xfrm>
              <a:off x="2291" y="3109"/>
              <a:ext cx="76" cy="76"/>
            </a:xfrm>
            <a:prstGeom prst="rect">
              <a:avLst/>
            </a:prstGeom>
            <a:solidFill>
              <a:srgbClr val="FFFFFF"/>
            </a:solidFill>
            <a:ln w="1588">
              <a:solidFill>
                <a:srgbClr val="FFFFFF"/>
              </a:solidFill>
              <a:miter lim="800000"/>
              <a:headEnd/>
              <a:tailEnd/>
            </a:ln>
          </p:spPr>
          <p:txBody>
            <a:bodyPr/>
            <a:lstStyle/>
            <a:p>
              <a:endParaRPr lang="en-US"/>
            </a:p>
          </p:txBody>
        </p:sp>
        <p:sp>
          <p:nvSpPr>
            <p:cNvPr id="66603" name="Rectangle 19"/>
            <p:cNvSpPr>
              <a:spLocks noChangeArrowheads="1"/>
            </p:cNvSpPr>
            <p:nvPr/>
          </p:nvSpPr>
          <p:spPr bwMode="auto">
            <a:xfrm>
              <a:off x="2591" y="3178"/>
              <a:ext cx="76" cy="76"/>
            </a:xfrm>
            <a:prstGeom prst="rect">
              <a:avLst/>
            </a:prstGeom>
            <a:solidFill>
              <a:srgbClr val="FFFFFF"/>
            </a:solidFill>
            <a:ln w="1588">
              <a:solidFill>
                <a:srgbClr val="FFFFFF"/>
              </a:solidFill>
              <a:miter lim="800000"/>
              <a:headEnd/>
              <a:tailEnd/>
            </a:ln>
          </p:spPr>
          <p:txBody>
            <a:bodyPr/>
            <a:lstStyle/>
            <a:p>
              <a:endParaRPr lang="en-US"/>
            </a:p>
          </p:txBody>
        </p:sp>
        <p:sp>
          <p:nvSpPr>
            <p:cNvPr id="66604" name="Rectangle 20"/>
            <p:cNvSpPr>
              <a:spLocks noChangeArrowheads="1"/>
            </p:cNvSpPr>
            <p:nvPr/>
          </p:nvSpPr>
          <p:spPr bwMode="auto">
            <a:xfrm>
              <a:off x="2892" y="3321"/>
              <a:ext cx="75" cy="76"/>
            </a:xfrm>
            <a:prstGeom prst="rect">
              <a:avLst/>
            </a:prstGeom>
            <a:solidFill>
              <a:srgbClr val="FFFFFF"/>
            </a:solidFill>
            <a:ln w="1588">
              <a:solidFill>
                <a:srgbClr val="FFFFFF"/>
              </a:solidFill>
              <a:miter lim="800000"/>
              <a:headEnd/>
              <a:tailEnd/>
            </a:ln>
          </p:spPr>
          <p:txBody>
            <a:bodyPr/>
            <a:lstStyle/>
            <a:p>
              <a:endParaRPr lang="en-US"/>
            </a:p>
          </p:txBody>
        </p:sp>
        <p:sp>
          <p:nvSpPr>
            <p:cNvPr id="66605" name="Rectangle 21"/>
            <p:cNvSpPr>
              <a:spLocks noChangeArrowheads="1"/>
            </p:cNvSpPr>
            <p:nvPr/>
          </p:nvSpPr>
          <p:spPr bwMode="auto">
            <a:xfrm>
              <a:off x="3192" y="3362"/>
              <a:ext cx="76" cy="76"/>
            </a:xfrm>
            <a:prstGeom prst="rect">
              <a:avLst/>
            </a:prstGeom>
            <a:solidFill>
              <a:srgbClr val="FFFFFF"/>
            </a:solidFill>
            <a:ln w="1588">
              <a:solidFill>
                <a:srgbClr val="FFFFFF"/>
              </a:solidFill>
              <a:miter lim="800000"/>
              <a:headEnd/>
              <a:tailEnd/>
            </a:ln>
          </p:spPr>
          <p:txBody>
            <a:bodyPr/>
            <a:lstStyle/>
            <a:p>
              <a:endParaRPr lang="en-US"/>
            </a:p>
          </p:txBody>
        </p:sp>
        <p:sp>
          <p:nvSpPr>
            <p:cNvPr id="66606" name="Rectangle 22"/>
            <p:cNvSpPr>
              <a:spLocks noChangeArrowheads="1"/>
            </p:cNvSpPr>
            <p:nvPr/>
          </p:nvSpPr>
          <p:spPr bwMode="auto">
            <a:xfrm>
              <a:off x="3493" y="3523"/>
              <a:ext cx="74" cy="76"/>
            </a:xfrm>
            <a:prstGeom prst="rect">
              <a:avLst/>
            </a:prstGeom>
            <a:solidFill>
              <a:srgbClr val="FFFFFF"/>
            </a:solidFill>
            <a:ln w="1588">
              <a:solidFill>
                <a:srgbClr val="FFFFFF"/>
              </a:solidFill>
              <a:miter lim="800000"/>
              <a:headEnd/>
              <a:tailEnd/>
            </a:ln>
          </p:spPr>
          <p:txBody>
            <a:bodyPr/>
            <a:lstStyle/>
            <a:p>
              <a:endParaRPr lang="en-US"/>
            </a:p>
          </p:txBody>
        </p:sp>
        <p:sp>
          <p:nvSpPr>
            <p:cNvPr id="66607" name="Rectangle 23"/>
            <p:cNvSpPr>
              <a:spLocks noChangeArrowheads="1"/>
            </p:cNvSpPr>
            <p:nvPr/>
          </p:nvSpPr>
          <p:spPr bwMode="auto">
            <a:xfrm>
              <a:off x="3793" y="3524"/>
              <a:ext cx="76" cy="76"/>
            </a:xfrm>
            <a:prstGeom prst="rect">
              <a:avLst/>
            </a:prstGeom>
            <a:solidFill>
              <a:srgbClr val="FFFFFF"/>
            </a:solidFill>
            <a:ln w="1588">
              <a:solidFill>
                <a:srgbClr val="FFFFFF"/>
              </a:solidFill>
              <a:miter lim="800000"/>
              <a:headEnd/>
              <a:tailEnd/>
            </a:ln>
          </p:spPr>
          <p:txBody>
            <a:bodyPr/>
            <a:lstStyle/>
            <a:p>
              <a:endParaRPr lang="en-US"/>
            </a:p>
          </p:txBody>
        </p:sp>
        <p:sp>
          <p:nvSpPr>
            <p:cNvPr id="66608" name="Rectangle 24"/>
            <p:cNvSpPr>
              <a:spLocks noChangeArrowheads="1"/>
            </p:cNvSpPr>
            <p:nvPr/>
          </p:nvSpPr>
          <p:spPr bwMode="auto">
            <a:xfrm>
              <a:off x="4093" y="3496"/>
              <a:ext cx="76" cy="76"/>
            </a:xfrm>
            <a:prstGeom prst="rect">
              <a:avLst/>
            </a:prstGeom>
            <a:solidFill>
              <a:srgbClr val="FFFFFF"/>
            </a:solidFill>
            <a:ln w="1588">
              <a:solidFill>
                <a:srgbClr val="FFFFFF"/>
              </a:solidFill>
              <a:miter lim="800000"/>
              <a:headEnd/>
              <a:tailEnd/>
            </a:ln>
          </p:spPr>
          <p:txBody>
            <a:bodyPr/>
            <a:lstStyle/>
            <a:p>
              <a:endParaRPr lang="en-US"/>
            </a:p>
          </p:txBody>
        </p:sp>
      </p:grpSp>
      <p:sp>
        <p:nvSpPr>
          <p:cNvPr id="66573" name="Line 25"/>
          <p:cNvSpPr>
            <a:spLocks noChangeShapeType="1"/>
          </p:cNvSpPr>
          <p:nvPr/>
        </p:nvSpPr>
        <p:spPr bwMode="auto">
          <a:xfrm>
            <a:off x="944563" y="3951288"/>
            <a:ext cx="463550" cy="0"/>
          </a:xfrm>
          <a:prstGeom prst="line">
            <a:avLst/>
          </a:prstGeom>
          <a:noFill/>
          <a:ln w="12700">
            <a:solidFill>
              <a:schemeClr val="tx1"/>
            </a:solidFill>
            <a:round/>
            <a:headEnd/>
            <a:tailEnd/>
          </a:ln>
        </p:spPr>
        <p:txBody>
          <a:bodyPr wrap="none" anchor="ctr"/>
          <a:lstStyle/>
          <a:p>
            <a:endParaRPr lang="en-GB"/>
          </a:p>
        </p:txBody>
      </p:sp>
      <p:sp>
        <p:nvSpPr>
          <p:cNvPr id="66574" name="Line 26"/>
          <p:cNvSpPr>
            <a:spLocks noChangeShapeType="1"/>
          </p:cNvSpPr>
          <p:nvPr/>
        </p:nvSpPr>
        <p:spPr bwMode="auto">
          <a:xfrm>
            <a:off x="1404938" y="3951288"/>
            <a:ext cx="454025" cy="231775"/>
          </a:xfrm>
          <a:prstGeom prst="line">
            <a:avLst/>
          </a:prstGeom>
          <a:noFill/>
          <a:ln w="19050">
            <a:solidFill>
              <a:schemeClr val="tx1"/>
            </a:solidFill>
            <a:round/>
            <a:headEnd/>
            <a:tailEnd/>
          </a:ln>
        </p:spPr>
        <p:txBody>
          <a:bodyPr wrap="none" anchor="ctr"/>
          <a:lstStyle/>
          <a:p>
            <a:endParaRPr lang="en-GB"/>
          </a:p>
        </p:txBody>
      </p:sp>
      <p:sp>
        <p:nvSpPr>
          <p:cNvPr id="66575" name="Line 27"/>
          <p:cNvSpPr>
            <a:spLocks noChangeShapeType="1"/>
          </p:cNvSpPr>
          <p:nvPr/>
        </p:nvSpPr>
        <p:spPr bwMode="auto">
          <a:xfrm>
            <a:off x="1868488" y="4183063"/>
            <a:ext cx="454025" cy="177800"/>
          </a:xfrm>
          <a:prstGeom prst="line">
            <a:avLst/>
          </a:prstGeom>
          <a:noFill/>
          <a:ln w="19050">
            <a:solidFill>
              <a:schemeClr val="tx1"/>
            </a:solidFill>
            <a:round/>
            <a:headEnd/>
            <a:tailEnd/>
          </a:ln>
        </p:spPr>
        <p:txBody>
          <a:bodyPr wrap="none" anchor="ctr"/>
          <a:lstStyle/>
          <a:p>
            <a:endParaRPr lang="en-GB"/>
          </a:p>
        </p:txBody>
      </p:sp>
      <p:sp>
        <p:nvSpPr>
          <p:cNvPr id="66576" name="Line 28"/>
          <p:cNvSpPr>
            <a:spLocks noChangeShapeType="1"/>
          </p:cNvSpPr>
          <p:nvPr/>
        </p:nvSpPr>
        <p:spPr bwMode="auto">
          <a:xfrm>
            <a:off x="2332038" y="4364038"/>
            <a:ext cx="454025" cy="98425"/>
          </a:xfrm>
          <a:prstGeom prst="line">
            <a:avLst/>
          </a:prstGeom>
          <a:noFill/>
          <a:ln w="19050">
            <a:solidFill>
              <a:schemeClr val="tx1"/>
            </a:solidFill>
            <a:round/>
            <a:headEnd/>
            <a:tailEnd/>
          </a:ln>
        </p:spPr>
        <p:txBody>
          <a:bodyPr wrap="none" anchor="ctr"/>
          <a:lstStyle/>
          <a:p>
            <a:endParaRPr lang="en-GB"/>
          </a:p>
        </p:txBody>
      </p:sp>
      <p:sp>
        <p:nvSpPr>
          <p:cNvPr id="66577" name="Line 29"/>
          <p:cNvSpPr>
            <a:spLocks noChangeShapeType="1"/>
          </p:cNvSpPr>
          <p:nvPr/>
        </p:nvSpPr>
        <p:spPr bwMode="auto">
          <a:xfrm>
            <a:off x="4160838" y="4776788"/>
            <a:ext cx="441325" cy="168275"/>
          </a:xfrm>
          <a:prstGeom prst="line">
            <a:avLst/>
          </a:prstGeom>
          <a:noFill/>
          <a:ln w="19050">
            <a:solidFill>
              <a:schemeClr val="tx1"/>
            </a:solidFill>
            <a:round/>
            <a:headEnd/>
            <a:tailEnd/>
          </a:ln>
        </p:spPr>
        <p:txBody>
          <a:bodyPr wrap="none" anchor="ctr"/>
          <a:lstStyle/>
          <a:p>
            <a:endParaRPr lang="en-GB"/>
          </a:p>
        </p:txBody>
      </p:sp>
      <p:sp>
        <p:nvSpPr>
          <p:cNvPr id="66578" name="Line 30"/>
          <p:cNvSpPr>
            <a:spLocks noChangeShapeType="1"/>
          </p:cNvSpPr>
          <p:nvPr/>
        </p:nvSpPr>
        <p:spPr bwMode="auto">
          <a:xfrm>
            <a:off x="4602163" y="4945063"/>
            <a:ext cx="466725" cy="47625"/>
          </a:xfrm>
          <a:prstGeom prst="line">
            <a:avLst/>
          </a:prstGeom>
          <a:noFill/>
          <a:ln w="19050">
            <a:solidFill>
              <a:schemeClr val="tx1"/>
            </a:solidFill>
            <a:round/>
            <a:headEnd/>
            <a:tailEnd/>
          </a:ln>
        </p:spPr>
        <p:txBody>
          <a:bodyPr wrap="none" anchor="ctr"/>
          <a:lstStyle/>
          <a:p>
            <a:endParaRPr lang="en-GB"/>
          </a:p>
        </p:txBody>
      </p:sp>
      <p:sp>
        <p:nvSpPr>
          <p:cNvPr id="66579" name="Line 31"/>
          <p:cNvSpPr>
            <a:spLocks noChangeShapeType="1"/>
          </p:cNvSpPr>
          <p:nvPr/>
        </p:nvSpPr>
        <p:spPr bwMode="auto">
          <a:xfrm>
            <a:off x="3240088" y="4573588"/>
            <a:ext cx="457200" cy="130175"/>
          </a:xfrm>
          <a:prstGeom prst="line">
            <a:avLst/>
          </a:prstGeom>
          <a:noFill/>
          <a:ln w="19050">
            <a:solidFill>
              <a:schemeClr val="tx1"/>
            </a:solidFill>
            <a:round/>
            <a:headEnd/>
            <a:tailEnd/>
          </a:ln>
        </p:spPr>
        <p:txBody>
          <a:bodyPr wrap="none" anchor="ctr"/>
          <a:lstStyle/>
          <a:p>
            <a:endParaRPr lang="en-GB"/>
          </a:p>
        </p:txBody>
      </p:sp>
      <p:sp>
        <p:nvSpPr>
          <p:cNvPr id="66580" name="Line 32"/>
          <p:cNvSpPr>
            <a:spLocks noChangeShapeType="1"/>
          </p:cNvSpPr>
          <p:nvPr/>
        </p:nvSpPr>
        <p:spPr bwMode="auto">
          <a:xfrm>
            <a:off x="3690938" y="4703763"/>
            <a:ext cx="463550" cy="79375"/>
          </a:xfrm>
          <a:prstGeom prst="line">
            <a:avLst/>
          </a:prstGeom>
          <a:noFill/>
          <a:ln w="19050">
            <a:solidFill>
              <a:schemeClr val="tx1"/>
            </a:solidFill>
            <a:round/>
            <a:headEnd/>
            <a:tailEnd/>
          </a:ln>
        </p:spPr>
        <p:txBody>
          <a:bodyPr wrap="none" anchor="ctr"/>
          <a:lstStyle/>
          <a:p>
            <a:endParaRPr lang="en-GB"/>
          </a:p>
        </p:txBody>
      </p:sp>
      <p:sp>
        <p:nvSpPr>
          <p:cNvPr id="66581" name="Line 33"/>
          <p:cNvSpPr>
            <a:spLocks noChangeShapeType="1"/>
          </p:cNvSpPr>
          <p:nvPr/>
        </p:nvSpPr>
        <p:spPr bwMode="auto">
          <a:xfrm>
            <a:off x="2770188" y="4452938"/>
            <a:ext cx="469900" cy="123825"/>
          </a:xfrm>
          <a:prstGeom prst="line">
            <a:avLst/>
          </a:prstGeom>
          <a:noFill/>
          <a:ln w="19050">
            <a:solidFill>
              <a:schemeClr val="tx1"/>
            </a:solidFill>
            <a:round/>
            <a:headEnd/>
            <a:tailEnd/>
          </a:ln>
        </p:spPr>
        <p:txBody>
          <a:bodyPr wrap="none" anchor="ctr"/>
          <a:lstStyle/>
          <a:p>
            <a:endParaRPr lang="en-GB"/>
          </a:p>
        </p:txBody>
      </p:sp>
      <p:sp>
        <p:nvSpPr>
          <p:cNvPr id="66582" name="Line 34"/>
          <p:cNvSpPr>
            <a:spLocks noChangeShapeType="1"/>
          </p:cNvSpPr>
          <p:nvPr/>
        </p:nvSpPr>
        <p:spPr bwMode="auto">
          <a:xfrm>
            <a:off x="5075238" y="4986338"/>
            <a:ext cx="450850" cy="190500"/>
          </a:xfrm>
          <a:prstGeom prst="line">
            <a:avLst/>
          </a:prstGeom>
          <a:noFill/>
          <a:ln w="19050">
            <a:solidFill>
              <a:schemeClr val="tx1"/>
            </a:solidFill>
            <a:round/>
            <a:headEnd/>
            <a:tailEnd/>
          </a:ln>
        </p:spPr>
        <p:txBody>
          <a:bodyPr wrap="none" anchor="ctr"/>
          <a:lstStyle/>
          <a:p>
            <a:endParaRPr lang="en-GB"/>
          </a:p>
        </p:txBody>
      </p:sp>
      <p:sp>
        <p:nvSpPr>
          <p:cNvPr id="66583" name="Line 35"/>
          <p:cNvSpPr>
            <a:spLocks noChangeShapeType="1"/>
          </p:cNvSpPr>
          <p:nvPr/>
        </p:nvSpPr>
        <p:spPr bwMode="auto">
          <a:xfrm flipV="1">
            <a:off x="5995988" y="5141913"/>
            <a:ext cx="434975" cy="50800"/>
          </a:xfrm>
          <a:prstGeom prst="line">
            <a:avLst/>
          </a:prstGeom>
          <a:noFill/>
          <a:ln w="19050">
            <a:solidFill>
              <a:schemeClr val="tx1"/>
            </a:solidFill>
            <a:round/>
            <a:headEnd/>
            <a:tailEnd/>
          </a:ln>
        </p:spPr>
        <p:txBody>
          <a:bodyPr wrap="none" anchor="ctr"/>
          <a:lstStyle/>
          <a:p>
            <a:endParaRPr lang="en-GB"/>
          </a:p>
        </p:txBody>
      </p:sp>
      <p:sp>
        <p:nvSpPr>
          <p:cNvPr id="66584" name="Line 36"/>
          <p:cNvSpPr>
            <a:spLocks noChangeShapeType="1"/>
          </p:cNvSpPr>
          <p:nvPr/>
        </p:nvSpPr>
        <p:spPr bwMode="auto">
          <a:xfrm>
            <a:off x="5526088" y="5180013"/>
            <a:ext cx="450850" cy="0"/>
          </a:xfrm>
          <a:prstGeom prst="line">
            <a:avLst/>
          </a:prstGeom>
          <a:noFill/>
          <a:ln w="19050">
            <a:solidFill>
              <a:schemeClr val="tx1"/>
            </a:solidFill>
            <a:round/>
            <a:headEnd/>
            <a:tailEnd/>
          </a:ln>
        </p:spPr>
        <p:txBody>
          <a:bodyPr wrap="none" anchor="ctr"/>
          <a:lstStyle/>
          <a:p>
            <a:endParaRPr lang="en-GB"/>
          </a:p>
        </p:txBody>
      </p:sp>
      <p:grpSp>
        <p:nvGrpSpPr>
          <p:cNvPr id="3" name="Group 37"/>
          <p:cNvGrpSpPr>
            <a:grpSpLocks/>
          </p:cNvGrpSpPr>
          <p:nvPr/>
        </p:nvGrpSpPr>
        <p:grpSpPr bwMode="auto">
          <a:xfrm>
            <a:off x="2681288" y="1978025"/>
            <a:ext cx="271462" cy="115888"/>
            <a:chOff x="1432" y="1086"/>
            <a:chExt cx="173" cy="73"/>
          </a:xfrm>
        </p:grpSpPr>
        <p:sp>
          <p:nvSpPr>
            <p:cNvPr id="66595" name="Line 38"/>
            <p:cNvSpPr>
              <a:spLocks noChangeShapeType="1"/>
            </p:cNvSpPr>
            <p:nvPr/>
          </p:nvSpPr>
          <p:spPr bwMode="auto">
            <a:xfrm>
              <a:off x="1432" y="1122"/>
              <a:ext cx="173" cy="1"/>
            </a:xfrm>
            <a:prstGeom prst="line">
              <a:avLst/>
            </a:prstGeom>
            <a:noFill/>
            <a:ln w="28575">
              <a:solidFill>
                <a:schemeClr val="accent1"/>
              </a:solidFill>
              <a:round/>
              <a:headEnd/>
              <a:tailEnd/>
            </a:ln>
          </p:spPr>
          <p:txBody>
            <a:bodyPr/>
            <a:lstStyle/>
            <a:p>
              <a:endParaRPr lang="en-GB"/>
            </a:p>
          </p:txBody>
        </p:sp>
        <p:sp>
          <p:nvSpPr>
            <p:cNvPr id="66596" name="Freeform 39"/>
            <p:cNvSpPr>
              <a:spLocks/>
            </p:cNvSpPr>
            <p:nvPr/>
          </p:nvSpPr>
          <p:spPr bwMode="auto">
            <a:xfrm>
              <a:off x="1491" y="1086"/>
              <a:ext cx="57" cy="73"/>
            </a:xfrm>
            <a:custGeom>
              <a:avLst/>
              <a:gdLst>
                <a:gd name="T0" fmla="*/ 30 w 60"/>
                <a:gd name="T1" fmla="*/ 0 h 60"/>
                <a:gd name="T2" fmla="*/ 60 w 60"/>
                <a:gd name="T3" fmla="*/ 60 h 60"/>
                <a:gd name="T4" fmla="*/ 0 w 60"/>
                <a:gd name="T5" fmla="*/ 60 h 60"/>
                <a:gd name="T6" fmla="*/ 30 w 60"/>
                <a:gd name="T7" fmla="*/ 0 h 60"/>
                <a:gd name="T8" fmla="*/ 0 60000 65536"/>
                <a:gd name="T9" fmla="*/ 0 60000 65536"/>
                <a:gd name="T10" fmla="*/ 0 60000 65536"/>
                <a:gd name="T11" fmla="*/ 0 60000 65536"/>
                <a:gd name="T12" fmla="*/ 0 w 60"/>
                <a:gd name="T13" fmla="*/ 0 h 60"/>
                <a:gd name="T14" fmla="*/ 60 w 60"/>
                <a:gd name="T15" fmla="*/ 60 h 60"/>
              </a:gdLst>
              <a:ahLst/>
              <a:cxnLst>
                <a:cxn ang="T8">
                  <a:pos x="T0" y="T1"/>
                </a:cxn>
                <a:cxn ang="T9">
                  <a:pos x="T2" y="T3"/>
                </a:cxn>
                <a:cxn ang="T10">
                  <a:pos x="T4" y="T5"/>
                </a:cxn>
                <a:cxn ang="T11">
                  <a:pos x="T6" y="T7"/>
                </a:cxn>
              </a:cxnLst>
              <a:rect l="T12" t="T13" r="T14" b="T15"/>
              <a:pathLst>
                <a:path w="60" h="60">
                  <a:moveTo>
                    <a:pt x="30" y="0"/>
                  </a:moveTo>
                  <a:lnTo>
                    <a:pt x="60" y="60"/>
                  </a:lnTo>
                  <a:lnTo>
                    <a:pt x="0" y="60"/>
                  </a:lnTo>
                  <a:lnTo>
                    <a:pt x="30" y="0"/>
                  </a:lnTo>
                  <a:close/>
                </a:path>
              </a:pathLst>
            </a:custGeom>
            <a:solidFill>
              <a:srgbClr val="F9B801"/>
            </a:solidFill>
            <a:ln w="9525">
              <a:solidFill>
                <a:schemeClr val="accent1"/>
              </a:solidFill>
              <a:prstDash val="solid"/>
              <a:round/>
              <a:headEnd/>
              <a:tailEnd/>
            </a:ln>
          </p:spPr>
          <p:txBody>
            <a:bodyPr/>
            <a:lstStyle/>
            <a:p>
              <a:endParaRPr lang="en-GB"/>
            </a:p>
          </p:txBody>
        </p:sp>
      </p:grpSp>
      <p:grpSp>
        <p:nvGrpSpPr>
          <p:cNvPr id="4" name="Group 40"/>
          <p:cNvGrpSpPr>
            <a:grpSpLocks/>
          </p:cNvGrpSpPr>
          <p:nvPr/>
        </p:nvGrpSpPr>
        <p:grpSpPr bwMode="auto">
          <a:xfrm>
            <a:off x="4706938" y="1993900"/>
            <a:ext cx="274637" cy="141288"/>
            <a:chOff x="3428" y="1078"/>
            <a:chExt cx="173" cy="89"/>
          </a:xfrm>
        </p:grpSpPr>
        <p:sp>
          <p:nvSpPr>
            <p:cNvPr id="66593" name="Line 41"/>
            <p:cNvSpPr>
              <a:spLocks noChangeShapeType="1"/>
            </p:cNvSpPr>
            <p:nvPr/>
          </p:nvSpPr>
          <p:spPr bwMode="auto">
            <a:xfrm>
              <a:off x="3428" y="1122"/>
              <a:ext cx="173" cy="1"/>
            </a:xfrm>
            <a:prstGeom prst="line">
              <a:avLst/>
            </a:prstGeom>
            <a:noFill/>
            <a:ln w="28575">
              <a:solidFill>
                <a:srgbClr val="FC0128"/>
              </a:solidFill>
              <a:round/>
              <a:headEnd/>
              <a:tailEnd/>
            </a:ln>
          </p:spPr>
          <p:txBody>
            <a:bodyPr/>
            <a:lstStyle/>
            <a:p>
              <a:endParaRPr lang="en-GB"/>
            </a:p>
          </p:txBody>
        </p:sp>
        <p:sp>
          <p:nvSpPr>
            <p:cNvPr id="66594" name="Freeform 42"/>
            <p:cNvSpPr>
              <a:spLocks/>
            </p:cNvSpPr>
            <p:nvPr/>
          </p:nvSpPr>
          <p:spPr bwMode="auto">
            <a:xfrm>
              <a:off x="3480" y="1078"/>
              <a:ext cx="68" cy="89"/>
            </a:xfrm>
            <a:custGeom>
              <a:avLst/>
              <a:gdLst>
                <a:gd name="T0" fmla="*/ 36 w 72"/>
                <a:gd name="T1" fmla="*/ 0 h 72"/>
                <a:gd name="T2" fmla="*/ 72 w 72"/>
                <a:gd name="T3" fmla="*/ 36 h 72"/>
                <a:gd name="T4" fmla="*/ 36 w 72"/>
                <a:gd name="T5" fmla="*/ 72 h 72"/>
                <a:gd name="T6" fmla="*/ 0 w 72"/>
                <a:gd name="T7" fmla="*/ 36 h 72"/>
                <a:gd name="T8" fmla="*/ 36 w 72"/>
                <a:gd name="T9" fmla="*/ 0 h 72"/>
                <a:gd name="T10" fmla="*/ 0 60000 65536"/>
                <a:gd name="T11" fmla="*/ 0 60000 65536"/>
                <a:gd name="T12" fmla="*/ 0 60000 65536"/>
                <a:gd name="T13" fmla="*/ 0 60000 65536"/>
                <a:gd name="T14" fmla="*/ 0 60000 65536"/>
                <a:gd name="T15" fmla="*/ 0 w 72"/>
                <a:gd name="T16" fmla="*/ 0 h 72"/>
                <a:gd name="T17" fmla="*/ 72 w 72"/>
                <a:gd name="T18" fmla="*/ 72 h 72"/>
              </a:gdLst>
              <a:ahLst/>
              <a:cxnLst>
                <a:cxn ang="T10">
                  <a:pos x="T0" y="T1"/>
                </a:cxn>
                <a:cxn ang="T11">
                  <a:pos x="T2" y="T3"/>
                </a:cxn>
                <a:cxn ang="T12">
                  <a:pos x="T4" y="T5"/>
                </a:cxn>
                <a:cxn ang="T13">
                  <a:pos x="T6" y="T7"/>
                </a:cxn>
                <a:cxn ang="T14">
                  <a:pos x="T8" y="T9"/>
                </a:cxn>
              </a:cxnLst>
              <a:rect l="T15" t="T16" r="T17" b="T18"/>
              <a:pathLst>
                <a:path w="72" h="72">
                  <a:moveTo>
                    <a:pt x="36" y="0"/>
                  </a:moveTo>
                  <a:lnTo>
                    <a:pt x="72" y="36"/>
                  </a:lnTo>
                  <a:lnTo>
                    <a:pt x="36" y="72"/>
                  </a:lnTo>
                  <a:lnTo>
                    <a:pt x="0" y="36"/>
                  </a:lnTo>
                  <a:lnTo>
                    <a:pt x="36" y="0"/>
                  </a:lnTo>
                  <a:close/>
                </a:path>
              </a:pathLst>
            </a:custGeom>
            <a:solidFill>
              <a:srgbClr val="FF6600"/>
            </a:solidFill>
            <a:ln w="9525">
              <a:solidFill>
                <a:srgbClr val="FC0128"/>
              </a:solidFill>
              <a:prstDash val="solid"/>
              <a:round/>
              <a:headEnd/>
              <a:tailEnd/>
            </a:ln>
          </p:spPr>
          <p:txBody>
            <a:bodyPr/>
            <a:lstStyle/>
            <a:p>
              <a:endParaRPr lang="en-GB"/>
            </a:p>
          </p:txBody>
        </p:sp>
      </p:grpSp>
      <p:sp>
        <p:nvSpPr>
          <p:cNvPr id="66587" name="Text Box 43"/>
          <p:cNvSpPr txBox="1">
            <a:spLocks noChangeArrowheads="1"/>
          </p:cNvSpPr>
          <p:nvPr/>
        </p:nvSpPr>
        <p:spPr bwMode="auto">
          <a:xfrm>
            <a:off x="5191125" y="1841500"/>
            <a:ext cx="1073150" cy="366713"/>
          </a:xfrm>
          <a:prstGeom prst="rect">
            <a:avLst/>
          </a:prstGeom>
          <a:noFill/>
          <a:ln w="9525">
            <a:noFill/>
            <a:miter lim="800000"/>
            <a:headEnd/>
            <a:tailEnd/>
          </a:ln>
        </p:spPr>
        <p:txBody>
          <a:bodyPr wrap="none">
            <a:spAutoFit/>
          </a:bodyPr>
          <a:lstStyle/>
          <a:p>
            <a:pPr algn="ctr"/>
            <a:r>
              <a:rPr lang="en-US"/>
              <a:t>MARINA</a:t>
            </a:r>
          </a:p>
        </p:txBody>
      </p:sp>
      <p:sp>
        <p:nvSpPr>
          <p:cNvPr id="66588" name="Rectangle 44"/>
          <p:cNvSpPr>
            <a:spLocks noChangeArrowheads="1"/>
          </p:cNvSpPr>
          <p:nvPr/>
        </p:nvSpPr>
        <p:spPr bwMode="auto">
          <a:xfrm>
            <a:off x="6672263" y="5014913"/>
            <a:ext cx="647700" cy="336550"/>
          </a:xfrm>
          <a:prstGeom prst="rect">
            <a:avLst/>
          </a:prstGeom>
          <a:noFill/>
          <a:ln w="12700">
            <a:noFill/>
            <a:miter lim="800000"/>
            <a:headEnd/>
            <a:tailEnd/>
          </a:ln>
        </p:spPr>
        <p:txBody>
          <a:bodyPr wrap="none">
            <a:spAutoFit/>
          </a:bodyPr>
          <a:lstStyle/>
          <a:p>
            <a:r>
              <a:rPr lang="en-US" sz="1600" b="1">
                <a:latin typeface="Helvetica" pitchFamily="34" charset="0"/>
              </a:rPr>
              <a:t>-10.4</a:t>
            </a:r>
          </a:p>
        </p:txBody>
      </p:sp>
      <p:sp>
        <p:nvSpPr>
          <p:cNvPr id="66589" name="Text Box 45"/>
          <p:cNvSpPr txBox="1">
            <a:spLocks noChangeArrowheads="1"/>
          </p:cNvSpPr>
          <p:nvPr/>
        </p:nvSpPr>
        <p:spPr bwMode="auto">
          <a:xfrm>
            <a:off x="2905125" y="1841500"/>
            <a:ext cx="1174750" cy="366713"/>
          </a:xfrm>
          <a:prstGeom prst="rect">
            <a:avLst/>
          </a:prstGeom>
          <a:noFill/>
          <a:ln w="9525">
            <a:noFill/>
            <a:miter lim="800000"/>
            <a:headEnd/>
            <a:tailEnd/>
          </a:ln>
        </p:spPr>
        <p:txBody>
          <a:bodyPr wrap="none">
            <a:spAutoFit/>
          </a:bodyPr>
          <a:lstStyle/>
          <a:p>
            <a:pPr algn="ctr"/>
            <a:r>
              <a:rPr lang="en-US"/>
              <a:t>ANCHOR</a:t>
            </a:r>
          </a:p>
        </p:txBody>
      </p:sp>
      <p:sp>
        <p:nvSpPr>
          <p:cNvPr id="66590" name="Rectangle 46"/>
          <p:cNvSpPr>
            <a:spLocks noChangeArrowheads="1"/>
          </p:cNvSpPr>
          <p:nvPr/>
        </p:nvSpPr>
        <p:spPr bwMode="auto">
          <a:xfrm>
            <a:off x="457200" y="317500"/>
            <a:ext cx="8204200" cy="857250"/>
          </a:xfrm>
          <a:prstGeom prst="rect">
            <a:avLst/>
          </a:prstGeom>
          <a:noFill/>
          <a:ln w="12700">
            <a:noFill/>
            <a:miter lim="800000"/>
            <a:headEnd/>
            <a:tailEnd/>
          </a:ln>
        </p:spPr>
        <p:txBody>
          <a:bodyPr lIns="90488" tIns="44450" rIns="90488" bIns="44450" anchorCtr="1"/>
          <a:lstStyle/>
          <a:p>
            <a:pPr algn="ctr"/>
            <a:r>
              <a:rPr lang="en-GB" sz="3600" b="1" dirty="0" err="1"/>
              <a:t>Ranibizumab</a:t>
            </a:r>
            <a:r>
              <a:rPr lang="en-GB" sz="3600" b="1" dirty="0"/>
              <a:t> trials – Mean changes in visual acuity</a:t>
            </a:r>
            <a:endParaRPr lang="en-US" sz="3600" b="1" dirty="0"/>
          </a:p>
        </p:txBody>
      </p:sp>
      <p:sp>
        <p:nvSpPr>
          <p:cNvPr id="66591" name="Text Box 47"/>
          <p:cNvSpPr txBox="1">
            <a:spLocks noChangeArrowheads="1"/>
          </p:cNvSpPr>
          <p:nvPr/>
        </p:nvSpPr>
        <p:spPr bwMode="auto">
          <a:xfrm>
            <a:off x="176213" y="6245225"/>
            <a:ext cx="2552700" cy="336550"/>
          </a:xfrm>
          <a:prstGeom prst="rect">
            <a:avLst/>
          </a:prstGeom>
          <a:noFill/>
          <a:ln w="6350" algn="ctr">
            <a:noFill/>
            <a:miter lim="800000"/>
            <a:headEnd/>
            <a:tailEnd/>
          </a:ln>
        </p:spPr>
        <p:txBody>
          <a:bodyPr wrap="none" lIns="90000" tIns="46800" rIns="90000" bIns="46800">
            <a:spAutoFit/>
          </a:bodyPr>
          <a:lstStyle/>
          <a:p>
            <a:r>
              <a:rPr lang="en-GB" sz="1600">
                <a:solidFill>
                  <a:schemeClr val="accent2"/>
                </a:solidFill>
              </a:rPr>
              <a:t>Monthly injections (0.5mg)</a:t>
            </a:r>
            <a:endParaRPr lang="en-US" sz="1600">
              <a:solidFill>
                <a:schemeClr val="accent2"/>
              </a:solidFill>
            </a:endParaRPr>
          </a:p>
        </p:txBody>
      </p:sp>
      <p:sp>
        <p:nvSpPr>
          <p:cNvPr id="66592" name="Rectangle 48"/>
          <p:cNvSpPr>
            <a:spLocks noChangeArrowheads="1"/>
          </p:cNvSpPr>
          <p:nvPr/>
        </p:nvSpPr>
        <p:spPr bwMode="auto">
          <a:xfrm>
            <a:off x="6444208" y="6309320"/>
            <a:ext cx="2656931" cy="510012"/>
          </a:xfrm>
          <a:prstGeom prst="rect">
            <a:avLst/>
          </a:prstGeom>
          <a:noFill/>
          <a:ln w="6350" algn="ctr">
            <a:noFill/>
            <a:miter lim="800000"/>
            <a:headEnd/>
            <a:tailEnd/>
          </a:ln>
        </p:spPr>
        <p:txBody>
          <a:bodyPr wrap="square" lIns="90000" tIns="46800" rIns="90000" bIns="46800">
            <a:spAutoFit/>
          </a:bodyPr>
          <a:lstStyle/>
          <a:p>
            <a:pPr algn="r">
              <a:lnSpc>
                <a:spcPct val="50000"/>
              </a:lnSpc>
              <a:spcBef>
                <a:spcPct val="50000"/>
              </a:spcBef>
              <a:buClr>
                <a:schemeClr val="accent2"/>
              </a:buClr>
              <a:buSzPct val="125000"/>
            </a:pPr>
            <a:r>
              <a:rPr lang="en-GB" dirty="0">
                <a:solidFill>
                  <a:srgbClr val="FF5050"/>
                </a:solidFill>
              </a:rPr>
              <a:t>Brown et al., 2006</a:t>
            </a:r>
          </a:p>
          <a:p>
            <a:pPr algn="r">
              <a:lnSpc>
                <a:spcPct val="50000"/>
              </a:lnSpc>
              <a:spcBef>
                <a:spcPct val="50000"/>
              </a:spcBef>
              <a:buClr>
                <a:schemeClr val="accent2"/>
              </a:buClr>
              <a:buSzPct val="125000"/>
            </a:pPr>
            <a:r>
              <a:rPr lang="en-GB" dirty="0">
                <a:solidFill>
                  <a:srgbClr val="FF5050"/>
                </a:solidFill>
              </a:rPr>
              <a:t>Rosenfeld et al., 2006</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CATT 2 year results</a:t>
            </a:r>
            <a:endParaRPr lang="en-GB" dirty="0"/>
          </a:p>
        </p:txBody>
      </p:sp>
      <p:pic>
        <p:nvPicPr>
          <p:cNvPr id="18434" name="Picture 2"/>
          <p:cNvPicPr>
            <a:picLocks noGrp="1" noChangeAspect="1" noChangeArrowheads="1"/>
          </p:cNvPicPr>
          <p:nvPr>
            <p:ph idx="1"/>
          </p:nvPr>
        </p:nvPicPr>
        <p:blipFill>
          <a:blip r:embed="rId2" cstate="print"/>
          <a:srcRect/>
          <a:stretch>
            <a:fillRect/>
          </a:stretch>
        </p:blipFill>
        <p:spPr bwMode="auto">
          <a:xfrm>
            <a:off x="1419225" y="1691481"/>
            <a:ext cx="6305550" cy="43434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212725"/>
            <a:ext cx="8229600" cy="1179513"/>
          </a:xfrm>
        </p:spPr>
        <p:txBody>
          <a:bodyPr>
            <a:normAutofit fontScale="90000"/>
          </a:bodyPr>
          <a:lstStyle/>
          <a:p>
            <a:pPr eaLnBrk="1" hangingPunct="1"/>
            <a:r>
              <a:rPr lang="en-GB" altLang="en-US" sz="4000" smtClean="0">
                <a:solidFill>
                  <a:srgbClr val="0070C0"/>
                </a:solidFill>
              </a:rPr>
              <a:t>Real-life results do not match VA improvements seen in clinical trials</a:t>
            </a:r>
          </a:p>
        </p:txBody>
      </p:sp>
      <p:sp>
        <p:nvSpPr>
          <p:cNvPr id="40963" name="Rectangle 4"/>
          <p:cNvSpPr>
            <a:spLocks noChangeArrowheads="1"/>
          </p:cNvSpPr>
          <p:nvPr/>
        </p:nvSpPr>
        <p:spPr bwMode="auto">
          <a:xfrm>
            <a:off x="508000" y="5702300"/>
            <a:ext cx="7453313"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p>
            <a:pPr defTabSz="914400" eaLnBrk="1" hangingPunct="1"/>
            <a:r>
              <a:rPr lang="en-GB" altLang="en-US" sz="1000">
                <a:solidFill>
                  <a:srgbClr val="000000"/>
                </a:solidFill>
                <a:latin typeface="Calibri" pitchFamily="34" charset="0"/>
              </a:rPr>
              <a:t>*UK-based patients. </a:t>
            </a:r>
            <a:r>
              <a:rPr lang="en-GB" altLang="en-US" sz="1000" baseline="30000">
                <a:solidFill>
                  <a:srgbClr val="000000"/>
                </a:solidFill>
                <a:latin typeface="Calibri" pitchFamily="34" charset="0"/>
              </a:rPr>
              <a:t>†</a:t>
            </a:r>
            <a:r>
              <a:rPr lang="en-GB" altLang="en-US" sz="1000">
                <a:solidFill>
                  <a:srgbClr val="000000"/>
                </a:solidFill>
                <a:latin typeface="Calibri" pitchFamily="34" charset="0"/>
              </a:rPr>
              <a:t>Patients receiving 0.5 mg ranibizumab. </a:t>
            </a:r>
            <a:r>
              <a:rPr lang="en-GB" altLang="en-US" sz="1000" baseline="30000">
                <a:solidFill>
                  <a:srgbClr val="000000"/>
                </a:solidFill>
                <a:latin typeface="Calibri" pitchFamily="34" charset="0"/>
              </a:rPr>
              <a:t>‡</a:t>
            </a:r>
            <a:r>
              <a:rPr lang="en-GB" altLang="en-US" sz="1000">
                <a:solidFill>
                  <a:srgbClr val="000000"/>
                </a:solidFill>
                <a:latin typeface="Calibri" pitchFamily="34" charset="0"/>
              </a:rPr>
              <a:t>Treatment-naive patients. </a:t>
            </a:r>
          </a:p>
          <a:p>
            <a:pPr defTabSz="914400" eaLnBrk="1" hangingPunct="1"/>
            <a:r>
              <a:rPr lang="en-GB" altLang="en-US" sz="1000">
                <a:solidFill>
                  <a:srgbClr val="000000"/>
                </a:solidFill>
                <a:latin typeface="Calibri" pitchFamily="34" charset="0"/>
              </a:rPr>
              <a:t>ETDRS, Early Treatment Diabetic Retinopathy Study</a:t>
            </a:r>
            <a:r>
              <a:rPr lang="en-GB" altLang="en-US" sz="1000">
                <a:solidFill>
                  <a:srgbClr val="000000"/>
                </a:solidFill>
                <a:latin typeface="Calibri" pitchFamily="34" charset="0"/>
                <a:cs typeface="Arial" charset="0"/>
              </a:rPr>
              <a:t>; F-U, follow-up; nAMD, neovascular age-related macular degeneration; VA, visual acuity. </a:t>
            </a:r>
          </a:p>
          <a:p>
            <a:pPr defTabSz="914400" eaLnBrk="1" hangingPunct="1">
              <a:buFontTx/>
              <a:buAutoNum type="arabicPeriod"/>
            </a:pPr>
            <a:r>
              <a:rPr lang="fr-FR" altLang="en-US" sz="1000">
                <a:solidFill>
                  <a:srgbClr val="000000"/>
                </a:solidFill>
                <a:latin typeface="Calibri" pitchFamily="34" charset="0"/>
                <a:cs typeface="Arial" charset="0"/>
              </a:rPr>
              <a:t> Holz FG </a:t>
            </a:r>
            <a:r>
              <a:rPr lang="fr-FR" altLang="en-US" sz="1000" i="1">
                <a:solidFill>
                  <a:srgbClr val="000000"/>
                </a:solidFill>
                <a:latin typeface="Calibri" pitchFamily="34" charset="0"/>
                <a:cs typeface="Arial" charset="0"/>
              </a:rPr>
              <a:t>et al</a:t>
            </a:r>
            <a:r>
              <a:rPr lang="fr-FR" altLang="en-US" sz="1000">
                <a:solidFill>
                  <a:srgbClr val="000000"/>
                </a:solidFill>
                <a:latin typeface="Calibri" pitchFamily="34" charset="0"/>
                <a:cs typeface="Arial" charset="0"/>
              </a:rPr>
              <a:t>. EURETINA September 2013. </a:t>
            </a:r>
          </a:p>
          <a:p>
            <a:pPr defTabSz="914400" eaLnBrk="1" hangingPunct="1">
              <a:buFontTx/>
              <a:buAutoNum type="arabicPeriod"/>
            </a:pPr>
            <a:r>
              <a:rPr lang="fr-FR" altLang="en-US" sz="1000">
                <a:solidFill>
                  <a:srgbClr val="000000"/>
                </a:solidFill>
                <a:latin typeface="Calibri" pitchFamily="34" charset="0"/>
                <a:cs typeface="Arial" charset="0"/>
              </a:rPr>
              <a:t> Writing </a:t>
            </a:r>
            <a:r>
              <a:rPr lang="en-GB" altLang="en-US" sz="1000">
                <a:solidFill>
                  <a:srgbClr val="000000"/>
                </a:solidFill>
                <a:latin typeface="Calibri" pitchFamily="34" charset="0"/>
                <a:cs typeface="Arial" charset="0"/>
              </a:rPr>
              <a:t>Committee</a:t>
            </a:r>
            <a:r>
              <a:rPr lang="fr-FR" altLang="en-US" sz="1000">
                <a:solidFill>
                  <a:srgbClr val="000000"/>
                </a:solidFill>
                <a:latin typeface="Calibri" pitchFamily="34" charset="0"/>
                <a:cs typeface="Arial" charset="0"/>
              </a:rPr>
              <a:t> for the UK Age-Related Macular Degeneration EMR Users Group. </a:t>
            </a:r>
            <a:r>
              <a:rPr lang="fr-FR" altLang="en-US" sz="1000" i="1">
                <a:solidFill>
                  <a:srgbClr val="000000"/>
                </a:solidFill>
                <a:latin typeface="Calibri" pitchFamily="34" charset="0"/>
                <a:cs typeface="Arial" charset="0"/>
              </a:rPr>
              <a:t>Ophthalmology </a:t>
            </a:r>
            <a:r>
              <a:rPr lang="fr-FR" altLang="en-US" sz="1000">
                <a:solidFill>
                  <a:srgbClr val="000000"/>
                </a:solidFill>
                <a:latin typeface="Calibri" pitchFamily="34" charset="0"/>
                <a:cs typeface="Arial" charset="0"/>
              </a:rPr>
              <a:t>2014; 121: 1092–1101. </a:t>
            </a:r>
          </a:p>
          <a:p>
            <a:pPr defTabSz="914400" eaLnBrk="1" hangingPunct="1">
              <a:buFontTx/>
              <a:buAutoNum type="arabicPeriod"/>
            </a:pPr>
            <a:r>
              <a:rPr lang="fr-FR" altLang="en-US" sz="1000">
                <a:solidFill>
                  <a:srgbClr val="000000"/>
                </a:solidFill>
                <a:latin typeface="Calibri" pitchFamily="34" charset="0"/>
                <a:cs typeface="Arial" charset="0"/>
              </a:rPr>
              <a:t> Brown DM </a:t>
            </a:r>
            <a:r>
              <a:rPr lang="fr-FR" altLang="en-US" sz="1000" i="1">
                <a:solidFill>
                  <a:srgbClr val="000000"/>
                </a:solidFill>
                <a:latin typeface="Calibri" pitchFamily="34" charset="0"/>
                <a:cs typeface="Arial" charset="0"/>
              </a:rPr>
              <a:t>et al. N Engl J Med </a:t>
            </a:r>
            <a:r>
              <a:rPr lang="fr-FR" altLang="en-US" sz="1000">
                <a:solidFill>
                  <a:srgbClr val="000000"/>
                </a:solidFill>
                <a:latin typeface="Calibri" pitchFamily="34" charset="0"/>
                <a:cs typeface="Arial" charset="0"/>
              </a:rPr>
              <a:t>2006; 355: 1432–1444.</a:t>
            </a:r>
          </a:p>
          <a:p>
            <a:pPr defTabSz="914400" eaLnBrk="1" hangingPunct="1">
              <a:buFontTx/>
              <a:buAutoNum type="arabicPeriod"/>
            </a:pPr>
            <a:r>
              <a:rPr lang="fr-FR" altLang="en-US" sz="1000">
                <a:solidFill>
                  <a:srgbClr val="000000"/>
                </a:solidFill>
                <a:latin typeface="Calibri" pitchFamily="34" charset="0"/>
                <a:cs typeface="Arial" charset="0"/>
              </a:rPr>
              <a:t> Rosenfeld PJ </a:t>
            </a:r>
            <a:r>
              <a:rPr lang="fr-FR" altLang="en-US" sz="1000" i="1">
                <a:solidFill>
                  <a:srgbClr val="000000"/>
                </a:solidFill>
                <a:latin typeface="Calibri" pitchFamily="34" charset="0"/>
                <a:cs typeface="Arial" charset="0"/>
              </a:rPr>
              <a:t>et al. N Engl J Med </a:t>
            </a:r>
            <a:r>
              <a:rPr lang="fr-FR" altLang="en-US" sz="1000">
                <a:solidFill>
                  <a:srgbClr val="000000"/>
                </a:solidFill>
                <a:latin typeface="Calibri" pitchFamily="34" charset="0"/>
                <a:cs typeface="Arial" charset="0"/>
              </a:rPr>
              <a:t>2006; 355: 1419–1431.</a:t>
            </a:r>
          </a:p>
          <a:p>
            <a:pPr defTabSz="914400" eaLnBrk="1" hangingPunct="1">
              <a:buFontTx/>
              <a:buAutoNum type="arabicPeriod"/>
            </a:pPr>
            <a:r>
              <a:rPr lang="fr-FR" altLang="en-US" sz="1000">
                <a:solidFill>
                  <a:srgbClr val="000000"/>
                </a:solidFill>
                <a:latin typeface="Calibri" pitchFamily="34" charset="0"/>
                <a:cs typeface="Arial" charset="0"/>
              </a:rPr>
              <a:t> Pushpoth S </a:t>
            </a:r>
            <a:r>
              <a:rPr lang="fr-FR" altLang="en-US" sz="1000" i="1">
                <a:solidFill>
                  <a:srgbClr val="000000"/>
                </a:solidFill>
                <a:latin typeface="Calibri" pitchFamily="34" charset="0"/>
                <a:cs typeface="Arial" charset="0"/>
              </a:rPr>
              <a:t>et al. Br J Ophthalmol</a:t>
            </a:r>
            <a:r>
              <a:rPr lang="fr-FR" altLang="en-US" sz="1000">
                <a:solidFill>
                  <a:srgbClr val="000000"/>
                </a:solidFill>
                <a:latin typeface="Calibri" pitchFamily="34" charset="0"/>
                <a:cs typeface="Arial" charset="0"/>
              </a:rPr>
              <a:t> 2012; 96 (12): 1469–1473.</a:t>
            </a:r>
          </a:p>
        </p:txBody>
      </p:sp>
      <p:graphicFrame>
        <p:nvGraphicFramePr>
          <p:cNvPr id="19512" name="Group 56"/>
          <p:cNvGraphicFramePr>
            <a:graphicFrameLocks noGrp="1"/>
          </p:cNvGraphicFramePr>
          <p:nvPr>
            <p:extLst>
              <p:ext uri="{D42A27DB-BD31-4B8C-83A1-F6EECF244321}">
                <p14:modId xmlns="" xmlns:p14="http://schemas.microsoft.com/office/powerpoint/2010/main" val="3160475241"/>
              </p:ext>
            </p:extLst>
          </p:nvPr>
        </p:nvGraphicFramePr>
        <p:xfrm>
          <a:off x="500063" y="1565276"/>
          <a:ext cx="8345487" cy="3591915"/>
        </p:xfrm>
        <a:graphic>
          <a:graphicData uri="http://schemas.openxmlformats.org/drawingml/2006/table">
            <a:tbl>
              <a:tblPr>
                <a:tableStyleId>{69CF1AB2-1976-4502-BF36-3FF5EA218861}</a:tableStyleId>
              </a:tblPr>
              <a:tblGrid>
                <a:gridCol w="1135062"/>
                <a:gridCol w="3152899"/>
                <a:gridCol w="1872208"/>
                <a:gridCol w="2185318"/>
              </a:tblGrid>
              <a:tr h="7183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u="none" strike="noStrike" cap="none" normalizeH="0" baseline="0" dirty="0" smtClean="0">
                          <a:ln>
                            <a:noFill/>
                          </a:ln>
                          <a:solidFill>
                            <a:schemeClr val="bg1"/>
                          </a:solidFill>
                          <a:effectLst/>
                        </a:rPr>
                        <a:t>Study</a:t>
                      </a:r>
                      <a:endParaRPr kumimoji="0" lang="en-GB" sz="1600" b="1" i="0" u="none" strike="noStrike" cap="none" normalizeH="0" baseline="0" dirty="0" smtClean="0">
                        <a:ln>
                          <a:noFill/>
                        </a:ln>
                        <a:solidFill>
                          <a:schemeClr val="bg1"/>
                        </a:solidFill>
                        <a:effectLst/>
                        <a:latin typeface="Calibri" pitchFamily="34" charset="0"/>
                      </a:endParaRPr>
                    </a:p>
                  </a:txBody>
                  <a:tcPr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u="none" strike="noStrike" cap="none" normalizeH="0" baseline="0" dirty="0" smtClean="0">
                          <a:ln>
                            <a:noFill/>
                          </a:ln>
                          <a:solidFill>
                            <a:schemeClr val="bg1"/>
                          </a:solidFill>
                          <a:effectLst/>
                        </a:rPr>
                        <a:t>Description</a:t>
                      </a:r>
                      <a:endParaRPr kumimoji="0" lang="en-GB" sz="1600" b="1" i="0" u="none" strike="noStrike" cap="none" normalizeH="0" baseline="0" dirty="0" smtClean="0">
                        <a:ln>
                          <a:noFill/>
                        </a:ln>
                        <a:solidFill>
                          <a:schemeClr val="bg1"/>
                        </a:solidFill>
                        <a:effectLst/>
                        <a:latin typeface="Calibri" pitchFamily="34" charset="0"/>
                      </a:endParaRPr>
                    </a:p>
                  </a:txBody>
                  <a:tcPr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u="none" strike="noStrike" cap="none" normalizeH="0" baseline="0" dirty="0" smtClean="0">
                          <a:ln>
                            <a:noFill/>
                          </a:ln>
                          <a:solidFill>
                            <a:schemeClr val="bg1"/>
                          </a:solidFill>
                          <a:effectLst/>
                        </a:rPr>
                        <a:t>Number of patients enrolled</a:t>
                      </a:r>
                      <a:endParaRPr kumimoji="0" lang="en-GB" sz="1600" b="1" i="0" u="none" strike="noStrike" cap="none" normalizeH="0" baseline="0" dirty="0" smtClean="0">
                        <a:ln>
                          <a:noFill/>
                        </a:ln>
                        <a:solidFill>
                          <a:schemeClr val="bg1"/>
                        </a:solidFill>
                        <a:effectLst/>
                        <a:latin typeface="Calibri" pitchFamily="34" charset="0"/>
                      </a:endParaRPr>
                    </a:p>
                  </a:txBody>
                  <a:tcPr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u="none" strike="noStrike" cap="none" normalizeH="0" baseline="0" dirty="0" smtClean="0">
                          <a:ln>
                            <a:noFill/>
                          </a:ln>
                          <a:solidFill>
                            <a:schemeClr val="bg1"/>
                          </a:solidFill>
                          <a:effectLst/>
                        </a:rPr>
                        <a:t>Mean VA change from baseline to Year 1</a:t>
                      </a:r>
                      <a:endParaRPr kumimoji="0" lang="en-GB" sz="1600" b="1" i="0" u="none" strike="noStrike" cap="none" normalizeH="0" baseline="0" dirty="0" smtClean="0">
                        <a:ln>
                          <a:noFill/>
                        </a:ln>
                        <a:solidFill>
                          <a:schemeClr val="bg1"/>
                        </a:solidFill>
                        <a:effectLst/>
                        <a:latin typeface="Calibri" pitchFamily="34" charset="0"/>
                      </a:endParaRPr>
                    </a:p>
                  </a:txBody>
                  <a:tcPr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7183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u="none" strike="noStrike" cap="none" normalizeH="0" baseline="0" dirty="0" smtClean="0">
                          <a:ln>
                            <a:noFill/>
                          </a:ln>
                          <a:effectLst/>
                        </a:rPr>
                        <a:t>AURA</a:t>
                      </a:r>
                      <a:r>
                        <a:rPr kumimoji="0" lang="en-GB" sz="1600" b="1" u="none" strike="noStrike" cap="none" normalizeH="0" baseline="30000" dirty="0" smtClean="0">
                          <a:ln>
                            <a:noFill/>
                          </a:ln>
                          <a:effectLst/>
                        </a:rPr>
                        <a:t>1</a:t>
                      </a:r>
                      <a:endParaRPr kumimoji="0" lang="en-GB" sz="1600" b="1" i="0" u="none" strike="noStrike" cap="none" normalizeH="0" baseline="0" dirty="0" smtClean="0">
                        <a:ln>
                          <a:noFill/>
                        </a:ln>
                        <a:solidFill>
                          <a:srgbClr val="000000"/>
                        </a:solidFill>
                        <a:effectLst/>
                        <a:latin typeface="Calibri" pitchFamily="34" charset="0"/>
                      </a:endParaRPr>
                    </a:p>
                  </a:txBody>
                  <a:tcPr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smtClean="0">
                          <a:ln>
                            <a:noFill/>
                          </a:ln>
                          <a:effectLst/>
                        </a:rPr>
                        <a:t>Retrospective, non-interventional, observational, multicentre study</a:t>
                      </a:r>
                      <a:endParaRPr kumimoji="0" lang="en-GB" sz="1600" b="0" i="0" u="none" strike="noStrike" cap="none" normalizeH="0" baseline="0" dirty="0" smtClean="0">
                        <a:ln>
                          <a:noFill/>
                        </a:ln>
                        <a:solidFill>
                          <a:srgbClr val="000000"/>
                        </a:solidFill>
                        <a:effectLst/>
                        <a:latin typeface="Calibri" pitchFamily="34" charset="0"/>
                      </a:endParaRPr>
                    </a:p>
                  </a:txBody>
                  <a:tcPr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smtClean="0">
                          <a:ln>
                            <a:noFill/>
                          </a:ln>
                          <a:effectLst/>
                        </a:rPr>
                        <a:t>474 (UK)</a:t>
                      </a:r>
                      <a:endParaRPr kumimoji="0" lang="en-GB" sz="1600" b="0" i="0" u="none" strike="noStrike" cap="none" normalizeH="0" baseline="0" dirty="0" smtClean="0">
                        <a:ln>
                          <a:noFill/>
                        </a:ln>
                        <a:solidFill>
                          <a:srgbClr val="000000"/>
                        </a:solidFill>
                        <a:effectLst/>
                        <a:latin typeface="Calibri" pitchFamily="34" charset="0"/>
                      </a:endParaRPr>
                    </a:p>
                  </a:txBody>
                  <a:tcPr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smtClean="0">
                          <a:ln>
                            <a:noFill/>
                          </a:ln>
                          <a:effectLst/>
                        </a:rPr>
                        <a:t>6.0*</a:t>
                      </a:r>
                      <a:endParaRPr kumimoji="0" lang="en-GB" sz="1600" b="0" i="0" u="none" strike="noStrike" cap="none" normalizeH="0" baseline="0" dirty="0" smtClean="0">
                        <a:ln>
                          <a:noFill/>
                        </a:ln>
                        <a:solidFill>
                          <a:srgbClr val="000000"/>
                        </a:solidFill>
                        <a:effectLst/>
                        <a:latin typeface="Calibri" pitchFamily="34" charset="0"/>
                      </a:endParaRPr>
                    </a:p>
                  </a:txBody>
                  <a:tcPr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r>
              <a:tr h="7183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u="none" strike="noStrike" cap="none" normalizeH="0" baseline="0" dirty="0" smtClean="0">
                          <a:ln>
                            <a:noFill/>
                          </a:ln>
                          <a:effectLst/>
                        </a:rPr>
                        <a:t>Medisoft</a:t>
                      </a:r>
                      <a:r>
                        <a:rPr kumimoji="0" lang="en-GB" sz="1600" b="1" u="none" strike="noStrike" cap="none" normalizeH="0" baseline="30000" dirty="0" smtClean="0">
                          <a:ln>
                            <a:noFill/>
                          </a:ln>
                          <a:effectLst/>
                        </a:rPr>
                        <a:t>2</a:t>
                      </a:r>
                      <a:endParaRPr kumimoji="0" lang="en-GB" sz="1600" b="1" i="0" u="none" strike="noStrike" cap="none" normalizeH="0" baseline="0" dirty="0" smtClean="0">
                        <a:ln>
                          <a:noFill/>
                        </a:ln>
                        <a:solidFill>
                          <a:srgbClr val="000000"/>
                        </a:solidFill>
                        <a:effectLst/>
                        <a:latin typeface="Calibri" pitchFamily="34" charset="0"/>
                      </a:endParaRPr>
                    </a:p>
                  </a:txBody>
                  <a:tcPr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smtClean="0">
                          <a:ln>
                            <a:noFill/>
                          </a:ln>
                          <a:effectLst/>
                        </a:rPr>
                        <a:t>Multicentre, national nAMD database study</a:t>
                      </a:r>
                      <a:endParaRPr kumimoji="0" lang="en-GB" sz="1600" b="0" i="0" u="none" strike="noStrike" cap="none" normalizeH="0" baseline="0" dirty="0" smtClean="0">
                        <a:ln>
                          <a:noFill/>
                        </a:ln>
                        <a:solidFill>
                          <a:srgbClr val="000000"/>
                        </a:solidFill>
                        <a:effectLst/>
                        <a:latin typeface="Calibri" pitchFamily="34" charset="0"/>
                      </a:endParaRPr>
                    </a:p>
                  </a:txBody>
                  <a:tcPr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smtClean="0">
                          <a:ln>
                            <a:noFill/>
                          </a:ln>
                          <a:effectLst/>
                        </a:rPr>
                        <a:t>11,135</a:t>
                      </a:r>
                      <a:endParaRPr kumimoji="0" lang="en-GB" sz="1600" b="0" i="0" u="none" strike="noStrike" cap="none" normalizeH="0" baseline="0" dirty="0" smtClean="0">
                        <a:ln>
                          <a:noFill/>
                        </a:ln>
                        <a:solidFill>
                          <a:srgbClr val="000000"/>
                        </a:solidFill>
                        <a:effectLst/>
                        <a:latin typeface="Calibri" pitchFamily="34" charset="0"/>
                      </a:endParaRPr>
                    </a:p>
                  </a:txBody>
                  <a:tcPr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smtClean="0">
                          <a:ln>
                            <a:noFill/>
                          </a:ln>
                          <a:effectLst/>
                        </a:rPr>
                        <a:t>2</a:t>
                      </a:r>
                      <a:endParaRPr kumimoji="0" lang="en-GB" sz="1600" b="0" i="0" u="none" strike="noStrike" cap="none" normalizeH="0" baseline="0" dirty="0" smtClean="0">
                        <a:ln>
                          <a:noFill/>
                        </a:ln>
                        <a:solidFill>
                          <a:srgbClr val="000000"/>
                        </a:solidFill>
                        <a:effectLst/>
                        <a:latin typeface="Calibri" pitchFamily="34" charset="0"/>
                      </a:endParaRPr>
                    </a:p>
                  </a:txBody>
                  <a:tcPr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r>
              <a:tr h="7183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u="none" strike="noStrike" cap="none" normalizeH="0" baseline="0" dirty="0" smtClean="0">
                          <a:ln>
                            <a:noFill/>
                          </a:ln>
                          <a:effectLst/>
                        </a:rPr>
                        <a:t>ANCHOR</a:t>
                      </a:r>
                      <a:r>
                        <a:rPr kumimoji="0" lang="en-GB" sz="1600" b="1" u="none" strike="noStrike" cap="none" normalizeH="0" baseline="30000" dirty="0" smtClean="0">
                          <a:ln>
                            <a:noFill/>
                          </a:ln>
                          <a:effectLst/>
                        </a:rPr>
                        <a:t>3</a:t>
                      </a:r>
                      <a:endParaRPr kumimoji="0" lang="en-GB" sz="1600" b="1" i="0" u="none" strike="noStrike" cap="none" normalizeH="0" baseline="0" dirty="0" smtClean="0">
                        <a:ln>
                          <a:noFill/>
                        </a:ln>
                        <a:solidFill>
                          <a:srgbClr val="000000"/>
                        </a:solidFill>
                        <a:effectLst/>
                        <a:latin typeface="Calibri" pitchFamily="34" charset="0"/>
                      </a:endParaRPr>
                    </a:p>
                  </a:txBody>
                  <a:tcPr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smtClean="0">
                          <a:ln>
                            <a:noFill/>
                          </a:ln>
                          <a:effectLst/>
                        </a:rPr>
                        <a:t>Multicentre, 2-year, double‑blind study</a:t>
                      </a:r>
                      <a:endParaRPr kumimoji="0" lang="en-GB" sz="1600" b="0" i="0" u="none" strike="noStrike" cap="none" normalizeH="0" baseline="0" dirty="0" smtClean="0">
                        <a:ln>
                          <a:noFill/>
                        </a:ln>
                        <a:solidFill>
                          <a:srgbClr val="000000"/>
                        </a:solidFill>
                        <a:effectLst/>
                        <a:latin typeface="Calibri" pitchFamily="34" charset="0"/>
                      </a:endParaRPr>
                    </a:p>
                  </a:txBody>
                  <a:tcPr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smtClean="0">
                          <a:ln>
                            <a:noFill/>
                          </a:ln>
                          <a:effectLst/>
                        </a:rPr>
                        <a:t>423</a:t>
                      </a:r>
                      <a:endParaRPr kumimoji="0" lang="en-GB" sz="1600" b="0" i="0" u="none" strike="noStrike" cap="none" normalizeH="0" baseline="0" dirty="0" smtClean="0">
                        <a:ln>
                          <a:noFill/>
                        </a:ln>
                        <a:solidFill>
                          <a:srgbClr val="000000"/>
                        </a:solidFill>
                        <a:effectLst/>
                        <a:latin typeface="Calibri" pitchFamily="34" charset="0"/>
                      </a:endParaRPr>
                    </a:p>
                  </a:txBody>
                  <a:tcPr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smtClean="0">
                          <a:ln>
                            <a:noFill/>
                          </a:ln>
                          <a:effectLst/>
                        </a:rPr>
                        <a:t>11.3</a:t>
                      </a:r>
                      <a:r>
                        <a:rPr kumimoji="0" lang="en-GB" sz="1600" u="none" strike="noStrike" cap="none" normalizeH="0" baseline="30000" dirty="0" smtClean="0">
                          <a:ln>
                            <a:noFill/>
                          </a:ln>
                          <a:effectLst/>
                        </a:rPr>
                        <a:t>†</a:t>
                      </a:r>
                      <a:endParaRPr kumimoji="0" lang="en-GB" sz="1600" b="0" i="0" u="none" strike="noStrike" cap="none" normalizeH="0" baseline="30000" dirty="0" smtClean="0">
                        <a:ln>
                          <a:noFill/>
                        </a:ln>
                        <a:solidFill>
                          <a:srgbClr val="000000"/>
                        </a:solidFill>
                        <a:effectLst/>
                        <a:latin typeface="Calibri" pitchFamily="34" charset="0"/>
                      </a:endParaRPr>
                    </a:p>
                  </a:txBody>
                  <a:tcPr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8E8"/>
                    </a:solidFill>
                  </a:tcPr>
                </a:tc>
              </a:tr>
              <a:tr h="7183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u="none" strike="noStrike" cap="none" normalizeH="0" baseline="0" dirty="0" smtClean="0">
                          <a:ln>
                            <a:noFill/>
                          </a:ln>
                          <a:effectLst/>
                        </a:rPr>
                        <a:t>MARINA</a:t>
                      </a:r>
                      <a:r>
                        <a:rPr kumimoji="0" lang="en-GB" sz="1600" b="1" u="none" strike="noStrike" cap="none" normalizeH="0" baseline="30000" dirty="0" smtClean="0">
                          <a:ln>
                            <a:noFill/>
                          </a:ln>
                          <a:effectLst/>
                        </a:rPr>
                        <a:t>4</a:t>
                      </a:r>
                      <a:endParaRPr kumimoji="0" lang="en-GB" sz="1600" b="1" i="0" u="none" strike="noStrike" cap="none" normalizeH="0" baseline="0" dirty="0" smtClean="0">
                        <a:ln>
                          <a:noFill/>
                        </a:ln>
                        <a:solidFill>
                          <a:srgbClr val="000000"/>
                        </a:solidFill>
                        <a:effectLst/>
                        <a:latin typeface="Calibri" pitchFamily="34" charset="0"/>
                      </a:endParaRPr>
                    </a:p>
                  </a:txBody>
                  <a:tcPr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smtClean="0">
                          <a:ln>
                            <a:noFill/>
                          </a:ln>
                          <a:effectLst/>
                        </a:rPr>
                        <a:t>Multicentre, 2-year, double‑blind study</a:t>
                      </a:r>
                      <a:endParaRPr kumimoji="0" lang="en-GB" sz="1600" b="0" i="0" u="none" strike="noStrike" cap="none" normalizeH="0" baseline="0" dirty="0" smtClean="0">
                        <a:ln>
                          <a:noFill/>
                        </a:ln>
                        <a:solidFill>
                          <a:srgbClr val="000000"/>
                        </a:solidFill>
                        <a:effectLst/>
                        <a:latin typeface="Calibri" pitchFamily="34" charset="0"/>
                      </a:endParaRPr>
                    </a:p>
                  </a:txBody>
                  <a:tcPr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smtClean="0">
                          <a:ln>
                            <a:noFill/>
                          </a:ln>
                          <a:effectLst/>
                        </a:rPr>
                        <a:t>716</a:t>
                      </a:r>
                      <a:endParaRPr kumimoji="0" lang="en-GB" sz="1600" b="0" i="0" u="none" strike="noStrike" cap="none" normalizeH="0" baseline="0" dirty="0" smtClean="0">
                        <a:ln>
                          <a:noFill/>
                        </a:ln>
                        <a:solidFill>
                          <a:srgbClr val="000000"/>
                        </a:solidFill>
                        <a:effectLst/>
                        <a:latin typeface="Calibri" pitchFamily="34" charset="0"/>
                      </a:endParaRPr>
                    </a:p>
                  </a:txBody>
                  <a:tcPr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smtClean="0">
                          <a:ln>
                            <a:noFill/>
                          </a:ln>
                          <a:effectLst/>
                        </a:rPr>
                        <a:t>7.2</a:t>
                      </a:r>
                      <a:r>
                        <a:rPr kumimoji="0" lang="en-GB" sz="1600" u="none" strike="noStrike" cap="none" normalizeH="0" baseline="30000" dirty="0" smtClean="0">
                          <a:ln>
                            <a:noFill/>
                          </a:ln>
                          <a:effectLst/>
                        </a:rPr>
                        <a:t>†</a:t>
                      </a:r>
                      <a:endParaRPr kumimoji="0" lang="en-GB" sz="1600" b="0" i="0" u="none" strike="noStrike" cap="none" normalizeH="0" baseline="0" dirty="0" smtClean="0">
                        <a:ln>
                          <a:noFill/>
                        </a:ln>
                        <a:solidFill>
                          <a:srgbClr val="000000"/>
                        </a:solidFill>
                        <a:effectLst/>
                        <a:latin typeface="Calibri" pitchFamily="34" charset="0"/>
                      </a:endParaRPr>
                    </a:p>
                  </a:txBody>
                  <a:tcPr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 xmlns:p14="http://schemas.microsoft.com/office/powerpoint/2010/main" val="28623200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smtClean="0">
                <a:ea typeface="ＭＳ Ｐゴシック" pitchFamily="34" charset="-128"/>
              </a:rPr>
              <a:t>AURA Study Design</a:t>
            </a:r>
          </a:p>
        </p:txBody>
      </p:sp>
      <p:sp>
        <p:nvSpPr>
          <p:cNvPr id="3" name="Content Placeholder 2"/>
          <p:cNvSpPr>
            <a:spLocks noGrp="1"/>
          </p:cNvSpPr>
          <p:nvPr>
            <p:ph idx="1"/>
          </p:nvPr>
        </p:nvSpPr>
        <p:spPr>
          <a:xfrm>
            <a:off x="457200" y="1535113"/>
            <a:ext cx="8582025" cy="2382837"/>
          </a:xfrm>
        </p:spPr>
        <p:txBody>
          <a:bodyPr>
            <a:noAutofit/>
          </a:bodyPr>
          <a:lstStyle/>
          <a:p>
            <a:pPr>
              <a:spcAft>
                <a:spcPts val="600"/>
              </a:spcAft>
              <a:buClr>
                <a:schemeClr val="tx1"/>
              </a:buClr>
              <a:defRPr/>
            </a:pPr>
            <a:r>
              <a:rPr lang="en-GB" sz="2000" dirty="0" smtClean="0"/>
              <a:t>Retrospective</a:t>
            </a:r>
            <a:r>
              <a:rPr lang="en-GB" sz="2000" dirty="0"/>
              <a:t>, </a:t>
            </a:r>
            <a:r>
              <a:rPr lang="en-GB" sz="2000" dirty="0" smtClean="0"/>
              <a:t>noninterventional</a:t>
            </a:r>
            <a:r>
              <a:rPr lang="en-GB" sz="2000" dirty="0"/>
              <a:t>, observational, multicentre study c</a:t>
            </a:r>
            <a:r>
              <a:rPr lang="en-GB" sz="2000" dirty="0" smtClean="0"/>
              <a:t>onducted </a:t>
            </a:r>
            <a:r>
              <a:rPr lang="en-GB" sz="2000" dirty="0"/>
              <a:t>in </a:t>
            </a:r>
            <a:r>
              <a:rPr lang="en-GB" sz="2000" dirty="0" smtClean="0"/>
              <a:t>Canada, France, Germany</a:t>
            </a:r>
            <a:r>
              <a:rPr lang="en-GB" sz="2000" dirty="0"/>
              <a:t>, Ireland, Italy</a:t>
            </a:r>
            <a:r>
              <a:rPr lang="en-GB" sz="2000" dirty="0" smtClean="0"/>
              <a:t>, the </a:t>
            </a:r>
            <a:r>
              <a:rPr lang="en-GB" sz="2000" dirty="0"/>
              <a:t>Netherlands, United Kingdom, </a:t>
            </a:r>
            <a:r>
              <a:rPr lang="en-GB" sz="2000" dirty="0" smtClean="0"/>
              <a:t>and Venezuela</a:t>
            </a:r>
          </a:p>
          <a:p>
            <a:pPr lvl="1">
              <a:spcBef>
                <a:spcPct val="20000"/>
              </a:spcBef>
              <a:spcAft>
                <a:spcPts val="600"/>
              </a:spcAft>
              <a:buClr>
                <a:schemeClr val="tx1"/>
              </a:buClr>
              <a:defRPr/>
            </a:pPr>
            <a:r>
              <a:rPr lang="en-GB" sz="2000" dirty="0" smtClean="0"/>
              <a:t>Data from patients’ medical records and results from examinations/</a:t>
            </a:r>
            <a:br>
              <a:rPr lang="en-GB" sz="2000" dirty="0" smtClean="0"/>
            </a:br>
            <a:r>
              <a:rPr lang="en-GB" sz="2000" dirty="0" smtClean="0"/>
              <a:t>assessments performed during routine clinical practice were evaluated </a:t>
            </a:r>
          </a:p>
          <a:p>
            <a:pPr lvl="1">
              <a:spcBef>
                <a:spcPct val="20000"/>
              </a:spcBef>
              <a:spcAft>
                <a:spcPts val="600"/>
              </a:spcAft>
              <a:buClr>
                <a:schemeClr val="tx1"/>
              </a:buClr>
              <a:defRPr/>
            </a:pPr>
            <a:r>
              <a:rPr lang="en-GB" sz="2000" dirty="0" smtClean="0"/>
              <a:t>&gt;</a:t>
            </a:r>
            <a:r>
              <a:rPr lang="en-GB" sz="2000" dirty="0"/>
              <a:t>100 centres included</a:t>
            </a:r>
          </a:p>
          <a:p>
            <a:pPr lvl="1">
              <a:spcBef>
                <a:spcPct val="20000"/>
              </a:spcBef>
              <a:spcAft>
                <a:spcPts val="600"/>
              </a:spcAft>
              <a:buClr>
                <a:schemeClr val="tx1"/>
              </a:buClr>
              <a:defRPr/>
            </a:pPr>
            <a:r>
              <a:rPr lang="en-GB" sz="2000" dirty="0"/>
              <a:t>Target enrolment = 444 patients per country</a:t>
            </a:r>
          </a:p>
          <a:p>
            <a:pPr marL="457200" lvl="1" indent="0">
              <a:spcAft>
                <a:spcPts val="600"/>
              </a:spcAft>
              <a:buClr>
                <a:schemeClr val="bg2"/>
              </a:buClr>
              <a:buFont typeface="Arial" charset="0"/>
              <a:buNone/>
              <a:defRPr/>
            </a:pPr>
            <a:r>
              <a:rPr lang="en-GB" sz="2000" dirty="0" smtClean="0"/>
              <a:t> </a:t>
            </a:r>
          </a:p>
        </p:txBody>
      </p:sp>
      <p:grpSp>
        <p:nvGrpSpPr>
          <p:cNvPr id="2" name="Group 22"/>
          <p:cNvGrpSpPr>
            <a:grpSpLocks/>
          </p:cNvGrpSpPr>
          <p:nvPr/>
        </p:nvGrpSpPr>
        <p:grpSpPr bwMode="auto">
          <a:xfrm>
            <a:off x="131763" y="4346575"/>
            <a:ext cx="9459912" cy="1795463"/>
            <a:chOff x="35633" y="3796738"/>
            <a:chExt cx="9461209" cy="1795973"/>
          </a:xfrm>
        </p:grpSpPr>
        <p:sp>
          <p:nvSpPr>
            <p:cNvPr id="15367" name="TextBox 10"/>
            <p:cNvSpPr txBox="1">
              <a:spLocks noChangeArrowheads="1"/>
            </p:cNvSpPr>
            <p:nvPr/>
          </p:nvSpPr>
          <p:spPr bwMode="auto">
            <a:xfrm>
              <a:off x="3047132" y="3796738"/>
              <a:ext cx="202223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GB" sz="1400"/>
                <a:t>Retrospective</a:t>
              </a:r>
            </a:p>
          </p:txBody>
        </p:sp>
        <p:grpSp>
          <p:nvGrpSpPr>
            <p:cNvPr id="4" name="Group 20"/>
            <p:cNvGrpSpPr>
              <a:grpSpLocks/>
            </p:cNvGrpSpPr>
            <p:nvPr/>
          </p:nvGrpSpPr>
          <p:grpSpPr bwMode="auto">
            <a:xfrm>
              <a:off x="35633" y="4526671"/>
              <a:ext cx="9461209" cy="1066040"/>
              <a:chOff x="-9192" y="5781771"/>
              <a:chExt cx="9461209" cy="1066040"/>
            </a:xfrm>
          </p:grpSpPr>
          <p:grpSp>
            <p:nvGrpSpPr>
              <p:cNvPr id="6" name="Group 9"/>
              <p:cNvGrpSpPr>
                <a:grpSpLocks/>
              </p:cNvGrpSpPr>
              <p:nvPr/>
            </p:nvGrpSpPr>
            <p:grpSpPr bwMode="auto">
              <a:xfrm>
                <a:off x="1283676" y="6079611"/>
                <a:ext cx="7148146" cy="158262"/>
                <a:chOff x="1283676" y="5763099"/>
                <a:chExt cx="7148146" cy="158262"/>
              </a:xfrm>
            </p:grpSpPr>
            <p:sp>
              <p:nvSpPr>
                <p:cNvPr id="5" name="Rectangle 4"/>
                <p:cNvSpPr/>
                <p:nvPr/>
              </p:nvSpPr>
              <p:spPr>
                <a:xfrm>
                  <a:off x="1283210" y="5762731"/>
                  <a:ext cx="1468638" cy="15879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pitchFamily="34" charset="-128"/>
                  </a:endParaRPr>
                </a:p>
              </p:txBody>
            </p:sp>
            <p:sp>
              <p:nvSpPr>
                <p:cNvPr id="7" name="Rectangle 6"/>
                <p:cNvSpPr/>
                <p:nvPr/>
              </p:nvSpPr>
              <p:spPr>
                <a:xfrm>
                  <a:off x="2751848" y="5762731"/>
                  <a:ext cx="3999461" cy="15879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pitchFamily="34" charset="-128"/>
                  </a:endParaRPr>
                </a:p>
              </p:txBody>
            </p:sp>
            <p:sp>
              <p:nvSpPr>
                <p:cNvPr id="8" name="Rectangle 7"/>
                <p:cNvSpPr/>
                <p:nvPr/>
              </p:nvSpPr>
              <p:spPr>
                <a:xfrm>
                  <a:off x="6751310" y="5762731"/>
                  <a:ext cx="1679805" cy="15879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pitchFamily="34" charset="-128"/>
                  </a:endParaRPr>
                </a:p>
              </p:txBody>
            </p:sp>
          </p:grpSp>
          <p:sp>
            <p:nvSpPr>
              <p:cNvPr id="15371" name="TextBox 12"/>
              <p:cNvSpPr txBox="1">
                <a:spLocks noChangeArrowheads="1"/>
              </p:cNvSpPr>
              <p:nvPr/>
            </p:nvSpPr>
            <p:spPr bwMode="auto">
              <a:xfrm>
                <a:off x="924171" y="6324591"/>
                <a:ext cx="219631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GB" sz="1400"/>
                  <a:t>Start of anti-VEGF therapy with ranibizumab</a:t>
                </a:r>
              </a:p>
            </p:txBody>
          </p:sp>
          <p:sp>
            <p:nvSpPr>
              <p:cNvPr id="15372" name="TextBox 13"/>
              <p:cNvSpPr txBox="1">
                <a:spLocks noChangeArrowheads="1"/>
              </p:cNvSpPr>
              <p:nvPr/>
            </p:nvSpPr>
            <p:spPr bwMode="auto">
              <a:xfrm>
                <a:off x="-9192" y="5787627"/>
                <a:ext cx="202222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GB" sz="1400"/>
                  <a:t>FPFV = Jan 1, 2009</a:t>
                </a:r>
              </a:p>
            </p:txBody>
          </p:sp>
          <p:sp>
            <p:nvSpPr>
              <p:cNvPr id="15373" name="TextBox 15"/>
              <p:cNvSpPr txBox="1">
                <a:spLocks noChangeArrowheads="1"/>
              </p:cNvSpPr>
              <p:nvPr/>
            </p:nvSpPr>
            <p:spPr bwMode="auto">
              <a:xfrm>
                <a:off x="2751994" y="6327527"/>
                <a:ext cx="400049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GB" sz="1400"/>
                  <a:t>Follow-up (2.5 years)</a:t>
                </a:r>
              </a:p>
            </p:txBody>
          </p:sp>
          <p:sp>
            <p:nvSpPr>
              <p:cNvPr id="15374" name="TextBox 16"/>
              <p:cNvSpPr txBox="1">
                <a:spLocks noChangeArrowheads="1"/>
              </p:cNvSpPr>
              <p:nvPr/>
            </p:nvSpPr>
            <p:spPr bwMode="auto">
              <a:xfrm>
                <a:off x="6752492" y="6339969"/>
                <a:ext cx="167932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GB" sz="1400"/>
                  <a:t>Data collection</a:t>
                </a:r>
              </a:p>
            </p:txBody>
          </p:sp>
          <p:sp>
            <p:nvSpPr>
              <p:cNvPr id="15375" name="TextBox 17"/>
              <p:cNvSpPr txBox="1">
                <a:spLocks noChangeArrowheads="1"/>
              </p:cNvSpPr>
              <p:nvPr/>
            </p:nvSpPr>
            <p:spPr bwMode="auto">
              <a:xfrm>
                <a:off x="1734968" y="5781771"/>
                <a:ext cx="202222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GB" sz="1400"/>
                  <a:t>LPFV = Aug 31, 2009</a:t>
                </a:r>
              </a:p>
            </p:txBody>
          </p:sp>
          <p:sp>
            <p:nvSpPr>
              <p:cNvPr id="15376" name="TextBox 18"/>
              <p:cNvSpPr txBox="1">
                <a:spLocks noChangeArrowheads="1"/>
              </p:cNvSpPr>
              <p:nvPr/>
            </p:nvSpPr>
            <p:spPr bwMode="auto">
              <a:xfrm>
                <a:off x="5725498" y="5790563"/>
                <a:ext cx="202222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GB" sz="1400"/>
                  <a:t>LPLV = Aug 31, 2011</a:t>
                </a:r>
              </a:p>
            </p:txBody>
          </p:sp>
          <p:sp>
            <p:nvSpPr>
              <p:cNvPr id="15377" name="TextBox 19"/>
              <p:cNvSpPr txBox="1">
                <a:spLocks noChangeArrowheads="1"/>
              </p:cNvSpPr>
              <p:nvPr/>
            </p:nvSpPr>
            <p:spPr bwMode="auto">
              <a:xfrm>
                <a:off x="7429788" y="5784707"/>
                <a:ext cx="202222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GB" sz="1400" dirty="0"/>
                  <a:t>Sep 31, 2012</a:t>
                </a:r>
              </a:p>
            </p:txBody>
          </p:sp>
        </p:grpSp>
        <p:sp>
          <p:nvSpPr>
            <p:cNvPr id="22" name="Left Brace 21"/>
            <p:cNvSpPr/>
            <p:nvPr/>
          </p:nvSpPr>
          <p:spPr>
            <a:xfrm rot="5400000">
              <a:off x="3894556" y="1562099"/>
              <a:ext cx="320766" cy="5453810"/>
            </a:xfrm>
            <a:prstGeom prst="leftBrac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FFFFFF"/>
                </a:solidFill>
                <a:ea typeface="ＭＳ Ｐゴシック" pitchFamily="34" charset="-128"/>
              </a:endParaRPr>
            </a:p>
          </p:txBody>
        </p:sp>
      </p:grpSp>
      <p:sp>
        <p:nvSpPr>
          <p:cNvPr id="15365" name="TextBox 24"/>
          <p:cNvSpPr txBox="1">
            <a:spLocks noChangeArrowheads="1"/>
          </p:cNvSpPr>
          <p:nvPr/>
        </p:nvSpPr>
        <p:spPr bwMode="auto">
          <a:xfrm>
            <a:off x="500063" y="6465888"/>
            <a:ext cx="84264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1000" dirty="0"/>
              <a:t>FPFV, first patient first visit; LPFV, last patient last visit; LPLV, last patient last visit; VEGF, vascular endothelial growth factor.</a:t>
            </a:r>
          </a:p>
        </p:txBody>
      </p:sp>
      <p:sp>
        <p:nvSpPr>
          <p:cNvPr id="15366"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B997F49F-0FC9-4C97-A519-C823708ECDF4}" type="slidenum">
              <a:rPr lang="en-US" sz="1200">
                <a:solidFill>
                  <a:srgbClr val="FFFFFF"/>
                </a:solidFill>
              </a:rPr>
              <a:pPr eaLnBrk="1" hangingPunct="1"/>
              <a:t>9</a:t>
            </a:fld>
            <a:endParaRPr lang="en-US" sz="1200">
              <a:solidFill>
                <a:srgbClr val="FFFFFF"/>
              </a:solidFill>
            </a:endParaRPr>
          </a:p>
        </p:txBody>
      </p:sp>
    </p:spTree>
    <p:extLst>
      <p:ext uri="{BB962C8B-B14F-4D97-AF65-F5344CB8AC3E}">
        <p14:creationId xmlns="" xmlns:p14="http://schemas.microsoft.com/office/powerpoint/2010/main" val="14997073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1103</TotalTime>
  <Words>2427</Words>
  <Application>Microsoft Office PowerPoint</Application>
  <PresentationFormat>On-screen Show (4:3)</PresentationFormat>
  <Paragraphs>388</Paragraphs>
  <Slides>59</Slides>
  <Notes>11</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1" baseType="lpstr">
      <vt:lpstr>Office Theme</vt:lpstr>
      <vt:lpstr>Image</vt:lpstr>
      <vt:lpstr>AMD management: what changes with a new player?</vt:lpstr>
      <vt:lpstr>Disclosures</vt:lpstr>
      <vt:lpstr>Overview</vt:lpstr>
      <vt:lpstr>Slide 4</vt:lpstr>
      <vt:lpstr>VEGF-A and neovascular AMD </vt:lpstr>
      <vt:lpstr>Slide 6</vt:lpstr>
      <vt:lpstr>CATT 2 year results</vt:lpstr>
      <vt:lpstr>Real-life results do not match VA improvements seen in clinical trials</vt:lpstr>
      <vt:lpstr>AURA Study Design</vt:lpstr>
      <vt:lpstr>Changes From Baseline VA Declined Following an Initial Improvement*</vt:lpstr>
      <vt:lpstr>MEDISOFT ‘real-life’ Lucentis data demonstrates  disadvantages of a reactive treatment regime</vt:lpstr>
      <vt:lpstr>Anti VEGF A monotherapy</vt:lpstr>
      <vt:lpstr>VEGF FAMILY</vt:lpstr>
      <vt:lpstr>Aflibercept –recombinant fusion protein </vt:lpstr>
      <vt:lpstr>VEGF-R DECOY</vt:lpstr>
      <vt:lpstr>Multi-ligand target</vt:lpstr>
      <vt:lpstr>PLGF</vt:lpstr>
      <vt:lpstr>VEGF-B</vt:lpstr>
      <vt:lpstr>Unique Binding Mechanism of Eylea® “Two hands on a ball” </vt:lpstr>
      <vt:lpstr>Differences in Anti-VEGF agents </vt:lpstr>
      <vt:lpstr>Why is VEGF Trap more potent?</vt:lpstr>
      <vt:lpstr>VIEW Studies: Mean Change in Visual Acuity Baseline to Week 96</vt:lpstr>
      <vt:lpstr>Approved treatment of wet AMD</vt:lpstr>
      <vt:lpstr>EFFECTIVE DRYING AGENT</vt:lpstr>
      <vt:lpstr>Case 1: 73-year-old male with predominantly classic CNV (LE)</vt:lpstr>
      <vt:lpstr>Slide 26</vt:lpstr>
      <vt:lpstr>Slide 27</vt:lpstr>
      <vt:lpstr>Case 2: 80-year-old male with occult CNV LE</vt:lpstr>
      <vt:lpstr>Slide 29</vt:lpstr>
      <vt:lpstr>Slide 30</vt:lpstr>
      <vt:lpstr>Case  </vt:lpstr>
      <vt:lpstr>Lucentis 24 Inj VA 58</vt:lpstr>
      <vt:lpstr>Inhibition of neuroblastoma tumors by anti-VEGF agents.</vt:lpstr>
      <vt:lpstr>Escape Phenomena</vt:lpstr>
      <vt:lpstr> EFFECTIVE in PEDs</vt:lpstr>
      <vt:lpstr>Case </vt:lpstr>
      <vt:lpstr>Case:  RE baseline VA 26 1st treatment- Eylea</vt:lpstr>
      <vt:lpstr> SD OCT  </vt:lpstr>
      <vt:lpstr>FFA                ICGA</vt:lpstr>
      <vt:lpstr>Slide 40</vt:lpstr>
      <vt:lpstr> 8 weeks  Post Eylea X 3   VA 40  </vt:lpstr>
      <vt:lpstr>PED and VEGF-R</vt:lpstr>
      <vt:lpstr>RPE barrier and PIGF</vt:lpstr>
      <vt:lpstr>Heterogeneity of response</vt:lpstr>
      <vt:lpstr>Case </vt:lpstr>
      <vt:lpstr>Slide 46</vt:lpstr>
      <vt:lpstr>Slide 47</vt:lpstr>
      <vt:lpstr>Slide 48</vt:lpstr>
      <vt:lpstr>Case: 76 year old lady with occult CNV</vt:lpstr>
      <vt:lpstr>Slide 50</vt:lpstr>
      <vt:lpstr>Slide 51</vt:lpstr>
      <vt:lpstr>Slide 52</vt:lpstr>
      <vt:lpstr>Case </vt:lpstr>
      <vt:lpstr>Inj Lucentis  X 12 VA 63</vt:lpstr>
      <vt:lpstr>Inj Eylea X1  4 week review  VA - 64</vt:lpstr>
      <vt:lpstr>Inj Eylea X 4 consecutive VA  60</vt:lpstr>
      <vt:lpstr>Safety of Aflibercept</vt:lpstr>
      <vt:lpstr>Conclusions </vt:lpstr>
      <vt:lpstr>Published papers- References: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AMD management: what changes with a new player?</dc:title>
  <dc:creator>Sobha</dc:creator>
  <cp:lastModifiedBy>Sobha</cp:lastModifiedBy>
  <cp:revision>10</cp:revision>
  <dcterms:created xsi:type="dcterms:W3CDTF">2014-05-26T16:18:56Z</dcterms:created>
  <dcterms:modified xsi:type="dcterms:W3CDTF">2014-06-09T07:16:38Z</dcterms:modified>
</cp:coreProperties>
</file>