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519" r:id="rId2"/>
    <p:sldId id="524" r:id="rId3"/>
    <p:sldId id="525" r:id="rId4"/>
    <p:sldId id="558" r:id="rId5"/>
    <p:sldId id="559" r:id="rId6"/>
    <p:sldId id="564" r:id="rId7"/>
    <p:sldId id="560" r:id="rId8"/>
    <p:sldId id="556" r:id="rId9"/>
    <p:sldId id="561" r:id="rId10"/>
    <p:sldId id="562" r:id="rId11"/>
    <p:sldId id="574" r:id="rId12"/>
    <p:sldId id="575" r:id="rId13"/>
    <p:sldId id="576" r:id="rId14"/>
    <p:sldId id="577" r:id="rId15"/>
    <p:sldId id="578" r:id="rId16"/>
    <p:sldId id="579" r:id="rId17"/>
    <p:sldId id="583" r:id="rId18"/>
    <p:sldId id="557" r:id="rId19"/>
    <p:sldId id="568" r:id="rId20"/>
    <p:sldId id="569" r:id="rId21"/>
    <p:sldId id="570" r:id="rId22"/>
    <p:sldId id="571" r:id="rId23"/>
    <p:sldId id="584" r:id="rId24"/>
    <p:sldId id="538" r:id="rId25"/>
    <p:sldId id="565" r:id="rId26"/>
    <p:sldId id="566" r:id="rId27"/>
    <p:sldId id="580" r:id="rId28"/>
    <p:sldId id="581" r:id="rId29"/>
    <p:sldId id="582" r:id="rId30"/>
    <p:sldId id="567" r:id="rId31"/>
    <p:sldId id="548" r:id="rId32"/>
    <p:sldId id="573" r:id="rId33"/>
    <p:sldId id="523" r:id="rId34"/>
  </p:sldIdLst>
  <p:sldSz cx="9144000" cy="6858000" type="screen4x3"/>
  <p:notesSz cx="6858000" cy="9144000"/>
  <p:custDataLst>
    <p:tags r:id="rId36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  <a:srgbClr val="4D4D4D"/>
    <a:srgbClr val="EAEAEA"/>
    <a:srgbClr val="33CC33"/>
    <a:srgbClr val="000066"/>
    <a:srgbClr val="66F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6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CF3D81AB-051F-4B89-94D9-ABDFD98CFE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B0503-3FA7-4867-82AE-D8F5B01AE676}" type="slidenum">
              <a:rPr lang="it-IT"/>
              <a:pPr/>
              <a:t>1</a:t>
            </a:fld>
            <a:endParaRPr lang="it-IT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2938" y="1071546"/>
            <a:ext cx="8701062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3714752"/>
            <a:ext cx="871540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8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  <p:sp>
        <p:nvSpPr>
          <p:cNvPr id="11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12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611560" y="6565064"/>
            <a:ext cx="6696744" cy="2929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i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>
            <a:off x="457201" y="404664"/>
            <a:ext cx="685776" cy="6120680"/>
          </a:xfrm>
          <a:prstGeom prst="rect">
            <a:avLst/>
          </a:prstGeom>
        </p:spPr>
        <p:txBody>
          <a:bodyPr vert="vert" anchor="ctr" anchorCtr="1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  <p:sp>
        <p:nvSpPr>
          <p:cNvPr id="9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611560" y="6565064"/>
            <a:ext cx="6696744" cy="2929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57166"/>
            <a:ext cx="8675687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831995"/>
            <a:ext cx="8675687" cy="46933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12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611560" y="6565064"/>
            <a:ext cx="6696744" cy="2929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abelle e Grafi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57166"/>
            <a:ext cx="8675687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  <p:sp>
        <p:nvSpPr>
          <p:cNvPr id="8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611560" y="6565064"/>
            <a:ext cx="6696744" cy="2929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10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611560" y="6565064"/>
            <a:ext cx="6696744" cy="2929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ltima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2938" y="1958975"/>
            <a:ext cx="8701062" cy="14700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4391044"/>
            <a:ext cx="871540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69901" y="438913"/>
            <a:ext cx="848836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468313" cy="6858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1033" name="Picture 12" descr="imml-019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3892" y="6567564"/>
            <a:ext cx="225987" cy="29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63495" y="6565064"/>
            <a:ext cx="84899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302080" y="6565064"/>
            <a:ext cx="1651365" cy="292936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ct val="5000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r>
              <a:rPr lang="pt-BR" dirty="0" smtClean="0"/>
              <a:t> / 33</a:t>
            </a:r>
            <a:endParaRPr lang="pt-BR" sz="900" dirty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611560" y="6565064"/>
            <a:ext cx="6696744" cy="2929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12" name="Picture 17" descr="imml-074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2095" y="6567564"/>
            <a:ext cx="241400" cy="290892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35496" y="484123"/>
            <a:ext cx="400110" cy="59055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chemeClr val="bg1"/>
                </a:solidFill>
                <a:latin typeface="+mj-lt"/>
              </a:rPr>
              <a:t>F. Spandonaro – CREA Sanità -</a:t>
            </a:r>
            <a:r>
              <a:rPr lang="it-IT" sz="1400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latin typeface="+mj-lt"/>
              </a:rPr>
              <a:t>Univ</a:t>
            </a:r>
            <a:r>
              <a:rPr lang="it-IT" sz="1400" dirty="0" smtClean="0">
                <a:solidFill>
                  <a:schemeClr val="bg1"/>
                </a:solidFill>
                <a:latin typeface="+mj-lt"/>
              </a:rPr>
              <a:t>. di Roma Tor Vergata</a:t>
            </a:r>
            <a:endParaRPr lang="it-IT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7544" cy="43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22" r:id="rId2"/>
    <p:sldLayoutId id="2147483716" r:id="rId3"/>
    <p:sldLayoutId id="2147483720" r:id="rId4"/>
    <p:sldLayoutId id="2147483721" r:id="rId5"/>
    <p:sldLayoutId id="2147483723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874713" indent="-417513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800">
          <a:solidFill>
            <a:srgbClr val="000066"/>
          </a:solidFill>
          <a:latin typeface="+mn-lt"/>
          <a:cs typeface="+mn-cs"/>
        </a:defRPr>
      </a:lvl2pPr>
      <a:lvl3pPr marL="1408113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400">
          <a:solidFill>
            <a:srgbClr val="000066"/>
          </a:solidFill>
          <a:latin typeface="+mn-lt"/>
          <a:cs typeface="+mn-cs"/>
        </a:defRPr>
      </a:lvl3pPr>
      <a:lvl4pPr marL="1951038" indent="-428625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4pPr>
      <a:lvl5pPr marL="24844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5pPr>
      <a:lvl6pPr marL="29416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6pPr>
      <a:lvl7pPr marL="33988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7pPr>
      <a:lvl8pPr marL="38560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8pPr>
      <a:lvl9pPr marL="43132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 smtClean="0"/>
              <a:t>AMD</a:t>
            </a:r>
            <a:br>
              <a:rPr lang="it-IT" sz="4800" dirty="0" smtClean="0"/>
            </a:br>
            <a:r>
              <a:rPr lang="it-IT" sz="4800" dirty="0" smtClean="0"/>
              <a:t>Il punto di vista della farmaco-economia</a:t>
            </a:r>
            <a:endParaRPr lang="it-IT" sz="2800" b="0" i="1" dirty="0">
              <a:solidFill>
                <a:srgbClr val="000066"/>
              </a:solidFill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3645024"/>
            <a:ext cx="8715404" cy="1822328"/>
          </a:xfrm>
        </p:spPr>
        <p:txBody>
          <a:bodyPr/>
          <a:lstStyle/>
          <a:p>
            <a:r>
              <a:rPr lang="it-IT" sz="4000" dirty="0" smtClean="0">
                <a:solidFill>
                  <a:srgbClr val="00CC00"/>
                </a:solidFill>
              </a:rPr>
              <a:t/>
            </a:r>
            <a:br>
              <a:rPr lang="it-IT" sz="4000" dirty="0" smtClean="0">
                <a:solidFill>
                  <a:srgbClr val="00CC00"/>
                </a:solidFill>
              </a:rPr>
            </a:br>
            <a:r>
              <a:rPr lang="it-IT" sz="4400" dirty="0" smtClean="0"/>
              <a:t>Federico  Spandonaro</a:t>
            </a:r>
            <a:br>
              <a:rPr lang="it-IT" sz="4400" dirty="0" smtClean="0"/>
            </a:b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2400" i="1" dirty="0" smtClean="0"/>
              <a:t>Università degli studi di Roma Tor Vergata</a:t>
            </a:r>
            <a:br>
              <a:rPr lang="it-IT" sz="2400" i="1" dirty="0" smtClean="0"/>
            </a:br>
            <a:r>
              <a:rPr lang="it-IT" sz="2400" i="1" dirty="0"/>
              <a:t>Consorzio per la Ricerca Economica Applicata in Sanità</a:t>
            </a:r>
            <a:endParaRPr lang="it-IT" sz="2800" i="1" dirty="0"/>
          </a:p>
          <a:p>
            <a:endParaRPr lang="it-IT" sz="2800" i="1" dirty="0" smtClean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</a:t>
            </a:fld>
            <a:r>
              <a:rPr lang="pt-BR" smtClean="0"/>
              <a:t> / 33</a:t>
            </a:r>
            <a:endParaRPr lang="pt-B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Epidemiologia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999381"/>
            <a:ext cx="8675687" cy="4525963"/>
          </a:xfrm>
        </p:spPr>
        <p:txBody>
          <a:bodyPr/>
          <a:lstStyle/>
          <a:p>
            <a:r>
              <a:rPr lang="it-IT" dirty="0" smtClean="0"/>
              <a:t>In Italia 3 milioni di individui over 60 con DMS (Cedrone, 2006)</a:t>
            </a:r>
          </a:p>
          <a:p>
            <a:r>
              <a:rPr lang="it-IT" dirty="0" smtClean="0"/>
              <a:t>Prevalenza = 23,7% (al 2006)</a:t>
            </a:r>
          </a:p>
          <a:p>
            <a:r>
              <a:rPr lang="it-IT" dirty="0" err="1" smtClean="0"/>
              <a:t>wAMD</a:t>
            </a:r>
            <a:r>
              <a:rPr lang="it-IT" dirty="0" smtClean="0"/>
              <a:t> circa 2,5% &gt;60 (</a:t>
            </a:r>
            <a:r>
              <a:rPr lang="it-IT" dirty="0" err="1" smtClean="0"/>
              <a:t>Euroeye</a:t>
            </a:r>
            <a:r>
              <a:rPr lang="it-IT" dirty="0" smtClean="0"/>
              <a:t>)</a:t>
            </a:r>
          </a:p>
          <a:p>
            <a:r>
              <a:rPr lang="it-IT" dirty="0" smtClean="0"/>
              <a:t>Incidenza = 0,11% &gt; 55: 22.000 </a:t>
            </a:r>
            <a:r>
              <a:rPr lang="it-IT" dirty="0" err="1" smtClean="0"/>
              <a:t>ca</a:t>
            </a:r>
            <a:endParaRPr lang="it-IT" dirty="0" smtClean="0"/>
          </a:p>
          <a:p>
            <a:endParaRPr lang="it-IT" dirty="0"/>
          </a:p>
          <a:p>
            <a:r>
              <a:rPr lang="it-IT" sz="2400" i="1" dirty="0"/>
              <a:t>100 nuovi casi di </a:t>
            </a:r>
            <a:r>
              <a:rPr lang="it-IT" sz="2400" i="1" dirty="0" err="1"/>
              <a:t>wet</a:t>
            </a:r>
            <a:r>
              <a:rPr lang="it-IT" sz="2400" i="1" dirty="0"/>
              <a:t>-ARMD annui per 100.000 soggetti attivi in UK contro 130 in Italia</a:t>
            </a:r>
            <a:endParaRPr lang="it-IT" sz="2400" i="1" dirty="0" smtClean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10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87471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Prevalenza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36195"/>
            <a:ext cx="7632848" cy="4492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11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1250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smtClean="0"/>
              <a:t>Prevalenza per genere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1691531"/>
            <a:ext cx="6275387" cy="504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12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0959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Prevalenza proiezioni</a:t>
            </a:r>
            <a:endParaRPr lang="it-IT" sz="36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83" y="661182"/>
            <a:ext cx="7656805" cy="616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13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5104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Incidenza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36364"/>
            <a:ext cx="7632848" cy="480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14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5057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Incidenza: proiezioni</a:t>
            </a:r>
            <a:endParaRPr lang="it-IT" sz="4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764704"/>
            <a:ext cx="7523783" cy="605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15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69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Incidenza: proiezioni</a:t>
            </a:r>
            <a:endParaRPr lang="it-IT" sz="4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545" y="726729"/>
            <a:ext cx="7026919" cy="565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16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0403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II Riflessione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495325"/>
            <a:ext cx="8675687" cy="4525963"/>
          </a:xfrm>
        </p:spPr>
        <p:txBody>
          <a:bodyPr/>
          <a:lstStyle/>
          <a:p>
            <a:r>
              <a:rPr lang="it-IT" dirty="0" smtClean="0"/>
              <a:t>L’epidemiologia è solo parzialmente acquisita</a:t>
            </a:r>
          </a:p>
          <a:p>
            <a:r>
              <a:rPr lang="it-IT" dirty="0" smtClean="0"/>
              <a:t>La dinamica è l’elemento chiave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17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28450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Spesa 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Sostanze </a:t>
            </a:r>
            <a:r>
              <a:rPr lang="it-IT" dirty="0" err="1" smtClean="0"/>
              <a:t>antineovascolarizzazione</a:t>
            </a:r>
            <a:r>
              <a:rPr lang="it-IT" dirty="0" smtClean="0"/>
              <a:t> =  </a:t>
            </a:r>
            <a:r>
              <a:rPr lang="it-IT" dirty="0"/>
              <a:t>82% </a:t>
            </a:r>
            <a:r>
              <a:rPr lang="it-IT" dirty="0" smtClean="0"/>
              <a:t>della classe S</a:t>
            </a:r>
          </a:p>
          <a:p>
            <a:r>
              <a:rPr lang="it-IT" dirty="0"/>
              <a:t>0,92 </a:t>
            </a:r>
            <a:r>
              <a:rPr lang="it-IT" dirty="0" smtClean="0"/>
              <a:t>€ pro capite (52 gli oncologici)</a:t>
            </a:r>
          </a:p>
          <a:p>
            <a:pPr lvl="1"/>
            <a:r>
              <a:rPr lang="it-IT" dirty="0" smtClean="0"/>
              <a:t>Circa 60 milioni</a:t>
            </a:r>
          </a:p>
          <a:p>
            <a:r>
              <a:rPr lang="it-IT" dirty="0" smtClean="0"/>
              <a:t>13 posto </a:t>
            </a:r>
            <a:r>
              <a:rPr lang="it-IT" dirty="0" err="1" smtClean="0"/>
              <a:t>ranibizumab</a:t>
            </a:r>
            <a:r>
              <a:rPr lang="it-IT" dirty="0" smtClean="0"/>
              <a:t>: 33,4 </a:t>
            </a:r>
            <a:r>
              <a:rPr lang="it-IT" dirty="0" err="1" smtClean="0"/>
              <a:t>mil</a:t>
            </a:r>
            <a:endParaRPr lang="it-IT" dirty="0" smtClean="0"/>
          </a:p>
          <a:p>
            <a:pPr lvl="1"/>
            <a:r>
              <a:rPr lang="it-IT" dirty="0" smtClean="0"/>
              <a:t>+28,4%</a:t>
            </a:r>
          </a:p>
          <a:p>
            <a:pPr lvl="1"/>
            <a:r>
              <a:rPr lang="it-IT" dirty="0" smtClean="0"/>
              <a:t>93,5% del mercato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18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858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crisi e la WTP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90" y="1268760"/>
            <a:ext cx="4354042" cy="2854875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magin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01008"/>
            <a:ext cx="5112568" cy="2736304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19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9029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Disclosure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smtClean="0"/>
              <a:t>(</a:t>
            </a:r>
            <a:r>
              <a:rPr lang="it-IT" sz="2000" dirty="0" err="1" smtClean="0"/>
              <a:t>Uncond</a:t>
            </a:r>
            <a:r>
              <a:rPr lang="it-IT" sz="2000" dirty="0" smtClean="0"/>
              <a:t>. Grant, </a:t>
            </a:r>
            <a:r>
              <a:rPr lang="it-IT" sz="2000" dirty="0" err="1" smtClean="0"/>
              <a:t>Reserch</a:t>
            </a:r>
            <a:r>
              <a:rPr lang="it-IT" sz="2000" dirty="0" smtClean="0"/>
              <a:t> Funds, Educational </a:t>
            </a:r>
            <a:r>
              <a:rPr lang="it-IT" sz="2000" dirty="0" err="1" smtClean="0"/>
              <a:t>programs</a:t>
            </a:r>
            <a:r>
              <a:rPr lang="it-IT" sz="2000" dirty="0" smtClean="0"/>
              <a:t> , ...)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Abbott, BMS, Bayer, </a:t>
            </a:r>
            <a:r>
              <a:rPr lang="it-IT" dirty="0" err="1" smtClean="0"/>
              <a:t>Biogen</a:t>
            </a:r>
            <a:r>
              <a:rPr lang="it-IT" dirty="0" smtClean="0"/>
              <a:t> </a:t>
            </a:r>
            <a:r>
              <a:rPr lang="it-IT" dirty="0" err="1" smtClean="0"/>
              <a:t>Idec</a:t>
            </a:r>
            <a:r>
              <a:rPr lang="it-IT" dirty="0" smtClean="0"/>
              <a:t>, </a:t>
            </a:r>
            <a:r>
              <a:rPr lang="it-IT" dirty="0" err="1" smtClean="0"/>
              <a:t>Biomarine</a:t>
            </a:r>
            <a:r>
              <a:rPr lang="it-IT" dirty="0" smtClean="0"/>
              <a:t>, </a:t>
            </a:r>
            <a:r>
              <a:rPr lang="it-IT" dirty="0" err="1" smtClean="0"/>
              <a:t>Boehringer-Ingelheim</a:t>
            </a:r>
            <a:r>
              <a:rPr lang="it-IT" dirty="0" smtClean="0"/>
              <a:t>, </a:t>
            </a:r>
            <a:r>
              <a:rPr lang="it-IT" dirty="0" err="1" smtClean="0"/>
              <a:t>Celgene</a:t>
            </a:r>
            <a:r>
              <a:rPr lang="it-IT" dirty="0" smtClean="0"/>
              <a:t>, Eli Lilly, </a:t>
            </a:r>
            <a:r>
              <a:rPr lang="it-IT" dirty="0" err="1" smtClean="0"/>
              <a:t>Genzyme</a:t>
            </a:r>
            <a:r>
              <a:rPr lang="it-IT" dirty="0" smtClean="0"/>
              <a:t>, GlaxoSmithKline, </a:t>
            </a:r>
            <a:r>
              <a:rPr lang="it-IT" dirty="0" err="1" smtClean="0"/>
              <a:t>Janssen</a:t>
            </a:r>
            <a:r>
              <a:rPr lang="it-IT" dirty="0" smtClean="0"/>
              <a:t> </a:t>
            </a:r>
            <a:r>
              <a:rPr lang="it-IT" dirty="0" err="1" smtClean="0"/>
              <a:t>Cilag</a:t>
            </a:r>
            <a:r>
              <a:rPr lang="it-IT" dirty="0" smtClean="0"/>
              <a:t>, Johnson </a:t>
            </a:r>
            <a:r>
              <a:rPr lang="it-IT" dirty="0"/>
              <a:t>&amp; </a:t>
            </a:r>
            <a:r>
              <a:rPr lang="it-IT" dirty="0" smtClean="0"/>
              <a:t>Johnson, Novartis, Novo </a:t>
            </a:r>
            <a:r>
              <a:rPr lang="it-IT" dirty="0" err="1" smtClean="0"/>
              <a:t>Nordisk</a:t>
            </a:r>
            <a:r>
              <a:rPr lang="it-IT" dirty="0" smtClean="0"/>
              <a:t>, </a:t>
            </a:r>
            <a:r>
              <a:rPr lang="it-IT" dirty="0" err="1" smtClean="0"/>
              <a:t>Obi</a:t>
            </a:r>
            <a:r>
              <a:rPr lang="it-IT" dirty="0" smtClean="0"/>
              <a:t>, Pfizer, Roche, </a:t>
            </a:r>
            <a:r>
              <a:rPr lang="it-IT" dirty="0" err="1" smtClean="0"/>
              <a:t>Sanofi</a:t>
            </a:r>
            <a:r>
              <a:rPr lang="it-IT" dirty="0" smtClean="0"/>
              <a:t> </a:t>
            </a:r>
            <a:r>
              <a:rPr lang="it-IT" dirty="0"/>
              <a:t>Pasteur </a:t>
            </a:r>
            <a:r>
              <a:rPr lang="it-IT" dirty="0" smtClean="0"/>
              <a:t>MSD, </a:t>
            </a:r>
            <a:r>
              <a:rPr lang="it-IT" dirty="0" err="1" smtClean="0"/>
              <a:t>Servier</a:t>
            </a:r>
            <a:r>
              <a:rPr lang="it-IT" dirty="0" smtClean="0"/>
              <a:t>, Sigma Tau, </a:t>
            </a:r>
            <a:r>
              <a:rPr lang="it-IT" dirty="0" err="1" smtClean="0"/>
              <a:t>Stroder</a:t>
            </a:r>
            <a:r>
              <a:rPr lang="it-IT" dirty="0" smtClean="0"/>
              <a:t>, </a:t>
            </a:r>
            <a:r>
              <a:rPr lang="it-IT" dirty="0" err="1" smtClean="0"/>
              <a:t>Teva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13581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prospettive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15064"/>
            <a:ext cx="7629608" cy="3902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20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42825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Spesa farmaceutica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86" y="1977740"/>
            <a:ext cx="7663662" cy="35394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21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8872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Quale budget?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Italia si spende poco</a:t>
            </a:r>
          </a:p>
          <a:p>
            <a:r>
              <a:rPr lang="it-IT" dirty="0" smtClean="0"/>
              <a:t>… ma è quello che possiamo permetterci …</a:t>
            </a:r>
          </a:p>
          <a:p>
            <a:r>
              <a:rPr lang="it-IT" dirty="0" smtClean="0"/>
              <a:t>…  il budget per la Sanità è e rimarrà limitato!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22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6123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III Riflessione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471955"/>
            <a:ext cx="8675687" cy="4693349"/>
          </a:xfrm>
        </p:spPr>
        <p:txBody>
          <a:bodyPr/>
          <a:lstStyle/>
          <a:p>
            <a:r>
              <a:rPr lang="it-IT" sz="2800" dirty="0" smtClean="0"/>
              <a:t>Il bisogno è elevato</a:t>
            </a:r>
            <a:endParaRPr lang="it-IT" sz="2800" dirty="0"/>
          </a:p>
          <a:p>
            <a:r>
              <a:rPr lang="it-IT" sz="2800" dirty="0" smtClean="0"/>
              <a:t> </a:t>
            </a:r>
            <a:r>
              <a:rPr lang="it-IT" sz="2800" dirty="0"/>
              <a:t>… </a:t>
            </a:r>
            <a:r>
              <a:rPr lang="it-IT" sz="2800" dirty="0" smtClean="0"/>
              <a:t>e </a:t>
            </a:r>
            <a:r>
              <a:rPr lang="it-IT" sz="2800" dirty="0"/>
              <a:t>quindi anche l’impatto finanziario</a:t>
            </a:r>
          </a:p>
          <a:p>
            <a:endParaRPr lang="it-IT" sz="2800" dirty="0" smtClean="0"/>
          </a:p>
          <a:p>
            <a:r>
              <a:rPr lang="it-IT" sz="2800" dirty="0" smtClean="0"/>
              <a:t>In </a:t>
            </a:r>
            <a:r>
              <a:rPr lang="it-IT" sz="2800" dirty="0"/>
              <a:t>un Paese a Budget fisso</a:t>
            </a:r>
          </a:p>
          <a:p>
            <a:pPr lvl="1"/>
            <a:r>
              <a:rPr lang="it-IT" sz="2400" dirty="0"/>
              <a:t>La priorità diventa il budget impact</a:t>
            </a:r>
          </a:p>
          <a:p>
            <a:pPr lvl="2"/>
            <a:r>
              <a:rPr lang="it-IT" sz="2000" dirty="0"/>
              <a:t>… questione delicata anche perché i farmaci sono H…</a:t>
            </a:r>
          </a:p>
          <a:p>
            <a:pPr lvl="1"/>
            <a:r>
              <a:rPr lang="it-IT" sz="2400" dirty="0"/>
              <a:t>Abbiamo poca evidenza del budget globale disponibile …</a:t>
            </a:r>
          </a:p>
          <a:p>
            <a:pPr lvl="2"/>
            <a:r>
              <a:rPr lang="it-IT" sz="2000" dirty="0"/>
              <a:t>… e anche dell’evoluzione </a:t>
            </a:r>
            <a:r>
              <a:rPr lang="it-IT" sz="2000" dirty="0" smtClean="0"/>
              <a:t>attesa</a:t>
            </a:r>
            <a:endParaRPr lang="it-IT" sz="20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23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40134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Questioni dibattute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556792"/>
            <a:ext cx="8675687" cy="4525963"/>
          </a:xfrm>
        </p:spPr>
        <p:txBody>
          <a:bodyPr/>
          <a:lstStyle/>
          <a:p>
            <a:r>
              <a:rPr lang="it-IT" dirty="0" smtClean="0"/>
              <a:t>Il piano terapeutico</a:t>
            </a:r>
          </a:p>
          <a:p>
            <a:pPr lvl="1"/>
            <a:r>
              <a:rPr lang="it-IT" dirty="0" smtClean="0"/>
              <a:t>La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monthly</a:t>
            </a:r>
            <a:r>
              <a:rPr lang="it-IT" dirty="0" smtClean="0"/>
              <a:t> è più efficace di PRN (CATT </a:t>
            </a:r>
            <a:r>
              <a:rPr lang="it-IT" dirty="0" smtClean="0"/>
              <a:t>2012 </a:t>
            </a:r>
            <a:r>
              <a:rPr lang="it-IT" dirty="0" err="1" smtClean="0"/>
              <a:t>etc</a:t>
            </a:r>
            <a:r>
              <a:rPr lang="it-IT" dirty="0" smtClean="0"/>
              <a:t>) </a:t>
            </a:r>
            <a:r>
              <a:rPr lang="it-IT" dirty="0" smtClean="0"/>
              <a:t>… implicazioni?</a:t>
            </a:r>
          </a:p>
          <a:p>
            <a:r>
              <a:rPr lang="it-IT" dirty="0" smtClean="0"/>
              <a:t>La strategia</a:t>
            </a:r>
          </a:p>
          <a:p>
            <a:pPr lvl="1"/>
            <a:r>
              <a:rPr lang="it-IT" dirty="0" smtClean="0"/>
              <a:t>(</a:t>
            </a:r>
            <a:r>
              <a:rPr lang="it-IT" dirty="0" err="1" smtClean="0"/>
              <a:t>better</a:t>
            </a:r>
            <a:r>
              <a:rPr lang="it-IT" dirty="0" smtClean="0"/>
              <a:t> o </a:t>
            </a:r>
            <a:r>
              <a:rPr lang="it-IT" dirty="0" err="1" smtClean="0"/>
              <a:t>worse-seeing</a:t>
            </a:r>
            <a:r>
              <a:rPr lang="it-IT" dirty="0" smtClean="0"/>
              <a:t> </a:t>
            </a:r>
            <a:r>
              <a:rPr lang="it-IT" dirty="0" err="1" smtClean="0"/>
              <a:t>eye</a:t>
            </a:r>
            <a:r>
              <a:rPr lang="it-IT" dirty="0" smtClean="0"/>
              <a:t>)</a:t>
            </a:r>
          </a:p>
          <a:p>
            <a:r>
              <a:rPr lang="it-IT" dirty="0" smtClean="0"/>
              <a:t>Il percorso</a:t>
            </a:r>
          </a:p>
          <a:p>
            <a:pPr lvl="1"/>
            <a:r>
              <a:rPr lang="it-IT" dirty="0" smtClean="0"/>
              <a:t>Monitoraggi</a:t>
            </a:r>
          </a:p>
          <a:p>
            <a:pPr lvl="1"/>
            <a:r>
              <a:rPr lang="it-IT" dirty="0" smtClean="0"/>
              <a:t>Diagnostica</a:t>
            </a:r>
          </a:p>
          <a:p>
            <a:pPr lvl="1"/>
            <a:r>
              <a:rPr lang="it-IT" dirty="0" err="1" smtClean="0"/>
              <a:t>One</a:t>
            </a:r>
            <a:r>
              <a:rPr lang="it-IT" dirty="0" smtClean="0"/>
              <a:t> or </a:t>
            </a:r>
            <a:r>
              <a:rPr lang="it-IT" dirty="0" err="1" smtClean="0"/>
              <a:t>two-stop</a:t>
            </a:r>
            <a:r>
              <a:rPr lang="it-IT" dirty="0" smtClean="0"/>
              <a:t> </a:t>
            </a:r>
            <a:r>
              <a:rPr lang="it-IT" sz="2400" dirty="0" smtClean="0"/>
              <a:t>(</a:t>
            </a:r>
            <a:r>
              <a:rPr lang="it-IT" sz="2400" dirty="0" err="1" smtClean="0"/>
              <a:t>somm</a:t>
            </a:r>
            <a:r>
              <a:rPr lang="it-IT" sz="2400" dirty="0" smtClean="0"/>
              <a:t>.+visita o separate)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24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41451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Real </a:t>
            </a:r>
            <a:r>
              <a:rPr lang="it-IT" dirty="0" err="1" smtClean="0"/>
              <a:t>Practice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556792"/>
            <a:ext cx="8675687" cy="4525963"/>
          </a:xfrm>
        </p:spPr>
        <p:txBody>
          <a:bodyPr/>
          <a:lstStyle/>
          <a:p>
            <a:r>
              <a:rPr lang="it-IT" dirty="0" smtClean="0"/>
              <a:t>Presumibilmente meno di 60.000 somministrazioni anno </a:t>
            </a:r>
            <a:endParaRPr lang="it-IT" dirty="0" smtClean="0"/>
          </a:p>
          <a:p>
            <a:pPr lvl="1"/>
            <a:r>
              <a:rPr lang="it-IT" dirty="0" smtClean="0"/>
              <a:t>Con </a:t>
            </a:r>
            <a:r>
              <a:rPr lang="it-IT" dirty="0" err="1" smtClean="0"/>
              <a:t>Avastin</a:t>
            </a:r>
            <a:r>
              <a:rPr lang="it-IT" dirty="0" smtClean="0"/>
              <a:t> 150.000 (?)</a:t>
            </a:r>
            <a:endParaRPr lang="it-IT" dirty="0" smtClean="0"/>
          </a:p>
          <a:p>
            <a:r>
              <a:rPr lang="it-IT" dirty="0" smtClean="0"/>
              <a:t>Bisogno: </a:t>
            </a:r>
            <a:r>
              <a:rPr lang="it-IT" dirty="0" smtClean="0"/>
              <a:t>360.000</a:t>
            </a:r>
            <a:r>
              <a:rPr lang="it-IT" dirty="0" smtClean="0"/>
              <a:t>?</a:t>
            </a:r>
          </a:p>
          <a:p>
            <a:r>
              <a:rPr lang="it-IT" dirty="0" smtClean="0"/>
              <a:t>Che evidenza di efficacia abbiamo nella </a:t>
            </a:r>
            <a:r>
              <a:rPr lang="it-IT" dirty="0" err="1" smtClean="0"/>
              <a:t>real</a:t>
            </a:r>
            <a:r>
              <a:rPr lang="it-IT" dirty="0" smtClean="0"/>
              <a:t> </a:t>
            </a:r>
            <a:r>
              <a:rPr lang="it-IT" dirty="0" err="1" smtClean="0"/>
              <a:t>practice</a:t>
            </a:r>
            <a:r>
              <a:rPr lang="it-IT" dirty="0" smtClean="0"/>
              <a:t>?</a:t>
            </a:r>
          </a:p>
          <a:p>
            <a:r>
              <a:rPr lang="it-IT" dirty="0" smtClean="0"/>
              <a:t>Il collo di bottiglia:</a:t>
            </a:r>
          </a:p>
          <a:p>
            <a:pPr lvl="1"/>
            <a:r>
              <a:rPr lang="it-IT" dirty="0" smtClean="0"/>
              <a:t>Finanziario?</a:t>
            </a:r>
          </a:p>
          <a:p>
            <a:pPr lvl="1"/>
            <a:r>
              <a:rPr lang="it-IT" dirty="0" smtClean="0"/>
              <a:t>Risorse umane?</a:t>
            </a:r>
          </a:p>
          <a:p>
            <a:pPr lvl="1"/>
            <a:r>
              <a:rPr lang="it-IT" dirty="0" smtClean="0"/>
              <a:t>………………………..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25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75312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IV Riflessione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471955"/>
            <a:ext cx="8675687" cy="4693349"/>
          </a:xfrm>
        </p:spPr>
        <p:txBody>
          <a:bodyPr/>
          <a:lstStyle/>
          <a:p>
            <a:r>
              <a:rPr lang="it-IT" dirty="0"/>
              <a:t>Informazioni carenti sulla efficacia nelle </a:t>
            </a:r>
            <a:r>
              <a:rPr lang="it-IT" dirty="0" err="1"/>
              <a:t>real</a:t>
            </a:r>
            <a:r>
              <a:rPr lang="it-IT" dirty="0"/>
              <a:t> </a:t>
            </a:r>
            <a:r>
              <a:rPr lang="it-IT" dirty="0" err="1"/>
              <a:t>practice</a:t>
            </a:r>
            <a:endParaRPr lang="it-IT" dirty="0"/>
          </a:p>
          <a:p>
            <a:pPr lvl="1"/>
            <a:r>
              <a:rPr lang="it-IT" dirty="0" smtClean="0"/>
              <a:t>I piani terapeutici sono sovrapponibili?</a:t>
            </a:r>
            <a:endParaRPr lang="it-IT" dirty="0"/>
          </a:p>
          <a:p>
            <a:r>
              <a:rPr lang="it-IT" dirty="0"/>
              <a:t>Somministrazioni </a:t>
            </a:r>
            <a:r>
              <a:rPr lang="it-IT" dirty="0" smtClean="0"/>
              <a:t>subottimali?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rapporto fra domanda e risorse </a:t>
            </a:r>
            <a:r>
              <a:rPr lang="it-IT" dirty="0" smtClean="0"/>
              <a:t>disponibili non è stato adeguatamente indagato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26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5962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Revisione letteratura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628800"/>
            <a:ext cx="8675687" cy="4693349"/>
          </a:xfrm>
        </p:spPr>
        <p:txBody>
          <a:bodyPr/>
          <a:lstStyle/>
          <a:p>
            <a:r>
              <a:rPr lang="it-IT" sz="2400" dirty="0"/>
              <a:t>Complessivamente sono stati selezionati e valutati 118 lavori.</a:t>
            </a:r>
          </a:p>
          <a:p>
            <a:pPr lvl="1"/>
            <a:r>
              <a:rPr lang="it-IT" sz="1800" dirty="0" smtClean="0"/>
              <a:t>Periodo gennaio </a:t>
            </a:r>
            <a:r>
              <a:rPr lang="it-IT" sz="1800" dirty="0"/>
              <a:t>2006 </a:t>
            </a:r>
            <a:r>
              <a:rPr lang="it-IT" sz="1800" dirty="0" smtClean="0"/>
              <a:t>- </a:t>
            </a:r>
            <a:r>
              <a:rPr lang="it-IT" sz="1800" dirty="0"/>
              <a:t>marzo </a:t>
            </a:r>
            <a:r>
              <a:rPr lang="it-IT" sz="1800" dirty="0" smtClean="0"/>
              <a:t>2014</a:t>
            </a:r>
          </a:p>
          <a:p>
            <a:pPr lvl="1"/>
            <a:r>
              <a:rPr lang="it-IT" sz="1800" dirty="0" smtClean="0"/>
              <a:t>Non </a:t>
            </a:r>
            <a:r>
              <a:rPr lang="it-IT" sz="1800" dirty="0"/>
              <a:t>sono stati considerati gli studi relativi a retinopatie diabetiche e occlusione di vena </a:t>
            </a:r>
            <a:r>
              <a:rPr lang="it-IT" sz="1800" dirty="0" smtClean="0"/>
              <a:t>retinica</a:t>
            </a:r>
          </a:p>
          <a:p>
            <a:pPr lvl="1"/>
            <a:r>
              <a:rPr lang="it-IT" sz="1800" dirty="0" smtClean="0"/>
              <a:t>Solo studi </a:t>
            </a:r>
            <a:r>
              <a:rPr lang="it-IT" sz="1800" dirty="0"/>
              <a:t>sperimentali su pazienti, in lingua inglese e di cui fosse disponibile l’</a:t>
            </a:r>
            <a:r>
              <a:rPr lang="it-IT" sz="1800" dirty="0" err="1"/>
              <a:t>abstract</a:t>
            </a:r>
            <a:r>
              <a:rPr lang="it-IT" sz="1800" dirty="0"/>
              <a:t> per una prima </a:t>
            </a:r>
            <a:r>
              <a:rPr lang="it-IT" sz="1800" dirty="0" smtClean="0"/>
              <a:t>scrematura</a:t>
            </a:r>
          </a:p>
          <a:p>
            <a:r>
              <a:rPr lang="it-IT" sz="2400" dirty="0" smtClean="0"/>
              <a:t>Esclusi </a:t>
            </a:r>
            <a:r>
              <a:rPr lang="it-IT" sz="2400" dirty="0"/>
              <a:t>tutti gli </a:t>
            </a:r>
            <a:r>
              <a:rPr lang="it-IT" sz="2400" dirty="0" smtClean="0"/>
              <a:t>studi</a:t>
            </a:r>
          </a:p>
          <a:p>
            <a:pPr lvl="1"/>
            <a:r>
              <a:rPr lang="it-IT" sz="1800" dirty="0" smtClean="0"/>
              <a:t>che </a:t>
            </a:r>
            <a:r>
              <a:rPr lang="it-IT" sz="1800" dirty="0"/>
              <a:t>non prevedevano il braccio di controllo attivo.</a:t>
            </a:r>
          </a:p>
          <a:p>
            <a:pPr lvl="1"/>
            <a:r>
              <a:rPr lang="it-IT" sz="1800" dirty="0"/>
              <a:t>che non riportassero anche </a:t>
            </a:r>
            <a:r>
              <a:rPr lang="it-IT" sz="1800" dirty="0" err="1"/>
              <a:t>outcomes</a:t>
            </a:r>
            <a:r>
              <a:rPr lang="it-IT" sz="1800" dirty="0"/>
              <a:t> di efficacia in termini di acuità visiva (lettere o linee guadagnate/perse secondo i criteri standard</a:t>
            </a:r>
          </a:p>
          <a:p>
            <a:pPr lvl="1"/>
            <a:r>
              <a:rPr lang="it-IT" sz="1800" dirty="0"/>
              <a:t>che non riportavano per i parametri di interesse la deviazione standard o altre informazioni per il calcolo della stessa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27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64090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Metanalisi</a:t>
            </a:r>
            <a:r>
              <a:rPr lang="it-IT" dirty="0" smtClean="0"/>
              <a:t> Indirette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5011836" cy="201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996952"/>
            <a:ext cx="5011836" cy="2014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09120"/>
            <a:ext cx="5008227" cy="201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28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32542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Metanalisi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466725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magin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7" y="3501008"/>
            <a:ext cx="46577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29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77211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55713" indent="-519113"/>
            <a:r>
              <a:rPr lang="it-IT" dirty="0" smtClean="0"/>
              <a:t>Farmaco-economia</a:t>
            </a:r>
          </a:p>
          <a:p>
            <a:pPr marL="1255713" indent="-519113"/>
            <a:r>
              <a:rPr lang="it-IT" dirty="0" smtClean="0"/>
              <a:t>Budget impact</a:t>
            </a:r>
          </a:p>
          <a:p>
            <a:pPr marL="1255713" indent="-519113"/>
            <a:r>
              <a:rPr lang="it-IT" dirty="0" smtClean="0"/>
              <a:t>Real </a:t>
            </a:r>
            <a:r>
              <a:rPr lang="it-IT" dirty="0" err="1" smtClean="0"/>
              <a:t>practice</a:t>
            </a:r>
            <a:endParaRPr lang="it-IT" dirty="0" smtClean="0"/>
          </a:p>
          <a:p>
            <a:pPr marL="1255713" indent="-519113"/>
            <a:r>
              <a:rPr lang="it-IT" dirty="0" smtClean="0"/>
              <a:t>L’impatto organizzativo</a:t>
            </a:r>
          </a:p>
          <a:p>
            <a:pPr marL="1255713" indent="-519113"/>
            <a:r>
              <a:rPr lang="it-IT" dirty="0" smtClean="0"/>
              <a:t>Riflessioni finali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3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6982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Riflessione finali </a:t>
            </a:r>
            <a:r>
              <a:rPr lang="it-IT" sz="2800" dirty="0" smtClean="0"/>
              <a:t>(1/3)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615971"/>
            <a:ext cx="8675687" cy="4693349"/>
          </a:xfrm>
        </p:spPr>
        <p:txBody>
          <a:bodyPr/>
          <a:lstStyle/>
          <a:p>
            <a:r>
              <a:rPr lang="it-IT" sz="2800" dirty="0" smtClean="0"/>
              <a:t>Chiara evidenza della efficacia e anche della costo-efficacia</a:t>
            </a:r>
          </a:p>
          <a:p>
            <a:pPr lvl="1"/>
            <a:r>
              <a:rPr lang="it-IT" sz="2400" dirty="0" smtClean="0"/>
              <a:t>Anche non considerando i costi sociali</a:t>
            </a:r>
          </a:p>
          <a:p>
            <a:r>
              <a:rPr lang="it-IT" sz="2800" dirty="0" smtClean="0"/>
              <a:t>Farmaci con un forte impatto finanziario</a:t>
            </a:r>
          </a:p>
          <a:p>
            <a:pPr lvl="1"/>
            <a:r>
              <a:rPr lang="it-IT" sz="2400" dirty="0" smtClean="0"/>
              <a:t>Trend epidemiologico rilevante</a:t>
            </a:r>
          </a:p>
          <a:p>
            <a:r>
              <a:rPr lang="it-IT" sz="2800" dirty="0"/>
              <a:t>Farmaci costosi: problema di Sanità pubblica</a:t>
            </a:r>
          </a:p>
          <a:p>
            <a:pPr lvl="1"/>
            <a:r>
              <a:rPr lang="it-IT" sz="2400" dirty="0"/>
              <a:t>Malgrado contrattualistica </a:t>
            </a:r>
            <a:r>
              <a:rPr lang="it-IT" sz="2400" dirty="0" smtClean="0"/>
              <a:t>opaca</a:t>
            </a:r>
            <a:endParaRPr lang="it-IT" sz="24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30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9511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Riflessioni </a:t>
            </a:r>
            <a:r>
              <a:rPr lang="it-IT" dirty="0"/>
              <a:t>finali </a:t>
            </a:r>
            <a:r>
              <a:rPr lang="it-IT" sz="2800" dirty="0" smtClean="0"/>
              <a:t>(2/3)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412776"/>
            <a:ext cx="8675687" cy="4021907"/>
          </a:xfrm>
        </p:spPr>
        <p:txBody>
          <a:bodyPr/>
          <a:lstStyle/>
          <a:p>
            <a:r>
              <a:rPr lang="it-IT" dirty="0" smtClean="0"/>
              <a:t>Farmaci non sovrapponibili </a:t>
            </a:r>
            <a:r>
              <a:rPr lang="it-IT" dirty="0"/>
              <a:t>in termini di gestione del paziente</a:t>
            </a:r>
          </a:p>
          <a:p>
            <a:pPr lvl="1"/>
            <a:r>
              <a:rPr lang="it-IT" dirty="0" smtClean="0"/>
              <a:t>Attenzione </a:t>
            </a:r>
            <a:r>
              <a:rPr lang="it-IT" dirty="0"/>
              <a:t>a non confondere prezzo per somministrazione e costo della </a:t>
            </a:r>
            <a:r>
              <a:rPr lang="it-IT" dirty="0" smtClean="0"/>
              <a:t>terapia</a:t>
            </a:r>
          </a:p>
          <a:p>
            <a:r>
              <a:rPr lang="it-IT" dirty="0"/>
              <a:t>Informazioni carenti sulla efficacia </a:t>
            </a:r>
            <a:r>
              <a:rPr lang="it-IT" dirty="0" smtClean="0"/>
              <a:t>nella </a:t>
            </a:r>
            <a:r>
              <a:rPr lang="it-IT" dirty="0" err="1"/>
              <a:t>real</a:t>
            </a:r>
            <a:r>
              <a:rPr lang="it-IT" dirty="0"/>
              <a:t> </a:t>
            </a:r>
            <a:r>
              <a:rPr lang="it-IT" dirty="0" err="1" smtClean="0"/>
              <a:t>practice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pratica clinica è quindi l’elemento chiave</a:t>
            </a:r>
          </a:p>
          <a:p>
            <a:pPr lvl="1"/>
            <a:r>
              <a:rPr lang="it-IT" dirty="0" smtClean="0"/>
              <a:t>Anche considerando la scarsità di risorse fisiche</a:t>
            </a:r>
          </a:p>
          <a:p>
            <a:pPr lvl="1"/>
            <a:endParaRPr lang="it-IT" dirty="0"/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31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96954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Riflessioni </a:t>
            </a:r>
            <a:r>
              <a:rPr lang="it-IT" dirty="0"/>
              <a:t>finali </a:t>
            </a:r>
            <a:r>
              <a:rPr lang="it-IT" sz="2800" dirty="0" smtClean="0"/>
              <a:t>(3/3)</a:t>
            </a:r>
            <a:endParaRPr lang="it-IT" sz="2800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639341"/>
            <a:ext cx="8675687" cy="4021907"/>
          </a:xfrm>
        </p:spPr>
        <p:txBody>
          <a:bodyPr/>
          <a:lstStyle/>
          <a:p>
            <a:r>
              <a:rPr lang="it-IT" dirty="0"/>
              <a:t>Il problema è multidimensionale (HTA)</a:t>
            </a:r>
          </a:p>
          <a:p>
            <a:pPr lvl="1"/>
            <a:r>
              <a:rPr lang="it-IT" dirty="0"/>
              <a:t>La valutazione non può essere strettamente </a:t>
            </a:r>
            <a:r>
              <a:rPr lang="it-IT" dirty="0" smtClean="0"/>
              <a:t>farmaco-economica</a:t>
            </a:r>
          </a:p>
          <a:p>
            <a:pPr lvl="2"/>
            <a:r>
              <a:rPr lang="it-IT" dirty="0" smtClean="0"/>
              <a:t>Sostanzialmente positiva</a:t>
            </a:r>
            <a:endParaRPr lang="it-IT" dirty="0"/>
          </a:p>
          <a:p>
            <a:pPr lvl="1"/>
            <a:r>
              <a:rPr lang="it-IT" dirty="0"/>
              <a:t>Non c’è dubbio che esiste anche un problema di sostenibilità finanziaria</a:t>
            </a:r>
          </a:p>
          <a:p>
            <a:pPr lvl="1"/>
            <a:r>
              <a:rPr lang="it-IT" dirty="0"/>
              <a:t>E </a:t>
            </a:r>
            <a:r>
              <a:rPr lang="it-IT" dirty="0" smtClean="0"/>
              <a:t>principalmente uno organizzativo e di appropriatezza degli schemi terapeutici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32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3027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srgbClr val="F8F8F8"/>
                </a:solidFill>
              </a:rPr>
              <a:t/>
            </a:r>
            <a:br>
              <a:rPr lang="it-IT" sz="3200" dirty="0" smtClean="0">
                <a:solidFill>
                  <a:srgbClr val="F8F8F8"/>
                </a:solidFill>
              </a:rPr>
            </a:br>
            <a:r>
              <a:rPr lang="it-IT" sz="3200" dirty="0" smtClean="0">
                <a:solidFill>
                  <a:srgbClr val="F8F8F8"/>
                </a:solidFill>
              </a:rPr>
              <a:t/>
            </a:r>
            <a:br>
              <a:rPr lang="it-IT" sz="3200" dirty="0" smtClean="0">
                <a:solidFill>
                  <a:srgbClr val="F8F8F8"/>
                </a:solidFill>
              </a:rPr>
            </a:br>
            <a:r>
              <a:rPr lang="it-IT" sz="3200" dirty="0" smtClean="0">
                <a:solidFill>
                  <a:srgbClr val="F8F8F8"/>
                </a:solidFill>
              </a:rPr>
              <a:t/>
            </a:r>
            <a:br>
              <a:rPr lang="it-IT" sz="3200" dirty="0" smtClean="0">
                <a:solidFill>
                  <a:srgbClr val="F8F8F8"/>
                </a:solidFill>
              </a:rPr>
            </a:br>
            <a:r>
              <a:rPr lang="it-IT" sz="4800" dirty="0" smtClean="0"/>
              <a:t/>
            </a:r>
            <a:br>
              <a:rPr lang="it-IT" sz="4800" dirty="0" smtClean="0"/>
            </a:br>
            <a:endParaRPr lang="it-IT" sz="2400" dirty="0">
              <a:solidFill>
                <a:srgbClr val="000066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835696" y="4268688"/>
            <a:ext cx="7164288" cy="1752600"/>
          </a:xfrm>
        </p:spPr>
        <p:txBody>
          <a:bodyPr/>
          <a:lstStyle/>
          <a:p>
            <a:r>
              <a:rPr lang="it-IT" sz="2800" dirty="0" smtClean="0"/>
              <a:t>federico.spandonaro@uniroma2.it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800" dirty="0" smtClean="0"/>
              <a:t>presidente@creasanita.it</a:t>
            </a:r>
            <a:br>
              <a:rPr lang="it-IT" sz="2800" dirty="0" smtClean="0"/>
            </a:br>
            <a:r>
              <a:rPr lang="it-IT" sz="2800" dirty="0" smtClean="0"/>
              <a:t>www.creasanita.it</a:t>
            </a:r>
            <a:endParaRPr lang="it-IT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57" y="5279327"/>
            <a:ext cx="1656184" cy="741961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7" descr="imml-074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202710"/>
            <a:ext cx="612818" cy="738458"/>
          </a:xfrm>
          <a:prstGeom prst="rect">
            <a:avLst/>
          </a:prstGeom>
          <a:noFill/>
        </p:spPr>
      </p:pic>
      <p:sp>
        <p:nvSpPr>
          <p:cNvPr id="7" name="Sottotitolo 3"/>
          <p:cNvSpPr txBox="1">
            <a:spLocks/>
          </p:cNvSpPr>
          <p:nvPr/>
        </p:nvSpPr>
        <p:spPr>
          <a:xfrm>
            <a:off x="539552" y="3056756"/>
            <a:ext cx="8540824" cy="876300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it-IT" sz="3600" b="1" i="0" kern="0" dirty="0" smtClean="0"/>
              <a:t>Federico  Spandonaro</a:t>
            </a:r>
            <a:endParaRPr lang="it-IT" b="1" i="0" kern="0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33</a:t>
            </a:fld>
            <a:r>
              <a:rPr lang="pt-BR" smtClean="0"/>
              <a:t> / 33</a:t>
            </a:r>
            <a:endParaRPr lang="pt-B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NICE TAG 155 (2012)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…</a:t>
            </a:r>
            <a:r>
              <a:rPr lang="it-IT" sz="2400" dirty="0" err="1" smtClean="0"/>
              <a:t>both</a:t>
            </a:r>
            <a:r>
              <a:rPr lang="it-IT" sz="2400" dirty="0" smtClean="0"/>
              <a:t> </a:t>
            </a:r>
            <a:r>
              <a:rPr lang="it-IT" sz="2400" dirty="0" err="1"/>
              <a:t>pegaptanib</a:t>
            </a:r>
            <a:r>
              <a:rPr lang="it-IT" sz="2400" dirty="0"/>
              <a:t> and </a:t>
            </a:r>
            <a:r>
              <a:rPr lang="it-IT" sz="2400" dirty="0" err="1" smtClean="0"/>
              <a:t>ranibizumab</a:t>
            </a:r>
            <a:r>
              <a:rPr lang="it-IT" sz="2400" dirty="0"/>
              <a:t> </a:t>
            </a:r>
            <a:r>
              <a:rPr lang="en-US" sz="2400" dirty="0" smtClean="0"/>
              <a:t>are clinically </a:t>
            </a:r>
            <a:r>
              <a:rPr lang="en-US" sz="2400" dirty="0"/>
              <a:t>effective in the treatment of wet </a:t>
            </a:r>
            <a:r>
              <a:rPr lang="en-US" sz="2400" dirty="0" smtClean="0"/>
              <a:t>AMD</a:t>
            </a:r>
          </a:p>
          <a:p>
            <a:r>
              <a:rPr lang="en-US" sz="2400" dirty="0" smtClean="0"/>
              <a:t>but </a:t>
            </a:r>
            <a:r>
              <a:rPr lang="en-US" sz="2400" dirty="0"/>
              <a:t>that </a:t>
            </a:r>
            <a:r>
              <a:rPr lang="en-US" sz="2400" dirty="0" err="1"/>
              <a:t>ranibizumab</a:t>
            </a:r>
            <a:r>
              <a:rPr lang="en-US" sz="2400" dirty="0"/>
              <a:t> </a:t>
            </a:r>
            <a:r>
              <a:rPr lang="en-US" sz="2400" dirty="0" smtClean="0"/>
              <a:t>is associated </a:t>
            </a:r>
            <a:r>
              <a:rPr lang="en-US" sz="2400" dirty="0"/>
              <a:t>with greater clinical </a:t>
            </a:r>
            <a:r>
              <a:rPr lang="en-US" sz="2400" dirty="0" smtClean="0"/>
              <a:t>benefit</a:t>
            </a:r>
          </a:p>
          <a:p>
            <a:r>
              <a:rPr lang="en-US" sz="2400" u="sng" dirty="0" err="1" smtClean="0"/>
              <a:t>ranibizumab</a:t>
            </a:r>
            <a:r>
              <a:rPr lang="en-US" sz="2400" u="sng" dirty="0" smtClean="0"/>
              <a:t> would </a:t>
            </a:r>
            <a:r>
              <a:rPr lang="en-US" sz="2400" u="sng" dirty="0"/>
              <a:t>be cost effective if</a:t>
            </a: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u="sng" dirty="0" smtClean="0"/>
              <a:t>manufacturer</a:t>
            </a:r>
            <a:r>
              <a:rPr lang="en-US" sz="2400" dirty="0" smtClean="0"/>
              <a:t> </a:t>
            </a:r>
            <a:r>
              <a:rPr lang="en-US" sz="2400" dirty="0"/>
              <a:t>pays for the drug cost of </a:t>
            </a:r>
            <a:r>
              <a:rPr lang="en-US" sz="2400" dirty="0" err="1"/>
              <a:t>ranibizumab</a:t>
            </a:r>
            <a:r>
              <a:rPr lang="en-US" sz="2400" dirty="0"/>
              <a:t> </a:t>
            </a:r>
            <a:r>
              <a:rPr lang="en-US" sz="2400" u="sng" dirty="0"/>
              <a:t>beyond 14 injections</a:t>
            </a:r>
            <a:r>
              <a:rPr lang="en-US" sz="2400" dirty="0"/>
              <a:t> in </a:t>
            </a:r>
            <a:r>
              <a:rPr lang="en-US" sz="2400" dirty="0" smtClean="0"/>
              <a:t>the treated eye</a:t>
            </a:r>
          </a:p>
          <a:p>
            <a:r>
              <a:rPr lang="en-US" sz="2400" dirty="0" smtClean="0"/>
              <a:t>treatment </a:t>
            </a:r>
            <a:r>
              <a:rPr lang="en-US" sz="2400" dirty="0"/>
              <a:t>with </a:t>
            </a:r>
            <a:r>
              <a:rPr lang="en-US" sz="2400" dirty="0" err="1" smtClean="0"/>
              <a:t>pegaptanib</a:t>
            </a:r>
            <a:r>
              <a:rPr lang="en-US" sz="2400" dirty="0" smtClean="0"/>
              <a:t> </a:t>
            </a:r>
            <a:r>
              <a:rPr lang="en-US" sz="2400" dirty="0"/>
              <a:t>for wet AMD is not a cost-effective use of NHS </a:t>
            </a:r>
            <a:r>
              <a:rPr lang="en-US" sz="2400" dirty="0" smtClean="0"/>
              <a:t>resources</a:t>
            </a:r>
            <a:endParaRPr lang="it-IT" sz="24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4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5093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NICE TAG 294 (2013)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…</a:t>
            </a:r>
            <a:r>
              <a:rPr lang="en-US" sz="2400" dirty="0" err="1" smtClean="0"/>
              <a:t>aflibercept</a:t>
            </a:r>
            <a:r>
              <a:rPr lang="en-US" sz="2400" dirty="0" smtClean="0"/>
              <a:t> </a:t>
            </a:r>
            <a:r>
              <a:rPr lang="en-US" sz="2400" dirty="0"/>
              <a:t>is a clinically effective treatment</a:t>
            </a:r>
            <a:endParaRPr lang="it-IT" sz="2400" dirty="0" smtClean="0"/>
          </a:p>
          <a:p>
            <a:r>
              <a:rPr lang="it-IT" sz="2400" dirty="0" err="1" smtClean="0"/>
              <a:t>aflibercept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safe</a:t>
            </a:r>
            <a:r>
              <a:rPr lang="it-IT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well </a:t>
            </a:r>
            <a:r>
              <a:rPr lang="en-US" sz="2400" dirty="0" smtClean="0"/>
              <a:t>tolerated</a:t>
            </a:r>
            <a:endParaRPr lang="it-IT" sz="2400" dirty="0" smtClean="0"/>
          </a:p>
          <a:p>
            <a:r>
              <a:rPr lang="it-IT" sz="2400" dirty="0" smtClean="0"/>
              <a:t>the </a:t>
            </a:r>
            <a:r>
              <a:rPr lang="it-IT" sz="2400" dirty="0" err="1"/>
              <a:t>Committee</a:t>
            </a:r>
            <a:r>
              <a:rPr lang="it-IT" sz="2400" dirty="0"/>
              <a:t> </a:t>
            </a:r>
            <a:r>
              <a:rPr lang="it-IT" sz="2400" dirty="0" err="1" smtClean="0"/>
              <a:t>was</a:t>
            </a:r>
            <a:r>
              <a:rPr lang="it-IT" sz="2400" dirty="0"/>
              <a:t> </a:t>
            </a:r>
            <a:r>
              <a:rPr lang="en-US" sz="2400" dirty="0" smtClean="0"/>
              <a:t>aware </a:t>
            </a:r>
            <a:r>
              <a:rPr lang="en-US" sz="2400" dirty="0"/>
              <a:t>that, in both the manufacturer's and the ERG's analyses, the </a:t>
            </a:r>
            <a:r>
              <a:rPr lang="en-US" sz="2400" dirty="0" smtClean="0"/>
              <a:t>differences in </a:t>
            </a:r>
            <a:r>
              <a:rPr lang="en-US" sz="2400" dirty="0"/>
              <a:t>total costs and QALYs were very </a:t>
            </a:r>
            <a:r>
              <a:rPr lang="en-US" sz="2400" dirty="0" smtClean="0"/>
              <a:t>small</a:t>
            </a:r>
          </a:p>
          <a:p>
            <a:r>
              <a:rPr lang="en-US" sz="2400" dirty="0" smtClean="0"/>
              <a:t>therefore concluded that </a:t>
            </a:r>
            <a:r>
              <a:rPr lang="en-US" sz="2400" u="sng" dirty="0" err="1"/>
              <a:t>aflibercept</a:t>
            </a:r>
            <a:r>
              <a:rPr lang="en-US" sz="2400" u="sng" dirty="0"/>
              <a:t> could be recommended as a cost-effective use</a:t>
            </a:r>
            <a:r>
              <a:rPr lang="en-US" sz="2400" dirty="0"/>
              <a:t> of </a:t>
            </a:r>
            <a:r>
              <a:rPr lang="en-US" sz="2400" dirty="0" smtClean="0"/>
              <a:t>NHS resources </a:t>
            </a:r>
            <a:r>
              <a:rPr lang="en-US" sz="2400" dirty="0"/>
              <a:t>if </a:t>
            </a:r>
            <a:r>
              <a:rPr lang="en-US" sz="2400" dirty="0" err="1"/>
              <a:t>ranibizumab</a:t>
            </a:r>
            <a:r>
              <a:rPr lang="en-US" sz="2400" dirty="0"/>
              <a:t> would otherwise be the treatment </a:t>
            </a:r>
            <a:r>
              <a:rPr lang="en-US" sz="2400" dirty="0" smtClean="0"/>
              <a:t>used</a:t>
            </a:r>
          </a:p>
          <a:p>
            <a:r>
              <a:rPr lang="en-US" sz="2400" dirty="0" smtClean="0"/>
              <a:t>Si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espresse</a:t>
            </a:r>
            <a:r>
              <a:rPr lang="en-US" sz="2400" dirty="0" smtClean="0"/>
              <a:t> </a:t>
            </a:r>
            <a:r>
              <a:rPr lang="en-US" sz="2400" dirty="0" err="1" smtClean="0"/>
              <a:t>anche</a:t>
            </a:r>
            <a:endParaRPr lang="en-US" sz="2400" dirty="0"/>
          </a:p>
          <a:p>
            <a:pPr lvl="1"/>
            <a:r>
              <a:rPr lang="en-US" sz="2000" dirty="0" smtClean="0"/>
              <a:t>Australia, </a:t>
            </a:r>
            <a:r>
              <a:rPr lang="en-US" sz="2000" dirty="0" err="1" smtClean="0"/>
              <a:t>Scozia</a:t>
            </a:r>
            <a:r>
              <a:rPr lang="en-US" sz="2000" dirty="0" smtClean="0"/>
              <a:t>, </a:t>
            </a:r>
            <a:r>
              <a:rPr lang="en-US" sz="2000" dirty="0" err="1" smtClean="0"/>
              <a:t>Svezia</a:t>
            </a:r>
            <a:r>
              <a:rPr lang="en-US" sz="2000" dirty="0" smtClean="0"/>
              <a:t>, …</a:t>
            </a:r>
            <a:endParaRPr lang="it-IT" sz="20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5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7300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Questioni acquisite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Efficacia</a:t>
            </a:r>
          </a:p>
          <a:p>
            <a:pPr lvl="1"/>
            <a:r>
              <a:rPr lang="it-IT" dirty="0" smtClean="0"/>
              <a:t>Farmaci a innovazione importante</a:t>
            </a:r>
          </a:p>
          <a:p>
            <a:r>
              <a:rPr lang="it-IT" dirty="0" smtClean="0"/>
              <a:t>Sicurezza</a:t>
            </a:r>
          </a:p>
          <a:p>
            <a:r>
              <a:rPr lang="it-IT" dirty="0" smtClean="0"/>
              <a:t>Costo/Efficacia</a:t>
            </a:r>
          </a:p>
          <a:p>
            <a:pPr lvl="1"/>
            <a:r>
              <a:rPr lang="it-IT" dirty="0" smtClean="0"/>
              <a:t>Con alcune restrizioni</a:t>
            </a:r>
          </a:p>
          <a:p>
            <a:pPr lvl="1"/>
            <a:r>
              <a:rPr lang="it-IT" dirty="0" smtClean="0"/>
              <a:t>Con negoziazioni prezzo/volume</a:t>
            </a:r>
          </a:p>
          <a:p>
            <a:pPr lvl="1"/>
            <a:r>
              <a:rPr lang="it-IT" dirty="0" smtClean="0"/>
              <a:t>Con </a:t>
            </a:r>
            <a:r>
              <a:rPr lang="it-IT" dirty="0" err="1" smtClean="0"/>
              <a:t>scontistiche</a:t>
            </a:r>
            <a:r>
              <a:rPr lang="it-IT" dirty="0" smtClean="0"/>
              <a:t> riservate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6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2431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Somministrazione</a:t>
            </a:r>
          </a:p>
          <a:p>
            <a:pPr lvl="1"/>
            <a:r>
              <a:rPr lang="it-IT" dirty="0" smtClean="0"/>
              <a:t>£ 257,47 – 143, 00 - 129,46</a:t>
            </a:r>
          </a:p>
          <a:p>
            <a:r>
              <a:rPr lang="it-IT" dirty="0" smtClean="0"/>
              <a:t>Monitoraggio</a:t>
            </a:r>
          </a:p>
          <a:p>
            <a:pPr lvl="1"/>
            <a:r>
              <a:rPr lang="it-IT" dirty="0" smtClean="0"/>
              <a:t>£ 197 – 131,27</a:t>
            </a:r>
          </a:p>
          <a:p>
            <a:r>
              <a:rPr lang="it-IT" dirty="0" smtClean="0"/>
              <a:t>Costo annuo cecità</a:t>
            </a:r>
          </a:p>
          <a:p>
            <a:pPr lvl="1"/>
            <a:r>
              <a:rPr lang="it-IT" dirty="0" smtClean="0"/>
              <a:t>£ 585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7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8034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Principale causa di cecità</a:t>
            </a:r>
          </a:p>
          <a:p>
            <a:r>
              <a:rPr lang="it-IT" dirty="0" smtClean="0"/>
              <a:t>Studi nord-EU dimostrano una riduzione di quasi il 50% della cecità legale dopo gli anti-VEGF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8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1113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Riflessione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495325"/>
            <a:ext cx="8675687" cy="4525963"/>
          </a:xfrm>
        </p:spPr>
        <p:txBody>
          <a:bodyPr/>
          <a:lstStyle/>
          <a:p>
            <a:r>
              <a:rPr lang="it-IT" sz="2800" dirty="0" smtClean="0"/>
              <a:t>Terapie costo-efficaci </a:t>
            </a:r>
          </a:p>
          <a:p>
            <a:r>
              <a:rPr lang="it-IT" sz="2800" dirty="0" smtClean="0"/>
              <a:t>Il valore della costo-efficacia dipende</a:t>
            </a:r>
          </a:p>
          <a:p>
            <a:pPr lvl="1"/>
            <a:r>
              <a:rPr lang="it-IT" sz="2400" dirty="0" smtClean="0"/>
              <a:t>Da prezzo (opaco)</a:t>
            </a:r>
          </a:p>
          <a:p>
            <a:pPr lvl="1"/>
            <a:r>
              <a:rPr lang="it-IT" sz="2400" dirty="0" smtClean="0"/>
              <a:t>Costi somministrazione</a:t>
            </a:r>
          </a:p>
          <a:p>
            <a:pPr lvl="1"/>
            <a:r>
              <a:rPr lang="it-IT" sz="2400" dirty="0" smtClean="0"/>
              <a:t>Da QALY</a:t>
            </a:r>
          </a:p>
          <a:p>
            <a:pPr lvl="1"/>
            <a:r>
              <a:rPr lang="it-IT" sz="2400" dirty="0" smtClean="0"/>
              <a:t>… Ovvero organizzazione del percorso</a:t>
            </a:r>
          </a:p>
          <a:p>
            <a:r>
              <a:rPr lang="it-IT" sz="2800" dirty="0" smtClean="0"/>
              <a:t>Senza poi tenere conto dei costi non sanitari</a:t>
            </a:r>
          </a:p>
          <a:p>
            <a:r>
              <a:rPr lang="it-IT" sz="2800" dirty="0" smtClean="0"/>
              <a:t>… </a:t>
            </a:r>
            <a:r>
              <a:rPr lang="it-IT" sz="2800" dirty="0"/>
              <a:t>due </a:t>
            </a:r>
            <a:r>
              <a:rPr lang="it-IT" sz="2800" dirty="0" smtClean="0"/>
              <a:t>(?) opportunità sono certamente  </a:t>
            </a:r>
            <a:r>
              <a:rPr lang="it-IT" sz="2800" dirty="0"/>
              <a:t>meglio di </a:t>
            </a:r>
            <a:r>
              <a:rPr lang="it-IT" sz="2800" dirty="0" smtClean="0"/>
              <a:t>una</a:t>
            </a:r>
            <a:endParaRPr lang="it-IT" sz="2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AMD:  Il punto di vista della farmaco-economia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 smtClean="0"/>
              <a:t>L'appropriatezza terapeutica nella DM legata all'età  - Napoli 19.5.2014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9</a:t>
            </a:fld>
            <a:r>
              <a:rPr lang="pt-BR" smtClean="0"/>
              <a:t> / 33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8502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0ffca614a09fc30b54ee4effcbba97124b65"/>
</p:tagLst>
</file>

<file path=ppt/theme/theme1.xml><?xml version="1.0" encoding="utf-8"?>
<a:theme xmlns:a="http://schemas.openxmlformats.org/drawingml/2006/main" name="fs+crea_bn">
  <a:themeElements>
    <a:clrScheme name="fs+csan_b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s+csan_b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fs+csan_b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fs+crea_bn</Template>
  <TotalTime>169</TotalTime>
  <Words>1488</Words>
  <Application>Microsoft Office PowerPoint</Application>
  <PresentationFormat>Presentazione su schermo (4:3)</PresentationFormat>
  <Paragraphs>241</Paragraphs>
  <Slides>33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fs+crea_bn</vt:lpstr>
      <vt:lpstr>AMD Il punto di vista della farmaco-economia</vt:lpstr>
      <vt:lpstr>Disclosure (Uncond. Grant, Reserch Funds, Educational programs , ...)</vt:lpstr>
      <vt:lpstr>Indice</vt:lpstr>
      <vt:lpstr>NICE TAG 155 (2012)</vt:lpstr>
      <vt:lpstr>NICE TAG 294 (2013)</vt:lpstr>
      <vt:lpstr>Questioni acquisite</vt:lpstr>
      <vt:lpstr>Costi</vt:lpstr>
      <vt:lpstr>Cecità</vt:lpstr>
      <vt:lpstr>I Riflessione</vt:lpstr>
      <vt:lpstr>Epidemiologia</vt:lpstr>
      <vt:lpstr>Prevalenza</vt:lpstr>
      <vt:lpstr>Prevalenza per genere</vt:lpstr>
      <vt:lpstr>Prevalenza proiezioni</vt:lpstr>
      <vt:lpstr>Incidenza</vt:lpstr>
      <vt:lpstr>Incidenza: proiezioni</vt:lpstr>
      <vt:lpstr>Incidenza: proiezioni</vt:lpstr>
      <vt:lpstr>II Riflessione</vt:lpstr>
      <vt:lpstr>Spesa H</vt:lpstr>
      <vt:lpstr>La crisi e la WTP</vt:lpstr>
      <vt:lpstr>Le prospettive</vt:lpstr>
      <vt:lpstr>Spesa farmaceutica</vt:lpstr>
      <vt:lpstr>Quale budget?</vt:lpstr>
      <vt:lpstr>III Riflessione</vt:lpstr>
      <vt:lpstr>Questioni dibattute</vt:lpstr>
      <vt:lpstr>Real Practice</vt:lpstr>
      <vt:lpstr>IV Riflessione</vt:lpstr>
      <vt:lpstr>Revisione letteratura</vt:lpstr>
      <vt:lpstr>Metanalisi Indirette</vt:lpstr>
      <vt:lpstr>Metanalisi</vt:lpstr>
      <vt:lpstr>Riflessione finali (1/3)</vt:lpstr>
      <vt:lpstr>Riflessioni finali (2/3)</vt:lpstr>
      <vt:lpstr>Riflessioni finali (3/3)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spandonaro</dc:creator>
  <cp:lastModifiedBy>spandonaro</cp:lastModifiedBy>
  <cp:revision>32</cp:revision>
  <cp:lastPrinted>1601-01-01T00:00:00Z</cp:lastPrinted>
  <dcterms:created xsi:type="dcterms:W3CDTF">2014-02-01T14:38:29Z</dcterms:created>
  <dcterms:modified xsi:type="dcterms:W3CDTF">2014-06-09T08:03:21Z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