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6.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61" r:id="rId2"/>
    <p:sldId id="278" r:id="rId3"/>
    <p:sldId id="314" r:id="rId4"/>
    <p:sldId id="302" r:id="rId5"/>
    <p:sldId id="258" r:id="rId6"/>
    <p:sldId id="259" r:id="rId7"/>
    <p:sldId id="262" r:id="rId8"/>
    <p:sldId id="280" r:id="rId9"/>
    <p:sldId id="332" r:id="rId10"/>
    <p:sldId id="270" r:id="rId11"/>
    <p:sldId id="256" r:id="rId12"/>
    <p:sldId id="264" r:id="rId13"/>
    <p:sldId id="271" r:id="rId14"/>
    <p:sldId id="273" r:id="rId15"/>
    <p:sldId id="274" r:id="rId16"/>
    <p:sldId id="275" r:id="rId17"/>
    <p:sldId id="272" r:id="rId18"/>
    <p:sldId id="317" r:id="rId19"/>
    <p:sldId id="329" r:id="rId20"/>
    <p:sldId id="318" r:id="rId21"/>
    <p:sldId id="276" r:id="rId22"/>
    <p:sldId id="319" r:id="rId23"/>
    <p:sldId id="292" r:id="rId24"/>
    <p:sldId id="311" r:id="rId25"/>
    <p:sldId id="277" r:id="rId26"/>
    <p:sldId id="315" r:id="rId27"/>
    <p:sldId id="328" r:id="rId28"/>
    <p:sldId id="340" r:id="rId29"/>
    <p:sldId id="343" r:id="rId30"/>
    <p:sldId id="310" r:id="rId31"/>
    <p:sldId id="342" r:id="rId32"/>
    <p:sldId id="285" r:id="rId33"/>
    <p:sldId id="266" r:id="rId34"/>
    <p:sldId id="267" r:id="rId35"/>
    <p:sldId id="327" r:id="rId36"/>
    <p:sldId id="322" r:id="rId37"/>
    <p:sldId id="326" r:id="rId38"/>
    <p:sldId id="309" r:id="rId39"/>
    <p:sldId id="306" r:id="rId40"/>
    <p:sldId id="281" r:id="rId41"/>
    <p:sldId id="283" r:id="rId42"/>
    <p:sldId id="304" r:id="rId43"/>
    <p:sldId id="282" r:id="rId44"/>
    <p:sldId id="295" r:id="rId45"/>
    <p:sldId id="269" r:id="rId46"/>
    <p:sldId id="268" r:id="rId47"/>
    <p:sldId id="279" r:id="rId48"/>
    <p:sldId id="330" r:id="rId49"/>
    <p:sldId id="333" r:id="rId50"/>
    <p:sldId id="324" r:id="rId51"/>
    <p:sldId id="334" r:id="rId52"/>
    <p:sldId id="335" r:id="rId53"/>
    <p:sldId id="299" r:id="rId54"/>
    <p:sldId id="336" r:id="rId55"/>
    <p:sldId id="300" r:id="rId56"/>
    <p:sldId id="301" r:id="rId57"/>
    <p:sldId id="337" r:id="rId58"/>
    <p:sldId id="338" r:id="rId59"/>
    <p:sldId id="339" r:id="rId60"/>
    <p:sldId id="287" r:id="rId61"/>
    <p:sldId id="293" r:id="rId62"/>
    <p:sldId id="294" r:id="rId63"/>
    <p:sldId id="296" r:id="rId64"/>
    <p:sldId id="305" r:id="rId65"/>
    <p:sldId id="331" r:id="rId6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ECFF"/>
    <a:srgbClr val="FFCC66"/>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925" autoAdjust="0"/>
  </p:normalViewPr>
  <p:slideViewPr>
    <p:cSldViewPr>
      <p:cViewPr>
        <p:scale>
          <a:sx n="66" d="100"/>
          <a:sy n="66" d="100"/>
        </p:scale>
        <p:origin x="-1422"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Office_Excel3.xlsx"/></Relationships>
</file>

<file path=ppt/charts/_rels/chart4.xml.rels><?xml version="1.0" encoding="UTF-8" standalone="yes"?>
<Relationships xmlns="http://schemas.openxmlformats.org/package/2006/relationships"><Relationship Id="rId2" Type="http://schemas.openxmlformats.org/officeDocument/2006/relationships/package" Target="../embeddings/Foglio_di_lavoro_di_Microsoft_Office_Excel4.xlsx"/><Relationship Id="rId1" Type="http://schemas.openxmlformats.org/officeDocument/2006/relationships/image" Target="../media/image16.jpeg"/></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oglio_di_lavoro_di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lavoro_di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view3D>
      <c:rotX val="14"/>
      <c:hPercent val="67"/>
      <c:rotY val="1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25400">
          <a:noFill/>
        </a:ln>
      </c:spPr>
    </c:backWall>
    <c:plotArea>
      <c:layout>
        <c:manualLayout>
          <c:layoutTarget val="inner"/>
          <c:xMode val="edge"/>
          <c:yMode val="edge"/>
          <c:x val="0.13841807909604698"/>
          <c:y val="1.4957264957264878E-2"/>
          <c:w val="0.85169491525424446"/>
          <c:h val="0.8867521367521366"/>
        </c:manualLayout>
      </c:layout>
      <c:bar3DChart>
        <c:barDir val="col"/>
        <c:grouping val="clustered"/>
        <c:ser>
          <c:idx val="2"/>
          <c:order val="0"/>
          <c:tx>
            <c:strRef>
              <c:f>Sheet1!$A$4</c:f>
              <c:strCache>
                <c:ptCount val="1"/>
                <c:pt idx="0">
                  <c:v>Nord</c:v>
                </c:pt>
              </c:strCache>
            </c:strRef>
          </c:tx>
          <c:spPr>
            <a:solidFill>
              <a:srgbClr val="FF0000"/>
            </a:solidFill>
            <a:ln w="13380">
              <a:noFill/>
              <a:prstDash val="solid"/>
            </a:ln>
            <a:effectLst>
              <a:innerShdw blurRad="114300">
                <a:prstClr val="black"/>
              </a:innerShdw>
            </a:effectLst>
          </c:spPr>
          <c:dPt>
            <c:idx val="3"/>
            <c:spPr>
              <a:solidFill>
                <a:srgbClr val="FFFF00"/>
              </a:solidFill>
              <a:ln w="13380">
                <a:noFill/>
                <a:prstDash val="solid"/>
              </a:ln>
              <a:effectLst>
                <a:innerShdw blurRad="114300">
                  <a:prstClr val="black"/>
                </a:innerShdw>
              </a:effectLst>
            </c:spPr>
          </c:dPt>
          <c:dPt>
            <c:idx val="4"/>
            <c:spPr>
              <a:solidFill>
                <a:srgbClr val="FFFF00"/>
              </a:solidFill>
              <a:ln w="13380">
                <a:noFill/>
                <a:prstDash val="solid"/>
              </a:ln>
              <a:effectLst>
                <a:innerShdw blurRad="114300">
                  <a:prstClr val="black"/>
                </a:innerShdw>
              </a:effectLst>
            </c:spPr>
          </c:dPt>
          <c:dLbls>
            <c:dLbl>
              <c:idx val="0"/>
              <c:layout>
                <c:manualLayout>
                  <c:x val="1.6246108540176819E-2"/>
                  <c:y val="-2.4500261436753042E-2"/>
                </c:manualLayout>
              </c:layout>
              <c:showVal val="1"/>
            </c:dLbl>
            <c:dLbl>
              <c:idx val="1"/>
              <c:layout>
                <c:manualLayout>
                  <c:x val="5.6690506240359003E-3"/>
                  <c:y val="-1.5864802635083275E-2"/>
                </c:manualLayout>
              </c:layout>
              <c:showVal val="1"/>
            </c:dLbl>
            <c:dLbl>
              <c:idx val="2"/>
              <c:layout>
                <c:manualLayout>
                  <c:x val="3.3444816053512638E-3"/>
                  <c:y val="-2.7027027027027525E-2"/>
                </c:manualLayout>
              </c:layout>
              <c:showVal val="1"/>
            </c:dLbl>
            <c:dLbl>
              <c:idx val="3"/>
              <c:layout>
                <c:manualLayout>
                  <c:x val="1.7700883466554681E-2"/>
                  <c:y val="-1.9973223980923615E-2"/>
                </c:manualLayout>
              </c:layout>
              <c:showVal val="1"/>
            </c:dLbl>
            <c:dLbl>
              <c:idx val="4"/>
              <c:layout>
                <c:manualLayout>
                  <c:x val="0"/>
                  <c:y val="-1.6216216216216241E-2"/>
                </c:manualLayout>
              </c:layout>
              <c:showVal val="1"/>
            </c:dLbl>
            <c:spPr>
              <a:noFill/>
              <a:ln w="26761">
                <a:noFill/>
              </a:ln>
            </c:spPr>
            <c:txPr>
              <a:bodyPr/>
              <a:lstStyle/>
              <a:p>
                <a:pPr>
                  <a:defRPr sz="1400" b="0" i="1" u="none" strike="noStrike" baseline="0">
                    <a:solidFill>
                      <a:schemeClr val="tx1"/>
                    </a:solidFill>
                    <a:latin typeface="Comic Sans MS" pitchFamily="66" charset="0"/>
                    <a:ea typeface="Times New Roman"/>
                    <a:cs typeface="Times New Roman"/>
                  </a:defRPr>
                </a:pPr>
                <a:endParaRPr lang="it-IT"/>
              </a:p>
            </c:txPr>
            <c:showVal val="1"/>
          </c:dLbls>
          <c:cat>
            <c:numRef>
              <c:f>Sheet1!$B$1:$F$1</c:f>
              <c:numCache>
                <c:formatCode>General</c:formatCode>
                <c:ptCount val="5"/>
                <c:pt idx="0">
                  <c:v>1998</c:v>
                </c:pt>
                <c:pt idx="1">
                  <c:v>1999</c:v>
                </c:pt>
                <c:pt idx="2">
                  <c:v>2000</c:v>
                </c:pt>
                <c:pt idx="3">
                  <c:v>2002</c:v>
                </c:pt>
                <c:pt idx="4">
                  <c:v>2010</c:v>
                </c:pt>
              </c:numCache>
            </c:numRef>
          </c:cat>
          <c:val>
            <c:numRef>
              <c:f>Sheet1!$B$4:$F$4</c:f>
              <c:numCache>
                <c:formatCode>General</c:formatCode>
                <c:ptCount val="5"/>
                <c:pt idx="0">
                  <c:v>424692</c:v>
                </c:pt>
                <c:pt idx="1">
                  <c:v>484574</c:v>
                </c:pt>
                <c:pt idx="2">
                  <c:v>538362</c:v>
                </c:pt>
                <c:pt idx="3">
                  <c:v>650000</c:v>
                </c:pt>
                <c:pt idx="4">
                  <c:v>1000000</c:v>
                </c:pt>
              </c:numCache>
            </c:numRef>
          </c:val>
        </c:ser>
        <c:gapDepth val="0"/>
        <c:shape val="box"/>
        <c:axId val="61290752"/>
        <c:axId val="61339904"/>
        <c:axId val="0"/>
      </c:bar3DChart>
      <c:catAx>
        <c:axId val="61290752"/>
        <c:scaling>
          <c:orientation val="minMax"/>
        </c:scaling>
        <c:axPos val="b"/>
        <c:numFmt formatCode="General" sourceLinked="1"/>
        <c:tickLblPos val="low"/>
        <c:spPr>
          <a:ln w="3346">
            <a:solidFill>
              <a:schemeClr val="tx1"/>
            </a:solidFill>
            <a:prstDash val="solid"/>
          </a:ln>
        </c:spPr>
        <c:txPr>
          <a:bodyPr rot="0" vert="horz"/>
          <a:lstStyle/>
          <a:p>
            <a:pPr>
              <a:defRPr sz="1800" b="1" i="0" u="none" strike="noStrike" baseline="0">
                <a:solidFill>
                  <a:schemeClr val="tx1"/>
                </a:solidFill>
                <a:latin typeface="Comic Sans MS" pitchFamily="66" charset="0"/>
                <a:ea typeface="Times New Roman"/>
                <a:cs typeface="Times New Roman"/>
              </a:defRPr>
            </a:pPr>
            <a:endParaRPr lang="it-IT"/>
          </a:p>
        </c:txPr>
        <c:crossAx val="61339904"/>
        <c:crosses val="autoZero"/>
        <c:auto val="1"/>
        <c:lblAlgn val="ctr"/>
        <c:lblOffset val="100"/>
        <c:tickLblSkip val="1"/>
        <c:tickMarkSkip val="1"/>
      </c:catAx>
      <c:valAx>
        <c:axId val="61339904"/>
        <c:scaling>
          <c:orientation val="minMax"/>
          <c:max val="1100000"/>
          <c:min val="0"/>
        </c:scaling>
        <c:axPos val="l"/>
        <c:numFmt formatCode="General" sourceLinked="1"/>
        <c:tickLblPos val="nextTo"/>
        <c:spPr>
          <a:ln w="3346">
            <a:solidFill>
              <a:schemeClr val="tx1"/>
            </a:solidFill>
            <a:prstDash val="solid"/>
          </a:ln>
        </c:spPr>
        <c:txPr>
          <a:bodyPr rot="0" vert="horz"/>
          <a:lstStyle/>
          <a:p>
            <a:pPr>
              <a:defRPr sz="1600" b="0" i="0" u="none" strike="noStrike" baseline="0">
                <a:solidFill>
                  <a:schemeClr val="tx1"/>
                </a:solidFill>
                <a:latin typeface="Comic Sans MS" pitchFamily="66" charset="0"/>
                <a:ea typeface="Times New Roman"/>
                <a:cs typeface="Times New Roman"/>
              </a:defRPr>
            </a:pPr>
            <a:endParaRPr lang="it-IT"/>
          </a:p>
        </c:txPr>
        <c:crossAx val="61290752"/>
        <c:crosses val="autoZero"/>
        <c:crossBetween val="between"/>
        <c:minorUnit val="200000"/>
      </c:valAx>
      <c:spPr>
        <a:noFill/>
        <a:ln w="25400">
          <a:noFill/>
        </a:ln>
      </c:spPr>
    </c:plotArea>
    <c:plotVisOnly val="1"/>
    <c:dispBlanksAs val="gap"/>
  </c:chart>
  <c:spPr>
    <a:noFill/>
    <a:ln>
      <a:noFill/>
    </a:ln>
  </c:spPr>
  <c:txPr>
    <a:bodyPr/>
    <a:lstStyle/>
    <a:p>
      <a:pPr>
        <a:defRPr sz="1897" b="1" i="0" u="none" strike="noStrike" baseline="0">
          <a:solidFill>
            <a:schemeClr val="tx1"/>
          </a:solidFill>
          <a:latin typeface="Times New Roman"/>
          <a:ea typeface="Times New Roman"/>
          <a:cs typeface="Times New Roman"/>
        </a:defRPr>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autoTitleDeleted val="1"/>
    <c:view3D>
      <c:rotX val="75"/>
      <c:perspective val="30"/>
    </c:view3D>
    <c:sideWall>
      <c:spPr>
        <a:noFill/>
        <a:ln w="25400">
          <a:noFill/>
        </a:ln>
      </c:spPr>
    </c:sideWall>
    <c:backWall>
      <c:spPr>
        <a:noFill/>
        <a:ln w="25400">
          <a:noFill/>
        </a:ln>
      </c:spPr>
    </c:backWall>
    <c:plotArea>
      <c:layout>
        <c:manualLayout>
          <c:layoutTarget val="inner"/>
          <c:xMode val="edge"/>
          <c:yMode val="edge"/>
          <c:x val="1.0841936096604219E-2"/>
          <c:y val="0"/>
          <c:w val="0.9602462343124516"/>
          <c:h val="0.84546487022275307"/>
        </c:manualLayout>
      </c:layout>
      <c:pie3DChart>
        <c:varyColors val="1"/>
        <c:ser>
          <c:idx val="0"/>
          <c:order val="0"/>
          <c:tx>
            <c:strRef>
              <c:f>Sheet1!$A$2</c:f>
              <c:strCache>
                <c:ptCount val="1"/>
                <c:pt idx="0">
                  <c:v>Est</c:v>
                </c:pt>
              </c:strCache>
            </c:strRef>
          </c:tx>
          <c:spPr>
            <a:solidFill>
              <a:schemeClr val="accent1"/>
            </a:solidFill>
            <a:ln w="12679">
              <a:noFill/>
              <a:prstDash val="solid"/>
            </a:ln>
            <a:effectLst>
              <a:innerShdw blurRad="114300">
                <a:prstClr val="black"/>
              </a:innerShdw>
            </a:effectLst>
            <a:scene3d>
              <a:camera prst="orthographicFront"/>
              <a:lightRig rig="threePt" dir="t"/>
            </a:scene3d>
            <a:sp3d>
              <a:bevelT w="165100" prst="coolSlant"/>
              <a:contourClr>
                <a:srgbClr val="000000"/>
              </a:contourClr>
            </a:sp3d>
          </c:spPr>
          <c:explosion val="25"/>
          <c:dPt>
            <c:idx val="0"/>
            <c:spPr>
              <a:solidFill>
                <a:srgbClr val="C00000"/>
              </a:solidFill>
              <a:ln w="12679">
                <a:noFill/>
                <a:prstDash val="solid"/>
              </a:ln>
              <a:effectLst>
                <a:innerShdw blurRad="114300">
                  <a:prstClr val="black"/>
                </a:innerShdw>
              </a:effectLst>
              <a:scene3d>
                <a:camera prst="orthographicFront"/>
                <a:lightRig rig="threePt" dir="t"/>
              </a:scene3d>
              <a:sp3d>
                <a:bevelT w="165100" prst="coolSlant"/>
                <a:contourClr>
                  <a:srgbClr val="000000"/>
                </a:contourClr>
              </a:sp3d>
            </c:spPr>
          </c:dPt>
          <c:dPt>
            <c:idx val="1"/>
            <c:spPr>
              <a:solidFill>
                <a:srgbClr val="0000FF"/>
              </a:solidFill>
              <a:ln w="12679">
                <a:noFill/>
                <a:prstDash val="solid"/>
              </a:ln>
              <a:effectLst>
                <a:innerShdw blurRad="114300">
                  <a:prstClr val="black"/>
                </a:innerShdw>
              </a:effectLst>
              <a:scene3d>
                <a:camera prst="orthographicFront"/>
                <a:lightRig rig="threePt" dir="t"/>
              </a:scene3d>
              <a:sp3d>
                <a:bevelT w="165100" prst="coolSlant"/>
                <a:contourClr>
                  <a:srgbClr val="000000"/>
                </a:contourClr>
              </a:sp3d>
            </c:spPr>
          </c:dPt>
          <c:dPt>
            <c:idx val="2"/>
            <c:spPr>
              <a:solidFill>
                <a:srgbClr val="00FF00"/>
              </a:solidFill>
              <a:ln w="12679">
                <a:noFill/>
                <a:prstDash val="solid"/>
              </a:ln>
              <a:effectLst>
                <a:innerShdw blurRad="114300">
                  <a:prstClr val="black"/>
                </a:innerShdw>
              </a:effectLst>
              <a:scene3d>
                <a:camera prst="orthographicFront"/>
                <a:lightRig rig="threePt" dir="t"/>
              </a:scene3d>
              <a:sp3d>
                <a:bevelT w="165100" prst="coolSlant"/>
                <a:contourClr>
                  <a:srgbClr val="000000"/>
                </a:contourClr>
              </a:sp3d>
            </c:spPr>
          </c:dPt>
          <c:dPt>
            <c:idx val="3"/>
            <c:spPr>
              <a:solidFill>
                <a:schemeClr val="folHlink"/>
              </a:solidFill>
              <a:ln w="12679">
                <a:noFill/>
                <a:prstDash val="solid"/>
              </a:ln>
              <a:effectLst>
                <a:innerShdw blurRad="114300">
                  <a:prstClr val="black"/>
                </a:innerShdw>
              </a:effectLst>
              <a:scene3d>
                <a:camera prst="orthographicFront"/>
                <a:lightRig rig="threePt" dir="t"/>
              </a:scene3d>
              <a:sp3d>
                <a:bevelT w="165100" prst="coolSlant"/>
                <a:contourClr>
                  <a:srgbClr val="000000"/>
                </a:contourClr>
              </a:sp3d>
            </c:spPr>
          </c:dPt>
          <c:dLbls>
            <c:dLbl>
              <c:idx val="0"/>
              <c:layout/>
              <c:tx>
                <c:rich>
                  <a:bodyPr/>
                  <a:lstStyle/>
                  <a:p>
                    <a:r>
                      <a:rPr lang="en-US" smtClean="0"/>
                      <a:t>55%</a:t>
                    </a:r>
                    <a:endParaRPr lang="en-US"/>
                  </a:p>
                </c:rich>
              </c:tx>
              <c:dLblPos val="ctr"/>
              <c:showVal val="1"/>
            </c:dLbl>
            <c:dLbl>
              <c:idx val="1"/>
              <c:layout/>
              <c:tx>
                <c:rich>
                  <a:bodyPr/>
                  <a:lstStyle/>
                  <a:p>
                    <a:r>
                      <a:rPr lang="en-US" smtClean="0"/>
                      <a:t>30%</a:t>
                    </a:r>
                    <a:endParaRPr lang="en-US" dirty="0"/>
                  </a:p>
                </c:rich>
              </c:tx>
              <c:dLblPos val="ctr"/>
              <c:showVal val="1"/>
            </c:dLbl>
            <c:dLbl>
              <c:idx val="2"/>
              <c:layout>
                <c:manualLayout>
                  <c:x val="8.6517938637771907E-2"/>
                  <c:y val="0.12733741389845574"/>
                </c:manualLayout>
              </c:layout>
              <c:tx>
                <c:rich>
                  <a:bodyPr/>
                  <a:lstStyle/>
                  <a:p>
                    <a:r>
                      <a:rPr lang="en-US" dirty="0" smtClean="0"/>
                      <a:t>10%</a:t>
                    </a:r>
                    <a:endParaRPr lang="en-US" dirty="0"/>
                  </a:p>
                </c:rich>
              </c:tx>
              <c:dLblPos val="bestFit"/>
              <c:showVal val="1"/>
            </c:dLbl>
            <c:dLbl>
              <c:idx val="3"/>
              <c:layout>
                <c:manualLayout>
                  <c:x val="2.2993868330235132E-2"/>
                  <c:y val="3.1258245611598796E-2"/>
                </c:manualLayout>
              </c:layout>
              <c:tx>
                <c:rich>
                  <a:bodyPr/>
                  <a:lstStyle/>
                  <a:p>
                    <a:r>
                      <a:rPr lang="en-US" dirty="0" smtClean="0"/>
                      <a:t>5%</a:t>
                    </a:r>
                    <a:endParaRPr lang="en-US" dirty="0"/>
                  </a:p>
                </c:rich>
              </c:tx>
              <c:dLblPos val="bestFit"/>
              <c:showVal val="1"/>
            </c:dLbl>
            <c:txPr>
              <a:bodyPr/>
              <a:lstStyle/>
              <a:p>
                <a:pPr>
                  <a:defRPr sz="1800">
                    <a:latin typeface="Comic Sans MS" pitchFamily="66" charset="0"/>
                  </a:defRPr>
                </a:pPr>
                <a:endParaRPr lang="it-IT"/>
              </a:p>
            </c:txPr>
            <c:dLblPos val="ctr"/>
            <c:showVal val="1"/>
          </c:dLbls>
          <c:cat>
            <c:strRef>
              <c:f>Sheet1!$B$1:$E$1</c:f>
              <c:strCache>
                <c:ptCount val="4"/>
                <c:pt idx="0">
                  <c:v>AF</c:v>
                </c:pt>
                <c:pt idx="1">
                  <c:v>VTE</c:v>
                </c:pt>
                <c:pt idx="2">
                  <c:v>Prothesis &amp; valvular diseases</c:v>
                </c:pt>
                <c:pt idx="3">
                  <c:v>Other</c:v>
                </c:pt>
              </c:strCache>
            </c:strRef>
          </c:cat>
          <c:val>
            <c:numRef>
              <c:f>Sheet1!$B$2:$E$2</c:f>
              <c:numCache>
                <c:formatCode>General</c:formatCode>
                <c:ptCount val="4"/>
                <c:pt idx="0">
                  <c:v>55</c:v>
                </c:pt>
                <c:pt idx="1">
                  <c:v>30</c:v>
                </c:pt>
                <c:pt idx="2">
                  <c:v>10</c:v>
                </c:pt>
                <c:pt idx="3">
                  <c:v>5</c:v>
                </c:pt>
              </c:numCache>
            </c:numRef>
          </c:val>
        </c:ser>
      </c:pie3DChart>
    </c:plotArea>
    <c:legend>
      <c:legendPos val="b"/>
      <c:layout>
        <c:manualLayout>
          <c:xMode val="edge"/>
          <c:yMode val="edge"/>
          <c:x val="6.2343409077489302E-2"/>
          <c:y val="0.84546487022275307"/>
          <c:w val="0.8753130395623957"/>
          <c:h val="7.7373564395622804E-2"/>
        </c:manualLayout>
      </c:layout>
      <c:txPr>
        <a:bodyPr/>
        <a:lstStyle/>
        <a:p>
          <a:pPr>
            <a:defRPr sz="1600">
              <a:latin typeface="Comic Sans MS" pitchFamily="66" charset="0"/>
            </a:defRPr>
          </a:pPr>
          <a:endParaRPr lang="it-IT"/>
        </a:p>
      </c:txPr>
    </c:legend>
    <c:plotVisOnly val="1"/>
    <c:dispBlanksAs val="zero"/>
  </c:chart>
  <c:spPr>
    <a:noFill/>
    <a:ln>
      <a:noFill/>
    </a:ln>
  </c:spPr>
  <c:txPr>
    <a:bodyPr/>
    <a:lstStyle/>
    <a:p>
      <a:pPr>
        <a:defRPr sz="1798" b="1" i="0" u="none" strike="noStrike" baseline="0">
          <a:solidFill>
            <a:schemeClr val="tx1"/>
          </a:solidFill>
          <a:latin typeface="Times New Roman"/>
          <a:ea typeface="Times New Roman"/>
          <a:cs typeface="Times New Roman"/>
        </a:defRPr>
      </a:pPr>
      <a:endParaRPr lang="it-IT"/>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25071457869645031"/>
          <c:y val="3.0523756637606078E-2"/>
          <c:w val="0.53571428571428559"/>
          <c:h val="0.86330935251799235"/>
        </c:manualLayout>
      </c:layout>
      <c:pieChart>
        <c:varyColors val="1"/>
        <c:ser>
          <c:idx val="0"/>
          <c:order val="0"/>
          <c:tx>
            <c:strRef>
              <c:f>Sheet1!$A$2</c:f>
              <c:strCache>
                <c:ptCount val="1"/>
                <c:pt idx="0">
                  <c:v>Est</c:v>
                </c:pt>
              </c:strCache>
            </c:strRef>
          </c:tx>
          <c:spPr>
            <a:solidFill>
              <a:schemeClr val="accent1"/>
            </a:solidFill>
            <a:ln w="14913">
              <a:noFill/>
              <a:prstDash val="solid"/>
            </a:ln>
            <a:effectLst>
              <a:innerShdw blurRad="114300">
                <a:prstClr val="black"/>
              </a:innerShdw>
            </a:effectLst>
            <a:scene3d>
              <a:camera prst="orthographicFront"/>
              <a:lightRig rig="threePt" dir="t"/>
            </a:scene3d>
            <a:sp3d>
              <a:bevelT w="165100" prst="coolSlant"/>
            </a:sp3d>
          </c:spPr>
          <c:explosion val="39"/>
          <c:dPt>
            <c:idx val="0"/>
            <c:explosion val="20"/>
            <c:spPr>
              <a:solidFill>
                <a:srgbClr val="FF0000"/>
              </a:solidFill>
              <a:ln w="14913">
                <a:noFill/>
                <a:prstDash val="solid"/>
              </a:ln>
              <a:effectLst>
                <a:innerShdw blurRad="114300">
                  <a:prstClr val="black"/>
                </a:innerShdw>
              </a:effectLst>
              <a:scene3d>
                <a:camera prst="orthographicFront"/>
                <a:lightRig rig="threePt" dir="t"/>
              </a:scene3d>
              <a:sp3d>
                <a:bevelT w="165100" prst="coolSlant"/>
              </a:sp3d>
            </c:spPr>
          </c:dPt>
          <c:dPt>
            <c:idx val="1"/>
            <c:explosion val="15"/>
            <c:spPr>
              <a:solidFill>
                <a:schemeClr val="accent2"/>
              </a:solidFill>
              <a:ln w="14913">
                <a:noFill/>
                <a:prstDash val="solid"/>
              </a:ln>
              <a:effectLst>
                <a:innerShdw blurRad="114300">
                  <a:prstClr val="black"/>
                </a:innerShdw>
              </a:effectLst>
              <a:scene3d>
                <a:camera prst="orthographicFront"/>
                <a:lightRig rig="threePt" dir="t"/>
              </a:scene3d>
              <a:sp3d>
                <a:bevelT w="165100" prst="coolSlant"/>
              </a:sp3d>
            </c:spPr>
          </c:dPt>
          <c:dPt>
            <c:idx val="2"/>
            <c:explosion val="22"/>
            <c:spPr>
              <a:solidFill>
                <a:srgbClr val="00B0F0"/>
              </a:solidFill>
              <a:ln w="14913">
                <a:noFill/>
                <a:prstDash val="solid"/>
              </a:ln>
              <a:effectLst>
                <a:innerShdw blurRad="114300">
                  <a:prstClr val="black"/>
                </a:innerShdw>
              </a:effectLst>
              <a:scene3d>
                <a:camera prst="orthographicFront"/>
                <a:lightRig rig="threePt" dir="t"/>
              </a:scene3d>
              <a:sp3d>
                <a:bevelT w="165100" prst="coolSlant"/>
              </a:sp3d>
            </c:spPr>
          </c:dPt>
          <c:dPt>
            <c:idx val="3"/>
            <c:explosion val="17"/>
            <c:spPr>
              <a:solidFill>
                <a:schemeClr val="folHlink"/>
              </a:solidFill>
              <a:ln w="14913">
                <a:noFill/>
                <a:prstDash val="solid"/>
              </a:ln>
              <a:effectLst>
                <a:innerShdw blurRad="114300">
                  <a:prstClr val="black"/>
                </a:innerShdw>
              </a:effectLst>
              <a:scene3d>
                <a:camera prst="orthographicFront"/>
                <a:lightRig rig="threePt" dir="t"/>
              </a:scene3d>
              <a:sp3d>
                <a:bevelT w="165100" prst="coolSlant"/>
              </a:sp3d>
            </c:spPr>
          </c:dPt>
          <c:dPt>
            <c:idx val="4"/>
            <c:explosion val="16"/>
            <c:spPr>
              <a:solidFill>
                <a:srgbClr val="00FF00"/>
              </a:solidFill>
              <a:ln w="14913">
                <a:noFill/>
                <a:prstDash val="solid"/>
              </a:ln>
              <a:effectLst>
                <a:innerShdw blurRad="114300">
                  <a:prstClr val="black"/>
                </a:innerShdw>
              </a:effectLst>
              <a:scene3d>
                <a:camera prst="orthographicFront"/>
                <a:lightRig rig="threePt" dir="t"/>
              </a:scene3d>
              <a:sp3d>
                <a:bevelT w="165100" prst="coolSlant"/>
              </a:sp3d>
            </c:spPr>
          </c:dPt>
          <c:dLbls>
            <c:dLbl>
              <c:idx val="0"/>
              <c:layout>
                <c:manualLayout>
                  <c:x val="-9.9233712352992595E-2"/>
                  <c:y val="0.14761087694512476"/>
                </c:manualLayout>
              </c:layout>
              <c:spPr>
                <a:noFill/>
                <a:ln w="29826">
                  <a:noFill/>
                </a:ln>
              </c:spPr>
              <c:txPr>
                <a:bodyPr/>
                <a:lstStyle/>
                <a:p>
                  <a:pPr>
                    <a:defRPr sz="1800" b="0" i="0" u="none" strike="noStrike" baseline="0">
                      <a:solidFill>
                        <a:schemeClr val="tx1"/>
                      </a:solidFill>
                      <a:latin typeface="Comic Sans MS" pitchFamily="66" charset="0"/>
                      <a:ea typeface="Times New Roman"/>
                      <a:cs typeface="Times New Roman"/>
                    </a:defRPr>
                  </a:pPr>
                  <a:endParaRPr lang="it-IT"/>
                </a:p>
              </c:txPr>
              <c:dLblPos val="bestFit"/>
              <c:showVal val="1"/>
            </c:dLbl>
            <c:dLbl>
              <c:idx val="1"/>
              <c:layout/>
              <c:tx>
                <c:rich>
                  <a:bodyPr/>
                  <a:lstStyle/>
                  <a:p>
                    <a:pPr>
                      <a:defRPr sz="1600" b="1" i="0" u="none" strike="noStrike" baseline="0">
                        <a:solidFill>
                          <a:schemeClr val="tx1"/>
                        </a:solidFill>
                        <a:latin typeface="Times New Roman"/>
                        <a:ea typeface="Times New Roman"/>
                        <a:cs typeface="Times New Roman"/>
                      </a:defRPr>
                    </a:pPr>
                    <a:r>
                      <a:rPr lang="en-US" sz="1600" b="0" dirty="0">
                        <a:latin typeface="Comic Sans MS" pitchFamily="66" charset="0"/>
                      </a:rPr>
                      <a:t>200000</a:t>
                    </a:r>
                  </a:p>
                </c:rich>
              </c:tx>
              <c:spPr>
                <a:noFill/>
                <a:ln w="29826">
                  <a:noFill/>
                </a:ln>
              </c:spPr>
              <c:dLblPos val="ctr"/>
              <c:showVal val="1"/>
            </c:dLbl>
            <c:dLbl>
              <c:idx val="2"/>
              <c:layout/>
              <c:tx>
                <c:rich>
                  <a:bodyPr/>
                  <a:lstStyle/>
                  <a:p>
                    <a:r>
                      <a:rPr lang="en-US" sz="1600" b="0" dirty="0" smtClean="0">
                        <a:solidFill>
                          <a:schemeClr val="tx1"/>
                        </a:solidFill>
                        <a:latin typeface="Comic Sans MS" pitchFamily="66" charset="0"/>
                      </a:rPr>
                      <a:t>250000</a:t>
                    </a:r>
                    <a:endParaRPr lang="en-US" sz="1600" b="0" dirty="0">
                      <a:solidFill>
                        <a:schemeClr val="tx1"/>
                      </a:solidFill>
                      <a:latin typeface="Comic Sans MS" pitchFamily="66" charset="0"/>
                    </a:endParaRPr>
                  </a:p>
                </c:rich>
              </c:tx>
              <c:dLblPos val="ctr"/>
              <c:showVal val="1"/>
            </c:dLbl>
            <c:dLbl>
              <c:idx val="3"/>
              <c:layout>
                <c:manualLayout>
                  <c:x val="-1.2955210231513546E-2"/>
                  <c:y val="5.7420495664729473E-4"/>
                </c:manualLayout>
              </c:layout>
              <c:spPr>
                <a:noFill/>
                <a:ln w="29826">
                  <a:noFill/>
                </a:ln>
              </c:spPr>
              <c:txPr>
                <a:bodyPr/>
                <a:lstStyle/>
                <a:p>
                  <a:pPr>
                    <a:defRPr sz="1600" b="0" i="0" u="none" strike="noStrike" baseline="0">
                      <a:solidFill>
                        <a:schemeClr val="tx1"/>
                      </a:solidFill>
                      <a:latin typeface="Comic Sans MS" pitchFamily="66" charset="0"/>
                      <a:ea typeface="Times New Roman"/>
                      <a:cs typeface="Times New Roman"/>
                    </a:defRPr>
                  </a:pPr>
                  <a:endParaRPr lang="it-IT"/>
                </a:p>
              </c:txPr>
              <c:dLblPos val="bestFit"/>
              <c:showVal val="1"/>
            </c:dLbl>
            <c:dLbl>
              <c:idx val="4"/>
              <c:layout>
                <c:manualLayout>
                  <c:x val="5.9956830759093534E-3"/>
                  <c:y val="-2.7602696490947851E-2"/>
                </c:manualLayout>
              </c:layout>
              <c:spPr>
                <a:noFill/>
                <a:ln w="29826">
                  <a:noFill/>
                </a:ln>
              </c:spPr>
              <c:txPr>
                <a:bodyPr/>
                <a:lstStyle/>
                <a:p>
                  <a:pPr>
                    <a:defRPr sz="1600" b="0" i="0" u="none" strike="noStrike" baseline="0">
                      <a:solidFill>
                        <a:schemeClr val="tx1"/>
                      </a:solidFill>
                      <a:latin typeface="Comic Sans MS" pitchFamily="66" charset="0"/>
                      <a:ea typeface="Times New Roman"/>
                      <a:cs typeface="Times New Roman"/>
                    </a:defRPr>
                  </a:pPr>
                  <a:endParaRPr lang="it-IT"/>
                </a:p>
              </c:txPr>
              <c:dLblPos val="bestFit"/>
              <c:showVal val="1"/>
            </c:dLbl>
            <c:spPr>
              <a:noFill/>
              <a:ln w="29826">
                <a:noFill/>
              </a:ln>
            </c:spPr>
            <c:txPr>
              <a:bodyPr/>
              <a:lstStyle/>
              <a:p>
                <a:pPr>
                  <a:defRPr sz="2113" b="1" i="0" u="none" strike="noStrike" baseline="0">
                    <a:solidFill>
                      <a:schemeClr val="tx1"/>
                    </a:solidFill>
                    <a:latin typeface="Times New Roman"/>
                    <a:ea typeface="Times New Roman"/>
                    <a:cs typeface="Times New Roman"/>
                  </a:defRPr>
                </a:pPr>
                <a:endParaRPr lang="it-IT"/>
              </a:p>
            </c:txPr>
            <c:dLblPos val="ctr"/>
            <c:showVal val="1"/>
            <c:showLeaderLines val="1"/>
          </c:dLbls>
          <c:cat>
            <c:strRef>
              <c:f>Sheet1!$B$1:$F$1</c:f>
              <c:strCache>
                <c:ptCount val="5"/>
                <c:pt idx="0">
                  <c:v> FCSA</c:v>
                </c:pt>
                <c:pt idx="1">
                  <c:v>Self management</c:v>
                </c:pt>
                <c:pt idx="2">
                  <c:v>MMG</c:v>
                </c:pt>
                <c:pt idx="3">
                  <c:v>Specialisti</c:v>
                </c:pt>
                <c:pt idx="4">
                  <c:v>Self test</c:v>
                </c:pt>
              </c:strCache>
            </c:strRef>
          </c:cat>
          <c:val>
            <c:numRef>
              <c:f>Sheet1!$B$2:$F$2</c:f>
              <c:numCache>
                <c:formatCode>General</c:formatCode>
                <c:ptCount val="5"/>
                <c:pt idx="0">
                  <c:v>132000</c:v>
                </c:pt>
                <c:pt idx="1">
                  <c:v>200000</c:v>
                </c:pt>
                <c:pt idx="2">
                  <c:v>250000</c:v>
                </c:pt>
                <c:pt idx="3" formatCode="#,##0">
                  <c:v>61500</c:v>
                </c:pt>
                <c:pt idx="4" formatCode="#,##0">
                  <c:v>6500</c:v>
                </c:pt>
              </c:numCache>
            </c:numRef>
          </c:val>
        </c:ser>
        <c:firstSliceAng val="0"/>
      </c:pieChart>
      <c:spPr>
        <a:noFill/>
        <a:ln w="25380">
          <a:noFill/>
        </a:ln>
      </c:spPr>
    </c:plotArea>
    <c:legend>
      <c:legendPos val="r"/>
      <c:layout>
        <c:manualLayout>
          <c:xMode val="edge"/>
          <c:yMode val="edge"/>
          <c:x val="0.12332134187752579"/>
          <c:y val="0.81705192075709399"/>
          <c:w val="0.81011975766052924"/>
          <c:h val="9.8019495438151527E-2"/>
        </c:manualLayout>
      </c:layout>
      <c:spPr>
        <a:noFill/>
        <a:ln w="3728">
          <a:noFill/>
          <a:prstDash val="solid"/>
        </a:ln>
      </c:spPr>
      <c:txPr>
        <a:bodyPr/>
        <a:lstStyle/>
        <a:p>
          <a:pPr>
            <a:defRPr sz="1600" b="1" i="0" u="none" strike="noStrike" baseline="0">
              <a:solidFill>
                <a:schemeClr val="tx1"/>
              </a:solidFill>
              <a:latin typeface="Comic Sans MS" pitchFamily="66" charset="0"/>
              <a:ea typeface="Times New Roman"/>
              <a:cs typeface="Times New Roman"/>
            </a:defRPr>
          </a:pPr>
          <a:endParaRPr lang="it-IT"/>
        </a:p>
      </c:txPr>
    </c:legend>
    <c:plotVisOnly val="1"/>
    <c:dispBlanksAs val="zero"/>
  </c:chart>
  <c:spPr>
    <a:noFill/>
    <a:ln>
      <a:noFill/>
    </a:ln>
  </c:spPr>
  <c:txPr>
    <a:bodyPr/>
    <a:lstStyle/>
    <a:p>
      <a:pPr>
        <a:defRPr sz="2113" b="1" i="0" u="none" strike="noStrike" baseline="0">
          <a:solidFill>
            <a:schemeClr val="tx1"/>
          </a:solidFill>
          <a:latin typeface="Times New Roman"/>
          <a:ea typeface="Times New Roman"/>
          <a:cs typeface="Times New Roman"/>
        </a:defRPr>
      </a:pPr>
      <a:endParaRPr lang="it-IT"/>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autoTitleDeleted val="1"/>
    <c:view3D>
      <c:rAngAx val="1"/>
    </c:view3D>
    <c:sideWall>
      <c:spPr>
        <a:blipFill>
          <a:blip xmlns:r="http://schemas.openxmlformats.org/officeDocument/2006/relationships" r:embed="rId1"/>
          <a:stretch>
            <a:fillRect/>
          </a:stretch>
        </a:blipFill>
      </c:spPr>
    </c:sideWall>
    <c:backWall>
      <c:spPr>
        <a:blipFill>
          <a:blip xmlns:r="http://schemas.openxmlformats.org/officeDocument/2006/relationships" r:embed="rId1"/>
          <a:stretch>
            <a:fillRect/>
          </a:stretch>
        </a:blipFill>
      </c:spPr>
    </c:backWall>
    <c:plotArea>
      <c:layout>
        <c:manualLayout>
          <c:layoutTarget val="inner"/>
          <c:xMode val="edge"/>
          <c:yMode val="edge"/>
          <c:x val="0.16915627034550287"/>
          <c:y val="8.330838420550675E-2"/>
          <c:w val="0.79715487432084964"/>
          <c:h val="0.84500638722384369"/>
        </c:manualLayout>
      </c:layout>
      <c:bar3DChart>
        <c:barDir val="col"/>
        <c:grouping val="stacked"/>
        <c:ser>
          <c:idx val="0"/>
          <c:order val="0"/>
          <c:tx>
            <c:strRef>
              <c:f>Foglio1!$B$1</c:f>
              <c:strCache>
                <c:ptCount val="1"/>
                <c:pt idx="0">
                  <c:v>con terapia</c:v>
                </c:pt>
              </c:strCache>
            </c:strRef>
          </c:tx>
          <c:spPr>
            <a:solidFill>
              <a:srgbClr val="C00000"/>
            </a:solidFill>
            <a:effectLst>
              <a:innerShdw blurRad="114300">
                <a:prstClr val="black"/>
              </a:innerShdw>
            </a:effectLst>
            <a:scene3d>
              <a:camera prst="orthographicFront"/>
              <a:lightRig rig="threePt" dir="t"/>
            </a:scene3d>
            <a:sp3d>
              <a:bevelT/>
            </a:sp3d>
          </c:spPr>
          <c:cat>
            <c:strRef>
              <c:f>Foglio1!$A$2:$A$4</c:f>
              <c:strCache>
                <c:ptCount val="3"/>
                <c:pt idx="0">
                  <c:v>TEV I mese</c:v>
                </c:pt>
                <c:pt idx="1">
                  <c:v>TEV 2-3 mese</c:v>
                </c:pt>
                <c:pt idx="2">
                  <c:v>TEV ricorrente</c:v>
                </c:pt>
              </c:strCache>
            </c:strRef>
          </c:cat>
          <c:val>
            <c:numRef>
              <c:f>Foglio1!$B$2:$B$4</c:f>
              <c:numCache>
                <c:formatCode>General</c:formatCode>
                <c:ptCount val="3"/>
                <c:pt idx="0">
                  <c:v>8</c:v>
                </c:pt>
                <c:pt idx="1">
                  <c:v>2</c:v>
                </c:pt>
                <c:pt idx="2">
                  <c:v>3</c:v>
                </c:pt>
              </c:numCache>
            </c:numRef>
          </c:val>
        </c:ser>
        <c:ser>
          <c:idx val="1"/>
          <c:order val="1"/>
          <c:tx>
            <c:strRef>
              <c:f>Foglio1!$C$1</c:f>
              <c:strCache>
                <c:ptCount val="1"/>
                <c:pt idx="0">
                  <c:v>senza terapia</c:v>
                </c:pt>
              </c:strCache>
            </c:strRef>
          </c:tx>
          <c:spPr>
            <a:solidFill>
              <a:srgbClr val="00B0F0"/>
            </a:solidFill>
            <a:scene3d>
              <a:camera prst="orthographicFront"/>
              <a:lightRig rig="threePt" dir="t"/>
            </a:scene3d>
            <a:sp3d>
              <a:bevelT/>
            </a:sp3d>
          </c:spPr>
          <c:dPt>
            <c:idx val="0"/>
            <c:spPr>
              <a:solidFill>
                <a:srgbClr val="00B0F0"/>
              </a:solidFill>
              <a:effectLst>
                <a:innerShdw blurRad="114300">
                  <a:prstClr val="black"/>
                </a:innerShdw>
              </a:effectLst>
              <a:scene3d>
                <a:camera prst="orthographicFront"/>
                <a:lightRig rig="threePt" dir="t"/>
              </a:scene3d>
              <a:sp3d>
                <a:bevelT/>
              </a:sp3d>
            </c:spPr>
          </c:dPt>
          <c:cat>
            <c:strRef>
              <c:f>Foglio1!$A$2:$A$4</c:f>
              <c:strCache>
                <c:ptCount val="3"/>
                <c:pt idx="0">
                  <c:v>TEV I mese</c:v>
                </c:pt>
                <c:pt idx="1">
                  <c:v>TEV 2-3 mese</c:v>
                </c:pt>
                <c:pt idx="2">
                  <c:v>TEV ricorrente</c:v>
                </c:pt>
              </c:strCache>
            </c:strRef>
          </c:cat>
          <c:val>
            <c:numRef>
              <c:f>Foglio1!$C$2:$C$4</c:f>
              <c:numCache>
                <c:formatCode>General</c:formatCode>
                <c:ptCount val="3"/>
                <c:pt idx="0">
                  <c:v>40</c:v>
                </c:pt>
                <c:pt idx="1">
                  <c:v>10</c:v>
                </c:pt>
                <c:pt idx="2">
                  <c:v>15</c:v>
                </c:pt>
              </c:numCache>
            </c:numRef>
          </c:val>
        </c:ser>
        <c:shape val="box"/>
        <c:axId val="64491520"/>
        <c:axId val="64493056"/>
        <c:axId val="0"/>
      </c:bar3DChart>
      <c:catAx>
        <c:axId val="64491520"/>
        <c:scaling>
          <c:orientation val="minMax"/>
        </c:scaling>
        <c:axPos val="b"/>
        <c:tickLblPos val="nextTo"/>
        <c:txPr>
          <a:bodyPr/>
          <a:lstStyle/>
          <a:p>
            <a:pPr>
              <a:defRPr sz="1400" b="1">
                <a:latin typeface="Comic Sans MS" pitchFamily="66" charset="0"/>
              </a:defRPr>
            </a:pPr>
            <a:endParaRPr lang="it-IT"/>
          </a:p>
        </c:txPr>
        <c:crossAx val="64493056"/>
        <c:crosses val="autoZero"/>
        <c:auto val="1"/>
        <c:lblAlgn val="ctr"/>
        <c:lblOffset val="100"/>
      </c:catAx>
      <c:valAx>
        <c:axId val="64493056"/>
        <c:scaling>
          <c:orientation val="minMax"/>
          <c:max val="70"/>
        </c:scaling>
        <c:axPos val="l"/>
        <c:majorGridlines>
          <c:spPr>
            <a:ln>
              <a:noFill/>
            </a:ln>
          </c:spPr>
        </c:majorGridlines>
        <c:title>
          <c:tx>
            <c:rich>
              <a:bodyPr rot="-5400000" vert="horz"/>
              <a:lstStyle/>
              <a:p>
                <a:pPr>
                  <a:defRPr sz="1600" b="0">
                    <a:latin typeface="Comic Sans MS" pitchFamily="66" charset="0"/>
                  </a:defRPr>
                </a:pPr>
                <a:r>
                  <a:rPr lang="it-IT" sz="1600" b="0" dirty="0" smtClean="0">
                    <a:latin typeface="Comic Sans MS" pitchFamily="66" charset="0"/>
                  </a:rPr>
                  <a:t>Rischio di recidiva  %</a:t>
                </a:r>
                <a:endParaRPr lang="it-IT" sz="1600" b="0" dirty="0">
                  <a:latin typeface="Comic Sans MS" pitchFamily="66" charset="0"/>
                </a:endParaRPr>
              </a:p>
            </c:rich>
          </c:tx>
          <c:layout>
            <c:manualLayout>
              <c:xMode val="edge"/>
              <c:yMode val="edge"/>
              <c:x val="4.6181455769865154E-2"/>
              <c:y val="0.33001527968754407"/>
            </c:manualLayout>
          </c:layout>
        </c:title>
        <c:numFmt formatCode="General" sourceLinked="0"/>
        <c:tickLblPos val="nextTo"/>
        <c:txPr>
          <a:bodyPr/>
          <a:lstStyle/>
          <a:p>
            <a:pPr>
              <a:defRPr sz="1400" b="1">
                <a:latin typeface="Comic Sans MS" pitchFamily="66" charset="0"/>
              </a:defRPr>
            </a:pPr>
            <a:endParaRPr lang="it-IT"/>
          </a:p>
        </c:txPr>
        <c:crossAx val="64491520"/>
        <c:crosses val="autoZero"/>
        <c:crossBetween val="between"/>
        <c:majorUnit val="10"/>
      </c:valAx>
    </c:plotArea>
    <c:legend>
      <c:legendPos val="r"/>
      <c:layout>
        <c:manualLayout>
          <c:xMode val="edge"/>
          <c:yMode val="edge"/>
          <c:x val="0.66210373423405544"/>
          <c:y val="0.10470102889000789"/>
          <c:w val="0.20858656556819291"/>
          <c:h val="0.11246401579075541"/>
        </c:manualLayout>
      </c:layout>
      <c:txPr>
        <a:bodyPr/>
        <a:lstStyle/>
        <a:p>
          <a:pPr>
            <a:defRPr sz="1400">
              <a:latin typeface="Comic Sans MS" pitchFamily="66" charset="0"/>
            </a:defRPr>
          </a:pPr>
          <a:endParaRPr lang="it-IT"/>
        </a:p>
      </c:txPr>
    </c:legend>
    <c:plotVisOnly val="1"/>
  </c:chart>
  <c:txPr>
    <a:bodyPr/>
    <a:lstStyle/>
    <a:p>
      <a:pPr>
        <a:defRPr sz="1800"/>
      </a:pPr>
      <a:endParaRPr lang="it-IT"/>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0952380952381063"/>
          <c:y val="7.6738609112709882E-2"/>
          <c:w val="0.87619047619049051"/>
          <c:h val="0.85131894484412451"/>
        </c:manualLayout>
      </c:layout>
      <c:barChart>
        <c:barDir val="col"/>
        <c:grouping val="stacked"/>
        <c:ser>
          <c:idx val="0"/>
          <c:order val="0"/>
          <c:tx>
            <c:strRef>
              <c:f>Sheet1!$A$2</c:f>
              <c:strCache>
                <c:ptCount val="1"/>
                <c:pt idx="0">
                  <c:v>Est</c:v>
                </c:pt>
              </c:strCache>
            </c:strRef>
          </c:tx>
          <c:spPr>
            <a:gradFill rotWithShape="0">
              <a:gsLst>
                <a:gs pos="0">
                  <a:srgbClr val="FFFFFF"/>
                </a:gs>
                <a:gs pos="100000">
                  <a:srgbClr val="000080"/>
                </a:gs>
              </a:gsLst>
              <a:lin ang="5400000" scaled="1"/>
            </a:gradFill>
            <a:ln w="13994">
              <a:solidFill>
                <a:srgbClr val="000080"/>
              </a:solidFill>
              <a:prstDash val="solid"/>
            </a:ln>
          </c:spPr>
          <c:dPt>
            <c:idx val="1"/>
            <c:spPr>
              <a:gradFill rotWithShape="0">
                <a:gsLst>
                  <a:gs pos="0">
                    <a:srgbClr val="FFFFFF"/>
                  </a:gs>
                  <a:gs pos="100000">
                    <a:srgbClr val="FF0000"/>
                  </a:gs>
                </a:gsLst>
                <a:lin ang="5400000" scaled="1"/>
              </a:gradFill>
              <a:ln w="13994">
                <a:solidFill>
                  <a:srgbClr val="FF0000"/>
                </a:solidFill>
                <a:prstDash val="solid"/>
              </a:ln>
            </c:spPr>
          </c:dPt>
          <c:dPt>
            <c:idx val="2"/>
            <c:spPr>
              <a:gradFill rotWithShape="0">
                <a:gsLst>
                  <a:gs pos="0">
                    <a:srgbClr val="FFFFFF"/>
                  </a:gs>
                  <a:gs pos="100000">
                    <a:srgbClr val="008000"/>
                  </a:gs>
                </a:gsLst>
                <a:lin ang="5400000" scaled="1"/>
              </a:gradFill>
              <a:ln w="13994">
                <a:solidFill>
                  <a:srgbClr val="008000"/>
                </a:solidFill>
                <a:prstDash val="solid"/>
              </a:ln>
            </c:spPr>
          </c:dPt>
          <c:dLbls>
            <c:dLbl>
              <c:idx val="0"/>
              <c:layout>
                <c:manualLayout>
                  <c:x val="-8.354454245143474E-3"/>
                  <c:y val="-0.45527049297877337"/>
                </c:manualLayout>
              </c:layout>
              <c:spPr>
                <a:noFill/>
                <a:ln w="27987">
                  <a:noFill/>
                </a:ln>
              </c:spPr>
              <c:txPr>
                <a:bodyPr/>
                <a:lstStyle/>
                <a:p>
                  <a:pPr>
                    <a:defRPr sz="2204" b="1" i="0" u="none" strike="noStrike" baseline="0">
                      <a:solidFill>
                        <a:srgbClr val="C00000"/>
                      </a:solidFill>
                      <a:latin typeface="Comic Sans MS" pitchFamily="66" charset="0"/>
                      <a:ea typeface="Arial"/>
                      <a:cs typeface="Arial"/>
                    </a:defRPr>
                  </a:pPr>
                  <a:endParaRPr lang="it-IT"/>
                </a:p>
              </c:txPr>
              <c:dLblPos val="ctr"/>
              <c:showVal val="1"/>
            </c:dLbl>
            <c:dLbl>
              <c:idx val="1"/>
              <c:layout>
                <c:manualLayout>
                  <c:x val="-8.3544625188300987E-3"/>
                  <c:y val="-0.18788426059198163"/>
                </c:manualLayout>
              </c:layout>
              <c:spPr>
                <a:noFill/>
                <a:ln w="27987">
                  <a:noFill/>
                </a:ln>
              </c:spPr>
              <c:txPr>
                <a:bodyPr/>
                <a:lstStyle/>
                <a:p>
                  <a:pPr>
                    <a:defRPr sz="2204" b="1" i="0" u="none" strike="noStrike" baseline="0">
                      <a:solidFill>
                        <a:srgbClr val="C00000"/>
                      </a:solidFill>
                      <a:latin typeface="Comic Sans MS" pitchFamily="66" charset="0"/>
                      <a:ea typeface="Arial"/>
                      <a:cs typeface="Arial"/>
                    </a:defRPr>
                  </a:pPr>
                  <a:endParaRPr lang="it-IT"/>
                </a:p>
              </c:txPr>
              <c:dLblPos val="ctr"/>
              <c:showVal val="1"/>
            </c:dLbl>
            <c:dLbl>
              <c:idx val="2"/>
              <c:layout>
                <c:manualLayout>
                  <c:x val="-6.7671692052149041E-3"/>
                  <c:y val="-0.30864492079433087"/>
                </c:manualLayout>
              </c:layout>
              <c:spPr>
                <a:noFill/>
                <a:ln w="27987">
                  <a:noFill/>
                </a:ln>
              </c:spPr>
              <c:txPr>
                <a:bodyPr/>
                <a:lstStyle/>
                <a:p>
                  <a:pPr>
                    <a:defRPr sz="2204" b="1" i="0" u="none" strike="noStrike" baseline="0">
                      <a:solidFill>
                        <a:srgbClr val="C00000"/>
                      </a:solidFill>
                      <a:latin typeface="Comic Sans MS" pitchFamily="66" charset="0"/>
                      <a:ea typeface="Arial"/>
                      <a:cs typeface="Arial"/>
                    </a:defRPr>
                  </a:pPr>
                  <a:endParaRPr lang="it-IT"/>
                </a:p>
              </c:txPr>
              <c:dLblPos val="ctr"/>
              <c:showVal val="1"/>
            </c:dLbl>
            <c:spPr>
              <a:noFill/>
              <a:ln w="27987">
                <a:noFill/>
              </a:ln>
            </c:spPr>
            <c:txPr>
              <a:bodyPr/>
              <a:lstStyle/>
              <a:p>
                <a:pPr>
                  <a:defRPr sz="2204" b="1" i="0" u="none" strike="noStrike" baseline="0">
                    <a:solidFill>
                      <a:srgbClr val="00B0F0"/>
                    </a:solidFill>
                    <a:latin typeface="Comic Sans MS" pitchFamily="66" charset="0"/>
                    <a:ea typeface="Arial"/>
                    <a:cs typeface="Arial"/>
                  </a:defRPr>
                </a:pPr>
                <a:endParaRPr lang="it-IT"/>
              </a:p>
            </c:txPr>
            <c:showVal val="1"/>
          </c:dLbls>
          <c:cat>
            <c:numRef>
              <c:f>Sheet1!$B$1:$D$1</c:f>
              <c:numCache>
                <c:formatCode>General</c:formatCode>
                <c:ptCount val="3"/>
              </c:numCache>
            </c:numRef>
          </c:cat>
          <c:val>
            <c:numRef>
              <c:f>Sheet1!$B$2:$D$2</c:f>
              <c:numCache>
                <c:formatCode>General</c:formatCode>
                <c:ptCount val="3"/>
                <c:pt idx="0">
                  <c:v>-64</c:v>
                </c:pt>
                <c:pt idx="1">
                  <c:v>-22</c:v>
                </c:pt>
                <c:pt idx="2">
                  <c:v>-40</c:v>
                </c:pt>
              </c:numCache>
            </c:numRef>
          </c:val>
        </c:ser>
        <c:gapWidth val="60"/>
        <c:overlap val="80"/>
        <c:axId val="74053120"/>
        <c:axId val="74054656"/>
      </c:barChart>
      <c:catAx>
        <c:axId val="74053120"/>
        <c:scaling>
          <c:orientation val="minMax"/>
        </c:scaling>
        <c:axPos val="b"/>
        <c:numFmt formatCode="General" sourceLinked="1"/>
        <c:tickLblPos val="nextTo"/>
        <c:spPr>
          <a:ln w="27987">
            <a:solidFill>
              <a:srgbClr val="000080"/>
            </a:solidFill>
            <a:prstDash val="solid"/>
          </a:ln>
        </c:spPr>
        <c:txPr>
          <a:bodyPr rot="0" vert="horz"/>
          <a:lstStyle/>
          <a:p>
            <a:pPr>
              <a:defRPr sz="1983" b="1" i="0" u="none" strike="noStrike" baseline="0">
                <a:solidFill>
                  <a:schemeClr val="tx1"/>
                </a:solidFill>
                <a:latin typeface="Arial"/>
                <a:ea typeface="Arial"/>
                <a:cs typeface="Arial"/>
              </a:defRPr>
            </a:pPr>
            <a:endParaRPr lang="it-IT"/>
          </a:p>
        </c:txPr>
        <c:crossAx val="74054656"/>
        <c:crosses val="autoZero"/>
        <c:auto val="1"/>
        <c:lblAlgn val="ctr"/>
        <c:lblOffset val="100"/>
        <c:tickLblSkip val="1"/>
        <c:tickMarkSkip val="1"/>
      </c:catAx>
      <c:valAx>
        <c:axId val="74054656"/>
        <c:scaling>
          <c:orientation val="minMax"/>
        </c:scaling>
        <c:axPos val="l"/>
        <c:majorGridlines>
          <c:spPr>
            <a:ln w="13994">
              <a:solidFill>
                <a:srgbClr val="FFFFFF"/>
              </a:solidFill>
              <a:prstDash val="sysDash"/>
            </a:ln>
          </c:spPr>
        </c:majorGridlines>
        <c:title>
          <c:layout/>
        </c:title>
        <c:numFmt formatCode="General" sourceLinked="1"/>
        <c:tickLblPos val="nextTo"/>
        <c:spPr>
          <a:ln w="27987">
            <a:solidFill>
              <a:srgbClr val="000080"/>
            </a:solidFill>
            <a:prstDash val="solid"/>
          </a:ln>
        </c:spPr>
        <c:txPr>
          <a:bodyPr rot="0" vert="horz"/>
          <a:lstStyle/>
          <a:p>
            <a:pPr>
              <a:defRPr sz="1600" b="0" i="0" u="none" strike="noStrike" baseline="0">
                <a:solidFill>
                  <a:schemeClr val="tx1"/>
                </a:solidFill>
                <a:latin typeface="Comic Sans MS" pitchFamily="66" charset="0"/>
                <a:ea typeface="Arial"/>
                <a:cs typeface="Arial"/>
              </a:defRPr>
            </a:pPr>
            <a:endParaRPr lang="it-IT"/>
          </a:p>
        </c:txPr>
        <c:crossAx val="74053120"/>
        <c:crosses val="autoZero"/>
        <c:crossBetween val="between"/>
        <c:majorUnit val="20"/>
      </c:valAx>
      <c:spPr>
        <a:noFill/>
        <a:ln w="27987">
          <a:noFill/>
        </a:ln>
      </c:spPr>
    </c:plotArea>
    <c:plotVisOnly val="1"/>
    <c:dispBlanksAs val="gap"/>
  </c:chart>
  <c:spPr>
    <a:noFill/>
    <a:ln>
      <a:noFill/>
    </a:ln>
  </c:spPr>
  <c:txPr>
    <a:bodyPr/>
    <a:lstStyle/>
    <a:p>
      <a:pPr>
        <a:defRPr sz="1983" b="1" i="0" u="none" strike="noStrike" baseline="0">
          <a:solidFill>
            <a:schemeClr val="tx1"/>
          </a:solidFill>
          <a:latin typeface="Arial"/>
          <a:ea typeface="Arial"/>
          <a:cs typeface="Arial"/>
        </a:defRPr>
      </a:pPr>
      <a:endParaRPr lang="it-IT"/>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0200445434298726E-2"/>
          <c:y val="6.1185468451242828E-2"/>
          <c:w val="0.89977728285077963"/>
          <c:h val="0.80879541108987629"/>
        </c:manualLayout>
      </c:layout>
      <c:barChart>
        <c:barDir val="col"/>
        <c:grouping val="clustered"/>
        <c:ser>
          <c:idx val="0"/>
          <c:order val="0"/>
          <c:tx>
            <c:strRef>
              <c:f>Sheet1!$A$2</c:f>
              <c:strCache>
                <c:ptCount val="1"/>
                <c:pt idx="0">
                  <c:v>Rate (% / year)</c:v>
                </c:pt>
              </c:strCache>
            </c:strRef>
          </c:tx>
          <c:spPr>
            <a:solidFill>
              <a:srgbClr val="CCCCFF"/>
            </a:solidFill>
            <a:ln w="10008">
              <a:solidFill>
                <a:schemeClr val="tx1"/>
              </a:solidFill>
              <a:prstDash val="solid"/>
            </a:ln>
          </c:spPr>
          <c:dPt>
            <c:idx val="0"/>
            <c:spPr>
              <a:gradFill rotWithShape="0">
                <a:gsLst>
                  <a:gs pos="0">
                    <a:srgbClr val="FFFFFF"/>
                  </a:gs>
                  <a:gs pos="100000">
                    <a:srgbClr val="3366FF"/>
                  </a:gs>
                </a:gsLst>
                <a:lin ang="5400000" scaled="1"/>
              </a:gradFill>
              <a:ln w="10008">
                <a:solidFill>
                  <a:schemeClr val="tx1"/>
                </a:solidFill>
                <a:prstDash val="solid"/>
              </a:ln>
            </c:spPr>
          </c:dPt>
          <c:dPt>
            <c:idx val="1"/>
            <c:spPr>
              <a:gradFill rotWithShape="0">
                <a:gsLst>
                  <a:gs pos="0">
                    <a:srgbClr val="FFFFFF"/>
                  </a:gs>
                  <a:gs pos="100000">
                    <a:srgbClr val="000080"/>
                  </a:gs>
                </a:gsLst>
                <a:lin ang="5400000" scaled="1"/>
              </a:gradFill>
              <a:ln w="10008">
                <a:solidFill>
                  <a:schemeClr val="tx1"/>
                </a:solidFill>
                <a:prstDash val="solid"/>
              </a:ln>
            </c:spPr>
          </c:dPt>
          <c:dPt>
            <c:idx val="2"/>
            <c:spPr>
              <a:gradFill rotWithShape="0">
                <a:gsLst>
                  <a:gs pos="0">
                    <a:srgbClr val="FFFFFF"/>
                  </a:gs>
                  <a:gs pos="100000">
                    <a:srgbClr val="800000"/>
                  </a:gs>
                </a:gsLst>
                <a:lin ang="5400000" scaled="1"/>
              </a:gradFill>
              <a:ln w="10008">
                <a:solidFill>
                  <a:schemeClr val="tx1"/>
                </a:solidFill>
                <a:prstDash val="solid"/>
              </a:ln>
            </c:spPr>
          </c:dPt>
          <c:dLbls>
            <c:spPr>
              <a:noFill/>
              <a:ln w="20015">
                <a:noFill/>
              </a:ln>
            </c:spPr>
            <c:txPr>
              <a:bodyPr/>
              <a:lstStyle/>
              <a:p>
                <a:pPr>
                  <a:defRPr sz="1418" b="1" i="0" u="none" strike="noStrike" baseline="0">
                    <a:solidFill>
                      <a:srgbClr val="000080"/>
                    </a:solidFill>
                    <a:latin typeface="Comic Sans MS" pitchFamily="66" charset="0"/>
                    <a:ea typeface="Arial"/>
                    <a:cs typeface="Arial"/>
                  </a:defRPr>
                </a:pPr>
                <a:endParaRPr lang="it-IT"/>
              </a:p>
            </c:txPr>
            <c:dLblPos val="inEnd"/>
            <c:showVal val="1"/>
          </c:dLbls>
          <c:cat>
            <c:strRef>
              <c:f>Sheet1!$B$1:$D$1</c:f>
              <c:strCache>
                <c:ptCount val="3"/>
                <c:pt idx="0">
                  <c:v>D110 mg BID</c:v>
                </c:pt>
                <c:pt idx="1">
                  <c:v>D150 mg BID</c:v>
                </c:pt>
                <c:pt idx="2">
                  <c:v>Warfarin</c:v>
                </c:pt>
              </c:strCache>
            </c:strRef>
          </c:cat>
          <c:val>
            <c:numRef>
              <c:f>Sheet1!$B$2:$D$2</c:f>
              <c:numCache>
                <c:formatCode>0.00</c:formatCode>
                <c:ptCount val="3"/>
                <c:pt idx="0">
                  <c:v>1.53</c:v>
                </c:pt>
                <c:pt idx="1">
                  <c:v>1.1100000000000001</c:v>
                </c:pt>
                <c:pt idx="2">
                  <c:v>1.6900000000000095</c:v>
                </c:pt>
              </c:numCache>
            </c:numRef>
          </c:val>
        </c:ser>
        <c:gapWidth val="80"/>
        <c:axId val="78374016"/>
        <c:axId val="78375552"/>
      </c:barChart>
      <c:catAx>
        <c:axId val="78374016"/>
        <c:scaling>
          <c:orientation val="minMax"/>
        </c:scaling>
        <c:axPos val="b"/>
        <c:numFmt formatCode="General" sourceLinked="1"/>
        <c:tickLblPos val="nextTo"/>
        <c:spPr>
          <a:ln w="10008">
            <a:solidFill>
              <a:schemeClr val="tx1"/>
            </a:solidFill>
            <a:prstDash val="solid"/>
          </a:ln>
        </c:spPr>
        <c:txPr>
          <a:bodyPr rot="0" vert="horz"/>
          <a:lstStyle/>
          <a:p>
            <a:pPr>
              <a:defRPr sz="1418" b="1" i="0" u="none" strike="noStrike" baseline="0">
                <a:solidFill>
                  <a:schemeClr val="tx1"/>
                </a:solidFill>
                <a:latin typeface="Comic Sans MS" pitchFamily="66" charset="0"/>
                <a:ea typeface="MS P????"/>
                <a:cs typeface="MS P????"/>
              </a:defRPr>
            </a:pPr>
            <a:endParaRPr lang="it-IT"/>
          </a:p>
        </c:txPr>
        <c:crossAx val="78375552"/>
        <c:crosses val="autoZero"/>
        <c:auto val="1"/>
        <c:lblAlgn val="ctr"/>
        <c:lblOffset val="100"/>
        <c:tickLblSkip val="1"/>
        <c:tickMarkSkip val="1"/>
      </c:catAx>
      <c:valAx>
        <c:axId val="78375552"/>
        <c:scaling>
          <c:orientation val="minMax"/>
          <c:max val="3.5"/>
          <c:min val="0"/>
        </c:scaling>
        <c:axPos val="l"/>
        <c:numFmt formatCode="0.00" sourceLinked="1"/>
        <c:tickLblPos val="nextTo"/>
        <c:spPr>
          <a:ln w="20015">
            <a:solidFill>
              <a:schemeClr val="tx1"/>
            </a:solidFill>
            <a:prstDash val="solid"/>
          </a:ln>
        </c:spPr>
        <c:txPr>
          <a:bodyPr rot="0" vert="horz"/>
          <a:lstStyle/>
          <a:p>
            <a:pPr>
              <a:defRPr sz="1050" b="0" i="0" u="none" strike="noStrike" baseline="0">
                <a:solidFill>
                  <a:schemeClr val="tx1"/>
                </a:solidFill>
                <a:latin typeface="Comic Sans MS" pitchFamily="66" charset="0"/>
                <a:ea typeface="MS P????"/>
                <a:cs typeface="MS P????"/>
              </a:defRPr>
            </a:pPr>
            <a:endParaRPr lang="it-IT"/>
          </a:p>
        </c:txPr>
        <c:crossAx val="78374016"/>
        <c:crosses val="autoZero"/>
        <c:crossBetween val="between"/>
        <c:majorUnit val="0.5"/>
        <c:minorUnit val="0.5"/>
      </c:valAx>
      <c:spPr>
        <a:noFill/>
        <a:ln w="20015">
          <a:noFill/>
        </a:ln>
      </c:spPr>
    </c:plotArea>
    <c:plotVisOnly val="1"/>
    <c:dispBlanksAs val="gap"/>
  </c:chart>
  <c:spPr>
    <a:noFill/>
    <a:ln>
      <a:noFill/>
    </a:ln>
  </c:spPr>
  <c:txPr>
    <a:bodyPr/>
    <a:lstStyle/>
    <a:p>
      <a:pPr>
        <a:defRPr sz="1418" b="1" i="0" u="none" strike="noStrike" baseline="0">
          <a:solidFill>
            <a:schemeClr val="tx1"/>
          </a:solidFill>
          <a:latin typeface="MS P????"/>
          <a:ea typeface="MS P????"/>
          <a:cs typeface="MS P????"/>
        </a:defRPr>
      </a:pPr>
      <a:endParaRPr lang="it-IT"/>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0200445434298726E-2"/>
          <c:y val="6.1302681992338154E-2"/>
          <c:w val="0.89977728285077963"/>
          <c:h val="0.80842911877394641"/>
        </c:manualLayout>
      </c:layout>
      <c:barChart>
        <c:barDir val="col"/>
        <c:grouping val="clustered"/>
        <c:ser>
          <c:idx val="0"/>
          <c:order val="0"/>
          <c:tx>
            <c:strRef>
              <c:f>Sheet1!$A$2</c:f>
              <c:strCache>
                <c:ptCount val="1"/>
                <c:pt idx="0">
                  <c:v>Rate (% / year)</c:v>
                </c:pt>
              </c:strCache>
            </c:strRef>
          </c:tx>
          <c:spPr>
            <a:solidFill>
              <a:srgbClr val="CCCCFF"/>
            </a:solidFill>
            <a:ln w="10026">
              <a:solidFill>
                <a:schemeClr val="tx1"/>
              </a:solidFill>
              <a:prstDash val="solid"/>
            </a:ln>
          </c:spPr>
          <c:dPt>
            <c:idx val="0"/>
            <c:spPr>
              <a:gradFill rotWithShape="0">
                <a:gsLst>
                  <a:gs pos="0">
                    <a:srgbClr val="FFFFFF"/>
                  </a:gs>
                  <a:gs pos="100000">
                    <a:srgbClr val="3366FF"/>
                  </a:gs>
                </a:gsLst>
                <a:lin ang="5400000" scaled="1"/>
              </a:gradFill>
              <a:ln w="10026">
                <a:solidFill>
                  <a:schemeClr val="tx1"/>
                </a:solidFill>
                <a:prstDash val="solid"/>
              </a:ln>
            </c:spPr>
          </c:dPt>
          <c:dPt>
            <c:idx val="1"/>
            <c:spPr>
              <a:gradFill rotWithShape="0">
                <a:gsLst>
                  <a:gs pos="0">
                    <a:srgbClr val="FFFFFF"/>
                  </a:gs>
                  <a:gs pos="100000">
                    <a:srgbClr val="000080"/>
                  </a:gs>
                </a:gsLst>
                <a:lin ang="5400000" scaled="1"/>
              </a:gradFill>
              <a:ln w="10026">
                <a:solidFill>
                  <a:schemeClr val="tx1"/>
                </a:solidFill>
                <a:prstDash val="solid"/>
              </a:ln>
            </c:spPr>
          </c:dPt>
          <c:dPt>
            <c:idx val="2"/>
            <c:spPr>
              <a:gradFill rotWithShape="0">
                <a:gsLst>
                  <a:gs pos="0">
                    <a:srgbClr val="FFFFFF"/>
                  </a:gs>
                  <a:gs pos="100000">
                    <a:srgbClr val="800000"/>
                  </a:gs>
                </a:gsLst>
                <a:lin ang="5400000" scaled="1"/>
              </a:gradFill>
              <a:ln w="10026">
                <a:solidFill>
                  <a:schemeClr val="tx1"/>
                </a:solidFill>
                <a:prstDash val="solid"/>
              </a:ln>
            </c:spPr>
          </c:dPt>
          <c:dLbls>
            <c:spPr>
              <a:noFill/>
              <a:ln w="20053">
                <a:noFill/>
              </a:ln>
            </c:spPr>
            <c:txPr>
              <a:bodyPr/>
              <a:lstStyle/>
              <a:p>
                <a:pPr>
                  <a:defRPr sz="1421" b="0" i="0" u="none" strike="noStrike" baseline="0">
                    <a:solidFill>
                      <a:srgbClr val="000080"/>
                    </a:solidFill>
                    <a:latin typeface="Comic Sans MS" pitchFamily="66" charset="0"/>
                    <a:ea typeface="Arial"/>
                    <a:cs typeface="Arial"/>
                  </a:defRPr>
                </a:pPr>
                <a:endParaRPr lang="it-IT"/>
              </a:p>
            </c:txPr>
            <c:dLblPos val="inEnd"/>
            <c:showVal val="1"/>
          </c:dLbls>
          <c:cat>
            <c:strRef>
              <c:f>Sheet1!$B$1:$D$1</c:f>
              <c:strCache>
                <c:ptCount val="3"/>
                <c:pt idx="0">
                  <c:v>D110 mg BID</c:v>
                </c:pt>
                <c:pt idx="1">
                  <c:v>D150 mg BID</c:v>
                </c:pt>
                <c:pt idx="2">
                  <c:v>Warfarin</c:v>
                </c:pt>
              </c:strCache>
            </c:strRef>
          </c:cat>
          <c:val>
            <c:numRef>
              <c:f>Sheet1!$B$2:$D$2</c:f>
              <c:numCache>
                <c:formatCode>0.00</c:formatCode>
                <c:ptCount val="3"/>
                <c:pt idx="0">
                  <c:v>2.71</c:v>
                </c:pt>
                <c:pt idx="1">
                  <c:v>3.11</c:v>
                </c:pt>
                <c:pt idx="2">
                  <c:v>3.36</c:v>
                </c:pt>
              </c:numCache>
            </c:numRef>
          </c:val>
        </c:ser>
        <c:gapWidth val="80"/>
        <c:axId val="78384128"/>
        <c:axId val="78611200"/>
      </c:barChart>
      <c:catAx>
        <c:axId val="78384128"/>
        <c:scaling>
          <c:orientation val="minMax"/>
        </c:scaling>
        <c:axPos val="b"/>
        <c:numFmt formatCode="General" sourceLinked="1"/>
        <c:tickLblPos val="nextTo"/>
        <c:spPr>
          <a:ln w="10026">
            <a:solidFill>
              <a:schemeClr val="tx1"/>
            </a:solidFill>
            <a:prstDash val="solid"/>
          </a:ln>
        </c:spPr>
        <c:txPr>
          <a:bodyPr rot="0" vert="horz"/>
          <a:lstStyle/>
          <a:p>
            <a:pPr>
              <a:defRPr sz="1421" b="1" i="0" u="none" strike="noStrike" baseline="0">
                <a:solidFill>
                  <a:schemeClr val="tx1"/>
                </a:solidFill>
                <a:latin typeface="Comic Sans MS" pitchFamily="66" charset="0"/>
                <a:ea typeface="MS P????"/>
                <a:cs typeface="MS P????"/>
              </a:defRPr>
            </a:pPr>
            <a:endParaRPr lang="it-IT"/>
          </a:p>
        </c:txPr>
        <c:crossAx val="78611200"/>
        <c:crosses val="autoZero"/>
        <c:auto val="1"/>
        <c:lblAlgn val="ctr"/>
        <c:lblOffset val="100"/>
        <c:tickLblSkip val="1"/>
        <c:tickMarkSkip val="1"/>
      </c:catAx>
      <c:valAx>
        <c:axId val="78611200"/>
        <c:scaling>
          <c:orientation val="minMax"/>
          <c:max val="3.5"/>
          <c:min val="0"/>
        </c:scaling>
        <c:axPos val="l"/>
        <c:numFmt formatCode="0.00" sourceLinked="1"/>
        <c:tickLblPos val="nextTo"/>
        <c:spPr>
          <a:ln w="20053">
            <a:solidFill>
              <a:schemeClr val="tx1"/>
            </a:solidFill>
            <a:prstDash val="solid"/>
          </a:ln>
        </c:spPr>
        <c:txPr>
          <a:bodyPr rot="0" vert="horz"/>
          <a:lstStyle/>
          <a:p>
            <a:pPr>
              <a:defRPr sz="1200" b="0" i="0" u="none" strike="noStrike" baseline="0">
                <a:solidFill>
                  <a:schemeClr val="tx1"/>
                </a:solidFill>
                <a:latin typeface="Comic Sans MS" pitchFamily="66" charset="0"/>
                <a:ea typeface="MS P????"/>
                <a:cs typeface="MS P????"/>
              </a:defRPr>
            </a:pPr>
            <a:endParaRPr lang="it-IT"/>
          </a:p>
        </c:txPr>
        <c:crossAx val="78384128"/>
        <c:crosses val="autoZero"/>
        <c:crossBetween val="between"/>
        <c:majorUnit val="0.5"/>
        <c:minorUnit val="0.5"/>
      </c:valAx>
      <c:spPr>
        <a:noFill/>
        <a:ln w="20053">
          <a:noFill/>
        </a:ln>
      </c:spPr>
    </c:plotArea>
    <c:plotVisOnly val="1"/>
    <c:dispBlanksAs val="gap"/>
  </c:chart>
  <c:spPr>
    <a:noFill/>
    <a:ln>
      <a:noFill/>
    </a:ln>
  </c:spPr>
  <c:txPr>
    <a:bodyPr/>
    <a:lstStyle/>
    <a:p>
      <a:pPr>
        <a:defRPr sz="1421" b="1" i="0" u="none" strike="noStrike" baseline="0">
          <a:solidFill>
            <a:schemeClr val="tx1"/>
          </a:solidFill>
          <a:latin typeface="MS P????"/>
          <a:ea typeface="MS P????"/>
          <a:cs typeface="MS P????"/>
        </a:defRPr>
      </a:pPr>
      <a:endParaRPr lang="it-IT"/>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9.0200445434298726E-2"/>
          <c:y val="6.1302681992338154E-2"/>
          <c:w val="0.89977728285077963"/>
          <c:h val="0.80842911877394641"/>
        </c:manualLayout>
      </c:layout>
      <c:barChart>
        <c:barDir val="col"/>
        <c:grouping val="clustered"/>
        <c:ser>
          <c:idx val="0"/>
          <c:order val="0"/>
          <c:tx>
            <c:strRef>
              <c:f>Sheet1!$A$2</c:f>
              <c:strCache>
                <c:ptCount val="1"/>
                <c:pt idx="0">
                  <c:v>Rate (% / year)</c:v>
                </c:pt>
              </c:strCache>
            </c:strRef>
          </c:tx>
          <c:spPr>
            <a:solidFill>
              <a:srgbClr val="CCCCFF"/>
            </a:solidFill>
            <a:ln w="10026">
              <a:solidFill>
                <a:schemeClr val="tx1"/>
              </a:solidFill>
              <a:prstDash val="solid"/>
            </a:ln>
          </c:spPr>
          <c:dPt>
            <c:idx val="0"/>
            <c:spPr>
              <a:gradFill rotWithShape="0">
                <a:gsLst>
                  <a:gs pos="0">
                    <a:srgbClr val="FFFFFF"/>
                  </a:gs>
                  <a:gs pos="100000">
                    <a:srgbClr val="3366FF"/>
                  </a:gs>
                </a:gsLst>
                <a:lin ang="5400000" scaled="1"/>
              </a:gradFill>
              <a:ln w="10026">
                <a:solidFill>
                  <a:schemeClr val="tx1"/>
                </a:solidFill>
                <a:prstDash val="solid"/>
              </a:ln>
            </c:spPr>
          </c:dPt>
          <c:dPt>
            <c:idx val="1"/>
            <c:spPr>
              <a:gradFill rotWithShape="0">
                <a:gsLst>
                  <a:gs pos="0">
                    <a:srgbClr val="FFFFFF"/>
                  </a:gs>
                  <a:gs pos="100000">
                    <a:srgbClr val="000080"/>
                  </a:gs>
                </a:gsLst>
                <a:lin ang="5400000" scaled="1"/>
              </a:gradFill>
              <a:ln w="10026">
                <a:solidFill>
                  <a:schemeClr val="tx1"/>
                </a:solidFill>
                <a:prstDash val="solid"/>
              </a:ln>
            </c:spPr>
          </c:dPt>
          <c:dPt>
            <c:idx val="2"/>
            <c:spPr>
              <a:gradFill rotWithShape="0">
                <a:gsLst>
                  <a:gs pos="0">
                    <a:srgbClr val="FFFFFF"/>
                  </a:gs>
                  <a:gs pos="100000">
                    <a:srgbClr val="800000"/>
                  </a:gs>
                </a:gsLst>
                <a:lin ang="5400000" scaled="1"/>
              </a:gradFill>
              <a:ln w="10026">
                <a:solidFill>
                  <a:schemeClr val="tx1"/>
                </a:solidFill>
                <a:prstDash val="solid"/>
              </a:ln>
            </c:spPr>
          </c:dPt>
          <c:dLbls>
            <c:spPr>
              <a:noFill/>
              <a:ln w="20053">
                <a:noFill/>
              </a:ln>
            </c:spPr>
            <c:txPr>
              <a:bodyPr/>
              <a:lstStyle/>
              <a:p>
                <a:pPr>
                  <a:defRPr sz="1421" b="0" i="0" u="none" strike="noStrike" baseline="0">
                    <a:solidFill>
                      <a:schemeClr val="bg2"/>
                    </a:solidFill>
                    <a:latin typeface="Comic Sans MS" pitchFamily="66" charset="0"/>
                    <a:ea typeface="Arial"/>
                    <a:cs typeface="Arial"/>
                  </a:defRPr>
                </a:pPr>
                <a:endParaRPr lang="it-IT"/>
              </a:p>
            </c:txPr>
            <c:dLblPos val="inEnd"/>
            <c:showVal val="1"/>
          </c:dLbls>
          <c:cat>
            <c:strRef>
              <c:f>Sheet1!$B$1:$D$1</c:f>
              <c:strCache>
                <c:ptCount val="3"/>
                <c:pt idx="0">
                  <c:v>D110 mg BID</c:v>
                </c:pt>
                <c:pt idx="1">
                  <c:v>D150 mg BID</c:v>
                </c:pt>
                <c:pt idx="2">
                  <c:v>Warfarin</c:v>
                </c:pt>
              </c:strCache>
            </c:strRef>
          </c:cat>
          <c:val>
            <c:numRef>
              <c:f>Sheet1!$B$2:$D$2</c:f>
              <c:numCache>
                <c:formatCode>0.00</c:formatCode>
                <c:ptCount val="3"/>
                <c:pt idx="0">
                  <c:v>0.23</c:v>
                </c:pt>
                <c:pt idx="1">
                  <c:v>0.30000000000000032</c:v>
                </c:pt>
                <c:pt idx="2">
                  <c:v>0.74000000000000365</c:v>
                </c:pt>
              </c:numCache>
            </c:numRef>
          </c:val>
        </c:ser>
        <c:gapWidth val="80"/>
        <c:axId val="78946688"/>
        <c:axId val="78948224"/>
      </c:barChart>
      <c:catAx>
        <c:axId val="78946688"/>
        <c:scaling>
          <c:orientation val="minMax"/>
        </c:scaling>
        <c:axPos val="b"/>
        <c:numFmt formatCode="General" sourceLinked="1"/>
        <c:tickLblPos val="nextTo"/>
        <c:spPr>
          <a:ln w="10026">
            <a:solidFill>
              <a:schemeClr val="tx1"/>
            </a:solidFill>
            <a:prstDash val="solid"/>
          </a:ln>
        </c:spPr>
        <c:txPr>
          <a:bodyPr rot="0" vert="horz"/>
          <a:lstStyle/>
          <a:p>
            <a:pPr>
              <a:defRPr sz="1421" b="0" i="0" u="none" strike="noStrike" baseline="0">
                <a:solidFill>
                  <a:schemeClr val="tx1"/>
                </a:solidFill>
                <a:latin typeface="Comic Sans MS" pitchFamily="66" charset="0"/>
                <a:ea typeface="MS P????"/>
                <a:cs typeface="MS P????"/>
              </a:defRPr>
            </a:pPr>
            <a:endParaRPr lang="it-IT"/>
          </a:p>
        </c:txPr>
        <c:crossAx val="78948224"/>
        <c:crosses val="autoZero"/>
        <c:auto val="1"/>
        <c:lblAlgn val="ctr"/>
        <c:lblOffset val="100"/>
        <c:tickLblSkip val="1"/>
        <c:tickMarkSkip val="1"/>
      </c:catAx>
      <c:valAx>
        <c:axId val="78948224"/>
        <c:scaling>
          <c:orientation val="minMax"/>
          <c:max val="1"/>
          <c:min val="0"/>
        </c:scaling>
        <c:axPos val="l"/>
        <c:numFmt formatCode="0.00" sourceLinked="1"/>
        <c:tickLblPos val="nextTo"/>
        <c:spPr>
          <a:ln w="20053">
            <a:solidFill>
              <a:schemeClr val="tx1"/>
            </a:solidFill>
            <a:prstDash val="solid"/>
          </a:ln>
        </c:spPr>
        <c:txPr>
          <a:bodyPr rot="0" vert="horz"/>
          <a:lstStyle/>
          <a:p>
            <a:pPr>
              <a:defRPr sz="1200" b="0" i="0" u="none" strike="noStrike" baseline="0">
                <a:solidFill>
                  <a:schemeClr val="tx1"/>
                </a:solidFill>
                <a:latin typeface="Comic Sans MS" pitchFamily="66" charset="0"/>
                <a:ea typeface="MS P????"/>
                <a:cs typeface="MS P????"/>
              </a:defRPr>
            </a:pPr>
            <a:endParaRPr lang="it-IT"/>
          </a:p>
        </c:txPr>
        <c:crossAx val="78946688"/>
        <c:crosses val="autoZero"/>
        <c:crossBetween val="between"/>
        <c:majorUnit val="0.2"/>
        <c:minorUnit val="0.2"/>
      </c:valAx>
      <c:spPr>
        <a:noFill/>
        <a:ln w="20053">
          <a:noFill/>
        </a:ln>
      </c:spPr>
    </c:plotArea>
    <c:plotVisOnly val="1"/>
    <c:dispBlanksAs val="gap"/>
  </c:chart>
  <c:spPr>
    <a:noFill/>
    <a:ln>
      <a:noFill/>
    </a:ln>
  </c:spPr>
  <c:txPr>
    <a:bodyPr/>
    <a:lstStyle/>
    <a:p>
      <a:pPr>
        <a:defRPr sz="1421" b="1" i="0" u="none" strike="noStrike" baseline="0">
          <a:solidFill>
            <a:schemeClr val="tx1"/>
          </a:solidFill>
          <a:latin typeface="MS P????"/>
          <a:ea typeface="MS P????"/>
          <a:cs typeface="MS P????"/>
        </a:defRPr>
      </a:pPr>
      <a:endParaRPr lang="it-I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0.81461</cdr:x>
      <cdr:y>0.21049</cdr:y>
    </cdr:from>
    <cdr:to>
      <cdr:x>0.93593</cdr:x>
      <cdr:y>0.40595</cdr:y>
    </cdr:to>
    <cdr:sp macro="" textlink="">
      <cdr:nvSpPr>
        <cdr:cNvPr id="2" name="CasellaDiTesto 1"/>
        <cdr:cNvSpPr txBox="1"/>
      </cdr:nvSpPr>
      <cdr:spPr>
        <a:xfrm xmlns:a="http://schemas.openxmlformats.org/drawingml/2006/main">
          <a:off x="6140102" y="98477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it-I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1A703-E857-4518-871F-650868797EF0}" type="datetimeFigureOut">
              <a:rPr lang="it-IT" smtClean="0"/>
              <a:pPr/>
              <a:t>20/09/2014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9D376-F0F4-4F1A-9477-81FD625B6BA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AB7FE6-B474-4BA1-8696-A62CF65DA8EC}" type="slidenum">
              <a:rPr lang="it-IT" altLang="it-IT"/>
              <a:pPr/>
              <a:t>2</a:t>
            </a:fld>
            <a:endParaRPr lang="it-IT" altLang="it-IT"/>
          </a:p>
        </p:txBody>
      </p:sp>
      <p:sp>
        <p:nvSpPr>
          <p:cNvPr id="40962" name="Rectangle 23"/>
          <p:cNvSpPr txBox="1">
            <a:spLocks noGrp="1" noChangeArrowheads="1"/>
          </p:cNvSpPr>
          <p:nvPr/>
        </p:nvSpPr>
        <p:spPr bwMode="auto">
          <a:xfrm>
            <a:off x="3884613" y="8685213"/>
            <a:ext cx="2944812"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r">
              <a:buSzPct val="45000"/>
            </a:pPr>
            <a:fld id="{A2622543-2ED0-484C-B063-63B74C3D4078}" type="slidenum">
              <a:rPr lang="en-US" altLang="it-IT" sz="1200">
                <a:solidFill>
                  <a:srgbClr val="000000"/>
                </a:solidFill>
                <a:latin typeface="Times New Roman" pitchFamily="18" charset="0"/>
                <a:cs typeface="Lucida Sans Unicode" pitchFamily="34" charset="0"/>
              </a:rPr>
              <a:pPr algn="r">
                <a:buSzPct val="45000"/>
              </a:pPr>
              <a:t>2</a:t>
            </a:fld>
            <a:endParaRPr lang="en-US" altLang="it-IT" sz="1200">
              <a:solidFill>
                <a:srgbClr val="000000"/>
              </a:solidFill>
              <a:latin typeface="Times New Roman" pitchFamily="18" charset="0"/>
              <a:cs typeface="Lucida Sans Unicode" pitchFamily="34" charset="0"/>
            </a:endParaRPr>
          </a:p>
        </p:txBody>
      </p:sp>
      <p:sp>
        <p:nvSpPr>
          <p:cNvPr id="40963" name="Rectangle 1"/>
          <p:cNvSpPr>
            <a:spLocks noGrp="1" noRot="1" noChangeAspect="1" noChangeArrowheads="1" noTextEdit="1"/>
          </p:cNvSpPr>
          <p:nvPr>
            <p:ph type="sldImg"/>
          </p:nvPr>
        </p:nvSpPr>
        <p:spPr>
          <a:ln/>
        </p:spPr>
      </p:sp>
      <p:sp>
        <p:nvSpPr>
          <p:cNvPr id="40964" name="Rectangle 2"/>
          <p:cNvSpPr>
            <a:spLocks noGrp="1" noChangeArrowheads="1"/>
          </p:cNvSpPr>
          <p:nvPr>
            <p:ph type="body" idx="1"/>
          </p:nvPr>
        </p:nvSpPr>
        <p:spPr>
          <a:xfrm>
            <a:off x="685800" y="4343400"/>
            <a:ext cx="5461000" cy="4089400"/>
          </a:xfrm>
          <a:noFill/>
        </p:spPr>
        <p:txBody>
          <a:bodyPr wrap="none" lIns="0" tIns="0" rIns="0" bIns="0"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98FC4-E87C-4101-A0E6-1D668F87EE15}" type="slidenum">
              <a:rPr lang="en-US"/>
              <a:pPr/>
              <a:t>19</a:t>
            </a:fld>
            <a:endParaRPr lang="en-US"/>
          </a:p>
        </p:txBody>
      </p:sp>
      <p:sp>
        <p:nvSpPr>
          <p:cNvPr id="36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endParaRPr lang="it-IT"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7AFB7-EC6C-4F00-8D9B-02AF11462878}" type="slidenum">
              <a:rPr lang="en-US"/>
              <a:pPr/>
              <a:t>20</a:t>
            </a:fld>
            <a:endParaRPr lang="en-US"/>
          </a:p>
        </p:txBody>
      </p:sp>
      <p:sp>
        <p:nvSpPr>
          <p:cNvPr id="36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1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endParaRPr lang="it-IT">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B477C-D7AC-48B2-AE50-7FBDB5E14B7C}" type="slidenum">
              <a:rPr lang="en-US"/>
              <a:pPr/>
              <a:t>21</a:t>
            </a:fld>
            <a:endParaRPr lang="en-US"/>
          </a:p>
        </p:txBody>
      </p:sp>
      <p:sp>
        <p:nvSpPr>
          <p:cNvPr id="363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spcBef>
                <a:spcPct val="0"/>
              </a:spcBef>
            </a:pPr>
            <a:endParaRPr lang="it-IT">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46EE418-CD3B-4D3E-9E0A-CAABDF59ADDD}" type="slidenum">
              <a:rPr lang="it-IT" smtClean="0">
                <a:latin typeface="Arial" charset="0"/>
              </a:rPr>
              <a:pPr/>
              <a:t>25</a:t>
            </a:fld>
            <a:endParaRPr lang="it-IT"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r>
              <a:rPr lang="it-IT" smtClean="0">
                <a:ea typeface="ヒラギノ角ゴ Pro W3"/>
                <a:cs typeface="ヒラギノ角ゴ Pro W3"/>
              </a:rPr>
              <a:t>La terapia con AVK ha dimostrato di essere significativamente superiore ad aspirina con la riduzione del RR del 39%, dato emerso da nove studi che hanno confrontato in modo diretto gli AVK e l’aspirina. Lo studio BAFTA (The Birmingham Atrial Fibrillation Treatment of the Aged) ha dimostrato la superiorità degli AVK (INR target 2-3) rispetto all’aspirina 75 mg/die nella riduzione dell’endpoint primario di ictus fatale o disabilitante (ischemico od emorragico), di emorragia intracranica o di embolismo arterioso clinicamente significativo del 52%, senza differenze nel rischio di emorragie maggiori tra warfarin ed aspirina. Dato in linea con quanto evidenziato dallo studio WASPO (Warfarin versus Aspirin for Stroke Prevention in Octogenarians with AF), nel quale gli eventi avversi erano significativamente maggiori per il gruppo in trattamento con aspirina (33%) rispetto al gruppo in trattamento con warfarin (6%, P ¼ 0.002), comprendendo anche le emorragie gravi. Se si considerano gli studi antecedenti a BAFTA, il rischio di emorragie intracraniche era raddoppiato con warfarin rispetto ad aspirina, sebbene l’incremento del rischio assoluto fosse ridotto (0,2% per anno).</a:t>
            </a:r>
          </a:p>
          <a:p>
            <a:endParaRPr lang="en-US" smtClean="0">
              <a:ea typeface="ヒラギノ角ゴ Pro W3"/>
              <a:cs typeface="ヒラギノ角ゴ Pro W3"/>
            </a:endParaRPr>
          </a:p>
          <a:p>
            <a:r>
              <a:rPr lang="en-US" smtClean="0">
                <a:ea typeface="ヒラギノ角ゴ Pro W3"/>
                <a:cs typeface="ヒラギノ角ゴ Pro W3"/>
              </a:rPr>
              <a:t>Hart RG  </a:t>
            </a:r>
            <a:r>
              <a:rPr lang="it-IT" smtClean="0">
                <a:ea typeface="ヒラギノ角ゴ Pro W3"/>
                <a:cs typeface="ヒラギノ角ゴ Pro W3"/>
              </a:rPr>
              <a:t>Ann Intern Med 2007;146:857–867.</a:t>
            </a:r>
          </a:p>
          <a:p>
            <a:endParaRPr lang="en-US" smtClean="0">
              <a:ea typeface="ヒラギノ角ゴ Pro W3"/>
              <a:cs typeface="ヒラギノ角ゴ Pro W3"/>
            </a:endParaRPr>
          </a:p>
          <a:p>
            <a:endParaRPr lang="en-US" smtClean="0">
              <a:ea typeface="ヒラギノ角ゴ Pro W3"/>
              <a:cs typeface="ヒラギノ角ゴ Pro W3"/>
            </a:endParaRPr>
          </a:p>
          <a:p>
            <a:endParaRPr lang="en-US" smtClean="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a:bodyPr>
          <a:lstStyle/>
          <a:p>
            <a:pPr marL="177800" indent="-177800" eaLnBrk="1" hangingPunct="1">
              <a:lnSpc>
                <a:spcPct val="90000"/>
              </a:lnSpc>
              <a:spcAft>
                <a:spcPct val="60000"/>
              </a:spcAft>
            </a:pPr>
            <a:r>
              <a:rPr lang="it-IT" sz="1500" b="1" smtClean="0">
                <a:ea typeface="Arial Unicode MS" pitchFamily="34" charset="-128"/>
                <a:cs typeface="Arial Unicode MS" pitchFamily="34" charset="-128"/>
              </a:rPr>
              <a:t>Gestione della FA nella pratica clinica: Prescrizione di VKA</a:t>
            </a:r>
          </a:p>
          <a:p>
            <a:pPr marL="177800" indent="-177800" eaLnBrk="1" hangingPunct="1">
              <a:lnSpc>
                <a:spcPct val="90000"/>
              </a:lnSpc>
              <a:spcAft>
                <a:spcPct val="40000"/>
              </a:spcAft>
              <a:buFontTx/>
              <a:buChar char="•"/>
            </a:pPr>
            <a:r>
              <a:rPr lang="it-IT" sz="1100" smtClean="0">
                <a:ea typeface="Arial Unicode MS" pitchFamily="34" charset="-128"/>
                <a:cs typeface="Arial Unicode MS" pitchFamily="34" charset="-128"/>
              </a:rPr>
              <a:t>Le limitazioni degli antagonisti della vitamina K contribuiscono ad un sostanziale sotto-uso nella pratica clinica; questo lascia i pazienti a rischio di ictus che potenzialmente potrebbero essere prevenuti.</a:t>
            </a:r>
            <a:r>
              <a:rPr lang="it-IT" sz="1100" baseline="30000" smtClean="0">
                <a:ea typeface="Arial Unicode MS" pitchFamily="34" charset="-128"/>
                <a:cs typeface="Arial Unicode MS" pitchFamily="34" charset="-128"/>
              </a:rPr>
              <a:t>1</a:t>
            </a:r>
            <a:r>
              <a:rPr lang="it-IT" sz="1100" baseline="30000" smtClean="0">
                <a:ea typeface="Arial Unicode MS" pitchFamily="34" charset="-128"/>
                <a:cs typeface="Arial Unicode MS" pitchFamily="34" charset="-128"/>
                <a:sym typeface="Symbol" pitchFamily="18" charset="2"/>
              </a:rPr>
              <a:t>3</a:t>
            </a:r>
          </a:p>
          <a:p>
            <a:pPr marL="177800" indent="-177800" eaLnBrk="1" hangingPunct="1">
              <a:lnSpc>
                <a:spcPct val="90000"/>
              </a:lnSpc>
              <a:spcAft>
                <a:spcPct val="40000"/>
              </a:spcAft>
              <a:buFontTx/>
              <a:buChar char="•"/>
            </a:pPr>
            <a:r>
              <a:rPr lang="it-IT" sz="1100" smtClean="0">
                <a:ea typeface="Arial Unicode MS" pitchFamily="34" charset="-128"/>
                <a:cs typeface="Arial Unicode MS" pitchFamily="34" charset="-128"/>
                <a:sym typeface="Symbol" pitchFamily="18" charset="2"/>
              </a:rPr>
              <a:t>In una coorte di 16.007 pazienti da un registro USA di pazienti con FA (N = 23.657), warfarin era stato prescritto solo al 64% dei pazienti che erano candidati ideali per terapia a base di VKA (ovvero pazienti con nessuna controindicazione o controindicazioni minime ed un notevole rischio di ictus).</a:t>
            </a:r>
            <a:r>
              <a:rPr lang="it-IT" sz="1100" baseline="30000" smtClean="0">
                <a:ea typeface="Arial Unicode MS" pitchFamily="34" charset="-128"/>
                <a:cs typeface="Arial Unicode MS" pitchFamily="34" charset="-128"/>
                <a:sym typeface="Symbol" pitchFamily="18" charset="2"/>
              </a:rPr>
              <a:t>1</a:t>
            </a:r>
          </a:p>
          <a:p>
            <a:pPr marL="177800" indent="-177800" eaLnBrk="1" hangingPunct="1">
              <a:lnSpc>
                <a:spcPct val="90000"/>
              </a:lnSpc>
              <a:spcAft>
                <a:spcPct val="40000"/>
              </a:spcAft>
              <a:buFontTx/>
              <a:buChar char="•"/>
            </a:pPr>
            <a:r>
              <a:rPr lang="it-IT" sz="1100" smtClean="0">
                <a:ea typeface="Arial Unicode MS" pitchFamily="34" charset="-128"/>
                <a:cs typeface="Arial Unicode MS" pitchFamily="34" charset="-128"/>
                <a:sym typeface="Symbol" pitchFamily="18" charset="2"/>
              </a:rPr>
              <a:t>Gli anticoagulanti orali vengono notevolmente sottousati in Europa.  In uno studio osservazionale prospettico su 5.333 pazienti con FA provenienti da centri in 33 paesi Europei più la Turchia e la Tunisia, solo il 67% dei pazienti eleggibili riceveva terapia a base di VKA.</a:t>
            </a:r>
            <a:r>
              <a:rPr lang="it-IT" sz="1100" baseline="30000" smtClean="0">
                <a:ea typeface="Arial Unicode MS" pitchFamily="34" charset="-128"/>
                <a:cs typeface="Arial Unicode MS" pitchFamily="34" charset="-128"/>
                <a:sym typeface="Symbol" pitchFamily="18" charset="2"/>
              </a:rPr>
              <a:t>2</a:t>
            </a:r>
          </a:p>
          <a:p>
            <a:pPr marL="177800" indent="-177800" eaLnBrk="1" hangingPunct="1">
              <a:lnSpc>
                <a:spcPct val="90000"/>
              </a:lnSpc>
              <a:spcAft>
                <a:spcPct val="40000"/>
              </a:spcAft>
              <a:buFontTx/>
              <a:buChar char="•"/>
            </a:pPr>
            <a:r>
              <a:rPr lang="it-IT" sz="1100" smtClean="0">
                <a:ea typeface="Arial Unicode MS" pitchFamily="34" charset="-128"/>
                <a:cs typeface="Arial Unicode MS" pitchFamily="34" charset="-128"/>
                <a:sym typeface="Symbol" pitchFamily="18" charset="2"/>
              </a:rPr>
              <a:t>Analogamente, in uno studio di coorte retrospettivo su 11.526 pazienti con FA non valvolare e nessuna controindicazione all’anticoagulazione arruolati in un ente per la gestione della salute in California, USA, tra gli 11.409 pazienti con informazioni sulla presenza/assenza di una eventuale terapia con warfarin, solo il 55% riceveva una terapia anticoagulante orale a base di warfarin.</a:t>
            </a:r>
            <a:r>
              <a:rPr lang="it-IT" sz="1100" baseline="30000" smtClean="0">
                <a:ea typeface="Arial Unicode MS" pitchFamily="34" charset="-128"/>
                <a:cs typeface="Arial Unicode MS" pitchFamily="34" charset="-128"/>
                <a:sym typeface="Symbol" pitchFamily="18" charset="2"/>
              </a:rPr>
              <a:t>3</a:t>
            </a:r>
          </a:p>
          <a:p>
            <a:pPr marL="177800" indent="-177800">
              <a:lnSpc>
                <a:spcPct val="90000"/>
              </a:lnSpc>
            </a:pPr>
            <a:endParaRPr lang="it-IT" sz="1100" smtClean="0">
              <a:ea typeface="ＭＳ Ｐゴシック" pitchFamily="34" charset="-128"/>
            </a:endParaRPr>
          </a:p>
        </p:txBody>
      </p:sp>
      <p:sp>
        <p:nvSpPr>
          <p:cNvPr id="35844" name="Segnaposto numero diapositiva 3"/>
          <p:cNvSpPr>
            <a:spLocks noGrp="1"/>
          </p:cNvSpPr>
          <p:nvPr>
            <p:ph type="sldNum" sz="quarter" idx="5"/>
          </p:nvPr>
        </p:nvSpPr>
        <p:spPr bwMode="auto">
          <a:noFill/>
          <a:ln>
            <a:miter lim="800000"/>
            <a:headEnd/>
            <a:tailEnd/>
          </a:ln>
        </p:spPr>
        <p:txBody>
          <a:bodyPr/>
          <a:lstStyle/>
          <a:p>
            <a:fld id="{C5F11A01-98C5-443A-A4E5-F2EEF644857F}" type="slidenum">
              <a:rPr lang="it-IT"/>
              <a:pPr/>
              <a:t>27</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211C3900-6728-44DD-87A4-10F4A2AC16E3}" type="slidenum">
              <a:rPr lang="en-US" smtClean="0">
                <a:solidFill>
                  <a:prstClr val="black"/>
                </a:solidFill>
                <a:ea typeface="MS PGothic" pitchFamily="34" charset="-128"/>
              </a:rPr>
              <a:pPr>
                <a:defRPr/>
              </a:pPr>
              <a:t>28</a:t>
            </a:fld>
            <a:endParaRPr lang="en-US" smtClean="0">
              <a:solidFill>
                <a:prstClr val="black"/>
              </a:solidFill>
              <a:ea typeface="MS PGothic" pitchFamily="34" charset="-128"/>
            </a:endParaRPr>
          </a:p>
        </p:txBody>
      </p:sp>
      <p:sp>
        <p:nvSpPr>
          <p:cNvPr id="156675"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6676"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a:bodyPr>
          <a:lstStyle/>
          <a:p>
            <a:pPr marL="182563" indent="-182563" eaLnBrk="1" hangingPunct="1">
              <a:lnSpc>
                <a:spcPct val="70000"/>
              </a:lnSpc>
              <a:spcAft>
                <a:spcPct val="60000"/>
              </a:spcAft>
            </a:pPr>
            <a:r>
              <a:rPr lang="it-IT" sz="1100" b="1" smtClean="0">
                <a:ea typeface="Arial Unicode MS" pitchFamily="34" charset="-128"/>
                <a:cs typeface="Arial Unicode MS" pitchFamily="34" charset="-128"/>
              </a:rPr>
              <a:t>Controllo di INR: trials clinici vs pratica clinica (TTR)</a:t>
            </a:r>
          </a:p>
          <a:p>
            <a:pPr marL="182563" indent="-182563" eaLnBrk="1" hangingPunct="1">
              <a:lnSpc>
                <a:spcPct val="70000"/>
              </a:lnSpc>
              <a:spcAft>
                <a:spcPct val="40000"/>
              </a:spcAft>
              <a:buFontTx/>
              <a:buChar char="•"/>
            </a:pPr>
            <a:r>
              <a:rPr lang="it-IT" smtClean="0">
                <a:ea typeface="Arial Unicode MS" pitchFamily="34" charset="-128"/>
                <a:cs typeface="Arial Unicode MS" pitchFamily="34" charset="-128"/>
              </a:rPr>
              <a:t>Le limitazioni mostrate dal trattamento con i VKA implicano che molti pazienti sono spesso al di fuori dell’intervallo desiderato di INR e sono pertanto a rischio di ictus oppure di complicanze emorragiche.</a:t>
            </a:r>
            <a:r>
              <a:rPr lang="it-IT" baseline="30000" smtClean="0">
                <a:ea typeface="Arial Unicode MS" pitchFamily="34" charset="-128"/>
                <a:cs typeface="Arial Unicode MS" pitchFamily="34" charset="-128"/>
              </a:rPr>
              <a:t>1</a:t>
            </a:r>
            <a:r>
              <a:rPr lang="it-IT" baseline="30000" smtClean="0">
                <a:ea typeface="Arial Unicode MS" pitchFamily="34" charset="-128"/>
                <a:cs typeface="Arial Unicode MS" pitchFamily="34" charset="-128"/>
                <a:sym typeface="Symbol" pitchFamily="18" charset="2"/>
              </a:rPr>
              <a:t>3</a:t>
            </a:r>
          </a:p>
          <a:p>
            <a:pPr marL="182563" indent="-182563" eaLnBrk="1" hangingPunct="1">
              <a:lnSpc>
                <a:spcPct val="70000"/>
              </a:lnSpc>
              <a:buFontTx/>
              <a:buChar char="•"/>
            </a:pPr>
            <a:r>
              <a:rPr lang="it-IT" smtClean="0">
                <a:ea typeface="Arial Unicode MS" pitchFamily="34" charset="-128"/>
                <a:cs typeface="Arial Unicode MS" pitchFamily="34" charset="-128"/>
                <a:sym typeface="Symbol" pitchFamily="18" charset="2"/>
              </a:rPr>
              <a:t>In un’analisi di dati raggruppati da cinque trials controllati e randomizzati,</a:t>
            </a:r>
            <a:r>
              <a:rPr lang="it-IT" baseline="30000" smtClean="0">
                <a:ea typeface="Arial Unicode MS" pitchFamily="34" charset="-128"/>
                <a:cs typeface="Arial Unicode MS" pitchFamily="34" charset="-128"/>
                <a:sym typeface="Symbol" pitchFamily="18" charset="2"/>
              </a:rPr>
              <a:t>1</a:t>
            </a:r>
            <a:r>
              <a:rPr lang="it-IT" smtClean="0">
                <a:ea typeface="Arial Unicode MS" pitchFamily="34" charset="-128"/>
                <a:cs typeface="Arial Unicode MS" pitchFamily="34" charset="-128"/>
                <a:sym typeface="Symbol" pitchFamily="18" charset="2"/>
              </a:rPr>
              <a:t> INR era:</a:t>
            </a:r>
          </a:p>
          <a:p>
            <a:pPr marL="541338" lvl="1" indent="-179388" eaLnBrk="1" hangingPunct="1">
              <a:lnSpc>
                <a:spcPct val="70000"/>
              </a:lnSpc>
              <a:buFontTx/>
              <a:buChar char="•"/>
            </a:pPr>
            <a:r>
              <a:rPr lang="it-IT" sz="900" smtClean="0">
                <a:ea typeface="Arial Unicode MS" pitchFamily="34" charset="-128"/>
                <a:cs typeface="Arial Unicode MS" pitchFamily="34" charset="-128"/>
                <a:sym typeface="Symbol" pitchFamily="18" charset="2"/>
              </a:rPr>
              <a:t>Nell’intervallo desiderato (INR 2,03,0) per il 66% del tempo</a:t>
            </a:r>
          </a:p>
          <a:p>
            <a:pPr marL="541338" lvl="1" indent="-179388" eaLnBrk="1" hangingPunct="1">
              <a:lnSpc>
                <a:spcPct val="70000"/>
              </a:lnSpc>
              <a:buFontTx/>
              <a:buChar char="•"/>
            </a:pPr>
            <a:r>
              <a:rPr lang="it-IT" sz="900" smtClean="0">
                <a:ea typeface="Arial Unicode MS" pitchFamily="34" charset="-128"/>
                <a:cs typeface="Arial Unicode MS" pitchFamily="34" charset="-128"/>
                <a:sym typeface="Symbol" pitchFamily="18" charset="2"/>
              </a:rPr>
              <a:t>Al di sotto dell’intervallo desiderato (INR &lt;2.0) per il 25% del tempo</a:t>
            </a:r>
          </a:p>
          <a:p>
            <a:pPr marL="541338" lvl="1" indent="-179388" eaLnBrk="1" hangingPunct="1">
              <a:lnSpc>
                <a:spcPct val="70000"/>
              </a:lnSpc>
              <a:spcAft>
                <a:spcPct val="40000"/>
              </a:spcAft>
              <a:buFontTx/>
              <a:buChar char="•"/>
            </a:pPr>
            <a:r>
              <a:rPr lang="it-IT" sz="900" smtClean="0">
                <a:ea typeface="Arial Unicode MS" pitchFamily="34" charset="-128"/>
                <a:cs typeface="Arial Unicode MS" pitchFamily="34" charset="-128"/>
                <a:sym typeface="Symbol" pitchFamily="18" charset="2"/>
              </a:rPr>
              <a:t>Al di sopra dell’intervallo desiderato (INR &gt;3.0) per il 9% del tempo.</a:t>
            </a:r>
          </a:p>
          <a:p>
            <a:pPr marL="182563" indent="-182563" eaLnBrk="1" hangingPunct="1">
              <a:lnSpc>
                <a:spcPct val="70000"/>
              </a:lnSpc>
              <a:spcAft>
                <a:spcPct val="40000"/>
              </a:spcAft>
              <a:buFontTx/>
              <a:buChar char="•"/>
            </a:pPr>
            <a:r>
              <a:rPr lang="it-IT" smtClean="0">
                <a:ea typeface="Arial Unicode MS" pitchFamily="34" charset="-128"/>
                <a:cs typeface="Arial Unicode MS" pitchFamily="34" charset="-128"/>
              </a:rPr>
              <a:t>Nella pratica clinica di routine, ci si potrebbe aspettare che il controllo di INR sia peggiore che nell’ambito di uno studio clinico randomizzato in cui i pazienti vengono regolarmente rivisti e rigorosamente seguiti nel tempo.</a:t>
            </a:r>
          </a:p>
          <a:p>
            <a:pPr marL="182563" indent="-182563" eaLnBrk="1" hangingPunct="1">
              <a:lnSpc>
                <a:spcPct val="70000"/>
              </a:lnSpc>
              <a:buFontTx/>
              <a:buChar char="•"/>
            </a:pPr>
            <a:r>
              <a:rPr lang="it-IT" smtClean="0">
                <a:ea typeface="Arial Unicode MS" pitchFamily="34" charset="-128"/>
                <a:cs typeface="Arial Unicode MS" pitchFamily="34" charset="-128"/>
              </a:rPr>
              <a:t>Infatti, in un’analisi retrospettiva delle cartelle cliniche di 660 pazienti con FA gestiti da internisti e medici di famiglia negli stati americani di New York e North Carolina,</a:t>
            </a:r>
            <a:r>
              <a:rPr lang="it-IT" baseline="30000" smtClean="0">
                <a:ea typeface="Arial Unicode MS" pitchFamily="34" charset="-128"/>
                <a:cs typeface="Arial Unicode MS" pitchFamily="34" charset="-128"/>
              </a:rPr>
              <a:t>2</a:t>
            </a:r>
            <a:r>
              <a:rPr lang="it-IT" smtClean="0">
                <a:ea typeface="Arial Unicode MS" pitchFamily="34" charset="-128"/>
                <a:cs typeface="Arial Unicode MS" pitchFamily="34" charset="-128"/>
              </a:rPr>
              <a:t> INR era:</a:t>
            </a:r>
          </a:p>
          <a:p>
            <a:pPr marL="541338" lvl="1" indent="-179388" eaLnBrk="1" hangingPunct="1">
              <a:lnSpc>
                <a:spcPct val="70000"/>
              </a:lnSpc>
              <a:buFontTx/>
              <a:buChar char="•"/>
            </a:pPr>
            <a:r>
              <a:rPr lang="it-IT" sz="900" smtClean="0">
                <a:ea typeface="Arial Unicode MS" pitchFamily="34" charset="-128"/>
                <a:cs typeface="Arial Unicode MS" pitchFamily="34" charset="-128"/>
                <a:sym typeface="Symbol" pitchFamily="18" charset="2"/>
              </a:rPr>
              <a:t>Nell’intervallo desiderato (INR 2,03,0) per il 44% del tempo</a:t>
            </a:r>
          </a:p>
          <a:p>
            <a:pPr marL="541338" lvl="1" indent="-179388" eaLnBrk="1" hangingPunct="1">
              <a:lnSpc>
                <a:spcPct val="70000"/>
              </a:lnSpc>
              <a:buFontTx/>
              <a:buChar char="•"/>
            </a:pPr>
            <a:r>
              <a:rPr lang="it-IT" sz="900" smtClean="0">
                <a:ea typeface="Arial Unicode MS" pitchFamily="34" charset="-128"/>
                <a:cs typeface="Arial Unicode MS" pitchFamily="34" charset="-128"/>
                <a:sym typeface="Symbol" pitchFamily="18" charset="2"/>
              </a:rPr>
              <a:t>Al di sotto dell’intervallo desiderato (INR &lt;2,0) per il 38% del tempo</a:t>
            </a:r>
          </a:p>
          <a:p>
            <a:pPr marL="541338" lvl="1" indent="-179388" eaLnBrk="1" hangingPunct="1">
              <a:lnSpc>
                <a:spcPct val="70000"/>
              </a:lnSpc>
              <a:spcAft>
                <a:spcPct val="40000"/>
              </a:spcAft>
              <a:buFontTx/>
              <a:buChar char="•"/>
            </a:pPr>
            <a:r>
              <a:rPr lang="it-IT" sz="900" smtClean="0">
                <a:ea typeface="Arial Unicode MS" pitchFamily="34" charset="-128"/>
                <a:cs typeface="Arial Unicode MS" pitchFamily="34" charset="-128"/>
                <a:sym typeface="Symbol" pitchFamily="18" charset="2"/>
              </a:rPr>
              <a:t>Al di sopra dell’intervallo desiderato (INR &gt;3,0) per il 18% del tempo.</a:t>
            </a:r>
          </a:p>
          <a:p>
            <a:pPr marL="182563" indent="-182563" eaLnBrk="1" hangingPunct="1">
              <a:lnSpc>
                <a:spcPct val="70000"/>
              </a:lnSpc>
              <a:spcAft>
                <a:spcPct val="40000"/>
              </a:spcAft>
              <a:buFontTx/>
              <a:buChar char="•"/>
            </a:pPr>
            <a:r>
              <a:rPr lang="it-IT" smtClean="0">
                <a:ea typeface="Arial Unicode MS" pitchFamily="34" charset="-128"/>
                <a:cs typeface="Arial Unicode MS" pitchFamily="34" charset="-128"/>
              </a:rPr>
              <a:t>Dato che il controllo di INR tende ad essere peggiore nella pratica clinica</a:t>
            </a:r>
            <a:r>
              <a:rPr lang="it-IT" baseline="30000" smtClean="0">
                <a:ea typeface="Arial Unicode MS" pitchFamily="34" charset="-128"/>
                <a:cs typeface="Arial Unicode MS" pitchFamily="34" charset="-128"/>
              </a:rPr>
              <a:t>1,2</a:t>
            </a:r>
            <a:r>
              <a:rPr lang="it-IT" smtClean="0">
                <a:ea typeface="Arial Unicode MS" pitchFamily="34" charset="-128"/>
                <a:cs typeface="Arial Unicode MS" pitchFamily="34" charset="-128"/>
              </a:rPr>
              <a:t> rispetto agli studi clinici,</a:t>
            </a:r>
            <a:r>
              <a:rPr lang="it-IT" baseline="30000" smtClean="0">
                <a:ea typeface="Arial Unicode MS" pitchFamily="34" charset="-128"/>
                <a:cs typeface="Arial Unicode MS" pitchFamily="34" charset="-128"/>
              </a:rPr>
              <a:t>3</a:t>
            </a:r>
            <a:r>
              <a:rPr lang="it-IT" smtClean="0">
                <a:ea typeface="Arial Unicode MS" pitchFamily="34" charset="-128"/>
                <a:cs typeface="Arial Unicode MS" pitchFamily="34" charset="-128"/>
              </a:rPr>
              <a:t> il rapporto rischio beneficio con i VKA può essere peggiore nella pratica clinica di routine rispetto a quanto suggerito dagli studi clinici.</a:t>
            </a:r>
          </a:p>
          <a:p>
            <a:pPr marL="182563" indent="-182563"/>
            <a:endParaRPr lang="it-IT" smtClean="0">
              <a:ea typeface="ＭＳ Ｐゴシック" pitchFamily="34" charset="-128"/>
            </a:endParaRPr>
          </a:p>
        </p:txBody>
      </p:sp>
      <p:sp>
        <p:nvSpPr>
          <p:cNvPr id="30724" name="Segnaposto numero diapositiva 3"/>
          <p:cNvSpPr>
            <a:spLocks noGrp="1"/>
          </p:cNvSpPr>
          <p:nvPr>
            <p:ph type="sldNum" sz="quarter" idx="5"/>
          </p:nvPr>
        </p:nvSpPr>
        <p:spPr bwMode="auto">
          <a:noFill/>
          <a:ln>
            <a:miter lim="800000"/>
            <a:headEnd/>
            <a:tailEnd/>
          </a:ln>
        </p:spPr>
        <p:txBody>
          <a:bodyPr/>
          <a:lstStyle/>
          <a:p>
            <a:fld id="{798255F6-D580-495B-B062-AA006FBC0058}" type="slidenum">
              <a:rPr lang="it-IT"/>
              <a:pPr/>
              <a:t>40</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ADD65-685B-4559-AFEB-6A44A9EFE6A0}" type="slidenum">
              <a:rPr lang="en-US"/>
              <a:pPr/>
              <a:t>45</a:t>
            </a:fld>
            <a:endParaRPr lang="en-US"/>
          </a:p>
        </p:txBody>
      </p:sp>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pPr>
              <a:spcBef>
                <a:spcPct val="0"/>
              </a:spcBef>
            </a:pPr>
            <a:endParaRPr lang="it-IT" sz="2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0"/>
          <p:cNvSpPr>
            <a:spLocks noGrp="1" noChangeArrowheads="1"/>
          </p:cNvSpPr>
          <p:nvPr>
            <p:ph type="sldNum" sz="quarter"/>
          </p:nvPr>
        </p:nvSpPr>
        <p:spPr>
          <a:noFill/>
        </p:spPr>
        <p:txBody>
          <a:bodyPr/>
          <a:lstStyle/>
          <a:p>
            <a:fld id="{6ADCB0D5-2D32-402A-A443-36582BF6C0C0}" type="slidenum">
              <a:rPr lang="it-IT" smtClean="0">
                <a:ea typeface="SimSun" charset="-122"/>
              </a:rPr>
              <a:pPr/>
              <a:t>47</a:t>
            </a:fld>
            <a:endParaRPr lang="it-IT" smtClean="0">
              <a:ea typeface="SimSun" charset="-122"/>
            </a:endParaRPr>
          </a:p>
        </p:txBody>
      </p:sp>
      <p:sp>
        <p:nvSpPr>
          <p:cNvPr id="101379" name="Text Box 1"/>
          <p:cNvSpPr txBox="1">
            <a:spLocks noChangeArrowheads="1"/>
          </p:cNvSpPr>
          <p:nvPr/>
        </p:nvSpPr>
        <p:spPr bwMode="auto">
          <a:xfrm>
            <a:off x="3884613" y="8685213"/>
            <a:ext cx="2967037" cy="452437"/>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499C4C9-0110-42E4-A441-E7E1EF7743F4}" type="slidenum">
              <a:rPr lang="it-IT"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it-IT" sz="1200">
              <a:solidFill>
                <a:srgbClr val="000000"/>
              </a:solidFill>
            </a:endParaRPr>
          </a:p>
        </p:txBody>
      </p:sp>
      <p:sp>
        <p:nvSpPr>
          <p:cNvPr id="101380" name="Text Box 2"/>
          <p:cNvSpPr txBox="1">
            <a:spLocks noChangeArrowheads="1"/>
          </p:cNvSpPr>
          <p:nvPr/>
        </p:nvSpPr>
        <p:spPr bwMode="auto">
          <a:xfrm>
            <a:off x="3884613" y="8685213"/>
            <a:ext cx="2968625" cy="454025"/>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71405C-FFE1-4EB0-AAE5-B7938E5BFC4C}" type="slidenum">
              <a:rPr lang="it-IT"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it-IT" sz="1200">
              <a:solidFill>
                <a:srgbClr val="000000"/>
              </a:solidFill>
            </a:endParaRPr>
          </a:p>
        </p:txBody>
      </p:sp>
      <p:sp>
        <p:nvSpPr>
          <p:cNvPr id="101381"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CA4E422-1883-4B21-A3F1-39E5AE7BBF5B}" type="slidenum">
              <a:rPr lang="en-U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47</a:t>
            </a:fld>
            <a:endParaRPr lang="en-US" sz="1200">
              <a:solidFill>
                <a:srgbClr val="000000"/>
              </a:solidFill>
            </a:endParaRPr>
          </a:p>
        </p:txBody>
      </p:sp>
      <p:sp>
        <p:nvSpPr>
          <p:cNvPr id="101382" name="Rectangle 4"/>
          <p:cNvSpPr>
            <a:spLocks noGrp="1" noRot="1" noChangeAspect="1" noChangeArrowheads="1" noTextEdit="1"/>
          </p:cNvSpPr>
          <p:nvPr>
            <p:ph type="sldImg"/>
          </p:nvPr>
        </p:nvSpPr>
        <p:spPr>
          <a:xfrm>
            <a:off x="1146175" y="631825"/>
            <a:ext cx="4568825" cy="3427413"/>
          </a:xfrm>
          <a:solidFill>
            <a:srgbClr val="FFFFFF"/>
          </a:solidFill>
          <a:ln/>
        </p:spPr>
      </p:sp>
      <p:sp>
        <p:nvSpPr>
          <p:cNvPr id="101383" name="Text Box 5"/>
          <p:cNvSpPr>
            <a:spLocks noGrp="1" noChangeArrowheads="1"/>
          </p:cNvSpPr>
          <p:nvPr>
            <p:ph type="body" idx="1"/>
          </p:nvPr>
        </p:nvSpPr>
        <p:spPr>
          <a:xfrm>
            <a:off x="674688" y="4186238"/>
            <a:ext cx="5487987" cy="4114800"/>
          </a:xfrm>
          <a:noFill/>
          <a:ln/>
        </p:spPr>
        <p:txBody>
          <a:bodyPr lIns="91080" tIns="45360" rIns="91080" bIns="45360"/>
          <a:lstStyle/>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it-IT" sz="1100" b="1" dirty="0" err="1" smtClean="0">
                <a:latin typeface="Calibri" pitchFamily="32" charset="0"/>
                <a:ea typeface="SimSun" charset="-122"/>
              </a:rPr>
              <a:t>Rivaroxaban</a:t>
            </a:r>
            <a:r>
              <a:rPr lang="it-IT" sz="1100" b="1" dirty="0" smtClean="0">
                <a:latin typeface="Calibri" pitchFamily="32" charset="0"/>
                <a:ea typeface="SimSun" charset="-122"/>
              </a:rPr>
              <a:t> si differenzia da </a:t>
            </a:r>
            <a:r>
              <a:rPr lang="it-IT" sz="1100" b="1" dirty="0" err="1" smtClean="0">
                <a:latin typeface="Calibri" pitchFamily="32" charset="0"/>
                <a:ea typeface="SimSun" charset="-122"/>
              </a:rPr>
              <a:t>dabigatran</a:t>
            </a:r>
            <a:r>
              <a:rPr lang="it-IT" sz="1100" b="1" dirty="0" smtClean="0">
                <a:latin typeface="Calibri" pitchFamily="32" charset="0"/>
                <a:ea typeface="SimSun" charset="-122"/>
              </a:rPr>
              <a:t> offrendo un approccio farmacologico a farmaco unico?</a:t>
            </a: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it-IT" sz="1100" dirty="0" smtClean="0">
                <a:latin typeface="Calibri" pitchFamily="32" charset="0"/>
                <a:ea typeface="SimSun" charset="-122"/>
              </a:rPr>
              <a:t>Gli attuali schemi terapeutici adottati per il trattamento del TEV si basano sulla somministrazione di due farmaci anticoagulanti, LMWH, UFH o </a:t>
            </a:r>
            <a:r>
              <a:rPr lang="it-IT" sz="1100" dirty="0" err="1" smtClean="0">
                <a:latin typeface="Calibri" pitchFamily="32" charset="0"/>
                <a:ea typeface="SimSun" charset="-122"/>
              </a:rPr>
              <a:t>fondaparinux</a:t>
            </a:r>
            <a:r>
              <a:rPr lang="it-IT" sz="1100" dirty="0" smtClean="0">
                <a:latin typeface="Calibri" pitchFamily="32" charset="0"/>
                <a:ea typeface="SimSun" charset="-122"/>
              </a:rPr>
              <a:t> per via sottocutanea seguita da un VKA; questo viene definito ‘</a:t>
            </a:r>
            <a:r>
              <a:rPr lang="it-IT" sz="1100" dirty="0" err="1" smtClean="0">
                <a:latin typeface="Calibri" pitchFamily="32" charset="0"/>
                <a:ea typeface="SimSun" charset="-122"/>
              </a:rPr>
              <a:t>bridging</a:t>
            </a:r>
            <a:r>
              <a:rPr lang="it-IT" sz="1100" dirty="0" smtClean="0">
                <a:latin typeface="Calibri" pitchFamily="32" charset="0"/>
                <a:ea typeface="SimSun" charset="-122"/>
              </a:rPr>
              <a:t>’ perché permette una transizione da una terapia a un’altra.</a:t>
            </a: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it-IT" sz="1100" dirty="0" smtClean="0">
                <a:latin typeface="Calibri" pitchFamily="32" charset="0"/>
                <a:ea typeface="SimSun" charset="-122"/>
              </a:rPr>
              <a:t>Nello studio RE-COVER, ai pazienti con TEV acuto è stato somministrato LMWH </a:t>
            </a:r>
            <a:r>
              <a:rPr lang="it-IT" sz="1100" dirty="0" err="1" smtClean="0">
                <a:latin typeface="Calibri" pitchFamily="32" charset="0"/>
                <a:ea typeface="SimSun" charset="-122"/>
              </a:rPr>
              <a:t>sc</a:t>
            </a:r>
            <a:r>
              <a:rPr lang="it-IT" sz="1100" dirty="0" smtClean="0">
                <a:latin typeface="Calibri" pitchFamily="32" charset="0"/>
                <a:ea typeface="SimSun" charset="-122"/>
              </a:rPr>
              <a:t> come pre-trattamento per 5–11 giorni prima del passaggio (in questo caso si parla di ‘</a:t>
            </a:r>
            <a:r>
              <a:rPr lang="it-IT" sz="1100" dirty="0" err="1" smtClean="0">
                <a:latin typeface="Calibri" pitchFamily="32" charset="0"/>
                <a:ea typeface="SimSun" charset="-122"/>
              </a:rPr>
              <a:t>switching</a:t>
            </a:r>
            <a:r>
              <a:rPr lang="it-IT" sz="1100" dirty="0" smtClean="0">
                <a:latin typeface="Calibri" pitchFamily="32" charset="0"/>
                <a:ea typeface="SimSun" charset="-122"/>
              </a:rPr>
              <a:t>’ perché si cambia repentinamente da una terapia a un’altra) a </a:t>
            </a:r>
            <a:r>
              <a:rPr lang="it-IT" sz="1100" dirty="0" err="1" smtClean="0">
                <a:latin typeface="Calibri" pitchFamily="32" charset="0"/>
                <a:ea typeface="SimSun" charset="-122"/>
              </a:rPr>
              <a:t>dabigatran</a:t>
            </a:r>
            <a:r>
              <a:rPr lang="it-IT" sz="1100" dirty="0" smtClean="0">
                <a:latin typeface="Calibri" pitchFamily="32" charset="0"/>
                <a:ea typeface="SimSun" charset="-122"/>
              </a:rPr>
              <a:t> 150 mg ogni 12 ore o </a:t>
            </a:r>
            <a:r>
              <a:rPr lang="it-IT" sz="1100" dirty="0" err="1" smtClean="0">
                <a:latin typeface="Calibri" pitchFamily="32" charset="0"/>
                <a:ea typeface="SimSun" charset="-122"/>
              </a:rPr>
              <a:t>warfarin</a:t>
            </a:r>
            <a:r>
              <a:rPr lang="it-IT" sz="1100" dirty="0" smtClean="0">
                <a:latin typeface="Calibri" pitchFamily="32" charset="0"/>
                <a:ea typeface="SimSun" charset="-122"/>
              </a:rPr>
              <a:t> con adeguamento del dosaggio in base al raggiungimento di un valore di INR compreso tra 2,0 e 3,0. Ciascun trattamento è stato somministrato per almeno 3 mesi.</a:t>
            </a:r>
            <a:r>
              <a:rPr lang="it-IT" sz="1100" baseline="30000" dirty="0" smtClean="0">
                <a:latin typeface="Calibri" pitchFamily="32" charset="0"/>
                <a:ea typeface="SimSun" charset="-122"/>
              </a:rPr>
              <a:t>1,2</a:t>
            </a: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it-IT" sz="1100" dirty="0" smtClean="0">
                <a:latin typeface="Calibri" pitchFamily="32" charset="0"/>
                <a:ea typeface="SimSun" charset="-122"/>
              </a:rPr>
              <a:t>Gli studi EINSTEIN-TVP e EINSTEIN-PE hanno valutato pazienti con TVP sintomatica confermata o EP trattati con terapia standard (</a:t>
            </a:r>
            <a:r>
              <a:rPr lang="it-IT" sz="1100" dirty="0" err="1" smtClean="0">
                <a:latin typeface="Calibri" pitchFamily="32" charset="0"/>
                <a:ea typeface="SimSun" charset="-122"/>
              </a:rPr>
              <a:t>enoxaparina</a:t>
            </a:r>
            <a:r>
              <a:rPr lang="it-IT" sz="1100" dirty="0" smtClean="0">
                <a:latin typeface="Calibri" pitchFamily="32" charset="0"/>
                <a:ea typeface="SimSun" charset="-122"/>
              </a:rPr>
              <a:t> seguita da un VKA) o </a:t>
            </a:r>
            <a:r>
              <a:rPr lang="it-IT" sz="1100" dirty="0" err="1" smtClean="0">
                <a:latin typeface="Calibri" pitchFamily="32" charset="0"/>
                <a:ea typeface="SimSun" charset="-122"/>
              </a:rPr>
              <a:t>rivaroxaban</a:t>
            </a:r>
            <a:r>
              <a:rPr lang="it-IT" sz="1100" dirty="0" smtClean="0">
                <a:latin typeface="Calibri" pitchFamily="32" charset="0"/>
                <a:ea typeface="SimSun" charset="-122"/>
              </a:rPr>
              <a:t> per almeno 3 mesi. In questo caso non è stato necessaria effettuale alcuno </a:t>
            </a:r>
            <a:r>
              <a:rPr lang="it-IT" sz="1100" dirty="0" err="1" smtClean="0">
                <a:latin typeface="Calibri" pitchFamily="32" charset="0"/>
                <a:ea typeface="SimSun" charset="-122"/>
              </a:rPr>
              <a:t>switch</a:t>
            </a:r>
            <a:r>
              <a:rPr lang="it-IT" sz="1100" dirty="0" smtClean="0">
                <a:latin typeface="Calibri" pitchFamily="32" charset="0"/>
                <a:ea typeface="SimSun" charset="-122"/>
              </a:rPr>
              <a:t>: </a:t>
            </a:r>
            <a:r>
              <a:rPr lang="it-IT" sz="1100" dirty="0" err="1" smtClean="0">
                <a:latin typeface="Calibri" pitchFamily="32" charset="0"/>
                <a:ea typeface="SimSun" charset="-122"/>
              </a:rPr>
              <a:t>rivaroxaban</a:t>
            </a:r>
            <a:r>
              <a:rPr lang="it-IT" sz="1100" dirty="0" smtClean="0">
                <a:latin typeface="Calibri" pitchFamily="32" charset="0"/>
                <a:ea typeface="SimSun" charset="-122"/>
              </a:rPr>
              <a:t> rappresenta un approccio farmacologico a farmaco unico.</a:t>
            </a:r>
            <a:r>
              <a:rPr lang="it-IT" sz="1100" baseline="30000" dirty="0" smtClean="0">
                <a:latin typeface="Calibri" pitchFamily="32" charset="0"/>
                <a:ea typeface="SimSun" charset="-122"/>
              </a:rPr>
              <a:t>3,4</a:t>
            </a:r>
          </a:p>
          <a:p>
            <a:pPr eaLnBrk="1" hangingPunct="1">
              <a:lnSpc>
                <a:spcPct val="8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endParaRPr lang="it-IT" sz="1100" dirty="0" smtClean="0">
              <a:solidFill>
                <a:srgbClr val="1F497D"/>
              </a:solidFill>
              <a:latin typeface="Calibri" pitchFamily="32" charset="0"/>
              <a:ea typeface="SimSun" charset="-122"/>
            </a:endParaRPr>
          </a:p>
          <a:p>
            <a:pPr eaLnBrk="1" hangingPunct="1">
              <a:lnSpc>
                <a:spcPct val="8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GB" sz="1100" b="1" dirty="0" err="1" smtClean="0">
                <a:latin typeface="Calibri" pitchFamily="32" charset="0"/>
                <a:ea typeface="SimSun" charset="-122"/>
              </a:rPr>
              <a:t>Bibliografia</a:t>
            </a:r>
            <a:endParaRPr lang="en-GB" sz="1100" b="1" dirty="0" smtClean="0">
              <a:latin typeface="Calibri" pitchFamily="32" charset="0"/>
              <a:ea typeface="SimSun" charset="-122"/>
            </a:endParaRP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US" sz="900" dirty="0" smtClean="0">
                <a:latin typeface="Calibri" pitchFamily="32" charset="0"/>
                <a:ea typeface="SimSun" charset="-122"/>
              </a:rPr>
              <a:t>1. RECOVER Study Information. Trial ID: NCT00291330. Available at http://clinicaltrial.gov/ct2/show/NCT00291330. Accessed 15 January 2011.</a:t>
            </a: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US" sz="900" dirty="0" smtClean="0">
                <a:latin typeface="Calibri" pitchFamily="32" charset="0"/>
                <a:ea typeface="SimSun" charset="-122"/>
              </a:rPr>
              <a:t>2. RECOVER II Study Information. Trial ID: NCT00680186. Available at http://clinicaltrial.gov/ct2/show/NCT00680186. Accessed 15 January 2011.</a:t>
            </a: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US" sz="900" dirty="0" smtClean="0">
                <a:latin typeface="Calibri" pitchFamily="32" charset="0"/>
                <a:ea typeface="SimSun" charset="-122"/>
              </a:rPr>
              <a:t>3. EINSTEIN TVP Evaluation Study Information. Trial ID: NCT00440193. Available at http://clinicaltrials.gov/ct2/show/NCT00440193. Accessed 15 January 2011.</a:t>
            </a:r>
          </a:p>
          <a:p>
            <a:pPr marL="179388" lvl="1" indent="-171450" eaLnBrk="1" hangingPunct="1">
              <a:lnSpc>
                <a:spcPct val="90000"/>
              </a:lnSpc>
              <a:spcBef>
                <a:spcPct val="0"/>
              </a:spcBef>
              <a:buClrTx/>
              <a:buFontTx/>
              <a:buNone/>
              <a:tabLst>
                <a:tab pos="179388" algn="l"/>
                <a:tab pos="627063" algn="l"/>
                <a:tab pos="1076325" algn="l"/>
                <a:tab pos="1525588" algn="l"/>
                <a:tab pos="1974850" algn="l"/>
                <a:tab pos="2424113" algn="l"/>
                <a:tab pos="2873375" algn="l"/>
                <a:tab pos="3322638" algn="l"/>
                <a:tab pos="3771900" algn="l"/>
                <a:tab pos="4221163" algn="l"/>
                <a:tab pos="4670425" algn="l"/>
                <a:tab pos="5119688" algn="l"/>
                <a:tab pos="5568950" algn="l"/>
                <a:tab pos="6018213" algn="l"/>
                <a:tab pos="6467475" algn="l"/>
                <a:tab pos="6916738" algn="l"/>
                <a:tab pos="7366000" algn="l"/>
                <a:tab pos="7815263" algn="l"/>
                <a:tab pos="8264525" algn="l"/>
                <a:tab pos="8713788" algn="l"/>
                <a:tab pos="9163050" algn="l"/>
              </a:tabLst>
            </a:pPr>
            <a:r>
              <a:rPr lang="en-US" sz="900" dirty="0" smtClean="0">
                <a:latin typeface="Calibri" pitchFamily="32" charset="0"/>
                <a:ea typeface="SimSun" charset="-122"/>
              </a:rPr>
              <a:t>4. EINSTEIN PE Evaluation Study Information. Trial ID: NCT00439777. Available at http://clinicaltrials.gov/ct2/show/NCT00439777. Accessed 15 January 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BEA35FE-BA6B-43BD-984F-21805434E4D3}" type="slidenum">
              <a:rPr lang="it-IT" smtClean="0"/>
              <a:pPr/>
              <a:t>5</a:t>
            </a:fld>
            <a:endParaRPr lang="it-IT" smtClean="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it-IT" dirty="0" smtClean="0"/>
              <a:t>Il calcolo del numero dei pazienti è stato fatto come segue: le ditte produttrici dei farmaci anticoagulanti orali in Italia ci hanno fornito i dati di vendita relativi agli anni 1998,1999,2000. Sulla base delle confezioni vendute siamo risaliti al numero di compresse. Da qui mediante il dosaggio medio settimanale impiegato dai pazienti nel nostro Centro e cioè 28mg/</a:t>
            </a:r>
            <a:r>
              <a:rPr lang="it-IT" dirty="0" err="1" smtClean="0"/>
              <a:t>sett</a:t>
            </a:r>
            <a:r>
              <a:rPr lang="it-IT" dirty="0" smtClean="0"/>
              <a:t> per il </a:t>
            </a:r>
            <a:r>
              <a:rPr lang="it-IT" dirty="0" err="1" smtClean="0"/>
              <a:t>Coumadin</a:t>
            </a:r>
            <a:r>
              <a:rPr lang="it-IT" dirty="0" smtClean="0"/>
              <a:t> ., 17mg/</a:t>
            </a:r>
            <a:r>
              <a:rPr lang="it-IT" dirty="0" err="1" smtClean="0"/>
              <a:t>sett</a:t>
            </a:r>
            <a:r>
              <a:rPr lang="it-IT" dirty="0" smtClean="0"/>
              <a:t> per il </a:t>
            </a:r>
            <a:r>
              <a:rPr lang="it-IT" dirty="0" err="1" smtClean="0"/>
              <a:t>Sintrom</a:t>
            </a:r>
            <a:r>
              <a:rPr lang="it-IT" dirty="0" smtClean="0"/>
              <a:t> da 4 mg e 4mg/</a:t>
            </a:r>
            <a:r>
              <a:rPr lang="it-IT" dirty="0" err="1" smtClean="0"/>
              <a:t>sett</a:t>
            </a:r>
            <a:r>
              <a:rPr lang="it-IT" dirty="0" smtClean="0"/>
              <a:t> per il </a:t>
            </a:r>
            <a:r>
              <a:rPr lang="it-IT" dirty="0" err="1" smtClean="0"/>
              <a:t>Sintrom</a:t>
            </a:r>
            <a:r>
              <a:rPr lang="it-IT" dirty="0" smtClean="0"/>
              <a:t> da 1 mg siamo risaliti al numero di soggetti in terapia anticoagulante ammesso che tutti assumano la terapia per tutto l’anno: 358.908. Abbiamo poi ipotizzato che un quarto dei pazienti assumano il trattamento per un periodo limitato (4mesi) ed il numero di pazienti in terapia per un periodo limitato è risultato 269.181 più 269.181 in terapia cronica=538.362. I pazienti </a:t>
            </a:r>
            <a:r>
              <a:rPr lang="it-IT" dirty="0" err="1" smtClean="0"/>
              <a:t>intrattamento</a:t>
            </a:r>
            <a:r>
              <a:rPr lang="it-IT" dirty="0" smtClean="0"/>
              <a:t> con </a:t>
            </a:r>
            <a:r>
              <a:rPr lang="it-IT" dirty="0" err="1" smtClean="0"/>
              <a:t>Sintrom</a:t>
            </a:r>
            <a:r>
              <a:rPr lang="it-IT" dirty="0" smtClean="0"/>
              <a:t> sono il 32% del totale.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p:cNvSpPr>
          <p:nvPr>
            <p:ph type="sldImg"/>
          </p:nvPr>
        </p:nvSpPr>
        <p:spPr bwMode="auto">
          <a:xfrm>
            <a:off x="1143000" y="685800"/>
            <a:ext cx="4572000" cy="3429000"/>
          </a:xfrm>
          <a:prstGeom prst="rect">
            <a:avLst/>
          </a:prstGeom>
          <a:noFill/>
          <a:ln>
            <a:miter lim="800000"/>
            <a:headEnd/>
            <a:tailEnd/>
          </a:ln>
        </p:spPr>
      </p:sp>
      <p:sp>
        <p:nvSpPr>
          <p:cNvPr id="129027" name="Notes Placeholder 2"/>
          <p:cNvSpPr>
            <a:spLocks noGrp="1"/>
          </p:cNvSpPr>
          <p:nvPr>
            <p:ph type="body" idx="1"/>
          </p:nvPr>
        </p:nvSpPr>
        <p:spPr bwMode="auto">
          <a:noFill/>
        </p:spPr>
        <p:txBody>
          <a:bodyPr/>
          <a:lstStyle/>
          <a:p>
            <a:pPr eaLnBrk="1" hangingPunct="1"/>
            <a:endParaRPr lang="en-GB" smtClean="0"/>
          </a:p>
        </p:txBody>
      </p:sp>
      <p:sp>
        <p:nvSpPr>
          <p:cNvPr id="129028" name="Slide Number Placeholder 4"/>
          <p:cNvSpPr>
            <a:spLocks noGrp="1"/>
          </p:cNvSpPr>
          <p:nvPr>
            <p:ph type="sldNum" sz="quarter" idx="5"/>
          </p:nvPr>
        </p:nvSpPr>
        <p:spPr bwMode="auto">
          <a:noFill/>
          <a:ln>
            <a:miter lim="800000"/>
            <a:headEnd/>
            <a:tailEnd/>
          </a:ln>
        </p:spPr>
        <p:txBody>
          <a:bodyPr/>
          <a:lstStyle/>
          <a:p>
            <a:fld id="{E7DCD73C-41E8-4D9E-BFE5-1012705849C6}" type="slidenum">
              <a:rPr lang="en-GB"/>
              <a:pPr/>
              <a:t>50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248526C-C1DD-431D-8641-E5DD1408E5FA}" type="slidenum">
              <a:rPr lang="it-IT" smtClean="0">
                <a:latin typeface="Arial" charset="0"/>
              </a:rPr>
              <a:pPr/>
              <a:t>53</a:t>
            </a:fld>
            <a:endParaRPr lang="it-IT"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4A2219E-2581-42AF-B507-9552D7210A55}" type="slidenum">
              <a:rPr lang="it-IT" smtClean="0">
                <a:latin typeface="Arial" charset="0"/>
              </a:rPr>
              <a:pPr/>
              <a:t>55</a:t>
            </a:fld>
            <a:endParaRPr lang="it-IT"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F837D0C-0BA9-4DD1-8DE5-537A7AFAB90F}" type="slidenum">
              <a:rPr lang="it-IT" smtClean="0">
                <a:latin typeface="Arial" charset="0"/>
              </a:rPr>
              <a:pPr/>
              <a:t>56</a:t>
            </a:fld>
            <a:endParaRPr lang="it-IT"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559FB5-934E-4EF4-B49B-FC442CB02BDC}" type="slidenum">
              <a:rPr lang="it-IT" smtClean="0"/>
              <a:pPr/>
              <a:t>7</a:t>
            </a:fld>
            <a:endParaRPr lang="it-IT" smtClean="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it-IT" dirty="0" smtClean="0"/>
              <a:t>La stima è abbastanza accurata circa il numero dei pazienti seguiti da FCSA e pazienti in self management, per il resto è tutto relativamente approssimativo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F28A960-6302-4A31-8584-AE5283F62D21}" type="slidenum">
              <a:rPr lang="it-IT" smtClean="0"/>
              <a:pPr/>
              <a:t>12</a:t>
            </a:fld>
            <a:endParaRPr lang="it-IT"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6EE44-6B0F-4951-AEEC-BF75687B03F5}" type="slidenum">
              <a:rPr lang="en-US"/>
              <a:pPr/>
              <a:t>13</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spcBef>
                <a:spcPct val="0"/>
              </a:spcBef>
            </a:pPr>
            <a:endParaRPr lang="it-IT">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dt" sz="quarter" idx="1"/>
          </p:nvPr>
        </p:nvSpPr>
        <p:spPr>
          <a:noFill/>
        </p:spPr>
        <p:txBody>
          <a:bodyPr/>
          <a:lstStyle/>
          <a:p>
            <a:r>
              <a:rPr lang="en-GB" smtClean="0"/>
              <a:t>Venous thromboembolism</a:t>
            </a:r>
          </a:p>
        </p:txBody>
      </p:sp>
      <p:sp>
        <p:nvSpPr>
          <p:cNvPr id="33794" name="Rectangle 6"/>
          <p:cNvSpPr>
            <a:spLocks noGrp="1" noChangeArrowheads="1"/>
          </p:cNvSpPr>
          <p:nvPr>
            <p:ph type="ftr" sz="quarter" idx="4"/>
          </p:nvPr>
        </p:nvSpPr>
        <p:spPr>
          <a:noFill/>
        </p:spPr>
        <p:txBody>
          <a:bodyPr/>
          <a:lstStyle/>
          <a:p>
            <a:r>
              <a:rPr lang="en-GB" smtClean="0"/>
              <a:t>November 2005</a:t>
            </a:r>
          </a:p>
        </p:txBody>
      </p:sp>
      <p:sp>
        <p:nvSpPr>
          <p:cNvPr id="33795" name="Rectangle 7"/>
          <p:cNvSpPr>
            <a:spLocks noGrp="1" noChangeArrowheads="1"/>
          </p:cNvSpPr>
          <p:nvPr>
            <p:ph type="sldNum" sz="quarter" idx="5"/>
          </p:nvPr>
        </p:nvSpPr>
        <p:spPr>
          <a:noFill/>
        </p:spPr>
        <p:txBody>
          <a:bodyPr/>
          <a:lstStyle/>
          <a:p>
            <a:fld id="{DAFFBA82-5D75-4EFA-83A8-662EA039D6DB}" type="slidenum">
              <a:rPr lang="en-GB" smtClean="0"/>
              <a:pPr/>
              <a:t>14</a:t>
            </a:fld>
            <a:endParaRPr lang="en-GB" smtClean="0"/>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pPr eaLnBrk="1" hangingPunct="1"/>
            <a:r>
              <a:rPr lang="en-GB" smtClean="0"/>
              <a:t>Shown here is a diagram that demonstrates the risk of recurrent DVT after stopping anticoagulant therapy. As shown in the diagram, there is clinical evidence that three months of anticoagulant therpy suppresses the risk of DVT and/or PE, and after cessation of therapy, the risk of thrombosis starts to increase over time.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dt" sz="quarter" idx="1"/>
          </p:nvPr>
        </p:nvSpPr>
        <p:spPr>
          <a:noFill/>
        </p:spPr>
        <p:txBody>
          <a:bodyPr/>
          <a:lstStyle/>
          <a:p>
            <a:r>
              <a:rPr lang="en-GB" smtClean="0"/>
              <a:t>Venous thromboembolism</a:t>
            </a:r>
          </a:p>
        </p:txBody>
      </p:sp>
      <p:sp>
        <p:nvSpPr>
          <p:cNvPr id="35842" name="Rectangle 6"/>
          <p:cNvSpPr>
            <a:spLocks noGrp="1" noChangeArrowheads="1"/>
          </p:cNvSpPr>
          <p:nvPr>
            <p:ph type="ftr" sz="quarter" idx="4"/>
          </p:nvPr>
        </p:nvSpPr>
        <p:spPr>
          <a:noFill/>
        </p:spPr>
        <p:txBody>
          <a:bodyPr/>
          <a:lstStyle/>
          <a:p>
            <a:r>
              <a:rPr lang="en-GB" smtClean="0"/>
              <a:t>November 2005</a:t>
            </a:r>
          </a:p>
        </p:txBody>
      </p:sp>
      <p:sp>
        <p:nvSpPr>
          <p:cNvPr id="35843" name="Rectangle 7"/>
          <p:cNvSpPr>
            <a:spLocks noGrp="1" noChangeArrowheads="1"/>
          </p:cNvSpPr>
          <p:nvPr>
            <p:ph type="sldNum" sz="quarter" idx="5"/>
          </p:nvPr>
        </p:nvSpPr>
        <p:spPr>
          <a:noFill/>
        </p:spPr>
        <p:txBody>
          <a:bodyPr/>
          <a:lstStyle/>
          <a:p>
            <a:fld id="{26759E54-D9CB-4FB3-B2FA-D531C100BF56}" type="slidenum">
              <a:rPr lang="en-GB" smtClean="0"/>
              <a:pPr/>
              <a:t>15</a:t>
            </a:fld>
            <a:endParaRPr lang="en-GB" smtClean="0"/>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r>
              <a:rPr lang="en-GB" smtClean="0"/>
              <a:t>Shown here is a diagram that demonstrates the risk of recurrent DVT after stopping anticoagulant therapy. As shown in the diagram, there is clinical evidence that three months of anticoagulant therpy suppresses the risk of DVT and/or PE. After cessation of therapy, the risk of thrombosis starts to increase over time.</a:t>
            </a:r>
          </a:p>
          <a:p>
            <a:pPr eaLnBrk="1" hangingPunct="1"/>
            <a:r>
              <a:rPr lang="en-GB" smtClean="0"/>
              <a:t>Likewise, six months of anticoagulant therapy again suppresses the risk of DVT and after cessation of therapy, the risk starts to increase again.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1"/>
          </p:nvPr>
        </p:nvSpPr>
        <p:spPr>
          <a:noFill/>
        </p:spPr>
        <p:txBody>
          <a:bodyPr/>
          <a:lstStyle/>
          <a:p>
            <a:r>
              <a:rPr lang="en-GB" smtClean="0"/>
              <a:t>Venous thromboembolism</a:t>
            </a:r>
          </a:p>
        </p:txBody>
      </p:sp>
      <p:sp>
        <p:nvSpPr>
          <p:cNvPr id="37890" name="Rectangle 6"/>
          <p:cNvSpPr>
            <a:spLocks noGrp="1" noChangeArrowheads="1"/>
          </p:cNvSpPr>
          <p:nvPr>
            <p:ph type="ftr" sz="quarter" idx="4"/>
          </p:nvPr>
        </p:nvSpPr>
        <p:spPr>
          <a:noFill/>
        </p:spPr>
        <p:txBody>
          <a:bodyPr/>
          <a:lstStyle/>
          <a:p>
            <a:r>
              <a:rPr lang="en-GB" smtClean="0"/>
              <a:t>November 2005</a:t>
            </a:r>
          </a:p>
        </p:txBody>
      </p:sp>
      <p:sp>
        <p:nvSpPr>
          <p:cNvPr id="37891" name="Rectangle 7"/>
          <p:cNvSpPr>
            <a:spLocks noGrp="1" noChangeArrowheads="1"/>
          </p:cNvSpPr>
          <p:nvPr>
            <p:ph type="sldNum" sz="quarter" idx="5"/>
          </p:nvPr>
        </p:nvSpPr>
        <p:spPr>
          <a:noFill/>
        </p:spPr>
        <p:txBody>
          <a:bodyPr/>
          <a:lstStyle/>
          <a:p>
            <a:fld id="{D35270FF-5941-45E6-B2C8-18C71F1ECEDB}" type="slidenum">
              <a:rPr lang="en-GB" smtClean="0"/>
              <a:pPr/>
              <a:t>16</a:t>
            </a:fld>
            <a:endParaRPr lang="en-GB" smtClean="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r>
              <a:rPr lang="en-GB" smtClean="0"/>
              <a:t>Shown here is a diagram that demonstrates the risk of recurrent DVT after stopping anticoagulant therapy. As shown in the diagram, there is clinical evidence that three months of anticoagulant therpy suppresses the risk of DVT and/or PE, and after cessation of therapy the risk of thrombosis starts to increase over time.</a:t>
            </a:r>
          </a:p>
          <a:p>
            <a:pPr eaLnBrk="1" hangingPunct="1"/>
            <a:r>
              <a:rPr lang="en-GB" smtClean="0"/>
              <a:t>Likewise, six months of anticoagulant therepy again suppresses the risk of DVT and after cessation of therapy, the risk starts to increase again.</a:t>
            </a:r>
          </a:p>
          <a:p>
            <a:pPr eaLnBrk="1" hangingPunct="1"/>
            <a:r>
              <a:rPr lang="en-GB" smtClean="0"/>
              <a:t>One year of therapy demonstrates a similar time pattern for the risk of recurrence being linked to the cessation of therapy.</a:t>
            </a:r>
          </a:p>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4FA8231-FE56-4116-B955-C96D398DC153}"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51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it-IT"/>
            </a:p>
          </p:txBody>
        </p:sp>
        <p:sp>
          <p:nvSpPr>
            <p:cNvPr id="51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it-IT"/>
            </a:p>
          </p:txBody>
        </p:sp>
        <p:sp>
          <p:nvSpPr>
            <p:cNvPr id="51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it-IT"/>
            </a:p>
          </p:txBody>
        </p:sp>
        <p:sp>
          <p:nvSpPr>
            <p:cNvPr id="51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it-IT"/>
            </a:p>
          </p:txBody>
        </p:sp>
        <p:sp>
          <p:nvSpPr>
            <p:cNvPr id="5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it-IT"/>
            </a:p>
          </p:txBody>
        </p:sp>
        <p:sp>
          <p:nvSpPr>
            <p:cNvPr id="5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it-IT"/>
            </a:p>
          </p:txBody>
        </p:sp>
        <p:sp>
          <p:nvSpPr>
            <p:cNvPr id="5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it-IT"/>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r>
              <a:rPr lang="it-IT" smtClean="0"/>
              <a:t>Fare clic per modificare lo stile del titolo</a:t>
            </a:r>
            <a:endParaRPr lang="it-IT"/>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smtClean="0"/>
              <a:t>Fare clic per modificare lo stile del sottotitolo dello schema</a:t>
            </a:r>
            <a:endParaRPr lang="it-IT"/>
          </a:p>
        </p:txBody>
      </p:sp>
      <p:sp>
        <p:nvSpPr>
          <p:cNvPr id="5132" name="Rectangle 12"/>
          <p:cNvSpPr>
            <a:spLocks noGrp="1" noChangeArrowheads="1"/>
          </p:cNvSpPr>
          <p:nvPr>
            <p:ph type="dt" sz="quarter" idx="2"/>
          </p:nvPr>
        </p:nvSpPr>
        <p:spPr/>
        <p:txBody>
          <a:bodyPr/>
          <a:lstStyle>
            <a:lvl1pPr>
              <a:defRPr/>
            </a:lvl1pPr>
          </a:lstStyle>
          <a:p>
            <a:fld id="{2D4DB0FD-DDA8-4B04-8D7F-AACC12DA4B64}" type="datetime1">
              <a:rPr lang="it-IT" smtClean="0"/>
              <a:pPr/>
              <a:t>20/09/2014</a:t>
            </a:fld>
            <a:endParaRPr lang="it-IT"/>
          </a:p>
        </p:txBody>
      </p:sp>
      <p:sp>
        <p:nvSpPr>
          <p:cNvPr id="5133" name="Rectangle 13"/>
          <p:cNvSpPr>
            <a:spLocks noGrp="1" noChangeArrowheads="1"/>
          </p:cNvSpPr>
          <p:nvPr>
            <p:ph type="ftr" sz="quarter" idx="3"/>
          </p:nvPr>
        </p:nvSpPr>
        <p:spPr/>
        <p:txBody>
          <a:bodyPr/>
          <a:lstStyle>
            <a:lvl1pPr>
              <a:defRPr/>
            </a:lvl1pPr>
          </a:lstStyle>
          <a:p>
            <a:r>
              <a:rPr lang="it-IT" smtClean="0"/>
              <a:t>dr. Oreste Urbano  - Messina</a:t>
            </a:r>
            <a:endParaRPr lang="it-IT"/>
          </a:p>
        </p:txBody>
      </p:sp>
      <p:sp>
        <p:nvSpPr>
          <p:cNvPr id="5134" name="Rectangle 14"/>
          <p:cNvSpPr>
            <a:spLocks noGrp="1" noChangeArrowheads="1"/>
          </p:cNvSpPr>
          <p:nvPr>
            <p:ph type="sldNum" sz="quarter" idx="4"/>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2D6B5F32-05BF-4FD5-B033-3AE5F0030C27}" type="datetime1">
              <a:rPr lang="it-IT" smtClean="0"/>
              <a:pPr/>
              <a:t>20/09/2014</a:t>
            </a:fld>
            <a:endParaRPr lang="it-IT"/>
          </a:p>
        </p:txBody>
      </p:sp>
      <p:sp>
        <p:nvSpPr>
          <p:cNvPr id="5" name="Segnaposto piè di pagina 4"/>
          <p:cNvSpPr>
            <a:spLocks noGrp="1"/>
          </p:cNvSpPr>
          <p:nvPr>
            <p:ph type="ftr" sz="quarter" idx="11"/>
          </p:nvPr>
        </p:nvSpPr>
        <p:spPr/>
        <p:txBody>
          <a:bodyPr/>
          <a:lstStyle>
            <a:lvl1pPr>
              <a:defRPr/>
            </a:lvl1pPr>
          </a:lstStyle>
          <a:p>
            <a:r>
              <a:rPr lang="it-IT" smtClean="0"/>
              <a:t>dr. Oreste Urbano  - Messina</a:t>
            </a:r>
            <a:endParaRPr lang="it-IT"/>
          </a:p>
        </p:txBody>
      </p:sp>
      <p:sp>
        <p:nvSpPr>
          <p:cNvPr id="6" name="Segnaposto numero diapositiva 5"/>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2E197DCC-87A2-44E3-A90E-4D990564AA15}" type="datetime1">
              <a:rPr lang="it-IT" smtClean="0"/>
              <a:pPr/>
              <a:t>20/09/2014</a:t>
            </a:fld>
            <a:endParaRPr lang="it-IT"/>
          </a:p>
        </p:txBody>
      </p:sp>
      <p:sp>
        <p:nvSpPr>
          <p:cNvPr id="5" name="Segnaposto piè di pagina 4"/>
          <p:cNvSpPr>
            <a:spLocks noGrp="1"/>
          </p:cNvSpPr>
          <p:nvPr>
            <p:ph type="ftr" sz="quarter" idx="11"/>
          </p:nvPr>
        </p:nvSpPr>
        <p:spPr/>
        <p:txBody>
          <a:bodyPr/>
          <a:lstStyle>
            <a:lvl1pPr>
              <a:defRPr/>
            </a:lvl1pPr>
          </a:lstStyle>
          <a:p>
            <a:r>
              <a:rPr lang="it-IT" smtClean="0"/>
              <a:t>dr. Oreste Urbano  - Messina</a:t>
            </a:r>
            <a:endParaRPr lang="it-IT"/>
          </a:p>
        </p:txBody>
      </p:sp>
      <p:sp>
        <p:nvSpPr>
          <p:cNvPr id="6" name="Segnaposto numero diapositiva 5"/>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fld id="{99947093-2705-4A92-BDFF-5200F0445AF7}" type="datetime1">
              <a:rPr lang="it-IT" smtClean="0"/>
              <a:pPr/>
              <a:t>20/09/2014</a:t>
            </a:fld>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smtClean="0"/>
              <a:t>dr. Oreste Urbano  - Messina</a:t>
            </a:r>
            <a:endParaRPr lang="it-IT"/>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600200"/>
            <a:ext cx="4038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41763"/>
            <a:ext cx="4038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8400"/>
            <a:ext cx="2133600" cy="457200"/>
          </a:xfrm>
        </p:spPr>
        <p:txBody>
          <a:bodyPr/>
          <a:lstStyle>
            <a:lvl1pPr>
              <a:defRPr/>
            </a:lvl1pPr>
          </a:lstStyle>
          <a:p>
            <a:fld id="{9AD1A774-9A29-4C01-906A-D5073DFCFEEC}" type="datetime1">
              <a:rPr lang="it-IT" smtClean="0"/>
              <a:pPr/>
              <a:t>20/09/2014</a:t>
            </a:fld>
            <a:endParaRPr lang="it-IT"/>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r>
              <a:rPr lang="it-IT" smtClean="0"/>
              <a:t>dr. Oreste Urbano  - Messina</a:t>
            </a:r>
            <a:endParaRPr lang="it-IT"/>
          </a:p>
        </p:txBody>
      </p:sp>
      <p:sp>
        <p:nvSpPr>
          <p:cNvPr id="8" name="Segnaposto numero diapositiva 7"/>
          <p:cNvSpPr>
            <a:spLocks noGrp="1"/>
          </p:cNvSpPr>
          <p:nvPr>
            <p:ph type="sldNum" sz="quarter" idx="12"/>
          </p:nvPr>
        </p:nvSpPr>
        <p:spPr>
          <a:xfrm>
            <a:off x="6553200" y="6248400"/>
            <a:ext cx="2133600" cy="457200"/>
          </a:xfrm>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245225"/>
            <a:ext cx="2133600" cy="476250"/>
          </a:xfrm>
        </p:spPr>
        <p:txBody>
          <a:bodyPr/>
          <a:lstStyle>
            <a:lvl1pPr>
              <a:defRPr/>
            </a:lvl1pPr>
          </a:lstStyle>
          <a:p>
            <a:fld id="{382872FE-58D1-400E-BC0F-9C2AAA18F769}" type="datetime1">
              <a:rPr lang="it-IT" smtClean="0"/>
              <a:pPr/>
              <a:t>20/09/2014</a:t>
            </a:fld>
            <a:endParaRPr lang="it-IT"/>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r>
              <a:rPr lang="it-IT" smtClean="0"/>
              <a:t>dr. Oreste Urbano  - Messina</a:t>
            </a:r>
            <a:endParaRPr lang="it-IT"/>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fld id="{9DBEC0A6-A374-4C21-A93E-40B9B1AD2146}" type="slidenum">
              <a:rPr lang="it-IT" smtClean="0"/>
              <a:pPr/>
              <a:t>‹N›</a:t>
            </a:fld>
            <a:endParaRPr lang="it-IT"/>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8400"/>
            <a:ext cx="2133600" cy="457200"/>
          </a:xfrm>
        </p:spPr>
        <p:txBody>
          <a:bodyPr/>
          <a:lstStyle>
            <a:lvl1pPr>
              <a:defRPr/>
            </a:lvl1pPr>
          </a:lstStyle>
          <a:p>
            <a:fld id="{216EA189-CFDB-4CBC-BD0C-11DA8C2C352F}" type="datetime1">
              <a:rPr lang="it-IT" smtClean="0"/>
              <a:pPr/>
              <a:t>20/09/2014</a:t>
            </a:fld>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smtClean="0"/>
              <a:t>dr. Oreste Urbano  - Messina</a:t>
            </a:r>
            <a:endParaRPr lang="it-IT"/>
          </a:p>
        </p:txBody>
      </p:sp>
      <p:sp>
        <p:nvSpPr>
          <p:cNvPr id="7" name="Segnaposto numero diapositiva 6"/>
          <p:cNvSpPr>
            <a:spLocks noGrp="1"/>
          </p:cNvSpPr>
          <p:nvPr>
            <p:ph type="sldNum" sz="quarter" idx="12"/>
          </p:nvPr>
        </p:nvSpPr>
        <p:spPr>
          <a:xfrm>
            <a:off x="6553200" y="6248400"/>
            <a:ext cx="2133600" cy="457200"/>
          </a:xfrm>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Rectangle 10"/>
          <p:cNvSpPr>
            <a:spLocks noChangeArrowheads="1"/>
          </p:cNvSpPr>
          <p:nvPr/>
        </p:nvSpPr>
        <p:spPr bwMode="auto">
          <a:xfrm>
            <a:off x="7086600" y="6381750"/>
            <a:ext cx="2133600" cy="476250"/>
          </a:xfrm>
          <a:prstGeom prst="rect">
            <a:avLst/>
          </a:prstGeom>
          <a:noFill/>
          <a:ln w="9525">
            <a:noFill/>
            <a:miter lim="800000"/>
            <a:headEnd/>
            <a:tailEnd/>
          </a:ln>
        </p:spPr>
        <p:txBody>
          <a:bodyPr anchor="b"/>
          <a:lstStyle/>
          <a:p>
            <a:pPr algn="r"/>
            <a:endParaRPr lang="en-GB" sz="800">
              <a:solidFill>
                <a:srgbClr val="00498B"/>
              </a:solidFill>
              <a:latin typeface="Tahoma" pitchFamily="34"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8"/>
          <p:cNvSpPr>
            <a:spLocks noGrp="1"/>
          </p:cNvSpPr>
          <p:nvPr>
            <p:ph type="body" sz="quarter" idx="15"/>
          </p:nvPr>
        </p:nvSpPr>
        <p:spPr>
          <a:xfrm>
            <a:off x="486000" y="6325200"/>
            <a:ext cx="7988400" cy="262800"/>
          </a:xfrm>
        </p:spPr>
        <p:txBody>
          <a:bodyPr anchor="b"/>
          <a:lstStyle>
            <a:lvl1pPr marL="0" indent="0">
              <a:buFontTx/>
              <a:buNone/>
              <a:defRPr sz="1200"/>
            </a:lvl1pPr>
          </a:lstStyle>
          <a:p>
            <a:pPr lvl="0"/>
            <a:r>
              <a:rPr lang="en-US" smtClean="0"/>
              <a:t>Click to edit Master text styles</a:t>
            </a:r>
          </a:p>
        </p:txBody>
      </p:sp>
      <p:sp>
        <p:nvSpPr>
          <p:cNvPr id="6" name="Rectangle 11"/>
          <p:cNvSpPr>
            <a:spLocks noGrp="1" noChangeArrowheads="1"/>
          </p:cNvSpPr>
          <p:nvPr>
            <p:ph type="sldNum" sz="quarter" idx="16"/>
          </p:nvPr>
        </p:nvSpPr>
        <p:spPr/>
        <p:txBody>
          <a:bodyPr/>
          <a:lstStyle>
            <a:lvl1pPr>
              <a:defRPr/>
            </a:lvl1pPr>
          </a:lstStyle>
          <a:p>
            <a:fld id="{0336E8A2-538C-4D54-B389-5C66320F402F}"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DE570676-E213-41B6-9994-1252FE3C915D}" type="datetime1">
              <a:rPr lang="it-IT" smtClean="0"/>
              <a:pPr/>
              <a:t>20/09/2014</a:t>
            </a:fld>
            <a:endParaRPr lang="it-IT"/>
          </a:p>
        </p:txBody>
      </p:sp>
      <p:sp>
        <p:nvSpPr>
          <p:cNvPr id="5" name="Segnaposto piè di pagina 4"/>
          <p:cNvSpPr>
            <a:spLocks noGrp="1"/>
          </p:cNvSpPr>
          <p:nvPr>
            <p:ph type="ftr" sz="quarter" idx="11"/>
          </p:nvPr>
        </p:nvSpPr>
        <p:spPr/>
        <p:txBody>
          <a:bodyPr/>
          <a:lstStyle>
            <a:lvl1pPr>
              <a:defRPr/>
            </a:lvl1pPr>
          </a:lstStyle>
          <a:p>
            <a:r>
              <a:rPr lang="it-IT" smtClean="0"/>
              <a:t>dr. Oreste Urbano  - Messina</a:t>
            </a:r>
            <a:endParaRPr lang="it-IT"/>
          </a:p>
        </p:txBody>
      </p:sp>
      <p:sp>
        <p:nvSpPr>
          <p:cNvPr id="6" name="Segnaposto numero diapositiva 5"/>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FE579ED0-9636-4DD2-8E21-A91839B85ADF}" type="datetime1">
              <a:rPr lang="it-IT" smtClean="0"/>
              <a:pPr/>
              <a:t>20/09/2014</a:t>
            </a:fld>
            <a:endParaRPr lang="it-IT"/>
          </a:p>
        </p:txBody>
      </p:sp>
      <p:sp>
        <p:nvSpPr>
          <p:cNvPr id="5" name="Segnaposto piè di pagina 4"/>
          <p:cNvSpPr>
            <a:spLocks noGrp="1"/>
          </p:cNvSpPr>
          <p:nvPr>
            <p:ph type="ftr" sz="quarter" idx="11"/>
          </p:nvPr>
        </p:nvSpPr>
        <p:spPr/>
        <p:txBody>
          <a:bodyPr/>
          <a:lstStyle>
            <a:lvl1pPr>
              <a:defRPr/>
            </a:lvl1pPr>
          </a:lstStyle>
          <a:p>
            <a:r>
              <a:rPr lang="it-IT" smtClean="0"/>
              <a:t>dr. Oreste Urbano  - Messina</a:t>
            </a:r>
            <a:endParaRPr lang="it-IT"/>
          </a:p>
        </p:txBody>
      </p:sp>
      <p:sp>
        <p:nvSpPr>
          <p:cNvPr id="6" name="Segnaposto numero diapositiva 5"/>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B15A8790-7216-4E4E-9863-DFDEB98A3443}" type="datetime1">
              <a:rPr lang="it-IT" smtClean="0"/>
              <a:pPr/>
              <a:t>20/09/2014</a:t>
            </a:fld>
            <a:endParaRPr lang="it-IT"/>
          </a:p>
        </p:txBody>
      </p:sp>
      <p:sp>
        <p:nvSpPr>
          <p:cNvPr id="6" name="Segnaposto piè di pagina 5"/>
          <p:cNvSpPr>
            <a:spLocks noGrp="1"/>
          </p:cNvSpPr>
          <p:nvPr>
            <p:ph type="ftr" sz="quarter" idx="11"/>
          </p:nvPr>
        </p:nvSpPr>
        <p:spPr/>
        <p:txBody>
          <a:bodyPr/>
          <a:lstStyle>
            <a:lvl1pPr>
              <a:defRPr/>
            </a:lvl1pPr>
          </a:lstStyle>
          <a:p>
            <a:r>
              <a:rPr lang="it-IT" smtClean="0"/>
              <a:t>dr. Oreste Urbano  - Messina</a:t>
            </a:r>
            <a:endParaRPr lang="it-IT"/>
          </a:p>
        </p:txBody>
      </p:sp>
      <p:sp>
        <p:nvSpPr>
          <p:cNvPr id="7" name="Segnaposto numero diapositiva 6"/>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47AEB4F7-3544-4992-AAA7-70BF78799397}" type="datetime1">
              <a:rPr lang="it-IT" smtClean="0"/>
              <a:pPr/>
              <a:t>20/09/2014</a:t>
            </a:fld>
            <a:endParaRPr lang="it-IT"/>
          </a:p>
        </p:txBody>
      </p:sp>
      <p:sp>
        <p:nvSpPr>
          <p:cNvPr id="8" name="Segnaposto piè di pagina 7"/>
          <p:cNvSpPr>
            <a:spLocks noGrp="1"/>
          </p:cNvSpPr>
          <p:nvPr>
            <p:ph type="ftr" sz="quarter" idx="11"/>
          </p:nvPr>
        </p:nvSpPr>
        <p:spPr/>
        <p:txBody>
          <a:bodyPr/>
          <a:lstStyle>
            <a:lvl1pPr>
              <a:defRPr/>
            </a:lvl1pPr>
          </a:lstStyle>
          <a:p>
            <a:r>
              <a:rPr lang="it-IT" smtClean="0"/>
              <a:t>dr. Oreste Urbano  - Messina</a:t>
            </a:r>
            <a:endParaRPr lang="it-IT"/>
          </a:p>
        </p:txBody>
      </p:sp>
      <p:sp>
        <p:nvSpPr>
          <p:cNvPr id="9" name="Segnaposto numero diapositiva 8"/>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A0359B23-D935-431B-8740-3FB74BE66ED8}" type="datetime1">
              <a:rPr lang="it-IT" smtClean="0"/>
              <a:pPr/>
              <a:t>20/09/2014</a:t>
            </a:fld>
            <a:endParaRPr lang="it-IT"/>
          </a:p>
        </p:txBody>
      </p:sp>
      <p:sp>
        <p:nvSpPr>
          <p:cNvPr id="4" name="Segnaposto piè di pagina 3"/>
          <p:cNvSpPr>
            <a:spLocks noGrp="1"/>
          </p:cNvSpPr>
          <p:nvPr>
            <p:ph type="ftr" sz="quarter" idx="11"/>
          </p:nvPr>
        </p:nvSpPr>
        <p:spPr/>
        <p:txBody>
          <a:bodyPr/>
          <a:lstStyle>
            <a:lvl1pPr>
              <a:defRPr/>
            </a:lvl1pPr>
          </a:lstStyle>
          <a:p>
            <a:r>
              <a:rPr lang="it-IT" smtClean="0"/>
              <a:t>dr. Oreste Urbano  - Messina</a:t>
            </a:r>
            <a:endParaRPr lang="it-IT"/>
          </a:p>
        </p:txBody>
      </p:sp>
      <p:sp>
        <p:nvSpPr>
          <p:cNvPr id="5" name="Segnaposto numero diapositiva 4"/>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98EDD883-8504-4815-A712-CFE41B1C7CCB}" type="datetime1">
              <a:rPr lang="it-IT" smtClean="0"/>
              <a:pPr/>
              <a:t>20/09/2014</a:t>
            </a:fld>
            <a:endParaRPr lang="it-IT"/>
          </a:p>
        </p:txBody>
      </p:sp>
      <p:sp>
        <p:nvSpPr>
          <p:cNvPr id="3" name="Segnaposto piè di pagina 2"/>
          <p:cNvSpPr>
            <a:spLocks noGrp="1"/>
          </p:cNvSpPr>
          <p:nvPr>
            <p:ph type="ftr" sz="quarter" idx="11"/>
          </p:nvPr>
        </p:nvSpPr>
        <p:spPr/>
        <p:txBody>
          <a:bodyPr/>
          <a:lstStyle>
            <a:lvl1pPr>
              <a:defRPr/>
            </a:lvl1pPr>
          </a:lstStyle>
          <a:p>
            <a:r>
              <a:rPr lang="it-IT" smtClean="0"/>
              <a:t>dr. Oreste Urbano  - Messina</a:t>
            </a:r>
            <a:endParaRPr lang="it-IT"/>
          </a:p>
        </p:txBody>
      </p:sp>
      <p:sp>
        <p:nvSpPr>
          <p:cNvPr id="4" name="Segnaposto numero diapositiva 3"/>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54ADC11C-6C16-451F-B06C-F969705ACAD6}" type="datetime1">
              <a:rPr lang="it-IT" smtClean="0"/>
              <a:pPr/>
              <a:t>20/09/2014</a:t>
            </a:fld>
            <a:endParaRPr lang="it-IT"/>
          </a:p>
        </p:txBody>
      </p:sp>
      <p:sp>
        <p:nvSpPr>
          <p:cNvPr id="6" name="Segnaposto piè di pagina 5"/>
          <p:cNvSpPr>
            <a:spLocks noGrp="1"/>
          </p:cNvSpPr>
          <p:nvPr>
            <p:ph type="ftr" sz="quarter" idx="11"/>
          </p:nvPr>
        </p:nvSpPr>
        <p:spPr/>
        <p:txBody>
          <a:bodyPr/>
          <a:lstStyle>
            <a:lvl1pPr>
              <a:defRPr/>
            </a:lvl1pPr>
          </a:lstStyle>
          <a:p>
            <a:r>
              <a:rPr lang="it-IT" smtClean="0"/>
              <a:t>dr. Oreste Urbano  - Messina</a:t>
            </a:r>
            <a:endParaRPr lang="it-IT"/>
          </a:p>
        </p:txBody>
      </p:sp>
      <p:sp>
        <p:nvSpPr>
          <p:cNvPr id="7" name="Segnaposto numero diapositiva 6"/>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67B0C850-45B9-41A8-B496-EEA492060873}" type="datetime1">
              <a:rPr lang="it-IT" smtClean="0"/>
              <a:pPr/>
              <a:t>20/09/2014</a:t>
            </a:fld>
            <a:endParaRPr lang="it-IT"/>
          </a:p>
        </p:txBody>
      </p:sp>
      <p:sp>
        <p:nvSpPr>
          <p:cNvPr id="6" name="Segnaposto piè di pagina 5"/>
          <p:cNvSpPr>
            <a:spLocks noGrp="1"/>
          </p:cNvSpPr>
          <p:nvPr>
            <p:ph type="ftr" sz="quarter" idx="11"/>
          </p:nvPr>
        </p:nvSpPr>
        <p:spPr/>
        <p:txBody>
          <a:bodyPr/>
          <a:lstStyle>
            <a:lvl1pPr>
              <a:defRPr/>
            </a:lvl1pPr>
          </a:lstStyle>
          <a:p>
            <a:r>
              <a:rPr lang="it-IT" smtClean="0"/>
              <a:t>dr. Oreste Urbano  - Messina</a:t>
            </a:r>
            <a:endParaRPr lang="it-IT"/>
          </a:p>
        </p:txBody>
      </p:sp>
      <p:sp>
        <p:nvSpPr>
          <p:cNvPr id="7" name="Segnaposto numero diapositiva 6"/>
          <p:cNvSpPr>
            <a:spLocks noGrp="1"/>
          </p:cNvSpPr>
          <p:nvPr>
            <p:ph type="sldNum" sz="quarter" idx="12"/>
          </p:nvPr>
        </p:nvSpPr>
        <p:spPr/>
        <p:txBody>
          <a:bodyPr/>
          <a:lstStyle>
            <a:lvl1pPr>
              <a:defRPr/>
            </a:lvl1pPr>
          </a:lstStyle>
          <a:p>
            <a:fld id="{9DBEC0A6-A374-4C21-A93E-40B9B1AD2146}" type="slidenum">
              <a:rPr lang="it-IT" smtClean="0"/>
              <a:pPr/>
              <a:t>‹N›</a:t>
            </a:fld>
            <a:endParaRPr lang="it-IT"/>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it-IT"/>
            </a:p>
          </p:txBody>
        </p:sp>
        <p:sp>
          <p:nvSpPr>
            <p:cNvPr id="41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it-IT"/>
            </a:p>
          </p:txBody>
        </p:sp>
        <p:sp>
          <p:nvSpPr>
            <p:cNvPr id="41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it-IT"/>
            </a:p>
          </p:txBody>
        </p:sp>
        <p:sp>
          <p:nvSpPr>
            <p:cNvPr id="41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it-IT"/>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it-IT"/>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it-IT"/>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it-IT"/>
            </a:p>
          </p:txBody>
        </p:sp>
      </p:grpSp>
      <p:sp>
        <p:nvSpPr>
          <p:cNvPr id="41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smtClean="0"/>
              <a:t>Fare clic per modificare lo stile del titolo</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fld id="{15C7E5C2-25DA-45F4-BE1A-D17A6915D9AB}" type="datetime1">
              <a:rPr lang="it-IT" smtClean="0"/>
              <a:pPr/>
              <a:t>20/09/2014</a:t>
            </a:fld>
            <a:endParaRPr lang="it-IT"/>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r>
              <a:rPr lang="it-IT" smtClean="0"/>
              <a:t>dr. Oreste Urbano  - Messina</a:t>
            </a:r>
            <a:endParaRPr lang="it-IT"/>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DBEC0A6-A374-4C21-A93E-40B9B1AD2146}" type="slidenum">
              <a:rPr lang="it-IT" smtClean="0"/>
              <a:pPr/>
              <a:t>‹N›</a:t>
            </a:fld>
            <a:endParaRPr lang="it-IT"/>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8" r:id="rId16"/>
  </p:sldLayoutIdLst>
  <p:transition>
    <p:random/>
  </p:transition>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pn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www.google.it/url?sa=i&amp;rct=j&amp;q=&amp;esrc=s&amp;frm=1&amp;source=images&amp;cd=&amp;cad=rja&amp;uact=8&amp;docid=YWAkU0GG2PrdTM&amp;tbnid=ZpoupRx2iIjdwM:&amp;ved=0CAUQjRw&amp;url=http://healthcarecommunication.wordpress.com/tag/healthcare/&amp;ei=-I8IVLmWC8KPO-uWgMAD&amp;bvm=bv.74649129,d.ZWU&amp;psig=AFQjCNEh3_rdJ3dfAQOph7hE-XfNg-HwHg&amp;ust=1409933658635530" TargetMode="External"/><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lum contrast="10000"/>
          </a:blip>
          <a:srcRect l="7077"/>
          <a:stretch>
            <a:fillRect/>
          </a:stretch>
        </p:blipFill>
        <p:spPr bwMode="auto">
          <a:xfrm>
            <a:off x="827584" y="3068960"/>
            <a:ext cx="1355128" cy="295232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Rettangolo 3"/>
          <p:cNvSpPr/>
          <p:nvPr/>
        </p:nvSpPr>
        <p:spPr>
          <a:xfrm>
            <a:off x="827584" y="908720"/>
            <a:ext cx="7632848" cy="1323439"/>
          </a:xfrm>
          <a:prstGeom prst="rect">
            <a:avLst/>
          </a:prstGeom>
        </p:spPr>
        <p:txBody>
          <a:bodyPr wrap="square">
            <a:spAutoFit/>
          </a:bodyPr>
          <a:lstStyle/>
          <a:p>
            <a:pPr algn="ctr"/>
            <a:r>
              <a:rPr lang="it-IT" sz="4000" b="1" dirty="0" smtClean="0">
                <a:solidFill>
                  <a:srgbClr val="C00000"/>
                </a:solidFill>
                <a:effectLst>
                  <a:glow rad="139700">
                    <a:schemeClr val="accent1">
                      <a:satMod val="175000"/>
                      <a:alpha val="40000"/>
                    </a:schemeClr>
                  </a:glow>
                </a:effectLst>
                <a:latin typeface="Comic Sans MS" pitchFamily="66" charset="0"/>
              </a:rPr>
              <a:t>Appropriatezza prescrittiva degli anticoagulanti orali </a:t>
            </a:r>
            <a:endParaRPr lang="it-IT" sz="4000" dirty="0">
              <a:solidFill>
                <a:srgbClr val="C00000"/>
              </a:solidFill>
              <a:effectLst>
                <a:glow rad="139700">
                  <a:schemeClr val="accent1">
                    <a:satMod val="175000"/>
                    <a:alpha val="40000"/>
                  </a:schemeClr>
                </a:glow>
              </a:effectLst>
              <a:latin typeface="Comic Sans MS" pitchFamily="66" charset="0"/>
            </a:endParaRPr>
          </a:p>
        </p:txBody>
      </p:sp>
      <p:sp>
        <p:nvSpPr>
          <p:cNvPr id="5" name="Segnaposto piè di pagina 4"/>
          <p:cNvSpPr>
            <a:spLocks noGrp="1"/>
          </p:cNvSpPr>
          <p:nvPr>
            <p:ph type="ftr" sz="quarter" idx="11"/>
          </p:nvPr>
        </p:nvSpPr>
        <p:spPr/>
        <p:txBody>
          <a:bodyPr/>
          <a:lstStyle/>
          <a:p>
            <a:r>
              <a:rPr lang="it-IT" smtClean="0"/>
              <a:t>dr. Oreste Urbano  - Messina</a:t>
            </a:r>
            <a:endParaRPr lang="it-IT"/>
          </a:p>
        </p:txBody>
      </p:sp>
      <p:pic>
        <p:nvPicPr>
          <p:cNvPr id="6" name="Picture 3"/>
          <p:cNvPicPr>
            <a:picLocks noChangeAspect="1" noChangeArrowheads="1"/>
          </p:cNvPicPr>
          <p:nvPr/>
        </p:nvPicPr>
        <p:blipFill>
          <a:blip r:embed="rId3" cstate="print">
            <a:lum contrast="10000"/>
          </a:blip>
          <a:srcRect/>
          <a:stretch>
            <a:fillRect/>
          </a:stretch>
        </p:blipFill>
        <p:spPr bwMode="auto">
          <a:xfrm>
            <a:off x="4283968" y="2996952"/>
            <a:ext cx="3487577" cy="26642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5" name="Rectangle 7"/>
          <p:cNvSpPr>
            <a:spLocks noChangeArrowheads="1"/>
          </p:cNvSpPr>
          <p:nvPr/>
        </p:nvSpPr>
        <p:spPr bwMode="auto">
          <a:xfrm>
            <a:off x="683568" y="692696"/>
            <a:ext cx="5976664" cy="603250"/>
          </a:xfrm>
          <a:prstGeom prst="rect">
            <a:avLst/>
          </a:prstGeom>
          <a:noFill/>
          <a:ln w="9525">
            <a:noFill/>
            <a:miter lim="800000"/>
            <a:headEnd/>
            <a:tailEnd/>
          </a:ln>
          <a:effectLst/>
        </p:spPr>
        <p:txBody>
          <a:bodyPr anchor="ctr"/>
          <a:lstStyle/>
          <a:p>
            <a:pPr algn="ctr" eaLnBrk="0" hangingPunct="0"/>
            <a:r>
              <a:rPr lang="en-US" sz="3200" i="0" dirty="0" err="1" smtClean="0">
                <a:solidFill>
                  <a:srgbClr val="FFFFFF"/>
                </a:solidFill>
                <a:latin typeface="Comic Sans MS" pitchFamily="66" charset="0"/>
              </a:rPr>
              <a:t>Trattamento</a:t>
            </a:r>
            <a:r>
              <a:rPr lang="en-US" sz="3200" i="0" dirty="0" smtClean="0">
                <a:solidFill>
                  <a:srgbClr val="FFFFFF"/>
                </a:solidFill>
                <a:latin typeface="Comic Sans MS" pitchFamily="66" charset="0"/>
              </a:rPr>
              <a:t> del </a:t>
            </a:r>
            <a:r>
              <a:rPr lang="en-US" sz="3200" i="0" dirty="0" err="1" smtClean="0">
                <a:solidFill>
                  <a:srgbClr val="FFFFFF"/>
                </a:solidFill>
                <a:latin typeface="Comic Sans MS" pitchFamily="66" charset="0"/>
              </a:rPr>
              <a:t>tromboembolismo</a:t>
            </a:r>
            <a:r>
              <a:rPr lang="en-US" sz="3200" i="0" dirty="0" smtClean="0">
                <a:solidFill>
                  <a:srgbClr val="FFFFFF"/>
                </a:solidFill>
                <a:latin typeface="Comic Sans MS" pitchFamily="66" charset="0"/>
              </a:rPr>
              <a:t> </a:t>
            </a:r>
            <a:r>
              <a:rPr lang="en-US" sz="3200" i="0" dirty="0" err="1" smtClean="0">
                <a:solidFill>
                  <a:srgbClr val="FFFFFF"/>
                </a:solidFill>
                <a:latin typeface="Comic Sans MS" pitchFamily="66" charset="0"/>
              </a:rPr>
              <a:t>venoso</a:t>
            </a:r>
            <a:endParaRPr lang="en-US" sz="3200" i="0" dirty="0">
              <a:solidFill>
                <a:srgbClr val="FFFFFF"/>
              </a:solidFill>
              <a:latin typeface="Comic Sans MS" pitchFamily="66" charset="0"/>
            </a:endParaRPr>
          </a:p>
        </p:txBody>
      </p:sp>
      <p:grpSp>
        <p:nvGrpSpPr>
          <p:cNvPr id="2" name="Gruppo 19"/>
          <p:cNvGrpSpPr/>
          <p:nvPr/>
        </p:nvGrpSpPr>
        <p:grpSpPr>
          <a:xfrm>
            <a:off x="7308304" y="980728"/>
            <a:ext cx="1152128" cy="1276194"/>
            <a:chOff x="7237413" y="908050"/>
            <a:chExt cx="1943570" cy="2016125"/>
          </a:xfrm>
          <a:effectLst/>
        </p:grpSpPr>
        <p:pic>
          <p:nvPicPr>
            <p:cNvPr id="616461" name="Picture 13"/>
            <p:cNvPicPr>
              <a:picLocks noChangeArrowheads="1"/>
            </p:cNvPicPr>
            <p:nvPr/>
          </p:nvPicPr>
          <p:blipFill>
            <a:blip r:embed="rId2" cstate="print"/>
            <a:srcRect/>
            <a:stretch>
              <a:fillRect/>
            </a:stretch>
          </p:blipFill>
          <p:spPr bwMode="auto">
            <a:xfrm>
              <a:off x="7237413" y="908050"/>
              <a:ext cx="1727200" cy="20161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16462" name="Rectangle 14"/>
            <p:cNvSpPr>
              <a:spLocks noChangeArrowheads="1"/>
            </p:cNvSpPr>
            <p:nvPr/>
          </p:nvSpPr>
          <p:spPr bwMode="auto">
            <a:xfrm rot="19800000">
              <a:off x="7790696" y="1818485"/>
              <a:ext cx="1390287" cy="512821"/>
            </a:xfrm>
            <a:prstGeom prst="rect">
              <a:avLst/>
            </a:prstGeom>
            <a:noFill/>
            <a:ln w="9525">
              <a:noFill/>
              <a:miter lim="800000"/>
              <a:headEnd/>
              <a:tailEnd/>
            </a:ln>
            <a:effectLst/>
          </p:spPr>
          <p:txBody>
            <a:bodyPr lIns="92075" tIns="46038" rIns="92075" bIns="46038" anchor="ctr"/>
            <a:lstStyle/>
            <a:p>
              <a:pPr algn="ctr" eaLnBrk="0" hangingPunct="0">
                <a:lnSpc>
                  <a:spcPct val="80000"/>
                </a:lnSpc>
              </a:pPr>
              <a:r>
                <a:rPr lang="it-IT" sz="1400" b="1" i="0" dirty="0" smtClean="0">
                  <a:solidFill>
                    <a:srgbClr val="FFFFFF"/>
                  </a:solidFill>
                  <a:effectLst/>
                  <a:latin typeface="Arial" charset="0"/>
                </a:rPr>
                <a:t> </a:t>
              </a:r>
              <a:r>
                <a:rPr lang="it-IT" sz="1400" b="1" i="0" dirty="0" smtClean="0">
                  <a:solidFill>
                    <a:srgbClr val="000000"/>
                  </a:solidFill>
                  <a:effectLst/>
                  <a:latin typeface="Arial" charset="0"/>
                </a:rPr>
                <a:t>2012</a:t>
              </a:r>
              <a:endParaRPr lang="it-IT" sz="1400" b="1" i="0" dirty="0">
                <a:solidFill>
                  <a:srgbClr val="000000"/>
                </a:solidFill>
                <a:effectLst/>
                <a:latin typeface="Arial" charset="0"/>
              </a:endParaRPr>
            </a:p>
          </p:txBody>
        </p:sp>
      </p:grpSp>
      <p:sp>
        <p:nvSpPr>
          <p:cNvPr id="616460" name="Text Box 12"/>
          <p:cNvSpPr txBox="1">
            <a:spLocks noChangeArrowheads="1"/>
          </p:cNvSpPr>
          <p:nvPr/>
        </p:nvSpPr>
        <p:spPr bwMode="auto">
          <a:xfrm>
            <a:off x="755576" y="5517232"/>
            <a:ext cx="6257760" cy="219813"/>
          </a:xfrm>
          <a:prstGeom prst="rect">
            <a:avLst/>
          </a:prstGeom>
          <a:noFill/>
          <a:ln w="9525">
            <a:noFill/>
            <a:miter lim="800000"/>
            <a:headEnd/>
            <a:tailEnd/>
          </a:ln>
          <a:effectLst/>
        </p:spPr>
        <p:txBody>
          <a:bodyPr wrap="square">
            <a:spAutoFit/>
          </a:bodyPr>
          <a:lstStyle/>
          <a:p>
            <a:r>
              <a:rPr lang="en-US" sz="1200" i="0" dirty="0">
                <a:latin typeface="Comic Sans MS" pitchFamily="66" charset="0"/>
              </a:rPr>
              <a:t>*  </a:t>
            </a:r>
            <a:r>
              <a:rPr lang="en-US" sz="1200" i="0" dirty="0" smtClean="0">
                <a:latin typeface="Comic Sans MS" pitchFamily="66" charset="0"/>
              </a:rPr>
              <a:t>Con </a:t>
            </a:r>
            <a:r>
              <a:rPr lang="en-US" sz="1200" i="0" dirty="0" err="1" smtClean="0">
                <a:latin typeface="Comic Sans MS" pitchFamily="66" charset="0"/>
              </a:rPr>
              <a:t>periodica</a:t>
            </a:r>
            <a:r>
              <a:rPr lang="en-US" sz="1200" i="0" dirty="0" smtClean="0">
                <a:latin typeface="Comic Sans MS" pitchFamily="66" charset="0"/>
              </a:rPr>
              <a:t>  </a:t>
            </a:r>
            <a:r>
              <a:rPr lang="en-US" sz="1200" i="0" dirty="0" err="1" smtClean="0">
                <a:latin typeface="Comic Sans MS" pitchFamily="66" charset="0"/>
              </a:rPr>
              <a:t>rivalutazione</a:t>
            </a:r>
            <a:r>
              <a:rPr lang="en-US" sz="1200" i="0" dirty="0" smtClean="0">
                <a:latin typeface="Comic Sans MS" pitchFamily="66" charset="0"/>
              </a:rPr>
              <a:t> del </a:t>
            </a:r>
            <a:r>
              <a:rPr lang="en-US" sz="1200" i="0" dirty="0" err="1" smtClean="0">
                <a:latin typeface="Comic Sans MS" pitchFamily="66" charset="0"/>
              </a:rPr>
              <a:t>rapporto</a:t>
            </a:r>
            <a:r>
              <a:rPr lang="en-US" sz="1200" i="0" dirty="0" smtClean="0">
                <a:latin typeface="Comic Sans MS" pitchFamily="66" charset="0"/>
              </a:rPr>
              <a:t> </a:t>
            </a:r>
            <a:r>
              <a:rPr lang="en-US" sz="1200" i="0" dirty="0" err="1" smtClean="0">
                <a:latin typeface="Comic Sans MS" pitchFamily="66" charset="0"/>
              </a:rPr>
              <a:t>rischio</a:t>
            </a:r>
            <a:r>
              <a:rPr lang="en-US" sz="1200" dirty="0" smtClean="0">
                <a:latin typeface="Comic Sans MS" pitchFamily="66" charset="0"/>
              </a:rPr>
              <a:t>/</a:t>
            </a:r>
            <a:r>
              <a:rPr lang="en-US" sz="1200" dirty="0" err="1" smtClean="0">
                <a:latin typeface="Comic Sans MS" pitchFamily="66" charset="0"/>
              </a:rPr>
              <a:t>beneficio</a:t>
            </a:r>
            <a:r>
              <a:rPr lang="en-US" sz="1200" dirty="0" smtClean="0">
                <a:latin typeface="Comic Sans MS" pitchFamily="66" charset="0"/>
              </a:rPr>
              <a:t> </a:t>
            </a:r>
            <a:r>
              <a:rPr lang="en-US" sz="1200" dirty="0" err="1" smtClean="0">
                <a:latin typeface="Comic Sans MS" pitchFamily="66" charset="0"/>
              </a:rPr>
              <a:t>individuale</a:t>
            </a:r>
            <a:r>
              <a:rPr lang="en-US" sz="1200" dirty="0" smtClean="0">
                <a:latin typeface="Comic Sans MS" pitchFamily="66" charset="0"/>
              </a:rPr>
              <a:t> </a:t>
            </a:r>
            <a:r>
              <a:rPr lang="en-US" sz="1200" i="0" dirty="0" smtClean="0">
                <a:latin typeface="Comic Sans MS" pitchFamily="66" charset="0"/>
              </a:rPr>
              <a:t> </a:t>
            </a:r>
            <a:endParaRPr lang="en-US" sz="1200" i="0" dirty="0">
              <a:latin typeface="Comic Sans MS" pitchFamily="66" charset="0"/>
            </a:endParaRPr>
          </a:p>
        </p:txBody>
      </p:sp>
      <p:sp>
        <p:nvSpPr>
          <p:cNvPr id="616454" name="Text Box 6"/>
          <p:cNvSpPr txBox="1">
            <a:spLocks noChangeArrowheads="1"/>
          </p:cNvSpPr>
          <p:nvPr/>
        </p:nvSpPr>
        <p:spPr bwMode="auto">
          <a:xfrm>
            <a:off x="755576" y="2204864"/>
            <a:ext cx="4487004" cy="512898"/>
          </a:xfrm>
          <a:prstGeom prst="rect">
            <a:avLst/>
          </a:prstGeom>
          <a:noFill/>
          <a:ln w="9525">
            <a:noFill/>
            <a:miter lim="800000"/>
            <a:headEnd/>
            <a:tailEnd/>
          </a:ln>
          <a:effectLst/>
        </p:spPr>
        <p:txBody>
          <a:bodyPr wrap="square">
            <a:spAutoFit/>
          </a:bodyPr>
          <a:lstStyle/>
          <a:p>
            <a:pPr eaLnBrk="0" hangingPunct="0"/>
            <a:r>
              <a:rPr lang="en-US" sz="1200" b="1" dirty="0" smtClean="0">
                <a:solidFill>
                  <a:srgbClr val="FFFFFF"/>
                </a:solidFill>
                <a:effectLst>
                  <a:outerShdw blurRad="38100" dist="38100" dir="2700000" algn="tl">
                    <a:srgbClr val="000000"/>
                  </a:outerShdw>
                </a:effectLst>
                <a:latin typeface="Comic Sans MS" pitchFamily="66" charset="0"/>
              </a:rPr>
              <a:t>LMWH</a:t>
            </a:r>
            <a:r>
              <a:rPr lang="en-US" sz="1200" dirty="0" smtClean="0">
                <a:solidFill>
                  <a:srgbClr val="FFFFFF"/>
                </a:solidFill>
                <a:effectLst>
                  <a:outerShdw blurRad="38100" dist="38100" dir="2700000" algn="tl">
                    <a:srgbClr val="000000"/>
                  </a:outerShdw>
                </a:effectLst>
                <a:latin typeface="Comic Sans MS" pitchFamily="66" charset="0"/>
              </a:rPr>
              <a:t>, UHF </a:t>
            </a:r>
            <a:r>
              <a:rPr lang="en-US" sz="1200" i="0" dirty="0" smtClean="0">
                <a:solidFill>
                  <a:srgbClr val="FFFFFF"/>
                </a:solidFill>
                <a:effectLst>
                  <a:outerShdw blurRad="38100" dist="38100" dir="2700000" algn="tl">
                    <a:srgbClr val="000000"/>
                  </a:outerShdw>
                </a:effectLst>
                <a:latin typeface="Comic Sans MS" pitchFamily="66" charset="0"/>
              </a:rPr>
              <a:t>(</a:t>
            </a:r>
            <a:r>
              <a:rPr lang="en-US" sz="1200" i="0" dirty="0" err="1" smtClean="0">
                <a:solidFill>
                  <a:srgbClr val="FFFFFF"/>
                </a:solidFill>
                <a:effectLst>
                  <a:outerShdw blurRad="38100" dist="38100" dir="2700000" algn="tl">
                    <a:srgbClr val="000000"/>
                  </a:outerShdw>
                </a:effectLst>
                <a:latin typeface="Comic Sans MS" pitchFamily="66" charset="0"/>
              </a:rPr>
              <a:t>ev</a:t>
            </a:r>
            <a:r>
              <a:rPr lang="en-US" sz="1200" i="0" dirty="0">
                <a:solidFill>
                  <a:srgbClr val="FFFFFF"/>
                </a:solidFill>
                <a:effectLst>
                  <a:outerShdw blurRad="38100" dist="38100" dir="2700000" algn="tl">
                    <a:srgbClr val="000000"/>
                  </a:outerShdw>
                </a:effectLst>
                <a:latin typeface="Comic Sans MS" pitchFamily="66" charset="0"/>
              </a:rPr>
              <a:t>, </a:t>
            </a:r>
            <a:r>
              <a:rPr lang="en-US" sz="1200" dirty="0" smtClean="0">
                <a:solidFill>
                  <a:srgbClr val="FFFFFF"/>
                </a:solidFill>
                <a:effectLst>
                  <a:outerShdw blurRad="38100" dist="38100" dir="2700000" algn="tl">
                    <a:srgbClr val="000000"/>
                  </a:outerShdw>
                </a:effectLst>
                <a:latin typeface="Comic Sans MS" pitchFamily="66" charset="0"/>
              </a:rPr>
              <a:t>sc</a:t>
            </a:r>
            <a:r>
              <a:rPr lang="en-US" sz="1200" i="0" dirty="0" smtClean="0">
                <a:solidFill>
                  <a:srgbClr val="FFFFFF"/>
                </a:solidFill>
                <a:effectLst>
                  <a:outerShdw blurRad="38100" dist="38100" dir="2700000" algn="tl">
                    <a:srgbClr val="000000"/>
                  </a:outerShdw>
                </a:effectLst>
                <a:latin typeface="Comic Sans MS" pitchFamily="66" charset="0"/>
              </a:rPr>
              <a:t>, sc </a:t>
            </a:r>
            <a:r>
              <a:rPr lang="en-US" sz="1200" i="0" dirty="0" err="1" smtClean="0">
                <a:solidFill>
                  <a:srgbClr val="FFFFFF"/>
                </a:solidFill>
                <a:effectLst>
                  <a:outerShdw blurRad="38100" dist="38100" dir="2700000" algn="tl">
                    <a:srgbClr val="000000"/>
                  </a:outerShdw>
                </a:effectLst>
                <a:latin typeface="Comic Sans MS" pitchFamily="66" charset="0"/>
              </a:rPr>
              <a:t>dosi</a:t>
            </a:r>
            <a:r>
              <a:rPr lang="en-US" sz="1200" i="0" dirty="0" smtClean="0">
                <a:solidFill>
                  <a:srgbClr val="FFFFFF"/>
                </a:solidFill>
                <a:effectLst>
                  <a:outerShdw blurRad="38100" dist="38100" dir="2700000" algn="tl">
                    <a:srgbClr val="000000"/>
                  </a:outerShdw>
                </a:effectLst>
                <a:latin typeface="Comic Sans MS" pitchFamily="66" charset="0"/>
              </a:rPr>
              <a:t> </a:t>
            </a:r>
            <a:r>
              <a:rPr lang="en-US" sz="1200" i="0" dirty="0" err="1" smtClean="0">
                <a:solidFill>
                  <a:srgbClr val="FFFFFF"/>
                </a:solidFill>
                <a:effectLst>
                  <a:outerShdw blurRad="38100" dist="38100" dir="2700000" algn="tl">
                    <a:srgbClr val="000000"/>
                  </a:outerShdw>
                </a:effectLst>
                <a:latin typeface="Comic Sans MS" pitchFamily="66" charset="0"/>
              </a:rPr>
              <a:t>fisse</a:t>
            </a:r>
            <a:r>
              <a:rPr lang="en-US" sz="1200" i="0" dirty="0" smtClean="0">
                <a:solidFill>
                  <a:srgbClr val="FFFFFF"/>
                </a:solidFill>
                <a:effectLst>
                  <a:outerShdw blurRad="38100" dist="38100" dir="2700000" algn="tl">
                    <a:srgbClr val="000000"/>
                  </a:outerShdw>
                </a:effectLst>
                <a:latin typeface="Comic Sans MS" pitchFamily="66" charset="0"/>
              </a:rPr>
              <a:t>)</a:t>
            </a:r>
            <a:endParaRPr lang="en-US" sz="1200" i="0" dirty="0">
              <a:solidFill>
                <a:srgbClr val="FFFFFF"/>
              </a:solidFill>
              <a:effectLst>
                <a:outerShdw blurRad="38100" dist="38100" dir="2700000" algn="tl">
                  <a:srgbClr val="000000"/>
                </a:outerShdw>
              </a:effectLst>
              <a:latin typeface="Comic Sans MS" pitchFamily="66" charset="0"/>
            </a:endParaRPr>
          </a:p>
          <a:p>
            <a:pPr eaLnBrk="0" hangingPunct="0"/>
            <a:r>
              <a:rPr lang="en-US" sz="1200" i="0" dirty="0" err="1">
                <a:solidFill>
                  <a:srgbClr val="FFFFFF"/>
                </a:solidFill>
                <a:effectLst>
                  <a:outerShdw blurRad="38100" dist="38100" dir="2700000" algn="tl">
                    <a:srgbClr val="000000"/>
                  </a:outerShdw>
                </a:effectLst>
                <a:latin typeface="Comic Sans MS" pitchFamily="66" charset="0"/>
              </a:rPr>
              <a:t>Fondaparinux</a:t>
            </a:r>
            <a:r>
              <a:rPr lang="en-US" sz="1200" i="0" dirty="0">
                <a:solidFill>
                  <a:srgbClr val="FFFFFF"/>
                </a:solidFill>
                <a:effectLst>
                  <a:outerShdw blurRad="38100" dist="38100" dir="2700000" algn="tl">
                    <a:srgbClr val="000000"/>
                  </a:outerShdw>
                </a:effectLst>
                <a:latin typeface="Comic Sans MS" pitchFamily="66" charset="0"/>
              </a:rPr>
              <a:t>      </a:t>
            </a:r>
          </a:p>
          <a:p>
            <a:pPr eaLnBrk="0" hangingPunct="0"/>
            <a:r>
              <a:rPr lang="en-US" sz="1200" i="0" dirty="0" err="1" smtClean="0">
                <a:solidFill>
                  <a:srgbClr val="FFFFFF"/>
                </a:solidFill>
                <a:effectLst>
                  <a:outerShdw blurRad="38100" dist="38100" dir="2700000" algn="tl">
                    <a:srgbClr val="000000"/>
                  </a:outerShdw>
                </a:effectLst>
                <a:latin typeface="Comic Sans MS" pitchFamily="66" charset="0"/>
              </a:rPr>
              <a:t>Trombolisi</a:t>
            </a:r>
            <a:endParaRPr lang="en-US" sz="1200" i="0" dirty="0">
              <a:solidFill>
                <a:srgbClr val="FFFFFF"/>
              </a:solidFill>
              <a:effectLst>
                <a:outerShdw blurRad="38100" dist="38100" dir="2700000" algn="tl">
                  <a:srgbClr val="000000"/>
                </a:outerShdw>
              </a:effectLst>
              <a:latin typeface="Comic Sans MS" pitchFamily="66" charset="0"/>
            </a:endParaRPr>
          </a:p>
        </p:txBody>
      </p:sp>
      <p:sp>
        <p:nvSpPr>
          <p:cNvPr id="616452" name="Text Box 4"/>
          <p:cNvSpPr txBox="1">
            <a:spLocks noChangeArrowheads="1"/>
          </p:cNvSpPr>
          <p:nvPr/>
        </p:nvSpPr>
        <p:spPr bwMode="auto">
          <a:xfrm>
            <a:off x="827584" y="4437112"/>
            <a:ext cx="6329644" cy="219813"/>
          </a:xfrm>
          <a:prstGeom prst="rect">
            <a:avLst/>
          </a:prstGeom>
          <a:noFill/>
          <a:ln w="9525">
            <a:noFill/>
            <a:miter lim="800000"/>
            <a:headEnd/>
            <a:tailEnd/>
          </a:ln>
          <a:effectLst/>
        </p:spPr>
        <p:txBody>
          <a:bodyPr>
            <a:spAutoFit/>
          </a:bodyPr>
          <a:lstStyle/>
          <a:p>
            <a:pPr eaLnBrk="0" hangingPunct="0"/>
            <a:r>
              <a:rPr lang="en-US" sz="1200" i="0" dirty="0" smtClean="0">
                <a:solidFill>
                  <a:srgbClr val="FFFFFF"/>
                </a:solidFill>
                <a:latin typeface="Comic Sans MS" pitchFamily="66" charset="0"/>
                <a:cs typeface="Arial" charset="0"/>
              </a:rPr>
              <a:t> ≥</a:t>
            </a:r>
            <a:r>
              <a:rPr lang="en-US" sz="1200" i="0" dirty="0" smtClean="0">
                <a:solidFill>
                  <a:srgbClr val="FFFFFF"/>
                </a:solidFill>
                <a:latin typeface="Comic Sans MS" pitchFamily="66" charset="0"/>
              </a:rPr>
              <a:t> 5 </a:t>
            </a:r>
            <a:r>
              <a:rPr lang="en-US" sz="1200" i="0" dirty="0" err="1" smtClean="0">
                <a:solidFill>
                  <a:srgbClr val="FFFFFF"/>
                </a:solidFill>
                <a:latin typeface="Comic Sans MS" pitchFamily="66" charset="0"/>
              </a:rPr>
              <a:t>giorni</a:t>
            </a:r>
            <a:r>
              <a:rPr lang="en-US" sz="1200" i="0" dirty="0">
                <a:solidFill>
                  <a:srgbClr val="FFFFFF"/>
                </a:solidFill>
                <a:effectLst>
                  <a:outerShdw blurRad="38100" dist="38100" dir="2700000" algn="tl">
                    <a:srgbClr val="000000"/>
                  </a:outerShdw>
                </a:effectLst>
                <a:latin typeface="Comic Sans MS" pitchFamily="66" charset="0"/>
              </a:rPr>
              <a:t>	     </a:t>
            </a:r>
            <a:r>
              <a:rPr lang="en-US" sz="1200" i="0" dirty="0" smtClean="0">
                <a:solidFill>
                  <a:srgbClr val="FFFFFF"/>
                </a:solidFill>
                <a:effectLst>
                  <a:outerShdw blurRad="38100" dist="38100" dir="2700000" algn="tl">
                    <a:srgbClr val="000000"/>
                  </a:outerShdw>
                </a:effectLst>
                <a:latin typeface="Comic Sans MS" pitchFamily="66" charset="0"/>
              </a:rPr>
              <a:t>   </a:t>
            </a:r>
            <a:r>
              <a:rPr lang="en-US" sz="1200" i="0" dirty="0" err="1" smtClean="0">
                <a:solidFill>
                  <a:srgbClr val="FFFFFF"/>
                </a:solidFill>
                <a:effectLst>
                  <a:outerShdw blurRad="38100" dist="38100" dir="2700000" algn="tl">
                    <a:srgbClr val="000000"/>
                  </a:outerShdw>
                </a:effectLst>
                <a:latin typeface="Comic Sans MS" pitchFamily="66" charset="0"/>
              </a:rPr>
              <a:t>almeno</a:t>
            </a:r>
            <a:r>
              <a:rPr lang="en-US" sz="1200" i="0" dirty="0" smtClean="0">
                <a:solidFill>
                  <a:srgbClr val="FFFFFF"/>
                </a:solidFill>
                <a:effectLst>
                  <a:outerShdw blurRad="38100" dist="38100" dir="2700000" algn="tl">
                    <a:srgbClr val="000000"/>
                  </a:outerShdw>
                </a:effectLst>
                <a:latin typeface="Comic Sans MS" pitchFamily="66" charset="0"/>
              </a:rPr>
              <a:t> 3 </a:t>
            </a:r>
            <a:r>
              <a:rPr lang="en-US" sz="1200" i="0" dirty="0" err="1" smtClean="0">
                <a:solidFill>
                  <a:srgbClr val="FFFFFF"/>
                </a:solidFill>
                <a:effectLst>
                  <a:outerShdw blurRad="38100" dist="38100" dir="2700000" algn="tl">
                    <a:srgbClr val="000000"/>
                  </a:outerShdw>
                </a:effectLst>
                <a:latin typeface="Comic Sans MS" pitchFamily="66" charset="0"/>
              </a:rPr>
              <a:t>mesi</a:t>
            </a:r>
            <a:r>
              <a:rPr lang="en-US" sz="1200" i="0" dirty="0">
                <a:solidFill>
                  <a:srgbClr val="FFFFFF"/>
                </a:solidFill>
                <a:effectLst>
                  <a:outerShdw blurRad="38100" dist="38100" dir="2700000" algn="tl">
                    <a:srgbClr val="000000"/>
                  </a:outerShdw>
                </a:effectLst>
                <a:latin typeface="Comic Sans MS" pitchFamily="66" charset="0"/>
              </a:rPr>
              <a:t>	   </a:t>
            </a:r>
            <a:r>
              <a:rPr lang="en-US" sz="1200" i="0" dirty="0" smtClean="0">
                <a:solidFill>
                  <a:srgbClr val="FFFFFF"/>
                </a:solidFill>
                <a:effectLst>
                  <a:outerShdw blurRad="38100" dist="38100" dir="2700000" algn="tl">
                    <a:srgbClr val="000000"/>
                  </a:outerShdw>
                </a:effectLst>
                <a:latin typeface="Comic Sans MS" pitchFamily="66" charset="0"/>
              </a:rPr>
              <a:t>        </a:t>
            </a:r>
            <a:r>
              <a:rPr lang="en-US" sz="1200" i="0" dirty="0" err="1" smtClean="0">
                <a:solidFill>
                  <a:srgbClr val="FFFFFF"/>
                </a:solidFill>
                <a:effectLst>
                  <a:outerShdw blurRad="38100" dist="38100" dir="2700000" algn="tl">
                    <a:srgbClr val="000000"/>
                  </a:outerShdw>
                </a:effectLst>
                <a:latin typeface="Comic Sans MS" pitchFamily="66" charset="0"/>
              </a:rPr>
              <a:t>indefinito</a:t>
            </a:r>
            <a:r>
              <a:rPr lang="en-US" sz="1200" i="0" dirty="0" smtClean="0">
                <a:solidFill>
                  <a:srgbClr val="FFFFFF"/>
                </a:solidFill>
                <a:effectLst>
                  <a:outerShdw blurRad="38100" dist="38100" dir="2700000" algn="tl">
                    <a:srgbClr val="000000"/>
                  </a:outerShdw>
                </a:effectLst>
                <a:latin typeface="Comic Sans MS" pitchFamily="66" charset="0"/>
              </a:rPr>
              <a:t>*</a:t>
            </a:r>
            <a:endParaRPr lang="en-US" sz="1200" i="0" dirty="0">
              <a:solidFill>
                <a:srgbClr val="FFFFFF"/>
              </a:solidFill>
              <a:effectLst>
                <a:outerShdw blurRad="38100" dist="38100" dir="2700000" algn="tl">
                  <a:srgbClr val="000000"/>
                </a:outerShdw>
              </a:effectLst>
              <a:latin typeface="Comic Sans MS" pitchFamily="66" charset="0"/>
            </a:endParaRPr>
          </a:p>
        </p:txBody>
      </p:sp>
      <p:sp>
        <p:nvSpPr>
          <p:cNvPr id="616453" name="Text Box 5"/>
          <p:cNvSpPr txBox="1">
            <a:spLocks noChangeArrowheads="1"/>
          </p:cNvSpPr>
          <p:nvPr/>
        </p:nvSpPr>
        <p:spPr bwMode="auto">
          <a:xfrm>
            <a:off x="2742003" y="2771763"/>
            <a:ext cx="4459522" cy="366356"/>
          </a:xfrm>
          <a:prstGeom prst="rect">
            <a:avLst/>
          </a:prstGeom>
          <a:noFill/>
          <a:ln w="9525">
            <a:noFill/>
            <a:miter lim="800000"/>
            <a:headEnd/>
            <a:tailEnd/>
          </a:ln>
          <a:effectLst/>
        </p:spPr>
        <p:txBody>
          <a:bodyPr>
            <a:spAutoFit/>
          </a:bodyPr>
          <a:lstStyle/>
          <a:p>
            <a:pPr algn="ctr" eaLnBrk="0" hangingPunct="0"/>
            <a:r>
              <a:rPr lang="en-US" sz="1200" b="1" i="0" dirty="0" err="1" smtClean="0">
                <a:solidFill>
                  <a:srgbClr val="FFFFFF"/>
                </a:solidFill>
                <a:latin typeface="Comic Sans MS" pitchFamily="66" charset="0"/>
              </a:rPr>
              <a:t>Antagonisti</a:t>
            </a:r>
            <a:r>
              <a:rPr lang="en-US" sz="1200" b="1" i="0" dirty="0" smtClean="0">
                <a:solidFill>
                  <a:srgbClr val="FFFFFF"/>
                </a:solidFill>
                <a:latin typeface="Comic Sans MS" pitchFamily="66" charset="0"/>
              </a:rPr>
              <a:t> </a:t>
            </a:r>
            <a:r>
              <a:rPr lang="en-US" sz="1200" b="1" i="0" dirty="0" err="1" smtClean="0">
                <a:solidFill>
                  <a:srgbClr val="FFFFFF"/>
                </a:solidFill>
                <a:latin typeface="Comic Sans MS" pitchFamily="66" charset="0"/>
              </a:rPr>
              <a:t>Vitamina</a:t>
            </a:r>
            <a:r>
              <a:rPr lang="en-US" sz="1200" b="1" i="0" dirty="0" smtClean="0">
                <a:solidFill>
                  <a:srgbClr val="FFFFFF"/>
                </a:solidFill>
                <a:latin typeface="Comic Sans MS" pitchFamily="66" charset="0"/>
              </a:rPr>
              <a:t> K</a:t>
            </a:r>
            <a:endParaRPr lang="en-US" sz="1200" b="1" i="0" dirty="0" smtClean="0">
              <a:solidFill>
                <a:srgbClr val="FFFFFF"/>
              </a:solidFill>
              <a:effectLst>
                <a:outerShdw blurRad="38100" dist="38100" dir="2700000" algn="tl">
                  <a:srgbClr val="000000"/>
                </a:outerShdw>
              </a:effectLst>
              <a:latin typeface="Comic Sans MS" pitchFamily="66" charset="0"/>
            </a:endParaRPr>
          </a:p>
          <a:p>
            <a:pPr eaLnBrk="0" hangingPunct="0"/>
            <a:r>
              <a:rPr lang="en-US" sz="1200" i="0" dirty="0" smtClean="0">
                <a:solidFill>
                  <a:srgbClr val="FFFFFF"/>
                </a:solidFill>
                <a:effectLst>
                  <a:outerShdw blurRad="38100" dist="38100" dir="2700000" algn="tl">
                    <a:srgbClr val="000000"/>
                  </a:outerShdw>
                </a:effectLst>
                <a:latin typeface="Comic Sans MS" pitchFamily="66" charset="0"/>
              </a:rPr>
              <a:t>    INR 2.0-3.0</a:t>
            </a:r>
            <a:r>
              <a:rPr lang="en-US" sz="1200" b="1" i="0" dirty="0" smtClean="0">
                <a:solidFill>
                  <a:srgbClr val="FFFFFF"/>
                </a:solidFill>
                <a:latin typeface="Comic Sans MS" pitchFamily="66" charset="0"/>
              </a:rPr>
              <a:t> 	                </a:t>
            </a:r>
            <a:r>
              <a:rPr lang="en-US" sz="1200" i="0" dirty="0" smtClean="0">
                <a:solidFill>
                  <a:srgbClr val="FFFFFF"/>
                </a:solidFill>
                <a:latin typeface="Comic Sans MS" pitchFamily="66" charset="0"/>
              </a:rPr>
              <a:t>2.0-3.0 o 1.5-1.9</a:t>
            </a:r>
            <a:endParaRPr lang="en-US" sz="1200" i="0" dirty="0">
              <a:solidFill>
                <a:srgbClr val="FFFFFF"/>
              </a:solidFill>
              <a:latin typeface="Comic Sans MS" pitchFamily="66" charset="0"/>
            </a:endParaRPr>
          </a:p>
        </p:txBody>
      </p:sp>
      <p:sp>
        <p:nvSpPr>
          <p:cNvPr id="616451" name="Rectangle 3"/>
          <p:cNvSpPr>
            <a:spLocks noChangeArrowheads="1"/>
          </p:cNvSpPr>
          <p:nvPr/>
        </p:nvSpPr>
        <p:spPr bwMode="auto">
          <a:xfrm>
            <a:off x="809522" y="3508731"/>
            <a:ext cx="3801382" cy="399346"/>
          </a:xfrm>
          <a:prstGeom prst="rect">
            <a:avLst/>
          </a:prstGeom>
          <a:solidFill>
            <a:schemeClr val="accent5">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endParaRPr lang="it-IT" sz="1200" i="0">
              <a:solidFill>
                <a:srgbClr val="FFFFFF"/>
              </a:solidFill>
              <a:effectLst>
                <a:outerShdw blurRad="38100" dist="38100" dir="2700000" algn="tl">
                  <a:srgbClr val="000000"/>
                </a:outerShdw>
              </a:effectLst>
              <a:latin typeface="Comic Sans MS" pitchFamily="66" charset="0"/>
            </a:endParaRPr>
          </a:p>
        </p:txBody>
      </p:sp>
      <p:sp>
        <p:nvSpPr>
          <p:cNvPr id="616456" name="Rectangle 8"/>
          <p:cNvSpPr>
            <a:spLocks noChangeArrowheads="1"/>
          </p:cNvSpPr>
          <p:nvPr/>
        </p:nvSpPr>
        <p:spPr bwMode="auto">
          <a:xfrm>
            <a:off x="809522" y="3962250"/>
            <a:ext cx="6346449" cy="362813"/>
          </a:xfrm>
          <a:prstGeom prst="rect">
            <a:avLst/>
          </a:prstGeom>
          <a:solidFill>
            <a:srgbClr val="FFC00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endParaRPr lang="it-IT" sz="1200" i="0">
              <a:solidFill>
                <a:srgbClr val="FFFFFF"/>
              </a:solidFill>
              <a:effectLst>
                <a:outerShdw blurRad="38100" dist="38100" dir="2700000" algn="tl">
                  <a:srgbClr val="000000"/>
                </a:outerShdw>
              </a:effectLst>
              <a:latin typeface="Comic Sans MS" pitchFamily="66" charset="0"/>
            </a:endParaRPr>
          </a:p>
        </p:txBody>
      </p:sp>
      <p:sp>
        <p:nvSpPr>
          <p:cNvPr id="616458" name="Text Box 10"/>
          <p:cNvSpPr txBox="1">
            <a:spLocks noChangeArrowheads="1"/>
          </p:cNvSpPr>
          <p:nvPr/>
        </p:nvSpPr>
        <p:spPr bwMode="auto">
          <a:xfrm>
            <a:off x="2050285" y="3565421"/>
            <a:ext cx="2656535" cy="219814"/>
          </a:xfrm>
          <a:prstGeom prst="rect">
            <a:avLst/>
          </a:prstGeom>
          <a:noFill/>
          <a:ln w="9525">
            <a:noFill/>
            <a:miter lim="800000"/>
            <a:headEnd/>
            <a:tailEnd/>
          </a:ln>
          <a:effectLst/>
        </p:spPr>
        <p:txBody>
          <a:bodyPr wrap="square">
            <a:spAutoFit/>
          </a:bodyPr>
          <a:lstStyle/>
          <a:p>
            <a:pPr algn="ctr"/>
            <a:r>
              <a:rPr lang="en-US" sz="1200" i="0" dirty="0" err="1" smtClean="0">
                <a:solidFill>
                  <a:sysClr val="windowText" lastClr="000000"/>
                </a:solidFill>
                <a:latin typeface="Comic Sans MS" pitchFamily="66" charset="0"/>
              </a:rPr>
              <a:t>Trattamento</a:t>
            </a:r>
            <a:r>
              <a:rPr lang="en-US" sz="1200" i="0" dirty="0" smtClean="0">
                <a:solidFill>
                  <a:sysClr val="windowText" lastClr="000000"/>
                </a:solidFill>
                <a:latin typeface="Comic Sans MS" pitchFamily="66" charset="0"/>
              </a:rPr>
              <a:t> a </a:t>
            </a:r>
            <a:r>
              <a:rPr lang="en-US" sz="1200" i="0" dirty="0" err="1" smtClean="0">
                <a:solidFill>
                  <a:sysClr val="windowText" lastClr="000000"/>
                </a:solidFill>
                <a:latin typeface="Comic Sans MS" pitchFamily="66" charset="0"/>
              </a:rPr>
              <a:t>lungo</a:t>
            </a:r>
            <a:r>
              <a:rPr lang="en-US" sz="1200" i="0" dirty="0" smtClean="0">
                <a:solidFill>
                  <a:sysClr val="windowText" lastClr="000000"/>
                </a:solidFill>
                <a:latin typeface="Comic Sans MS" pitchFamily="66" charset="0"/>
              </a:rPr>
              <a:t> </a:t>
            </a:r>
            <a:r>
              <a:rPr lang="en-US" sz="1200" i="0" dirty="0" err="1" smtClean="0">
                <a:solidFill>
                  <a:sysClr val="windowText" lastClr="000000"/>
                </a:solidFill>
                <a:latin typeface="Comic Sans MS" pitchFamily="66" charset="0"/>
              </a:rPr>
              <a:t>termine</a:t>
            </a:r>
            <a:endParaRPr lang="en-US" sz="1200" i="0" dirty="0">
              <a:solidFill>
                <a:sysClr val="windowText" lastClr="000000"/>
              </a:solidFill>
              <a:latin typeface="Comic Sans MS" pitchFamily="66" charset="0"/>
            </a:endParaRPr>
          </a:p>
        </p:txBody>
      </p:sp>
      <p:sp>
        <p:nvSpPr>
          <p:cNvPr id="616459" name="Text Box 11"/>
          <p:cNvSpPr txBox="1">
            <a:spLocks noChangeArrowheads="1"/>
          </p:cNvSpPr>
          <p:nvPr/>
        </p:nvSpPr>
        <p:spPr bwMode="auto">
          <a:xfrm>
            <a:off x="5017326" y="4018940"/>
            <a:ext cx="1996010" cy="219814"/>
          </a:xfrm>
          <a:prstGeom prst="rect">
            <a:avLst/>
          </a:prstGeom>
          <a:noFill/>
          <a:ln w="9525">
            <a:noFill/>
            <a:miter lim="800000"/>
            <a:headEnd/>
            <a:tailEnd/>
          </a:ln>
          <a:effectLst/>
        </p:spPr>
        <p:txBody>
          <a:bodyPr wrap="square">
            <a:spAutoFit/>
          </a:bodyPr>
          <a:lstStyle/>
          <a:p>
            <a:pPr algn="ctr"/>
            <a:r>
              <a:rPr lang="it-IT" sz="1200" i="0" dirty="0">
                <a:solidFill>
                  <a:sysClr val="windowText" lastClr="000000"/>
                </a:solidFill>
                <a:latin typeface="Comic Sans MS" pitchFamily="66" charset="0"/>
              </a:rPr>
              <a:t> </a:t>
            </a:r>
            <a:r>
              <a:rPr lang="it-IT" sz="1200" i="0" dirty="0" smtClean="0">
                <a:solidFill>
                  <a:sysClr val="windowText" lastClr="000000"/>
                </a:solidFill>
                <a:latin typeface="Comic Sans MS" pitchFamily="66" charset="0"/>
              </a:rPr>
              <a:t>Trattamento </a:t>
            </a:r>
            <a:r>
              <a:rPr lang="it-IT" sz="1200" i="0" dirty="0" err="1" smtClean="0">
                <a:solidFill>
                  <a:sysClr val="windowText" lastClr="000000"/>
                </a:solidFill>
                <a:latin typeface="Comic Sans MS" pitchFamily="66" charset="0"/>
              </a:rPr>
              <a:t>esteso*</a:t>
            </a:r>
            <a:endParaRPr lang="it-IT" sz="1200" i="0" dirty="0">
              <a:solidFill>
                <a:sysClr val="windowText" lastClr="000000"/>
              </a:solidFill>
              <a:latin typeface="Comic Sans MS" pitchFamily="66" charset="0"/>
            </a:endParaRPr>
          </a:p>
        </p:txBody>
      </p:sp>
      <p:sp>
        <p:nvSpPr>
          <p:cNvPr id="15" name="Rectangle 3"/>
          <p:cNvSpPr>
            <a:spLocks noChangeArrowheads="1"/>
          </p:cNvSpPr>
          <p:nvPr/>
        </p:nvSpPr>
        <p:spPr bwMode="auto">
          <a:xfrm>
            <a:off x="809522" y="3055212"/>
            <a:ext cx="1834171" cy="399346"/>
          </a:xfrm>
          <a:prstGeom prst="rect">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endParaRPr lang="it-IT" sz="1200" i="0" dirty="0">
              <a:solidFill>
                <a:sysClr val="windowText" lastClr="000000"/>
              </a:solidFill>
              <a:latin typeface="Comic Sans MS" pitchFamily="66" charset="0"/>
            </a:endParaRPr>
          </a:p>
        </p:txBody>
      </p:sp>
      <p:sp>
        <p:nvSpPr>
          <p:cNvPr id="16" name="CasellaDiTesto 15"/>
          <p:cNvSpPr txBox="1"/>
          <p:nvPr/>
        </p:nvSpPr>
        <p:spPr>
          <a:xfrm>
            <a:off x="809522" y="3111902"/>
            <a:ext cx="1780225" cy="219814"/>
          </a:xfrm>
          <a:prstGeom prst="rect">
            <a:avLst/>
          </a:prstGeom>
          <a:noFill/>
        </p:spPr>
        <p:txBody>
          <a:bodyPr wrap="square" rtlCol="0">
            <a:spAutoFit/>
          </a:bodyPr>
          <a:lstStyle/>
          <a:p>
            <a:pPr algn="ctr"/>
            <a:r>
              <a:rPr lang="it-IT" sz="1200" dirty="0" smtClean="0">
                <a:solidFill>
                  <a:sysClr val="windowText" lastClr="000000"/>
                </a:solidFill>
                <a:latin typeface="Comic Sans MS" pitchFamily="66" charset="0"/>
              </a:rPr>
              <a:t>Trattamento iniziale</a:t>
            </a:r>
            <a:endParaRPr lang="it-IT" sz="1200" dirty="0">
              <a:solidFill>
                <a:sysClr val="windowText" lastClr="000000"/>
              </a:solidFill>
              <a:latin typeface="Comic Sans MS" pitchFamily="66" charset="0"/>
            </a:endParaRPr>
          </a:p>
        </p:txBody>
      </p:sp>
      <p:sp>
        <p:nvSpPr>
          <p:cNvPr id="23" name="Segnaposto piè di pagina 22"/>
          <p:cNvSpPr>
            <a:spLocks noGrp="1"/>
          </p:cNvSpPr>
          <p:nvPr>
            <p:ph type="ftr" sz="quarter" idx="11"/>
          </p:nvPr>
        </p:nvSpPr>
        <p:spPr/>
        <p:txBody>
          <a:bodyPr/>
          <a:lstStyle/>
          <a:p>
            <a:r>
              <a:rPr lang="it-IT" smtClean="0"/>
              <a:t>dr. Oreste Urbano  - Messina</a:t>
            </a:r>
            <a:endParaRPr lang="it-IT"/>
          </a:p>
        </p:txBody>
      </p:sp>
      <p:grpSp>
        <p:nvGrpSpPr>
          <p:cNvPr id="3" name="Gruppo 25"/>
          <p:cNvGrpSpPr/>
          <p:nvPr/>
        </p:nvGrpSpPr>
        <p:grpSpPr>
          <a:xfrm>
            <a:off x="827584" y="4869160"/>
            <a:ext cx="6346449" cy="369332"/>
            <a:chOff x="827584" y="4869160"/>
            <a:chExt cx="6346449" cy="369332"/>
          </a:xfrm>
        </p:grpSpPr>
        <p:sp>
          <p:nvSpPr>
            <p:cNvPr id="24" name="Rectangle 8"/>
            <p:cNvSpPr>
              <a:spLocks noChangeArrowheads="1"/>
            </p:cNvSpPr>
            <p:nvPr/>
          </p:nvSpPr>
          <p:spPr bwMode="auto">
            <a:xfrm>
              <a:off x="827584" y="4869160"/>
              <a:ext cx="6346449" cy="362813"/>
            </a:xfrm>
            <a:prstGeom prst="rect">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0" scaled="1"/>
              <a:tileRect/>
            </a:gradFill>
            <a:ln w="19050">
              <a:solidFill>
                <a:srgbClr val="C00000"/>
              </a:solidFill>
              <a:prstDash val="dash"/>
              <a:headEnd/>
              <a:tailEnd/>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endParaRPr lang="it-IT" sz="1200" i="0">
                <a:solidFill>
                  <a:srgbClr val="FFFFFF"/>
                </a:solidFill>
                <a:effectLst>
                  <a:outerShdw blurRad="38100" dist="38100" dir="2700000" algn="tl">
                    <a:srgbClr val="000000"/>
                  </a:outerShdw>
                </a:effectLst>
                <a:latin typeface="Comic Sans MS" pitchFamily="66" charset="0"/>
              </a:endParaRPr>
            </a:p>
          </p:txBody>
        </p:sp>
        <p:sp>
          <p:nvSpPr>
            <p:cNvPr id="25" name="CasellaDiTesto 24"/>
            <p:cNvSpPr txBox="1"/>
            <p:nvPr/>
          </p:nvSpPr>
          <p:spPr>
            <a:xfrm>
              <a:off x="827584" y="4869160"/>
              <a:ext cx="936104" cy="369332"/>
            </a:xfrm>
            <a:prstGeom prst="rect">
              <a:avLst/>
            </a:prstGeom>
            <a:noFill/>
          </p:spPr>
          <p:txBody>
            <a:bodyPr wrap="square" rtlCol="0">
              <a:spAutoFit/>
            </a:bodyPr>
            <a:lstStyle/>
            <a:p>
              <a:r>
                <a:rPr lang="it-IT" b="1" dirty="0" err="1" smtClean="0">
                  <a:latin typeface="Comic Sans MS" pitchFamily="66" charset="0"/>
                </a:rPr>
                <a:t>NACo</a:t>
              </a:r>
              <a:endParaRPr lang="it-IT" b="1" dirty="0">
                <a:latin typeface="Comic Sans MS" pitchFamily="66"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p:nvPr>
        </p:nvGraphicFramePr>
        <p:xfrm>
          <a:off x="467544" y="764704"/>
          <a:ext cx="7581528"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2195736" y="332656"/>
            <a:ext cx="5256584" cy="646331"/>
          </a:xfrm>
          <a:prstGeom prst="rect">
            <a:avLst/>
          </a:prstGeom>
          <a:noFill/>
        </p:spPr>
        <p:txBody>
          <a:bodyPr wrap="square" rtlCol="0">
            <a:spAutoFit/>
          </a:bodyPr>
          <a:lstStyle/>
          <a:p>
            <a:pPr algn="ctr"/>
            <a:r>
              <a:rPr lang="it-IT" b="1" dirty="0" smtClean="0">
                <a:latin typeface="Comic Sans MS" pitchFamily="66" charset="0"/>
              </a:rPr>
              <a:t>Impatto della terapia standard del TEV sulla storia naturale  della malattia</a:t>
            </a:r>
            <a:endParaRPr lang="it-IT" b="1" dirty="0">
              <a:latin typeface="Comic Sans MS" pitchFamily="66" charset="0"/>
            </a:endParaRPr>
          </a:p>
        </p:txBody>
      </p:sp>
      <p:grpSp>
        <p:nvGrpSpPr>
          <p:cNvPr id="21" name="Gruppo 20"/>
          <p:cNvGrpSpPr/>
          <p:nvPr/>
        </p:nvGrpSpPr>
        <p:grpSpPr>
          <a:xfrm>
            <a:off x="3491880" y="1988840"/>
            <a:ext cx="3024336" cy="2664296"/>
            <a:chOff x="3203848" y="1916832"/>
            <a:chExt cx="3024336" cy="2664296"/>
          </a:xfrm>
        </p:grpSpPr>
        <p:sp>
          <p:nvSpPr>
            <p:cNvPr id="4" name="CasellaDiTesto 3"/>
            <p:cNvSpPr txBox="1"/>
            <p:nvPr/>
          </p:nvSpPr>
          <p:spPr>
            <a:xfrm>
              <a:off x="4067944" y="1916832"/>
              <a:ext cx="1296144" cy="369332"/>
            </a:xfrm>
            <a:prstGeom prst="rect">
              <a:avLst/>
            </a:prstGeom>
            <a:noFill/>
            <a:ln w="19050">
              <a:noFill/>
            </a:ln>
          </p:spPr>
          <p:txBody>
            <a:bodyPr wrap="square" rtlCol="0">
              <a:spAutoFit/>
            </a:bodyPr>
            <a:lstStyle/>
            <a:p>
              <a:pPr algn="ctr"/>
              <a:r>
                <a:rPr lang="it-IT" b="1" dirty="0" smtClean="0">
                  <a:latin typeface="Comic Sans MS" pitchFamily="66" charset="0"/>
                </a:rPr>
                <a:t>RRR 80%</a:t>
              </a:r>
              <a:endParaRPr lang="it-IT" b="1" dirty="0">
                <a:latin typeface="Comic Sans MS" pitchFamily="66" charset="0"/>
              </a:endParaRPr>
            </a:p>
          </p:txBody>
        </p:sp>
        <p:cxnSp>
          <p:nvCxnSpPr>
            <p:cNvPr id="12" name="Connettore 2 11"/>
            <p:cNvCxnSpPr/>
            <p:nvPr/>
          </p:nvCxnSpPr>
          <p:spPr>
            <a:xfrm flipH="1">
              <a:off x="3203848" y="2204864"/>
              <a:ext cx="792088"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4644008" y="2348880"/>
              <a:ext cx="0" cy="22322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5220072" y="2348880"/>
              <a:ext cx="1008112"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Segnaposto piè di pagina 8"/>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827584" y="986944"/>
            <a:ext cx="7488832" cy="954107"/>
          </a:xfrm>
          <a:prstGeom prst="rect">
            <a:avLst/>
          </a:prstGeom>
          <a:solidFill>
            <a:srgbClr val="C00000"/>
          </a:solidFill>
          <a:ln w="254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spcBef>
                <a:spcPct val="50000"/>
              </a:spcBef>
            </a:pPr>
            <a:r>
              <a:rPr lang="it-IT" sz="2800" b="1" dirty="0">
                <a:latin typeface="Comic Sans MS" pitchFamily="66" charset="0"/>
              </a:rPr>
              <a:t>Iniziare rapidamente l’anticoagulazione nei pazienti con TEV</a:t>
            </a:r>
          </a:p>
        </p:txBody>
      </p:sp>
      <p:sp>
        <p:nvSpPr>
          <p:cNvPr id="13316" name="Text Box 5"/>
          <p:cNvSpPr txBox="1">
            <a:spLocks noChangeArrowheads="1"/>
          </p:cNvSpPr>
          <p:nvPr/>
        </p:nvSpPr>
        <p:spPr bwMode="auto">
          <a:xfrm>
            <a:off x="899592" y="4587344"/>
            <a:ext cx="7488832" cy="954107"/>
          </a:xfrm>
          <a:prstGeom prst="rect">
            <a:avLst/>
          </a:prstGeom>
          <a:solidFill>
            <a:srgbClr val="C00000"/>
          </a:solidFill>
          <a:ln w="254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spAutoFit/>
          </a:bodyPr>
          <a:lstStyle/>
          <a:p>
            <a:pPr algn="ctr">
              <a:spcBef>
                <a:spcPct val="50000"/>
              </a:spcBef>
            </a:pPr>
            <a:r>
              <a:rPr lang="it-IT" sz="2800" b="1" dirty="0">
                <a:latin typeface="Comic Sans MS" pitchFamily="66" charset="0"/>
              </a:rPr>
              <a:t>Non esporre pazienti esenti da TEV ai rischi dell’anticoagulazione</a:t>
            </a:r>
          </a:p>
        </p:txBody>
      </p:sp>
      <p:sp>
        <p:nvSpPr>
          <p:cNvPr id="13317" name="AutoShape 6"/>
          <p:cNvSpPr>
            <a:spLocks noChangeArrowheads="1"/>
          </p:cNvSpPr>
          <p:nvPr/>
        </p:nvSpPr>
        <p:spPr bwMode="auto">
          <a:xfrm>
            <a:off x="4211960" y="2420888"/>
            <a:ext cx="720080" cy="1800200"/>
          </a:xfrm>
          <a:prstGeom prst="upDownArrow">
            <a:avLst>
              <a:gd name="adj1" fmla="val 44315"/>
              <a:gd name="adj2" fmla="val 38070"/>
            </a:avLst>
          </a:prstGeom>
          <a:solidFill>
            <a:srgbClr val="C00000"/>
          </a:solidFill>
          <a:ln w="9525" algn="ctr">
            <a:noFill/>
            <a:miter lim="800000"/>
            <a:headEnd/>
            <a:tailEnd/>
          </a:ln>
          <a:effectLst>
            <a:glow rad="139700">
              <a:schemeClr val="accent1">
                <a:satMod val="175000"/>
                <a:alpha val="40000"/>
              </a:schemeClr>
            </a:glow>
            <a:innerShdw blurRad="114300">
              <a:prstClr val="black"/>
            </a:innerShdw>
          </a:effectLst>
          <a:scene3d>
            <a:camera prst="orthographicFront">
              <a:rot lat="0" lon="0" rev="0"/>
            </a:camera>
            <a:lightRig rig="balanced" dir="t">
              <a:rot lat="0" lon="0" rev="8700000"/>
            </a:lightRig>
          </a:scene3d>
          <a:sp3d>
            <a:bevelT w="190500" h="38100"/>
          </a:sp3d>
        </p:spPr>
        <p:txBody>
          <a:bodyPr wrap="none" anchor="ctr"/>
          <a:lstStyle/>
          <a:p>
            <a:endParaRPr lang="it-IT">
              <a:solidFill>
                <a:srgbClr val="DE0000"/>
              </a:solidFill>
            </a:endParaRPr>
          </a:p>
        </p:txBody>
      </p:sp>
      <p:sp>
        <p:nvSpPr>
          <p:cNvPr id="5" name="Segnaposto piè di pagina 4"/>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57158" y="500042"/>
            <a:ext cx="8286808" cy="1143000"/>
          </a:xfrm>
        </p:spPr>
        <p:txBody>
          <a:bodyPr>
            <a:scene3d>
              <a:camera prst="orthographicFront"/>
              <a:lightRig rig="threePt" dir="t"/>
            </a:scene3d>
            <a:sp3d extrusionH="57150">
              <a:bevelT w="38100" h="38100" prst="angle"/>
            </a:sp3d>
          </a:bodyPr>
          <a:lstStyle/>
          <a:p>
            <a:r>
              <a:rPr lang="en-US" sz="3600" b="1" dirty="0" err="1">
                <a:solidFill>
                  <a:schemeClr val="tx1"/>
                </a:solidFill>
                <a:effectLst/>
                <a:latin typeface="Comic Sans MS" pitchFamily="66" charset="0"/>
              </a:rPr>
              <a:t>Efficacia</a:t>
            </a:r>
            <a:r>
              <a:rPr lang="it-IT" sz="3600" b="1" dirty="0">
                <a:solidFill>
                  <a:schemeClr val="tx1"/>
                </a:solidFill>
                <a:effectLst/>
                <a:latin typeface="Comic Sans MS" pitchFamily="66" charset="0"/>
              </a:rPr>
              <a:t>/sicurezza</a:t>
            </a:r>
            <a:r>
              <a:rPr lang="en-US" sz="3600" b="1" dirty="0">
                <a:solidFill>
                  <a:schemeClr val="tx1"/>
                </a:solidFill>
                <a:effectLst/>
                <a:latin typeface="Comic Sans MS" pitchFamily="66" charset="0"/>
              </a:rPr>
              <a:t> </a:t>
            </a:r>
            <a:r>
              <a:rPr lang="en-US" sz="3600" b="1" dirty="0" err="1">
                <a:solidFill>
                  <a:schemeClr val="tx1"/>
                </a:solidFill>
                <a:effectLst/>
                <a:latin typeface="Comic Sans MS" pitchFamily="66" charset="0"/>
              </a:rPr>
              <a:t>della</a:t>
            </a:r>
            <a:r>
              <a:rPr lang="en-US" sz="3600" b="1" dirty="0">
                <a:solidFill>
                  <a:schemeClr val="tx1"/>
                </a:solidFill>
                <a:effectLst/>
                <a:latin typeface="Comic Sans MS" pitchFamily="66" charset="0"/>
              </a:rPr>
              <a:t> TAO </a:t>
            </a:r>
            <a:r>
              <a:rPr lang="en-US" sz="3600" b="1" dirty="0" err="1">
                <a:solidFill>
                  <a:schemeClr val="tx1"/>
                </a:solidFill>
                <a:effectLst/>
                <a:latin typeface="Comic Sans MS" pitchFamily="66" charset="0"/>
              </a:rPr>
              <a:t>nella</a:t>
            </a:r>
            <a:r>
              <a:rPr lang="en-US" sz="3600" b="1" dirty="0">
                <a:solidFill>
                  <a:schemeClr val="tx1"/>
                </a:solidFill>
                <a:effectLst/>
                <a:latin typeface="Comic Sans MS" pitchFamily="66" charset="0"/>
              </a:rPr>
              <a:t> </a:t>
            </a:r>
            <a:r>
              <a:rPr lang="en-US" sz="3600" b="1" dirty="0" err="1">
                <a:solidFill>
                  <a:schemeClr val="tx1"/>
                </a:solidFill>
                <a:effectLst/>
                <a:latin typeface="Comic Sans MS" pitchFamily="66" charset="0"/>
              </a:rPr>
              <a:t>prevenzione</a:t>
            </a:r>
            <a:r>
              <a:rPr lang="en-US" sz="3600" b="1" dirty="0">
                <a:solidFill>
                  <a:schemeClr val="tx1"/>
                </a:solidFill>
                <a:effectLst/>
                <a:latin typeface="Comic Sans MS" pitchFamily="66" charset="0"/>
              </a:rPr>
              <a:t> </a:t>
            </a:r>
            <a:r>
              <a:rPr lang="en-US" sz="3600" b="1" dirty="0" err="1">
                <a:solidFill>
                  <a:schemeClr val="tx1"/>
                </a:solidFill>
                <a:effectLst/>
                <a:latin typeface="Comic Sans MS" pitchFamily="66" charset="0"/>
              </a:rPr>
              <a:t>delle</a:t>
            </a:r>
            <a:r>
              <a:rPr lang="en-US" sz="3600" b="1" dirty="0">
                <a:solidFill>
                  <a:schemeClr val="tx1"/>
                </a:solidFill>
                <a:effectLst/>
                <a:latin typeface="Comic Sans MS" pitchFamily="66" charset="0"/>
              </a:rPr>
              <a:t> </a:t>
            </a:r>
            <a:r>
              <a:rPr lang="en-US" sz="3600" b="1" dirty="0" err="1">
                <a:solidFill>
                  <a:schemeClr val="tx1"/>
                </a:solidFill>
                <a:effectLst/>
                <a:latin typeface="Comic Sans MS" pitchFamily="66" charset="0"/>
              </a:rPr>
              <a:t>recidive</a:t>
            </a:r>
            <a:r>
              <a:rPr lang="en-US" sz="3600" b="1" dirty="0">
                <a:solidFill>
                  <a:schemeClr val="tx1"/>
                </a:solidFill>
                <a:effectLst/>
                <a:latin typeface="Comic Sans MS" pitchFamily="66" charset="0"/>
              </a:rPr>
              <a:t> </a:t>
            </a:r>
            <a:r>
              <a:rPr lang="en-US" sz="3600" b="1" dirty="0" err="1">
                <a:solidFill>
                  <a:schemeClr val="tx1"/>
                </a:solidFill>
                <a:effectLst/>
                <a:latin typeface="Comic Sans MS" pitchFamily="66" charset="0"/>
              </a:rPr>
              <a:t>di</a:t>
            </a:r>
            <a:r>
              <a:rPr lang="en-US" sz="3600" b="1" dirty="0">
                <a:solidFill>
                  <a:schemeClr val="tx1"/>
                </a:solidFill>
                <a:effectLst/>
                <a:latin typeface="Comic Sans MS" pitchFamily="66" charset="0"/>
              </a:rPr>
              <a:t> TEV</a:t>
            </a:r>
            <a:endParaRPr lang="it-IT" sz="3600" b="1" dirty="0">
              <a:solidFill>
                <a:schemeClr val="tx1"/>
              </a:solidFill>
              <a:effectLst/>
              <a:latin typeface="Comic Sans MS" pitchFamily="66" charset="0"/>
            </a:endParaRPr>
          </a:p>
        </p:txBody>
      </p:sp>
      <p:sp>
        <p:nvSpPr>
          <p:cNvPr id="247811" name="Rectangle 3"/>
          <p:cNvSpPr>
            <a:spLocks noGrp="1" noChangeArrowheads="1"/>
          </p:cNvSpPr>
          <p:nvPr>
            <p:ph type="body" idx="1"/>
          </p:nvPr>
        </p:nvSpPr>
        <p:spPr>
          <a:xfrm>
            <a:off x="428596" y="1857364"/>
            <a:ext cx="6572296" cy="2786082"/>
          </a:xfrm>
        </p:spPr>
        <p:txBody>
          <a:bodyPr/>
          <a:lstStyle/>
          <a:p>
            <a:pPr>
              <a:buClr>
                <a:schemeClr val="tx1"/>
              </a:buClr>
              <a:buSzPct val="150000"/>
            </a:pPr>
            <a:endParaRPr lang="en-US" sz="2400" dirty="0">
              <a:effectLst/>
              <a:latin typeface="Comic Sans MS" pitchFamily="66" charset="0"/>
            </a:endParaRPr>
          </a:p>
          <a:p>
            <a:pPr>
              <a:buClr>
                <a:schemeClr val="tx1"/>
              </a:buClr>
              <a:buSzPct val="104000"/>
              <a:buBlip>
                <a:blip r:embed="rId3"/>
              </a:buBlip>
            </a:pPr>
            <a:r>
              <a:rPr lang="en-US" sz="2400" dirty="0">
                <a:effectLst/>
                <a:latin typeface="Comic Sans MS" pitchFamily="66" charset="0"/>
              </a:rPr>
              <a:t>R</a:t>
            </a:r>
            <a:r>
              <a:rPr lang="it-IT" sz="2400" dirty="0" err="1">
                <a:effectLst/>
                <a:latin typeface="Comic Sans MS" pitchFamily="66" charset="0"/>
              </a:rPr>
              <a:t>iduzione</a:t>
            </a:r>
            <a:r>
              <a:rPr lang="it-IT" sz="2400" dirty="0">
                <a:effectLst/>
                <a:latin typeface="Comic Sans MS" pitchFamily="66" charset="0"/>
              </a:rPr>
              <a:t> rischio </a:t>
            </a:r>
            <a:r>
              <a:rPr lang="it-IT" sz="2400" dirty="0" smtClean="0">
                <a:effectLst/>
                <a:latin typeface="Comic Sans MS" pitchFamily="66" charset="0"/>
              </a:rPr>
              <a:t>  = </a:t>
            </a:r>
            <a:r>
              <a:rPr lang="it-IT" sz="2400" dirty="0" smtClean="0">
                <a:solidFill>
                  <a:srgbClr val="C00000"/>
                </a:solidFill>
                <a:effectLst/>
                <a:latin typeface="Comic Sans MS" pitchFamily="66" charset="0"/>
              </a:rPr>
              <a:t>80-</a:t>
            </a:r>
            <a:r>
              <a:rPr lang="it-IT" sz="2400" b="1" dirty="0" smtClean="0">
                <a:solidFill>
                  <a:srgbClr val="C00000"/>
                </a:solidFill>
                <a:effectLst/>
                <a:latin typeface="Comic Sans MS" pitchFamily="66" charset="0"/>
              </a:rPr>
              <a:t>90</a:t>
            </a:r>
            <a:r>
              <a:rPr lang="it-IT" sz="2400" b="1" dirty="0">
                <a:solidFill>
                  <a:srgbClr val="C00000"/>
                </a:solidFill>
                <a:effectLst/>
                <a:latin typeface="Comic Sans MS" pitchFamily="66" charset="0"/>
              </a:rPr>
              <a:t>%</a:t>
            </a:r>
            <a:r>
              <a:rPr lang="en-US" sz="2400" b="1" dirty="0">
                <a:solidFill>
                  <a:srgbClr val="C00000"/>
                </a:solidFill>
                <a:effectLst/>
                <a:latin typeface="Comic Sans MS" pitchFamily="66" charset="0"/>
              </a:rPr>
              <a:t> </a:t>
            </a:r>
            <a:r>
              <a:rPr lang="it-IT" sz="2400" b="1" dirty="0">
                <a:solidFill>
                  <a:srgbClr val="C00000"/>
                </a:solidFill>
                <a:effectLst/>
                <a:latin typeface="Comic Sans MS" pitchFamily="66" charset="0"/>
              </a:rPr>
              <a:t>(INR </a:t>
            </a:r>
            <a:r>
              <a:rPr lang="en-US" sz="2400" b="1" dirty="0">
                <a:solidFill>
                  <a:srgbClr val="C00000"/>
                </a:solidFill>
                <a:effectLst/>
                <a:latin typeface="Comic Sans MS" pitchFamily="66" charset="0"/>
              </a:rPr>
              <a:t>=</a:t>
            </a:r>
            <a:r>
              <a:rPr lang="it-IT" sz="2400" b="1" dirty="0">
                <a:solidFill>
                  <a:srgbClr val="C00000"/>
                </a:solidFill>
                <a:effectLst/>
                <a:latin typeface="Comic Sans MS" pitchFamily="66" charset="0"/>
              </a:rPr>
              <a:t> 2-3)</a:t>
            </a:r>
          </a:p>
          <a:p>
            <a:pPr>
              <a:buClr>
                <a:schemeClr val="tx1"/>
              </a:buClr>
              <a:buSzPct val="104000"/>
              <a:buBlip>
                <a:blip r:embed="rId3"/>
              </a:buBlip>
            </a:pPr>
            <a:r>
              <a:rPr lang="en-US" sz="2400" dirty="0">
                <a:effectLst/>
                <a:latin typeface="Comic Sans MS" pitchFamily="66" charset="0"/>
              </a:rPr>
              <a:t>R</a:t>
            </a:r>
            <a:r>
              <a:rPr lang="it-IT" sz="2400" dirty="0" err="1">
                <a:effectLst/>
                <a:latin typeface="Comic Sans MS" pitchFamily="66" charset="0"/>
              </a:rPr>
              <a:t>iduzione</a:t>
            </a:r>
            <a:r>
              <a:rPr lang="it-IT" sz="2400" dirty="0">
                <a:effectLst/>
                <a:latin typeface="Comic Sans MS" pitchFamily="66" charset="0"/>
              </a:rPr>
              <a:t> rischio </a:t>
            </a:r>
            <a:r>
              <a:rPr lang="it-IT" sz="2400" dirty="0" smtClean="0">
                <a:effectLst/>
                <a:latin typeface="Comic Sans MS" pitchFamily="66" charset="0"/>
              </a:rPr>
              <a:t>  = </a:t>
            </a:r>
            <a:r>
              <a:rPr lang="it-IT" sz="2400" dirty="0">
                <a:effectLst/>
                <a:latin typeface="Comic Sans MS" pitchFamily="66" charset="0"/>
              </a:rPr>
              <a:t>60%</a:t>
            </a:r>
            <a:r>
              <a:rPr lang="en-US" sz="2400" dirty="0">
                <a:effectLst/>
                <a:latin typeface="Comic Sans MS" pitchFamily="66" charset="0"/>
              </a:rPr>
              <a:t> </a:t>
            </a:r>
            <a:r>
              <a:rPr lang="it-IT" sz="2400" dirty="0">
                <a:effectLst/>
                <a:latin typeface="Comic Sans MS" pitchFamily="66" charset="0"/>
              </a:rPr>
              <a:t>(INR </a:t>
            </a:r>
            <a:r>
              <a:rPr lang="en-US" sz="2400" dirty="0">
                <a:effectLst/>
                <a:latin typeface="Comic Sans MS" pitchFamily="66" charset="0"/>
              </a:rPr>
              <a:t>=</a:t>
            </a:r>
            <a:r>
              <a:rPr lang="it-IT" sz="2400" dirty="0">
                <a:effectLst/>
                <a:latin typeface="Comic Sans MS" pitchFamily="66" charset="0"/>
              </a:rPr>
              <a:t> 1,5-2)</a:t>
            </a:r>
          </a:p>
          <a:p>
            <a:pPr>
              <a:buClr>
                <a:schemeClr val="tx1"/>
              </a:buClr>
              <a:buSzPct val="104000"/>
              <a:buBlip>
                <a:blip r:embed="rId3"/>
              </a:buBlip>
            </a:pPr>
            <a:endParaRPr lang="it-IT" sz="2400" dirty="0">
              <a:effectLst/>
              <a:latin typeface="Comic Sans MS" pitchFamily="66" charset="0"/>
            </a:endParaRPr>
          </a:p>
          <a:p>
            <a:pPr>
              <a:buClr>
                <a:schemeClr val="tx1"/>
              </a:buClr>
              <a:buSzPct val="104000"/>
              <a:buBlip>
                <a:blip r:embed="rId3"/>
              </a:buBlip>
            </a:pPr>
            <a:r>
              <a:rPr lang="it-IT" sz="2400" dirty="0">
                <a:effectLst/>
                <a:latin typeface="Comic Sans MS" pitchFamily="66" charset="0"/>
              </a:rPr>
              <a:t>Emorragie maggiori </a:t>
            </a:r>
            <a:r>
              <a:rPr lang="it-IT" sz="2400" dirty="0" smtClean="0">
                <a:effectLst/>
                <a:latin typeface="Comic Sans MS" pitchFamily="66" charset="0"/>
              </a:rPr>
              <a:t> =  </a:t>
            </a:r>
            <a:r>
              <a:rPr lang="it-IT" sz="2400" b="1" dirty="0" smtClean="0">
                <a:solidFill>
                  <a:srgbClr val="C00000"/>
                </a:solidFill>
                <a:effectLst/>
                <a:latin typeface="Comic Sans MS" pitchFamily="66" charset="0"/>
              </a:rPr>
              <a:t>1-2</a:t>
            </a:r>
            <a:r>
              <a:rPr lang="it-IT" sz="2400" b="1" dirty="0">
                <a:solidFill>
                  <a:srgbClr val="C00000"/>
                </a:solidFill>
                <a:effectLst/>
                <a:latin typeface="Comic Sans MS" pitchFamily="66" charset="0"/>
              </a:rPr>
              <a:t>% </a:t>
            </a:r>
            <a:r>
              <a:rPr lang="it-IT" sz="2400" b="1" dirty="0" smtClean="0">
                <a:solidFill>
                  <a:srgbClr val="C00000"/>
                </a:solidFill>
                <a:effectLst/>
                <a:latin typeface="Comic Sans MS" pitchFamily="66" charset="0"/>
              </a:rPr>
              <a:t> / anno</a:t>
            </a:r>
            <a:r>
              <a:rPr lang="it-IT" sz="2400" dirty="0">
                <a:effectLst/>
                <a:latin typeface="Comic Sans MS" pitchFamily="66" charset="0"/>
              </a:rPr>
              <a:t/>
            </a:r>
            <a:br>
              <a:rPr lang="it-IT" sz="2400" dirty="0">
                <a:effectLst/>
                <a:latin typeface="Comic Sans MS" pitchFamily="66" charset="0"/>
              </a:rPr>
            </a:br>
            <a:r>
              <a:rPr lang="it-IT" sz="2400" dirty="0">
                <a:effectLst/>
                <a:latin typeface="Comic Sans MS" pitchFamily="66" charset="0"/>
              </a:rPr>
              <a:t>		</a:t>
            </a:r>
            <a:r>
              <a:rPr lang="it-IT" sz="2400" dirty="0" smtClean="0">
                <a:effectLst/>
                <a:latin typeface="Comic Sans MS" pitchFamily="66" charset="0"/>
              </a:rPr>
              <a:t>   fatali</a:t>
            </a:r>
            <a:r>
              <a:rPr lang="it-IT" sz="2400" dirty="0">
                <a:effectLst/>
                <a:latin typeface="Comic Sans MS" pitchFamily="66" charset="0"/>
              </a:rPr>
              <a:t> </a:t>
            </a:r>
            <a:r>
              <a:rPr lang="it-IT" sz="2400" dirty="0" smtClean="0">
                <a:effectLst/>
                <a:latin typeface="Comic Sans MS" pitchFamily="66" charset="0"/>
              </a:rPr>
              <a:t>   =  0,25</a:t>
            </a:r>
            <a:r>
              <a:rPr lang="it-IT" sz="2400" dirty="0">
                <a:effectLst/>
                <a:latin typeface="Comic Sans MS" pitchFamily="66" charset="0"/>
              </a:rPr>
              <a:t>% </a:t>
            </a:r>
            <a:r>
              <a:rPr lang="it-IT" sz="2400" dirty="0" smtClean="0">
                <a:effectLst/>
                <a:latin typeface="Comic Sans MS" pitchFamily="66" charset="0"/>
              </a:rPr>
              <a:t>/ anno</a:t>
            </a:r>
            <a:endParaRPr lang="it-IT" sz="2400" dirty="0">
              <a:effectLst/>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dr. Oreste Urbano  - Messina</a:t>
            </a:r>
            <a:endParaRPr lang="it-IT"/>
          </a:p>
        </p:txBody>
      </p:sp>
      <p:pic>
        <p:nvPicPr>
          <p:cNvPr id="125960" name="Picture 8" descr="http://mikeplato.myblog.it/media/00/01/889791033.jpg"/>
          <p:cNvPicPr>
            <a:picLocks noChangeAspect="1" noChangeArrowheads="1"/>
          </p:cNvPicPr>
          <p:nvPr/>
        </p:nvPicPr>
        <p:blipFill>
          <a:blip r:embed="rId4" cstate="print">
            <a:lum bright="-10000" contrast="10000"/>
          </a:blip>
          <a:srcRect/>
          <a:stretch>
            <a:fillRect/>
          </a:stretch>
        </p:blipFill>
        <p:spPr bwMode="auto">
          <a:xfrm>
            <a:off x="6215074" y="4786322"/>
            <a:ext cx="2325314"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tangolo 5"/>
          <p:cNvSpPr/>
          <p:nvPr/>
        </p:nvSpPr>
        <p:spPr>
          <a:xfrm>
            <a:off x="4139952" y="4365104"/>
            <a:ext cx="1805687" cy="276999"/>
          </a:xfrm>
          <a:prstGeom prst="rect">
            <a:avLst/>
          </a:prstGeom>
        </p:spPr>
        <p:txBody>
          <a:bodyPr wrap="none">
            <a:spAutoFit/>
          </a:bodyPr>
          <a:lstStyle/>
          <a:p>
            <a:r>
              <a:rPr lang="it-IT" sz="1200" b="1" i="1" dirty="0" smtClean="0">
                <a:latin typeface="Arial" pitchFamily="34" charset="0"/>
              </a:rPr>
              <a:t>(ISCOAT, </a:t>
            </a:r>
            <a:r>
              <a:rPr lang="it-IT" sz="1200" b="1" i="1" dirty="0" err="1" smtClean="0">
                <a:latin typeface="Arial" pitchFamily="34" charset="0"/>
              </a:rPr>
              <a:t>Lancet</a:t>
            </a:r>
            <a:r>
              <a:rPr lang="it-IT" sz="1200" b="1" i="1" dirty="0" smtClean="0">
                <a:latin typeface="Arial" pitchFamily="34" charset="0"/>
              </a:rPr>
              <a:t> 1996)</a:t>
            </a:r>
            <a:endParaRPr lang="it-IT" sz="1200" i="1"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Line 4"/>
          <p:cNvSpPr>
            <a:spLocks noChangeShapeType="1"/>
          </p:cNvSpPr>
          <p:nvPr/>
        </p:nvSpPr>
        <p:spPr bwMode="auto">
          <a:xfrm>
            <a:off x="1527175" y="3195638"/>
            <a:ext cx="0" cy="2379662"/>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89" name="Line 5"/>
          <p:cNvSpPr>
            <a:spLocks noChangeShapeType="1"/>
          </p:cNvSpPr>
          <p:nvPr/>
        </p:nvSpPr>
        <p:spPr bwMode="auto">
          <a:xfrm>
            <a:off x="1425575" y="3363913"/>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0" name="Line 6"/>
          <p:cNvSpPr>
            <a:spLocks noChangeShapeType="1"/>
          </p:cNvSpPr>
          <p:nvPr/>
        </p:nvSpPr>
        <p:spPr bwMode="auto">
          <a:xfrm>
            <a:off x="1425575" y="4116388"/>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1" name="Line 7"/>
          <p:cNvSpPr>
            <a:spLocks noChangeShapeType="1"/>
          </p:cNvSpPr>
          <p:nvPr/>
        </p:nvSpPr>
        <p:spPr bwMode="auto">
          <a:xfrm>
            <a:off x="1425575" y="4851400"/>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2" name="Line 8"/>
          <p:cNvSpPr>
            <a:spLocks noChangeShapeType="1"/>
          </p:cNvSpPr>
          <p:nvPr/>
        </p:nvSpPr>
        <p:spPr bwMode="auto">
          <a:xfrm rot="5400000">
            <a:off x="4683919" y="2397919"/>
            <a:ext cx="0" cy="6326188"/>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3" name="Line 9"/>
          <p:cNvSpPr>
            <a:spLocks noChangeShapeType="1"/>
          </p:cNvSpPr>
          <p:nvPr/>
        </p:nvSpPr>
        <p:spPr bwMode="auto">
          <a:xfrm rot="5400000">
            <a:off x="2078038"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4" name="Line 10"/>
          <p:cNvSpPr>
            <a:spLocks noChangeShapeType="1"/>
          </p:cNvSpPr>
          <p:nvPr/>
        </p:nvSpPr>
        <p:spPr bwMode="auto">
          <a:xfrm rot="5400000">
            <a:off x="3365500" y="5603875"/>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5" name="Line 11"/>
          <p:cNvSpPr>
            <a:spLocks noChangeShapeType="1"/>
          </p:cNvSpPr>
          <p:nvPr/>
        </p:nvSpPr>
        <p:spPr bwMode="auto">
          <a:xfrm rot="5400000">
            <a:off x="4668838"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6" name="Line 12"/>
          <p:cNvSpPr>
            <a:spLocks noChangeShapeType="1"/>
          </p:cNvSpPr>
          <p:nvPr/>
        </p:nvSpPr>
        <p:spPr bwMode="auto">
          <a:xfrm rot="5400000">
            <a:off x="5926138"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7" name="Line 13"/>
          <p:cNvSpPr>
            <a:spLocks noChangeShapeType="1"/>
          </p:cNvSpPr>
          <p:nvPr/>
        </p:nvSpPr>
        <p:spPr bwMode="auto">
          <a:xfrm rot="5400000">
            <a:off x="7173913"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398" name="Text Box 14"/>
          <p:cNvSpPr txBox="1">
            <a:spLocks noChangeArrowheads="1"/>
          </p:cNvSpPr>
          <p:nvPr/>
        </p:nvSpPr>
        <p:spPr bwMode="auto">
          <a:xfrm>
            <a:off x="1122363" y="5316538"/>
            <a:ext cx="314325" cy="400050"/>
          </a:xfrm>
          <a:prstGeom prst="rect">
            <a:avLst/>
          </a:prstGeom>
          <a:noFill/>
          <a:ln w="9525">
            <a:noFill/>
            <a:miter lim="800000"/>
            <a:headEnd/>
            <a:tailEnd/>
          </a:ln>
        </p:spPr>
        <p:txBody>
          <a:bodyPr wrap="none">
            <a:spAutoFit/>
          </a:bodyPr>
          <a:lstStyle/>
          <a:p>
            <a:pPr algn="r">
              <a:defRPr/>
            </a:pPr>
            <a:r>
              <a:rPr lang="en-GB" sz="2000">
                <a:latin typeface="+mn-lt"/>
              </a:rPr>
              <a:t>0</a:t>
            </a:r>
          </a:p>
        </p:txBody>
      </p:sp>
      <p:sp>
        <p:nvSpPr>
          <p:cNvPr id="16399" name="Text Box 15"/>
          <p:cNvSpPr txBox="1">
            <a:spLocks noChangeArrowheads="1"/>
          </p:cNvSpPr>
          <p:nvPr/>
        </p:nvSpPr>
        <p:spPr bwMode="auto">
          <a:xfrm>
            <a:off x="1122363" y="4610100"/>
            <a:ext cx="314325" cy="400050"/>
          </a:xfrm>
          <a:prstGeom prst="rect">
            <a:avLst/>
          </a:prstGeom>
          <a:noFill/>
          <a:ln w="9525">
            <a:noFill/>
            <a:miter lim="800000"/>
            <a:headEnd/>
            <a:tailEnd/>
          </a:ln>
        </p:spPr>
        <p:txBody>
          <a:bodyPr wrap="none">
            <a:spAutoFit/>
          </a:bodyPr>
          <a:lstStyle/>
          <a:p>
            <a:pPr algn="r">
              <a:defRPr/>
            </a:pPr>
            <a:r>
              <a:rPr lang="en-GB" sz="2000">
                <a:latin typeface="+mn-lt"/>
              </a:rPr>
              <a:t>5</a:t>
            </a:r>
          </a:p>
        </p:txBody>
      </p:sp>
      <p:sp>
        <p:nvSpPr>
          <p:cNvPr id="16400" name="Text Box 16"/>
          <p:cNvSpPr txBox="1">
            <a:spLocks noChangeArrowheads="1"/>
          </p:cNvSpPr>
          <p:nvPr/>
        </p:nvSpPr>
        <p:spPr bwMode="auto">
          <a:xfrm>
            <a:off x="992188" y="3875088"/>
            <a:ext cx="444500" cy="400050"/>
          </a:xfrm>
          <a:prstGeom prst="rect">
            <a:avLst/>
          </a:prstGeom>
          <a:noFill/>
          <a:ln w="9525">
            <a:noFill/>
            <a:miter lim="800000"/>
            <a:headEnd/>
            <a:tailEnd/>
          </a:ln>
        </p:spPr>
        <p:txBody>
          <a:bodyPr wrap="none">
            <a:spAutoFit/>
          </a:bodyPr>
          <a:lstStyle/>
          <a:p>
            <a:pPr algn="r">
              <a:defRPr/>
            </a:pPr>
            <a:r>
              <a:rPr lang="en-GB" sz="2000">
                <a:latin typeface="+mn-lt"/>
              </a:rPr>
              <a:t>10</a:t>
            </a:r>
          </a:p>
        </p:txBody>
      </p:sp>
      <p:sp>
        <p:nvSpPr>
          <p:cNvPr id="16401" name="Text Box 17"/>
          <p:cNvSpPr txBox="1">
            <a:spLocks noChangeArrowheads="1"/>
          </p:cNvSpPr>
          <p:nvPr/>
        </p:nvSpPr>
        <p:spPr bwMode="auto">
          <a:xfrm>
            <a:off x="992188" y="3119438"/>
            <a:ext cx="444500" cy="400050"/>
          </a:xfrm>
          <a:prstGeom prst="rect">
            <a:avLst/>
          </a:prstGeom>
          <a:noFill/>
          <a:ln w="9525">
            <a:noFill/>
            <a:miter lim="800000"/>
            <a:headEnd/>
            <a:tailEnd/>
          </a:ln>
        </p:spPr>
        <p:txBody>
          <a:bodyPr wrap="none">
            <a:spAutoFit/>
          </a:bodyPr>
          <a:lstStyle/>
          <a:p>
            <a:pPr algn="r">
              <a:defRPr/>
            </a:pPr>
            <a:r>
              <a:rPr lang="en-GB" sz="2000">
                <a:latin typeface="+mn-lt"/>
              </a:rPr>
              <a:t>15</a:t>
            </a:r>
          </a:p>
        </p:txBody>
      </p:sp>
      <p:sp>
        <p:nvSpPr>
          <p:cNvPr id="16402" name="Text Box 18"/>
          <p:cNvSpPr txBox="1">
            <a:spLocks noChangeArrowheads="1"/>
          </p:cNvSpPr>
          <p:nvPr/>
        </p:nvSpPr>
        <p:spPr bwMode="auto">
          <a:xfrm>
            <a:off x="1142976" y="2714620"/>
            <a:ext cx="679427" cy="369887"/>
          </a:xfrm>
          <a:prstGeom prst="rect">
            <a:avLst/>
          </a:prstGeom>
          <a:noFill/>
          <a:ln w="9525">
            <a:noFill/>
            <a:miter lim="800000"/>
            <a:headEnd/>
            <a:tailEnd/>
          </a:ln>
        </p:spPr>
        <p:txBody>
          <a:bodyPr wrap="square">
            <a:spAutoFit/>
          </a:bodyPr>
          <a:lstStyle/>
          <a:p>
            <a:pPr>
              <a:lnSpc>
                <a:spcPct val="90000"/>
              </a:lnSpc>
              <a:defRPr/>
            </a:pPr>
            <a:r>
              <a:rPr lang="en-GB" sz="2000" dirty="0" smtClean="0">
                <a:latin typeface="+mn-lt"/>
              </a:rPr>
              <a:t> (%)</a:t>
            </a:r>
            <a:endParaRPr lang="en-GB" sz="2000" dirty="0">
              <a:latin typeface="+mn-lt"/>
            </a:endParaRPr>
          </a:p>
        </p:txBody>
      </p:sp>
      <p:sp>
        <p:nvSpPr>
          <p:cNvPr id="16403" name="Line 19"/>
          <p:cNvSpPr>
            <a:spLocks noChangeShapeType="1"/>
          </p:cNvSpPr>
          <p:nvPr/>
        </p:nvSpPr>
        <p:spPr bwMode="auto">
          <a:xfrm flipV="1">
            <a:off x="3417888" y="5162550"/>
            <a:ext cx="0" cy="350838"/>
          </a:xfrm>
          <a:prstGeom prst="line">
            <a:avLst/>
          </a:prstGeom>
          <a:noFill/>
          <a:ln w="38100">
            <a:solidFill>
              <a:schemeClr val="tx1"/>
            </a:solidFill>
            <a:round/>
            <a:headEnd/>
            <a:tailEnd type="triangle" w="med" len="med"/>
          </a:ln>
        </p:spPr>
        <p:txBody>
          <a:bodyPr/>
          <a:lstStyle/>
          <a:p>
            <a:pPr>
              <a:defRPr/>
            </a:pPr>
            <a:endParaRPr lang="en-US" sz="2000">
              <a:latin typeface="+mn-lt"/>
            </a:endParaRPr>
          </a:p>
        </p:txBody>
      </p:sp>
      <p:sp>
        <p:nvSpPr>
          <p:cNvPr id="16404" name="Text Box 20"/>
          <p:cNvSpPr txBox="1">
            <a:spLocks noChangeArrowheads="1"/>
          </p:cNvSpPr>
          <p:nvPr/>
        </p:nvSpPr>
        <p:spPr bwMode="auto">
          <a:xfrm>
            <a:off x="1946275"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0</a:t>
            </a:r>
          </a:p>
        </p:txBody>
      </p:sp>
      <p:sp>
        <p:nvSpPr>
          <p:cNvPr id="16405" name="Text Box 21"/>
          <p:cNvSpPr txBox="1">
            <a:spLocks noChangeArrowheads="1"/>
          </p:cNvSpPr>
          <p:nvPr/>
        </p:nvSpPr>
        <p:spPr bwMode="auto">
          <a:xfrm>
            <a:off x="3232150"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3</a:t>
            </a:r>
          </a:p>
        </p:txBody>
      </p:sp>
      <p:sp>
        <p:nvSpPr>
          <p:cNvPr id="16406" name="Text Box 22"/>
          <p:cNvSpPr txBox="1">
            <a:spLocks noChangeArrowheads="1"/>
          </p:cNvSpPr>
          <p:nvPr/>
        </p:nvSpPr>
        <p:spPr bwMode="auto">
          <a:xfrm>
            <a:off x="4537075"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6</a:t>
            </a:r>
          </a:p>
        </p:txBody>
      </p:sp>
      <p:sp>
        <p:nvSpPr>
          <p:cNvPr id="16407" name="Text Box 23"/>
          <p:cNvSpPr txBox="1">
            <a:spLocks noChangeArrowheads="1"/>
          </p:cNvSpPr>
          <p:nvPr/>
        </p:nvSpPr>
        <p:spPr bwMode="auto">
          <a:xfrm>
            <a:off x="5708650" y="5694363"/>
            <a:ext cx="444500" cy="400050"/>
          </a:xfrm>
          <a:prstGeom prst="rect">
            <a:avLst/>
          </a:prstGeom>
          <a:noFill/>
          <a:ln w="9525">
            <a:noFill/>
            <a:miter lim="800000"/>
            <a:headEnd/>
            <a:tailEnd/>
          </a:ln>
        </p:spPr>
        <p:txBody>
          <a:bodyPr wrap="none">
            <a:spAutoFit/>
          </a:bodyPr>
          <a:lstStyle/>
          <a:p>
            <a:pPr algn="ctr">
              <a:defRPr/>
            </a:pPr>
            <a:r>
              <a:rPr lang="en-GB" sz="2000">
                <a:latin typeface="+mn-lt"/>
              </a:rPr>
              <a:t>12</a:t>
            </a:r>
          </a:p>
        </p:txBody>
      </p:sp>
      <p:sp>
        <p:nvSpPr>
          <p:cNvPr id="16408" name="Text Box 24"/>
          <p:cNvSpPr txBox="1">
            <a:spLocks noChangeArrowheads="1"/>
          </p:cNvSpPr>
          <p:nvPr/>
        </p:nvSpPr>
        <p:spPr bwMode="auto">
          <a:xfrm>
            <a:off x="6965950" y="5694363"/>
            <a:ext cx="444500" cy="400050"/>
          </a:xfrm>
          <a:prstGeom prst="rect">
            <a:avLst/>
          </a:prstGeom>
          <a:noFill/>
          <a:ln w="9525">
            <a:noFill/>
            <a:miter lim="800000"/>
            <a:headEnd/>
            <a:tailEnd/>
          </a:ln>
        </p:spPr>
        <p:txBody>
          <a:bodyPr wrap="none">
            <a:spAutoFit/>
          </a:bodyPr>
          <a:lstStyle/>
          <a:p>
            <a:pPr algn="ctr">
              <a:defRPr/>
            </a:pPr>
            <a:r>
              <a:rPr lang="en-GB" sz="2000">
                <a:latin typeface="+mn-lt"/>
              </a:rPr>
              <a:t>24</a:t>
            </a:r>
          </a:p>
        </p:txBody>
      </p:sp>
      <p:sp>
        <p:nvSpPr>
          <p:cNvPr id="16409" name="Freeform 25"/>
          <p:cNvSpPr>
            <a:spLocks/>
          </p:cNvSpPr>
          <p:nvPr/>
        </p:nvSpPr>
        <p:spPr bwMode="auto">
          <a:xfrm>
            <a:off x="3395663" y="3382963"/>
            <a:ext cx="4649787" cy="1747837"/>
          </a:xfrm>
          <a:custGeom>
            <a:avLst/>
            <a:gdLst>
              <a:gd name="T0" fmla="*/ 0 w 2929"/>
              <a:gd name="T1" fmla="*/ 968 h 968"/>
              <a:gd name="T2" fmla="*/ 85 w 2929"/>
              <a:gd name="T3" fmla="*/ 964 h 968"/>
              <a:gd name="T4" fmla="*/ 137 w 2929"/>
              <a:gd name="T5" fmla="*/ 928 h 968"/>
              <a:gd name="T6" fmla="*/ 177 w 2929"/>
              <a:gd name="T7" fmla="*/ 920 h 968"/>
              <a:gd name="T8" fmla="*/ 217 w 2929"/>
              <a:gd name="T9" fmla="*/ 872 h 968"/>
              <a:gd name="T10" fmla="*/ 269 w 2929"/>
              <a:gd name="T11" fmla="*/ 840 h 968"/>
              <a:gd name="T12" fmla="*/ 321 w 2929"/>
              <a:gd name="T13" fmla="*/ 808 h 968"/>
              <a:gd name="T14" fmla="*/ 433 w 2929"/>
              <a:gd name="T15" fmla="*/ 808 h 968"/>
              <a:gd name="T16" fmla="*/ 485 w 2929"/>
              <a:gd name="T17" fmla="*/ 764 h 968"/>
              <a:gd name="T18" fmla="*/ 513 w 2929"/>
              <a:gd name="T19" fmla="*/ 748 h 968"/>
              <a:gd name="T20" fmla="*/ 537 w 2929"/>
              <a:gd name="T21" fmla="*/ 740 h 968"/>
              <a:gd name="T22" fmla="*/ 537 w 2929"/>
              <a:gd name="T23" fmla="*/ 712 h 968"/>
              <a:gd name="T24" fmla="*/ 569 w 2929"/>
              <a:gd name="T25" fmla="*/ 684 h 968"/>
              <a:gd name="T26" fmla="*/ 597 w 2929"/>
              <a:gd name="T27" fmla="*/ 676 h 968"/>
              <a:gd name="T28" fmla="*/ 645 w 2929"/>
              <a:gd name="T29" fmla="*/ 648 h 968"/>
              <a:gd name="T30" fmla="*/ 701 w 2929"/>
              <a:gd name="T31" fmla="*/ 616 h 968"/>
              <a:gd name="T32" fmla="*/ 765 w 2929"/>
              <a:gd name="T33" fmla="*/ 580 h 968"/>
              <a:gd name="T34" fmla="*/ 837 w 2929"/>
              <a:gd name="T35" fmla="*/ 552 h 968"/>
              <a:gd name="T36" fmla="*/ 921 w 2929"/>
              <a:gd name="T37" fmla="*/ 532 h 968"/>
              <a:gd name="T38" fmla="*/ 985 w 2929"/>
              <a:gd name="T39" fmla="*/ 524 h 968"/>
              <a:gd name="T40" fmla="*/ 1045 w 2929"/>
              <a:gd name="T41" fmla="*/ 516 h 968"/>
              <a:gd name="T42" fmla="*/ 1081 w 2929"/>
              <a:gd name="T43" fmla="*/ 504 h 968"/>
              <a:gd name="T44" fmla="*/ 1133 w 2929"/>
              <a:gd name="T45" fmla="*/ 472 h 968"/>
              <a:gd name="T46" fmla="*/ 1151 w 2929"/>
              <a:gd name="T47" fmla="*/ 488 h 968"/>
              <a:gd name="T48" fmla="*/ 1229 w 2929"/>
              <a:gd name="T49" fmla="*/ 460 h 968"/>
              <a:gd name="T50" fmla="*/ 1261 w 2929"/>
              <a:gd name="T51" fmla="*/ 416 h 968"/>
              <a:gd name="T52" fmla="*/ 1405 w 2929"/>
              <a:gd name="T53" fmla="*/ 348 h 968"/>
              <a:gd name="T54" fmla="*/ 1429 w 2929"/>
              <a:gd name="T55" fmla="*/ 300 h 968"/>
              <a:gd name="T56" fmla="*/ 1505 w 2929"/>
              <a:gd name="T57" fmla="*/ 264 h 968"/>
              <a:gd name="T58" fmla="*/ 1533 w 2929"/>
              <a:gd name="T59" fmla="*/ 232 h 968"/>
              <a:gd name="T60" fmla="*/ 1653 w 2929"/>
              <a:gd name="T61" fmla="*/ 232 h 968"/>
              <a:gd name="T62" fmla="*/ 1753 w 2929"/>
              <a:gd name="T63" fmla="*/ 216 h 968"/>
              <a:gd name="T64" fmla="*/ 1825 w 2929"/>
              <a:gd name="T65" fmla="*/ 200 h 968"/>
              <a:gd name="T66" fmla="*/ 1873 w 2929"/>
              <a:gd name="T67" fmla="*/ 192 h 968"/>
              <a:gd name="T68" fmla="*/ 1919 w 2929"/>
              <a:gd name="T69" fmla="*/ 142 h 968"/>
              <a:gd name="T70" fmla="*/ 1991 w 2929"/>
              <a:gd name="T71" fmla="*/ 136 h 968"/>
              <a:gd name="T72" fmla="*/ 2023 w 2929"/>
              <a:gd name="T73" fmla="*/ 128 h 968"/>
              <a:gd name="T74" fmla="*/ 2087 w 2929"/>
              <a:gd name="T75" fmla="*/ 124 h 968"/>
              <a:gd name="T76" fmla="*/ 2145 w 2929"/>
              <a:gd name="T77" fmla="*/ 120 h 968"/>
              <a:gd name="T78" fmla="*/ 2213 w 2929"/>
              <a:gd name="T79" fmla="*/ 56 h 968"/>
              <a:gd name="T80" fmla="*/ 2267 w 2929"/>
              <a:gd name="T81" fmla="*/ 52 h 968"/>
              <a:gd name="T82" fmla="*/ 2307 w 2929"/>
              <a:gd name="T83" fmla="*/ 66 h 968"/>
              <a:gd name="T84" fmla="*/ 2365 w 2929"/>
              <a:gd name="T85" fmla="*/ 68 h 968"/>
              <a:gd name="T86" fmla="*/ 2453 w 2929"/>
              <a:gd name="T87" fmla="*/ 64 h 968"/>
              <a:gd name="T88" fmla="*/ 2529 w 2929"/>
              <a:gd name="T89" fmla="*/ 64 h 968"/>
              <a:gd name="T90" fmla="*/ 2625 w 2929"/>
              <a:gd name="T91" fmla="*/ 40 h 968"/>
              <a:gd name="T92" fmla="*/ 2685 w 2929"/>
              <a:gd name="T93" fmla="*/ 20 h 968"/>
              <a:gd name="T94" fmla="*/ 2733 w 2929"/>
              <a:gd name="T95" fmla="*/ 0 h 968"/>
              <a:gd name="T96" fmla="*/ 2929 w 2929"/>
              <a:gd name="T97" fmla="*/ 0 h 9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29"/>
              <a:gd name="T148" fmla="*/ 0 h 968"/>
              <a:gd name="T149" fmla="*/ 2929 w 2929"/>
              <a:gd name="T150" fmla="*/ 968 h 9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29" h="968">
                <a:moveTo>
                  <a:pt x="0" y="968"/>
                </a:moveTo>
                <a:lnTo>
                  <a:pt x="85" y="964"/>
                </a:lnTo>
                <a:lnTo>
                  <a:pt x="137" y="928"/>
                </a:lnTo>
                <a:lnTo>
                  <a:pt x="177" y="920"/>
                </a:lnTo>
                <a:lnTo>
                  <a:pt x="217" y="872"/>
                </a:lnTo>
                <a:lnTo>
                  <a:pt x="269" y="840"/>
                </a:lnTo>
                <a:lnTo>
                  <a:pt x="321" y="808"/>
                </a:lnTo>
                <a:lnTo>
                  <a:pt x="433" y="808"/>
                </a:lnTo>
                <a:lnTo>
                  <a:pt x="485" y="764"/>
                </a:lnTo>
                <a:lnTo>
                  <a:pt x="513" y="748"/>
                </a:lnTo>
                <a:lnTo>
                  <a:pt x="537" y="740"/>
                </a:lnTo>
                <a:lnTo>
                  <a:pt x="537" y="712"/>
                </a:lnTo>
                <a:lnTo>
                  <a:pt x="569" y="684"/>
                </a:lnTo>
                <a:lnTo>
                  <a:pt x="597" y="676"/>
                </a:lnTo>
                <a:lnTo>
                  <a:pt x="645" y="648"/>
                </a:lnTo>
                <a:lnTo>
                  <a:pt x="701" y="616"/>
                </a:lnTo>
                <a:lnTo>
                  <a:pt x="765" y="580"/>
                </a:lnTo>
                <a:lnTo>
                  <a:pt x="837" y="552"/>
                </a:lnTo>
                <a:lnTo>
                  <a:pt x="921" y="532"/>
                </a:lnTo>
                <a:lnTo>
                  <a:pt x="985" y="524"/>
                </a:lnTo>
                <a:lnTo>
                  <a:pt x="1045" y="516"/>
                </a:lnTo>
                <a:lnTo>
                  <a:pt x="1081" y="504"/>
                </a:lnTo>
                <a:lnTo>
                  <a:pt x="1133" y="472"/>
                </a:lnTo>
                <a:lnTo>
                  <a:pt x="1151" y="488"/>
                </a:lnTo>
                <a:lnTo>
                  <a:pt x="1229" y="460"/>
                </a:lnTo>
                <a:lnTo>
                  <a:pt x="1261" y="416"/>
                </a:lnTo>
                <a:lnTo>
                  <a:pt x="1405" y="348"/>
                </a:lnTo>
                <a:lnTo>
                  <a:pt x="1429" y="300"/>
                </a:lnTo>
                <a:lnTo>
                  <a:pt x="1505" y="264"/>
                </a:lnTo>
                <a:lnTo>
                  <a:pt x="1533" y="232"/>
                </a:lnTo>
                <a:lnTo>
                  <a:pt x="1653" y="232"/>
                </a:lnTo>
                <a:lnTo>
                  <a:pt x="1753" y="216"/>
                </a:lnTo>
                <a:lnTo>
                  <a:pt x="1825" y="200"/>
                </a:lnTo>
                <a:lnTo>
                  <a:pt x="1873" y="192"/>
                </a:lnTo>
                <a:lnTo>
                  <a:pt x="1919" y="142"/>
                </a:lnTo>
                <a:lnTo>
                  <a:pt x="1991" y="136"/>
                </a:lnTo>
                <a:lnTo>
                  <a:pt x="2023" y="128"/>
                </a:lnTo>
                <a:lnTo>
                  <a:pt x="2087" y="124"/>
                </a:lnTo>
                <a:lnTo>
                  <a:pt x="2145" y="120"/>
                </a:lnTo>
                <a:lnTo>
                  <a:pt x="2213" y="56"/>
                </a:lnTo>
                <a:lnTo>
                  <a:pt x="2267" y="52"/>
                </a:lnTo>
                <a:lnTo>
                  <a:pt x="2307" y="66"/>
                </a:lnTo>
                <a:lnTo>
                  <a:pt x="2365" y="68"/>
                </a:lnTo>
                <a:lnTo>
                  <a:pt x="2453" y="64"/>
                </a:lnTo>
                <a:lnTo>
                  <a:pt x="2529" y="64"/>
                </a:lnTo>
                <a:lnTo>
                  <a:pt x="2625" y="40"/>
                </a:lnTo>
                <a:lnTo>
                  <a:pt x="2685" y="20"/>
                </a:lnTo>
                <a:lnTo>
                  <a:pt x="2733" y="0"/>
                </a:lnTo>
                <a:lnTo>
                  <a:pt x="2929" y="0"/>
                </a:lnTo>
              </a:path>
            </a:pathLst>
          </a:custGeom>
          <a:noFill/>
          <a:ln w="38100">
            <a:solidFill>
              <a:srgbClr val="C00000"/>
            </a:solidFill>
            <a:round/>
            <a:headEnd/>
            <a:tailEnd/>
          </a:ln>
        </p:spPr>
        <p:txBody>
          <a:bodyPr/>
          <a:lstStyle/>
          <a:p>
            <a:pPr>
              <a:defRPr/>
            </a:pPr>
            <a:endParaRPr lang="en-US" sz="2000">
              <a:latin typeface="+mn-lt"/>
            </a:endParaRPr>
          </a:p>
        </p:txBody>
      </p:sp>
      <p:sp>
        <p:nvSpPr>
          <p:cNvPr id="16410" name="Text Box 26"/>
          <p:cNvSpPr txBox="1">
            <a:spLocks noChangeArrowheads="1"/>
          </p:cNvSpPr>
          <p:nvPr/>
        </p:nvSpPr>
        <p:spPr bwMode="auto">
          <a:xfrm>
            <a:off x="7218371" y="5643578"/>
            <a:ext cx="1925629" cy="400110"/>
          </a:xfrm>
          <a:prstGeom prst="rect">
            <a:avLst/>
          </a:prstGeom>
          <a:noFill/>
          <a:ln w="9525">
            <a:noFill/>
            <a:miter lim="800000"/>
            <a:headEnd/>
            <a:tailEnd/>
          </a:ln>
        </p:spPr>
        <p:txBody>
          <a:bodyPr wrap="square">
            <a:spAutoFit/>
          </a:bodyPr>
          <a:lstStyle/>
          <a:p>
            <a:pPr algn="ctr">
              <a:defRPr/>
            </a:pPr>
            <a:r>
              <a:rPr lang="en-GB" sz="2000" dirty="0">
                <a:latin typeface="+mn-lt"/>
              </a:rPr>
              <a:t>Months</a:t>
            </a:r>
          </a:p>
        </p:txBody>
      </p:sp>
      <p:sp>
        <p:nvSpPr>
          <p:cNvPr id="16411" name="Line 27"/>
          <p:cNvSpPr>
            <a:spLocks noChangeShapeType="1"/>
          </p:cNvSpPr>
          <p:nvPr/>
        </p:nvSpPr>
        <p:spPr bwMode="auto">
          <a:xfrm>
            <a:off x="1431925" y="5561013"/>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6412" name="Freeform 28"/>
          <p:cNvSpPr>
            <a:spLocks/>
          </p:cNvSpPr>
          <p:nvPr/>
        </p:nvSpPr>
        <p:spPr bwMode="auto">
          <a:xfrm>
            <a:off x="2082800" y="5126038"/>
            <a:ext cx="1339850" cy="363537"/>
          </a:xfrm>
          <a:custGeom>
            <a:avLst/>
            <a:gdLst>
              <a:gd name="T0" fmla="*/ 0 w 844"/>
              <a:gd name="T1" fmla="*/ 218 h 218"/>
              <a:gd name="T2" fmla="*/ 112 w 844"/>
              <a:gd name="T3" fmla="*/ 209 h 218"/>
              <a:gd name="T4" fmla="*/ 164 w 844"/>
              <a:gd name="T5" fmla="*/ 201 h 218"/>
              <a:gd name="T6" fmla="*/ 208 w 844"/>
              <a:gd name="T7" fmla="*/ 175 h 218"/>
              <a:gd name="T8" fmla="*/ 232 w 844"/>
              <a:gd name="T9" fmla="*/ 132 h 218"/>
              <a:gd name="T10" fmla="*/ 252 w 844"/>
              <a:gd name="T11" fmla="*/ 97 h 218"/>
              <a:gd name="T12" fmla="*/ 280 w 844"/>
              <a:gd name="T13" fmla="*/ 67 h 218"/>
              <a:gd name="T14" fmla="*/ 308 w 844"/>
              <a:gd name="T15" fmla="*/ 41 h 218"/>
              <a:gd name="T16" fmla="*/ 340 w 844"/>
              <a:gd name="T17" fmla="*/ 28 h 218"/>
              <a:gd name="T18" fmla="*/ 420 w 844"/>
              <a:gd name="T19" fmla="*/ 24 h 218"/>
              <a:gd name="T20" fmla="*/ 496 w 844"/>
              <a:gd name="T21" fmla="*/ 19 h 218"/>
              <a:gd name="T22" fmla="*/ 604 w 844"/>
              <a:gd name="T23" fmla="*/ 19 h 218"/>
              <a:gd name="T24" fmla="*/ 704 w 844"/>
              <a:gd name="T25" fmla="*/ 15 h 218"/>
              <a:gd name="T26" fmla="*/ 772 w 844"/>
              <a:gd name="T27" fmla="*/ 7 h 218"/>
              <a:gd name="T28" fmla="*/ 844 w 844"/>
              <a:gd name="T29" fmla="*/ 0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4"/>
              <a:gd name="T46" fmla="*/ 0 h 218"/>
              <a:gd name="T47" fmla="*/ 844 w 844"/>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4" h="218">
                <a:moveTo>
                  <a:pt x="0" y="218"/>
                </a:moveTo>
                <a:lnTo>
                  <a:pt x="112" y="209"/>
                </a:lnTo>
                <a:lnTo>
                  <a:pt x="164" y="201"/>
                </a:lnTo>
                <a:lnTo>
                  <a:pt x="208" y="175"/>
                </a:lnTo>
                <a:lnTo>
                  <a:pt x="232" y="132"/>
                </a:lnTo>
                <a:lnTo>
                  <a:pt x="252" y="97"/>
                </a:lnTo>
                <a:lnTo>
                  <a:pt x="280" y="67"/>
                </a:lnTo>
                <a:lnTo>
                  <a:pt x="308" y="41"/>
                </a:lnTo>
                <a:lnTo>
                  <a:pt x="340" y="28"/>
                </a:lnTo>
                <a:lnTo>
                  <a:pt x="420" y="24"/>
                </a:lnTo>
                <a:lnTo>
                  <a:pt x="496" y="19"/>
                </a:lnTo>
                <a:lnTo>
                  <a:pt x="604" y="19"/>
                </a:lnTo>
                <a:lnTo>
                  <a:pt x="704" y="15"/>
                </a:lnTo>
                <a:lnTo>
                  <a:pt x="772" y="7"/>
                </a:lnTo>
                <a:lnTo>
                  <a:pt x="844" y="0"/>
                </a:lnTo>
              </a:path>
            </a:pathLst>
          </a:custGeom>
          <a:noFill/>
          <a:ln w="38100">
            <a:solidFill>
              <a:schemeClr val="accent1"/>
            </a:solidFill>
            <a:round/>
            <a:headEnd/>
            <a:tailEnd/>
          </a:ln>
        </p:spPr>
        <p:txBody>
          <a:bodyPr/>
          <a:lstStyle/>
          <a:p>
            <a:pPr>
              <a:defRPr/>
            </a:pPr>
            <a:endParaRPr lang="en-US" sz="2000">
              <a:latin typeface="+mn-lt"/>
            </a:endParaRPr>
          </a:p>
        </p:txBody>
      </p:sp>
      <p:sp>
        <p:nvSpPr>
          <p:cNvPr id="16413" name="Text Box 29"/>
          <p:cNvSpPr txBox="1">
            <a:spLocks noChangeArrowheads="1"/>
          </p:cNvSpPr>
          <p:nvPr/>
        </p:nvSpPr>
        <p:spPr bwMode="auto">
          <a:xfrm>
            <a:off x="3127375" y="2149475"/>
            <a:ext cx="2286000" cy="400050"/>
          </a:xfrm>
          <a:prstGeom prst="rect">
            <a:avLst/>
          </a:prstGeom>
          <a:noFill/>
          <a:ln w="9525">
            <a:noFill/>
            <a:miter lim="800000"/>
            <a:headEnd/>
            <a:tailEnd/>
          </a:ln>
        </p:spPr>
        <p:txBody>
          <a:bodyPr wrap="none">
            <a:spAutoFit/>
          </a:bodyPr>
          <a:lstStyle/>
          <a:p>
            <a:pPr>
              <a:defRPr/>
            </a:pPr>
            <a:r>
              <a:rPr lang="en-GB" sz="2000">
                <a:latin typeface="+mn-lt"/>
              </a:rPr>
              <a:t>3 months treatment</a:t>
            </a:r>
          </a:p>
        </p:txBody>
      </p:sp>
      <p:sp>
        <p:nvSpPr>
          <p:cNvPr id="16414" name="Line 30"/>
          <p:cNvSpPr>
            <a:spLocks noChangeShapeType="1"/>
          </p:cNvSpPr>
          <p:nvPr/>
        </p:nvSpPr>
        <p:spPr bwMode="auto">
          <a:xfrm>
            <a:off x="2814638" y="2398713"/>
            <a:ext cx="285750" cy="0"/>
          </a:xfrm>
          <a:prstGeom prst="line">
            <a:avLst/>
          </a:prstGeom>
          <a:noFill/>
          <a:ln w="38100">
            <a:solidFill>
              <a:schemeClr val="accent1"/>
            </a:solidFill>
            <a:round/>
            <a:headEnd/>
            <a:tailEnd/>
          </a:ln>
        </p:spPr>
        <p:txBody>
          <a:bodyPr/>
          <a:lstStyle/>
          <a:p>
            <a:pPr>
              <a:defRPr/>
            </a:pPr>
            <a:endParaRPr lang="en-US" sz="2000">
              <a:latin typeface="+mn-lt"/>
            </a:endParaRPr>
          </a:p>
        </p:txBody>
      </p:sp>
      <p:sp>
        <p:nvSpPr>
          <p:cNvPr id="30" name="Segnaposto piè di pagina 29"/>
          <p:cNvSpPr>
            <a:spLocks noGrp="1"/>
          </p:cNvSpPr>
          <p:nvPr>
            <p:ph type="ftr" sz="quarter" idx="11"/>
          </p:nvPr>
        </p:nvSpPr>
        <p:spPr/>
        <p:txBody>
          <a:bodyPr/>
          <a:lstStyle/>
          <a:p>
            <a:r>
              <a:rPr lang="it-IT" smtClean="0"/>
              <a:t>dr. Oreste Urbano  - Messina</a:t>
            </a:r>
            <a:endParaRPr lang="it-IT"/>
          </a:p>
        </p:txBody>
      </p:sp>
      <p:sp>
        <p:nvSpPr>
          <p:cNvPr id="32" name="Rectangle 2"/>
          <p:cNvSpPr txBox="1">
            <a:spLocks noChangeArrowheads="1"/>
          </p:cNvSpPr>
          <p:nvPr/>
        </p:nvSpPr>
        <p:spPr>
          <a:xfrm>
            <a:off x="642910" y="428604"/>
            <a:ext cx="8229600" cy="1143000"/>
          </a:xfrm>
          <a:prstGeom prst="rect">
            <a:avLst/>
          </a:prstGeom>
        </p:spPr>
        <p:txBody>
          <a:bodyPr/>
          <a:lstStyle/>
          <a:p>
            <a:pPr algn="ctr" fontAlgn="auto">
              <a:spcAft>
                <a:spcPts val="0"/>
              </a:spcAft>
              <a:defRPr/>
            </a:pPr>
            <a:r>
              <a:rPr lang="en-GB" sz="3200" b="1" dirty="0">
                <a:latin typeface="Comic Sans MS" pitchFamily="66" charset="0"/>
                <a:ea typeface="+mj-ea"/>
                <a:cs typeface="+mj-cs"/>
              </a:rPr>
              <a:t>Recurrence of VTE after stopping oral anticoagulation</a:t>
            </a:r>
            <a:br>
              <a:rPr lang="en-GB" sz="3200" b="1" dirty="0">
                <a:latin typeface="Comic Sans MS" pitchFamily="66" charset="0"/>
                <a:ea typeface="+mj-ea"/>
                <a:cs typeface="+mj-cs"/>
              </a:rPr>
            </a:br>
            <a:endParaRPr lang="en-GB" sz="3200" b="1" dirty="0">
              <a:latin typeface="Comic Sans MS" pitchFamily="66" charset="0"/>
              <a:ea typeface="+mj-ea"/>
              <a:cs typeface="+mj-cs"/>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4"/>
          <p:cNvSpPr>
            <a:spLocks noChangeShapeType="1"/>
          </p:cNvSpPr>
          <p:nvPr/>
        </p:nvSpPr>
        <p:spPr bwMode="auto">
          <a:xfrm>
            <a:off x="1527175" y="3195638"/>
            <a:ext cx="0" cy="2379662"/>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3" name="Line 5"/>
          <p:cNvSpPr>
            <a:spLocks noChangeShapeType="1"/>
          </p:cNvSpPr>
          <p:nvPr/>
        </p:nvSpPr>
        <p:spPr bwMode="auto">
          <a:xfrm>
            <a:off x="1425575" y="3363913"/>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4" name="Line 6"/>
          <p:cNvSpPr>
            <a:spLocks noChangeShapeType="1"/>
          </p:cNvSpPr>
          <p:nvPr/>
        </p:nvSpPr>
        <p:spPr bwMode="auto">
          <a:xfrm>
            <a:off x="1425575" y="4116388"/>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5" name="Line 7"/>
          <p:cNvSpPr>
            <a:spLocks noChangeShapeType="1"/>
          </p:cNvSpPr>
          <p:nvPr/>
        </p:nvSpPr>
        <p:spPr bwMode="auto">
          <a:xfrm>
            <a:off x="1425575" y="4851400"/>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6" name="Line 8"/>
          <p:cNvSpPr>
            <a:spLocks noChangeShapeType="1"/>
          </p:cNvSpPr>
          <p:nvPr/>
        </p:nvSpPr>
        <p:spPr bwMode="auto">
          <a:xfrm rot="5400000">
            <a:off x="4683919" y="2397919"/>
            <a:ext cx="0" cy="6326188"/>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7" name="Line 9"/>
          <p:cNvSpPr>
            <a:spLocks noChangeShapeType="1"/>
          </p:cNvSpPr>
          <p:nvPr/>
        </p:nvSpPr>
        <p:spPr bwMode="auto">
          <a:xfrm rot="5400000">
            <a:off x="2078038"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8" name="Line 10"/>
          <p:cNvSpPr>
            <a:spLocks noChangeShapeType="1"/>
          </p:cNvSpPr>
          <p:nvPr/>
        </p:nvSpPr>
        <p:spPr bwMode="auto">
          <a:xfrm rot="5400000">
            <a:off x="3363913" y="5603875"/>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19" name="Line 11"/>
          <p:cNvSpPr>
            <a:spLocks noChangeShapeType="1"/>
          </p:cNvSpPr>
          <p:nvPr/>
        </p:nvSpPr>
        <p:spPr bwMode="auto">
          <a:xfrm rot="5400000">
            <a:off x="4668838"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20" name="Line 12"/>
          <p:cNvSpPr>
            <a:spLocks noChangeShapeType="1"/>
          </p:cNvSpPr>
          <p:nvPr/>
        </p:nvSpPr>
        <p:spPr bwMode="auto">
          <a:xfrm rot="5400000">
            <a:off x="5926138"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21" name="Line 13"/>
          <p:cNvSpPr>
            <a:spLocks noChangeShapeType="1"/>
          </p:cNvSpPr>
          <p:nvPr/>
        </p:nvSpPr>
        <p:spPr bwMode="auto">
          <a:xfrm rot="5400000">
            <a:off x="7173913" y="5626100"/>
            <a:ext cx="101600"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22" name="Text Box 14"/>
          <p:cNvSpPr txBox="1">
            <a:spLocks noChangeArrowheads="1"/>
          </p:cNvSpPr>
          <p:nvPr/>
        </p:nvSpPr>
        <p:spPr bwMode="auto">
          <a:xfrm>
            <a:off x="1122363" y="5316538"/>
            <a:ext cx="314325" cy="400050"/>
          </a:xfrm>
          <a:prstGeom prst="rect">
            <a:avLst/>
          </a:prstGeom>
          <a:noFill/>
          <a:ln w="9525">
            <a:noFill/>
            <a:miter lim="800000"/>
            <a:headEnd/>
            <a:tailEnd/>
          </a:ln>
        </p:spPr>
        <p:txBody>
          <a:bodyPr wrap="none">
            <a:spAutoFit/>
          </a:bodyPr>
          <a:lstStyle/>
          <a:p>
            <a:pPr algn="r">
              <a:defRPr/>
            </a:pPr>
            <a:r>
              <a:rPr lang="en-GB" sz="2000">
                <a:latin typeface="+mn-lt"/>
              </a:rPr>
              <a:t>0</a:t>
            </a:r>
          </a:p>
        </p:txBody>
      </p:sp>
      <p:sp>
        <p:nvSpPr>
          <p:cNvPr id="17423" name="Text Box 15"/>
          <p:cNvSpPr txBox="1">
            <a:spLocks noChangeArrowheads="1"/>
          </p:cNvSpPr>
          <p:nvPr/>
        </p:nvSpPr>
        <p:spPr bwMode="auto">
          <a:xfrm>
            <a:off x="1122363" y="4610100"/>
            <a:ext cx="314325" cy="400050"/>
          </a:xfrm>
          <a:prstGeom prst="rect">
            <a:avLst/>
          </a:prstGeom>
          <a:noFill/>
          <a:ln w="9525">
            <a:noFill/>
            <a:miter lim="800000"/>
            <a:headEnd/>
            <a:tailEnd/>
          </a:ln>
        </p:spPr>
        <p:txBody>
          <a:bodyPr wrap="none">
            <a:spAutoFit/>
          </a:bodyPr>
          <a:lstStyle/>
          <a:p>
            <a:pPr algn="r">
              <a:defRPr/>
            </a:pPr>
            <a:r>
              <a:rPr lang="en-GB" sz="2000">
                <a:latin typeface="+mn-lt"/>
              </a:rPr>
              <a:t>5</a:t>
            </a:r>
          </a:p>
        </p:txBody>
      </p:sp>
      <p:sp>
        <p:nvSpPr>
          <p:cNvPr id="17424" name="Text Box 16"/>
          <p:cNvSpPr txBox="1">
            <a:spLocks noChangeArrowheads="1"/>
          </p:cNvSpPr>
          <p:nvPr/>
        </p:nvSpPr>
        <p:spPr bwMode="auto">
          <a:xfrm>
            <a:off x="992188" y="3875088"/>
            <a:ext cx="444500" cy="400050"/>
          </a:xfrm>
          <a:prstGeom prst="rect">
            <a:avLst/>
          </a:prstGeom>
          <a:noFill/>
          <a:ln w="9525">
            <a:noFill/>
            <a:miter lim="800000"/>
            <a:headEnd/>
            <a:tailEnd/>
          </a:ln>
        </p:spPr>
        <p:txBody>
          <a:bodyPr wrap="none">
            <a:spAutoFit/>
          </a:bodyPr>
          <a:lstStyle/>
          <a:p>
            <a:pPr algn="r">
              <a:defRPr/>
            </a:pPr>
            <a:r>
              <a:rPr lang="en-GB" sz="2000">
                <a:latin typeface="+mn-lt"/>
              </a:rPr>
              <a:t>10</a:t>
            </a:r>
          </a:p>
        </p:txBody>
      </p:sp>
      <p:sp>
        <p:nvSpPr>
          <p:cNvPr id="17425" name="Text Box 17"/>
          <p:cNvSpPr txBox="1">
            <a:spLocks noChangeArrowheads="1"/>
          </p:cNvSpPr>
          <p:nvPr/>
        </p:nvSpPr>
        <p:spPr bwMode="auto">
          <a:xfrm>
            <a:off x="992188" y="3119438"/>
            <a:ext cx="444500" cy="400050"/>
          </a:xfrm>
          <a:prstGeom prst="rect">
            <a:avLst/>
          </a:prstGeom>
          <a:noFill/>
          <a:ln w="9525">
            <a:noFill/>
            <a:miter lim="800000"/>
            <a:headEnd/>
            <a:tailEnd/>
          </a:ln>
        </p:spPr>
        <p:txBody>
          <a:bodyPr wrap="none">
            <a:spAutoFit/>
          </a:bodyPr>
          <a:lstStyle/>
          <a:p>
            <a:pPr algn="r">
              <a:defRPr/>
            </a:pPr>
            <a:r>
              <a:rPr lang="en-GB" sz="2000">
                <a:latin typeface="+mn-lt"/>
              </a:rPr>
              <a:t>15</a:t>
            </a:r>
          </a:p>
        </p:txBody>
      </p:sp>
      <p:sp>
        <p:nvSpPr>
          <p:cNvPr id="17426" name="Text Box 18"/>
          <p:cNvSpPr txBox="1">
            <a:spLocks noChangeArrowheads="1"/>
          </p:cNvSpPr>
          <p:nvPr/>
        </p:nvSpPr>
        <p:spPr bwMode="auto">
          <a:xfrm>
            <a:off x="1142976" y="2714620"/>
            <a:ext cx="652743" cy="369332"/>
          </a:xfrm>
          <a:prstGeom prst="rect">
            <a:avLst/>
          </a:prstGeom>
          <a:noFill/>
          <a:ln w="9525">
            <a:noFill/>
            <a:miter lim="800000"/>
            <a:headEnd/>
            <a:tailEnd/>
          </a:ln>
        </p:spPr>
        <p:txBody>
          <a:bodyPr wrap="none">
            <a:spAutoFit/>
          </a:bodyPr>
          <a:lstStyle/>
          <a:p>
            <a:pPr>
              <a:lnSpc>
                <a:spcPct val="90000"/>
              </a:lnSpc>
              <a:defRPr/>
            </a:pPr>
            <a:r>
              <a:rPr lang="en-GB" sz="2000" dirty="0" smtClean="0">
                <a:latin typeface="+mn-lt"/>
              </a:rPr>
              <a:t> (%)</a:t>
            </a:r>
            <a:endParaRPr lang="en-GB" sz="2000" dirty="0">
              <a:latin typeface="+mn-lt"/>
            </a:endParaRPr>
          </a:p>
        </p:txBody>
      </p:sp>
      <p:sp>
        <p:nvSpPr>
          <p:cNvPr id="17427" name="Text Box 19"/>
          <p:cNvSpPr txBox="1">
            <a:spLocks noChangeArrowheads="1"/>
          </p:cNvSpPr>
          <p:nvPr/>
        </p:nvSpPr>
        <p:spPr bwMode="auto">
          <a:xfrm>
            <a:off x="3127375" y="2149475"/>
            <a:ext cx="2286000" cy="400050"/>
          </a:xfrm>
          <a:prstGeom prst="rect">
            <a:avLst/>
          </a:prstGeom>
          <a:noFill/>
          <a:ln w="9525">
            <a:noFill/>
            <a:miter lim="800000"/>
            <a:headEnd/>
            <a:tailEnd/>
          </a:ln>
        </p:spPr>
        <p:txBody>
          <a:bodyPr wrap="none">
            <a:spAutoFit/>
          </a:bodyPr>
          <a:lstStyle/>
          <a:p>
            <a:pPr>
              <a:defRPr/>
            </a:pPr>
            <a:r>
              <a:rPr lang="en-GB" sz="2000">
                <a:latin typeface="+mn-lt"/>
              </a:rPr>
              <a:t>3 months treatment</a:t>
            </a:r>
          </a:p>
        </p:txBody>
      </p:sp>
      <p:sp>
        <p:nvSpPr>
          <p:cNvPr id="17428" name="Text Box 20"/>
          <p:cNvSpPr txBox="1">
            <a:spLocks noChangeArrowheads="1"/>
          </p:cNvSpPr>
          <p:nvPr/>
        </p:nvSpPr>
        <p:spPr bwMode="auto">
          <a:xfrm>
            <a:off x="1946275"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0</a:t>
            </a:r>
          </a:p>
        </p:txBody>
      </p:sp>
      <p:sp>
        <p:nvSpPr>
          <p:cNvPr id="17429" name="Text Box 21"/>
          <p:cNvSpPr txBox="1">
            <a:spLocks noChangeArrowheads="1"/>
          </p:cNvSpPr>
          <p:nvPr/>
        </p:nvSpPr>
        <p:spPr bwMode="auto">
          <a:xfrm>
            <a:off x="3232150"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3</a:t>
            </a:r>
          </a:p>
        </p:txBody>
      </p:sp>
      <p:sp>
        <p:nvSpPr>
          <p:cNvPr id="17430" name="Text Box 22"/>
          <p:cNvSpPr txBox="1">
            <a:spLocks noChangeArrowheads="1"/>
          </p:cNvSpPr>
          <p:nvPr/>
        </p:nvSpPr>
        <p:spPr bwMode="auto">
          <a:xfrm>
            <a:off x="4537075"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6</a:t>
            </a:r>
          </a:p>
        </p:txBody>
      </p:sp>
      <p:sp>
        <p:nvSpPr>
          <p:cNvPr id="17431" name="Text Box 23"/>
          <p:cNvSpPr txBox="1">
            <a:spLocks noChangeArrowheads="1"/>
          </p:cNvSpPr>
          <p:nvPr/>
        </p:nvSpPr>
        <p:spPr bwMode="auto">
          <a:xfrm>
            <a:off x="5708650" y="5694363"/>
            <a:ext cx="444500" cy="400050"/>
          </a:xfrm>
          <a:prstGeom prst="rect">
            <a:avLst/>
          </a:prstGeom>
          <a:noFill/>
          <a:ln w="9525">
            <a:noFill/>
            <a:miter lim="800000"/>
            <a:headEnd/>
            <a:tailEnd/>
          </a:ln>
        </p:spPr>
        <p:txBody>
          <a:bodyPr wrap="none">
            <a:spAutoFit/>
          </a:bodyPr>
          <a:lstStyle/>
          <a:p>
            <a:pPr algn="ctr">
              <a:defRPr/>
            </a:pPr>
            <a:r>
              <a:rPr lang="en-GB" sz="2000">
                <a:latin typeface="+mn-lt"/>
              </a:rPr>
              <a:t>12</a:t>
            </a:r>
          </a:p>
        </p:txBody>
      </p:sp>
      <p:sp>
        <p:nvSpPr>
          <p:cNvPr id="17432" name="Text Box 24"/>
          <p:cNvSpPr txBox="1">
            <a:spLocks noChangeArrowheads="1"/>
          </p:cNvSpPr>
          <p:nvPr/>
        </p:nvSpPr>
        <p:spPr bwMode="auto">
          <a:xfrm>
            <a:off x="6965950" y="5694363"/>
            <a:ext cx="444500" cy="400050"/>
          </a:xfrm>
          <a:prstGeom prst="rect">
            <a:avLst/>
          </a:prstGeom>
          <a:noFill/>
          <a:ln w="9525">
            <a:noFill/>
            <a:miter lim="800000"/>
            <a:headEnd/>
            <a:tailEnd/>
          </a:ln>
        </p:spPr>
        <p:txBody>
          <a:bodyPr wrap="none">
            <a:spAutoFit/>
          </a:bodyPr>
          <a:lstStyle/>
          <a:p>
            <a:pPr algn="ctr">
              <a:defRPr/>
            </a:pPr>
            <a:r>
              <a:rPr lang="en-GB" sz="2000">
                <a:latin typeface="+mn-lt"/>
              </a:rPr>
              <a:t>24</a:t>
            </a:r>
          </a:p>
        </p:txBody>
      </p:sp>
      <p:sp>
        <p:nvSpPr>
          <p:cNvPr id="17433" name="Freeform 25"/>
          <p:cNvSpPr>
            <a:spLocks/>
          </p:cNvSpPr>
          <p:nvPr/>
        </p:nvSpPr>
        <p:spPr bwMode="auto">
          <a:xfrm>
            <a:off x="3395663" y="3382963"/>
            <a:ext cx="4649787" cy="1747837"/>
          </a:xfrm>
          <a:custGeom>
            <a:avLst/>
            <a:gdLst>
              <a:gd name="T0" fmla="*/ 0 w 2929"/>
              <a:gd name="T1" fmla="*/ 968 h 968"/>
              <a:gd name="T2" fmla="*/ 85 w 2929"/>
              <a:gd name="T3" fmla="*/ 964 h 968"/>
              <a:gd name="T4" fmla="*/ 137 w 2929"/>
              <a:gd name="T5" fmla="*/ 928 h 968"/>
              <a:gd name="T6" fmla="*/ 177 w 2929"/>
              <a:gd name="T7" fmla="*/ 920 h 968"/>
              <a:gd name="T8" fmla="*/ 217 w 2929"/>
              <a:gd name="T9" fmla="*/ 872 h 968"/>
              <a:gd name="T10" fmla="*/ 269 w 2929"/>
              <a:gd name="T11" fmla="*/ 840 h 968"/>
              <a:gd name="T12" fmla="*/ 321 w 2929"/>
              <a:gd name="T13" fmla="*/ 808 h 968"/>
              <a:gd name="T14" fmla="*/ 433 w 2929"/>
              <a:gd name="T15" fmla="*/ 808 h 968"/>
              <a:gd name="T16" fmla="*/ 485 w 2929"/>
              <a:gd name="T17" fmla="*/ 764 h 968"/>
              <a:gd name="T18" fmla="*/ 513 w 2929"/>
              <a:gd name="T19" fmla="*/ 748 h 968"/>
              <a:gd name="T20" fmla="*/ 537 w 2929"/>
              <a:gd name="T21" fmla="*/ 740 h 968"/>
              <a:gd name="T22" fmla="*/ 537 w 2929"/>
              <a:gd name="T23" fmla="*/ 712 h 968"/>
              <a:gd name="T24" fmla="*/ 569 w 2929"/>
              <a:gd name="T25" fmla="*/ 684 h 968"/>
              <a:gd name="T26" fmla="*/ 597 w 2929"/>
              <a:gd name="T27" fmla="*/ 676 h 968"/>
              <a:gd name="T28" fmla="*/ 645 w 2929"/>
              <a:gd name="T29" fmla="*/ 648 h 968"/>
              <a:gd name="T30" fmla="*/ 701 w 2929"/>
              <a:gd name="T31" fmla="*/ 616 h 968"/>
              <a:gd name="T32" fmla="*/ 765 w 2929"/>
              <a:gd name="T33" fmla="*/ 580 h 968"/>
              <a:gd name="T34" fmla="*/ 837 w 2929"/>
              <a:gd name="T35" fmla="*/ 552 h 968"/>
              <a:gd name="T36" fmla="*/ 921 w 2929"/>
              <a:gd name="T37" fmla="*/ 532 h 968"/>
              <a:gd name="T38" fmla="*/ 985 w 2929"/>
              <a:gd name="T39" fmla="*/ 524 h 968"/>
              <a:gd name="T40" fmla="*/ 1045 w 2929"/>
              <a:gd name="T41" fmla="*/ 516 h 968"/>
              <a:gd name="T42" fmla="*/ 1081 w 2929"/>
              <a:gd name="T43" fmla="*/ 504 h 968"/>
              <a:gd name="T44" fmla="*/ 1133 w 2929"/>
              <a:gd name="T45" fmla="*/ 472 h 968"/>
              <a:gd name="T46" fmla="*/ 1151 w 2929"/>
              <a:gd name="T47" fmla="*/ 488 h 968"/>
              <a:gd name="T48" fmla="*/ 1229 w 2929"/>
              <a:gd name="T49" fmla="*/ 460 h 968"/>
              <a:gd name="T50" fmla="*/ 1261 w 2929"/>
              <a:gd name="T51" fmla="*/ 416 h 968"/>
              <a:gd name="T52" fmla="*/ 1405 w 2929"/>
              <a:gd name="T53" fmla="*/ 348 h 968"/>
              <a:gd name="T54" fmla="*/ 1429 w 2929"/>
              <a:gd name="T55" fmla="*/ 300 h 968"/>
              <a:gd name="T56" fmla="*/ 1505 w 2929"/>
              <a:gd name="T57" fmla="*/ 264 h 968"/>
              <a:gd name="T58" fmla="*/ 1533 w 2929"/>
              <a:gd name="T59" fmla="*/ 232 h 968"/>
              <a:gd name="T60" fmla="*/ 1653 w 2929"/>
              <a:gd name="T61" fmla="*/ 232 h 968"/>
              <a:gd name="T62" fmla="*/ 1753 w 2929"/>
              <a:gd name="T63" fmla="*/ 216 h 968"/>
              <a:gd name="T64" fmla="*/ 1825 w 2929"/>
              <a:gd name="T65" fmla="*/ 200 h 968"/>
              <a:gd name="T66" fmla="*/ 1873 w 2929"/>
              <a:gd name="T67" fmla="*/ 192 h 968"/>
              <a:gd name="T68" fmla="*/ 1919 w 2929"/>
              <a:gd name="T69" fmla="*/ 142 h 968"/>
              <a:gd name="T70" fmla="*/ 1991 w 2929"/>
              <a:gd name="T71" fmla="*/ 136 h 968"/>
              <a:gd name="T72" fmla="*/ 2023 w 2929"/>
              <a:gd name="T73" fmla="*/ 128 h 968"/>
              <a:gd name="T74" fmla="*/ 2087 w 2929"/>
              <a:gd name="T75" fmla="*/ 124 h 968"/>
              <a:gd name="T76" fmla="*/ 2145 w 2929"/>
              <a:gd name="T77" fmla="*/ 120 h 968"/>
              <a:gd name="T78" fmla="*/ 2213 w 2929"/>
              <a:gd name="T79" fmla="*/ 56 h 968"/>
              <a:gd name="T80" fmla="*/ 2267 w 2929"/>
              <a:gd name="T81" fmla="*/ 52 h 968"/>
              <a:gd name="T82" fmla="*/ 2307 w 2929"/>
              <a:gd name="T83" fmla="*/ 66 h 968"/>
              <a:gd name="T84" fmla="*/ 2365 w 2929"/>
              <a:gd name="T85" fmla="*/ 68 h 968"/>
              <a:gd name="T86" fmla="*/ 2453 w 2929"/>
              <a:gd name="T87" fmla="*/ 64 h 968"/>
              <a:gd name="T88" fmla="*/ 2529 w 2929"/>
              <a:gd name="T89" fmla="*/ 64 h 968"/>
              <a:gd name="T90" fmla="*/ 2625 w 2929"/>
              <a:gd name="T91" fmla="*/ 40 h 968"/>
              <a:gd name="T92" fmla="*/ 2685 w 2929"/>
              <a:gd name="T93" fmla="*/ 20 h 968"/>
              <a:gd name="T94" fmla="*/ 2733 w 2929"/>
              <a:gd name="T95" fmla="*/ 0 h 968"/>
              <a:gd name="T96" fmla="*/ 2929 w 2929"/>
              <a:gd name="T97" fmla="*/ 0 h 9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29"/>
              <a:gd name="T148" fmla="*/ 0 h 968"/>
              <a:gd name="T149" fmla="*/ 2929 w 2929"/>
              <a:gd name="T150" fmla="*/ 968 h 9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29" h="968">
                <a:moveTo>
                  <a:pt x="0" y="968"/>
                </a:moveTo>
                <a:lnTo>
                  <a:pt x="85" y="964"/>
                </a:lnTo>
                <a:lnTo>
                  <a:pt x="137" y="928"/>
                </a:lnTo>
                <a:lnTo>
                  <a:pt x="177" y="920"/>
                </a:lnTo>
                <a:lnTo>
                  <a:pt x="217" y="872"/>
                </a:lnTo>
                <a:lnTo>
                  <a:pt x="269" y="840"/>
                </a:lnTo>
                <a:lnTo>
                  <a:pt x="321" y="808"/>
                </a:lnTo>
                <a:lnTo>
                  <a:pt x="433" y="808"/>
                </a:lnTo>
                <a:lnTo>
                  <a:pt x="485" y="764"/>
                </a:lnTo>
                <a:lnTo>
                  <a:pt x="513" y="748"/>
                </a:lnTo>
                <a:lnTo>
                  <a:pt x="537" y="740"/>
                </a:lnTo>
                <a:lnTo>
                  <a:pt x="537" y="712"/>
                </a:lnTo>
                <a:lnTo>
                  <a:pt x="569" y="684"/>
                </a:lnTo>
                <a:lnTo>
                  <a:pt x="597" y="676"/>
                </a:lnTo>
                <a:lnTo>
                  <a:pt x="645" y="648"/>
                </a:lnTo>
                <a:lnTo>
                  <a:pt x="701" y="616"/>
                </a:lnTo>
                <a:lnTo>
                  <a:pt x="765" y="580"/>
                </a:lnTo>
                <a:lnTo>
                  <a:pt x="837" y="552"/>
                </a:lnTo>
                <a:lnTo>
                  <a:pt x="921" y="532"/>
                </a:lnTo>
                <a:lnTo>
                  <a:pt x="985" y="524"/>
                </a:lnTo>
                <a:lnTo>
                  <a:pt x="1045" y="516"/>
                </a:lnTo>
                <a:lnTo>
                  <a:pt x="1081" y="504"/>
                </a:lnTo>
                <a:lnTo>
                  <a:pt x="1133" y="472"/>
                </a:lnTo>
                <a:lnTo>
                  <a:pt x="1151" y="488"/>
                </a:lnTo>
                <a:lnTo>
                  <a:pt x="1229" y="460"/>
                </a:lnTo>
                <a:lnTo>
                  <a:pt x="1261" y="416"/>
                </a:lnTo>
                <a:lnTo>
                  <a:pt x="1405" y="348"/>
                </a:lnTo>
                <a:lnTo>
                  <a:pt x="1429" y="300"/>
                </a:lnTo>
                <a:lnTo>
                  <a:pt x="1505" y="264"/>
                </a:lnTo>
                <a:lnTo>
                  <a:pt x="1533" y="232"/>
                </a:lnTo>
                <a:lnTo>
                  <a:pt x="1653" y="232"/>
                </a:lnTo>
                <a:lnTo>
                  <a:pt x="1753" y="216"/>
                </a:lnTo>
                <a:lnTo>
                  <a:pt x="1825" y="200"/>
                </a:lnTo>
                <a:lnTo>
                  <a:pt x="1873" y="192"/>
                </a:lnTo>
                <a:lnTo>
                  <a:pt x="1919" y="142"/>
                </a:lnTo>
                <a:lnTo>
                  <a:pt x="1991" y="136"/>
                </a:lnTo>
                <a:lnTo>
                  <a:pt x="2023" y="128"/>
                </a:lnTo>
                <a:lnTo>
                  <a:pt x="2087" y="124"/>
                </a:lnTo>
                <a:lnTo>
                  <a:pt x="2145" y="120"/>
                </a:lnTo>
                <a:lnTo>
                  <a:pt x="2213" y="56"/>
                </a:lnTo>
                <a:lnTo>
                  <a:pt x="2267" y="52"/>
                </a:lnTo>
                <a:lnTo>
                  <a:pt x="2307" y="66"/>
                </a:lnTo>
                <a:lnTo>
                  <a:pt x="2365" y="68"/>
                </a:lnTo>
                <a:lnTo>
                  <a:pt x="2453" y="64"/>
                </a:lnTo>
                <a:lnTo>
                  <a:pt x="2529" y="64"/>
                </a:lnTo>
                <a:lnTo>
                  <a:pt x="2625" y="40"/>
                </a:lnTo>
                <a:lnTo>
                  <a:pt x="2685" y="20"/>
                </a:lnTo>
                <a:lnTo>
                  <a:pt x="2733" y="0"/>
                </a:lnTo>
                <a:lnTo>
                  <a:pt x="2929" y="0"/>
                </a:lnTo>
              </a:path>
            </a:pathLst>
          </a:custGeom>
          <a:noFill/>
          <a:ln w="38100">
            <a:solidFill>
              <a:srgbClr val="C00000"/>
            </a:solidFill>
            <a:round/>
            <a:headEnd/>
            <a:tailEnd/>
          </a:ln>
        </p:spPr>
        <p:txBody>
          <a:bodyPr/>
          <a:lstStyle/>
          <a:p>
            <a:pPr>
              <a:defRPr/>
            </a:pPr>
            <a:endParaRPr lang="en-US" sz="2000">
              <a:latin typeface="+mn-lt"/>
            </a:endParaRPr>
          </a:p>
        </p:txBody>
      </p:sp>
      <p:sp>
        <p:nvSpPr>
          <p:cNvPr id="17434" name="Line 26"/>
          <p:cNvSpPr>
            <a:spLocks noChangeShapeType="1"/>
          </p:cNvSpPr>
          <p:nvPr/>
        </p:nvSpPr>
        <p:spPr bwMode="auto">
          <a:xfrm>
            <a:off x="2814638" y="2398713"/>
            <a:ext cx="285750" cy="0"/>
          </a:xfrm>
          <a:prstGeom prst="line">
            <a:avLst/>
          </a:prstGeom>
          <a:noFill/>
          <a:ln w="38100">
            <a:solidFill>
              <a:schemeClr val="accent1"/>
            </a:solidFill>
            <a:round/>
            <a:headEnd/>
            <a:tailEnd/>
          </a:ln>
        </p:spPr>
        <p:txBody>
          <a:bodyPr/>
          <a:lstStyle/>
          <a:p>
            <a:pPr>
              <a:defRPr/>
            </a:pPr>
            <a:endParaRPr lang="en-US" sz="2000">
              <a:latin typeface="+mn-lt"/>
            </a:endParaRPr>
          </a:p>
        </p:txBody>
      </p:sp>
      <p:sp>
        <p:nvSpPr>
          <p:cNvPr id="17435" name="Text Box 27"/>
          <p:cNvSpPr txBox="1">
            <a:spLocks noChangeArrowheads="1"/>
          </p:cNvSpPr>
          <p:nvPr/>
        </p:nvSpPr>
        <p:spPr bwMode="auto">
          <a:xfrm>
            <a:off x="7432685" y="5643578"/>
            <a:ext cx="1711315" cy="400050"/>
          </a:xfrm>
          <a:prstGeom prst="rect">
            <a:avLst/>
          </a:prstGeom>
          <a:noFill/>
          <a:ln w="9525">
            <a:noFill/>
            <a:miter lim="800000"/>
            <a:headEnd/>
            <a:tailEnd/>
          </a:ln>
        </p:spPr>
        <p:txBody>
          <a:bodyPr wrap="square">
            <a:spAutoFit/>
          </a:bodyPr>
          <a:lstStyle/>
          <a:p>
            <a:pPr algn="ctr">
              <a:defRPr/>
            </a:pPr>
            <a:r>
              <a:rPr lang="en-GB" sz="2000" dirty="0">
                <a:latin typeface="+mn-lt"/>
              </a:rPr>
              <a:t>Months</a:t>
            </a:r>
          </a:p>
        </p:txBody>
      </p:sp>
      <p:sp>
        <p:nvSpPr>
          <p:cNvPr id="17436" name="Line 28"/>
          <p:cNvSpPr>
            <a:spLocks noChangeShapeType="1"/>
          </p:cNvSpPr>
          <p:nvPr/>
        </p:nvSpPr>
        <p:spPr bwMode="auto">
          <a:xfrm>
            <a:off x="1431925" y="5561013"/>
            <a:ext cx="90488" cy="0"/>
          </a:xfrm>
          <a:prstGeom prst="line">
            <a:avLst/>
          </a:prstGeom>
          <a:noFill/>
          <a:ln w="28575">
            <a:solidFill>
              <a:schemeClr val="tx2"/>
            </a:solidFill>
            <a:round/>
            <a:headEnd/>
            <a:tailEnd/>
          </a:ln>
        </p:spPr>
        <p:txBody>
          <a:bodyPr/>
          <a:lstStyle/>
          <a:p>
            <a:pPr>
              <a:defRPr/>
            </a:pPr>
            <a:endParaRPr lang="en-US" sz="2000">
              <a:latin typeface="+mn-lt"/>
            </a:endParaRPr>
          </a:p>
        </p:txBody>
      </p:sp>
      <p:sp>
        <p:nvSpPr>
          <p:cNvPr id="17437" name="Freeform 29"/>
          <p:cNvSpPr>
            <a:spLocks/>
          </p:cNvSpPr>
          <p:nvPr/>
        </p:nvSpPr>
        <p:spPr bwMode="auto">
          <a:xfrm>
            <a:off x="2082800" y="5126038"/>
            <a:ext cx="1339850" cy="363537"/>
          </a:xfrm>
          <a:custGeom>
            <a:avLst/>
            <a:gdLst>
              <a:gd name="T0" fmla="*/ 0 w 844"/>
              <a:gd name="T1" fmla="*/ 218 h 218"/>
              <a:gd name="T2" fmla="*/ 112 w 844"/>
              <a:gd name="T3" fmla="*/ 209 h 218"/>
              <a:gd name="T4" fmla="*/ 164 w 844"/>
              <a:gd name="T5" fmla="*/ 201 h 218"/>
              <a:gd name="T6" fmla="*/ 208 w 844"/>
              <a:gd name="T7" fmla="*/ 175 h 218"/>
              <a:gd name="T8" fmla="*/ 232 w 844"/>
              <a:gd name="T9" fmla="*/ 132 h 218"/>
              <a:gd name="T10" fmla="*/ 252 w 844"/>
              <a:gd name="T11" fmla="*/ 97 h 218"/>
              <a:gd name="T12" fmla="*/ 280 w 844"/>
              <a:gd name="T13" fmla="*/ 67 h 218"/>
              <a:gd name="T14" fmla="*/ 308 w 844"/>
              <a:gd name="T15" fmla="*/ 41 h 218"/>
              <a:gd name="T16" fmla="*/ 340 w 844"/>
              <a:gd name="T17" fmla="*/ 28 h 218"/>
              <a:gd name="T18" fmla="*/ 420 w 844"/>
              <a:gd name="T19" fmla="*/ 24 h 218"/>
              <a:gd name="T20" fmla="*/ 496 w 844"/>
              <a:gd name="T21" fmla="*/ 19 h 218"/>
              <a:gd name="T22" fmla="*/ 604 w 844"/>
              <a:gd name="T23" fmla="*/ 19 h 218"/>
              <a:gd name="T24" fmla="*/ 704 w 844"/>
              <a:gd name="T25" fmla="*/ 15 h 218"/>
              <a:gd name="T26" fmla="*/ 772 w 844"/>
              <a:gd name="T27" fmla="*/ 7 h 218"/>
              <a:gd name="T28" fmla="*/ 844 w 844"/>
              <a:gd name="T29" fmla="*/ 0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4"/>
              <a:gd name="T46" fmla="*/ 0 h 218"/>
              <a:gd name="T47" fmla="*/ 844 w 844"/>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4" h="218">
                <a:moveTo>
                  <a:pt x="0" y="218"/>
                </a:moveTo>
                <a:lnTo>
                  <a:pt x="112" y="209"/>
                </a:lnTo>
                <a:lnTo>
                  <a:pt x="164" y="201"/>
                </a:lnTo>
                <a:lnTo>
                  <a:pt x="208" y="175"/>
                </a:lnTo>
                <a:lnTo>
                  <a:pt x="232" y="132"/>
                </a:lnTo>
                <a:lnTo>
                  <a:pt x="252" y="97"/>
                </a:lnTo>
                <a:lnTo>
                  <a:pt x="280" y="67"/>
                </a:lnTo>
                <a:lnTo>
                  <a:pt x="308" y="41"/>
                </a:lnTo>
                <a:lnTo>
                  <a:pt x="340" y="28"/>
                </a:lnTo>
                <a:lnTo>
                  <a:pt x="420" y="24"/>
                </a:lnTo>
                <a:lnTo>
                  <a:pt x="496" y="19"/>
                </a:lnTo>
                <a:lnTo>
                  <a:pt x="604" y="19"/>
                </a:lnTo>
                <a:lnTo>
                  <a:pt x="704" y="15"/>
                </a:lnTo>
                <a:lnTo>
                  <a:pt x="772" y="7"/>
                </a:lnTo>
                <a:lnTo>
                  <a:pt x="844" y="0"/>
                </a:lnTo>
              </a:path>
            </a:pathLst>
          </a:custGeom>
          <a:noFill/>
          <a:ln w="38100">
            <a:solidFill>
              <a:schemeClr val="accent1"/>
            </a:solidFill>
            <a:round/>
            <a:headEnd/>
            <a:tailEnd/>
          </a:ln>
        </p:spPr>
        <p:txBody>
          <a:bodyPr/>
          <a:lstStyle/>
          <a:p>
            <a:pPr>
              <a:defRPr/>
            </a:pPr>
            <a:endParaRPr lang="en-US" sz="2000">
              <a:latin typeface="+mn-lt"/>
            </a:endParaRPr>
          </a:p>
        </p:txBody>
      </p:sp>
      <p:sp>
        <p:nvSpPr>
          <p:cNvPr id="17438" name="Text Box 30"/>
          <p:cNvSpPr txBox="1">
            <a:spLocks noChangeArrowheads="1"/>
          </p:cNvSpPr>
          <p:nvPr/>
        </p:nvSpPr>
        <p:spPr bwMode="auto">
          <a:xfrm>
            <a:off x="3127375" y="2578100"/>
            <a:ext cx="2286000" cy="400050"/>
          </a:xfrm>
          <a:prstGeom prst="rect">
            <a:avLst/>
          </a:prstGeom>
          <a:noFill/>
          <a:ln w="9525">
            <a:noFill/>
            <a:miter lim="800000"/>
            <a:headEnd/>
            <a:tailEnd/>
          </a:ln>
        </p:spPr>
        <p:txBody>
          <a:bodyPr wrap="none">
            <a:spAutoFit/>
          </a:bodyPr>
          <a:lstStyle/>
          <a:p>
            <a:pPr>
              <a:defRPr/>
            </a:pPr>
            <a:r>
              <a:rPr lang="en-GB" sz="2000">
                <a:latin typeface="+mn-lt"/>
              </a:rPr>
              <a:t>6 months treatment</a:t>
            </a:r>
          </a:p>
        </p:txBody>
      </p:sp>
      <p:sp>
        <p:nvSpPr>
          <p:cNvPr id="17439" name="Line 31"/>
          <p:cNvSpPr>
            <a:spLocks noChangeShapeType="1"/>
          </p:cNvSpPr>
          <p:nvPr/>
        </p:nvSpPr>
        <p:spPr bwMode="auto">
          <a:xfrm>
            <a:off x="2814638" y="2827338"/>
            <a:ext cx="285750" cy="0"/>
          </a:xfrm>
          <a:prstGeom prst="line">
            <a:avLst/>
          </a:prstGeom>
          <a:noFill/>
          <a:ln w="38100">
            <a:solidFill>
              <a:schemeClr val="tx2"/>
            </a:solidFill>
            <a:round/>
            <a:headEnd/>
            <a:tailEnd/>
          </a:ln>
        </p:spPr>
        <p:txBody>
          <a:bodyPr/>
          <a:lstStyle/>
          <a:p>
            <a:pPr>
              <a:defRPr/>
            </a:pPr>
            <a:endParaRPr lang="en-US" sz="2000">
              <a:latin typeface="+mn-lt"/>
            </a:endParaRPr>
          </a:p>
        </p:txBody>
      </p:sp>
      <p:sp>
        <p:nvSpPr>
          <p:cNvPr id="17440" name="Line 32"/>
          <p:cNvSpPr>
            <a:spLocks noChangeShapeType="1"/>
          </p:cNvSpPr>
          <p:nvPr/>
        </p:nvSpPr>
        <p:spPr bwMode="auto">
          <a:xfrm flipV="1">
            <a:off x="3419475" y="5162550"/>
            <a:ext cx="0" cy="350838"/>
          </a:xfrm>
          <a:prstGeom prst="line">
            <a:avLst/>
          </a:prstGeom>
          <a:noFill/>
          <a:ln w="38100">
            <a:solidFill>
              <a:schemeClr val="tx2"/>
            </a:solidFill>
            <a:round/>
            <a:headEnd/>
            <a:tailEnd type="triangle" w="med" len="med"/>
          </a:ln>
        </p:spPr>
        <p:txBody>
          <a:bodyPr/>
          <a:lstStyle/>
          <a:p>
            <a:pPr>
              <a:defRPr/>
            </a:pPr>
            <a:endParaRPr lang="en-US" sz="2000">
              <a:latin typeface="+mn-lt"/>
            </a:endParaRPr>
          </a:p>
        </p:txBody>
      </p:sp>
      <p:sp>
        <p:nvSpPr>
          <p:cNvPr id="17441" name="Line 33"/>
          <p:cNvSpPr>
            <a:spLocks noChangeShapeType="1"/>
          </p:cNvSpPr>
          <p:nvPr/>
        </p:nvSpPr>
        <p:spPr bwMode="auto">
          <a:xfrm flipV="1">
            <a:off x="4719638" y="4905375"/>
            <a:ext cx="0" cy="608013"/>
          </a:xfrm>
          <a:prstGeom prst="line">
            <a:avLst/>
          </a:prstGeom>
          <a:noFill/>
          <a:ln w="38100">
            <a:solidFill>
              <a:schemeClr val="tx1"/>
            </a:solidFill>
            <a:round/>
            <a:headEnd/>
            <a:tailEnd type="triangle" w="med" len="med"/>
          </a:ln>
        </p:spPr>
        <p:txBody>
          <a:bodyPr/>
          <a:lstStyle/>
          <a:p>
            <a:pPr>
              <a:defRPr/>
            </a:pPr>
            <a:endParaRPr lang="en-US" sz="2000">
              <a:latin typeface="+mn-lt"/>
            </a:endParaRPr>
          </a:p>
        </p:txBody>
      </p:sp>
      <p:sp>
        <p:nvSpPr>
          <p:cNvPr id="17442" name="Freeform 34"/>
          <p:cNvSpPr>
            <a:spLocks/>
          </p:cNvSpPr>
          <p:nvPr/>
        </p:nvSpPr>
        <p:spPr bwMode="auto">
          <a:xfrm>
            <a:off x="2076450" y="4903788"/>
            <a:ext cx="2646363" cy="639762"/>
          </a:xfrm>
          <a:custGeom>
            <a:avLst/>
            <a:gdLst>
              <a:gd name="T0" fmla="*/ 0 w 1667"/>
              <a:gd name="T1" fmla="*/ 403 h 403"/>
              <a:gd name="T2" fmla="*/ 8 w 1667"/>
              <a:gd name="T3" fmla="*/ 359 h 403"/>
              <a:gd name="T4" fmla="*/ 32 w 1667"/>
              <a:gd name="T5" fmla="*/ 335 h 403"/>
              <a:gd name="T6" fmla="*/ 80 w 1667"/>
              <a:gd name="T7" fmla="*/ 299 h 403"/>
              <a:gd name="T8" fmla="*/ 112 w 1667"/>
              <a:gd name="T9" fmla="*/ 279 h 403"/>
              <a:gd name="T10" fmla="*/ 156 w 1667"/>
              <a:gd name="T11" fmla="*/ 255 h 403"/>
              <a:gd name="T12" fmla="*/ 208 w 1667"/>
              <a:gd name="T13" fmla="*/ 231 h 403"/>
              <a:gd name="T14" fmla="*/ 236 w 1667"/>
              <a:gd name="T15" fmla="*/ 207 h 403"/>
              <a:gd name="T16" fmla="*/ 308 w 1667"/>
              <a:gd name="T17" fmla="*/ 215 h 403"/>
              <a:gd name="T18" fmla="*/ 380 w 1667"/>
              <a:gd name="T19" fmla="*/ 207 h 403"/>
              <a:gd name="T20" fmla="*/ 476 w 1667"/>
              <a:gd name="T21" fmla="*/ 207 h 403"/>
              <a:gd name="T22" fmla="*/ 568 w 1667"/>
              <a:gd name="T23" fmla="*/ 207 h 403"/>
              <a:gd name="T24" fmla="*/ 684 w 1667"/>
              <a:gd name="T25" fmla="*/ 199 h 403"/>
              <a:gd name="T26" fmla="*/ 772 w 1667"/>
              <a:gd name="T27" fmla="*/ 199 h 403"/>
              <a:gd name="T28" fmla="*/ 861 w 1667"/>
              <a:gd name="T29" fmla="*/ 211 h 403"/>
              <a:gd name="T30" fmla="*/ 885 w 1667"/>
              <a:gd name="T31" fmla="*/ 211 h 403"/>
              <a:gd name="T32" fmla="*/ 933 w 1667"/>
              <a:gd name="T33" fmla="*/ 171 h 403"/>
              <a:gd name="T34" fmla="*/ 973 w 1667"/>
              <a:gd name="T35" fmla="*/ 151 h 403"/>
              <a:gd name="T36" fmla="*/ 1077 w 1667"/>
              <a:gd name="T37" fmla="*/ 143 h 403"/>
              <a:gd name="T38" fmla="*/ 1177 w 1667"/>
              <a:gd name="T39" fmla="*/ 143 h 403"/>
              <a:gd name="T40" fmla="*/ 1261 w 1667"/>
              <a:gd name="T41" fmla="*/ 135 h 403"/>
              <a:gd name="T42" fmla="*/ 1313 w 1667"/>
              <a:gd name="T43" fmla="*/ 135 h 403"/>
              <a:gd name="T44" fmla="*/ 1369 w 1667"/>
              <a:gd name="T45" fmla="*/ 123 h 403"/>
              <a:gd name="T46" fmla="*/ 1429 w 1667"/>
              <a:gd name="T47" fmla="*/ 111 h 403"/>
              <a:gd name="T48" fmla="*/ 1489 w 1667"/>
              <a:gd name="T49" fmla="*/ 87 h 403"/>
              <a:gd name="T50" fmla="*/ 1561 w 1667"/>
              <a:gd name="T51" fmla="*/ 59 h 403"/>
              <a:gd name="T52" fmla="*/ 1601 w 1667"/>
              <a:gd name="T53" fmla="*/ 35 h 403"/>
              <a:gd name="T54" fmla="*/ 1667 w 1667"/>
              <a:gd name="T55" fmla="*/ 0 h 4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7"/>
              <a:gd name="T85" fmla="*/ 0 h 403"/>
              <a:gd name="T86" fmla="*/ 1667 w 1667"/>
              <a:gd name="T87" fmla="*/ 403 h 4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7" h="403">
                <a:moveTo>
                  <a:pt x="0" y="403"/>
                </a:moveTo>
                <a:lnTo>
                  <a:pt x="8" y="359"/>
                </a:lnTo>
                <a:lnTo>
                  <a:pt x="32" y="335"/>
                </a:lnTo>
                <a:lnTo>
                  <a:pt x="80" y="299"/>
                </a:lnTo>
                <a:lnTo>
                  <a:pt x="112" y="279"/>
                </a:lnTo>
                <a:lnTo>
                  <a:pt x="156" y="255"/>
                </a:lnTo>
                <a:lnTo>
                  <a:pt x="208" y="231"/>
                </a:lnTo>
                <a:lnTo>
                  <a:pt x="236" y="207"/>
                </a:lnTo>
                <a:lnTo>
                  <a:pt x="308" y="215"/>
                </a:lnTo>
                <a:lnTo>
                  <a:pt x="380" y="207"/>
                </a:lnTo>
                <a:lnTo>
                  <a:pt x="476" y="207"/>
                </a:lnTo>
                <a:lnTo>
                  <a:pt x="568" y="207"/>
                </a:lnTo>
                <a:lnTo>
                  <a:pt x="684" y="199"/>
                </a:lnTo>
                <a:lnTo>
                  <a:pt x="772" y="199"/>
                </a:lnTo>
                <a:lnTo>
                  <a:pt x="861" y="211"/>
                </a:lnTo>
                <a:lnTo>
                  <a:pt x="885" y="211"/>
                </a:lnTo>
                <a:lnTo>
                  <a:pt x="933" y="171"/>
                </a:lnTo>
                <a:lnTo>
                  <a:pt x="973" y="151"/>
                </a:lnTo>
                <a:lnTo>
                  <a:pt x="1077" y="143"/>
                </a:lnTo>
                <a:lnTo>
                  <a:pt x="1177" y="143"/>
                </a:lnTo>
                <a:lnTo>
                  <a:pt x="1261" y="135"/>
                </a:lnTo>
                <a:lnTo>
                  <a:pt x="1313" y="135"/>
                </a:lnTo>
                <a:lnTo>
                  <a:pt x="1369" y="123"/>
                </a:lnTo>
                <a:lnTo>
                  <a:pt x="1429" y="111"/>
                </a:lnTo>
                <a:lnTo>
                  <a:pt x="1489" y="87"/>
                </a:lnTo>
                <a:lnTo>
                  <a:pt x="1561" y="59"/>
                </a:lnTo>
                <a:lnTo>
                  <a:pt x="1601" y="35"/>
                </a:lnTo>
                <a:lnTo>
                  <a:pt x="1667" y="0"/>
                </a:lnTo>
              </a:path>
            </a:pathLst>
          </a:custGeom>
          <a:noFill/>
          <a:ln w="38100">
            <a:solidFill>
              <a:schemeClr val="tx1"/>
            </a:solidFill>
            <a:round/>
            <a:headEnd/>
            <a:tailEnd/>
          </a:ln>
        </p:spPr>
        <p:txBody>
          <a:bodyPr/>
          <a:lstStyle/>
          <a:p>
            <a:pPr>
              <a:defRPr/>
            </a:pPr>
            <a:endParaRPr lang="en-US" sz="2000">
              <a:latin typeface="+mn-lt"/>
            </a:endParaRPr>
          </a:p>
        </p:txBody>
      </p:sp>
      <p:sp>
        <p:nvSpPr>
          <p:cNvPr id="17443" name="Freeform 35"/>
          <p:cNvSpPr>
            <a:spLocks/>
          </p:cNvSpPr>
          <p:nvPr/>
        </p:nvSpPr>
        <p:spPr bwMode="auto">
          <a:xfrm>
            <a:off x="4718050" y="3784600"/>
            <a:ext cx="3257550" cy="1123950"/>
          </a:xfrm>
          <a:custGeom>
            <a:avLst/>
            <a:gdLst>
              <a:gd name="T0" fmla="*/ 0 w 2052"/>
              <a:gd name="T1" fmla="*/ 708 h 708"/>
              <a:gd name="T2" fmla="*/ 68 w 2052"/>
              <a:gd name="T3" fmla="*/ 692 h 708"/>
              <a:gd name="T4" fmla="*/ 160 w 2052"/>
              <a:gd name="T5" fmla="*/ 676 h 708"/>
              <a:gd name="T6" fmla="*/ 248 w 2052"/>
              <a:gd name="T7" fmla="*/ 660 h 708"/>
              <a:gd name="T8" fmla="*/ 324 w 2052"/>
              <a:gd name="T9" fmla="*/ 648 h 708"/>
              <a:gd name="T10" fmla="*/ 372 w 2052"/>
              <a:gd name="T11" fmla="*/ 648 h 708"/>
              <a:gd name="T12" fmla="*/ 440 w 2052"/>
              <a:gd name="T13" fmla="*/ 588 h 708"/>
              <a:gd name="T14" fmla="*/ 496 w 2052"/>
              <a:gd name="T15" fmla="*/ 552 h 708"/>
              <a:gd name="T16" fmla="*/ 540 w 2052"/>
              <a:gd name="T17" fmla="*/ 528 h 708"/>
              <a:gd name="T18" fmla="*/ 584 w 2052"/>
              <a:gd name="T19" fmla="*/ 516 h 708"/>
              <a:gd name="T20" fmla="*/ 636 w 2052"/>
              <a:gd name="T21" fmla="*/ 512 h 708"/>
              <a:gd name="T22" fmla="*/ 692 w 2052"/>
              <a:gd name="T23" fmla="*/ 488 h 708"/>
              <a:gd name="T24" fmla="*/ 732 w 2052"/>
              <a:gd name="T25" fmla="*/ 456 h 708"/>
              <a:gd name="T26" fmla="*/ 736 w 2052"/>
              <a:gd name="T27" fmla="*/ 424 h 708"/>
              <a:gd name="T28" fmla="*/ 764 w 2052"/>
              <a:gd name="T29" fmla="*/ 384 h 708"/>
              <a:gd name="T30" fmla="*/ 792 w 2052"/>
              <a:gd name="T31" fmla="*/ 376 h 708"/>
              <a:gd name="T32" fmla="*/ 832 w 2052"/>
              <a:gd name="T33" fmla="*/ 376 h 708"/>
              <a:gd name="T34" fmla="*/ 916 w 2052"/>
              <a:gd name="T35" fmla="*/ 344 h 708"/>
              <a:gd name="T36" fmla="*/ 996 w 2052"/>
              <a:gd name="T37" fmla="*/ 300 h 708"/>
              <a:gd name="T38" fmla="*/ 1056 w 2052"/>
              <a:gd name="T39" fmla="*/ 260 h 708"/>
              <a:gd name="T40" fmla="*/ 1100 w 2052"/>
              <a:gd name="T41" fmla="*/ 220 h 708"/>
              <a:gd name="T42" fmla="*/ 1184 w 2052"/>
              <a:gd name="T43" fmla="*/ 216 h 708"/>
              <a:gd name="T44" fmla="*/ 1212 w 2052"/>
              <a:gd name="T45" fmla="*/ 216 h 708"/>
              <a:gd name="T46" fmla="*/ 1276 w 2052"/>
              <a:gd name="T47" fmla="*/ 188 h 708"/>
              <a:gd name="T48" fmla="*/ 1404 w 2052"/>
              <a:gd name="T49" fmla="*/ 144 h 708"/>
              <a:gd name="T50" fmla="*/ 1456 w 2052"/>
              <a:gd name="T51" fmla="*/ 112 h 708"/>
              <a:gd name="T52" fmla="*/ 1500 w 2052"/>
              <a:gd name="T53" fmla="*/ 108 h 708"/>
              <a:gd name="T54" fmla="*/ 1580 w 2052"/>
              <a:gd name="T55" fmla="*/ 100 h 708"/>
              <a:gd name="T56" fmla="*/ 1652 w 2052"/>
              <a:gd name="T57" fmla="*/ 92 h 708"/>
              <a:gd name="T58" fmla="*/ 1712 w 2052"/>
              <a:gd name="T59" fmla="*/ 80 h 708"/>
              <a:gd name="T60" fmla="*/ 1760 w 2052"/>
              <a:gd name="T61" fmla="*/ 68 h 708"/>
              <a:gd name="T62" fmla="*/ 1840 w 2052"/>
              <a:gd name="T63" fmla="*/ 36 h 708"/>
              <a:gd name="T64" fmla="*/ 1900 w 2052"/>
              <a:gd name="T65" fmla="*/ 12 h 708"/>
              <a:gd name="T66" fmla="*/ 1956 w 2052"/>
              <a:gd name="T67" fmla="*/ 8 h 708"/>
              <a:gd name="T68" fmla="*/ 2052 w 2052"/>
              <a:gd name="T69" fmla="*/ 0 h 7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52"/>
              <a:gd name="T106" fmla="*/ 0 h 708"/>
              <a:gd name="T107" fmla="*/ 2052 w 2052"/>
              <a:gd name="T108" fmla="*/ 708 h 7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52" h="708">
                <a:moveTo>
                  <a:pt x="0" y="708"/>
                </a:moveTo>
                <a:lnTo>
                  <a:pt x="68" y="692"/>
                </a:lnTo>
                <a:lnTo>
                  <a:pt x="160" y="676"/>
                </a:lnTo>
                <a:lnTo>
                  <a:pt x="248" y="660"/>
                </a:lnTo>
                <a:lnTo>
                  <a:pt x="324" y="648"/>
                </a:lnTo>
                <a:lnTo>
                  <a:pt x="372" y="648"/>
                </a:lnTo>
                <a:lnTo>
                  <a:pt x="440" y="588"/>
                </a:lnTo>
                <a:lnTo>
                  <a:pt x="496" y="552"/>
                </a:lnTo>
                <a:lnTo>
                  <a:pt x="540" y="528"/>
                </a:lnTo>
                <a:lnTo>
                  <a:pt x="584" y="516"/>
                </a:lnTo>
                <a:lnTo>
                  <a:pt x="636" y="512"/>
                </a:lnTo>
                <a:lnTo>
                  <a:pt x="692" y="488"/>
                </a:lnTo>
                <a:lnTo>
                  <a:pt x="732" y="456"/>
                </a:lnTo>
                <a:lnTo>
                  <a:pt x="736" y="424"/>
                </a:lnTo>
                <a:lnTo>
                  <a:pt x="764" y="384"/>
                </a:lnTo>
                <a:lnTo>
                  <a:pt x="792" y="376"/>
                </a:lnTo>
                <a:lnTo>
                  <a:pt x="832" y="376"/>
                </a:lnTo>
                <a:lnTo>
                  <a:pt x="916" y="344"/>
                </a:lnTo>
                <a:lnTo>
                  <a:pt x="996" y="300"/>
                </a:lnTo>
                <a:lnTo>
                  <a:pt x="1056" y="260"/>
                </a:lnTo>
                <a:lnTo>
                  <a:pt x="1100" y="220"/>
                </a:lnTo>
                <a:lnTo>
                  <a:pt x="1184" y="216"/>
                </a:lnTo>
                <a:lnTo>
                  <a:pt x="1212" y="216"/>
                </a:lnTo>
                <a:lnTo>
                  <a:pt x="1276" y="188"/>
                </a:lnTo>
                <a:lnTo>
                  <a:pt x="1404" y="144"/>
                </a:lnTo>
                <a:lnTo>
                  <a:pt x="1456" y="112"/>
                </a:lnTo>
                <a:lnTo>
                  <a:pt x="1500" y="108"/>
                </a:lnTo>
                <a:lnTo>
                  <a:pt x="1580" y="100"/>
                </a:lnTo>
                <a:lnTo>
                  <a:pt x="1652" y="92"/>
                </a:lnTo>
                <a:lnTo>
                  <a:pt x="1712" y="80"/>
                </a:lnTo>
                <a:lnTo>
                  <a:pt x="1760" y="68"/>
                </a:lnTo>
                <a:lnTo>
                  <a:pt x="1840" y="36"/>
                </a:lnTo>
                <a:lnTo>
                  <a:pt x="1900" y="12"/>
                </a:lnTo>
                <a:lnTo>
                  <a:pt x="1956" y="8"/>
                </a:lnTo>
                <a:lnTo>
                  <a:pt x="2052" y="0"/>
                </a:lnTo>
              </a:path>
            </a:pathLst>
          </a:custGeom>
          <a:noFill/>
          <a:ln w="38100">
            <a:solidFill>
              <a:srgbClr val="C00000"/>
            </a:solidFill>
            <a:round/>
            <a:headEnd/>
            <a:tailEnd/>
          </a:ln>
        </p:spPr>
        <p:txBody>
          <a:bodyPr/>
          <a:lstStyle/>
          <a:p>
            <a:pPr>
              <a:defRPr/>
            </a:pPr>
            <a:endParaRPr lang="en-US" sz="2000">
              <a:latin typeface="+mn-lt"/>
            </a:endParaRPr>
          </a:p>
        </p:txBody>
      </p:sp>
      <p:sp>
        <p:nvSpPr>
          <p:cNvPr id="35" name="Segnaposto piè di pagina 34"/>
          <p:cNvSpPr>
            <a:spLocks noGrp="1"/>
          </p:cNvSpPr>
          <p:nvPr>
            <p:ph type="ftr" sz="quarter" idx="11"/>
          </p:nvPr>
        </p:nvSpPr>
        <p:spPr>
          <a:xfrm>
            <a:off x="3214678" y="6215082"/>
            <a:ext cx="2895600" cy="457200"/>
          </a:xfrm>
        </p:spPr>
        <p:txBody>
          <a:bodyPr/>
          <a:lstStyle/>
          <a:p>
            <a:r>
              <a:rPr lang="it-IT" smtClean="0"/>
              <a:t>dr. Oreste Urbano  - Messina</a:t>
            </a:r>
            <a:endParaRPr lang="it-IT" dirty="0"/>
          </a:p>
        </p:txBody>
      </p:sp>
      <p:sp>
        <p:nvSpPr>
          <p:cNvPr id="38" name="Rectangle 2"/>
          <p:cNvSpPr txBox="1">
            <a:spLocks noChangeArrowheads="1"/>
          </p:cNvSpPr>
          <p:nvPr/>
        </p:nvSpPr>
        <p:spPr>
          <a:xfrm>
            <a:off x="642910" y="428604"/>
            <a:ext cx="8229600" cy="1143000"/>
          </a:xfrm>
          <a:prstGeom prst="rect">
            <a:avLst/>
          </a:prstGeom>
        </p:spPr>
        <p:txBody>
          <a:bodyPr/>
          <a:lstStyle/>
          <a:p>
            <a:pPr algn="ctr" fontAlgn="auto">
              <a:spcAft>
                <a:spcPts val="0"/>
              </a:spcAft>
              <a:defRPr/>
            </a:pPr>
            <a:r>
              <a:rPr lang="en-GB" sz="3200" b="1" dirty="0">
                <a:latin typeface="Comic Sans MS" pitchFamily="66" charset="0"/>
                <a:ea typeface="+mj-ea"/>
                <a:cs typeface="+mj-cs"/>
              </a:rPr>
              <a:t>Recurrence of VTE after stopping oral anticoagulation</a:t>
            </a:r>
            <a:br>
              <a:rPr lang="en-GB" sz="3200" b="1" dirty="0">
                <a:latin typeface="Comic Sans MS" pitchFamily="66" charset="0"/>
                <a:ea typeface="+mj-ea"/>
                <a:cs typeface="+mj-cs"/>
              </a:rPr>
            </a:br>
            <a:endParaRPr lang="en-GB" sz="3200" b="1" dirty="0">
              <a:latin typeface="Comic Sans MS" pitchFamily="66" charset="0"/>
              <a:ea typeface="+mj-ea"/>
              <a:cs typeface="+mj-cs"/>
            </a:endParaRPr>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2076450" y="4814888"/>
            <a:ext cx="3910013" cy="658812"/>
          </a:xfrm>
          <a:custGeom>
            <a:avLst/>
            <a:gdLst>
              <a:gd name="T0" fmla="*/ 0 w 2463"/>
              <a:gd name="T1" fmla="*/ 415 h 415"/>
              <a:gd name="T2" fmla="*/ 92 w 2463"/>
              <a:gd name="T3" fmla="*/ 415 h 415"/>
              <a:gd name="T4" fmla="*/ 144 w 2463"/>
              <a:gd name="T5" fmla="*/ 407 h 415"/>
              <a:gd name="T6" fmla="*/ 168 w 2463"/>
              <a:gd name="T7" fmla="*/ 391 h 415"/>
              <a:gd name="T8" fmla="*/ 184 w 2463"/>
              <a:gd name="T9" fmla="*/ 351 h 415"/>
              <a:gd name="T10" fmla="*/ 256 w 2463"/>
              <a:gd name="T11" fmla="*/ 339 h 415"/>
              <a:gd name="T12" fmla="*/ 308 w 2463"/>
              <a:gd name="T13" fmla="*/ 339 h 415"/>
              <a:gd name="T14" fmla="*/ 388 w 2463"/>
              <a:gd name="T15" fmla="*/ 331 h 415"/>
              <a:gd name="T16" fmla="*/ 512 w 2463"/>
              <a:gd name="T17" fmla="*/ 315 h 415"/>
              <a:gd name="T18" fmla="*/ 628 w 2463"/>
              <a:gd name="T19" fmla="*/ 299 h 415"/>
              <a:gd name="T20" fmla="*/ 720 w 2463"/>
              <a:gd name="T21" fmla="*/ 287 h 415"/>
              <a:gd name="T22" fmla="*/ 776 w 2463"/>
              <a:gd name="T23" fmla="*/ 279 h 415"/>
              <a:gd name="T24" fmla="*/ 832 w 2463"/>
              <a:gd name="T25" fmla="*/ 279 h 415"/>
              <a:gd name="T26" fmla="*/ 900 w 2463"/>
              <a:gd name="T27" fmla="*/ 303 h 415"/>
              <a:gd name="T28" fmla="*/ 976 w 2463"/>
              <a:gd name="T29" fmla="*/ 311 h 415"/>
              <a:gd name="T30" fmla="*/ 1064 w 2463"/>
              <a:gd name="T31" fmla="*/ 311 h 415"/>
              <a:gd name="T32" fmla="*/ 1168 w 2463"/>
              <a:gd name="T33" fmla="*/ 303 h 415"/>
              <a:gd name="T34" fmla="*/ 1248 w 2463"/>
              <a:gd name="T35" fmla="*/ 287 h 415"/>
              <a:gd name="T36" fmla="*/ 1308 w 2463"/>
              <a:gd name="T37" fmla="*/ 283 h 415"/>
              <a:gd name="T38" fmla="*/ 1368 w 2463"/>
              <a:gd name="T39" fmla="*/ 231 h 415"/>
              <a:gd name="T40" fmla="*/ 1588 w 2463"/>
              <a:gd name="T41" fmla="*/ 211 h 415"/>
              <a:gd name="T42" fmla="*/ 1724 w 2463"/>
              <a:gd name="T43" fmla="*/ 199 h 415"/>
              <a:gd name="T44" fmla="*/ 1860 w 2463"/>
              <a:gd name="T45" fmla="*/ 175 h 415"/>
              <a:gd name="T46" fmla="*/ 1956 w 2463"/>
              <a:gd name="T47" fmla="*/ 143 h 415"/>
              <a:gd name="T48" fmla="*/ 2032 w 2463"/>
              <a:gd name="T49" fmla="*/ 127 h 415"/>
              <a:gd name="T50" fmla="*/ 2108 w 2463"/>
              <a:gd name="T51" fmla="*/ 123 h 415"/>
              <a:gd name="T52" fmla="*/ 2208 w 2463"/>
              <a:gd name="T53" fmla="*/ 119 h 415"/>
              <a:gd name="T54" fmla="*/ 2276 w 2463"/>
              <a:gd name="T55" fmla="*/ 99 h 415"/>
              <a:gd name="T56" fmla="*/ 2360 w 2463"/>
              <a:gd name="T57" fmla="*/ 75 h 415"/>
              <a:gd name="T58" fmla="*/ 2412 w 2463"/>
              <a:gd name="T59" fmla="*/ 51 h 415"/>
              <a:gd name="T60" fmla="*/ 2463 w 2463"/>
              <a:gd name="T61" fmla="*/ 0 h 4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3"/>
              <a:gd name="T94" fmla="*/ 0 h 415"/>
              <a:gd name="T95" fmla="*/ 2463 w 2463"/>
              <a:gd name="T96" fmla="*/ 415 h 4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3" h="415">
                <a:moveTo>
                  <a:pt x="0" y="415"/>
                </a:moveTo>
                <a:lnTo>
                  <a:pt x="92" y="415"/>
                </a:lnTo>
                <a:lnTo>
                  <a:pt x="144" y="407"/>
                </a:lnTo>
                <a:lnTo>
                  <a:pt x="168" y="391"/>
                </a:lnTo>
                <a:lnTo>
                  <a:pt x="184" y="351"/>
                </a:lnTo>
                <a:lnTo>
                  <a:pt x="256" y="339"/>
                </a:lnTo>
                <a:lnTo>
                  <a:pt x="308" y="339"/>
                </a:lnTo>
                <a:lnTo>
                  <a:pt x="388" y="331"/>
                </a:lnTo>
                <a:lnTo>
                  <a:pt x="512" y="315"/>
                </a:lnTo>
                <a:lnTo>
                  <a:pt x="628" y="299"/>
                </a:lnTo>
                <a:lnTo>
                  <a:pt x="720" y="287"/>
                </a:lnTo>
                <a:lnTo>
                  <a:pt x="776" y="279"/>
                </a:lnTo>
                <a:lnTo>
                  <a:pt x="832" y="279"/>
                </a:lnTo>
                <a:lnTo>
                  <a:pt x="900" y="303"/>
                </a:lnTo>
                <a:lnTo>
                  <a:pt x="976" y="311"/>
                </a:lnTo>
                <a:lnTo>
                  <a:pt x="1064" y="311"/>
                </a:lnTo>
                <a:lnTo>
                  <a:pt x="1168" y="303"/>
                </a:lnTo>
                <a:lnTo>
                  <a:pt x="1248" y="287"/>
                </a:lnTo>
                <a:lnTo>
                  <a:pt x="1308" y="283"/>
                </a:lnTo>
                <a:lnTo>
                  <a:pt x="1368" y="231"/>
                </a:lnTo>
                <a:lnTo>
                  <a:pt x="1588" y="211"/>
                </a:lnTo>
                <a:lnTo>
                  <a:pt x="1724" y="199"/>
                </a:lnTo>
                <a:lnTo>
                  <a:pt x="1860" y="175"/>
                </a:lnTo>
                <a:lnTo>
                  <a:pt x="1956" y="143"/>
                </a:lnTo>
                <a:lnTo>
                  <a:pt x="2032" y="127"/>
                </a:lnTo>
                <a:lnTo>
                  <a:pt x="2108" y="123"/>
                </a:lnTo>
                <a:lnTo>
                  <a:pt x="2208" y="119"/>
                </a:lnTo>
                <a:lnTo>
                  <a:pt x="2276" y="99"/>
                </a:lnTo>
                <a:lnTo>
                  <a:pt x="2360" y="75"/>
                </a:lnTo>
                <a:lnTo>
                  <a:pt x="2412" y="51"/>
                </a:lnTo>
                <a:lnTo>
                  <a:pt x="2463" y="0"/>
                </a:lnTo>
              </a:path>
            </a:pathLst>
          </a:custGeom>
          <a:noFill/>
          <a:ln w="38100">
            <a:solidFill>
              <a:srgbClr val="FFC000"/>
            </a:solidFill>
            <a:round/>
            <a:headEnd/>
            <a:tailEnd/>
          </a:ln>
        </p:spPr>
        <p:txBody>
          <a:bodyPr/>
          <a:lstStyle/>
          <a:p>
            <a:pPr>
              <a:defRPr/>
            </a:pPr>
            <a:endParaRPr lang="en-US" sz="2000">
              <a:latin typeface="+mn-lt"/>
            </a:endParaRPr>
          </a:p>
        </p:txBody>
      </p:sp>
      <p:sp>
        <p:nvSpPr>
          <p:cNvPr id="18436" name="Line 4"/>
          <p:cNvSpPr>
            <a:spLocks noChangeShapeType="1"/>
          </p:cNvSpPr>
          <p:nvPr/>
        </p:nvSpPr>
        <p:spPr bwMode="auto">
          <a:xfrm>
            <a:off x="1527175" y="3195638"/>
            <a:ext cx="0" cy="2379662"/>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37" name="Line 5"/>
          <p:cNvSpPr>
            <a:spLocks noChangeShapeType="1"/>
          </p:cNvSpPr>
          <p:nvPr/>
        </p:nvSpPr>
        <p:spPr bwMode="auto">
          <a:xfrm>
            <a:off x="1425575" y="3363913"/>
            <a:ext cx="90488"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38" name="Line 6"/>
          <p:cNvSpPr>
            <a:spLocks noChangeShapeType="1"/>
          </p:cNvSpPr>
          <p:nvPr/>
        </p:nvSpPr>
        <p:spPr bwMode="auto">
          <a:xfrm>
            <a:off x="1425575" y="4116388"/>
            <a:ext cx="90488"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39" name="Line 7"/>
          <p:cNvSpPr>
            <a:spLocks noChangeShapeType="1"/>
          </p:cNvSpPr>
          <p:nvPr/>
        </p:nvSpPr>
        <p:spPr bwMode="auto">
          <a:xfrm>
            <a:off x="1425575" y="4851400"/>
            <a:ext cx="90488"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0" name="Line 8"/>
          <p:cNvSpPr>
            <a:spLocks noChangeShapeType="1"/>
          </p:cNvSpPr>
          <p:nvPr/>
        </p:nvSpPr>
        <p:spPr bwMode="auto">
          <a:xfrm rot="5400000">
            <a:off x="4683919" y="2397919"/>
            <a:ext cx="0" cy="6326188"/>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1" name="Line 9"/>
          <p:cNvSpPr>
            <a:spLocks noChangeShapeType="1"/>
          </p:cNvSpPr>
          <p:nvPr/>
        </p:nvSpPr>
        <p:spPr bwMode="auto">
          <a:xfrm rot="5400000">
            <a:off x="2078038" y="5626100"/>
            <a:ext cx="101600"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2" name="Line 10"/>
          <p:cNvSpPr>
            <a:spLocks noChangeShapeType="1"/>
          </p:cNvSpPr>
          <p:nvPr/>
        </p:nvSpPr>
        <p:spPr bwMode="auto">
          <a:xfrm rot="5400000">
            <a:off x="3363913" y="5603875"/>
            <a:ext cx="101600"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3" name="Line 11"/>
          <p:cNvSpPr>
            <a:spLocks noChangeShapeType="1"/>
          </p:cNvSpPr>
          <p:nvPr/>
        </p:nvSpPr>
        <p:spPr bwMode="auto">
          <a:xfrm rot="5400000">
            <a:off x="4668838" y="5626100"/>
            <a:ext cx="101600"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4" name="Line 12"/>
          <p:cNvSpPr>
            <a:spLocks noChangeShapeType="1"/>
          </p:cNvSpPr>
          <p:nvPr/>
        </p:nvSpPr>
        <p:spPr bwMode="auto">
          <a:xfrm rot="5400000">
            <a:off x="5926138" y="5626100"/>
            <a:ext cx="101600"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5" name="Line 13"/>
          <p:cNvSpPr>
            <a:spLocks noChangeShapeType="1"/>
          </p:cNvSpPr>
          <p:nvPr/>
        </p:nvSpPr>
        <p:spPr bwMode="auto">
          <a:xfrm rot="5400000">
            <a:off x="7173913" y="5626100"/>
            <a:ext cx="101600"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46" name="Text Box 14"/>
          <p:cNvSpPr txBox="1">
            <a:spLocks noChangeArrowheads="1"/>
          </p:cNvSpPr>
          <p:nvPr/>
        </p:nvSpPr>
        <p:spPr bwMode="auto">
          <a:xfrm>
            <a:off x="1122363" y="5316538"/>
            <a:ext cx="314325" cy="400050"/>
          </a:xfrm>
          <a:prstGeom prst="rect">
            <a:avLst/>
          </a:prstGeom>
          <a:noFill/>
          <a:ln w="9525">
            <a:noFill/>
            <a:miter lim="800000"/>
            <a:headEnd/>
            <a:tailEnd/>
          </a:ln>
        </p:spPr>
        <p:txBody>
          <a:bodyPr wrap="none">
            <a:spAutoFit/>
          </a:bodyPr>
          <a:lstStyle/>
          <a:p>
            <a:pPr algn="r">
              <a:defRPr/>
            </a:pPr>
            <a:r>
              <a:rPr lang="en-GB" sz="2000">
                <a:latin typeface="+mn-lt"/>
              </a:rPr>
              <a:t>0</a:t>
            </a:r>
          </a:p>
        </p:txBody>
      </p:sp>
      <p:sp>
        <p:nvSpPr>
          <p:cNvPr id="18447" name="Text Box 15"/>
          <p:cNvSpPr txBox="1">
            <a:spLocks noChangeArrowheads="1"/>
          </p:cNvSpPr>
          <p:nvPr/>
        </p:nvSpPr>
        <p:spPr bwMode="auto">
          <a:xfrm>
            <a:off x="1122363" y="4610100"/>
            <a:ext cx="314325" cy="400050"/>
          </a:xfrm>
          <a:prstGeom prst="rect">
            <a:avLst/>
          </a:prstGeom>
          <a:noFill/>
          <a:ln w="9525">
            <a:noFill/>
            <a:miter lim="800000"/>
            <a:headEnd/>
            <a:tailEnd/>
          </a:ln>
        </p:spPr>
        <p:txBody>
          <a:bodyPr wrap="none">
            <a:spAutoFit/>
          </a:bodyPr>
          <a:lstStyle/>
          <a:p>
            <a:pPr algn="r">
              <a:defRPr/>
            </a:pPr>
            <a:r>
              <a:rPr lang="en-GB" sz="2000">
                <a:latin typeface="+mn-lt"/>
              </a:rPr>
              <a:t>5</a:t>
            </a:r>
          </a:p>
        </p:txBody>
      </p:sp>
      <p:sp>
        <p:nvSpPr>
          <p:cNvPr id="18448" name="Text Box 16"/>
          <p:cNvSpPr txBox="1">
            <a:spLocks noChangeArrowheads="1"/>
          </p:cNvSpPr>
          <p:nvPr/>
        </p:nvSpPr>
        <p:spPr bwMode="auto">
          <a:xfrm>
            <a:off x="992188" y="3875088"/>
            <a:ext cx="444500" cy="400050"/>
          </a:xfrm>
          <a:prstGeom prst="rect">
            <a:avLst/>
          </a:prstGeom>
          <a:noFill/>
          <a:ln w="9525">
            <a:noFill/>
            <a:miter lim="800000"/>
            <a:headEnd/>
            <a:tailEnd/>
          </a:ln>
        </p:spPr>
        <p:txBody>
          <a:bodyPr wrap="none">
            <a:spAutoFit/>
          </a:bodyPr>
          <a:lstStyle/>
          <a:p>
            <a:pPr algn="r">
              <a:defRPr/>
            </a:pPr>
            <a:r>
              <a:rPr lang="en-GB" sz="2000">
                <a:latin typeface="+mn-lt"/>
              </a:rPr>
              <a:t>10</a:t>
            </a:r>
          </a:p>
        </p:txBody>
      </p:sp>
      <p:sp>
        <p:nvSpPr>
          <p:cNvPr id="18449" name="Text Box 17"/>
          <p:cNvSpPr txBox="1">
            <a:spLocks noChangeArrowheads="1"/>
          </p:cNvSpPr>
          <p:nvPr/>
        </p:nvSpPr>
        <p:spPr bwMode="auto">
          <a:xfrm>
            <a:off x="992188" y="3119438"/>
            <a:ext cx="444500" cy="400050"/>
          </a:xfrm>
          <a:prstGeom prst="rect">
            <a:avLst/>
          </a:prstGeom>
          <a:noFill/>
          <a:ln w="9525">
            <a:noFill/>
            <a:miter lim="800000"/>
            <a:headEnd/>
            <a:tailEnd/>
          </a:ln>
        </p:spPr>
        <p:txBody>
          <a:bodyPr wrap="none">
            <a:spAutoFit/>
          </a:bodyPr>
          <a:lstStyle/>
          <a:p>
            <a:pPr algn="r">
              <a:defRPr/>
            </a:pPr>
            <a:r>
              <a:rPr lang="en-GB" sz="2000">
                <a:latin typeface="+mn-lt"/>
              </a:rPr>
              <a:t>15</a:t>
            </a:r>
          </a:p>
        </p:txBody>
      </p:sp>
      <p:sp>
        <p:nvSpPr>
          <p:cNvPr id="18450" name="Text Box 18"/>
          <p:cNvSpPr txBox="1">
            <a:spLocks noChangeArrowheads="1"/>
          </p:cNvSpPr>
          <p:nvPr/>
        </p:nvSpPr>
        <p:spPr bwMode="auto">
          <a:xfrm>
            <a:off x="1142976" y="2714620"/>
            <a:ext cx="652743" cy="369332"/>
          </a:xfrm>
          <a:prstGeom prst="rect">
            <a:avLst/>
          </a:prstGeom>
          <a:noFill/>
          <a:ln w="9525">
            <a:noFill/>
            <a:miter lim="800000"/>
            <a:headEnd/>
            <a:tailEnd/>
          </a:ln>
        </p:spPr>
        <p:txBody>
          <a:bodyPr wrap="none">
            <a:spAutoFit/>
          </a:bodyPr>
          <a:lstStyle/>
          <a:p>
            <a:pPr>
              <a:lnSpc>
                <a:spcPct val="90000"/>
              </a:lnSpc>
              <a:defRPr/>
            </a:pPr>
            <a:r>
              <a:rPr lang="en-GB" sz="2000" dirty="0" smtClean="0">
                <a:latin typeface="+mn-lt"/>
              </a:rPr>
              <a:t> (%)</a:t>
            </a:r>
            <a:endParaRPr lang="en-GB" sz="2000" dirty="0">
              <a:latin typeface="+mn-lt"/>
            </a:endParaRPr>
          </a:p>
        </p:txBody>
      </p:sp>
      <p:sp>
        <p:nvSpPr>
          <p:cNvPr id="18451" name="Text Box 19"/>
          <p:cNvSpPr txBox="1">
            <a:spLocks noChangeArrowheads="1"/>
          </p:cNvSpPr>
          <p:nvPr/>
        </p:nvSpPr>
        <p:spPr bwMode="auto">
          <a:xfrm>
            <a:off x="1946275"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0</a:t>
            </a:r>
          </a:p>
        </p:txBody>
      </p:sp>
      <p:sp>
        <p:nvSpPr>
          <p:cNvPr id="18452" name="Text Box 20"/>
          <p:cNvSpPr txBox="1">
            <a:spLocks noChangeArrowheads="1"/>
          </p:cNvSpPr>
          <p:nvPr/>
        </p:nvSpPr>
        <p:spPr bwMode="auto">
          <a:xfrm>
            <a:off x="3232150"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3</a:t>
            </a:r>
          </a:p>
        </p:txBody>
      </p:sp>
      <p:sp>
        <p:nvSpPr>
          <p:cNvPr id="18453" name="Text Box 21"/>
          <p:cNvSpPr txBox="1">
            <a:spLocks noChangeArrowheads="1"/>
          </p:cNvSpPr>
          <p:nvPr/>
        </p:nvSpPr>
        <p:spPr bwMode="auto">
          <a:xfrm>
            <a:off x="4537075" y="5694363"/>
            <a:ext cx="314325" cy="400050"/>
          </a:xfrm>
          <a:prstGeom prst="rect">
            <a:avLst/>
          </a:prstGeom>
          <a:noFill/>
          <a:ln w="9525">
            <a:noFill/>
            <a:miter lim="800000"/>
            <a:headEnd/>
            <a:tailEnd/>
          </a:ln>
        </p:spPr>
        <p:txBody>
          <a:bodyPr wrap="none">
            <a:spAutoFit/>
          </a:bodyPr>
          <a:lstStyle/>
          <a:p>
            <a:pPr algn="ctr">
              <a:defRPr/>
            </a:pPr>
            <a:r>
              <a:rPr lang="en-GB" sz="2000">
                <a:latin typeface="+mn-lt"/>
              </a:rPr>
              <a:t>6</a:t>
            </a:r>
          </a:p>
        </p:txBody>
      </p:sp>
      <p:sp>
        <p:nvSpPr>
          <p:cNvPr id="18454" name="Text Box 22"/>
          <p:cNvSpPr txBox="1">
            <a:spLocks noChangeArrowheads="1"/>
          </p:cNvSpPr>
          <p:nvPr/>
        </p:nvSpPr>
        <p:spPr bwMode="auto">
          <a:xfrm>
            <a:off x="5708650" y="5694363"/>
            <a:ext cx="444500" cy="400050"/>
          </a:xfrm>
          <a:prstGeom prst="rect">
            <a:avLst/>
          </a:prstGeom>
          <a:noFill/>
          <a:ln w="9525">
            <a:noFill/>
            <a:miter lim="800000"/>
            <a:headEnd/>
            <a:tailEnd/>
          </a:ln>
        </p:spPr>
        <p:txBody>
          <a:bodyPr wrap="none">
            <a:spAutoFit/>
          </a:bodyPr>
          <a:lstStyle/>
          <a:p>
            <a:pPr algn="ctr">
              <a:defRPr/>
            </a:pPr>
            <a:r>
              <a:rPr lang="en-GB" sz="2000">
                <a:latin typeface="+mn-lt"/>
              </a:rPr>
              <a:t>12</a:t>
            </a:r>
          </a:p>
        </p:txBody>
      </p:sp>
      <p:sp>
        <p:nvSpPr>
          <p:cNvPr id="18455" name="Text Box 23"/>
          <p:cNvSpPr txBox="1">
            <a:spLocks noChangeArrowheads="1"/>
          </p:cNvSpPr>
          <p:nvPr/>
        </p:nvSpPr>
        <p:spPr bwMode="auto">
          <a:xfrm>
            <a:off x="6965950" y="5694363"/>
            <a:ext cx="444500" cy="400050"/>
          </a:xfrm>
          <a:prstGeom prst="rect">
            <a:avLst/>
          </a:prstGeom>
          <a:noFill/>
          <a:ln w="9525">
            <a:noFill/>
            <a:miter lim="800000"/>
            <a:headEnd/>
            <a:tailEnd/>
          </a:ln>
        </p:spPr>
        <p:txBody>
          <a:bodyPr wrap="none">
            <a:spAutoFit/>
          </a:bodyPr>
          <a:lstStyle/>
          <a:p>
            <a:pPr algn="ctr">
              <a:defRPr/>
            </a:pPr>
            <a:r>
              <a:rPr lang="en-GB" sz="2000">
                <a:latin typeface="+mn-lt"/>
              </a:rPr>
              <a:t>24</a:t>
            </a:r>
          </a:p>
        </p:txBody>
      </p:sp>
      <p:sp>
        <p:nvSpPr>
          <p:cNvPr id="18456" name="Freeform 24"/>
          <p:cNvSpPr>
            <a:spLocks/>
          </p:cNvSpPr>
          <p:nvPr/>
        </p:nvSpPr>
        <p:spPr bwMode="auto">
          <a:xfrm>
            <a:off x="3395663" y="3382963"/>
            <a:ext cx="4649787" cy="1747837"/>
          </a:xfrm>
          <a:custGeom>
            <a:avLst/>
            <a:gdLst>
              <a:gd name="T0" fmla="*/ 0 w 2929"/>
              <a:gd name="T1" fmla="*/ 968 h 968"/>
              <a:gd name="T2" fmla="*/ 85 w 2929"/>
              <a:gd name="T3" fmla="*/ 964 h 968"/>
              <a:gd name="T4" fmla="*/ 137 w 2929"/>
              <a:gd name="T5" fmla="*/ 928 h 968"/>
              <a:gd name="T6" fmla="*/ 177 w 2929"/>
              <a:gd name="T7" fmla="*/ 920 h 968"/>
              <a:gd name="T8" fmla="*/ 217 w 2929"/>
              <a:gd name="T9" fmla="*/ 872 h 968"/>
              <a:gd name="T10" fmla="*/ 269 w 2929"/>
              <a:gd name="T11" fmla="*/ 840 h 968"/>
              <a:gd name="T12" fmla="*/ 321 w 2929"/>
              <a:gd name="T13" fmla="*/ 808 h 968"/>
              <a:gd name="T14" fmla="*/ 433 w 2929"/>
              <a:gd name="T15" fmla="*/ 808 h 968"/>
              <a:gd name="T16" fmla="*/ 485 w 2929"/>
              <a:gd name="T17" fmla="*/ 764 h 968"/>
              <a:gd name="T18" fmla="*/ 513 w 2929"/>
              <a:gd name="T19" fmla="*/ 748 h 968"/>
              <a:gd name="T20" fmla="*/ 537 w 2929"/>
              <a:gd name="T21" fmla="*/ 740 h 968"/>
              <a:gd name="T22" fmla="*/ 537 w 2929"/>
              <a:gd name="T23" fmla="*/ 712 h 968"/>
              <a:gd name="T24" fmla="*/ 569 w 2929"/>
              <a:gd name="T25" fmla="*/ 684 h 968"/>
              <a:gd name="T26" fmla="*/ 597 w 2929"/>
              <a:gd name="T27" fmla="*/ 676 h 968"/>
              <a:gd name="T28" fmla="*/ 645 w 2929"/>
              <a:gd name="T29" fmla="*/ 648 h 968"/>
              <a:gd name="T30" fmla="*/ 701 w 2929"/>
              <a:gd name="T31" fmla="*/ 616 h 968"/>
              <a:gd name="T32" fmla="*/ 765 w 2929"/>
              <a:gd name="T33" fmla="*/ 580 h 968"/>
              <a:gd name="T34" fmla="*/ 837 w 2929"/>
              <a:gd name="T35" fmla="*/ 552 h 968"/>
              <a:gd name="T36" fmla="*/ 921 w 2929"/>
              <a:gd name="T37" fmla="*/ 532 h 968"/>
              <a:gd name="T38" fmla="*/ 985 w 2929"/>
              <a:gd name="T39" fmla="*/ 524 h 968"/>
              <a:gd name="T40" fmla="*/ 1045 w 2929"/>
              <a:gd name="T41" fmla="*/ 516 h 968"/>
              <a:gd name="T42" fmla="*/ 1081 w 2929"/>
              <a:gd name="T43" fmla="*/ 504 h 968"/>
              <a:gd name="T44" fmla="*/ 1133 w 2929"/>
              <a:gd name="T45" fmla="*/ 472 h 968"/>
              <a:gd name="T46" fmla="*/ 1151 w 2929"/>
              <a:gd name="T47" fmla="*/ 488 h 968"/>
              <a:gd name="T48" fmla="*/ 1229 w 2929"/>
              <a:gd name="T49" fmla="*/ 460 h 968"/>
              <a:gd name="T50" fmla="*/ 1261 w 2929"/>
              <a:gd name="T51" fmla="*/ 416 h 968"/>
              <a:gd name="T52" fmla="*/ 1405 w 2929"/>
              <a:gd name="T53" fmla="*/ 348 h 968"/>
              <a:gd name="T54" fmla="*/ 1429 w 2929"/>
              <a:gd name="T55" fmla="*/ 300 h 968"/>
              <a:gd name="T56" fmla="*/ 1505 w 2929"/>
              <a:gd name="T57" fmla="*/ 264 h 968"/>
              <a:gd name="T58" fmla="*/ 1533 w 2929"/>
              <a:gd name="T59" fmla="*/ 232 h 968"/>
              <a:gd name="T60" fmla="*/ 1653 w 2929"/>
              <a:gd name="T61" fmla="*/ 232 h 968"/>
              <a:gd name="T62" fmla="*/ 1753 w 2929"/>
              <a:gd name="T63" fmla="*/ 216 h 968"/>
              <a:gd name="T64" fmla="*/ 1825 w 2929"/>
              <a:gd name="T65" fmla="*/ 200 h 968"/>
              <a:gd name="T66" fmla="*/ 1873 w 2929"/>
              <a:gd name="T67" fmla="*/ 192 h 968"/>
              <a:gd name="T68" fmla="*/ 1919 w 2929"/>
              <a:gd name="T69" fmla="*/ 142 h 968"/>
              <a:gd name="T70" fmla="*/ 1991 w 2929"/>
              <a:gd name="T71" fmla="*/ 136 h 968"/>
              <a:gd name="T72" fmla="*/ 2023 w 2929"/>
              <a:gd name="T73" fmla="*/ 128 h 968"/>
              <a:gd name="T74" fmla="*/ 2087 w 2929"/>
              <a:gd name="T75" fmla="*/ 124 h 968"/>
              <a:gd name="T76" fmla="*/ 2145 w 2929"/>
              <a:gd name="T77" fmla="*/ 120 h 968"/>
              <a:gd name="T78" fmla="*/ 2213 w 2929"/>
              <a:gd name="T79" fmla="*/ 56 h 968"/>
              <a:gd name="T80" fmla="*/ 2267 w 2929"/>
              <a:gd name="T81" fmla="*/ 52 h 968"/>
              <a:gd name="T82" fmla="*/ 2307 w 2929"/>
              <a:gd name="T83" fmla="*/ 66 h 968"/>
              <a:gd name="T84" fmla="*/ 2365 w 2929"/>
              <a:gd name="T85" fmla="*/ 68 h 968"/>
              <a:gd name="T86" fmla="*/ 2453 w 2929"/>
              <a:gd name="T87" fmla="*/ 64 h 968"/>
              <a:gd name="T88" fmla="*/ 2529 w 2929"/>
              <a:gd name="T89" fmla="*/ 64 h 968"/>
              <a:gd name="T90" fmla="*/ 2625 w 2929"/>
              <a:gd name="T91" fmla="*/ 40 h 968"/>
              <a:gd name="T92" fmla="*/ 2685 w 2929"/>
              <a:gd name="T93" fmla="*/ 20 h 968"/>
              <a:gd name="T94" fmla="*/ 2733 w 2929"/>
              <a:gd name="T95" fmla="*/ 0 h 968"/>
              <a:gd name="T96" fmla="*/ 2929 w 2929"/>
              <a:gd name="T97" fmla="*/ 0 h 9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29"/>
              <a:gd name="T148" fmla="*/ 0 h 968"/>
              <a:gd name="T149" fmla="*/ 2929 w 2929"/>
              <a:gd name="T150" fmla="*/ 968 h 9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29" h="968">
                <a:moveTo>
                  <a:pt x="0" y="968"/>
                </a:moveTo>
                <a:lnTo>
                  <a:pt x="85" y="964"/>
                </a:lnTo>
                <a:lnTo>
                  <a:pt x="137" y="928"/>
                </a:lnTo>
                <a:lnTo>
                  <a:pt x="177" y="920"/>
                </a:lnTo>
                <a:lnTo>
                  <a:pt x="217" y="872"/>
                </a:lnTo>
                <a:lnTo>
                  <a:pt x="269" y="840"/>
                </a:lnTo>
                <a:lnTo>
                  <a:pt x="321" y="808"/>
                </a:lnTo>
                <a:lnTo>
                  <a:pt x="433" y="808"/>
                </a:lnTo>
                <a:lnTo>
                  <a:pt x="485" y="764"/>
                </a:lnTo>
                <a:lnTo>
                  <a:pt x="513" y="748"/>
                </a:lnTo>
                <a:lnTo>
                  <a:pt x="537" y="740"/>
                </a:lnTo>
                <a:lnTo>
                  <a:pt x="537" y="712"/>
                </a:lnTo>
                <a:lnTo>
                  <a:pt x="569" y="684"/>
                </a:lnTo>
                <a:lnTo>
                  <a:pt x="597" y="676"/>
                </a:lnTo>
                <a:lnTo>
                  <a:pt x="645" y="648"/>
                </a:lnTo>
                <a:lnTo>
                  <a:pt x="701" y="616"/>
                </a:lnTo>
                <a:lnTo>
                  <a:pt x="765" y="580"/>
                </a:lnTo>
                <a:lnTo>
                  <a:pt x="837" y="552"/>
                </a:lnTo>
                <a:lnTo>
                  <a:pt x="921" y="532"/>
                </a:lnTo>
                <a:lnTo>
                  <a:pt x="985" y="524"/>
                </a:lnTo>
                <a:lnTo>
                  <a:pt x="1045" y="516"/>
                </a:lnTo>
                <a:lnTo>
                  <a:pt x="1081" y="504"/>
                </a:lnTo>
                <a:lnTo>
                  <a:pt x="1133" y="472"/>
                </a:lnTo>
                <a:lnTo>
                  <a:pt x="1151" y="488"/>
                </a:lnTo>
                <a:lnTo>
                  <a:pt x="1229" y="460"/>
                </a:lnTo>
                <a:lnTo>
                  <a:pt x="1261" y="416"/>
                </a:lnTo>
                <a:lnTo>
                  <a:pt x="1405" y="348"/>
                </a:lnTo>
                <a:lnTo>
                  <a:pt x="1429" y="300"/>
                </a:lnTo>
                <a:lnTo>
                  <a:pt x="1505" y="264"/>
                </a:lnTo>
                <a:lnTo>
                  <a:pt x="1533" y="232"/>
                </a:lnTo>
                <a:lnTo>
                  <a:pt x="1653" y="232"/>
                </a:lnTo>
                <a:lnTo>
                  <a:pt x="1753" y="216"/>
                </a:lnTo>
                <a:lnTo>
                  <a:pt x="1825" y="200"/>
                </a:lnTo>
                <a:lnTo>
                  <a:pt x="1873" y="192"/>
                </a:lnTo>
                <a:lnTo>
                  <a:pt x="1919" y="142"/>
                </a:lnTo>
                <a:lnTo>
                  <a:pt x="1991" y="136"/>
                </a:lnTo>
                <a:lnTo>
                  <a:pt x="2023" y="128"/>
                </a:lnTo>
                <a:lnTo>
                  <a:pt x="2087" y="124"/>
                </a:lnTo>
                <a:lnTo>
                  <a:pt x="2145" y="120"/>
                </a:lnTo>
                <a:lnTo>
                  <a:pt x="2213" y="56"/>
                </a:lnTo>
                <a:lnTo>
                  <a:pt x="2267" y="52"/>
                </a:lnTo>
                <a:lnTo>
                  <a:pt x="2307" y="66"/>
                </a:lnTo>
                <a:lnTo>
                  <a:pt x="2365" y="68"/>
                </a:lnTo>
                <a:lnTo>
                  <a:pt x="2453" y="64"/>
                </a:lnTo>
                <a:lnTo>
                  <a:pt x="2529" y="64"/>
                </a:lnTo>
                <a:lnTo>
                  <a:pt x="2625" y="40"/>
                </a:lnTo>
                <a:lnTo>
                  <a:pt x="2685" y="20"/>
                </a:lnTo>
                <a:lnTo>
                  <a:pt x="2733" y="0"/>
                </a:lnTo>
                <a:lnTo>
                  <a:pt x="2929" y="0"/>
                </a:lnTo>
              </a:path>
            </a:pathLst>
          </a:custGeom>
          <a:noFill/>
          <a:ln w="38100">
            <a:solidFill>
              <a:srgbClr val="C00000"/>
            </a:solidFill>
            <a:round/>
            <a:headEnd/>
            <a:tailEnd/>
          </a:ln>
        </p:spPr>
        <p:txBody>
          <a:bodyPr/>
          <a:lstStyle/>
          <a:p>
            <a:pPr>
              <a:defRPr/>
            </a:pPr>
            <a:endParaRPr lang="en-US" sz="2000">
              <a:latin typeface="+mn-lt"/>
            </a:endParaRPr>
          </a:p>
        </p:txBody>
      </p:sp>
      <p:sp>
        <p:nvSpPr>
          <p:cNvPr id="18457" name="Text Box 25"/>
          <p:cNvSpPr txBox="1">
            <a:spLocks noChangeArrowheads="1"/>
          </p:cNvSpPr>
          <p:nvPr/>
        </p:nvSpPr>
        <p:spPr bwMode="auto">
          <a:xfrm>
            <a:off x="7429520" y="5643578"/>
            <a:ext cx="1500198" cy="400050"/>
          </a:xfrm>
          <a:prstGeom prst="rect">
            <a:avLst/>
          </a:prstGeom>
          <a:noFill/>
          <a:ln w="9525">
            <a:noFill/>
            <a:miter lim="800000"/>
            <a:headEnd/>
            <a:tailEnd/>
          </a:ln>
        </p:spPr>
        <p:txBody>
          <a:bodyPr wrap="square">
            <a:spAutoFit/>
          </a:bodyPr>
          <a:lstStyle/>
          <a:p>
            <a:pPr algn="ctr">
              <a:defRPr/>
            </a:pPr>
            <a:r>
              <a:rPr lang="en-GB" sz="2000" dirty="0">
                <a:latin typeface="+mn-lt"/>
              </a:rPr>
              <a:t>Months</a:t>
            </a:r>
          </a:p>
        </p:txBody>
      </p:sp>
      <p:sp>
        <p:nvSpPr>
          <p:cNvPr id="18458" name="Line 26"/>
          <p:cNvSpPr>
            <a:spLocks noChangeShapeType="1"/>
          </p:cNvSpPr>
          <p:nvPr/>
        </p:nvSpPr>
        <p:spPr bwMode="auto">
          <a:xfrm>
            <a:off x="1431925" y="5561013"/>
            <a:ext cx="90488" cy="0"/>
          </a:xfrm>
          <a:prstGeom prst="line">
            <a:avLst/>
          </a:prstGeom>
          <a:noFill/>
          <a:ln w="28575">
            <a:solidFill>
              <a:schemeClr val="tx1"/>
            </a:solidFill>
            <a:round/>
            <a:headEnd/>
            <a:tailEnd/>
          </a:ln>
        </p:spPr>
        <p:txBody>
          <a:bodyPr/>
          <a:lstStyle/>
          <a:p>
            <a:pPr>
              <a:defRPr/>
            </a:pPr>
            <a:endParaRPr lang="en-US" sz="2000">
              <a:latin typeface="+mn-lt"/>
            </a:endParaRPr>
          </a:p>
        </p:txBody>
      </p:sp>
      <p:sp>
        <p:nvSpPr>
          <p:cNvPr id="18459" name="Freeform 27"/>
          <p:cNvSpPr>
            <a:spLocks/>
          </p:cNvSpPr>
          <p:nvPr/>
        </p:nvSpPr>
        <p:spPr bwMode="auto">
          <a:xfrm>
            <a:off x="2082800" y="5126038"/>
            <a:ext cx="1339850" cy="363537"/>
          </a:xfrm>
          <a:custGeom>
            <a:avLst/>
            <a:gdLst>
              <a:gd name="T0" fmla="*/ 0 w 844"/>
              <a:gd name="T1" fmla="*/ 218 h 218"/>
              <a:gd name="T2" fmla="*/ 112 w 844"/>
              <a:gd name="T3" fmla="*/ 209 h 218"/>
              <a:gd name="T4" fmla="*/ 164 w 844"/>
              <a:gd name="T5" fmla="*/ 201 h 218"/>
              <a:gd name="T6" fmla="*/ 208 w 844"/>
              <a:gd name="T7" fmla="*/ 175 h 218"/>
              <a:gd name="T8" fmla="*/ 232 w 844"/>
              <a:gd name="T9" fmla="*/ 132 h 218"/>
              <a:gd name="T10" fmla="*/ 252 w 844"/>
              <a:gd name="T11" fmla="*/ 97 h 218"/>
              <a:gd name="T12" fmla="*/ 280 w 844"/>
              <a:gd name="T13" fmla="*/ 67 h 218"/>
              <a:gd name="T14" fmla="*/ 308 w 844"/>
              <a:gd name="T15" fmla="*/ 41 h 218"/>
              <a:gd name="T16" fmla="*/ 340 w 844"/>
              <a:gd name="T17" fmla="*/ 28 h 218"/>
              <a:gd name="T18" fmla="*/ 420 w 844"/>
              <a:gd name="T19" fmla="*/ 24 h 218"/>
              <a:gd name="T20" fmla="*/ 496 w 844"/>
              <a:gd name="T21" fmla="*/ 19 h 218"/>
              <a:gd name="T22" fmla="*/ 604 w 844"/>
              <a:gd name="T23" fmla="*/ 19 h 218"/>
              <a:gd name="T24" fmla="*/ 704 w 844"/>
              <a:gd name="T25" fmla="*/ 15 h 218"/>
              <a:gd name="T26" fmla="*/ 772 w 844"/>
              <a:gd name="T27" fmla="*/ 7 h 218"/>
              <a:gd name="T28" fmla="*/ 844 w 844"/>
              <a:gd name="T29" fmla="*/ 0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4"/>
              <a:gd name="T46" fmla="*/ 0 h 218"/>
              <a:gd name="T47" fmla="*/ 844 w 844"/>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4" h="218">
                <a:moveTo>
                  <a:pt x="0" y="218"/>
                </a:moveTo>
                <a:lnTo>
                  <a:pt x="112" y="209"/>
                </a:lnTo>
                <a:lnTo>
                  <a:pt x="164" y="201"/>
                </a:lnTo>
                <a:lnTo>
                  <a:pt x="208" y="175"/>
                </a:lnTo>
                <a:lnTo>
                  <a:pt x="232" y="132"/>
                </a:lnTo>
                <a:lnTo>
                  <a:pt x="252" y="97"/>
                </a:lnTo>
                <a:lnTo>
                  <a:pt x="280" y="67"/>
                </a:lnTo>
                <a:lnTo>
                  <a:pt x="308" y="41"/>
                </a:lnTo>
                <a:lnTo>
                  <a:pt x="340" y="28"/>
                </a:lnTo>
                <a:lnTo>
                  <a:pt x="420" y="24"/>
                </a:lnTo>
                <a:lnTo>
                  <a:pt x="496" y="19"/>
                </a:lnTo>
                <a:lnTo>
                  <a:pt x="604" y="19"/>
                </a:lnTo>
                <a:lnTo>
                  <a:pt x="704" y="15"/>
                </a:lnTo>
                <a:lnTo>
                  <a:pt x="772" y="7"/>
                </a:lnTo>
                <a:lnTo>
                  <a:pt x="844" y="0"/>
                </a:lnTo>
              </a:path>
            </a:pathLst>
          </a:custGeom>
          <a:noFill/>
          <a:ln w="38100">
            <a:solidFill>
              <a:schemeClr val="accent1"/>
            </a:solidFill>
            <a:round/>
            <a:headEnd/>
            <a:tailEnd/>
          </a:ln>
        </p:spPr>
        <p:txBody>
          <a:bodyPr/>
          <a:lstStyle/>
          <a:p>
            <a:pPr>
              <a:defRPr/>
            </a:pPr>
            <a:endParaRPr lang="en-US" sz="2000">
              <a:latin typeface="+mn-lt"/>
            </a:endParaRPr>
          </a:p>
        </p:txBody>
      </p:sp>
      <p:sp>
        <p:nvSpPr>
          <p:cNvPr id="18460" name="Freeform 28"/>
          <p:cNvSpPr>
            <a:spLocks/>
          </p:cNvSpPr>
          <p:nvPr/>
        </p:nvSpPr>
        <p:spPr bwMode="auto">
          <a:xfrm>
            <a:off x="2076450" y="4903788"/>
            <a:ext cx="2646363" cy="639762"/>
          </a:xfrm>
          <a:custGeom>
            <a:avLst/>
            <a:gdLst>
              <a:gd name="T0" fmla="*/ 0 w 1667"/>
              <a:gd name="T1" fmla="*/ 403 h 403"/>
              <a:gd name="T2" fmla="*/ 8 w 1667"/>
              <a:gd name="T3" fmla="*/ 359 h 403"/>
              <a:gd name="T4" fmla="*/ 32 w 1667"/>
              <a:gd name="T5" fmla="*/ 335 h 403"/>
              <a:gd name="T6" fmla="*/ 80 w 1667"/>
              <a:gd name="T7" fmla="*/ 299 h 403"/>
              <a:gd name="T8" fmla="*/ 112 w 1667"/>
              <a:gd name="T9" fmla="*/ 279 h 403"/>
              <a:gd name="T10" fmla="*/ 156 w 1667"/>
              <a:gd name="T11" fmla="*/ 255 h 403"/>
              <a:gd name="T12" fmla="*/ 208 w 1667"/>
              <a:gd name="T13" fmla="*/ 231 h 403"/>
              <a:gd name="T14" fmla="*/ 236 w 1667"/>
              <a:gd name="T15" fmla="*/ 207 h 403"/>
              <a:gd name="T16" fmla="*/ 308 w 1667"/>
              <a:gd name="T17" fmla="*/ 215 h 403"/>
              <a:gd name="T18" fmla="*/ 380 w 1667"/>
              <a:gd name="T19" fmla="*/ 207 h 403"/>
              <a:gd name="T20" fmla="*/ 476 w 1667"/>
              <a:gd name="T21" fmla="*/ 207 h 403"/>
              <a:gd name="T22" fmla="*/ 568 w 1667"/>
              <a:gd name="T23" fmla="*/ 207 h 403"/>
              <a:gd name="T24" fmla="*/ 684 w 1667"/>
              <a:gd name="T25" fmla="*/ 199 h 403"/>
              <a:gd name="T26" fmla="*/ 772 w 1667"/>
              <a:gd name="T27" fmla="*/ 199 h 403"/>
              <a:gd name="T28" fmla="*/ 861 w 1667"/>
              <a:gd name="T29" fmla="*/ 211 h 403"/>
              <a:gd name="T30" fmla="*/ 885 w 1667"/>
              <a:gd name="T31" fmla="*/ 211 h 403"/>
              <a:gd name="T32" fmla="*/ 933 w 1667"/>
              <a:gd name="T33" fmla="*/ 171 h 403"/>
              <a:gd name="T34" fmla="*/ 973 w 1667"/>
              <a:gd name="T35" fmla="*/ 151 h 403"/>
              <a:gd name="T36" fmla="*/ 1077 w 1667"/>
              <a:gd name="T37" fmla="*/ 143 h 403"/>
              <a:gd name="T38" fmla="*/ 1177 w 1667"/>
              <a:gd name="T39" fmla="*/ 143 h 403"/>
              <a:gd name="T40" fmla="*/ 1261 w 1667"/>
              <a:gd name="T41" fmla="*/ 135 h 403"/>
              <a:gd name="T42" fmla="*/ 1313 w 1667"/>
              <a:gd name="T43" fmla="*/ 135 h 403"/>
              <a:gd name="T44" fmla="*/ 1369 w 1667"/>
              <a:gd name="T45" fmla="*/ 123 h 403"/>
              <a:gd name="T46" fmla="*/ 1429 w 1667"/>
              <a:gd name="T47" fmla="*/ 111 h 403"/>
              <a:gd name="T48" fmla="*/ 1489 w 1667"/>
              <a:gd name="T49" fmla="*/ 87 h 403"/>
              <a:gd name="T50" fmla="*/ 1561 w 1667"/>
              <a:gd name="T51" fmla="*/ 59 h 403"/>
              <a:gd name="T52" fmla="*/ 1601 w 1667"/>
              <a:gd name="T53" fmla="*/ 35 h 403"/>
              <a:gd name="T54" fmla="*/ 1667 w 1667"/>
              <a:gd name="T55" fmla="*/ 0 h 4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67"/>
              <a:gd name="T85" fmla="*/ 0 h 403"/>
              <a:gd name="T86" fmla="*/ 1667 w 1667"/>
              <a:gd name="T87" fmla="*/ 403 h 4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67" h="403">
                <a:moveTo>
                  <a:pt x="0" y="403"/>
                </a:moveTo>
                <a:lnTo>
                  <a:pt x="8" y="359"/>
                </a:lnTo>
                <a:lnTo>
                  <a:pt x="32" y="335"/>
                </a:lnTo>
                <a:lnTo>
                  <a:pt x="80" y="299"/>
                </a:lnTo>
                <a:lnTo>
                  <a:pt x="112" y="279"/>
                </a:lnTo>
                <a:lnTo>
                  <a:pt x="156" y="255"/>
                </a:lnTo>
                <a:lnTo>
                  <a:pt x="208" y="231"/>
                </a:lnTo>
                <a:lnTo>
                  <a:pt x="236" y="207"/>
                </a:lnTo>
                <a:lnTo>
                  <a:pt x="308" y="215"/>
                </a:lnTo>
                <a:lnTo>
                  <a:pt x="380" y="207"/>
                </a:lnTo>
                <a:lnTo>
                  <a:pt x="476" y="207"/>
                </a:lnTo>
                <a:lnTo>
                  <a:pt x="568" y="207"/>
                </a:lnTo>
                <a:lnTo>
                  <a:pt x="684" y="199"/>
                </a:lnTo>
                <a:lnTo>
                  <a:pt x="772" y="199"/>
                </a:lnTo>
                <a:lnTo>
                  <a:pt x="861" y="211"/>
                </a:lnTo>
                <a:lnTo>
                  <a:pt x="885" y="211"/>
                </a:lnTo>
                <a:lnTo>
                  <a:pt x="933" y="171"/>
                </a:lnTo>
                <a:lnTo>
                  <a:pt x="973" y="151"/>
                </a:lnTo>
                <a:lnTo>
                  <a:pt x="1077" y="143"/>
                </a:lnTo>
                <a:lnTo>
                  <a:pt x="1177" y="143"/>
                </a:lnTo>
                <a:lnTo>
                  <a:pt x="1261" y="135"/>
                </a:lnTo>
                <a:lnTo>
                  <a:pt x="1313" y="135"/>
                </a:lnTo>
                <a:lnTo>
                  <a:pt x="1369" y="123"/>
                </a:lnTo>
                <a:lnTo>
                  <a:pt x="1429" y="111"/>
                </a:lnTo>
                <a:lnTo>
                  <a:pt x="1489" y="87"/>
                </a:lnTo>
                <a:lnTo>
                  <a:pt x="1561" y="59"/>
                </a:lnTo>
                <a:lnTo>
                  <a:pt x="1601" y="35"/>
                </a:lnTo>
                <a:lnTo>
                  <a:pt x="1667" y="0"/>
                </a:lnTo>
              </a:path>
            </a:pathLst>
          </a:custGeom>
          <a:noFill/>
          <a:ln w="38100">
            <a:solidFill>
              <a:schemeClr val="tx1"/>
            </a:solidFill>
            <a:round/>
            <a:headEnd/>
            <a:tailEnd/>
          </a:ln>
        </p:spPr>
        <p:txBody>
          <a:bodyPr/>
          <a:lstStyle/>
          <a:p>
            <a:pPr>
              <a:defRPr/>
            </a:pPr>
            <a:endParaRPr lang="en-US" sz="2000">
              <a:latin typeface="+mn-lt"/>
            </a:endParaRPr>
          </a:p>
        </p:txBody>
      </p:sp>
      <p:sp>
        <p:nvSpPr>
          <p:cNvPr id="18461" name="Freeform 29"/>
          <p:cNvSpPr>
            <a:spLocks/>
          </p:cNvSpPr>
          <p:nvPr/>
        </p:nvSpPr>
        <p:spPr bwMode="auto">
          <a:xfrm>
            <a:off x="4718050" y="3784600"/>
            <a:ext cx="3257550" cy="1123950"/>
          </a:xfrm>
          <a:custGeom>
            <a:avLst/>
            <a:gdLst>
              <a:gd name="T0" fmla="*/ 0 w 2052"/>
              <a:gd name="T1" fmla="*/ 708 h 708"/>
              <a:gd name="T2" fmla="*/ 68 w 2052"/>
              <a:gd name="T3" fmla="*/ 692 h 708"/>
              <a:gd name="T4" fmla="*/ 160 w 2052"/>
              <a:gd name="T5" fmla="*/ 676 h 708"/>
              <a:gd name="T6" fmla="*/ 248 w 2052"/>
              <a:gd name="T7" fmla="*/ 660 h 708"/>
              <a:gd name="T8" fmla="*/ 324 w 2052"/>
              <a:gd name="T9" fmla="*/ 648 h 708"/>
              <a:gd name="T10" fmla="*/ 372 w 2052"/>
              <a:gd name="T11" fmla="*/ 648 h 708"/>
              <a:gd name="T12" fmla="*/ 440 w 2052"/>
              <a:gd name="T13" fmla="*/ 588 h 708"/>
              <a:gd name="T14" fmla="*/ 496 w 2052"/>
              <a:gd name="T15" fmla="*/ 552 h 708"/>
              <a:gd name="T16" fmla="*/ 540 w 2052"/>
              <a:gd name="T17" fmla="*/ 528 h 708"/>
              <a:gd name="T18" fmla="*/ 584 w 2052"/>
              <a:gd name="T19" fmla="*/ 516 h 708"/>
              <a:gd name="T20" fmla="*/ 636 w 2052"/>
              <a:gd name="T21" fmla="*/ 512 h 708"/>
              <a:gd name="T22" fmla="*/ 692 w 2052"/>
              <a:gd name="T23" fmla="*/ 488 h 708"/>
              <a:gd name="T24" fmla="*/ 732 w 2052"/>
              <a:gd name="T25" fmla="*/ 456 h 708"/>
              <a:gd name="T26" fmla="*/ 736 w 2052"/>
              <a:gd name="T27" fmla="*/ 424 h 708"/>
              <a:gd name="T28" fmla="*/ 764 w 2052"/>
              <a:gd name="T29" fmla="*/ 384 h 708"/>
              <a:gd name="T30" fmla="*/ 792 w 2052"/>
              <a:gd name="T31" fmla="*/ 376 h 708"/>
              <a:gd name="T32" fmla="*/ 832 w 2052"/>
              <a:gd name="T33" fmla="*/ 376 h 708"/>
              <a:gd name="T34" fmla="*/ 916 w 2052"/>
              <a:gd name="T35" fmla="*/ 344 h 708"/>
              <a:gd name="T36" fmla="*/ 996 w 2052"/>
              <a:gd name="T37" fmla="*/ 300 h 708"/>
              <a:gd name="T38" fmla="*/ 1056 w 2052"/>
              <a:gd name="T39" fmla="*/ 260 h 708"/>
              <a:gd name="T40" fmla="*/ 1100 w 2052"/>
              <a:gd name="T41" fmla="*/ 220 h 708"/>
              <a:gd name="T42" fmla="*/ 1184 w 2052"/>
              <a:gd name="T43" fmla="*/ 216 h 708"/>
              <a:gd name="T44" fmla="*/ 1212 w 2052"/>
              <a:gd name="T45" fmla="*/ 216 h 708"/>
              <a:gd name="T46" fmla="*/ 1276 w 2052"/>
              <a:gd name="T47" fmla="*/ 188 h 708"/>
              <a:gd name="T48" fmla="*/ 1404 w 2052"/>
              <a:gd name="T49" fmla="*/ 144 h 708"/>
              <a:gd name="T50" fmla="*/ 1456 w 2052"/>
              <a:gd name="T51" fmla="*/ 112 h 708"/>
              <a:gd name="T52" fmla="*/ 1500 w 2052"/>
              <a:gd name="T53" fmla="*/ 108 h 708"/>
              <a:gd name="T54" fmla="*/ 1580 w 2052"/>
              <a:gd name="T55" fmla="*/ 100 h 708"/>
              <a:gd name="T56" fmla="*/ 1652 w 2052"/>
              <a:gd name="T57" fmla="*/ 92 h 708"/>
              <a:gd name="T58" fmla="*/ 1712 w 2052"/>
              <a:gd name="T59" fmla="*/ 80 h 708"/>
              <a:gd name="T60" fmla="*/ 1760 w 2052"/>
              <a:gd name="T61" fmla="*/ 68 h 708"/>
              <a:gd name="T62" fmla="*/ 1840 w 2052"/>
              <a:gd name="T63" fmla="*/ 36 h 708"/>
              <a:gd name="T64" fmla="*/ 1900 w 2052"/>
              <a:gd name="T65" fmla="*/ 12 h 708"/>
              <a:gd name="T66" fmla="*/ 1956 w 2052"/>
              <a:gd name="T67" fmla="*/ 8 h 708"/>
              <a:gd name="T68" fmla="*/ 2052 w 2052"/>
              <a:gd name="T69" fmla="*/ 0 h 7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52"/>
              <a:gd name="T106" fmla="*/ 0 h 708"/>
              <a:gd name="T107" fmla="*/ 2052 w 2052"/>
              <a:gd name="T108" fmla="*/ 708 h 7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52" h="708">
                <a:moveTo>
                  <a:pt x="0" y="708"/>
                </a:moveTo>
                <a:lnTo>
                  <a:pt x="68" y="692"/>
                </a:lnTo>
                <a:lnTo>
                  <a:pt x="160" y="676"/>
                </a:lnTo>
                <a:lnTo>
                  <a:pt x="248" y="660"/>
                </a:lnTo>
                <a:lnTo>
                  <a:pt x="324" y="648"/>
                </a:lnTo>
                <a:lnTo>
                  <a:pt x="372" y="648"/>
                </a:lnTo>
                <a:lnTo>
                  <a:pt x="440" y="588"/>
                </a:lnTo>
                <a:lnTo>
                  <a:pt x="496" y="552"/>
                </a:lnTo>
                <a:lnTo>
                  <a:pt x="540" y="528"/>
                </a:lnTo>
                <a:lnTo>
                  <a:pt x="584" y="516"/>
                </a:lnTo>
                <a:lnTo>
                  <a:pt x="636" y="512"/>
                </a:lnTo>
                <a:lnTo>
                  <a:pt x="692" y="488"/>
                </a:lnTo>
                <a:lnTo>
                  <a:pt x="732" y="456"/>
                </a:lnTo>
                <a:lnTo>
                  <a:pt x="736" y="424"/>
                </a:lnTo>
                <a:lnTo>
                  <a:pt x="764" y="384"/>
                </a:lnTo>
                <a:lnTo>
                  <a:pt x="792" y="376"/>
                </a:lnTo>
                <a:lnTo>
                  <a:pt x="832" y="376"/>
                </a:lnTo>
                <a:lnTo>
                  <a:pt x="916" y="344"/>
                </a:lnTo>
                <a:lnTo>
                  <a:pt x="996" y="300"/>
                </a:lnTo>
                <a:lnTo>
                  <a:pt x="1056" y="260"/>
                </a:lnTo>
                <a:lnTo>
                  <a:pt x="1100" y="220"/>
                </a:lnTo>
                <a:lnTo>
                  <a:pt x="1184" y="216"/>
                </a:lnTo>
                <a:lnTo>
                  <a:pt x="1212" y="216"/>
                </a:lnTo>
                <a:lnTo>
                  <a:pt x="1276" y="188"/>
                </a:lnTo>
                <a:lnTo>
                  <a:pt x="1404" y="144"/>
                </a:lnTo>
                <a:lnTo>
                  <a:pt x="1456" y="112"/>
                </a:lnTo>
                <a:lnTo>
                  <a:pt x="1500" y="108"/>
                </a:lnTo>
                <a:lnTo>
                  <a:pt x="1580" y="100"/>
                </a:lnTo>
                <a:lnTo>
                  <a:pt x="1652" y="92"/>
                </a:lnTo>
                <a:lnTo>
                  <a:pt x="1712" y="80"/>
                </a:lnTo>
                <a:lnTo>
                  <a:pt x="1760" y="68"/>
                </a:lnTo>
                <a:lnTo>
                  <a:pt x="1840" y="36"/>
                </a:lnTo>
                <a:lnTo>
                  <a:pt x="1900" y="12"/>
                </a:lnTo>
                <a:lnTo>
                  <a:pt x="1956" y="8"/>
                </a:lnTo>
                <a:lnTo>
                  <a:pt x="2052" y="0"/>
                </a:lnTo>
              </a:path>
            </a:pathLst>
          </a:custGeom>
          <a:noFill/>
          <a:ln w="38100">
            <a:solidFill>
              <a:srgbClr val="C00000"/>
            </a:solidFill>
            <a:round/>
            <a:headEnd/>
            <a:tailEnd/>
          </a:ln>
        </p:spPr>
        <p:txBody>
          <a:bodyPr/>
          <a:lstStyle/>
          <a:p>
            <a:pPr>
              <a:defRPr/>
            </a:pPr>
            <a:endParaRPr lang="en-US" sz="2000">
              <a:latin typeface="+mn-lt"/>
            </a:endParaRPr>
          </a:p>
        </p:txBody>
      </p:sp>
      <p:sp>
        <p:nvSpPr>
          <p:cNvPr id="18463" name="Freeform 31"/>
          <p:cNvSpPr>
            <a:spLocks/>
          </p:cNvSpPr>
          <p:nvPr/>
        </p:nvSpPr>
        <p:spPr bwMode="auto">
          <a:xfrm>
            <a:off x="5975350" y="4070350"/>
            <a:ext cx="2000250" cy="755650"/>
          </a:xfrm>
          <a:custGeom>
            <a:avLst/>
            <a:gdLst>
              <a:gd name="T0" fmla="*/ 0 w 1260"/>
              <a:gd name="T1" fmla="*/ 472 h 476"/>
              <a:gd name="T2" fmla="*/ 76 w 1260"/>
              <a:gd name="T3" fmla="*/ 476 h 476"/>
              <a:gd name="T4" fmla="*/ 132 w 1260"/>
              <a:gd name="T5" fmla="*/ 456 h 476"/>
              <a:gd name="T6" fmla="*/ 200 w 1260"/>
              <a:gd name="T7" fmla="*/ 408 h 476"/>
              <a:gd name="T8" fmla="*/ 276 w 1260"/>
              <a:gd name="T9" fmla="*/ 376 h 476"/>
              <a:gd name="T10" fmla="*/ 336 w 1260"/>
              <a:gd name="T11" fmla="*/ 344 h 476"/>
              <a:gd name="T12" fmla="*/ 416 w 1260"/>
              <a:gd name="T13" fmla="*/ 288 h 476"/>
              <a:gd name="T14" fmla="*/ 480 w 1260"/>
              <a:gd name="T15" fmla="*/ 284 h 476"/>
              <a:gd name="T16" fmla="*/ 576 w 1260"/>
              <a:gd name="T17" fmla="*/ 268 h 476"/>
              <a:gd name="T18" fmla="*/ 664 w 1260"/>
              <a:gd name="T19" fmla="*/ 260 h 476"/>
              <a:gd name="T20" fmla="*/ 716 w 1260"/>
              <a:gd name="T21" fmla="*/ 248 h 476"/>
              <a:gd name="T22" fmla="*/ 752 w 1260"/>
              <a:gd name="T23" fmla="*/ 236 h 476"/>
              <a:gd name="T24" fmla="*/ 776 w 1260"/>
              <a:gd name="T25" fmla="*/ 192 h 476"/>
              <a:gd name="T26" fmla="*/ 800 w 1260"/>
              <a:gd name="T27" fmla="*/ 188 h 476"/>
              <a:gd name="T28" fmla="*/ 848 w 1260"/>
              <a:gd name="T29" fmla="*/ 132 h 476"/>
              <a:gd name="T30" fmla="*/ 920 w 1260"/>
              <a:gd name="T31" fmla="*/ 132 h 476"/>
              <a:gd name="T32" fmla="*/ 1004 w 1260"/>
              <a:gd name="T33" fmla="*/ 112 h 476"/>
              <a:gd name="T34" fmla="*/ 1060 w 1260"/>
              <a:gd name="T35" fmla="*/ 92 h 476"/>
              <a:gd name="T36" fmla="*/ 1100 w 1260"/>
              <a:gd name="T37" fmla="*/ 72 h 476"/>
              <a:gd name="T38" fmla="*/ 1132 w 1260"/>
              <a:gd name="T39" fmla="*/ 60 h 476"/>
              <a:gd name="T40" fmla="*/ 1180 w 1260"/>
              <a:gd name="T41" fmla="*/ 4 h 476"/>
              <a:gd name="T42" fmla="*/ 1260 w 1260"/>
              <a:gd name="T43" fmla="*/ 0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0"/>
              <a:gd name="T67" fmla="*/ 0 h 476"/>
              <a:gd name="T68" fmla="*/ 1260 w 1260"/>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0" h="476">
                <a:moveTo>
                  <a:pt x="0" y="472"/>
                </a:moveTo>
                <a:lnTo>
                  <a:pt x="76" y="476"/>
                </a:lnTo>
                <a:lnTo>
                  <a:pt x="132" y="456"/>
                </a:lnTo>
                <a:lnTo>
                  <a:pt x="200" y="408"/>
                </a:lnTo>
                <a:lnTo>
                  <a:pt x="276" y="376"/>
                </a:lnTo>
                <a:lnTo>
                  <a:pt x="336" y="344"/>
                </a:lnTo>
                <a:lnTo>
                  <a:pt x="416" y="288"/>
                </a:lnTo>
                <a:lnTo>
                  <a:pt x="480" y="284"/>
                </a:lnTo>
                <a:lnTo>
                  <a:pt x="576" y="268"/>
                </a:lnTo>
                <a:lnTo>
                  <a:pt x="664" y="260"/>
                </a:lnTo>
                <a:lnTo>
                  <a:pt x="716" y="248"/>
                </a:lnTo>
                <a:lnTo>
                  <a:pt x="752" y="236"/>
                </a:lnTo>
                <a:lnTo>
                  <a:pt x="776" y="192"/>
                </a:lnTo>
                <a:lnTo>
                  <a:pt x="800" y="188"/>
                </a:lnTo>
                <a:lnTo>
                  <a:pt x="848" y="132"/>
                </a:lnTo>
                <a:lnTo>
                  <a:pt x="920" y="132"/>
                </a:lnTo>
                <a:lnTo>
                  <a:pt x="1004" y="112"/>
                </a:lnTo>
                <a:lnTo>
                  <a:pt x="1060" y="92"/>
                </a:lnTo>
                <a:lnTo>
                  <a:pt x="1100" y="72"/>
                </a:lnTo>
                <a:lnTo>
                  <a:pt x="1132" y="60"/>
                </a:lnTo>
                <a:lnTo>
                  <a:pt x="1180" y="4"/>
                </a:lnTo>
                <a:lnTo>
                  <a:pt x="1260" y="0"/>
                </a:lnTo>
              </a:path>
            </a:pathLst>
          </a:custGeom>
          <a:noFill/>
          <a:ln w="38100">
            <a:solidFill>
              <a:srgbClr val="C00000"/>
            </a:solidFill>
            <a:round/>
            <a:headEnd/>
            <a:tailEnd/>
          </a:ln>
        </p:spPr>
        <p:txBody>
          <a:bodyPr/>
          <a:lstStyle/>
          <a:p>
            <a:pPr>
              <a:defRPr/>
            </a:pPr>
            <a:endParaRPr lang="en-US" sz="2000">
              <a:latin typeface="+mn-lt"/>
            </a:endParaRPr>
          </a:p>
        </p:txBody>
      </p:sp>
      <p:sp>
        <p:nvSpPr>
          <p:cNvPr id="18464" name="Text Box 32"/>
          <p:cNvSpPr txBox="1">
            <a:spLocks noChangeArrowheads="1"/>
          </p:cNvSpPr>
          <p:nvPr/>
        </p:nvSpPr>
        <p:spPr bwMode="auto">
          <a:xfrm>
            <a:off x="3127375" y="2149475"/>
            <a:ext cx="2286000" cy="400050"/>
          </a:xfrm>
          <a:prstGeom prst="rect">
            <a:avLst/>
          </a:prstGeom>
          <a:noFill/>
          <a:ln w="9525">
            <a:noFill/>
            <a:miter lim="800000"/>
            <a:headEnd/>
            <a:tailEnd/>
          </a:ln>
        </p:spPr>
        <p:txBody>
          <a:bodyPr wrap="none">
            <a:spAutoFit/>
          </a:bodyPr>
          <a:lstStyle/>
          <a:p>
            <a:pPr>
              <a:defRPr/>
            </a:pPr>
            <a:r>
              <a:rPr lang="en-GB" sz="2000">
                <a:latin typeface="+mn-lt"/>
              </a:rPr>
              <a:t>3 months treatment</a:t>
            </a:r>
          </a:p>
        </p:txBody>
      </p:sp>
      <p:sp>
        <p:nvSpPr>
          <p:cNvPr id="18465" name="Line 33"/>
          <p:cNvSpPr>
            <a:spLocks noChangeShapeType="1"/>
          </p:cNvSpPr>
          <p:nvPr/>
        </p:nvSpPr>
        <p:spPr bwMode="auto">
          <a:xfrm>
            <a:off x="2814638" y="2398713"/>
            <a:ext cx="285750" cy="0"/>
          </a:xfrm>
          <a:prstGeom prst="line">
            <a:avLst/>
          </a:prstGeom>
          <a:noFill/>
          <a:ln w="38100">
            <a:solidFill>
              <a:schemeClr val="accent1"/>
            </a:solidFill>
            <a:round/>
            <a:headEnd/>
            <a:tailEnd/>
          </a:ln>
        </p:spPr>
        <p:txBody>
          <a:bodyPr/>
          <a:lstStyle/>
          <a:p>
            <a:pPr>
              <a:defRPr/>
            </a:pPr>
            <a:endParaRPr lang="en-US" sz="2000">
              <a:latin typeface="+mn-lt"/>
            </a:endParaRPr>
          </a:p>
        </p:txBody>
      </p:sp>
      <p:sp>
        <p:nvSpPr>
          <p:cNvPr id="18466" name="Text Box 34"/>
          <p:cNvSpPr txBox="1">
            <a:spLocks noChangeArrowheads="1"/>
          </p:cNvSpPr>
          <p:nvPr/>
        </p:nvSpPr>
        <p:spPr bwMode="auto">
          <a:xfrm>
            <a:off x="3127375" y="2578100"/>
            <a:ext cx="2286000" cy="400050"/>
          </a:xfrm>
          <a:prstGeom prst="rect">
            <a:avLst/>
          </a:prstGeom>
          <a:noFill/>
          <a:ln w="9525">
            <a:noFill/>
            <a:miter lim="800000"/>
            <a:headEnd/>
            <a:tailEnd/>
          </a:ln>
        </p:spPr>
        <p:txBody>
          <a:bodyPr wrap="none">
            <a:spAutoFit/>
          </a:bodyPr>
          <a:lstStyle/>
          <a:p>
            <a:pPr>
              <a:defRPr/>
            </a:pPr>
            <a:r>
              <a:rPr lang="en-GB" sz="2000">
                <a:latin typeface="+mn-lt"/>
              </a:rPr>
              <a:t>6 months treatment</a:t>
            </a:r>
          </a:p>
        </p:txBody>
      </p:sp>
      <p:sp>
        <p:nvSpPr>
          <p:cNvPr id="18467" name="Line 35"/>
          <p:cNvSpPr>
            <a:spLocks noChangeShapeType="1"/>
          </p:cNvSpPr>
          <p:nvPr/>
        </p:nvSpPr>
        <p:spPr bwMode="auto">
          <a:xfrm>
            <a:off x="2814638" y="2827338"/>
            <a:ext cx="285750" cy="0"/>
          </a:xfrm>
          <a:prstGeom prst="line">
            <a:avLst/>
          </a:prstGeom>
          <a:noFill/>
          <a:ln w="38100">
            <a:solidFill>
              <a:schemeClr val="tx1"/>
            </a:solidFill>
            <a:round/>
            <a:headEnd/>
            <a:tailEnd/>
          </a:ln>
        </p:spPr>
        <p:txBody>
          <a:bodyPr/>
          <a:lstStyle/>
          <a:p>
            <a:pPr>
              <a:defRPr/>
            </a:pPr>
            <a:endParaRPr lang="en-US" sz="2000">
              <a:latin typeface="+mn-lt"/>
            </a:endParaRPr>
          </a:p>
        </p:txBody>
      </p:sp>
      <p:sp>
        <p:nvSpPr>
          <p:cNvPr id="18468" name="Text Box 36"/>
          <p:cNvSpPr txBox="1">
            <a:spLocks noChangeArrowheads="1"/>
          </p:cNvSpPr>
          <p:nvPr/>
        </p:nvSpPr>
        <p:spPr bwMode="auto">
          <a:xfrm>
            <a:off x="3098800" y="3006725"/>
            <a:ext cx="1944688" cy="400050"/>
          </a:xfrm>
          <a:prstGeom prst="rect">
            <a:avLst/>
          </a:prstGeom>
          <a:noFill/>
          <a:ln w="9525">
            <a:noFill/>
            <a:miter lim="800000"/>
            <a:headEnd/>
            <a:tailEnd/>
          </a:ln>
        </p:spPr>
        <p:txBody>
          <a:bodyPr wrap="none">
            <a:spAutoFit/>
          </a:bodyPr>
          <a:lstStyle/>
          <a:p>
            <a:pPr>
              <a:defRPr/>
            </a:pPr>
            <a:r>
              <a:rPr lang="en-GB" sz="2000">
                <a:latin typeface="+mn-lt"/>
              </a:rPr>
              <a:t>1 year treatment</a:t>
            </a:r>
          </a:p>
        </p:txBody>
      </p:sp>
      <p:sp>
        <p:nvSpPr>
          <p:cNvPr id="18469" name="Line 37"/>
          <p:cNvSpPr>
            <a:spLocks noChangeShapeType="1"/>
          </p:cNvSpPr>
          <p:nvPr/>
        </p:nvSpPr>
        <p:spPr bwMode="auto">
          <a:xfrm>
            <a:off x="2814638" y="3255963"/>
            <a:ext cx="285750" cy="0"/>
          </a:xfrm>
          <a:prstGeom prst="line">
            <a:avLst/>
          </a:prstGeom>
          <a:noFill/>
          <a:ln w="38100">
            <a:solidFill>
              <a:srgbClr val="FFC000"/>
            </a:solidFill>
            <a:round/>
            <a:headEnd/>
            <a:tailEnd/>
          </a:ln>
        </p:spPr>
        <p:txBody>
          <a:bodyPr/>
          <a:lstStyle/>
          <a:p>
            <a:pPr>
              <a:defRPr/>
            </a:pPr>
            <a:endParaRPr lang="en-US" sz="2000">
              <a:latin typeface="+mn-lt"/>
            </a:endParaRPr>
          </a:p>
        </p:txBody>
      </p:sp>
      <p:sp>
        <p:nvSpPr>
          <p:cNvPr id="18470" name="Line 38"/>
          <p:cNvSpPr>
            <a:spLocks noChangeShapeType="1"/>
          </p:cNvSpPr>
          <p:nvPr/>
        </p:nvSpPr>
        <p:spPr bwMode="auto">
          <a:xfrm flipV="1">
            <a:off x="3419475" y="5162550"/>
            <a:ext cx="0" cy="350838"/>
          </a:xfrm>
          <a:prstGeom prst="line">
            <a:avLst/>
          </a:prstGeom>
          <a:noFill/>
          <a:ln w="38100">
            <a:solidFill>
              <a:schemeClr val="tx2"/>
            </a:solidFill>
            <a:round/>
            <a:headEnd/>
            <a:tailEnd type="triangle" w="med" len="med"/>
          </a:ln>
        </p:spPr>
        <p:txBody>
          <a:bodyPr/>
          <a:lstStyle/>
          <a:p>
            <a:pPr>
              <a:defRPr/>
            </a:pPr>
            <a:endParaRPr lang="en-US" sz="2000">
              <a:latin typeface="+mn-lt"/>
            </a:endParaRPr>
          </a:p>
        </p:txBody>
      </p:sp>
      <p:sp>
        <p:nvSpPr>
          <p:cNvPr id="18471" name="Line 39"/>
          <p:cNvSpPr>
            <a:spLocks noChangeShapeType="1"/>
          </p:cNvSpPr>
          <p:nvPr/>
        </p:nvSpPr>
        <p:spPr bwMode="auto">
          <a:xfrm flipH="1" flipV="1">
            <a:off x="4718050" y="4900613"/>
            <a:ext cx="1588" cy="612775"/>
          </a:xfrm>
          <a:prstGeom prst="line">
            <a:avLst/>
          </a:prstGeom>
          <a:noFill/>
          <a:ln w="38100">
            <a:solidFill>
              <a:schemeClr val="tx2"/>
            </a:solidFill>
            <a:round/>
            <a:headEnd/>
            <a:tailEnd type="triangle" w="med" len="med"/>
          </a:ln>
        </p:spPr>
        <p:txBody>
          <a:bodyPr/>
          <a:lstStyle/>
          <a:p>
            <a:pPr>
              <a:defRPr/>
            </a:pPr>
            <a:endParaRPr lang="en-US" sz="2000">
              <a:latin typeface="+mn-lt"/>
            </a:endParaRPr>
          </a:p>
        </p:txBody>
      </p:sp>
      <p:sp>
        <p:nvSpPr>
          <p:cNvPr id="18472" name="Line 40"/>
          <p:cNvSpPr>
            <a:spLocks noChangeShapeType="1"/>
          </p:cNvSpPr>
          <p:nvPr/>
        </p:nvSpPr>
        <p:spPr bwMode="auto">
          <a:xfrm flipV="1">
            <a:off x="5976938" y="4805363"/>
            <a:ext cx="0" cy="708025"/>
          </a:xfrm>
          <a:prstGeom prst="line">
            <a:avLst/>
          </a:prstGeom>
          <a:noFill/>
          <a:ln w="38100">
            <a:solidFill>
              <a:schemeClr val="tx1"/>
            </a:solidFill>
            <a:round/>
            <a:headEnd/>
            <a:tailEnd type="triangle" w="med" len="med"/>
          </a:ln>
        </p:spPr>
        <p:txBody>
          <a:bodyPr/>
          <a:lstStyle/>
          <a:p>
            <a:pPr>
              <a:defRPr/>
            </a:pPr>
            <a:endParaRPr lang="en-US" sz="2000">
              <a:latin typeface="+mn-lt"/>
            </a:endParaRPr>
          </a:p>
        </p:txBody>
      </p:sp>
      <p:sp>
        <p:nvSpPr>
          <p:cNvPr id="42" name="Rectangle 2"/>
          <p:cNvSpPr txBox="1">
            <a:spLocks noChangeArrowheads="1"/>
          </p:cNvSpPr>
          <p:nvPr/>
        </p:nvSpPr>
        <p:spPr>
          <a:xfrm>
            <a:off x="642910" y="428604"/>
            <a:ext cx="8229600" cy="1143000"/>
          </a:xfrm>
          <a:prstGeom prst="rect">
            <a:avLst/>
          </a:prstGeom>
        </p:spPr>
        <p:txBody>
          <a:bodyPr/>
          <a:lstStyle/>
          <a:p>
            <a:pPr algn="ctr" fontAlgn="auto">
              <a:spcAft>
                <a:spcPts val="0"/>
              </a:spcAft>
              <a:defRPr/>
            </a:pPr>
            <a:r>
              <a:rPr lang="en-GB" sz="3200" b="1" dirty="0">
                <a:latin typeface="Comic Sans MS" pitchFamily="66" charset="0"/>
                <a:ea typeface="+mj-ea"/>
                <a:cs typeface="+mj-cs"/>
              </a:rPr>
              <a:t>Recurrence of VTE after stopping oral anticoagulation</a:t>
            </a:r>
            <a:br>
              <a:rPr lang="en-GB" sz="3200" b="1" dirty="0">
                <a:latin typeface="Comic Sans MS" pitchFamily="66" charset="0"/>
                <a:ea typeface="+mj-ea"/>
                <a:cs typeface="+mj-cs"/>
              </a:rPr>
            </a:br>
            <a:endParaRPr lang="en-GB" sz="3200" b="1" dirty="0">
              <a:latin typeface="Comic Sans MS" pitchFamily="66" charset="0"/>
              <a:ea typeface="+mj-ea"/>
              <a:cs typeface="+mj-cs"/>
            </a:endParaRPr>
          </a:p>
        </p:txBody>
      </p:sp>
      <p:sp>
        <p:nvSpPr>
          <p:cNvPr id="40" name="Segnaposto piè di pagina 39"/>
          <p:cNvSpPr>
            <a:spLocks noGrp="1"/>
          </p:cNvSpPr>
          <p:nvPr>
            <p:ph type="ftr" sz="quarter" idx="11"/>
          </p:nvPr>
        </p:nvSpPr>
        <p:spPr>
          <a:xfrm>
            <a:off x="3000364" y="6143644"/>
            <a:ext cx="2895600" cy="457200"/>
          </a:xfrm>
        </p:spPr>
        <p:txBody>
          <a:bodyPr/>
          <a:lstStyle/>
          <a:p>
            <a:r>
              <a:rPr lang="it-IT" smtClean="0"/>
              <a:t>dr. Oreste Urbano  - Messina</a:t>
            </a:r>
            <a:endParaRPr lang="it-IT"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grpSp>
        <p:nvGrpSpPr>
          <p:cNvPr id="3" name="Gruppo 18"/>
          <p:cNvGrpSpPr/>
          <p:nvPr/>
        </p:nvGrpSpPr>
        <p:grpSpPr>
          <a:xfrm>
            <a:off x="899592" y="1196752"/>
            <a:ext cx="7488832" cy="4284622"/>
            <a:chOff x="683568" y="620688"/>
            <a:chExt cx="7488832" cy="4284622"/>
          </a:xfrm>
        </p:grpSpPr>
        <p:sp>
          <p:nvSpPr>
            <p:cNvPr id="20" name="CasellaDiTesto 19"/>
            <p:cNvSpPr txBox="1"/>
            <p:nvPr/>
          </p:nvSpPr>
          <p:spPr>
            <a:xfrm>
              <a:off x="3347864" y="4005064"/>
              <a:ext cx="4680520" cy="900246"/>
            </a:xfrm>
            <a:prstGeom prst="rect">
              <a:avLst/>
            </a:prstGeom>
            <a:noFill/>
          </p:spPr>
          <p:txBody>
            <a:bodyPr wrap="square" rtlCol="0">
              <a:spAutoFit/>
            </a:bodyPr>
            <a:lstStyle/>
            <a:p>
              <a:pPr algn="ctr"/>
              <a:r>
                <a:rPr lang="it-IT" sz="1050" b="1" dirty="0" err="1" smtClean="0">
                  <a:solidFill>
                    <a:srgbClr val="C00000"/>
                  </a:solidFill>
                </a:rPr>
                <a:t>Chronic</a:t>
              </a:r>
              <a:r>
                <a:rPr lang="it-IT" sz="1050" b="1" dirty="0" smtClean="0">
                  <a:solidFill>
                    <a:srgbClr val="C00000"/>
                  </a:solidFill>
                </a:rPr>
                <a:t> DVT : </a:t>
              </a:r>
              <a:r>
                <a:rPr lang="it-IT" sz="1050" b="1" dirty="0" err="1" smtClean="0">
                  <a:solidFill>
                    <a:srgbClr val="C00000"/>
                  </a:solidFill>
                </a:rPr>
                <a:t>What</a:t>
              </a:r>
              <a:r>
                <a:rPr lang="it-IT" sz="1050" b="1" dirty="0" smtClean="0">
                  <a:solidFill>
                    <a:srgbClr val="C00000"/>
                  </a:solidFill>
                </a:rPr>
                <a:t> </a:t>
              </a:r>
              <a:r>
                <a:rPr lang="it-IT" sz="1050" b="1" dirty="0" err="1" smtClean="0">
                  <a:solidFill>
                    <a:srgbClr val="C00000"/>
                  </a:solidFill>
                </a:rPr>
                <a:t>You</a:t>
              </a:r>
              <a:r>
                <a:rPr lang="it-IT" sz="1050" b="1" dirty="0" smtClean="0">
                  <a:solidFill>
                    <a:srgbClr val="C00000"/>
                  </a:solidFill>
                </a:rPr>
                <a:t> </a:t>
              </a:r>
              <a:r>
                <a:rPr lang="it-IT" sz="1050" b="1" dirty="0" err="1" smtClean="0">
                  <a:solidFill>
                    <a:srgbClr val="C00000"/>
                  </a:solidFill>
                </a:rPr>
                <a:t>Should</a:t>
              </a:r>
              <a:r>
                <a:rPr lang="it-IT" sz="1050" b="1" dirty="0" smtClean="0">
                  <a:solidFill>
                    <a:srgbClr val="C00000"/>
                  </a:solidFill>
                </a:rPr>
                <a:t>  </a:t>
              </a:r>
              <a:r>
                <a:rPr lang="it-IT" sz="1050" b="1" dirty="0" err="1" smtClean="0">
                  <a:solidFill>
                    <a:srgbClr val="C00000"/>
                  </a:solidFill>
                </a:rPr>
                <a:t>Know</a:t>
              </a:r>
              <a:r>
                <a:rPr lang="it-IT" sz="1050" b="1" dirty="0" smtClean="0">
                  <a:solidFill>
                    <a:srgbClr val="C00000"/>
                  </a:solidFill>
                </a:rPr>
                <a:t>  </a:t>
              </a:r>
              <a:r>
                <a:rPr lang="it-IT" sz="1050" b="1" dirty="0" err="1" smtClean="0">
                  <a:solidFill>
                    <a:srgbClr val="C00000"/>
                  </a:solidFill>
                </a:rPr>
                <a:t>About</a:t>
              </a:r>
              <a:r>
                <a:rPr lang="it-IT" sz="1050" b="1" dirty="0" smtClean="0">
                  <a:solidFill>
                    <a:srgbClr val="C00000"/>
                  </a:solidFill>
                </a:rPr>
                <a:t> </a:t>
              </a:r>
              <a:r>
                <a:rPr lang="it-IT" sz="1050" b="1" dirty="0" err="1" smtClean="0">
                  <a:solidFill>
                    <a:srgbClr val="C00000"/>
                  </a:solidFill>
                </a:rPr>
                <a:t>Risk</a:t>
              </a:r>
              <a:r>
                <a:rPr lang="it-IT" sz="1050" b="1" dirty="0" smtClean="0">
                  <a:solidFill>
                    <a:srgbClr val="C00000"/>
                  </a:solidFill>
                </a:rPr>
                <a:t> </a:t>
              </a:r>
              <a:r>
                <a:rPr lang="it-IT" sz="1050" b="1" dirty="0" err="1" smtClean="0">
                  <a:solidFill>
                    <a:srgbClr val="C00000"/>
                  </a:solidFill>
                </a:rPr>
                <a:t>For</a:t>
              </a:r>
              <a:r>
                <a:rPr lang="it-IT" sz="1050" b="1" dirty="0" smtClean="0">
                  <a:solidFill>
                    <a:srgbClr val="C00000"/>
                  </a:solidFill>
                </a:rPr>
                <a:t> </a:t>
              </a:r>
              <a:r>
                <a:rPr lang="it-IT" sz="1050" b="1" dirty="0" err="1" smtClean="0">
                  <a:solidFill>
                    <a:srgbClr val="C00000"/>
                  </a:solidFill>
                </a:rPr>
                <a:t>Recurrence</a:t>
              </a:r>
              <a:r>
                <a:rPr lang="it-IT" sz="1050" b="1" dirty="0" smtClean="0">
                  <a:solidFill>
                    <a:srgbClr val="C00000"/>
                  </a:solidFill>
                </a:rPr>
                <a:t>  </a:t>
              </a:r>
            </a:p>
            <a:p>
              <a:pPr algn="ctr"/>
              <a:endParaRPr lang="it-IT" sz="1050" b="1" dirty="0" smtClean="0">
                <a:solidFill>
                  <a:srgbClr val="C00000"/>
                </a:solidFill>
              </a:endParaRPr>
            </a:p>
            <a:p>
              <a:pPr algn="ctr"/>
              <a:r>
                <a:rPr lang="it-IT" sz="1050" b="1" dirty="0" smtClean="0">
                  <a:solidFill>
                    <a:srgbClr val="C00000"/>
                  </a:solidFill>
                </a:rPr>
                <a:t>Mark H </a:t>
              </a:r>
              <a:r>
                <a:rPr lang="it-IT" sz="1050" b="1" dirty="0" err="1" smtClean="0">
                  <a:solidFill>
                    <a:srgbClr val="C00000"/>
                  </a:solidFill>
                </a:rPr>
                <a:t>Meissner</a:t>
              </a:r>
              <a:r>
                <a:rPr lang="it-IT" sz="1050" b="1" dirty="0" smtClean="0">
                  <a:solidFill>
                    <a:srgbClr val="C00000"/>
                  </a:solidFill>
                </a:rPr>
                <a:t> MD</a:t>
              </a:r>
            </a:p>
            <a:p>
              <a:pPr algn="ctr"/>
              <a:r>
                <a:rPr lang="it-IT" sz="1050" b="1" dirty="0" err="1" smtClean="0">
                  <a:solidFill>
                    <a:srgbClr val="C00000"/>
                  </a:solidFill>
                </a:rPr>
                <a:t>University</a:t>
              </a:r>
              <a:r>
                <a:rPr lang="it-IT" sz="1050" b="1" dirty="0" smtClean="0">
                  <a:solidFill>
                    <a:srgbClr val="C00000"/>
                  </a:solidFill>
                </a:rPr>
                <a:t> </a:t>
              </a:r>
              <a:r>
                <a:rPr lang="it-IT" sz="1050" b="1" dirty="0" err="1" smtClean="0">
                  <a:solidFill>
                    <a:srgbClr val="C00000"/>
                  </a:solidFill>
                </a:rPr>
                <a:t>of</a:t>
              </a:r>
              <a:r>
                <a:rPr lang="it-IT" sz="1050" b="1" dirty="0" smtClean="0">
                  <a:solidFill>
                    <a:srgbClr val="C00000"/>
                  </a:solidFill>
                </a:rPr>
                <a:t> Washington </a:t>
              </a:r>
              <a:r>
                <a:rPr lang="it-IT" sz="1050" b="1" dirty="0" err="1" smtClean="0">
                  <a:solidFill>
                    <a:srgbClr val="C00000"/>
                  </a:solidFill>
                </a:rPr>
                <a:t>School</a:t>
              </a:r>
              <a:r>
                <a:rPr lang="it-IT" sz="1050" b="1" dirty="0" smtClean="0">
                  <a:solidFill>
                    <a:srgbClr val="C00000"/>
                  </a:solidFill>
                </a:rPr>
                <a:t> </a:t>
              </a:r>
              <a:r>
                <a:rPr lang="it-IT" sz="1050" b="1" dirty="0" err="1" smtClean="0">
                  <a:solidFill>
                    <a:srgbClr val="C00000"/>
                  </a:solidFill>
                </a:rPr>
                <a:t>of</a:t>
              </a:r>
              <a:r>
                <a:rPr lang="it-IT" sz="1050" b="1" dirty="0" smtClean="0">
                  <a:solidFill>
                    <a:srgbClr val="C00000"/>
                  </a:solidFill>
                </a:rPr>
                <a:t> Medicine</a:t>
              </a:r>
            </a:p>
            <a:p>
              <a:pPr algn="ctr"/>
              <a:r>
                <a:rPr lang="it-IT" sz="1050" b="1" dirty="0" smtClean="0">
                  <a:solidFill>
                    <a:srgbClr val="C00000"/>
                  </a:solidFill>
                </a:rPr>
                <a:t>Seattle, Washington</a:t>
              </a:r>
              <a:endParaRPr lang="it-IT" sz="1050" b="1" dirty="0">
                <a:solidFill>
                  <a:srgbClr val="C00000"/>
                </a:solidFill>
              </a:endParaRPr>
            </a:p>
          </p:txBody>
        </p:sp>
        <p:grpSp>
          <p:nvGrpSpPr>
            <p:cNvPr id="4" name="Gruppo 6"/>
            <p:cNvGrpSpPr/>
            <p:nvPr/>
          </p:nvGrpSpPr>
          <p:grpSpPr>
            <a:xfrm>
              <a:off x="683568" y="620688"/>
              <a:ext cx="7488832" cy="2592288"/>
              <a:chOff x="683568" y="620688"/>
              <a:chExt cx="7488832" cy="2592288"/>
            </a:xfrm>
          </p:grpSpPr>
          <p:sp>
            <p:nvSpPr>
              <p:cNvPr id="22" name="Ovale 4"/>
              <p:cNvSpPr/>
              <p:nvPr/>
            </p:nvSpPr>
            <p:spPr>
              <a:xfrm>
                <a:off x="755576" y="620688"/>
                <a:ext cx="7128792" cy="2592288"/>
              </a:xfrm>
              <a:prstGeom prst="ellipse">
                <a:avLst/>
              </a:prstGeom>
              <a:solidFill>
                <a:srgbClr val="C00000"/>
              </a:solidFill>
              <a:ln>
                <a:noFill/>
              </a:ln>
              <a:effectLst>
                <a:glow rad="139700">
                  <a:schemeClr val="accent1">
                    <a:satMod val="175000"/>
                    <a:alpha val="40000"/>
                  </a:schemeClr>
                </a:glow>
                <a:innerShdw blurRad="114300">
                  <a:prstClr val="black"/>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23" name="CasellaDiTesto 22"/>
              <p:cNvSpPr txBox="1"/>
              <p:nvPr/>
            </p:nvSpPr>
            <p:spPr>
              <a:xfrm>
                <a:off x="683568" y="1268760"/>
                <a:ext cx="7488832" cy="1569660"/>
              </a:xfrm>
              <a:prstGeom prst="rect">
                <a:avLst/>
              </a:prstGeom>
              <a:noFill/>
            </p:spPr>
            <p:txBody>
              <a:bodyPr wrap="square" rtlCol="0">
                <a:spAutoFit/>
              </a:bodyPr>
              <a:lstStyle/>
              <a:p>
                <a:pPr algn="ctr"/>
                <a:r>
                  <a:rPr lang="it-IT" sz="4800" b="1" dirty="0" smtClean="0">
                    <a:latin typeface="Comic Sans MS" pitchFamily="66" charset="0"/>
                  </a:rPr>
                  <a:t>DVT IS A CHRONIC DISEASE</a:t>
                </a:r>
                <a:endParaRPr lang="it-IT" sz="4800" b="1" dirty="0">
                  <a:latin typeface="Comic Sans MS" pitchFamily="66" charset="0"/>
                </a:endParaRPr>
              </a:p>
            </p:txBody>
          </p:sp>
        </p:grpSp>
      </p:gr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smtClean="0"/>
              <a:t>dr. Oreste Urbano  - Messina</a:t>
            </a:r>
            <a:endParaRPr lang="it-IT" dirty="0"/>
          </a:p>
        </p:txBody>
      </p:sp>
      <p:sp>
        <p:nvSpPr>
          <p:cNvPr id="6" name="CasellaDiTesto 5"/>
          <p:cNvSpPr txBox="1"/>
          <p:nvPr/>
        </p:nvSpPr>
        <p:spPr>
          <a:xfrm>
            <a:off x="428596" y="928670"/>
            <a:ext cx="8358214" cy="4031873"/>
          </a:xfrm>
          <a:prstGeom prst="rect">
            <a:avLst/>
          </a:prstGeom>
          <a:noFill/>
        </p:spPr>
        <p:txBody>
          <a:bodyPr wrap="square" rtlCol="0">
            <a:spAutoFit/>
          </a:bodyPr>
          <a:lstStyle/>
          <a:p>
            <a:pPr>
              <a:buBlip>
                <a:blip r:embed="rId3"/>
              </a:buBlip>
              <a:tabLst>
                <a:tab pos="363538" algn="l"/>
                <a:tab pos="4397375" algn="l"/>
              </a:tabLst>
            </a:pPr>
            <a:r>
              <a:rPr lang="it-IT" sz="2800" b="1" dirty="0" smtClean="0">
                <a:latin typeface="Comic Sans MS" pitchFamily="66" charset="0"/>
              </a:rPr>
              <a:t> TEV IDIOPATICO	(UNPROVOKED VTE)</a:t>
            </a:r>
          </a:p>
          <a:p>
            <a:pPr>
              <a:buBlip>
                <a:blip r:embed="rId3"/>
              </a:buBlip>
              <a:tabLst>
                <a:tab pos="363538" algn="l"/>
                <a:tab pos="4397375" algn="l"/>
              </a:tabLst>
            </a:pPr>
            <a:endParaRPr lang="it-IT" sz="2800" b="1" dirty="0" smtClean="0">
              <a:latin typeface="Comic Sans MS" pitchFamily="66" charset="0"/>
            </a:endParaRPr>
          </a:p>
          <a:p>
            <a:pPr>
              <a:buBlip>
                <a:blip r:embed="rId3"/>
              </a:buBlip>
              <a:tabLst>
                <a:tab pos="363538" algn="l"/>
                <a:tab pos="4397375" algn="l"/>
              </a:tabLst>
            </a:pPr>
            <a:r>
              <a:rPr lang="it-IT" sz="2800" b="1" dirty="0" smtClean="0">
                <a:latin typeface="Comic Sans MS" pitchFamily="66" charset="0"/>
              </a:rPr>
              <a:t> TEV SECONDARIO	(SECONDARY VTE)</a:t>
            </a:r>
          </a:p>
          <a:p>
            <a:pPr>
              <a:buBlip>
                <a:blip r:embed="rId3"/>
              </a:buBlip>
              <a:tabLst>
                <a:tab pos="363538" algn="l"/>
                <a:tab pos="4397375" algn="l"/>
              </a:tabLst>
            </a:pPr>
            <a:endParaRPr lang="it-IT" sz="3600" b="1" dirty="0" smtClean="0">
              <a:latin typeface="Comic Sans MS" pitchFamily="66" charset="0"/>
            </a:endParaRPr>
          </a:p>
          <a:p>
            <a:pPr marL="711200">
              <a:buBlip>
                <a:blip r:embed="rId4"/>
              </a:buBlip>
            </a:pPr>
            <a:r>
              <a:rPr lang="it-IT" sz="2400" b="1" dirty="0" smtClean="0">
                <a:latin typeface="Comic Sans MS" pitchFamily="66" charset="0"/>
              </a:rPr>
              <a:t> </a:t>
            </a:r>
            <a:r>
              <a:rPr lang="it-IT" sz="2800" b="1" dirty="0" smtClean="0">
                <a:latin typeface="Comic Sans MS" pitchFamily="66" charset="0"/>
              </a:rPr>
              <a:t>cause transitorie</a:t>
            </a:r>
          </a:p>
          <a:p>
            <a:pPr marL="711200"/>
            <a:r>
              <a:rPr lang="it-IT" sz="2800" b="1" dirty="0" smtClean="0">
                <a:latin typeface="Comic Sans MS" pitchFamily="66" charset="0"/>
              </a:rPr>
              <a:t>   </a:t>
            </a:r>
            <a:r>
              <a:rPr lang="it-IT" sz="2000" dirty="0" smtClean="0">
                <a:latin typeface="Comic Sans MS" pitchFamily="66" charset="0"/>
              </a:rPr>
              <a:t>traumi, interventi chirurgici, ormonoterapia, gravidanza</a:t>
            </a:r>
          </a:p>
          <a:p>
            <a:pPr marL="711200">
              <a:buBlip>
                <a:blip r:embed="rId4"/>
              </a:buBlip>
            </a:pPr>
            <a:r>
              <a:rPr lang="it-IT" sz="2400" b="1" dirty="0" smtClean="0">
                <a:latin typeface="Comic Sans MS" pitchFamily="66" charset="0"/>
              </a:rPr>
              <a:t> </a:t>
            </a:r>
            <a:r>
              <a:rPr lang="it-IT" sz="2800" b="1" dirty="0" smtClean="0">
                <a:latin typeface="Comic Sans MS" pitchFamily="66" charset="0"/>
              </a:rPr>
              <a:t>cause persistenti</a:t>
            </a:r>
          </a:p>
          <a:p>
            <a:pPr marL="711200">
              <a:tabLst>
                <a:tab pos="1160463" algn="l"/>
              </a:tabLst>
            </a:pPr>
            <a:r>
              <a:rPr lang="it-IT" sz="2800" b="1" dirty="0" smtClean="0">
                <a:latin typeface="Comic Sans MS" pitchFamily="66" charset="0"/>
              </a:rPr>
              <a:t>   </a:t>
            </a:r>
            <a:r>
              <a:rPr lang="it-IT" sz="2000" dirty="0" smtClean="0">
                <a:latin typeface="Comic Sans MS" pitchFamily="66" charset="0"/>
              </a:rPr>
              <a:t>neoplasie, s. anticorpi antifosfolipidi, immobilità,  </a:t>
            </a:r>
          </a:p>
          <a:p>
            <a:pPr marL="711200">
              <a:tabLst>
                <a:tab pos="1160463" algn="l"/>
              </a:tabLst>
            </a:pPr>
            <a:r>
              <a:rPr lang="it-IT" sz="2000" dirty="0" smtClean="0">
                <a:latin typeface="Comic Sans MS" pitchFamily="66" charset="0"/>
              </a:rPr>
              <a:t>      stati </a:t>
            </a:r>
            <a:r>
              <a:rPr lang="it-IT" sz="2000" dirty="0" err="1" smtClean="0">
                <a:latin typeface="Comic Sans MS" pitchFamily="66" charset="0"/>
              </a:rPr>
              <a:t>trombofilici</a:t>
            </a:r>
            <a:r>
              <a:rPr lang="it-IT" sz="2000" dirty="0" smtClean="0">
                <a:latin typeface="Comic Sans MS" pitchFamily="66" charset="0"/>
              </a:rPr>
              <a:t> maggiori</a:t>
            </a:r>
            <a:endParaRPr lang="it-IT" sz="2000" dirty="0">
              <a:latin typeface="Comic Sans MS" pitchFamily="66" charset="0"/>
            </a:endParaRPr>
          </a:p>
        </p:txBody>
      </p:sp>
      <p:pic>
        <p:nvPicPr>
          <p:cNvPr id="13" name="Picture 1" descr="D:\Documents and Settings\User\Desktop\ORESTE\Immagini\IMMAGINI VASCOLARI\Assistente esportazione-2.gif"/>
          <p:cNvPicPr>
            <a:picLocks noChangeAspect="1" noChangeArrowheads="1"/>
          </p:cNvPicPr>
          <p:nvPr/>
        </p:nvPicPr>
        <p:blipFill>
          <a:blip r:embed="rId5" cstate="print"/>
          <a:srcRect/>
          <a:stretch>
            <a:fillRect/>
          </a:stretch>
        </p:blipFill>
        <p:spPr bwMode="auto">
          <a:xfrm rot="367875">
            <a:off x="7232755" y="4633371"/>
            <a:ext cx="1241857" cy="1732824"/>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type="subTitle" idx="1"/>
          </p:nvPr>
        </p:nvSpPr>
        <p:spPr>
          <a:xfrm>
            <a:off x="357158" y="1214422"/>
            <a:ext cx="8331200" cy="4786346"/>
          </a:xfrm>
        </p:spPr>
        <p:txBody>
          <a:bodyPr/>
          <a:lstStyle/>
          <a:p>
            <a:pPr marL="609600" indent="-609600" algn="l">
              <a:buClr>
                <a:schemeClr val="tx1"/>
              </a:buClr>
              <a:buBlip>
                <a:blip r:embed="rId3"/>
              </a:buBlip>
            </a:pPr>
            <a:r>
              <a:rPr lang="it-IT" sz="2400" b="1" dirty="0">
                <a:effectLst/>
                <a:latin typeface="Comic Sans MS" pitchFamily="66" charset="0"/>
              </a:rPr>
              <a:t>TAO prolungata in tutti</a:t>
            </a:r>
            <a:r>
              <a:rPr lang="it-IT" sz="2400" dirty="0">
                <a:effectLst>
                  <a:outerShdw blurRad="38100" dist="38100" dir="2700000" algn="tl">
                    <a:srgbClr val="000000">
                      <a:alpha val="43137"/>
                    </a:srgbClr>
                  </a:outerShdw>
                </a:effectLst>
                <a:latin typeface="Comic Sans MS" pitchFamily="66" charset="0"/>
              </a:rPr>
              <a:t/>
            </a:r>
            <a:br>
              <a:rPr lang="it-IT" sz="2400" dirty="0">
                <a:effectLst>
                  <a:outerShdw blurRad="38100" dist="38100" dir="2700000" algn="tl">
                    <a:srgbClr val="000000">
                      <a:alpha val="43137"/>
                    </a:srgbClr>
                  </a:outerShdw>
                </a:effectLst>
                <a:latin typeface="Comic Sans MS" pitchFamily="66" charset="0"/>
              </a:rPr>
            </a:br>
            <a:r>
              <a:rPr lang="it-IT" sz="2400" dirty="0">
                <a:effectLst>
                  <a:outerShdw blurRad="38100" dist="38100" dir="2700000" algn="tl">
                    <a:srgbClr val="000000">
                      <a:alpha val="43137"/>
                    </a:srgbClr>
                  </a:outerShdw>
                </a:effectLst>
                <a:latin typeface="Comic Sans MS" pitchFamily="66" charset="0"/>
              </a:rPr>
              <a:t>(molti </a:t>
            </a:r>
            <a:r>
              <a:rPr lang="it-IT" sz="2400" dirty="0" smtClean="0">
                <a:effectLst>
                  <a:outerShdw blurRad="38100" dist="38100" dir="2700000" algn="tl">
                    <a:srgbClr val="000000">
                      <a:alpha val="43137"/>
                    </a:srgbClr>
                  </a:outerShdw>
                </a:effectLst>
                <a:latin typeface="Comic Sans MS" pitchFamily="66" charset="0"/>
              </a:rPr>
              <a:t>pazienti </a:t>
            </a:r>
            <a:r>
              <a:rPr lang="it-IT" sz="2400" dirty="0">
                <a:effectLst>
                  <a:outerShdw blurRad="38100" dist="38100" dir="2700000" algn="tl">
                    <a:srgbClr val="000000">
                      <a:alpha val="43137"/>
                    </a:srgbClr>
                  </a:outerShdw>
                </a:effectLst>
                <a:latin typeface="Comic Sans MS" pitchFamily="66" charset="0"/>
              </a:rPr>
              <a:t>trattati </a:t>
            </a:r>
            <a:r>
              <a:rPr lang="it-IT" sz="2400" dirty="0" smtClean="0">
                <a:effectLst>
                  <a:outerShdw blurRad="38100" dist="38100" dir="2700000" algn="tl">
                    <a:srgbClr val="000000">
                      <a:alpha val="43137"/>
                    </a:srgbClr>
                  </a:outerShdw>
                </a:effectLst>
                <a:latin typeface="Comic Sans MS" pitchFamily="66" charset="0"/>
              </a:rPr>
              <a:t>inutilmente/complicanze</a:t>
            </a:r>
            <a:r>
              <a:rPr lang="it-IT" sz="2400" dirty="0">
                <a:effectLst>
                  <a:outerShdw blurRad="38100" dist="38100" dir="2700000" algn="tl">
                    <a:srgbClr val="000000">
                      <a:alpha val="43137"/>
                    </a:srgbClr>
                  </a:outerShdw>
                </a:effectLst>
                <a:latin typeface="Comic Sans MS" pitchFamily="66" charset="0"/>
              </a:rPr>
              <a:t>)</a:t>
            </a:r>
          </a:p>
          <a:p>
            <a:pPr marL="609600" indent="-609600" algn="l">
              <a:buClr>
                <a:schemeClr val="tx1"/>
              </a:buClr>
              <a:buBlip>
                <a:blip r:embed="rId3"/>
              </a:buBlip>
            </a:pPr>
            <a:r>
              <a:rPr lang="it-IT" sz="2400" b="1" dirty="0">
                <a:effectLst/>
                <a:latin typeface="Comic Sans MS" pitchFamily="66" charset="0"/>
              </a:rPr>
              <a:t>TAO prolungata ma a bassa intensità </a:t>
            </a:r>
            <a:r>
              <a:rPr lang="it-IT" sz="2400" dirty="0">
                <a:effectLst>
                  <a:outerShdw blurRad="38100" dist="38100" dir="2700000" algn="tl">
                    <a:srgbClr val="000000">
                      <a:alpha val="43137"/>
                    </a:srgbClr>
                  </a:outerShdw>
                </a:effectLst>
                <a:latin typeface="Comic Sans MS" pitchFamily="66" charset="0"/>
              </a:rPr>
              <a:t/>
            </a:r>
            <a:br>
              <a:rPr lang="it-IT" sz="2400" dirty="0">
                <a:effectLst>
                  <a:outerShdw blurRad="38100" dist="38100" dir="2700000" algn="tl">
                    <a:srgbClr val="000000">
                      <a:alpha val="43137"/>
                    </a:srgbClr>
                  </a:outerShdw>
                </a:effectLst>
                <a:latin typeface="Comic Sans MS" pitchFamily="66" charset="0"/>
              </a:rPr>
            </a:br>
            <a:r>
              <a:rPr lang="it-IT" sz="2400" dirty="0">
                <a:effectLst>
                  <a:outerShdw blurRad="38100" dist="38100" dir="2700000" algn="tl">
                    <a:srgbClr val="000000">
                      <a:alpha val="43137"/>
                    </a:srgbClr>
                  </a:outerShdw>
                </a:effectLst>
                <a:latin typeface="Comic Sans MS" pitchFamily="66" charset="0"/>
              </a:rPr>
              <a:t>(non evitate le complicanze)</a:t>
            </a:r>
          </a:p>
          <a:p>
            <a:pPr marL="609600" indent="-609600" algn="l">
              <a:buClr>
                <a:schemeClr val="tx1"/>
              </a:buClr>
              <a:buBlip>
                <a:blip r:embed="rId3"/>
              </a:buBlip>
            </a:pPr>
            <a:r>
              <a:rPr lang="it-IT" sz="2400" b="1" dirty="0">
                <a:effectLst/>
                <a:latin typeface="Comic Sans MS" pitchFamily="66" charset="0"/>
              </a:rPr>
              <a:t>Altri farmaci dopo TAO</a:t>
            </a:r>
            <a:r>
              <a:rPr lang="it-IT" sz="2400" dirty="0">
                <a:effectLst>
                  <a:outerShdw blurRad="38100" dist="38100" dir="2700000" algn="tl">
                    <a:srgbClr val="000000">
                      <a:alpha val="43137"/>
                    </a:srgbClr>
                  </a:outerShdw>
                </a:effectLst>
                <a:latin typeface="Comic Sans MS" pitchFamily="66" charset="0"/>
              </a:rPr>
              <a:t> </a:t>
            </a:r>
            <a:r>
              <a:rPr lang="it-IT" sz="2400" dirty="0" smtClean="0">
                <a:effectLst>
                  <a:outerShdw blurRad="38100" dist="38100" dir="2700000" algn="tl">
                    <a:srgbClr val="000000">
                      <a:alpha val="43137"/>
                    </a:srgbClr>
                  </a:outerShdw>
                </a:effectLst>
                <a:latin typeface="Comic Sans MS" pitchFamily="66" charset="0"/>
              </a:rPr>
              <a:t> (ASA ?)</a:t>
            </a:r>
          </a:p>
          <a:p>
            <a:pPr marL="609600" indent="-609600" algn="l">
              <a:buClr>
                <a:schemeClr val="tx1"/>
              </a:buClr>
            </a:pPr>
            <a:endParaRPr lang="en-US" sz="2400" dirty="0">
              <a:effectLst>
                <a:outerShdw blurRad="38100" dist="38100" dir="2700000" algn="tl">
                  <a:srgbClr val="000000">
                    <a:alpha val="43137"/>
                  </a:srgbClr>
                </a:outerShdw>
              </a:effectLst>
              <a:latin typeface="Comic Sans MS" pitchFamily="66" charset="0"/>
            </a:endParaRPr>
          </a:p>
          <a:p>
            <a:pPr marL="609600" indent="-609600" algn="l">
              <a:buClr>
                <a:schemeClr val="tx1"/>
              </a:buClr>
              <a:buBlip>
                <a:blip r:embed="rId3"/>
              </a:buBlip>
            </a:pPr>
            <a:r>
              <a:rPr lang="it-IT" sz="2400" b="1" dirty="0">
                <a:effectLst/>
                <a:latin typeface="Comic Sans MS" pitchFamily="66" charset="0"/>
              </a:rPr>
              <a:t>Identificare soggetti a basso/alto rischio </a:t>
            </a:r>
            <a:r>
              <a:rPr lang="it-IT" sz="2400" dirty="0">
                <a:effectLst>
                  <a:outerShdw blurRad="38100" dist="38100" dir="2700000" algn="tl">
                    <a:srgbClr val="000000">
                      <a:alpha val="43137"/>
                    </a:srgbClr>
                  </a:outerShdw>
                </a:effectLst>
                <a:latin typeface="Comic Sans MS" pitchFamily="66" charset="0"/>
              </a:rPr>
              <a:t/>
            </a:r>
            <a:br>
              <a:rPr lang="it-IT" sz="2400" dirty="0">
                <a:effectLst>
                  <a:outerShdw blurRad="38100" dist="38100" dir="2700000" algn="tl">
                    <a:srgbClr val="000000">
                      <a:alpha val="43137"/>
                    </a:srgbClr>
                  </a:outerShdw>
                </a:effectLst>
                <a:latin typeface="Comic Sans MS" pitchFamily="66" charset="0"/>
              </a:rPr>
            </a:br>
            <a:r>
              <a:rPr lang="it-IT" sz="2400" dirty="0" smtClean="0">
                <a:effectLst>
                  <a:outerShdw blurRad="38100" dist="38100" dir="2700000" algn="tl">
                    <a:srgbClr val="000000">
                      <a:alpha val="43137"/>
                    </a:srgbClr>
                  </a:outerShdw>
                </a:effectLst>
                <a:latin typeface="Comic Sans MS" pitchFamily="66" charset="0"/>
              </a:rPr>
              <a:t>   </a:t>
            </a:r>
            <a:r>
              <a:rPr lang="en-US" sz="2400" dirty="0" err="1" smtClean="0">
                <a:effectLst>
                  <a:outerShdw blurRad="38100" dist="38100" dir="2700000" algn="tl">
                    <a:srgbClr val="000000">
                      <a:alpha val="43137"/>
                    </a:srgbClr>
                  </a:outerShdw>
                </a:effectLst>
                <a:latin typeface="Comic Sans MS" pitchFamily="66" charset="0"/>
              </a:rPr>
              <a:t>Trombofilia</a:t>
            </a:r>
            <a:r>
              <a:rPr lang="en-US" sz="2400" dirty="0">
                <a:effectLst>
                  <a:outerShdw blurRad="38100" dist="38100" dir="2700000" algn="tl">
                    <a:srgbClr val="000000">
                      <a:alpha val="43137"/>
                    </a:srgbClr>
                  </a:outerShdw>
                </a:effectLst>
                <a:latin typeface="Comic Sans MS" pitchFamily="66" charset="0"/>
              </a:rPr>
              <a:t/>
            </a:r>
            <a:br>
              <a:rPr lang="en-US" sz="2400" dirty="0">
                <a:effectLst>
                  <a:outerShdw blurRad="38100" dist="38100" dir="2700000" algn="tl">
                    <a:srgbClr val="000000">
                      <a:alpha val="43137"/>
                    </a:srgbClr>
                  </a:outerShdw>
                </a:effectLst>
                <a:latin typeface="Comic Sans MS" pitchFamily="66" charset="0"/>
              </a:rPr>
            </a:br>
            <a:r>
              <a:rPr lang="en-US" sz="2400" dirty="0" smtClean="0">
                <a:effectLst>
                  <a:outerShdw blurRad="38100" dist="38100" dir="2700000" algn="tl">
                    <a:srgbClr val="000000">
                      <a:alpha val="43137"/>
                    </a:srgbClr>
                  </a:outerShdw>
                </a:effectLst>
                <a:latin typeface="Comic Sans MS" pitchFamily="66" charset="0"/>
              </a:rPr>
              <a:t>   </a:t>
            </a:r>
            <a:r>
              <a:rPr lang="it-IT" sz="2400" dirty="0" err="1" smtClean="0">
                <a:effectLst>
                  <a:outerShdw blurRad="38100" dist="38100" dir="2700000" algn="tl">
                    <a:srgbClr val="000000">
                      <a:alpha val="43137"/>
                    </a:srgbClr>
                  </a:outerShdw>
                </a:effectLst>
                <a:latin typeface="Comic Sans MS" pitchFamily="66" charset="0"/>
              </a:rPr>
              <a:t>D-dimero</a:t>
            </a:r>
            <a:r>
              <a:rPr lang="it-IT" sz="2400" dirty="0">
                <a:effectLst>
                  <a:outerShdw blurRad="38100" dist="38100" dir="2700000" algn="tl">
                    <a:srgbClr val="000000">
                      <a:alpha val="43137"/>
                    </a:srgbClr>
                  </a:outerShdw>
                </a:effectLst>
                <a:latin typeface="Comic Sans MS" pitchFamily="66" charset="0"/>
              </a:rPr>
              <a:t/>
            </a:r>
            <a:br>
              <a:rPr lang="it-IT" sz="2400" dirty="0">
                <a:effectLst>
                  <a:outerShdw blurRad="38100" dist="38100" dir="2700000" algn="tl">
                    <a:srgbClr val="000000">
                      <a:alpha val="43137"/>
                    </a:srgbClr>
                  </a:outerShdw>
                </a:effectLst>
                <a:latin typeface="Comic Sans MS" pitchFamily="66" charset="0"/>
              </a:rPr>
            </a:br>
            <a:r>
              <a:rPr lang="it-IT" sz="2400" dirty="0" smtClean="0">
                <a:effectLst>
                  <a:outerShdw blurRad="38100" dist="38100" dir="2700000" algn="tl">
                    <a:srgbClr val="000000">
                      <a:alpha val="43137"/>
                    </a:srgbClr>
                  </a:outerShdw>
                </a:effectLst>
                <a:latin typeface="Comic Sans MS" pitchFamily="66" charset="0"/>
              </a:rPr>
              <a:t>   Residuo </a:t>
            </a:r>
            <a:r>
              <a:rPr lang="it-IT" sz="2400" dirty="0">
                <a:effectLst>
                  <a:outerShdw blurRad="38100" dist="38100" dir="2700000" algn="tl">
                    <a:srgbClr val="000000">
                      <a:alpha val="43137"/>
                    </a:srgbClr>
                  </a:outerShdw>
                </a:effectLst>
                <a:latin typeface="Comic Sans MS" pitchFamily="66" charset="0"/>
              </a:rPr>
              <a:t>trombotico</a:t>
            </a:r>
            <a:r>
              <a:rPr lang="en-US" sz="2400" dirty="0">
                <a:effectLst>
                  <a:outerShdw blurRad="38100" dist="38100" dir="2700000" algn="tl">
                    <a:srgbClr val="000000">
                      <a:alpha val="43137"/>
                    </a:srgbClr>
                  </a:outerShdw>
                </a:effectLst>
                <a:latin typeface="Comic Sans MS" pitchFamily="66" charset="0"/>
              </a:rPr>
              <a:t/>
            </a:r>
            <a:br>
              <a:rPr lang="en-US" sz="2400" dirty="0">
                <a:effectLst>
                  <a:outerShdw blurRad="38100" dist="38100" dir="2700000" algn="tl">
                    <a:srgbClr val="000000">
                      <a:alpha val="43137"/>
                    </a:srgbClr>
                  </a:outerShdw>
                </a:effectLst>
                <a:latin typeface="Comic Sans MS" pitchFamily="66" charset="0"/>
              </a:rPr>
            </a:br>
            <a:r>
              <a:rPr lang="en-US" sz="2400" dirty="0" smtClean="0">
                <a:effectLst>
                  <a:outerShdw blurRad="38100" dist="38100" dir="2700000" algn="tl">
                    <a:srgbClr val="000000">
                      <a:alpha val="43137"/>
                    </a:srgbClr>
                  </a:outerShdw>
                </a:effectLst>
                <a:latin typeface="Comic Sans MS" pitchFamily="66" charset="0"/>
              </a:rPr>
              <a:t>   </a:t>
            </a:r>
            <a:r>
              <a:rPr lang="en-US" sz="2400" dirty="0" err="1" smtClean="0">
                <a:effectLst>
                  <a:outerShdw blurRad="38100" dist="38100" dir="2700000" algn="tl">
                    <a:srgbClr val="000000">
                      <a:alpha val="43137"/>
                    </a:srgbClr>
                  </a:outerShdw>
                </a:effectLst>
                <a:latin typeface="Comic Sans MS" pitchFamily="66" charset="0"/>
              </a:rPr>
              <a:t>Altro</a:t>
            </a:r>
            <a:endParaRPr lang="it-IT" sz="2400" dirty="0">
              <a:effectLst>
                <a:outerShdw blurRad="38100" dist="38100" dir="2700000" algn="tl">
                  <a:srgbClr val="000000">
                    <a:alpha val="43137"/>
                  </a:srgbClr>
                </a:outerShdw>
              </a:effectLst>
              <a:latin typeface="Comic Sans MS" pitchFamily="66" charset="0"/>
            </a:endParaRPr>
          </a:p>
        </p:txBody>
      </p:sp>
      <p:sp>
        <p:nvSpPr>
          <p:cNvPr id="4" name="Segnaposto piè di pagina 3"/>
          <p:cNvSpPr>
            <a:spLocks noGrp="1"/>
          </p:cNvSpPr>
          <p:nvPr>
            <p:ph type="ftr" sz="quarter" idx="4294967295"/>
          </p:nvPr>
        </p:nvSpPr>
        <p:spPr>
          <a:xfrm>
            <a:off x="3124200" y="6248400"/>
            <a:ext cx="2895600" cy="457200"/>
          </a:xfrm>
          <a:prstGeom prst="rect">
            <a:avLst/>
          </a:prstGeom>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3"/>
          <p:cNvSpPr>
            <a:spLocks noChangeShapeType="1"/>
          </p:cNvSpPr>
          <p:nvPr/>
        </p:nvSpPr>
        <p:spPr bwMode="auto">
          <a:xfrm>
            <a:off x="1892300" y="2471738"/>
            <a:ext cx="1588"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41" name="Line 4"/>
          <p:cNvSpPr>
            <a:spLocks noChangeShapeType="1"/>
          </p:cNvSpPr>
          <p:nvPr/>
        </p:nvSpPr>
        <p:spPr bwMode="auto">
          <a:xfrm>
            <a:off x="655638" y="3282950"/>
            <a:ext cx="1236662"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42" name="Line 5"/>
          <p:cNvSpPr>
            <a:spLocks noChangeShapeType="1"/>
          </p:cNvSpPr>
          <p:nvPr/>
        </p:nvSpPr>
        <p:spPr bwMode="auto">
          <a:xfrm>
            <a:off x="655638" y="3730625"/>
            <a:ext cx="1236662"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46" name="Line 9"/>
          <p:cNvSpPr>
            <a:spLocks noChangeShapeType="1"/>
          </p:cNvSpPr>
          <p:nvPr/>
        </p:nvSpPr>
        <p:spPr bwMode="auto">
          <a:xfrm>
            <a:off x="3000375" y="2471738"/>
            <a:ext cx="1588"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47" name="Line 10"/>
          <p:cNvSpPr>
            <a:spLocks noChangeShapeType="1"/>
          </p:cNvSpPr>
          <p:nvPr/>
        </p:nvSpPr>
        <p:spPr bwMode="auto">
          <a:xfrm>
            <a:off x="1893888" y="3284538"/>
            <a:ext cx="110013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48" name="Line 11"/>
          <p:cNvSpPr>
            <a:spLocks noChangeShapeType="1"/>
          </p:cNvSpPr>
          <p:nvPr/>
        </p:nvSpPr>
        <p:spPr bwMode="auto">
          <a:xfrm>
            <a:off x="1893888" y="3732213"/>
            <a:ext cx="1101725"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49" name="Line 12"/>
          <p:cNvSpPr>
            <a:spLocks noChangeShapeType="1"/>
          </p:cNvSpPr>
          <p:nvPr/>
        </p:nvSpPr>
        <p:spPr bwMode="auto">
          <a:xfrm>
            <a:off x="5208588" y="2473325"/>
            <a:ext cx="1587"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0" name="Line 13"/>
          <p:cNvSpPr>
            <a:spLocks noChangeShapeType="1"/>
          </p:cNvSpPr>
          <p:nvPr/>
        </p:nvSpPr>
        <p:spPr bwMode="auto">
          <a:xfrm>
            <a:off x="3000375" y="3284538"/>
            <a:ext cx="1216025"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1" name="Line 14"/>
          <p:cNvSpPr>
            <a:spLocks noChangeShapeType="1"/>
          </p:cNvSpPr>
          <p:nvPr/>
        </p:nvSpPr>
        <p:spPr bwMode="auto">
          <a:xfrm>
            <a:off x="3000375" y="3732213"/>
            <a:ext cx="1219200"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2" name="Line 15"/>
          <p:cNvSpPr>
            <a:spLocks noChangeShapeType="1"/>
          </p:cNvSpPr>
          <p:nvPr/>
        </p:nvSpPr>
        <p:spPr bwMode="auto">
          <a:xfrm>
            <a:off x="6167438" y="2473325"/>
            <a:ext cx="1587"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3" name="Line 16"/>
          <p:cNvSpPr>
            <a:spLocks noChangeShapeType="1"/>
          </p:cNvSpPr>
          <p:nvPr/>
        </p:nvSpPr>
        <p:spPr bwMode="auto">
          <a:xfrm>
            <a:off x="7740650" y="3743325"/>
            <a:ext cx="1588"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4" name="Line 17"/>
          <p:cNvSpPr>
            <a:spLocks noChangeShapeType="1"/>
          </p:cNvSpPr>
          <p:nvPr/>
        </p:nvSpPr>
        <p:spPr bwMode="auto">
          <a:xfrm>
            <a:off x="4265613" y="3282950"/>
            <a:ext cx="11064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5" name="Line 18"/>
          <p:cNvSpPr>
            <a:spLocks noChangeShapeType="1"/>
          </p:cNvSpPr>
          <p:nvPr/>
        </p:nvSpPr>
        <p:spPr bwMode="auto">
          <a:xfrm>
            <a:off x="4265613" y="3730625"/>
            <a:ext cx="1103312"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6" name="Line 19"/>
          <p:cNvSpPr>
            <a:spLocks noChangeShapeType="1"/>
          </p:cNvSpPr>
          <p:nvPr/>
        </p:nvSpPr>
        <p:spPr bwMode="auto">
          <a:xfrm>
            <a:off x="6124575" y="3282950"/>
            <a:ext cx="1612900"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7" name="Line 20"/>
          <p:cNvSpPr>
            <a:spLocks noChangeShapeType="1"/>
          </p:cNvSpPr>
          <p:nvPr/>
        </p:nvSpPr>
        <p:spPr bwMode="auto">
          <a:xfrm>
            <a:off x="6124575" y="3730625"/>
            <a:ext cx="1611313"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8" name="Line 21"/>
          <p:cNvSpPr>
            <a:spLocks noChangeShapeType="1"/>
          </p:cNvSpPr>
          <p:nvPr/>
        </p:nvSpPr>
        <p:spPr bwMode="auto">
          <a:xfrm>
            <a:off x="6946900" y="4552950"/>
            <a:ext cx="1047750"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59" name="Line 22"/>
          <p:cNvSpPr>
            <a:spLocks noChangeShapeType="1"/>
          </p:cNvSpPr>
          <p:nvPr/>
        </p:nvSpPr>
        <p:spPr bwMode="auto">
          <a:xfrm>
            <a:off x="6943725" y="1651000"/>
            <a:ext cx="1049338"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60" name="Line 23"/>
          <p:cNvSpPr>
            <a:spLocks noChangeShapeType="1"/>
          </p:cNvSpPr>
          <p:nvPr/>
        </p:nvSpPr>
        <p:spPr bwMode="auto">
          <a:xfrm>
            <a:off x="6943725" y="5019675"/>
            <a:ext cx="1042988"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61" name="Line 24"/>
          <p:cNvSpPr>
            <a:spLocks noChangeShapeType="1"/>
          </p:cNvSpPr>
          <p:nvPr/>
        </p:nvSpPr>
        <p:spPr bwMode="auto">
          <a:xfrm>
            <a:off x="7994650" y="3743325"/>
            <a:ext cx="1588" cy="129063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74" name="Text Box 37"/>
          <p:cNvSpPr txBox="1">
            <a:spLocks noChangeArrowheads="1"/>
          </p:cNvSpPr>
          <p:nvPr/>
        </p:nvSpPr>
        <p:spPr bwMode="auto">
          <a:xfrm>
            <a:off x="8072438" y="1219200"/>
            <a:ext cx="810135" cy="404714"/>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none" lIns="90000" tIns="6444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nSpc>
                <a:spcPct val="95000"/>
              </a:lnSpc>
              <a:buSzPct val="100000"/>
            </a:pPr>
            <a:r>
              <a:rPr lang="it-IT" altLang="it-IT" sz="2000" b="1" dirty="0">
                <a:latin typeface="Comic Sans MS" pitchFamily="66" charset="0"/>
                <a:cs typeface="Lucida Sans Unicode" pitchFamily="34" charset="0"/>
              </a:rPr>
              <a:t>2008</a:t>
            </a:r>
          </a:p>
        </p:txBody>
      </p:sp>
      <p:sp>
        <p:nvSpPr>
          <p:cNvPr id="39975" name="Text Box 38"/>
          <p:cNvSpPr txBox="1">
            <a:spLocks noChangeArrowheads="1"/>
          </p:cNvSpPr>
          <p:nvPr/>
        </p:nvSpPr>
        <p:spPr bwMode="auto">
          <a:xfrm>
            <a:off x="395536" y="548680"/>
            <a:ext cx="8385175" cy="51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74880" rIns="90000" bIns="468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buSzPct val="45000"/>
            </a:pPr>
            <a:r>
              <a:rPr lang="it-IT" altLang="it-IT" sz="2800" b="1" dirty="0">
                <a:solidFill>
                  <a:srgbClr val="A50021"/>
                </a:solidFill>
                <a:latin typeface="Comic Sans MS" pitchFamily="66" charset="0"/>
                <a:cs typeface="Lucida Sans Unicode" pitchFamily="34" charset="0"/>
              </a:rPr>
              <a:t>Evoluzione dei farmaci anticoagulanti</a:t>
            </a:r>
          </a:p>
        </p:txBody>
      </p:sp>
      <p:sp>
        <p:nvSpPr>
          <p:cNvPr id="39976" name="Line 39"/>
          <p:cNvSpPr>
            <a:spLocks noChangeShapeType="1"/>
          </p:cNvSpPr>
          <p:nvPr/>
        </p:nvSpPr>
        <p:spPr bwMode="auto">
          <a:xfrm>
            <a:off x="4986338" y="2473325"/>
            <a:ext cx="1587"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77" name="Line 40"/>
          <p:cNvSpPr>
            <a:spLocks noChangeShapeType="1"/>
          </p:cNvSpPr>
          <p:nvPr/>
        </p:nvSpPr>
        <p:spPr bwMode="auto">
          <a:xfrm>
            <a:off x="4003675" y="2574925"/>
            <a:ext cx="1588"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78" name="Line 41"/>
          <p:cNvSpPr>
            <a:spLocks noChangeShapeType="1"/>
          </p:cNvSpPr>
          <p:nvPr/>
        </p:nvSpPr>
        <p:spPr bwMode="auto">
          <a:xfrm>
            <a:off x="5114925" y="2574925"/>
            <a:ext cx="1588" cy="129222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79" name="Line 42"/>
          <p:cNvSpPr>
            <a:spLocks noChangeShapeType="1"/>
          </p:cNvSpPr>
          <p:nvPr/>
        </p:nvSpPr>
        <p:spPr bwMode="auto">
          <a:xfrm>
            <a:off x="4006850" y="3384550"/>
            <a:ext cx="1106488"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39980" name="Line 43"/>
          <p:cNvSpPr>
            <a:spLocks noChangeShapeType="1"/>
          </p:cNvSpPr>
          <p:nvPr/>
        </p:nvSpPr>
        <p:spPr bwMode="auto">
          <a:xfrm>
            <a:off x="4006850" y="3832225"/>
            <a:ext cx="1103313"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grpSp>
        <p:nvGrpSpPr>
          <p:cNvPr id="50" name="Gruppo 49"/>
          <p:cNvGrpSpPr/>
          <p:nvPr/>
        </p:nvGrpSpPr>
        <p:grpSpPr>
          <a:xfrm>
            <a:off x="53975" y="1152277"/>
            <a:ext cx="8945563" cy="4882253"/>
            <a:chOff x="53975" y="1152277"/>
            <a:chExt cx="8945563" cy="4882253"/>
          </a:xfrm>
        </p:grpSpPr>
        <p:sp>
          <p:nvSpPr>
            <p:cNvPr id="39943" name="Text Box 6"/>
            <p:cNvSpPr txBox="1">
              <a:spLocks noChangeArrowheads="1"/>
            </p:cNvSpPr>
            <p:nvPr/>
          </p:nvSpPr>
          <p:spPr bwMode="auto">
            <a:xfrm>
              <a:off x="53975" y="5580063"/>
              <a:ext cx="1416070" cy="454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dirty="0">
                  <a:latin typeface="Comic Sans MS" pitchFamily="66" charset="0"/>
                  <a:cs typeface="Lucida Sans Unicode" pitchFamily="34" charset="0"/>
                </a:rPr>
                <a:t>ATIII + </a:t>
              </a:r>
              <a:r>
                <a:rPr lang="it-IT" altLang="it-IT" sz="1200" dirty="0" err="1">
                  <a:latin typeface="Comic Sans MS" pitchFamily="66" charset="0"/>
                  <a:cs typeface="Lucida Sans Unicode" pitchFamily="34" charset="0"/>
                </a:rPr>
                <a:t>Xa</a:t>
              </a:r>
              <a:r>
                <a:rPr lang="it-IT" altLang="it-IT" sz="1200" dirty="0">
                  <a:latin typeface="Comic Sans MS" pitchFamily="66" charset="0"/>
                  <a:cs typeface="Lucida Sans Unicode" pitchFamily="34" charset="0"/>
                </a:rPr>
                <a:t> + </a:t>
              </a:r>
              <a:r>
                <a:rPr lang="it-IT" altLang="it-IT" sz="1200" dirty="0" err="1">
                  <a:latin typeface="Comic Sans MS" pitchFamily="66" charset="0"/>
                  <a:cs typeface="Lucida Sans Unicode" pitchFamily="34" charset="0"/>
                </a:rPr>
                <a:t>IIa</a:t>
              </a:r>
              <a:endParaRPr lang="it-IT" altLang="it-IT" sz="1200" dirty="0">
                <a:latin typeface="Comic Sans MS" pitchFamily="66" charset="0"/>
                <a:cs typeface="Lucida Sans Unicode" pitchFamily="34" charset="0"/>
              </a:endParaRPr>
            </a:p>
            <a:p>
              <a:pPr algn="ctr">
                <a:lnSpc>
                  <a:spcPct val="95000"/>
                </a:lnSpc>
                <a:buSzPct val="100000"/>
              </a:pPr>
              <a:r>
                <a:rPr lang="it-IT" altLang="it-IT" sz="1200" dirty="0">
                  <a:latin typeface="Comic Sans MS" pitchFamily="66" charset="0"/>
                  <a:cs typeface="Lucida Sans Unicode" pitchFamily="34" charset="0"/>
                </a:rPr>
                <a:t>(Rapporto 1:</a:t>
              </a:r>
              <a:r>
                <a:rPr lang="it-IT" altLang="it-IT" sz="1200" dirty="0" err="1">
                  <a:latin typeface="Comic Sans MS" pitchFamily="66" charset="0"/>
                  <a:cs typeface="Lucida Sans Unicode" pitchFamily="34" charset="0"/>
                </a:rPr>
                <a:t>1</a:t>
              </a:r>
              <a:r>
                <a:rPr lang="it-IT" altLang="it-IT" sz="1200" dirty="0">
                  <a:latin typeface="Comic Sans MS" pitchFamily="66" charset="0"/>
                  <a:cs typeface="Lucida Sans Unicode" pitchFamily="34" charset="0"/>
                </a:rPr>
                <a:t> )</a:t>
              </a:r>
              <a:r>
                <a:rPr lang="ar-SA" altLang="it-IT" sz="1200" dirty="0">
                  <a:latin typeface="Comic Sans MS" pitchFamily="66" charset="0"/>
                  <a:cs typeface="Lucida Sans Unicode" pitchFamily="34" charset="0"/>
                </a:rPr>
                <a:t>‏</a:t>
              </a:r>
              <a:endParaRPr lang="it-IT" altLang="it-IT" sz="1200" dirty="0">
                <a:latin typeface="Comic Sans MS" pitchFamily="66" charset="0"/>
                <a:cs typeface="Lucida Sans Unicode" pitchFamily="34" charset="0"/>
              </a:endParaRPr>
            </a:p>
          </p:txBody>
        </p:sp>
        <p:sp>
          <p:nvSpPr>
            <p:cNvPr id="39944" name="Text Box 7"/>
            <p:cNvSpPr txBox="1">
              <a:spLocks noChangeArrowheads="1"/>
            </p:cNvSpPr>
            <p:nvPr/>
          </p:nvSpPr>
          <p:spPr bwMode="auto">
            <a:xfrm>
              <a:off x="395114" y="3887540"/>
              <a:ext cx="803723" cy="308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dirty="0">
                  <a:latin typeface="Comic Sans MS" pitchFamily="66" charset="0"/>
                  <a:cs typeface="Lucida Sans Unicode" pitchFamily="34" charset="0"/>
                </a:rPr>
                <a:t>Eparina</a:t>
              </a:r>
            </a:p>
          </p:txBody>
        </p:sp>
        <p:sp>
          <p:nvSpPr>
            <p:cNvPr id="39945" name="Text Box 8"/>
            <p:cNvSpPr txBox="1">
              <a:spLocks noChangeArrowheads="1"/>
            </p:cNvSpPr>
            <p:nvPr/>
          </p:nvSpPr>
          <p:spPr bwMode="auto">
            <a:xfrm>
              <a:off x="251520" y="2996952"/>
              <a:ext cx="1080120" cy="3996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square" lIns="90000" tIns="594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2000" dirty="0">
                  <a:latin typeface="Comic Sans MS" pitchFamily="66" charset="0"/>
                  <a:cs typeface="Lucida Sans Unicode" pitchFamily="34" charset="0"/>
                </a:rPr>
                <a:t>1930s</a:t>
              </a:r>
            </a:p>
          </p:txBody>
        </p:sp>
        <p:sp>
          <p:nvSpPr>
            <p:cNvPr id="39962" name="Text Box 25"/>
            <p:cNvSpPr txBox="1">
              <a:spLocks noChangeArrowheads="1"/>
            </p:cNvSpPr>
            <p:nvPr/>
          </p:nvSpPr>
          <p:spPr bwMode="auto">
            <a:xfrm>
              <a:off x="5724128" y="4581128"/>
              <a:ext cx="1004099" cy="279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dirty="0">
                  <a:latin typeface="Comic Sans MS" pitchFamily="66" charset="0"/>
                  <a:cs typeface="Lucida Sans Unicode" pitchFamily="34" charset="0"/>
                </a:rPr>
                <a:t>ATIII + </a:t>
              </a:r>
              <a:r>
                <a:rPr lang="it-IT" altLang="it-IT" sz="1200" dirty="0" err="1">
                  <a:latin typeface="Comic Sans MS" pitchFamily="66" charset="0"/>
                  <a:cs typeface="Lucida Sans Unicode" pitchFamily="34" charset="0"/>
                </a:rPr>
                <a:t>Xa</a:t>
              </a:r>
              <a:endParaRPr lang="it-IT" altLang="it-IT" sz="1200" dirty="0">
                <a:latin typeface="Comic Sans MS" pitchFamily="66" charset="0"/>
                <a:cs typeface="Lucida Sans Unicode" pitchFamily="34" charset="0"/>
              </a:endParaRPr>
            </a:p>
          </p:txBody>
        </p:sp>
        <p:sp>
          <p:nvSpPr>
            <p:cNvPr id="39963" name="Text Box 26"/>
            <p:cNvSpPr txBox="1">
              <a:spLocks noChangeArrowheads="1"/>
            </p:cNvSpPr>
            <p:nvPr/>
          </p:nvSpPr>
          <p:spPr bwMode="auto">
            <a:xfrm>
              <a:off x="5616401" y="1547565"/>
              <a:ext cx="909638" cy="3996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lIns="90000" tIns="594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2000" dirty="0">
                  <a:latin typeface="Comic Sans MS" pitchFamily="66" charset="0"/>
                  <a:cs typeface="Lucida Sans Unicode" pitchFamily="34" charset="0"/>
                </a:rPr>
                <a:t>2002</a:t>
              </a:r>
            </a:p>
          </p:txBody>
        </p:sp>
        <p:sp>
          <p:nvSpPr>
            <p:cNvPr id="39964" name="Text Box 27"/>
            <p:cNvSpPr txBox="1">
              <a:spLocks noChangeArrowheads="1"/>
            </p:cNvSpPr>
            <p:nvPr/>
          </p:nvSpPr>
          <p:spPr bwMode="auto">
            <a:xfrm>
              <a:off x="7164288" y="4293096"/>
              <a:ext cx="427018" cy="279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dirty="0" err="1">
                  <a:latin typeface="Comic Sans MS" pitchFamily="66" charset="0"/>
                  <a:cs typeface="Lucida Sans Unicode" pitchFamily="34" charset="0"/>
                </a:rPr>
                <a:t>IIa</a:t>
              </a:r>
              <a:endParaRPr lang="it-IT" altLang="it-IT" sz="1200" dirty="0">
                <a:latin typeface="Comic Sans MS" pitchFamily="66" charset="0"/>
                <a:cs typeface="Lucida Sans Unicode" pitchFamily="34" charset="0"/>
              </a:endParaRPr>
            </a:p>
          </p:txBody>
        </p:sp>
        <p:sp>
          <p:nvSpPr>
            <p:cNvPr id="39965" name="Text Box 28"/>
            <p:cNvSpPr txBox="1">
              <a:spLocks noChangeArrowheads="1"/>
            </p:cNvSpPr>
            <p:nvPr/>
          </p:nvSpPr>
          <p:spPr bwMode="auto">
            <a:xfrm>
              <a:off x="7027689" y="1152277"/>
              <a:ext cx="810135" cy="3996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none" lIns="90000" tIns="594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2000" dirty="0">
                  <a:latin typeface="Comic Sans MS" pitchFamily="66" charset="0"/>
                  <a:cs typeface="Lucida Sans Unicode" pitchFamily="34" charset="0"/>
                </a:rPr>
                <a:t>2004</a:t>
              </a:r>
            </a:p>
          </p:txBody>
        </p:sp>
        <p:sp>
          <p:nvSpPr>
            <p:cNvPr id="39966" name="Text Box 29"/>
            <p:cNvSpPr txBox="1">
              <a:spLocks noChangeArrowheads="1"/>
            </p:cNvSpPr>
            <p:nvPr/>
          </p:nvSpPr>
          <p:spPr bwMode="auto">
            <a:xfrm>
              <a:off x="3059832" y="5013176"/>
              <a:ext cx="1416070" cy="454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dirty="0">
                  <a:latin typeface="Comic Sans MS" pitchFamily="66" charset="0"/>
                  <a:cs typeface="Lucida Sans Unicode" pitchFamily="34" charset="0"/>
                </a:rPr>
                <a:t>ATIII + </a:t>
              </a:r>
              <a:r>
                <a:rPr lang="it-IT" altLang="it-IT" sz="1200" dirty="0" err="1">
                  <a:latin typeface="Comic Sans MS" pitchFamily="66" charset="0"/>
                  <a:cs typeface="Lucida Sans Unicode" pitchFamily="34" charset="0"/>
                </a:rPr>
                <a:t>Xa</a:t>
              </a:r>
              <a:r>
                <a:rPr lang="it-IT" altLang="it-IT" sz="1200" dirty="0">
                  <a:latin typeface="Comic Sans MS" pitchFamily="66" charset="0"/>
                  <a:cs typeface="Lucida Sans Unicode" pitchFamily="34" charset="0"/>
                </a:rPr>
                <a:t> + </a:t>
              </a:r>
              <a:r>
                <a:rPr lang="it-IT" altLang="it-IT" sz="1200" dirty="0" err="1">
                  <a:latin typeface="Comic Sans MS" pitchFamily="66" charset="0"/>
                  <a:cs typeface="Lucida Sans Unicode" pitchFamily="34" charset="0"/>
                </a:rPr>
                <a:t>IIa</a:t>
              </a:r>
              <a:r>
                <a:rPr lang="it-IT" altLang="it-IT" sz="1200" dirty="0">
                  <a:latin typeface="Comic Sans MS" pitchFamily="66" charset="0"/>
                  <a:cs typeface="Lucida Sans Unicode" pitchFamily="34" charset="0"/>
                </a:rPr>
                <a:t/>
              </a:r>
              <a:br>
                <a:rPr lang="it-IT" altLang="it-IT" sz="1200" dirty="0">
                  <a:latin typeface="Comic Sans MS" pitchFamily="66" charset="0"/>
                  <a:cs typeface="Lucida Sans Unicode" pitchFamily="34" charset="0"/>
                </a:rPr>
              </a:br>
              <a:r>
                <a:rPr lang="it-IT" altLang="it-IT" sz="1200" dirty="0">
                  <a:latin typeface="Comic Sans MS" pitchFamily="66" charset="0"/>
                  <a:cs typeface="Lucida Sans Unicode" pitchFamily="34" charset="0"/>
                </a:rPr>
                <a:t>(</a:t>
              </a:r>
              <a:r>
                <a:rPr lang="it-IT" altLang="it-IT" sz="1200" dirty="0" err="1">
                  <a:latin typeface="Comic Sans MS" pitchFamily="66" charset="0"/>
                  <a:cs typeface="Lucida Sans Unicode" pitchFamily="34" charset="0"/>
                </a:rPr>
                <a:t>Xa</a:t>
              </a:r>
              <a:r>
                <a:rPr lang="it-IT" altLang="it-IT" sz="1200" dirty="0">
                  <a:latin typeface="Comic Sans MS" pitchFamily="66" charset="0"/>
                  <a:cs typeface="Lucida Sans Unicode" pitchFamily="34" charset="0"/>
                </a:rPr>
                <a:t> &gt; </a:t>
              </a:r>
              <a:r>
                <a:rPr lang="it-IT" altLang="it-IT" sz="1200" dirty="0" err="1">
                  <a:latin typeface="Comic Sans MS" pitchFamily="66" charset="0"/>
                  <a:cs typeface="Lucida Sans Unicode" pitchFamily="34" charset="0"/>
                </a:rPr>
                <a:t>IIa</a:t>
              </a:r>
              <a:r>
                <a:rPr lang="it-IT" altLang="it-IT" sz="1200" dirty="0">
                  <a:latin typeface="Comic Sans MS" pitchFamily="66" charset="0"/>
                  <a:cs typeface="Lucida Sans Unicode" pitchFamily="34" charset="0"/>
                </a:rPr>
                <a:t>)</a:t>
              </a:r>
              <a:r>
                <a:rPr lang="ar-SA" altLang="it-IT" sz="1200" dirty="0">
                  <a:latin typeface="Comic Sans MS" pitchFamily="66" charset="0"/>
                  <a:cs typeface="Lucida Sans Unicode" pitchFamily="34" charset="0"/>
                </a:rPr>
                <a:t>‏</a:t>
              </a:r>
              <a:endParaRPr lang="it-IT" altLang="it-IT" sz="1200" dirty="0">
                <a:latin typeface="Comic Sans MS" pitchFamily="66" charset="0"/>
                <a:cs typeface="Lucida Sans Unicode" pitchFamily="34" charset="0"/>
              </a:endParaRPr>
            </a:p>
          </p:txBody>
        </p:sp>
        <p:sp>
          <p:nvSpPr>
            <p:cNvPr id="39967" name="Text Box 30"/>
            <p:cNvSpPr txBox="1">
              <a:spLocks noChangeArrowheads="1"/>
            </p:cNvSpPr>
            <p:nvPr/>
          </p:nvSpPr>
          <p:spPr bwMode="auto">
            <a:xfrm>
              <a:off x="2865264" y="3168402"/>
              <a:ext cx="1505838" cy="512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a:latin typeface="Comic Sans MS" pitchFamily="66" charset="0"/>
                  <a:cs typeface="Lucida Sans Unicode" pitchFamily="34" charset="0"/>
                </a:rPr>
                <a:t>Eparina a basso</a:t>
              </a:r>
            </a:p>
            <a:p>
              <a:pPr algn="ctr">
                <a:lnSpc>
                  <a:spcPct val="95000"/>
                </a:lnSpc>
                <a:buSzPct val="100000"/>
              </a:pPr>
              <a:r>
                <a:rPr lang="it-IT" altLang="it-IT" sz="1400">
                  <a:latin typeface="Comic Sans MS" pitchFamily="66" charset="0"/>
                  <a:cs typeface="Lucida Sans Unicode" pitchFamily="34" charset="0"/>
                </a:rPr>
                <a:t>peso molecolare</a:t>
              </a:r>
            </a:p>
          </p:txBody>
        </p:sp>
        <p:sp>
          <p:nvSpPr>
            <p:cNvPr id="39968" name="Text Box 31"/>
            <p:cNvSpPr txBox="1">
              <a:spLocks noChangeArrowheads="1"/>
            </p:cNvSpPr>
            <p:nvPr/>
          </p:nvSpPr>
          <p:spPr bwMode="auto">
            <a:xfrm>
              <a:off x="2916065" y="2268290"/>
              <a:ext cx="1079871" cy="3996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square" lIns="90000" tIns="594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2000" dirty="0">
                  <a:latin typeface="Comic Sans MS" pitchFamily="66" charset="0"/>
                  <a:cs typeface="Lucida Sans Unicode" pitchFamily="34" charset="0"/>
                </a:rPr>
                <a:t>1980s</a:t>
              </a:r>
            </a:p>
          </p:txBody>
        </p:sp>
        <p:sp>
          <p:nvSpPr>
            <p:cNvPr id="39969" name="Text Box 32"/>
            <p:cNvSpPr txBox="1">
              <a:spLocks noChangeArrowheads="1"/>
            </p:cNvSpPr>
            <p:nvPr/>
          </p:nvSpPr>
          <p:spPr bwMode="auto">
            <a:xfrm>
              <a:off x="1547664" y="5229200"/>
              <a:ext cx="1188444" cy="454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dirty="0">
                  <a:latin typeface="Comic Sans MS" pitchFamily="66" charset="0"/>
                  <a:cs typeface="Lucida Sans Unicode" pitchFamily="34" charset="0"/>
                </a:rPr>
                <a:t>II, VII, </a:t>
              </a:r>
              <a:r>
                <a:rPr lang="it-IT" altLang="it-IT" sz="1200" dirty="0" err="1">
                  <a:latin typeface="Comic Sans MS" pitchFamily="66" charset="0"/>
                  <a:cs typeface="Lucida Sans Unicode" pitchFamily="34" charset="0"/>
                </a:rPr>
                <a:t>IX</a:t>
              </a:r>
              <a:r>
                <a:rPr lang="it-IT" altLang="it-IT" sz="1200" dirty="0">
                  <a:latin typeface="Comic Sans MS" pitchFamily="66" charset="0"/>
                  <a:cs typeface="Lucida Sans Unicode" pitchFamily="34" charset="0"/>
                </a:rPr>
                <a:t>, X</a:t>
              </a:r>
              <a:br>
                <a:rPr lang="it-IT" altLang="it-IT" sz="1200" dirty="0">
                  <a:latin typeface="Comic Sans MS" pitchFamily="66" charset="0"/>
                  <a:cs typeface="Lucida Sans Unicode" pitchFamily="34" charset="0"/>
                </a:rPr>
              </a:br>
              <a:r>
                <a:rPr lang="it-IT" altLang="it-IT" sz="1200" dirty="0">
                  <a:latin typeface="Comic Sans MS" pitchFamily="66" charset="0"/>
                  <a:cs typeface="Lucida Sans Unicode" pitchFamily="34" charset="0"/>
                </a:rPr>
                <a:t>(Proteina C,S)</a:t>
              </a:r>
              <a:r>
                <a:rPr lang="ar-SA" altLang="it-IT" sz="1200" dirty="0">
                  <a:latin typeface="Comic Sans MS" pitchFamily="66" charset="0"/>
                  <a:cs typeface="Lucida Sans Unicode" pitchFamily="34" charset="0"/>
                </a:rPr>
                <a:t>‏</a:t>
              </a:r>
              <a:endParaRPr lang="it-IT" altLang="it-IT" sz="1200" dirty="0">
                <a:latin typeface="Comic Sans MS" pitchFamily="66" charset="0"/>
                <a:cs typeface="Lucida Sans Unicode" pitchFamily="34" charset="0"/>
              </a:endParaRPr>
            </a:p>
          </p:txBody>
        </p:sp>
        <p:sp>
          <p:nvSpPr>
            <p:cNvPr id="39970" name="Text Box 33"/>
            <p:cNvSpPr txBox="1">
              <a:spLocks noChangeArrowheads="1"/>
            </p:cNvSpPr>
            <p:nvPr/>
          </p:nvSpPr>
          <p:spPr bwMode="auto">
            <a:xfrm>
              <a:off x="1476201" y="3527177"/>
              <a:ext cx="1193253" cy="512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a:latin typeface="Comic Sans MS" pitchFamily="66" charset="0"/>
                  <a:cs typeface="Lucida Sans Unicode" pitchFamily="34" charset="0"/>
                </a:rPr>
                <a:t>Antagonisti </a:t>
              </a:r>
            </a:p>
            <a:p>
              <a:pPr algn="ctr">
                <a:lnSpc>
                  <a:spcPct val="95000"/>
                </a:lnSpc>
                <a:buSzPct val="100000"/>
              </a:pPr>
              <a:r>
                <a:rPr lang="it-IT" altLang="it-IT" sz="1400">
                  <a:latin typeface="Comic Sans MS" pitchFamily="66" charset="0"/>
                  <a:cs typeface="Lucida Sans Unicode" pitchFamily="34" charset="0"/>
                </a:rPr>
                <a:t>vitamina K</a:t>
              </a:r>
            </a:p>
          </p:txBody>
        </p:sp>
        <p:sp>
          <p:nvSpPr>
            <p:cNvPr id="39971" name="Text Box 34"/>
            <p:cNvSpPr txBox="1">
              <a:spLocks noChangeArrowheads="1"/>
            </p:cNvSpPr>
            <p:nvPr/>
          </p:nvSpPr>
          <p:spPr bwMode="auto">
            <a:xfrm>
              <a:off x="1619672" y="2564904"/>
              <a:ext cx="1008112" cy="3996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square" lIns="90000" tIns="594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2000" dirty="0">
                  <a:latin typeface="Comic Sans MS" pitchFamily="66" charset="0"/>
                  <a:cs typeface="Lucida Sans Unicode" pitchFamily="34" charset="0"/>
                </a:rPr>
                <a:t>1940s</a:t>
              </a:r>
            </a:p>
          </p:txBody>
        </p:sp>
        <p:sp>
          <p:nvSpPr>
            <p:cNvPr id="39972" name="Text Box 35"/>
            <p:cNvSpPr txBox="1">
              <a:spLocks noChangeArrowheads="1"/>
            </p:cNvSpPr>
            <p:nvPr/>
          </p:nvSpPr>
          <p:spPr bwMode="auto">
            <a:xfrm>
              <a:off x="8181975" y="3959225"/>
              <a:ext cx="370912" cy="281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832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a:latin typeface="Comic Sans MS" pitchFamily="66" charset="0"/>
                  <a:cs typeface="Lucida Sans Unicode" pitchFamily="34" charset="0"/>
                </a:rPr>
                <a:t>Xa</a:t>
              </a:r>
            </a:p>
          </p:txBody>
        </p:sp>
        <p:sp>
          <p:nvSpPr>
            <p:cNvPr id="39973" name="Text Box 36"/>
            <p:cNvSpPr txBox="1">
              <a:spLocks noChangeArrowheads="1"/>
            </p:cNvSpPr>
            <p:nvPr/>
          </p:nvSpPr>
          <p:spPr bwMode="auto">
            <a:xfrm>
              <a:off x="7920038" y="1800225"/>
              <a:ext cx="1079500" cy="1129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832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dirty="0">
                  <a:latin typeface="Comic Sans MS" pitchFamily="66" charset="0"/>
                  <a:cs typeface="Lucida Sans Unicode" pitchFamily="34" charset="0"/>
                </a:rPr>
                <a:t>Inibitori</a:t>
              </a:r>
            </a:p>
            <a:p>
              <a:pPr algn="ctr">
                <a:lnSpc>
                  <a:spcPct val="95000"/>
                </a:lnSpc>
                <a:buSzPct val="100000"/>
              </a:pPr>
              <a:r>
                <a:rPr lang="it-IT" altLang="it-IT" sz="1400" dirty="0">
                  <a:latin typeface="Comic Sans MS" pitchFamily="66" charset="0"/>
                  <a:cs typeface="Lucida Sans Unicode" pitchFamily="34" charset="0"/>
                </a:rPr>
                <a:t>diretti del </a:t>
              </a:r>
            </a:p>
            <a:p>
              <a:pPr algn="ctr">
                <a:lnSpc>
                  <a:spcPct val="95000"/>
                </a:lnSpc>
                <a:buSzPct val="100000"/>
              </a:pPr>
              <a:r>
                <a:rPr lang="it-IT" altLang="it-IT" sz="1400" dirty="0">
                  <a:latin typeface="Comic Sans MS" pitchFamily="66" charset="0"/>
                  <a:cs typeface="Lucida Sans Unicode" pitchFamily="34" charset="0"/>
                </a:rPr>
                <a:t>fattore </a:t>
              </a:r>
              <a:r>
                <a:rPr lang="it-IT" altLang="it-IT" sz="1400" dirty="0" err="1">
                  <a:latin typeface="Comic Sans MS" pitchFamily="66" charset="0"/>
                  <a:cs typeface="Lucida Sans Unicode" pitchFamily="34" charset="0"/>
                </a:rPr>
                <a:t>Xa</a:t>
              </a:r>
              <a:r>
                <a:rPr lang="it-IT" altLang="it-IT" sz="1400" dirty="0">
                  <a:latin typeface="Comic Sans MS" pitchFamily="66" charset="0"/>
                  <a:cs typeface="Lucida Sans Unicode" pitchFamily="34" charset="0"/>
                </a:rPr>
                <a:t> </a:t>
              </a:r>
            </a:p>
            <a:p>
              <a:pPr algn="ctr">
                <a:lnSpc>
                  <a:spcPct val="95000"/>
                </a:lnSpc>
                <a:buSzPct val="100000"/>
              </a:pPr>
              <a:r>
                <a:rPr lang="it-IT" altLang="it-IT" sz="1400" dirty="0">
                  <a:latin typeface="Comic Sans MS" pitchFamily="66" charset="0"/>
                  <a:cs typeface="Lucida Sans Unicode" pitchFamily="34" charset="0"/>
                </a:rPr>
                <a:t>per via orale</a:t>
              </a:r>
            </a:p>
          </p:txBody>
        </p:sp>
        <p:sp>
          <p:nvSpPr>
            <p:cNvPr id="39981" name="Text Box 44"/>
            <p:cNvSpPr txBox="1">
              <a:spLocks noChangeArrowheads="1"/>
            </p:cNvSpPr>
            <p:nvPr/>
          </p:nvSpPr>
          <p:spPr bwMode="auto">
            <a:xfrm>
              <a:off x="4716016" y="4869160"/>
              <a:ext cx="489074" cy="279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200" dirty="0" err="1">
                  <a:latin typeface="Comic Sans MS" pitchFamily="66" charset="0"/>
                  <a:cs typeface="Lucida Sans Unicode" pitchFamily="34" charset="0"/>
                </a:rPr>
                <a:t>IIa</a:t>
              </a:r>
              <a:endParaRPr lang="it-IT" altLang="it-IT" sz="1200" dirty="0">
                <a:latin typeface="Comic Sans MS" pitchFamily="66" charset="0"/>
                <a:cs typeface="Lucida Sans Unicode" pitchFamily="34" charset="0"/>
              </a:endParaRPr>
            </a:p>
          </p:txBody>
        </p:sp>
        <p:sp>
          <p:nvSpPr>
            <p:cNvPr id="39982" name="Text Box 45"/>
            <p:cNvSpPr txBox="1">
              <a:spLocks noChangeArrowheads="1"/>
            </p:cNvSpPr>
            <p:nvPr/>
          </p:nvSpPr>
          <p:spPr bwMode="auto">
            <a:xfrm>
              <a:off x="4211960" y="1916832"/>
              <a:ext cx="1152128" cy="39962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square" lIns="90000" tIns="594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2000" dirty="0">
                  <a:latin typeface="Comic Sans MS" pitchFamily="66" charset="0"/>
                  <a:cs typeface="Lucida Sans Unicode" pitchFamily="34" charset="0"/>
                </a:rPr>
                <a:t>1990s</a:t>
              </a:r>
            </a:p>
          </p:txBody>
        </p:sp>
        <p:sp>
          <p:nvSpPr>
            <p:cNvPr id="39983" name="Text Box 46"/>
            <p:cNvSpPr txBox="1">
              <a:spLocks noChangeArrowheads="1"/>
            </p:cNvSpPr>
            <p:nvPr/>
          </p:nvSpPr>
          <p:spPr bwMode="auto">
            <a:xfrm>
              <a:off x="5435426" y="2120652"/>
              <a:ext cx="1204474" cy="512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a:latin typeface="Comic Sans MS" pitchFamily="66" charset="0"/>
                  <a:cs typeface="Lucida Sans Unicode" pitchFamily="34" charset="0"/>
                </a:rPr>
                <a:t>Inibitore</a:t>
              </a:r>
            </a:p>
            <a:p>
              <a:pPr algn="ctr">
                <a:lnSpc>
                  <a:spcPct val="95000"/>
                </a:lnSpc>
                <a:buSzPct val="100000"/>
              </a:pPr>
              <a:r>
                <a:rPr lang="it-IT" altLang="it-IT" sz="1400">
                  <a:latin typeface="Comic Sans MS" pitchFamily="66" charset="0"/>
                  <a:cs typeface="Lucida Sans Unicode" pitchFamily="34" charset="0"/>
                </a:rPr>
                <a:t>indiretto Xa</a:t>
              </a:r>
            </a:p>
          </p:txBody>
        </p:sp>
        <p:sp>
          <p:nvSpPr>
            <p:cNvPr id="39984" name="Text Box 47"/>
            <p:cNvSpPr txBox="1">
              <a:spLocks noChangeArrowheads="1"/>
            </p:cNvSpPr>
            <p:nvPr/>
          </p:nvSpPr>
          <p:spPr bwMode="auto">
            <a:xfrm>
              <a:off x="6875289" y="1728540"/>
              <a:ext cx="1079500" cy="1331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dirty="0">
                  <a:latin typeface="Comic Sans MS" pitchFamily="66" charset="0"/>
                  <a:cs typeface="Lucida Sans Unicode" pitchFamily="34" charset="0"/>
                </a:rPr>
                <a:t>Inibitori</a:t>
              </a:r>
            </a:p>
            <a:p>
              <a:pPr algn="ctr">
                <a:lnSpc>
                  <a:spcPct val="95000"/>
                </a:lnSpc>
                <a:buSzPct val="100000"/>
              </a:pPr>
              <a:r>
                <a:rPr lang="it-IT" altLang="it-IT" sz="1400" dirty="0">
                  <a:latin typeface="Comic Sans MS" pitchFamily="66" charset="0"/>
                  <a:cs typeface="Lucida Sans Unicode" pitchFamily="34" charset="0"/>
                </a:rPr>
                <a:t>diretti della trombina</a:t>
              </a:r>
            </a:p>
            <a:p>
              <a:pPr algn="ctr">
                <a:lnSpc>
                  <a:spcPct val="95000"/>
                </a:lnSpc>
                <a:buSzPct val="100000"/>
              </a:pPr>
              <a:r>
                <a:rPr lang="it-IT" altLang="it-IT" sz="1400" dirty="0">
                  <a:latin typeface="Comic Sans MS" pitchFamily="66" charset="0"/>
                  <a:cs typeface="Lucida Sans Unicode" pitchFamily="34" charset="0"/>
                </a:rPr>
                <a:t>per via </a:t>
              </a:r>
            </a:p>
            <a:p>
              <a:pPr algn="ctr">
                <a:lnSpc>
                  <a:spcPct val="95000"/>
                </a:lnSpc>
                <a:buSzPct val="100000"/>
              </a:pPr>
              <a:r>
                <a:rPr lang="it-IT" altLang="it-IT" sz="1400" dirty="0">
                  <a:latin typeface="Comic Sans MS" pitchFamily="66" charset="0"/>
                  <a:cs typeface="Lucida Sans Unicode" pitchFamily="34" charset="0"/>
                </a:rPr>
                <a:t>orale</a:t>
              </a:r>
            </a:p>
          </p:txBody>
        </p:sp>
        <p:sp>
          <p:nvSpPr>
            <p:cNvPr id="39985" name="Text Box 48"/>
            <p:cNvSpPr txBox="1">
              <a:spLocks noChangeArrowheads="1"/>
            </p:cNvSpPr>
            <p:nvPr/>
          </p:nvSpPr>
          <p:spPr bwMode="auto">
            <a:xfrm>
              <a:off x="4139952" y="2636912"/>
              <a:ext cx="1350962" cy="7176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5800" rIns="90000" bIns="46800">
              <a:spAutoFit/>
            </a:bodyP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algn="ctr">
                <a:lnSpc>
                  <a:spcPct val="95000"/>
                </a:lnSpc>
                <a:buSzPct val="100000"/>
              </a:pPr>
              <a:r>
                <a:rPr lang="it-IT" altLang="it-IT" sz="1400" dirty="0">
                  <a:latin typeface="Comic Sans MS" pitchFamily="66" charset="0"/>
                  <a:cs typeface="Lucida Sans Unicode" pitchFamily="34" charset="0"/>
                </a:rPr>
                <a:t>Inibitori diretti della trombina</a:t>
              </a:r>
            </a:p>
          </p:txBody>
        </p:sp>
      </p:grpSp>
      <p:pic>
        <p:nvPicPr>
          <p:cNvPr id="39986" name="Picture 49"/>
          <p:cNvPicPr>
            <a:picLocks noChangeAspect="1" noChangeArrowheads="1"/>
          </p:cNvPicPr>
          <p:nvPr/>
        </p:nvPicPr>
        <p:blipFill>
          <a:blip r:embed="rId3" cstate="print">
            <a:extLst>
              <a:ext uri="{28A0092B-C50C-407E-A947-70E740481C1C}">
                <a14:useLocalDpi xmlns="" xmlns:a14="http://schemas.microsoft.com/office/drawing/2010/main" val="0"/>
              </a:ext>
            </a:extLst>
          </a:blip>
          <a:srcRect l="12485"/>
          <a:stretch>
            <a:fillRect/>
          </a:stretch>
        </p:blipFill>
        <p:spPr bwMode="auto">
          <a:xfrm rot="21215355">
            <a:off x="581580" y="3437482"/>
            <a:ext cx="7988266" cy="1738313"/>
          </a:xfrm>
          <a:prstGeom prst="rect">
            <a:avLst/>
          </a:prstGeom>
          <a:noFill/>
          <a:ln>
            <a:noFill/>
          </a:ln>
          <a:effectLst>
            <a:glow rad="63500">
              <a:srgbClr val="C00000">
                <a:alpha val="40000"/>
              </a:srgbClr>
            </a:glow>
          </a:effectLst>
          <a:scene3d>
            <a:camera prst="orthographicFront"/>
            <a:lightRig rig="threePt" dir="t"/>
          </a:scene3d>
          <a:sp3d>
            <a:bevelT w="165100" prst="coolSlant"/>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51" name="Ovale 50"/>
          <p:cNvSpPr/>
          <p:nvPr/>
        </p:nvSpPr>
        <p:spPr>
          <a:xfrm>
            <a:off x="1475656" y="3429000"/>
            <a:ext cx="1152128" cy="792088"/>
          </a:xfrm>
          <a:prstGeom prst="ellipse">
            <a:avLst/>
          </a:prstGeom>
          <a:noFill/>
          <a:ln>
            <a:solidFill>
              <a:srgbClr val="C0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6948264" y="1628800"/>
            <a:ext cx="1008112" cy="1512168"/>
          </a:xfrm>
          <a:prstGeom prst="ellipse">
            <a:avLst/>
          </a:prstGeom>
          <a:noFill/>
          <a:ln>
            <a:solidFill>
              <a:srgbClr val="C0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7956376" y="1700808"/>
            <a:ext cx="1008112" cy="1440160"/>
          </a:xfrm>
          <a:prstGeom prst="ellipse">
            <a:avLst/>
          </a:prstGeom>
          <a:noFill/>
          <a:ln>
            <a:solidFill>
              <a:srgbClr val="C0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Segnaposto piè di pagina 52"/>
          <p:cNvSpPr>
            <a:spLocks noGrp="1"/>
          </p:cNvSpPr>
          <p:nvPr>
            <p:ph type="ftr" sz="quarter" idx="11"/>
          </p:nvPr>
        </p:nvSpPr>
        <p:spPr/>
        <p:txBody>
          <a:bodyPr/>
          <a:lstStyle/>
          <a:p>
            <a:r>
              <a:rPr lang="it-IT" smtClean="0"/>
              <a:t>dr. Oreste Urbano  - Messina</a:t>
            </a:r>
            <a:endParaRPr lang="it-IT"/>
          </a:p>
        </p:txBody>
      </p:sp>
    </p:spTree>
    <p:extLst>
      <p:ext uri="{BB962C8B-B14F-4D97-AF65-F5344CB8AC3E}">
        <p14:creationId xmlns="" xmlns:p14="http://schemas.microsoft.com/office/powerpoint/2010/main" val="3270820017"/>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685800" y="457200"/>
            <a:ext cx="7772400" cy="1143000"/>
          </a:xfrm>
        </p:spPr>
        <p:txBody>
          <a:bodyPr>
            <a:scene3d>
              <a:camera prst="orthographicFront"/>
              <a:lightRig rig="threePt" dir="t"/>
            </a:scene3d>
            <a:sp3d extrusionH="57150">
              <a:bevelT w="38100" h="38100" prst="angle"/>
            </a:sp3d>
          </a:bodyPr>
          <a:lstStyle/>
          <a:p>
            <a:r>
              <a:rPr lang="en-US" sz="4000" b="1" dirty="0" err="1">
                <a:solidFill>
                  <a:srgbClr val="C00000"/>
                </a:solidFill>
                <a:effectLst>
                  <a:glow rad="139700">
                    <a:schemeClr val="accent1">
                      <a:satMod val="175000"/>
                      <a:alpha val="40000"/>
                    </a:schemeClr>
                  </a:glow>
                </a:effectLst>
                <a:latin typeface="Comic Sans MS" pitchFamily="66" charset="0"/>
              </a:rPr>
              <a:t>Raccomandazione</a:t>
            </a:r>
            <a:r>
              <a:rPr lang="en-US" sz="4000" b="1" dirty="0">
                <a:solidFill>
                  <a:schemeClr val="tx1"/>
                </a:solidFill>
                <a:effectLst/>
                <a:latin typeface="Comic Sans MS" pitchFamily="66" charset="0"/>
              </a:rPr>
              <a:t> </a:t>
            </a:r>
            <a:r>
              <a:rPr lang="en-US" sz="4000" b="1" dirty="0" smtClean="0">
                <a:solidFill>
                  <a:schemeClr val="tx1"/>
                </a:solidFill>
                <a:effectLst/>
                <a:latin typeface="Comic Sans MS" pitchFamily="66" charset="0"/>
              </a:rPr>
              <a:t> </a:t>
            </a:r>
            <a:endParaRPr lang="it-IT" sz="4000" b="1" dirty="0">
              <a:solidFill>
                <a:schemeClr val="tx1"/>
              </a:solidFill>
              <a:effectLst/>
              <a:latin typeface="Comic Sans MS" pitchFamily="66" charset="0"/>
            </a:endParaRPr>
          </a:p>
        </p:txBody>
      </p:sp>
      <p:sp>
        <p:nvSpPr>
          <p:cNvPr id="360451" name="Rectangle 3"/>
          <p:cNvSpPr>
            <a:spLocks noGrp="1" noChangeArrowheads="1"/>
          </p:cNvSpPr>
          <p:nvPr>
            <p:ph type="body" idx="1"/>
          </p:nvPr>
        </p:nvSpPr>
        <p:spPr>
          <a:xfrm>
            <a:off x="714348" y="1643050"/>
            <a:ext cx="7772400" cy="4114800"/>
          </a:xfrm>
        </p:spPr>
        <p:txBody>
          <a:bodyPr/>
          <a:lstStyle/>
          <a:p>
            <a:pPr>
              <a:buClr>
                <a:schemeClr val="tx1"/>
              </a:buClr>
              <a:buSzPct val="150000"/>
              <a:buFontTx/>
              <a:buNone/>
            </a:pPr>
            <a:r>
              <a:rPr lang="en-US" sz="3600" b="1" dirty="0">
                <a:effectLst/>
                <a:latin typeface="Comic Sans MS" pitchFamily="66" charset="0"/>
              </a:rPr>
              <a:t>TAO 3 </a:t>
            </a:r>
            <a:r>
              <a:rPr lang="en-US" sz="3600" b="1" dirty="0" err="1">
                <a:effectLst/>
                <a:latin typeface="Comic Sans MS" pitchFamily="66" charset="0"/>
              </a:rPr>
              <a:t>mesi</a:t>
            </a:r>
            <a:r>
              <a:rPr lang="en-US" sz="3600" b="1" dirty="0">
                <a:effectLst/>
                <a:latin typeface="Comic Sans MS" pitchFamily="66" charset="0"/>
              </a:rPr>
              <a:t> se</a:t>
            </a:r>
            <a:r>
              <a:rPr lang="en-US" sz="3600" dirty="0">
                <a:latin typeface="Comic Sans MS" pitchFamily="66" charset="0"/>
              </a:rPr>
              <a:t> </a:t>
            </a:r>
            <a:r>
              <a:rPr lang="en-US" sz="3600" dirty="0" smtClean="0">
                <a:latin typeface="Comic Sans MS" pitchFamily="66" charset="0"/>
              </a:rPr>
              <a:t> </a:t>
            </a:r>
            <a:endParaRPr lang="en-US" sz="3600" dirty="0">
              <a:latin typeface="Comic Sans MS" pitchFamily="66" charset="0"/>
            </a:endParaRPr>
          </a:p>
          <a:p>
            <a:pPr>
              <a:buClr>
                <a:schemeClr val="tx1"/>
              </a:buClr>
              <a:buSzPct val="150000"/>
              <a:buFontTx/>
              <a:buNone/>
            </a:pPr>
            <a:endParaRPr lang="en-US" dirty="0">
              <a:latin typeface="Comic Sans MS" pitchFamily="66" charset="0"/>
            </a:endParaRPr>
          </a:p>
          <a:p>
            <a:pPr>
              <a:buClr>
                <a:schemeClr val="tx1"/>
              </a:buClr>
              <a:buSzPct val="110000"/>
              <a:buBlip>
                <a:blip r:embed="rId3"/>
              </a:buBlip>
            </a:pPr>
            <a:r>
              <a:rPr lang="en-US" sz="3600" dirty="0" smtClean="0">
                <a:effectLst/>
                <a:latin typeface="Comic Sans MS" pitchFamily="66" charset="0"/>
              </a:rPr>
              <a:t> TVP </a:t>
            </a:r>
            <a:r>
              <a:rPr lang="en-US" sz="3600" dirty="0" err="1">
                <a:effectLst/>
                <a:latin typeface="Comic Sans MS" pitchFamily="66" charset="0"/>
              </a:rPr>
              <a:t>distale</a:t>
            </a:r>
            <a:r>
              <a:rPr lang="en-US" sz="3600" dirty="0">
                <a:effectLst/>
                <a:latin typeface="Comic Sans MS" pitchFamily="66" charset="0"/>
              </a:rPr>
              <a:t> </a:t>
            </a:r>
            <a:r>
              <a:rPr lang="en-US" sz="3600" dirty="0" err="1">
                <a:effectLst/>
                <a:latin typeface="Comic Sans MS" pitchFamily="66" charset="0"/>
              </a:rPr>
              <a:t>isolata</a:t>
            </a:r>
            <a:r>
              <a:rPr lang="en-US" sz="3600" dirty="0">
                <a:effectLst/>
                <a:latin typeface="Comic Sans MS" pitchFamily="66" charset="0"/>
              </a:rPr>
              <a:t> </a:t>
            </a:r>
            <a:br>
              <a:rPr lang="en-US" sz="3600" dirty="0">
                <a:effectLst/>
                <a:latin typeface="Comic Sans MS" pitchFamily="66" charset="0"/>
              </a:rPr>
            </a:br>
            <a:r>
              <a:rPr lang="en-US" sz="3600" dirty="0" smtClean="0">
                <a:effectLst/>
                <a:latin typeface="Comic Sans MS" pitchFamily="66" charset="0"/>
              </a:rPr>
              <a:t> (</a:t>
            </a:r>
            <a:r>
              <a:rPr lang="en-US" sz="3600" dirty="0" err="1">
                <a:effectLst/>
                <a:latin typeface="Comic Sans MS" pitchFamily="66" charset="0"/>
              </a:rPr>
              <a:t>idiopatica</a:t>
            </a:r>
            <a:r>
              <a:rPr lang="en-US" sz="3600" dirty="0">
                <a:effectLst/>
                <a:latin typeface="Comic Sans MS" pitchFamily="66" charset="0"/>
              </a:rPr>
              <a:t> o </a:t>
            </a:r>
            <a:r>
              <a:rPr lang="en-US" sz="3600" dirty="0" err="1">
                <a:effectLst/>
                <a:latin typeface="Comic Sans MS" pitchFamily="66" charset="0"/>
              </a:rPr>
              <a:t>secondaria</a:t>
            </a:r>
            <a:r>
              <a:rPr lang="en-US" sz="3600" dirty="0">
                <a:effectLst/>
                <a:latin typeface="Comic Sans MS" pitchFamily="66" charset="0"/>
              </a:rPr>
              <a:t>)</a:t>
            </a:r>
          </a:p>
          <a:p>
            <a:pPr>
              <a:buClr>
                <a:schemeClr val="tx1"/>
              </a:buClr>
              <a:buSzPct val="110000"/>
              <a:buBlip>
                <a:blip r:embed="rId3"/>
              </a:buBlip>
            </a:pPr>
            <a:r>
              <a:rPr lang="en-US" sz="3600" dirty="0" smtClean="0">
                <a:effectLst/>
                <a:latin typeface="Comic Sans MS" pitchFamily="66" charset="0"/>
              </a:rPr>
              <a:t> TEV </a:t>
            </a:r>
            <a:r>
              <a:rPr lang="en-US" sz="3600" dirty="0" err="1">
                <a:effectLst/>
                <a:latin typeface="Comic Sans MS" pitchFamily="66" charset="0"/>
              </a:rPr>
              <a:t>secondaria</a:t>
            </a:r>
            <a:r>
              <a:rPr lang="en-US" sz="3600" dirty="0">
                <a:effectLst/>
                <a:latin typeface="Comic Sans MS" pitchFamily="66" charset="0"/>
              </a:rPr>
              <a:t> a </a:t>
            </a:r>
            <a:r>
              <a:rPr lang="en-US" sz="3600" dirty="0" err="1">
                <a:effectLst/>
                <a:latin typeface="Comic Sans MS" pitchFamily="66" charset="0"/>
              </a:rPr>
              <a:t>causa</a:t>
            </a:r>
            <a:r>
              <a:rPr lang="en-US" sz="3600" dirty="0">
                <a:effectLst/>
                <a:latin typeface="Comic Sans MS" pitchFamily="66" charset="0"/>
              </a:rPr>
              <a:t> </a:t>
            </a:r>
            <a:r>
              <a:rPr lang="en-US" sz="3600" dirty="0" err="1">
                <a:effectLst/>
                <a:latin typeface="Comic Sans MS" pitchFamily="66" charset="0"/>
              </a:rPr>
              <a:t>rimossa</a:t>
            </a:r>
            <a:r>
              <a:rPr lang="en-US" sz="3600" dirty="0">
                <a:effectLst/>
                <a:latin typeface="Comic Sans MS" pitchFamily="66" charset="0"/>
              </a:rPr>
              <a:t/>
            </a:r>
            <a:br>
              <a:rPr lang="en-US" sz="3600" dirty="0">
                <a:effectLst/>
                <a:latin typeface="Comic Sans MS" pitchFamily="66" charset="0"/>
              </a:rPr>
            </a:br>
            <a:r>
              <a:rPr lang="en-US" sz="3600" dirty="0" smtClean="0">
                <a:effectLst/>
                <a:latin typeface="Comic Sans MS" pitchFamily="66" charset="0"/>
              </a:rPr>
              <a:t> (</a:t>
            </a:r>
            <a:r>
              <a:rPr lang="en-US" sz="3600" dirty="0" err="1">
                <a:effectLst/>
                <a:latin typeface="Comic Sans MS" pitchFamily="66" charset="0"/>
              </a:rPr>
              <a:t>recidive</a:t>
            </a:r>
            <a:r>
              <a:rPr lang="en-US" sz="3600" dirty="0">
                <a:effectLst/>
                <a:latin typeface="Comic Sans MS" pitchFamily="66" charset="0"/>
              </a:rPr>
              <a:t> </a:t>
            </a:r>
            <a:r>
              <a:rPr lang="en-US" sz="3600" dirty="0">
                <a:effectLst/>
                <a:latin typeface="Comic Sans MS" pitchFamily="66" charset="0"/>
                <a:cs typeface="Arial" pitchFamily="34" charset="0"/>
              </a:rPr>
              <a:t>~ 4%)</a:t>
            </a:r>
            <a:endParaRPr lang="en-US" sz="3600" dirty="0">
              <a:effectLst/>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685800" y="457200"/>
            <a:ext cx="7772400" cy="1143000"/>
          </a:xfrm>
        </p:spPr>
        <p:txBody>
          <a:bodyPr>
            <a:scene3d>
              <a:camera prst="orthographicFront"/>
              <a:lightRig rig="threePt" dir="t"/>
            </a:scene3d>
            <a:sp3d extrusionH="57150">
              <a:bevelT w="38100" h="38100" prst="angle"/>
            </a:sp3d>
          </a:bodyPr>
          <a:lstStyle/>
          <a:p>
            <a:r>
              <a:rPr lang="en-US" sz="4000" b="1" dirty="0" err="1">
                <a:solidFill>
                  <a:srgbClr val="C00000"/>
                </a:solidFill>
                <a:effectLst>
                  <a:glow rad="139700">
                    <a:schemeClr val="accent1">
                      <a:satMod val="175000"/>
                      <a:alpha val="40000"/>
                    </a:schemeClr>
                  </a:glow>
                </a:effectLst>
                <a:latin typeface="Comic Sans MS" pitchFamily="66" charset="0"/>
              </a:rPr>
              <a:t>Raccomandazione</a:t>
            </a:r>
            <a:r>
              <a:rPr lang="en-US" sz="4000" b="1" dirty="0">
                <a:solidFill>
                  <a:schemeClr val="tx1"/>
                </a:solidFill>
                <a:effectLst/>
                <a:latin typeface="Comic Sans MS" pitchFamily="66" charset="0"/>
              </a:rPr>
              <a:t> </a:t>
            </a:r>
            <a:r>
              <a:rPr lang="en-US" sz="4000" b="1" dirty="0" smtClean="0">
                <a:solidFill>
                  <a:schemeClr val="tx1"/>
                </a:solidFill>
                <a:effectLst/>
                <a:latin typeface="Comic Sans MS" pitchFamily="66" charset="0"/>
              </a:rPr>
              <a:t> </a:t>
            </a:r>
            <a:endParaRPr lang="it-IT" sz="4000" b="1" dirty="0">
              <a:solidFill>
                <a:schemeClr val="tx1"/>
              </a:solidFill>
              <a:effectLst/>
              <a:latin typeface="Comic Sans MS" pitchFamily="66" charset="0"/>
            </a:endParaRPr>
          </a:p>
        </p:txBody>
      </p:sp>
      <p:sp>
        <p:nvSpPr>
          <p:cNvPr id="362499" name="Rectangle 3"/>
          <p:cNvSpPr>
            <a:spLocks noGrp="1" noChangeArrowheads="1"/>
          </p:cNvSpPr>
          <p:nvPr>
            <p:ph type="body" idx="1"/>
          </p:nvPr>
        </p:nvSpPr>
        <p:spPr>
          <a:xfrm>
            <a:off x="683568" y="1700808"/>
            <a:ext cx="7772400" cy="4114800"/>
          </a:xfrm>
        </p:spPr>
        <p:txBody>
          <a:bodyPr/>
          <a:lstStyle/>
          <a:p>
            <a:pPr>
              <a:buClr>
                <a:schemeClr val="tx1"/>
              </a:buClr>
              <a:buSzPct val="150000"/>
              <a:buFontTx/>
              <a:buNone/>
            </a:pPr>
            <a:r>
              <a:rPr lang="en-US" sz="3600" b="1" dirty="0">
                <a:effectLst/>
                <a:latin typeface="Comic Sans MS" pitchFamily="66" charset="0"/>
              </a:rPr>
              <a:t>TAO </a:t>
            </a:r>
            <a:r>
              <a:rPr lang="en-US" sz="3600" b="1" dirty="0" err="1">
                <a:effectLst/>
                <a:latin typeface="Comic Sans MS" pitchFamily="66" charset="0"/>
              </a:rPr>
              <a:t>indefinita</a:t>
            </a:r>
            <a:r>
              <a:rPr lang="en-US" sz="3600" b="1" dirty="0">
                <a:effectLst/>
                <a:latin typeface="Comic Sans MS" pitchFamily="66" charset="0"/>
              </a:rPr>
              <a:t> se </a:t>
            </a:r>
            <a:r>
              <a:rPr lang="en-US" sz="3600" dirty="0" smtClean="0">
                <a:effectLst/>
                <a:latin typeface="Comic Sans MS" pitchFamily="66" charset="0"/>
              </a:rPr>
              <a:t> </a:t>
            </a:r>
            <a:endParaRPr lang="en-US" sz="3600" dirty="0">
              <a:effectLst/>
              <a:latin typeface="Comic Sans MS" pitchFamily="66" charset="0"/>
            </a:endParaRPr>
          </a:p>
          <a:p>
            <a:pPr>
              <a:buClr>
                <a:schemeClr val="tx1"/>
              </a:buClr>
              <a:buSzPct val="150000"/>
              <a:buFontTx/>
              <a:buNone/>
            </a:pPr>
            <a:endParaRPr lang="en-US" dirty="0">
              <a:effectLst/>
              <a:latin typeface="Comic Sans MS" pitchFamily="66" charset="0"/>
            </a:endParaRPr>
          </a:p>
          <a:p>
            <a:pPr>
              <a:buClr>
                <a:schemeClr val="tx1"/>
              </a:buClr>
              <a:buSzPct val="95000"/>
              <a:buBlip>
                <a:blip r:embed="rId3"/>
              </a:buBlip>
            </a:pPr>
            <a:r>
              <a:rPr lang="en-US" sz="3600" dirty="0" smtClean="0">
                <a:effectLst/>
                <a:latin typeface="Comic Sans MS" pitchFamily="66" charset="0"/>
              </a:rPr>
              <a:t> </a:t>
            </a:r>
            <a:r>
              <a:rPr lang="en-US" dirty="0" err="1" smtClean="0">
                <a:effectLst/>
                <a:latin typeface="Comic Sans MS" pitchFamily="66" charset="0"/>
              </a:rPr>
              <a:t>Una</a:t>
            </a:r>
            <a:r>
              <a:rPr lang="en-US" dirty="0" smtClean="0">
                <a:effectLst/>
                <a:latin typeface="Comic Sans MS" pitchFamily="66" charset="0"/>
              </a:rPr>
              <a:t> </a:t>
            </a:r>
            <a:r>
              <a:rPr lang="en-US" dirty="0">
                <a:effectLst/>
                <a:latin typeface="Comic Sans MS" pitchFamily="66" charset="0"/>
              </a:rPr>
              <a:t>TEV </a:t>
            </a:r>
            <a:r>
              <a:rPr lang="en-US" dirty="0" err="1">
                <a:effectLst/>
                <a:latin typeface="Comic Sans MS" pitchFamily="66" charset="0"/>
              </a:rPr>
              <a:t>secondaria</a:t>
            </a:r>
            <a:r>
              <a:rPr lang="en-US" dirty="0">
                <a:effectLst/>
                <a:latin typeface="Comic Sans MS" pitchFamily="66" charset="0"/>
              </a:rPr>
              <a:t> a </a:t>
            </a:r>
            <a:r>
              <a:rPr lang="en-US" dirty="0" err="1">
                <a:effectLst/>
                <a:latin typeface="Comic Sans MS" pitchFamily="66" charset="0"/>
              </a:rPr>
              <a:t>causa</a:t>
            </a:r>
            <a:r>
              <a:rPr lang="en-US" dirty="0">
                <a:effectLst/>
                <a:latin typeface="Comic Sans MS" pitchFamily="66" charset="0"/>
              </a:rPr>
              <a:t> </a:t>
            </a:r>
            <a:r>
              <a:rPr lang="en-US" dirty="0" smtClean="0">
                <a:effectLst/>
                <a:latin typeface="Comic Sans MS" pitchFamily="66" charset="0"/>
              </a:rPr>
              <a:t> </a:t>
            </a:r>
          </a:p>
          <a:p>
            <a:pPr>
              <a:buClr>
                <a:schemeClr val="tx1"/>
              </a:buClr>
              <a:buSzPct val="95000"/>
              <a:buNone/>
            </a:pPr>
            <a:r>
              <a:rPr lang="en-US" dirty="0" smtClean="0">
                <a:effectLst/>
                <a:latin typeface="Comic Sans MS" pitchFamily="66" charset="0"/>
              </a:rPr>
              <a:t>    </a:t>
            </a:r>
            <a:r>
              <a:rPr lang="en-US" dirty="0" err="1" smtClean="0">
                <a:effectLst/>
                <a:latin typeface="Comic Sans MS" pitchFamily="66" charset="0"/>
              </a:rPr>
              <a:t>permanente</a:t>
            </a:r>
            <a:r>
              <a:rPr lang="en-US" dirty="0" smtClean="0">
                <a:effectLst/>
                <a:latin typeface="Comic Sans MS" pitchFamily="66" charset="0"/>
              </a:rPr>
              <a:t> </a:t>
            </a:r>
            <a:r>
              <a:rPr lang="en-US" dirty="0">
                <a:effectLst/>
                <a:latin typeface="Comic Sans MS" pitchFamily="66" charset="0"/>
              </a:rPr>
              <a:t>(</a:t>
            </a:r>
            <a:r>
              <a:rPr lang="en-US" dirty="0" err="1">
                <a:effectLst/>
                <a:latin typeface="Comic Sans MS" pitchFamily="66" charset="0"/>
              </a:rPr>
              <a:t>cancro</a:t>
            </a:r>
            <a:r>
              <a:rPr lang="en-US" dirty="0">
                <a:effectLst/>
                <a:latin typeface="Comic Sans MS" pitchFamily="66" charset="0"/>
              </a:rPr>
              <a:t>, </a:t>
            </a:r>
            <a:r>
              <a:rPr lang="en-US" dirty="0" err="1">
                <a:effectLst/>
                <a:latin typeface="Comic Sans MS" pitchFamily="66" charset="0"/>
              </a:rPr>
              <a:t>sindrome</a:t>
            </a:r>
            <a:r>
              <a:rPr lang="en-US" dirty="0">
                <a:effectLst/>
                <a:latin typeface="Comic Sans MS" pitchFamily="66" charset="0"/>
              </a:rPr>
              <a:t> </a:t>
            </a:r>
            <a:r>
              <a:rPr lang="en-US" dirty="0" err="1">
                <a:effectLst/>
                <a:latin typeface="Comic Sans MS" pitchFamily="66" charset="0"/>
              </a:rPr>
              <a:t>aFL</a:t>
            </a:r>
            <a:r>
              <a:rPr lang="en-US" dirty="0">
                <a:effectLst/>
                <a:latin typeface="Comic Sans MS" pitchFamily="66" charset="0"/>
              </a:rPr>
              <a:t>)</a:t>
            </a:r>
          </a:p>
          <a:p>
            <a:pPr>
              <a:buClr>
                <a:schemeClr val="tx1"/>
              </a:buClr>
              <a:buSzPct val="95000"/>
              <a:buBlip>
                <a:blip r:embed="rId3"/>
              </a:buBlip>
            </a:pPr>
            <a:r>
              <a:rPr lang="en-US" dirty="0" smtClean="0">
                <a:effectLst/>
                <a:latin typeface="Comic Sans MS" pitchFamily="66" charset="0"/>
              </a:rPr>
              <a:t> Due </a:t>
            </a:r>
            <a:r>
              <a:rPr lang="en-US" dirty="0">
                <a:effectLst/>
                <a:latin typeface="Comic Sans MS" pitchFamily="66" charset="0"/>
              </a:rPr>
              <a:t>o </a:t>
            </a:r>
            <a:r>
              <a:rPr lang="en-US" dirty="0" err="1">
                <a:effectLst/>
                <a:latin typeface="Comic Sans MS" pitchFamily="66" charset="0"/>
              </a:rPr>
              <a:t>più</a:t>
            </a:r>
            <a:r>
              <a:rPr lang="en-US" dirty="0">
                <a:effectLst/>
                <a:latin typeface="Comic Sans MS" pitchFamily="66" charset="0"/>
              </a:rPr>
              <a:t> </a:t>
            </a:r>
            <a:r>
              <a:rPr lang="en-US" dirty="0" err="1">
                <a:effectLst/>
                <a:latin typeface="Comic Sans MS" pitchFamily="66" charset="0"/>
              </a:rPr>
              <a:t>eventi</a:t>
            </a:r>
            <a:endParaRPr lang="en-US" dirty="0">
              <a:effectLst/>
              <a:latin typeface="Comic Sans MS" pitchFamily="66" charset="0"/>
            </a:endParaRPr>
          </a:p>
          <a:p>
            <a:pPr>
              <a:buClr>
                <a:schemeClr val="tx1"/>
              </a:buClr>
              <a:buSzPct val="95000"/>
              <a:buBlip>
                <a:blip r:embed="rId3"/>
              </a:buBlip>
            </a:pPr>
            <a:r>
              <a:rPr lang="en-US" dirty="0" smtClean="0">
                <a:effectLst/>
                <a:latin typeface="Comic Sans MS" pitchFamily="66" charset="0"/>
              </a:rPr>
              <a:t> </a:t>
            </a:r>
            <a:r>
              <a:rPr lang="en-US" dirty="0" err="1" smtClean="0">
                <a:effectLst/>
                <a:latin typeface="Comic Sans MS" pitchFamily="66" charset="0"/>
              </a:rPr>
              <a:t>Alcune</a:t>
            </a:r>
            <a:r>
              <a:rPr lang="en-US" dirty="0" smtClean="0">
                <a:effectLst/>
                <a:latin typeface="Comic Sans MS" pitchFamily="66" charset="0"/>
              </a:rPr>
              <a:t> </a:t>
            </a:r>
            <a:r>
              <a:rPr lang="en-US" dirty="0" err="1">
                <a:effectLst/>
                <a:latin typeface="Comic Sans MS" pitchFamily="66" charset="0"/>
              </a:rPr>
              <a:t>trombofilie</a:t>
            </a:r>
            <a:endParaRPr lang="en-US" dirty="0">
              <a:effectLst/>
              <a:latin typeface="Comic Sans MS" pitchFamily="66" charset="0"/>
            </a:endParaRPr>
          </a:p>
        </p:txBody>
      </p:sp>
      <p:sp>
        <p:nvSpPr>
          <p:cNvPr id="4" name="Segnaposto piè di pagina 3"/>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piè di pagina 2"/>
          <p:cNvSpPr>
            <a:spLocks noGrp="1"/>
          </p:cNvSpPr>
          <p:nvPr>
            <p:ph type="ftr" sz="quarter" idx="11"/>
          </p:nvPr>
        </p:nvSpPr>
        <p:spPr/>
        <p:txBody>
          <a:bodyPr/>
          <a:lstStyle/>
          <a:p>
            <a:pPr>
              <a:defRPr/>
            </a:pPr>
            <a:r>
              <a:rPr lang="it-IT" smtClean="0"/>
              <a:t>dr. Oreste Urbano  - Messina</a:t>
            </a:r>
            <a:endParaRPr lang="it-IT"/>
          </a:p>
        </p:txBody>
      </p:sp>
      <p:grpSp>
        <p:nvGrpSpPr>
          <p:cNvPr id="2" name="Group 15"/>
          <p:cNvGrpSpPr>
            <a:grpSpLocks/>
          </p:cNvGrpSpPr>
          <p:nvPr/>
        </p:nvGrpSpPr>
        <p:grpSpPr bwMode="auto">
          <a:xfrm>
            <a:off x="899592" y="1412205"/>
            <a:ext cx="7788581" cy="3917950"/>
            <a:chOff x="521" y="845"/>
            <a:chExt cx="4672" cy="2468"/>
          </a:xfrm>
        </p:grpSpPr>
        <p:sp>
          <p:nvSpPr>
            <p:cNvPr id="21508" name="Text Box 2"/>
            <p:cNvSpPr txBox="1">
              <a:spLocks noChangeArrowheads="1"/>
            </p:cNvSpPr>
            <p:nvPr/>
          </p:nvSpPr>
          <p:spPr bwMode="auto">
            <a:xfrm>
              <a:off x="3717" y="3159"/>
              <a:ext cx="1287" cy="154"/>
            </a:xfrm>
            <a:prstGeom prst="rect">
              <a:avLst/>
            </a:prstGeom>
            <a:noFill/>
            <a:ln w="12700">
              <a:noFill/>
              <a:miter lim="800000"/>
              <a:headEnd/>
              <a:tailEnd/>
            </a:ln>
          </p:spPr>
          <p:txBody>
            <a:bodyPr wrap="none">
              <a:spAutoFit/>
            </a:bodyPr>
            <a:lstStyle/>
            <a:p>
              <a:pPr eaLnBrk="0" hangingPunct="0"/>
              <a:r>
                <a:rPr lang="it-IT" sz="1000" i="1" dirty="0" err="1"/>
                <a:t>Hyers</a:t>
              </a:r>
              <a:r>
                <a:rPr lang="it-IT" sz="1000" i="1" dirty="0"/>
                <a:t> </a:t>
              </a:r>
              <a:r>
                <a:rPr lang="it-IT" sz="1000" i="1" dirty="0" err="1"/>
                <a:t>et</a:t>
              </a:r>
              <a:r>
                <a:rPr lang="it-IT" sz="1000" i="1" dirty="0"/>
                <a:t> al. </a:t>
              </a:r>
              <a:r>
                <a:rPr lang="it-IT" sz="1000" i="1" dirty="0" err="1"/>
                <a:t>Chest</a:t>
              </a:r>
              <a:r>
                <a:rPr lang="it-IT" sz="1000" i="1" dirty="0"/>
                <a:t> 2001; 119: 176S</a:t>
              </a:r>
            </a:p>
          </p:txBody>
        </p:sp>
        <p:sp>
          <p:nvSpPr>
            <p:cNvPr id="18436" name="Text Box 4"/>
            <p:cNvSpPr txBox="1">
              <a:spLocks noChangeArrowheads="1"/>
            </p:cNvSpPr>
            <p:nvPr/>
          </p:nvSpPr>
          <p:spPr bwMode="auto">
            <a:xfrm>
              <a:off x="843" y="1254"/>
              <a:ext cx="963" cy="214"/>
            </a:xfrm>
            <a:prstGeom prst="rect">
              <a:avLst/>
            </a:prstGeom>
            <a:noFill/>
            <a:ln w="9525">
              <a:noFill/>
              <a:miter lim="800000"/>
              <a:headEnd/>
              <a:tailEnd/>
            </a:ln>
            <a:effectLst/>
          </p:spPr>
          <p:txBody>
            <a:bodyPr>
              <a:spAutoFit/>
            </a:bodyPr>
            <a:lstStyle/>
            <a:p>
              <a:pPr eaLnBrk="0" hangingPunct="0">
                <a:lnSpc>
                  <a:spcPct val="90000"/>
                </a:lnSpc>
                <a:defRPr/>
              </a:pPr>
              <a:r>
                <a:rPr lang="it-IT" b="1">
                  <a:solidFill>
                    <a:srgbClr val="FF3300"/>
                  </a:solidFill>
                  <a:effectLst>
                    <a:outerShdw blurRad="38100" dist="38100" dir="2700000" algn="tl">
                      <a:srgbClr val="FFFFFF"/>
                    </a:outerShdw>
                  </a:effectLst>
                  <a:latin typeface="Comic Sans MS" pitchFamily="66" charset="0"/>
                  <a:cs typeface="Times New Roman" pitchFamily="18" charset="0"/>
                </a:rPr>
                <a:t>3-6 mesi</a:t>
              </a:r>
            </a:p>
          </p:txBody>
        </p:sp>
        <p:sp>
          <p:nvSpPr>
            <p:cNvPr id="21510" name="Text Box 5"/>
            <p:cNvSpPr txBox="1">
              <a:spLocks noChangeArrowheads="1"/>
            </p:cNvSpPr>
            <p:nvPr/>
          </p:nvSpPr>
          <p:spPr bwMode="auto">
            <a:xfrm>
              <a:off x="2082" y="1027"/>
              <a:ext cx="2981" cy="713"/>
            </a:xfrm>
            <a:prstGeom prst="rect">
              <a:avLst/>
            </a:prstGeom>
            <a:noFill/>
            <a:ln w="9525">
              <a:noFill/>
              <a:miter lim="800000"/>
              <a:headEnd/>
              <a:tailEnd/>
            </a:ln>
          </p:spPr>
          <p:txBody>
            <a:bodyPr>
              <a:spAutoFit/>
            </a:bodyPr>
            <a:lstStyle/>
            <a:p>
              <a:pPr eaLnBrk="0" hangingPunct="0">
                <a:lnSpc>
                  <a:spcPct val="85000"/>
                </a:lnSpc>
                <a:buClr>
                  <a:schemeClr val="tx2"/>
                </a:buClr>
                <a:buSzPct val="75000"/>
                <a:buFont typeface="Monotype Sorts" pitchFamily="2" charset="2"/>
                <a:buNone/>
              </a:pPr>
              <a:r>
                <a:rPr lang="it-IT" sz="1600" b="1">
                  <a:latin typeface="Comic Sans MS" pitchFamily="66" charset="0"/>
                  <a:cs typeface="Times New Roman" pitchFamily="18" charset="0"/>
                </a:rPr>
                <a:t>Primo episodio in presenza di fattori di rischio transitori e rimovibili (chirurgia, traumi, estro-progestinici); pazienti con fattore V Leiden o </a:t>
              </a:r>
            </a:p>
            <a:p>
              <a:pPr eaLnBrk="0" hangingPunct="0">
                <a:lnSpc>
                  <a:spcPct val="85000"/>
                </a:lnSpc>
                <a:buClr>
                  <a:schemeClr val="tx2"/>
                </a:buClr>
                <a:buSzPct val="75000"/>
                <a:buFont typeface="Monotype Sorts" pitchFamily="2" charset="2"/>
                <a:buNone/>
              </a:pPr>
              <a:r>
                <a:rPr lang="it-IT" sz="1600" b="1">
                  <a:latin typeface="Comic Sans MS" pitchFamily="66" charset="0"/>
                  <a:cs typeface="Times New Roman" pitchFamily="18" charset="0"/>
                </a:rPr>
                <a:t>mutazione G20210A della protrombina. 			           </a:t>
              </a:r>
              <a:r>
                <a:rPr lang="it-IT" sz="1400" b="1">
                  <a:solidFill>
                    <a:srgbClr val="FF3300"/>
                  </a:solidFill>
                  <a:latin typeface="Comic Sans MS" pitchFamily="66" charset="0"/>
                  <a:cs typeface="Times New Roman" pitchFamily="18" charset="0"/>
                </a:rPr>
                <a:t>(GRADO IA)</a:t>
              </a:r>
            </a:p>
          </p:txBody>
        </p:sp>
        <p:sp>
          <p:nvSpPr>
            <p:cNvPr id="18438" name="Text Box 6"/>
            <p:cNvSpPr txBox="1">
              <a:spLocks noChangeArrowheads="1"/>
            </p:cNvSpPr>
            <p:nvPr/>
          </p:nvSpPr>
          <p:spPr bwMode="auto">
            <a:xfrm>
              <a:off x="843" y="1843"/>
              <a:ext cx="968" cy="214"/>
            </a:xfrm>
            <a:prstGeom prst="rect">
              <a:avLst/>
            </a:prstGeom>
            <a:noFill/>
            <a:ln w="9525">
              <a:noFill/>
              <a:miter lim="800000"/>
              <a:headEnd/>
              <a:tailEnd/>
            </a:ln>
            <a:effectLst/>
          </p:spPr>
          <p:txBody>
            <a:bodyPr>
              <a:spAutoFit/>
            </a:bodyPr>
            <a:lstStyle/>
            <a:p>
              <a:pPr eaLnBrk="0" hangingPunct="0">
                <a:lnSpc>
                  <a:spcPct val="90000"/>
                </a:lnSpc>
                <a:defRPr/>
              </a:pPr>
              <a:r>
                <a:rPr lang="it-IT" b="1">
                  <a:solidFill>
                    <a:srgbClr val="FF3300"/>
                  </a:solidFill>
                  <a:effectLst>
                    <a:outerShdw blurRad="38100" dist="38100" dir="2700000" algn="tl">
                      <a:srgbClr val="FFFFFF"/>
                    </a:outerShdw>
                  </a:effectLst>
                  <a:cs typeface="Times New Roman" pitchFamily="18" charset="0"/>
                  <a:sym typeface="Symbol" pitchFamily="18" charset="2"/>
                </a:rPr>
                <a:t> </a:t>
              </a:r>
              <a:r>
                <a:rPr lang="it-IT" b="1">
                  <a:solidFill>
                    <a:srgbClr val="FF3300"/>
                  </a:solidFill>
                  <a:effectLst>
                    <a:outerShdw blurRad="38100" dist="38100" dir="2700000" algn="tl">
                      <a:srgbClr val="FFFFFF"/>
                    </a:outerShdw>
                  </a:effectLst>
                  <a:cs typeface="Times New Roman" pitchFamily="18" charset="0"/>
                </a:rPr>
                <a:t>6 mesi</a:t>
              </a:r>
            </a:p>
          </p:txBody>
        </p:sp>
        <p:sp>
          <p:nvSpPr>
            <p:cNvPr id="21512" name="Text Box 7"/>
            <p:cNvSpPr txBox="1">
              <a:spLocks noChangeArrowheads="1"/>
            </p:cNvSpPr>
            <p:nvPr/>
          </p:nvSpPr>
          <p:spPr bwMode="auto">
            <a:xfrm>
              <a:off x="2081" y="1843"/>
              <a:ext cx="3067" cy="320"/>
            </a:xfrm>
            <a:prstGeom prst="rect">
              <a:avLst/>
            </a:prstGeom>
            <a:noFill/>
            <a:ln w="9525">
              <a:noFill/>
              <a:miter lim="800000"/>
              <a:headEnd/>
              <a:tailEnd/>
            </a:ln>
          </p:spPr>
          <p:txBody>
            <a:bodyPr>
              <a:spAutoFit/>
            </a:bodyPr>
            <a:lstStyle/>
            <a:p>
              <a:pPr eaLnBrk="0" hangingPunct="0">
                <a:lnSpc>
                  <a:spcPct val="85000"/>
                </a:lnSpc>
                <a:buClr>
                  <a:schemeClr val="tx2"/>
                </a:buClr>
                <a:buSzPct val="75000"/>
                <a:buFont typeface="Monotype Sorts" pitchFamily="2" charset="2"/>
                <a:buNone/>
              </a:pPr>
              <a:r>
                <a:rPr lang="it-IT" sz="1600" b="1">
                  <a:latin typeface="Comic Sans MS" pitchFamily="66" charset="0"/>
                  <a:cs typeface="Times New Roman" pitchFamily="18" charset="0"/>
                </a:rPr>
                <a:t>TVP prossimale idiopatica (primo episodio).</a:t>
              </a:r>
            </a:p>
            <a:p>
              <a:pPr eaLnBrk="0" hangingPunct="0">
                <a:lnSpc>
                  <a:spcPct val="85000"/>
                </a:lnSpc>
                <a:buClr>
                  <a:schemeClr val="tx2"/>
                </a:buClr>
                <a:buSzPct val="75000"/>
                <a:buFont typeface="Monotype Sorts" pitchFamily="2" charset="2"/>
                <a:buNone/>
              </a:pPr>
              <a:r>
                <a:rPr lang="it-IT" sz="1600" b="1">
                  <a:latin typeface="Comic Sans MS" pitchFamily="66" charset="0"/>
                </a:rPr>
                <a:t>			           </a:t>
              </a:r>
              <a:r>
                <a:rPr lang="it-IT" sz="1400" b="1">
                  <a:solidFill>
                    <a:srgbClr val="FF3300"/>
                  </a:solidFill>
                  <a:latin typeface="Comic Sans MS" pitchFamily="66" charset="0"/>
                </a:rPr>
                <a:t>(GRADO IA)</a:t>
              </a:r>
            </a:p>
          </p:txBody>
        </p:sp>
        <p:sp>
          <p:nvSpPr>
            <p:cNvPr id="18440" name="Text Box 8"/>
            <p:cNvSpPr txBox="1">
              <a:spLocks noChangeArrowheads="1"/>
            </p:cNvSpPr>
            <p:nvPr/>
          </p:nvSpPr>
          <p:spPr bwMode="auto">
            <a:xfrm>
              <a:off x="521" y="2387"/>
              <a:ext cx="1583" cy="214"/>
            </a:xfrm>
            <a:prstGeom prst="rect">
              <a:avLst/>
            </a:prstGeom>
            <a:noFill/>
            <a:ln w="9525">
              <a:noFill/>
              <a:miter lim="800000"/>
              <a:headEnd/>
              <a:tailEnd/>
            </a:ln>
            <a:effectLst/>
          </p:spPr>
          <p:txBody>
            <a:bodyPr>
              <a:spAutoFit/>
            </a:bodyPr>
            <a:lstStyle/>
            <a:p>
              <a:pPr eaLnBrk="0" hangingPunct="0">
                <a:lnSpc>
                  <a:spcPct val="90000"/>
                </a:lnSpc>
                <a:defRPr/>
              </a:pPr>
              <a:r>
                <a:rPr lang="it-IT" b="1">
                  <a:solidFill>
                    <a:srgbClr val="FF3300"/>
                  </a:solidFill>
                  <a:effectLst>
                    <a:outerShdw blurRad="38100" dist="38100" dir="2700000" algn="tl">
                      <a:srgbClr val="FFFFFF"/>
                    </a:outerShdw>
                  </a:effectLst>
                  <a:cs typeface="Times New Roman" pitchFamily="18" charset="0"/>
                </a:rPr>
                <a:t>12 mesi - indefinita</a:t>
              </a:r>
            </a:p>
          </p:txBody>
        </p:sp>
        <p:sp>
          <p:nvSpPr>
            <p:cNvPr id="21514" name="Text Box 9"/>
            <p:cNvSpPr txBox="1">
              <a:spLocks noChangeArrowheads="1"/>
            </p:cNvSpPr>
            <p:nvPr/>
          </p:nvSpPr>
          <p:spPr bwMode="auto">
            <a:xfrm>
              <a:off x="2082" y="2161"/>
              <a:ext cx="3111" cy="844"/>
            </a:xfrm>
            <a:prstGeom prst="rect">
              <a:avLst/>
            </a:prstGeom>
            <a:noFill/>
            <a:ln w="9525">
              <a:noFill/>
              <a:miter lim="800000"/>
              <a:headEnd/>
              <a:tailEnd/>
            </a:ln>
          </p:spPr>
          <p:txBody>
            <a:bodyPr>
              <a:spAutoFit/>
            </a:bodyPr>
            <a:lstStyle/>
            <a:p>
              <a:pPr eaLnBrk="0" hangingPunct="0">
                <a:lnSpc>
                  <a:spcPct val="85000"/>
                </a:lnSpc>
                <a:buClr>
                  <a:schemeClr val="tx2"/>
                </a:buClr>
                <a:buSzPct val="75000"/>
                <a:buFont typeface="Monotype Sorts" pitchFamily="2" charset="2"/>
                <a:buNone/>
              </a:pPr>
              <a:r>
                <a:rPr lang="it-IT" sz="1600" b="1" dirty="0">
                  <a:latin typeface="Comic Sans MS" pitchFamily="66" charset="0"/>
                  <a:cs typeface="Times New Roman" pitchFamily="18" charset="0"/>
                </a:rPr>
                <a:t>Primo episodio con:  </a:t>
              </a:r>
            </a:p>
            <a:p>
              <a:pPr eaLnBrk="0" hangingPunct="0">
                <a:lnSpc>
                  <a:spcPct val="85000"/>
                </a:lnSpc>
                <a:buClr>
                  <a:schemeClr val="tx1"/>
                </a:buClr>
                <a:buSzPct val="75000"/>
                <a:buFontTx/>
                <a:buChar char="•"/>
              </a:pPr>
              <a:r>
                <a:rPr lang="it-IT" sz="1600" b="1" dirty="0">
                  <a:latin typeface="Comic Sans MS" pitchFamily="66" charset="0"/>
                  <a:cs typeface="Times New Roman" pitchFamily="18" charset="0"/>
                </a:rPr>
                <a:t> cancro in fase attiva</a:t>
              </a:r>
            </a:p>
            <a:p>
              <a:pPr eaLnBrk="0" hangingPunct="0">
                <a:lnSpc>
                  <a:spcPct val="85000"/>
                </a:lnSpc>
                <a:buClr>
                  <a:schemeClr val="tx1"/>
                </a:buClr>
                <a:buSzPct val="75000"/>
                <a:buFontTx/>
                <a:buChar char="•"/>
              </a:pPr>
              <a:r>
                <a:rPr lang="it-IT" sz="1600" b="1" dirty="0">
                  <a:latin typeface="Comic Sans MS" pitchFamily="66" charset="0"/>
                  <a:cs typeface="Times New Roman" pitchFamily="18" charset="0"/>
                </a:rPr>
                <a:t> anticorpi </a:t>
              </a:r>
              <a:r>
                <a:rPr lang="it-IT" sz="1600" b="1" dirty="0" err="1">
                  <a:latin typeface="Comic Sans MS" pitchFamily="66" charset="0"/>
                  <a:cs typeface="Times New Roman" pitchFamily="18" charset="0"/>
                </a:rPr>
                <a:t>anti-fosolipidi</a:t>
              </a:r>
              <a:r>
                <a:rPr lang="it-IT" sz="1600" b="1" dirty="0">
                  <a:latin typeface="Comic Sans MS" pitchFamily="66" charset="0"/>
                  <a:cs typeface="Times New Roman" pitchFamily="18" charset="0"/>
                </a:rPr>
                <a:t> </a:t>
              </a:r>
            </a:p>
            <a:p>
              <a:pPr eaLnBrk="0" hangingPunct="0">
                <a:lnSpc>
                  <a:spcPct val="85000"/>
                </a:lnSpc>
                <a:buClr>
                  <a:schemeClr val="tx1"/>
                </a:buClr>
                <a:buSzPct val="75000"/>
                <a:buFontTx/>
                <a:buChar char="•"/>
              </a:pPr>
              <a:r>
                <a:rPr lang="it-IT" sz="1600" b="1" dirty="0">
                  <a:latin typeface="Comic Sans MS" pitchFamily="66" charset="0"/>
                  <a:cs typeface="Times New Roman" pitchFamily="18" charset="0"/>
                </a:rPr>
                <a:t> deficit antitrombina III , proteina C o S. </a:t>
              </a:r>
            </a:p>
            <a:p>
              <a:pPr eaLnBrk="0" hangingPunct="0">
                <a:lnSpc>
                  <a:spcPct val="85000"/>
                </a:lnSpc>
                <a:buClr>
                  <a:schemeClr val="tx2"/>
                </a:buClr>
                <a:buSzPct val="75000"/>
                <a:buFont typeface="Monotype Sorts" pitchFamily="2" charset="2"/>
                <a:buNone/>
              </a:pPr>
              <a:r>
                <a:rPr lang="it-IT" sz="1600" b="1" dirty="0">
                  <a:latin typeface="Comic Sans MS" pitchFamily="66" charset="0"/>
                  <a:cs typeface="Times New Roman" pitchFamily="18" charset="0"/>
                </a:rPr>
                <a:t>Eventi recidivanti, idiopatici, o in  </a:t>
              </a:r>
              <a:r>
                <a:rPr lang="it-IT" sz="1600" b="1" dirty="0" err="1">
                  <a:latin typeface="Comic Sans MS" pitchFamily="66" charset="0"/>
                  <a:cs typeface="Times New Roman" pitchFamily="18" charset="0"/>
                </a:rPr>
                <a:t>trombofilici</a:t>
              </a:r>
              <a:r>
                <a:rPr lang="it-IT" sz="1600" b="1" dirty="0">
                  <a:latin typeface="Comic Sans MS" pitchFamily="66" charset="0"/>
                  <a:cs typeface="Times New Roman" pitchFamily="18" charset="0"/>
                </a:rPr>
                <a:t>.</a:t>
              </a:r>
            </a:p>
            <a:p>
              <a:pPr eaLnBrk="0" hangingPunct="0">
                <a:lnSpc>
                  <a:spcPct val="85000"/>
                </a:lnSpc>
                <a:buClr>
                  <a:schemeClr val="tx2"/>
                </a:buClr>
                <a:buSzPct val="75000"/>
                <a:buFont typeface="Monotype Sorts" pitchFamily="2" charset="2"/>
                <a:buNone/>
              </a:pPr>
              <a:r>
                <a:rPr lang="it-IT" sz="1600" b="1" dirty="0">
                  <a:latin typeface="Comic Sans MS" pitchFamily="66" charset="0"/>
                  <a:cs typeface="Times New Roman" pitchFamily="18" charset="0"/>
                </a:rPr>
                <a:t>			           </a:t>
              </a:r>
              <a:r>
                <a:rPr lang="it-IT" sz="1400" b="1" dirty="0">
                  <a:solidFill>
                    <a:srgbClr val="FF3300"/>
                  </a:solidFill>
                  <a:latin typeface="Comic Sans MS" pitchFamily="66" charset="0"/>
                </a:rPr>
                <a:t>(GRADO IC)</a:t>
              </a:r>
            </a:p>
          </p:txBody>
        </p:sp>
        <p:sp>
          <p:nvSpPr>
            <p:cNvPr id="21516" name="Text Box 11"/>
            <p:cNvSpPr txBox="1">
              <a:spLocks noChangeArrowheads="1"/>
            </p:cNvSpPr>
            <p:nvPr/>
          </p:nvSpPr>
          <p:spPr bwMode="auto">
            <a:xfrm>
              <a:off x="2076" y="845"/>
              <a:ext cx="2844" cy="212"/>
            </a:xfrm>
            <a:prstGeom prst="rect">
              <a:avLst/>
            </a:prstGeom>
            <a:noFill/>
            <a:ln w="9525">
              <a:noFill/>
              <a:miter lim="800000"/>
              <a:headEnd/>
              <a:tailEnd/>
            </a:ln>
          </p:spPr>
          <p:txBody>
            <a:bodyPr>
              <a:spAutoFit/>
            </a:bodyPr>
            <a:lstStyle/>
            <a:p>
              <a:pPr>
                <a:spcBef>
                  <a:spcPct val="50000"/>
                </a:spcBef>
              </a:pPr>
              <a:r>
                <a:rPr lang="it-IT" sz="1600" b="1" dirty="0">
                  <a:latin typeface="Comic Sans MS" pitchFamily="66" charset="0"/>
                </a:rPr>
                <a:t>Trombosi venosa distale.</a:t>
              </a:r>
            </a:p>
          </p:txBody>
        </p:sp>
      </p:gr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grpSp>
        <p:nvGrpSpPr>
          <p:cNvPr id="2" name="Gruppo 5"/>
          <p:cNvGrpSpPr/>
          <p:nvPr/>
        </p:nvGrpSpPr>
        <p:grpSpPr>
          <a:xfrm>
            <a:off x="683568" y="548680"/>
            <a:ext cx="7740860" cy="1584176"/>
            <a:chOff x="323528" y="332656"/>
            <a:chExt cx="9915259" cy="2376264"/>
          </a:xfrm>
        </p:grpSpPr>
        <p:pic>
          <p:nvPicPr>
            <p:cNvPr id="40962" name="Picture 2"/>
            <p:cNvPicPr>
              <a:picLocks noChangeAspect="1" noChangeArrowheads="1"/>
            </p:cNvPicPr>
            <p:nvPr/>
          </p:nvPicPr>
          <p:blipFill>
            <a:blip r:embed="rId2" cstate="print">
              <a:lum contrast="10000"/>
            </a:blip>
            <a:srcRect/>
            <a:stretch>
              <a:fillRect/>
            </a:stretch>
          </p:blipFill>
          <p:spPr bwMode="auto">
            <a:xfrm>
              <a:off x="323528" y="332656"/>
              <a:ext cx="4069572" cy="2376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63" name="Picture 3"/>
            <p:cNvPicPr>
              <a:picLocks noChangeAspect="1" noChangeArrowheads="1"/>
            </p:cNvPicPr>
            <p:nvPr/>
          </p:nvPicPr>
          <p:blipFill>
            <a:blip r:embed="rId3" cstate="print">
              <a:lum contrast="10000"/>
            </a:blip>
            <a:srcRect/>
            <a:stretch>
              <a:fillRect/>
            </a:stretch>
          </p:blipFill>
          <p:spPr bwMode="auto">
            <a:xfrm>
              <a:off x="6134331" y="332656"/>
              <a:ext cx="4104456" cy="237626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grpSp>
        <p:nvGrpSpPr>
          <p:cNvPr id="11" name="Group 17"/>
          <p:cNvGrpSpPr>
            <a:grpSpLocks/>
          </p:cNvGrpSpPr>
          <p:nvPr/>
        </p:nvGrpSpPr>
        <p:grpSpPr bwMode="auto">
          <a:xfrm>
            <a:off x="4788024" y="2420888"/>
            <a:ext cx="4104456" cy="3528392"/>
            <a:chOff x="6504215" y="3052190"/>
            <a:chExt cx="3962535" cy="3341687"/>
          </a:xfrm>
        </p:grpSpPr>
        <p:pic>
          <p:nvPicPr>
            <p:cNvPr id="12" name="Picture 35"/>
            <p:cNvPicPr>
              <a:picLocks noChangeAspect="1" noChangeArrowheads="1"/>
            </p:cNvPicPr>
            <p:nvPr/>
          </p:nvPicPr>
          <p:blipFill>
            <a:blip r:embed="rId4" cstate="print">
              <a:extLst>
                <a:ext uri="{28A0092B-C50C-407E-A947-70E740481C1C}">
                  <a14:useLocalDpi xmlns="" xmlns:a14="http://schemas.microsoft.com/office/drawing/2010/main" val="0"/>
                </a:ext>
              </a:extLst>
            </a:blip>
            <a:srcRect t="18944" r="23987" b="29"/>
            <a:stretch>
              <a:fillRect/>
            </a:stretch>
          </p:blipFill>
          <p:spPr bwMode="auto">
            <a:xfrm>
              <a:off x="6504215" y="3052190"/>
              <a:ext cx="3883025" cy="334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3" name="Group 39"/>
            <p:cNvGrpSpPr>
              <a:grpSpLocks/>
            </p:cNvGrpSpPr>
            <p:nvPr/>
          </p:nvGrpSpPr>
          <p:grpSpPr bwMode="auto">
            <a:xfrm>
              <a:off x="8344263" y="4931581"/>
              <a:ext cx="2122487" cy="842962"/>
              <a:chOff x="4206" y="4489"/>
              <a:chExt cx="2802" cy="1318"/>
            </a:xfrm>
          </p:grpSpPr>
          <p:sp>
            <p:nvSpPr>
              <p:cNvPr id="15" name="Text Box 40"/>
              <p:cNvSpPr txBox="1">
                <a:spLocks noChangeArrowheads="1"/>
              </p:cNvSpPr>
              <p:nvPr/>
            </p:nvSpPr>
            <p:spPr bwMode="auto">
              <a:xfrm>
                <a:off x="4206" y="4489"/>
                <a:ext cx="1595"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it-IT" sz="1600" b="0" dirty="0">
                    <a:solidFill>
                      <a:srgbClr val="00863D"/>
                    </a:solidFill>
                  </a:rPr>
                  <a:t>placebo</a:t>
                </a:r>
              </a:p>
            </p:txBody>
          </p:sp>
          <p:sp>
            <p:nvSpPr>
              <p:cNvPr id="16" name="Text Box 41"/>
              <p:cNvSpPr txBox="1">
                <a:spLocks noChangeArrowheads="1"/>
              </p:cNvSpPr>
              <p:nvPr/>
            </p:nvSpPr>
            <p:spPr bwMode="auto">
              <a:xfrm>
                <a:off x="5279" y="5267"/>
                <a:ext cx="1729" cy="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it-IT" sz="1600" b="0" dirty="0" err="1">
                    <a:solidFill>
                      <a:srgbClr val="FF0000"/>
                    </a:solidFill>
                  </a:rPr>
                  <a:t>aspirin</a:t>
                </a:r>
                <a:endParaRPr lang="it-IT" sz="1600" b="0" dirty="0">
                  <a:solidFill>
                    <a:srgbClr val="FF0000"/>
                  </a:solidFill>
                </a:endParaRPr>
              </a:p>
            </p:txBody>
          </p:sp>
        </p:grpSp>
        <p:sp>
          <p:nvSpPr>
            <p:cNvPr id="14" name="Rectangle 19"/>
            <p:cNvSpPr>
              <a:spLocks noChangeArrowheads="1"/>
            </p:cNvSpPr>
            <p:nvPr/>
          </p:nvSpPr>
          <p:spPr bwMode="auto">
            <a:xfrm>
              <a:off x="7647215" y="3586209"/>
              <a:ext cx="2281238" cy="555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1100" b="0" dirty="0">
                  <a:solidFill>
                    <a:schemeClr val="bg1"/>
                  </a:solidFill>
                </a:rPr>
                <a:t>HR 0.58</a:t>
              </a:r>
            </a:p>
            <a:p>
              <a:pPr algn="ctr" eaLnBrk="0" hangingPunct="0"/>
              <a:r>
                <a:rPr lang="en-US" sz="1100" b="0" dirty="0">
                  <a:solidFill>
                    <a:schemeClr val="bg1"/>
                  </a:solidFill>
                </a:rPr>
                <a:t>95% CI 0.36 to 0.93</a:t>
              </a:r>
            </a:p>
            <a:p>
              <a:pPr algn="ctr" eaLnBrk="0" hangingPunct="0"/>
              <a:r>
                <a:rPr lang="en-US" sz="1100" b="0" dirty="0">
                  <a:solidFill>
                    <a:schemeClr val="bg1"/>
                  </a:solidFill>
                </a:rPr>
                <a:t>p= 0.02</a:t>
              </a:r>
              <a:r>
                <a:rPr lang="it-IT" sz="1100" b="0" dirty="0">
                  <a:solidFill>
                    <a:schemeClr val="bg1"/>
                  </a:solidFill>
                </a:rPr>
                <a:t> </a:t>
              </a:r>
            </a:p>
          </p:txBody>
        </p:sp>
      </p:grpSp>
      <p:pic>
        <p:nvPicPr>
          <p:cNvPr id="17" name="Picture 2" descr="Screen Clipping"/>
          <p:cNvPicPr>
            <a:picLocks noChangeAspect="1"/>
          </p:cNvPicPr>
          <p:nvPr/>
        </p:nvPicPr>
        <p:blipFill>
          <a:blip r:embed="rId5" cstate="print">
            <a:extLst>
              <a:ext uri="{28A0092B-C50C-407E-A947-70E740481C1C}">
                <a14:useLocalDpi xmlns="" xmlns:a14="http://schemas.microsoft.com/office/drawing/2010/main" val="0"/>
              </a:ext>
            </a:extLst>
          </a:blip>
          <a:srcRect l="1252" t="1664" r="2324" b="1823"/>
          <a:stretch>
            <a:fillRect/>
          </a:stretch>
        </p:blipFill>
        <p:spPr bwMode="auto">
          <a:xfrm>
            <a:off x="323528" y="2420888"/>
            <a:ext cx="4320480" cy="3528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28600" y="990600"/>
            <a:ext cx="8534400" cy="457200"/>
          </a:xfrm>
          <a:prstGeom prst="rect">
            <a:avLst/>
          </a:prstGeom>
          <a:noFill/>
          <a:ln w="9525">
            <a:noFill/>
            <a:miter lim="800000"/>
            <a:headEnd/>
            <a:tailEnd/>
          </a:ln>
        </p:spPr>
        <p:txBody>
          <a:bodyPr>
            <a:spAutoFit/>
          </a:bodyPr>
          <a:lstStyle/>
          <a:p>
            <a:pPr>
              <a:spcBef>
                <a:spcPct val="50000"/>
              </a:spcBef>
            </a:pPr>
            <a:endParaRPr lang="it-IT" sz="2400"/>
          </a:p>
        </p:txBody>
      </p:sp>
      <p:sp>
        <p:nvSpPr>
          <p:cNvPr id="4099" name="Text Box 4"/>
          <p:cNvSpPr txBox="1">
            <a:spLocks noChangeArrowheads="1"/>
          </p:cNvSpPr>
          <p:nvPr/>
        </p:nvSpPr>
        <p:spPr bwMode="auto">
          <a:xfrm>
            <a:off x="0" y="914400"/>
            <a:ext cx="990600" cy="457200"/>
          </a:xfrm>
          <a:prstGeom prst="rect">
            <a:avLst/>
          </a:prstGeom>
          <a:noFill/>
          <a:ln w="9525">
            <a:noFill/>
            <a:miter lim="800000"/>
            <a:headEnd/>
            <a:tailEnd/>
          </a:ln>
        </p:spPr>
        <p:txBody>
          <a:bodyPr>
            <a:spAutoFit/>
          </a:bodyPr>
          <a:lstStyle/>
          <a:p>
            <a:pPr>
              <a:spcBef>
                <a:spcPct val="50000"/>
              </a:spcBef>
            </a:pPr>
            <a:endParaRPr lang="it-IT" sz="2400"/>
          </a:p>
        </p:txBody>
      </p:sp>
      <p:sp>
        <p:nvSpPr>
          <p:cNvPr id="4" name="CasellaDiTesto 3"/>
          <p:cNvSpPr txBox="1"/>
          <p:nvPr/>
        </p:nvSpPr>
        <p:spPr>
          <a:xfrm>
            <a:off x="1043608" y="404664"/>
            <a:ext cx="7319714" cy="523875"/>
          </a:xfrm>
          <a:prstGeom prst="rect">
            <a:avLst/>
          </a:prstGeom>
          <a:noFill/>
          <a:ln w="12700">
            <a:noFill/>
          </a:ln>
        </p:spPr>
        <p:txBody>
          <a:bodyPr wrap="square">
            <a:spAutoFit/>
          </a:bodyPr>
          <a:lstStyle/>
          <a:p>
            <a:pPr algn="ctr">
              <a:defRPr/>
            </a:pPr>
            <a:r>
              <a:rPr lang="it-IT" sz="2800" b="1" dirty="0">
                <a:solidFill>
                  <a:srgbClr val="C00000"/>
                </a:solidFill>
                <a:latin typeface="Comic Sans MS" pitchFamily="66" charset="0"/>
              </a:rPr>
              <a:t>Incidenza Fibrillazione Atriale (FA)</a:t>
            </a:r>
          </a:p>
        </p:txBody>
      </p:sp>
      <p:sp>
        <p:nvSpPr>
          <p:cNvPr id="4101" name="Text Box 7"/>
          <p:cNvSpPr txBox="1">
            <a:spLocks noChangeArrowheads="1"/>
          </p:cNvSpPr>
          <p:nvPr/>
        </p:nvSpPr>
        <p:spPr bwMode="auto">
          <a:xfrm>
            <a:off x="395536" y="2060848"/>
            <a:ext cx="8031236" cy="3016210"/>
          </a:xfrm>
          <a:prstGeom prst="rect">
            <a:avLst/>
          </a:prstGeom>
          <a:noFill/>
          <a:ln w="12700">
            <a:solidFill>
              <a:schemeClr val="bg1"/>
            </a:solidFill>
            <a:miter lim="800000"/>
            <a:headEnd/>
            <a:tailEnd/>
          </a:ln>
        </p:spPr>
        <p:txBody>
          <a:bodyPr wrap="square">
            <a:spAutoFit/>
          </a:bodyPr>
          <a:lstStyle/>
          <a:p>
            <a:pPr algn="just">
              <a:spcBef>
                <a:spcPct val="50000"/>
              </a:spcBef>
              <a:buBlip>
                <a:blip r:embed="rId2"/>
              </a:buBlip>
            </a:pPr>
            <a:r>
              <a:rPr lang="it-IT" sz="2000" dirty="0" smtClean="0">
                <a:latin typeface="Comic Sans MS" pitchFamily="66" charset="0"/>
                <a:cs typeface="Arial" charset="0"/>
              </a:rPr>
              <a:t>  Incidenza </a:t>
            </a:r>
            <a:r>
              <a:rPr lang="it-IT" sz="2000" dirty="0">
                <a:latin typeface="Comic Sans MS" pitchFamily="66" charset="0"/>
                <a:cs typeface="Arial" charset="0"/>
              </a:rPr>
              <a:t>FA: 2,4 nuovi casi ogni 1000 persone (&gt; con età)</a:t>
            </a:r>
          </a:p>
          <a:p>
            <a:pPr algn="just">
              <a:spcBef>
                <a:spcPct val="50000"/>
              </a:spcBef>
              <a:buBlip>
                <a:blip r:embed="rId2"/>
              </a:buBlip>
            </a:pPr>
            <a:r>
              <a:rPr lang="it-IT" sz="2000" dirty="0" smtClean="0">
                <a:latin typeface="Comic Sans MS" pitchFamily="66" charset="0"/>
                <a:cs typeface="Arial" charset="0"/>
              </a:rPr>
              <a:t>  </a:t>
            </a:r>
            <a:r>
              <a:rPr lang="it-IT" sz="2000" b="1" dirty="0" smtClean="0">
                <a:solidFill>
                  <a:srgbClr val="FF0000"/>
                </a:solidFill>
                <a:latin typeface="Comic Sans MS" pitchFamily="66" charset="0"/>
                <a:cs typeface="Arial" charset="0"/>
              </a:rPr>
              <a:t>Prevalenza </a:t>
            </a:r>
            <a:r>
              <a:rPr lang="it-IT" sz="2000" b="1" dirty="0">
                <a:solidFill>
                  <a:srgbClr val="FF0000"/>
                </a:solidFill>
                <a:latin typeface="Comic Sans MS" pitchFamily="66" charset="0"/>
                <a:cs typeface="Arial" charset="0"/>
              </a:rPr>
              <a:t>FA: 1-2% della popolazione generale</a:t>
            </a:r>
          </a:p>
          <a:p>
            <a:pPr algn="just">
              <a:spcBef>
                <a:spcPct val="50000"/>
              </a:spcBef>
              <a:buBlip>
                <a:blip r:embed="rId2"/>
              </a:buBlip>
              <a:tabLst>
                <a:tab pos="363538" algn="l"/>
              </a:tabLst>
            </a:pPr>
            <a:r>
              <a:rPr lang="it-IT" sz="2000" dirty="0" smtClean="0">
                <a:latin typeface="Comic Sans MS" pitchFamily="66" charset="0"/>
                <a:cs typeface="Arial" charset="0"/>
              </a:rPr>
              <a:t>  </a:t>
            </a:r>
            <a:r>
              <a:rPr lang="it-IT" sz="2000" b="1" dirty="0" smtClean="0">
                <a:solidFill>
                  <a:srgbClr val="FF0000"/>
                </a:solidFill>
                <a:latin typeface="Comic Sans MS" pitchFamily="66" charset="0"/>
                <a:cs typeface="Arial" charset="0"/>
              </a:rPr>
              <a:t>Aumento </a:t>
            </a:r>
            <a:r>
              <a:rPr lang="it-IT" sz="2000" b="1" dirty="0">
                <a:solidFill>
                  <a:srgbClr val="FF0000"/>
                </a:solidFill>
                <a:latin typeface="Comic Sans MS" pitchFamily="66" charset="0"/>
                <a:cs typeface="Arial" charset="0"/>
              </a:rPr>
              <a:t>del rischio </a:t>
            </a:r>
            <a:r>
              <a:rPr lang="it-IT" sz="2000" b="1" dirty="0" err="1">
                <a:solidFill>
                  <a:srgbClr val="FF0000"/>
                </a:solidFill>
                <a:latin typeface="Comic Sans MS" pitchFamily="66" charset="0"/>
                <a:cs typeface="Arial" charset="0"/>
              </a:rPr>
              <a:t>tromboembolico</a:t>
            </a:r>
            <a:r>
              <a:rPr lang="it-IT" sz="2000" b="1" dirty="0">
                <a:solidFill>
                  <a:srgbClr val="FF0000"/>
                </a:solidFill>
                <a:latin typeface="Comic Sans MS" pitchFamily="66" charset="0"/>
                <a:cs typeface="Arial" charset="0"/>
              </a:rPr>
              <a:t> di 5 volte: varia da </a:t>
            </a:r>
            <a:r>
              <a:rPr lang="it-IT" sz="2000" b="1" dirty="0" smtClean="0">
                <a:solidFill>
                  <a:srgbClr val="FF0000"/>
                </a:solidFill>
                <a:latin typeface="Comic Sans MS" pitchFamily="66" charset="0"/>
                <a:cs typeface="Arial" charset="0"/>
              </a:rPr>
              <a:t>       	0,4</a:t>
            </a:r>
            <a:r>
              <a:rPr lang="it-IT" sz="2000" b="1" dirty="0">
                <a:solidFill>
                  <a:srgbClr val="FF0000"/>
                </a:solidFill>
                <a:latin typeface="Comic Sans MS" pitchFamily="66" charset="0"/>
                <a:cs typeface="Arial" charset="0"/>
              </a:rPr>
              <a:t>% a </a:t>
            </a:r>
            <a:r>
              <a:rPr lang="it-IT" sz="2000" b="1" dirty="0" smtClean="0">
                <a:solidFill>
                  <a:srgbClr val="FF0000"/>
                </a:solidFill>
                <a:latin typeface="Comic Sans MS" pitchFamily="66" charset="0"/>
                <a:cs typeface="Arial" charset="0"/>
              </a:rPr>
              <a:t>12</a:t>
            </a:r>
            <a:r>
              <a:rPr lang="it-IT" sz="2000" b="1" dirty="0">
                <a:solidFill>
                  <a:srgbClr val="FF0000"/>
                </a:solidFill>
                <a:latin typeface="Comic Sans MS" pitchFamily="66" charset="0"/>
                <a:cs typeface="Arial" charset="0"/>
              </a:rPr>
              <a:t>% a seconda del profilo di rischio del paziente</a:t>
            </a:r>
          </a:p>
          <a:p>
            <a:pPr algn="just">
              <a:spcBef>
                <a:spcPct val="50000"/>
              </a:spcBef>
              <a:buBlip>
                <a:blip r:embed="rId2"/>
              </a:buBlip>
              <a:tabLst>
                <a:tab pos="363538" algn="l"/>
              </a:tabLst>
            </a:pPr>
            <a:r>
              <a:rPr lang="it-IT" sz="2000" dirty="0" smtClean="0">
                <a:latin typeface="Comic Sans MS" pitchFamily="66" charset="0"/>
                <a:cs typeface="Arial" charset="0"/>
              </a:rPr>
              <a:t>  Fattori </a:t>
            </a:r>
            <a:r>
              <a:rPr lang="it-IT" sz="2000" dirty="0">
                <a:latin typeface="Comic Sans MS" pitchFamily="66" charset="0"/>
                <a:cs typeface="Arial" charset="0"/>
              </a:rPr>
              <a:t>di rischio e disturbi Cardiovascolari (CV) o non CV, che </a:t>
            </a:r>
            <a:r>
              <a:rPr lang="it-IT" sz="2000" dirty="0" smtClean="0">
                <a:latin typeface="Comic Sans MS" pitchFamily="66" charset="0"/>
                <a:cs typeface="Arial" charset="0"/>
              </a:rPr>
              <a:t>	incrementano </a:t>
            </a:r>
            <a:r>
              <a:rPr lang="it-IT" sz="2000" dirty="0">
                <a:latin typeface="Comic Sans MS" pitchFamily="66" charset="0"/>
                <a:cs typeface="Arial" charset="0"/>
              </a:rPr>
              <a:t>il rischio di complicanze (ipertensione arteriosa, </a:t>
            </a:r>
            <a:r>
              <a:rPr lang="it-IT" sz="2000" dirty="0" smtClean="0">
                <a:latin typeface="Comic Sans MS" pitchFamily="66" charset="0"/>
                <a:cs typeface="Arial" charset="0"/>
              </a:rPr>
              <a:t>	</a:t>
            </a:r>
            <a:r>
              <a:rPr lang="it-IT" sz="2000" dirty="0" err="1" smtClean="0">
                <a:latin typeface="Comic Sans MS" pitchFamily="66" charset="0"/>
                <a:cs typeface="Arial" charset="0"/>
              </a:rPr>
              <a:t>nsufficienza</a:t>
            </a:r>
            <a:r>
              <a:rPr lang="it-IT" sz="2000" dirty="0" smtClean="0">
                <a:latin typeface="Comic Sans MS" pitchFamily="66" charset="0"/>
                <a:cs typeface="Arial" charset="0"/>
              </a:rPr>
              <a:t> </a:t>
            </a:r>
            <a:r>
              <a:rPr lang="it-IT" sz="2000" dirty="0">
                <a:latin typeface="Comic Sans MS" pitchFamily="66" charset="0"/>
                <a:cs typeface="Arial" charset="0"/>
              </a:rPr>
              <a:t>cardiaca congestizia, </a:t>
            </a:r>
            <a:r>
              <a:rPr lang="it-IT" sz="2000" dirty="0" err="1">
                <a:latin typeface="Comic Sans MS" pitchFamily="66" charset="0"/>
                <a:cs typeface="Arial" charset="0"/>
              </a:rPr>
              <a:t>valvulopatie</a:t>
            </a:r>
            <a:r>
              <a:rPr lang="it-IT" sz="2000" dirty="0">
                <a:latin typeface="Comic Sans MS" pitchFamily="66" charset="0"/>
                <a:cs typeface="Arial" charset="0"/>
              </a:rPr>
              <a:t>, disfunzione del </a:t>
            </a:r>
            <a:r>
              <a:rPr lang="it-IT" sz="2000" dirty="0" smtClean="0">
                <a:latin typeface="Comic Sans MS" pitchFamily="66" charset="0"/>
                <a:cs typeface="Arial" charset="0"/>
              </a:rPr>
              <a:t>	nodo </a:t>
            </a:r>
            <a:r>
              <a:rPr lang="it-IT" sz="2000" dirty="0">
                <a:latin typeface="Comic Sans MS" pitchFamily="66" charset="0"/>
                <a:cs typeface="Arial" charset="0"/>
              </a:rPr>
              <a:t>SA, pericardite, cardiomiopatie</a:t>
            </a:r>
            <a:r>
              <a:rPr lang="it-IT" sz="2000" dirty="0" smtClean="0">
                <a:latin typeface="Comic Sans MS" pitchFamily="66" charset="0"/>
                <a:cs typeface="Arial" charset="0"/>
              </a:rPr>
              <a:t>)</a:t>
            </a:r>
            <a:endParaRPr lang="it-IT" sz="2000" dirty="0">
              <a:latin typeface="Comic Sans MS" pitchFamily="66" charset="0"/>
              <a:cs typeface="Arial" charset="0"/>
            </a:endParaRPr>
          </a:p>
        </p:txBody>
      </p:sp>
      <p:sp>
        <p:nvSpPr>
          <p:cNvPr id="6" name="Segnaposto piè di pagina 5"/>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4788024" y="5877272"/>
            <a:ext cx="3685368" cy="307777"/>
          </a:xfrm>
          <a:prstGeom prst="rect">
            <a:avLst/>
          </a:prstGeom>
          <a:noFill/>
          <a:ln w="9525">
            <a:noFill/>
            <a:miter lim="800000"/>
            <a:headEnd/>
            <a:tailEnd/>
          </a:ln>
        </p:spPr>
        <p:txBody>
          <a:bodyPr wrap="none">
            <a:spAutoFit/>
          </a:bodyPr>
          <a:lstStyle/>
          <a:p>
            <a:r>
              <a:rPr lang="it-IT" sz="1400" i="1" dirty="0" err="1"/>
              <a:t>Hart</a:t>
            </a:r>
            <a:r>
              <a:rPr lang="it-IT" sz="1400" i="1" dirty="0"/>
              <a:t> RG </a:t>
            </a:r>
            <a:r>
              <a:rPr lang="it-IT" sz="1400" i="1" dirty="0" err="1"/>
              <a:t>et</a:t>
            </a:r>
            <a:r>
              <a:rPr lang="it-IT" sz="1400" i="1" dirty="0"/>
              <a:t> al. </a:t>
            </a:r>
            <a:r>
              <a:rPr lang="it-IT" sz="1400" i="1" dirty="0" err="1"/>
              <a:t>Ann</a:t>
            </a:r>
            <a:r>
              <a:rPr lang="it-IT" sz="1400" i="1" dirty="0"/>
              <a:t> </a:t>
            </a:r>
            <a:r>
              <a:rPr lang="it-IT" sz="1400" i="1" dirty="0" err="1"/>
              <a:t>Int</a:t>
            </a:r>
            <a:r>
              <a:rPr lang="it-IT" sz="1400" i="1" dirty="0"/>
              <a:t> </a:t>
            </a:r>
            <a:r>
              <a:rPr lang="it-IT" sz="1400" i="1" dirty="0" err="1"/>
              <a:t>Med</a:t>
            </a:r>
            <a:r>
              <a:rPr lang="it-IT" sz="1400" i="1" dirty="0"/>
              <a:t> 2007;146:857-67</a:t>
            </a:r>
          </a:p>
        </p:txBody>
      </p:sp>
      <p:grpSp>
        <p:nvGrpSpPr>
          <p:cNvPr id="2" name="Group 11"/>
          <p:cNvGrpSpPr>
            <a:grpSpLocks/>
          </p:cNvGrpSpPr>
          <p:nvPr/>
        </p:nvGrpSpPr>
        <p:grpSpPr bwMode="auto">
          <a:xfrm>
            <a:off x="395536" y="1340768"/>
            <a:ext cx="8156575" cy="4646612"/>
            <a:chOff x="295" y="1026"/>
            <a:chExt cx="5138" cy="2927"/>
          </a:xfrm>
        </p:grpSpPr>
        <p:graphicFrame>
          <p:nvGraphicFramePr>
            <p:cNvPr id="11" name="Object 6"/>
            <p:cNvGraphicFramePr>
              <a:graphicFrameLocks noChangeAspect="1"/>
            </p:cNvGraphicFramePr>
            <p:nvPr/>
          </p:nvGraphicFramePr>
          <p:xfrm>
            <a:off x="599" y="1194"/>
            <a:ext cx="4834" cy="2759"/>
          </p:xfrm>
          <a:graphic>
            <a:graphicData uri="http://schemas.openxmlformats.org/drawingml/2006/chart">
              <c:chart xmlns:c="http://schemas.openxmlformats.org/drawingml/2006/chart" xmlns:r="http://schemas.openxmlformats.org/officeDocument/2006/relationships" r:id="rId3"/>
            </a:graphicData>
          </a:graphic>
        </p:graphicFrame>
        <p:sp>
          <p:nvSpPr>
            <p:cNvPr id="128007" name="Text Box 7"/>
            <p:cNvSpPr txBox="1">
              <a:spLocks noChangeArrowheads="1"/>
            </p:cNvSpPr>
            <p:nvPr/>
          </p:nvSpPr>
          <p:spPr bwMode="auto">
            <a:xfrm>
              <a:off x="1202" y="1026"/>
              <a:ext cx="1240" cy="233"/>
            </a:xfrm>
            <a:prstGeom prst="rect">
              <a:avLst/>
            </a:prstGeom>
            <a:noFill/>
            <a:ln w="9525">
              <a:noFill/>
              <a:miter lim="800000"/>
              <a:headEnd/>
              <a:tailEnd/>
            </a:ln>
            <a:effectLst/>
          </p:spPr>
          <p:txBody>
            <a:bodyPr wrap="none">
              <a:spAutoFit/>
            </a:bodyPr>
            <a:lstStyle/>
            <a:p>
              <a:pPr>
                <a:defRPr/>
              </a:pPr>
              <a:r>
                <a:rPr lang="it-IT" dirty="0">
                  <a:solidFill>
                    <a:srgbClr val="00B0F0"/>
                  </a:solidFill>
                  <a:latin typeface="Comic Sans MS" pitchFamily="66" charset="0"/>
                </a:rPr>
                <a:t>TAO vs Controlli</a:t>
              </a:r>
            </a:p>
          </p:txBody>
        </p:sp>
        <p:sp>
          <p:nvSpPr>
            <p:cNvPr id="128008" name="Text Box 8"/>
            <p:cNvSpPr txBox="1">
              <a:spLocks noChangeArrowheads="1"/>
            </p:cNvSpPr>
            <p:nvPr/>
          </p:nvSpPr>
          <p:spPr bwMode="auto">
            <a:xfrm>
              <a:off x="2581" y="1026"/>
              <a:ext cx="1232" cy="233"/>
            </a:xfrm>
            <a:prstGeom prst="rect">
              <a:avLst/>
            </a:prstGeom>
            <a:noFill/>
            <a:ln w="9525">
              <a:noFill/>
              <a:miter lim="800000"/>
              <a:headEnd/>
              <a:tailEnd/>
            </a:ln>
            <a:effectLst/>
          </p:spPr>
          <p:txBody>
            <a:bodyPr wrap="none">
              <a:spAutoFit/>
            </a:bodyPr>
            <a:lstStyle/>
            <a:p>
              <a:pPr>
                <a:defRPr/>
              </a:pPr>
              <a:r>
                <a:rPr lang="it-IT" dirty="0">
                  <a:solidFill>
                    <a:srgbClr val="C00000"/>
                  </a:solidFill>
                  <a:latin typeface="Comic Sans MS" pitchFamily="66" charset="0"/>
                </a:rPr>
                <a:t>ASA vs Controlli</a:t>
              </a:r>
            </a:p>
          </p:txBody>
        </p:sp>
        <p:sp>
          <p:nvSpPr>
            <p:cNvPr id="128009" name="Text Box 9"/>
            <p:cNvSpPr txBox="1">
              <a:spLocks noChangeArrowheads="1"/>
            </p:cNvSpPr>
            <p:nvPr/>
          </p:nvSpPr>
          <p:spPr bwMode="auto">
            <a:xfrm>
              <a:off x="4139" y="1026"/>
              <a:ext cx="979" cy="233"/>
            </a:xfrm>
            <a:prstGeom prst="rect">
              <a:avLst/>
            </a:prstGeom>
            <a:noFill/>
            <a:ln w="9525">
              <a:noFill/>
              <a:miter lim="800000"/>
              <a:headEnd/>
              <a:tailEnd/>
            </a:ln>
            <a:effectLst/>
          </p:spPr>
          <p:txBody>
            <a:bodyPr wrap="none">
              <a:spAutoFit/>
            </a:bodyPr>
            <a:lstStyle/>
            <a:p>
              <a:pPr>
                <a:defRPr/>
              </a:pPr>
              <a:r>
                <a:rPr lang="it-IT" dirty="0">
                  <a:solidFill>
                    <a:srgbClr val="92D050"/>
                  </a:solidFill>
                  <a:latin typeface="Comic Sans MS" pitchFamily="66" charset="0"/>
                </a:rPr>
                <a:t>TAO vs ASA</a:t>
              </a:r>
            </a:p>
          </p:txBody>
        </p:sp>
        <p:sp>
          <p:nvSpPr>
            <p:cNvPr id="128010" name="Text Box 10"/>
            <p:cNvSpPr txBox="1">
              <a:spLocks noChangeArrowheads="1"/>
            </p:cNvSpPr>
            <p:nvPr/>
          </p:nvSpPr>
          <p:spPr bwMode="auto">
            <a:xfrm rot="16200000">
              <a:off x="-738" y="2357"/>
              <a:ext cx="2317" cy="252"/>
            </a:xfrm>
            <a:prstGeom prst="rect">
              <a:avLst/>
            </a:prstGeom>
            <a:noFill/>
            <a:ln w="9525">
              <a:noFill/>
              <a:miter lim="800000"/>
              <a:headEnd/>
              <a:tailEnd/>
            </a:ln>
            <a:effectLst/>
          </p:spPr>
          <p:txBody>
            <a:bodyPr wrap="none">
              <a:spAutoFit/>
            </a:bodyPr>
            <a:lstStyle/>
            <a:p>
              <a:pPr>
                <a:defRPr/>
              </a:pPr>
              <a:r>
                <a:rPr lang="it-IT" sz="2000" dirty="0">
                  <a:latin typeface="Comic Sans MS" pitchFamily="66" charset="0"/>
                </a:rPr>
                <a:t>Riduzione rischio relativo (%)</a:t>
              </a:r>
            </a:p>
          </p:txBody>
        </p:sp>
      </p:grpSp>
      <p:sp>
        <p:nvSpPr>
          <p:cNvPr id="128012" name="Text Box 12"/>
          <p:cNvSpPr txBox="1">
            <a:spLocks noChangeArrowheads="1"/>
          </p:cNvSpPr>
          <p:nvPr/>
        </p:nvSpPr>
        <p:spPr bwMode="auto">
          <a:xfrm>
            <a:off x="539552" y="404664"/>
            <a:ext cx="8300670" cy="461665"/>
          </a:xfrm>
          <a:prstGeom prst="rect">
            <a:avLst/>
          </a:prstGeom>
          <a:noFill/>
          <a:ln w="9525">
            <a:noFill/>
            <a:miter lim="800000"/>
            <a:headEnd/>
            <a:tailEnd/>
          </a:ln>
          <a:effectLst/>
        </p:spPr>
        <p:txBody>
          <a:bodyPr wrap="none">
            <a:spAutoFit/>
          </a:bodyPr>
          <a:lstStyle/>
          <a:p>
            <a:pPr>
              <a:defRPr/>
            </a:pPr>
            <a:r>
              <a:rPr lang="it-IT" sz="2400" b="1" dirty="0">
                <a:solidFill>
                  <a:srgbClr val="C00000"/>
                </a:solidFill>
                <a:latin typeface="Comic Sans MS" pitchFamily="66" charset="0"/>
              </a:rPr>
              <a:t>ANTITROMBOTICI nella  FIBRILLAZIONE ATRIALE</a:t>
            </a:r>
          </a:p>
        </p:txBody>
      </p:sp>
      <p:sp>
        <p:nvSpPr>
          <p:cNvPr id="10" name="Segnaposto piè di pagina 9"/>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2"/>
          <p:cNvGrpSpPr>
            <a:grpSpLocks/>
          </p:cNvGrpSpPr>
          <p:nvPr/>
        </p:nvGrpSpPr>
        <p:grpSpPr bwMode="auto">
          <a:xfrm>
            <a:off x="1619672" y="908720"/>
            <a:ext cx="6120160" cy="5070475"/>
            <a:chOff x="1547664" y="1338153"/>
            <a:chExt cx="6120460" cy="5070637"/>
          </a:xfrm>
          <a:noFill/>
        </p:grpSpPr>
        <p:sp>
          <p:nvSpPr>
            <p:cNvPr id="70663" name="CasellaDiTesto 6"/>
            <p:cNvSpPr txBox="1">
              <a:spLocks noChangeArrowheads="1"/>
            </p:cNvSpPr>
            <p:nvPr/>
          </p:nvSpPr>
          <p:spPr bwMode="auto">
            <a:xfrm>
              <a:off x="1547664" y="1338153"/>
              <a:ext cx="5327912" cy="938242"/>
            </a:xfrm>
            <a:prstGeom prst="rect">
              <a:avLst/>
            </a:prstGeom>
            <a:grpFill/>
            <a:ln w="9525">
              <a:noFill/>
              <a:miter lim="800000"/>
              <a:headEnd/>
              <a:tailEnd/>
            </a:ln>
          </p:spPr>
          <p:txBody>
            <a:bodyPr>
              <a:spAutoFit/>
            </a:bodyPr>
            <a:lstStyle/>
            <a:p>
              <a:pPr>
                <a:defRPr/>
              </a:pPr>
              <a:r>
                <a:rPr lang="it-IT" sz="1600" b="1">
                  <a:solidFill>
                    <a:prstClr val="black"/>
                  </a:solidFill>
                  <a:latin typeface="Calibri" pitchFamily="34" charset="0"/>
                  <a:cs typeface="+mn-cs"/>
                </a:rPr>
                <a:t>C</a:t>
              </a:r>
              <a:r>
                <a:rPr lang="it-IT" sz="1600">
                  <a:solidFill>
                    <a:prstClr val="black"/>
                  </a:solidFill>
                  <a:latin typeface="Calibri" pitchFamily="34" charset="0"/>
                  <a:cs typeface="+mn-cs"/>
                </a:rPr>
                <a:t> Studio, anno (rif)	Riduzione del rischio relativo (IC 95%) </a:t>
              </a:r>
            </a:p>
            <a:p>
              <a:pPr>
                <a:defRPr/>
              </a:pPr>
              <a:endParaRPr lang="it-IT" sz="700">
                <a:solidFill>
                  <a:prstClr val="black"/>
                </a:solidFill>
                <a:latin typeface="Calibri" pitchFamily="34" charset="0"/>
                <a:cs typeface="+mn-cs"/>
              </a:endParaRPr>
            </a:p>
            <a:p>
              <a:pPr>
                <a:defRPr/>
              </a:pPr>
              <a:r>
                <a:rPr lang="it-IT" sz="1600">
                  <a:solidFill>
                    <a:prstClr val="black"/>
                  </a:solidFill>
                  <a:latin typeface="Calibri" pitchFamily="34" charset="0"/>
                  <a:cs typeface="+mn-cs"/>
                </a:rPr>
                <a:t>Warfarin (aggiustamento della dose)  vs</a:t>
              </a:r>
            </a:p>
            <a:p>
              <a:pPr>
                <a:defRPr/>
              </a:pPr>
              <a:r>
                <a:rPr lang="it-IT" sz="1600">
                  <a:solidFill>
                    <a:prstClr val="black"/>
                  </a:solidFill>
                  <a:latin typeface="Calibri" pitchFamily="34" charset="0"/>
                  <a:cs typeface="+mn-cs"/>
                </a:rPr>
                <a:t>terapia antipiastrinica</a:t>
              </a:r>
            </a:p>
          </p:txBody>
        </p:sp>
        <p:sp>
          <p:nvSpPr>
            <p:cNvPr id="8" name="CasellaDiTesto 7"/>
            <p:cNvSpPr txBox="1"/>
            <p:nvPr/>
          </p:nvSpPr>
          <p:spPr>
            <a:xfrm>
              <a:off x="1692133" y="5445146"/>
              <a:ext cx="2667205" cy="277008"/>
            </a:xfrm>
            <a:prstGeom prst="rect">
              <a:avLst/>
            </a:prstGeom>
            <a:grpFill/>
          </p:spPr>
          <p:txBody>
            <a:bodyPr>
              <a:spAutoFit/>
            </a:bodyPr>
            <a:lstStyle/>
            <a:p>
              <a:pPr>
                <a:defRPr/>
              </a:pPr>
              <a:r>
                <a:rPr lang="it-IT" sz="1200" dirty="0">
                  <a:solidFill>
                    <a:prstClr val="black"/>
                  </a:solidFill>
                  <a:latin typeface="Calibri"/>
                  <a:cs typeface="+mn-cs"/>
                </a:rPr>
                <a:t>Tutti gli studi sugli antipiastrinici (n=11)</a:t>
              </a:r>
            </a:p>
          </p:txBody>
        </p:sp>
        <p:sp>
          <p:nvSpPr>
            <p:cNvPr id="9" name="CasellaDiTesto 8"/>
            <p:cNvSpPr txBox="1"/>
            <p:nvPr/>
          </p:nvSpPr>
          <p:spPr>
            <a:xfrm>
              <a:off x="3996056" y="5946812"/>
              <a:ext cx="3672068" cy="461978"/>
            </a:xfrm>
            <a:prstGeom prst="rect">
              <a:avLst/>
            </a:prstGeom>
            <a:grpFill/>
          </p:spPr>
          <p:txBody>
            <a:bodyPr>
              <a:spAutoFit/>
            </a:bodyPr>
            <a:lstStyle/>
            <a:p>
              <a:pPr>
                <a:defRPr/>
              </a:pPr>
              <a:r>
                <a:rPr lang="it-IT" sz="1200" dirty="0">
                  <a:latin typeface="Calibri"/>
                  <a:cs typeface="+mn-cs"/>
                </a:rPr>
                <a:t>A favore di	       </a:t>
              </a:r>
              <a:r>
                <a:rPr lang="it-IT" sz="1200" dirty="0" smtClean="0">
                  <a:latin typeface="Calibri"/>
                  <a:cs typeface="+mn-cs"/>
                </a:rPr>
                <a:t>         A </a:t>
              </a:r>
              <a:r>
                <a:rPr lang="it-IT" sz="1200" dirty="0">
                  <a:latin typeface="Calibri"/>
                  <a:cs typeface="+mn-cs"/>
                </a:rPr>
                <a:t>favore della terapia</a:t>
              </a:r>
            </a:p>
            <a:p>
              <a:pPr>
                <a:defRPr/>
              </a:pPr>
              <a:r>
                <a:rPr lang="it-IT" sz="1200" dirty="0" err="1">
                  <a:latin typeface="Calibri"/>
                  <a:cs typeface="+mn-cs"/>
                </a:rPr>
                <a:t>warfarin</a:t>
              </a:r>
              <a:r>
                <a:rPr lang="it-IT" sz="1200" dirty="0">
                  <a:latin typeface="Calibri"/>
                  <a:cs typeface="+mn-cs"/>
                </a:rPr>
                <a:t>	</a:t>
              </a:r>
              <a:r>
                <a:rPr lang="it-IT" sz="1200" dirty="0" smtClean="0">
                  <a:latin typeface="Calibri"/>
                  <a:cs typeface="+mn-cs"/>
                </a:rPr>
                <a:t>                     antipiastrinica</a:t>
              </a:r>
              <a:endParaRPr lang="it-IT" sz="1200" dirty="0">
                <a:latin typeface="Calibri"/>
                <a:cs typeface="+mn-cs"/>
              </a:endParaRPr>
            </a:p>
          </p:txBody>
        </p:sp>
        <p:sp>
          <p:nvSpPr>
            <p:cNvPr id="70666" name="CasellaDiTesto 10"/>
            <p:cNvSpPr txBox="1">
              <a:spLocks noChangeArrowheads="1"/>
            </p:cNvSpPr>
            <p:nvPr/>
          </p:nvSpPr>
          <p:spPr bwMode="auto">
            <a:xfrm>
              <a:off x="1848643" y="3698030"/>
              <a:ext cx="504850" cy="461978"/>
            </a:xfrm>
            <a:prstGeom prst="rect">
              <a:avLst/>
            </a:prstGeom>
            <a:grpFill/>
            <a:ln w="9525">
              <a:noFill/>
              <a:miter lim="800000"/>
              <a:headEnd/>
              <a:tailEnd/>
            </a:ln>
          </p:spPr>
          <p:txBody>
            <a:bodyPr>
              <a:spAutoFit/>
            </a:bodyPr>
            <a:lstStyle/>
            <a:p>
              <a:pPr>
                <a:defRPr/>
              </a:pPr>
              <a:r>
                <a:rPr lang="it-IT" sz="1200" dirty="0">
                  <a:solidFill>
                    <a:prstClr val="black"/>
                  </a:solidFill>
                  <a:latin typeface="Calibri" pitchFamily="34" charset="0"/>
                  <a:cs typeface="+mn-cs"/>
                </a:rPr>
                <a:t>età</a:t>
              </a:r>
            </a:p>
            <a:p>
              <a:pPr>
                <a:defRPr/>
              </a:pPr>
              <a:r>
                <a:rPr lang="it-IT" sz="1200" dirty="0">
                  <a:solidFill>
                    <a:prstClr val="black"/>
                  </a:solidFill>
                  <a:latin typeface="Calibri" pitchFamily="34" charset="0"/>
                  <a:cs typeface="+mn-cs"/>
                </a:rPr>
                <a:t>età</a:t>
              </a:r>
            </a:p>
          </p:txBody>
        </p:sp>
        <p:sp>
          <p:nvSpPr>
            <p:cNvPr id="12" name="CasellaDiTesto 11"/>
            <p:cNvSpPr txBox="1"/>
            <p:nvPr/>
          </p:nvSpPr>
          <p:spPr>
            <a:xfrm>
              <a:off x="1848643" y="4274311"/>
              <a:ext cx="1728872" cy="276234"/>
            </a:xfrm>
            <a:prstGeom prst="rect">
              <a:avLst/>
            </a:prstGeom>
            <a:grpFill/>
          </p:spPr>
          <p:txBody>
            <a:bodyPr>
              <a:spAutoFit/>
            </a:bodyPr>
            <a:lstStyle/>
            <a:p>
              <a:pPr>
                <a:defRPr/>
              </a:pPr>
              <a:r>
                <a:rPr lang="it-IT" sz="1200" dirty="0">
                  <a:solidFill>
                    <a:prstClr val="black"/>
                  </a:solidFill>
                  <a:latin typeface="Calibri"/>
                  <a:cs typeface="+mn-cs"/>
                </a:rPr>
                <a:t>Studi aspirina (n=8)</a:t>
              </a:r>
            </a:p>
          </p:txBody>
        </p:sp>
      </p:grpSp>
      <p:sp>
        <p:nvSpPr>
          <p:cNvPr id="13317" name="Rectangle 5"/>
          <p:cNvSpPr>
            <a:spLocks noChangeArrowheads="1"/>
          </p:cNvSpPr>
          <p:nvPr/>
        </p:nvSpPr>
        <p:spPr bwMode="auto">
          <a:xfrm>
            <a:off x="4932040" y="6093296"/>
            <a:ext cx="3407990" cy="2616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en-US" sz="1100" i="1" dirty="0">
                <a:latin typeface="Calibri"/>
                <a:ea typeface="ヒラギノ角ゴ Pro W3" pitchFamily="2" charset="-128"/>
                <a:cs typeface="+mn-cs"/>
              </a:rPr>
              <a:t>Hart RG  </a:t>
            </a:r>
            <a:r>
              <a:rPr lang="it-IT" sz="1100" i="1" dirty="0" err="1">
                <a:latin typeface="Calibri"/>
                <a:ea typeface="ヒラギノ角ゴ Pro W3" pitchFamily="2" charset="-128"/>
                <a:cs typeface="+mn-cs"/>
              </a:rPr>
              <a:t>Ann</a:t>
            </a:r>
            <a:r>
              <a:rPr lang="it-IT" sz="1100" i="1" dirty="0">
                <a:latin typeface="Calibri"/>
                <a:ea typeface="ヒラギノ角ゴ Pro W3" pitchFamily="2" charset="-128"/>
                <a:cs typeface="+mn-cs"/>
              </a:rPr>
              <a:t> </a:t>
            </a:r>
            <a:r>
              <a:rPr lang="it-IT" sz="1100" i="1" dirty="0" err="1">
                <a:latin typeface="Calibri"/>
                <a:ea typeface="ヒラギノ角ゴ Pro W3" pitchFamily="2" charset="-128"/>
                <a:cs typeface="+mn-cs"/>
              </a:rPr>
              <a:t>Intern</a:t>
            </a:r>
            <a:r>
              <a:rPr lang="it-IT" sz="1100" i="1" dirty="0">
                <a:latin typeface="Calibri"/>
                <a:ea typeface="ヒラギノ角ゴ Pro W3" pitchFamily="2" charset="-128"/>
                <a:cs typeface="+mn-cs"/>
              </a:rPr>
              <a:t> </a:t>
            </a:r>
            <a:r>
              <a:rPr lang="it-IT" sz="1100" i="1" dirty="0" err="1">
                <a:latin typeface="Calibri"/>
                <a:ea typeface="ヒラギノ角ゴ Pro W3" pitchFamily="2" charset="-128"/>
                <a:cs typeface="+mn-cs"/>
              </a:rPr>
              <a:t>Med</a:t>
            </a:r>
            <a:r>
              <a:rPr lang="it-IT" sz="1100" i="1" dirty="0">
                <a:latin typeface="Calibri"/>
                <a:ea typeface="ヒラギノ角ゴ Pro W3" pitchFamily="2" charset="-128"/>
                <a:cs typeface="+mn-cs"/>
              </a:rPr>
              <a:t> 2007;146:857–867.</a:t>
            </a:r>
          </a:p>
        </p:txBody>
      </p:sp>
      <p:pic>
        <p:nvPicPr>
          <p:cNvPr id="81924" name="Picture 2"/>
          <p:cNvPicPr>
            <a:picLocks noChangeAspect="1" noChangeArrowheads="1"/>
          </p:cNvPicPr>
          <p:nvPr/>
        </p:nvPicPr>
        <p:blipFill>
          <a:blip r:embed="rId3" cstate="print">
            <a:lum contrast="10000"/>
          </a:blip>
          <a:srcRect/>
          <a:stretch>
            <a:fillRect/>
          </a:stretch>
        </p:blipFill>
        <p:spPr bwMode="auto">
          <a:xfrm>
            <a:off x="1547664" y="1484784"/>
            <a:ext cx="5965825" cy="3997325"/>
          </a:xfrm>
          <a:prstGeom prst="rect">
            <a:avLst/>
          </a:prstGeom>
          <a:noFill/>
          <a:ln w="9525">
            <a:noFill/>
            <a:miter lim="800000"/>
            <a:headEnd/>
            <a:tailEnd/>
          </a:ln>
        </p:spPr>
      </p:pic>
      <p:sp>
        <p:nvSpPr>
          <p:cNvPr id="81925" name="Titolo 13"/>
          <p:cNvSpPr>
            <a:spLocks noGrp="1"/>
          </p:cNvSpPr>
          <p:nvPr>
            <p:ph type="title"/>
          </p:nvPr>
        </p:nvSpPr>
        <p:spPr>
          <a:xfrm>
            <a:off x="395536" y="260648"/>
            <a:ext cx="8229600" cy="1139825"/>
          </a:xfrm>
        </p:spPr>
        <p:txBody>
          <a:bodyPr/>
          <a:lstStyle/>
          <a:p>
            <a:r>
              <a:rPr lang="it-IT" sz="2000" dirty="0" smtClean="0">
                <a:effectLst/>
                <a:latin typeface="Comic Sans MS" pitchFamily="66" charset="0"/>
              </a:rPr>
              <a:t>Terapia antitrombotica nella prevenzione dell’ictus in pazienti che presentano fibrillazione atriale non valvolare: meta-analisi</a:t>
            </a:r>
          </a:p>
        </p:txBody>
      </p:sp>
      <p:sp>
        <p:nvSpPr>
          <p:cNvPr id="245767" name="Rectangle 7"/>
          <p:cNvSpPr>
            <a:spLocks noChangeArrowheads="1"/>
          </p:cNvSpPr>
          <p:nvPr/>
        </p:nvSpPr>
        <p:spPr bwMode="auto">
          <a:xfrm>
            <a:off x="10836696" y="3933056"/>
            <a:ext cx="1893887" cy="1208087"/>
          </a:xfrm>
          <a:prstGeom prst="rect">
            <a:avLst/>
          </a:prstGeom>
          <a:solidFill>
            <a:schemeClr val="bg1"/>
          </a:solidFill>
          <a:ln>
            <a:noFill/>
          </a:ln>
          <a:effectLst>
            <a:prstShdw prst="shdw17" dist="17961" dir="2700000">
              <a:schemeClr val="bg1">
                <a:gamma/>
                <a:shade val="60000"/>
                <a:invGamma/>
              </a:schemeClr>
            </a:prst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lgn="ctr">
              <a:defRPr/>
            </a:pPr>
            <a:endParaRPr lang="it-IT">
              <a:solidFill>
                <a:schemeClr val="bg1"/>
              </a:solidFill>
            </a:endParaRPr>
          </a:p>
        </p:txBody>
      </p:sp>
      <p:sp>
        <p:nvSpPr>
          <p:cNvPr id="13" name="Segnaposto piè di pagina 12"/>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2852738" y="1762125"/>
            <a:ext cx="179387" cy="179388"/>
            <a:chOff x="2823" y="1110"/>
            <a:chExt cx="113" cy="113"/>
          </a:xfrm>
          <a:solidFill>
            <a:srgbClr val="FF0000"/>
          </a:solidFill>
        </p:grpSpPr>
        <p:sp>
          <p:nvSpPr>
            <p:cNvPr id="3" name="Oval 48"/>
            <p:cNvSpPr>
              <a:spLocks noChangeArrowheads="1"/>
            </p:cNvSpPr>
            <p:nvPr/>
          </p:nvSpPr>
          <p:spPr bwMode="gray">
            <a:xfrm>
              <a:off x="2823" y="1110"/>
              <a:ext cx="113" cy="113"/>
            </a:xfrm>
            <a:prstGeom prst="ellipse">
              <a:avLst/>
            </a:prstGeom>
            <a:grpFill/>
            <a:ln w="28575">
              <a:solidFill>
                <a:schemeClr val="tx1"/>
              </a:solidFill>
              <a:round/>
              <a:headEnd/>
              <a:tailEnd/>
            </a:ln>
          </p:spPr>
          <p:txBody>
            <a:bodyPr anchor="ctr">
              <a:spAutoFit/>
            </a:bodyPr>
            <a:lstStyle/>
            <a:p>
              <a:pPr>
                <a:defRPr/>
              </a:pPr>
              <a:endParaRPr lang="en-GB">
                <a:latin typeface="Arial" charset="0"/>
                <a:ea typeface="ＭＳ Ｐゴシック" charset="-128"/>
                <a:cs typeface="ＭＳ Ｐゴシック" charset="-128"/>
              </a:endParaRPr>
            </a:p>
          </p:txBody>
        </p:sp>
        <p:sp>
          <p:nvSpPr>
            <p:cNvPr id="4" name="Oval 49"/>
            <p:cNvSpPr>
              <a:spLocks noChangeArrowheads="1"/>
            </p:cNvSpPr>
            <p:nvPr/>
          </p:nvSpPr>
          <p:spPr bwMode="gray">
            <a:xfrm>
              <a:off x="2850" y="1127"/>
              <a:ext cx="60" cy="44"/>
            </a:xfrm>
            <a:prstGeom prst="ellipse">
              <a:avLst/>
            </a:prstGeom>
            <a:grp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grpSp>
        <p:nvGrpSpPr>
          <p:cNvPr id="5" name="Group 50"/>
          <p:cNvGrpSpPr>
            <a:grpSpLocks/>
          </p:cNvGrpSpPr>
          <p:nvPr/>
        </p:nvGrpSpPr>
        <p:grpSpPr bwMode="auto">
          <a:xfrm>
            <a:off x="550863" y="1762125"/>
            <a:ext cx="179387" cy="179388"/>
            <a:chOff x="2823" y="1110"/>
            <a:chExt cx="113" cy="113"/>
          </a:xfrm>
        </p:grpSpPr>
        <p:sp>
          <p:nvSpPr>
            <p:cNvPr id="34847" name="Oval 51"/>
            <p:cNvSpPr>
              <a:spLocks noChangeArrowheads="1"/>
            </p:cNvSpPr>
            <p:nvPr/>
          </p:nvSpPr>
          <p:spPr bwMode="gray">
            <a:xfrm>
              <a:off x="2823" y="1110"/>
              <a:ext cx="113" cy="113"/>
            </a:xfrm>
            <a:prstGeom prst="ellipse">
              <a:avLst/>
            </a:prstGeom>
            <a:solidFill>
              <a:srgbClr val="24A0EC"/>
            </a:solidFill>
            <a:ln w="28575">
              <a:solidFill>
                <a:schemeClr val="tx1"/>
              </a:solidFill>
              <a:round/>
              <a:headEnd/>
              <a:tailEnd/>
            </a:ln>
          </p:spPr>
          <p:txBody>
            <a:bodyPr anchor="ctr">
              <a:spAutoFit/>
            </a:bodyPr>
            <a:lstStyle/>
            <a:p>
              <a:endParaRPr lang="en-GB"/>
            </a:p>
          </p:txBody>
        </p:sp>
        <p:sp>
          <p:nvSpPr>
            <p:cNvPr id="7" name="Oval 52"/>
            <p:cNvSpPr>
              <a:spLocks noChangeArrowheads="1"/>
            </p:cNvSpPr>
            <p:nvPr/>
          </p:nvSpPr>
          <p:spPr bwMode="gray">
            <a:xfrm>
              <a:off x="2850" y="1127"/>
              <a:ext cx="60" cy="44"/>
            </a:xfrm>
            <a:prstGeom prst="ellipse">
              <a:avLst/>
            </a:prstGeom>
            <a:gradFill rotWithShape="1">
              <a:gsLst>
                <a:gs pos="0">
                  <a:schemeClr val="tx1">
                    <a:alpha val="70000"/>
                  </a:schemeClr>
                </a:gs>
                <a:gs pos="100000">
                  <a:schemeClr val="tx1">
                    <a:gamma/>
                    <a:shade val="46275"/>
                    <a:invGamma/>
                    <a:alpha val="2000"/>
                  </a:schemeClr>
                </a:gs>
              </a:gsLst>
              <a:lin ang="5400000" scaled="1"/>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8" name="Oval 41"/>
          <p:cNvSpPr>
            <a:spLocks noChangeArrowheads="1"/>
          </p:cNvSpPr>
          <p:nvPr/>
        </p:nvSpPr>
        <p:spPr bwMode="gray">
          <a:xfrm>
            <a:off x="3338513" y="2376488"/>
            <a:ext cx="2466975" cy="2463800"/>
          </a:xfrm>
          <a:prstGeom prst="ellipse">
            <a:avLst/>
          </a:prstGeom>
          <a:solidFill>
            <a:schemeClr val="tx1"/>
          </a:solidFill>
          <a:ln w="57150">
            <a:noFill/>
            <a:round/>
            <a:headEnd/>
            <a:tailEnd/>
          </a:ln>
        </p:spPr>
        <p:txBody>
          <a:bodyPr wrap="none" anchor="ctr">
            <a:spAutoFit/>
          </a:bodyPr>
          <a:lstStyle/>
          <a:p>
            <a:endParaRPr lang="en-GB"/>
          </a:p>
        </p:txBody>
      </p:sp>
      <p:sp>
        <p:nvSpPr>
          <p:cNvPr id="9" name="Oval 42"/>
          <p:cNvSpPr>
            <a:spLocks noChangeArrowheads="1"/>
          </p:cNvSpPr>
          <p:nvPr/>
        </p:nvSpPr>
        <p:spPr bwMode="gray">
          <a:xfrm>
            <a:off x="6183313" y="2376488"/>
            <a:ext cx="2466975" cy="2463800"/>
          </a:xfrm>
          <a:prstGeom prst="ellipse">
            <a:avLst/>
          </a:prstGeom>
          <a:solidFill>
            <a:schemeClr val="tx1"/>
          </a:solidFill>
          <a:ln w="57150">
            <a:noFill/>
            <a:round/>
            <a:headEnd/>
            <a:tailEnd/>
          </a:ln>
        </p:spPr>
        <p:txBody>
          <a:bodyPr wrap="none" anchor="ctr">
            <a:spAutoFit/>
          </a:bodyPr>
          <a:lstStyle/>
          <a:p>
            <a:endParaRPr lang="en-GB"/>
          </a:p>
        </p:txBody>
      </p:sp>
      <p:sp>
        <p:nvSpPr>
          <p:cNvPr id="10" name="Oval 39"/>
          <p:cNvSpPr>
            <a:spLocks noChangeArrowheads="1"/>
          </p:cNvSpPr>
          <p:nvPr/>
        </p:nvSpPr>
        <p:spPr bwMode="gray">
          <a:xfrm>
            <a:off x="493713" y="2376488"/>
            <a:ext cx="2466975" cy="2463800"/>
          </a:xfrm>
          <a:prstGeom prst="ellipse">
            <a:avLst/>
          </a:prstGeom>
          <a:solidFill>
            <a:schemeClr val="tx1"/>
          </a:solidFill>
          <a:ln w="57150">
            <a:noFill/>
            <a:round/>
            <a:headEnd/>
            <a:tailEnd/>
          </a:ln>
        </p:spPr>
        <p:txBody>
          <a:bodyPr wrap="none" anchor="ctr">
            <a:spAutoFit/>
          </a:bodyPr>
          <a:lstStyle/>
          <a:p>
            <a:endParaRPr lang="en-GB"/>
          </a:p>
        </p:txBody>
      </p:sp>
      <p:sp>
        <p:nvSpPr>
          <p:cNvPr id="34823" name="Rectangle 16"/>
          <p:cNvSpPr>
            <a:spLocks noGrp="1" noChangeArrowheads="1"/>
          </p:cNvSpPr>
          <p:nvPr>
            <p:ph type="title"/>
          </p:nvPr>
        </p:nvSpPr>
        <p:spPr bwMode="gray">
          <a:xfrm>
            <a:off x="244475" y="404664"/>
            <a:ext cx="8899525" cy="792162"/>
          </a:xfrm>
        </p:spPr>
        <p:txBody>
          <a:bodyPr/>
          <a:lstStyle/>
          <a:p>
            <a:pPr eaLnBrk="1" hangingPunct="1"/>
            <a:r>
              <a:rPr lang="it-IT" sz="3600" b="1" dirty="0" smtClean="0">
                <a:solidFill>
                  <a:srgbClr val="C00000"/>
                </a:solidFill>
                <a:effectLst/>
                <a:latin typeface="Comic Sans MS" pitchFamily="66" charset="0"/>
                <a:ea typeface="ＭＳ Ｐゴシック" pitchFamily="34" charset="-128"/>
              </a:rPr>
              <a:t>Gestione della FA nella pratica clinica: </a:t>
            </a:r>
            <a:br>
              <a:rPr lang="it-IT" sz="3600" b="1" dirty="0" smtClean="0">
                <a:solidFill>
                  <a:srgbClr val="C00000"/>
                </a:solidFill>
                <a:effectLst/>
                <a:latin typeface="Comic Sans MS" pitchFamily="66" charset="0"/>
                <a:ea typeface="ＭＳ Ｐゴシック" pitchFamily="34" charset="-128"/>
              </a:rPr>
            </a:br>
            <a:r>
              <a:rPr lang="it-IT" sz="3600" b="1" dirty="0" smtClean="0">
                <a:solidFill>
                  <a:srgbClr val="C00000"/>
                </a:solidFill>
                <a:effectLst/>
                <a:latin typeface="Comic Sans MS" pitchFamily="66" charset="0"/>
                <a:ea typeface="ＭＳ Ｐゴシック" pitchFamily="34" charset="-128"/>
              </a:rPr>
              <a:t>Prescrizione dei VKA</a:t>
            </a:r>
          </a:p>
        </p:txBody>
      </p:sp>
      <p:sp>
        <p:nvSpPr>
          <p:cNvPr id="12" name="Text Box 10"/>
          <p:cNvSpPr txBox="1">
            <a:spLocks noChangeArrowheads="1"/>
          </p:cNvSpPr>
          <p:nvPr/>
        </p:nvSpPr>
        <p:spPr bwMode="gray">
          <a:xfrm>
            <a:off x="6599229" y="5086350"/>
            <a:ext cx="1643079" cy="1107996"/>
          </a:xfrm>
          <a:prstGeom prst="rect">
            <a:avLst/>
          </a:prstGeom>
          <a:noFill/>
          <a:ln w="9525">
            <a:noFill/>
            <a:miter lim="800000"/>
            <a:headEnd/>
            <a:tailEnd/>
          </a:ln>
        </p:spPr>
        <p:txBody>
          <a:bodyPr wrap="none" lIns="0" tIns="0" rIns="0" bIns="0">
            <a:spAutoFit/>
          </a:bodyPr>
          <a:lstStyle/>
          <a:p>
            <a:pPr algn="ctr"/>
            <a:r>
              <a:rPr lang="en-US" sz="1200" dirty="0">
                <a:latin typeface="Comic Sans MS" pitchFamily="66" charset="0"/>
              </a:rPr>
              <a:t>N=11.409</a:t>
            </a:r>
          </a:p>
          <a:p>
            <a:pPr algn="ctr"/>
            <a:r>
              <a:rPr lang="en-US" sz="1200" dirty="0" err="1">
                <a:latin typeface="Comic Sans MS" pitchFamily="66" charset="0"/>
              </a:rPr>
              <a:t>Coorte</a:t>
            </a:r>
            <a:r>
              <a:rPr lang="en-US" sz="1200" dirty="0">
                <a:latin typeface="Comic Sans MS" pitchFamily="66" charset="0"/>
              </a:rPr>
              <a:t> ATRIA</a:t>
            </a:r>
            <a:r>
              <a:rPr lang="en-US" sz="1200" b="1" dirty="0">
                <a:latin typeface="Comic Sans MS" pitchFamily="66" charset="0"/>
              </a:rPr>
              <a:t/>
            </a:r>
            <a:br>
              <a:rPr lang="en-US" sz="1200" b="1" dirty="0">
                <a:latin typeface="Comic Sans MS" pitchFamily="66" charset="0"/>
              </a:rPr>
            </a:br>
            <a:r>
              <a:rPr lang="en-US" sz="1200" b="1" dirty="0">
                <a:latin typeface="Comic Sans MS" pitchFamily="66" charset="0"/>
              </a:rPr>
              <a:t>(</a:t>
            </a:r>
            <a:r>
              <a:rPr lang="en-US" sz="1200" b="1" dirty="0" err="1">
                <a:latin typeface="Comic Sans MS" pitchFamily="66" charset="0"/>
              </a:rPr>
              <a:t>sistema</a:t>
            </a:r>
            <a:r>
              <a:rPr lang="en-US" sz="1200" b="1" dirty="0">
                <a:latin typeface="Comic Sans MS" pitchFamily="66" charset="0"/>
              </a:rPr>
              <a:t> </a:t>
            </a:r>
            <a:r>
              <a:rPr lang="en-US" sz="1200" b="1" dirty="0" err="1">
                <a:latin typeface="Comic Sans MS" pitchFamily="66" charset="0"/>
              </a:rPr>
              <a:t>sanitario</a:t>
            </a:r>
            <a:r>
              <a:rPr lang="en-US" sz="1200" b="1" dirty="0">
                <a:latin typeface="Comic Sans MS" pitchFamily="66" charset="0"/>
              </a:rPr>
              <a:t> </a:t>
            </a:r>
            <a:br>
              <a:rPr lang="en-US" sz="1200" b="1" dirty="0">
                <a:latin typeface="Comic Sans MS" pitchFamily="66" charset="0"/>
              </a:rPr>
            </a:br>
            <a:r>
              <a:rPr lang="en-US" sz="1200" b="1" dirty="0">
                <a:latin typeface="Comic Sans MS" pitchFamily="66" charset="0"/>
              </a:rPr>
              <a:t>California, USA)</a:t>
            </a:r>
          </a:p>
          <a:p>
            <a:pPr algn="ctr"/>
            <a:r>
              <a:rPr lang="en-US" sz="1200" dirty="0">
                <a:latin typeface="Comic Sans MS" pitchFamily="66" charset="0"/>
              </a:rPr>
              <a:t>Go AS, et al.</a:t>
            </a:r>
            <a:br>
              <a:rPr lang="en-US" sz="1200" dirty="0">
                <a:latin typeface="Comic Sans MS" pitchFamily="66" charset="0"/>
              </a:rPr>
            </a:br>
            <a:r>
              <a:rPr lang="en-US" sz="1200" i="1" dirty="0">
                <a:latin typeface="Comic Sans MS" pitchFamily="66" charset="0"/>
              </a:rPr>
              <a:t>JAMA</a:t>
            </a:r>
            <a:r>
              <a:rPr lang="en-US" sz="1200" dirty="0">
                <a:latin typeface="Comic Sans MS" pitchFamily="66" charset="0"/>
              </a:rPr>
              <a:t> 2003;290:2685</a:t>
            </a:r>
          </a:p>
        </p:txBody>
      </p:sp>
      <p:sp>
        <p:nvSpPr>
          <p:cNvPr id="13" name="Text Box 11"/>
          <p:cNvSpPr txBox="1">
            <a:spLocks noChangeArrowheads="1"/>
          </p:cNvSpPr>
          <p:nvPr/>
        </p:nvSpPr>
        <p:spPr bwMode="gray">
          <a:xfrm>
            <a:off x="3594153" y="5127625"/>
            <a:ext cx="1958870" cy="664797"/>
          </a:xfrm>
          <a:prstGeom prst="rect">
            <a:avLst/>
          </a:prstGeom>
          <a:noFill/>
          <a:ln w="9525">
            <a:noFill/>
            <a:miter lim="800000"/>
            <a:headEnd/>
            <a:tailEnd/>
          </a:ln>
        </p:spPr>
        <p:txBody>
          <a:bodyPr wrap="none" lIns="0" tIns="0" rIns="0" bIns="0">
            <a:spAutoFit/>
          </a:bodyPr>
          <a:lstStyle/>
          <a:p>
            <a:pPr algn="ctr">
              <a:lnSpc>
                <a:spcPct val="90000"/>
              </a:lnSpc>
            </a:pPr>
            <a:r>
              <a:rPr lang="en-US" sz="1200" dirty="0">
                <a:latin typeface="Comic Sans MS" pitchFamily="66" charset="0"/>
              </a:rPr>
              <a:t>N=5.333</a:t>
            </a:r>
          </a:p>
          <a:p>
            <a:pPr algn="ctr">
              <a:lnSpc>
                <a:spcPct val="90000"/>
              </a:lnSpc>
            </a:pPr>
            <a:r>
              <a:rPr lang="en-US" sz="1200" dirty="0" err="1">
                <a:latin typeface="Comic Sans MS" pitchFamily="66" charset="0"/>
              </a:rPr>
              <a:t>Indagine</a:t>
            </a:r>
            <a:r>
              <a:rPr lang="en-US" sz="1200" dirty="0">
                <a:latin typeface="Comic Sans MS" pitchFamily="66" charset="0"/>
              </a:rPr>
              <a:t> </a:t>
            </a:r>
            <a:r>
              <a:rPr lang="en-US" sz="1200" dirty="0" err="1">
                <a:latin typeface="Comic Sans MS" pitchFamily="66" charset="0"/>
              </a:rPr>
              <a:t>EuroHeart</a:t>
            </a:r>
            <a:endParaRPr lang="en-US" sz="1200" dirty="0">
              <a:latin typeface="Comic Sans MS" pitchFamily="66" charset="0"/>
            </a:endParaRPr>
          </a:p>
          <a:p>
            <a:pPr algn="ctr">
              <a:lnSpc>
                <a:spcPct val="90000"/>
              </a:lnSpc>
            </a:pPr>
            <a:r>
              <a:rPr lang="en-US" sz="1200" dirty="0" err="1">
                <a:latin typeface="Comic Sans MS" pitchFamily="66" charset="0"/>
              </a:rPr>
              <a:t>Nieuwlaat</a:t>
            </a:r>
            <a:r>
              <a:rPr lang="en-US" sz="1200" dirty="0">
                <a:latin typeface="Comic Sans MS" pitchFamily="66" charset="0"/>
              </a:rPr>
              <a:t> R, et al.</a:t>
            </a:r>
            <a:br>
              <a:rPr lang="en-US" sz="1200" dirty="0">
                <a:latin typeface="Comic Sans MS" pitchFamily="66" charset="0"/>
              </a:rPr>
            </a:br>
            <a:r>
              <a:rPr lang="en-US" sz="1200" dirty="0" err="1">
                <a:latin typeface="Comic Sans MS" pitchFamily="66" charset="0"/>
              </a:rPr>
              <a:t>Eur</a:t>
            </a:r>
            <a:r>
              <a:rPr lang="en-US" sz="1200" dirty="0">
                <a:latin typeface="Comic Sans MS" pitchFamily="66" charset="0"/>
              </a:rPr>
              <a:t> Heart J 2005;26:2422</a:t>
            </a:r>
          </a:p>
        </p:txBody>
      </p:sp>
      <p:sp>
        <p:nvSpPr>
          <p:cNvPr id="14" name="Text Box 12"/>
          <p:cNvSpPr txBox="1">
            <a:spLocks noChangeArrowheads="1"/>
          </p:cNvSpPr>
          <p:nvPr/>
        </p:nvSpPr>
        <p:spPr bwMode="gray">
          <a:xfrm>
            <a:off x="916072" y="5127625"/>
            <a:ext cx="1623842" cy="664797"/>
          </a:xfrm>
          <a:prstGeom prst="rect">
            <a:avLst/>
          </a:prstGeom>
          <a:noFill/>
          <a:ln w="9525">
            <a:noFill/>
            <a:miter lim="800000"/>
            <a:headEnd/>
            <a:tailEnd/>
          </a:ln>
        </p:spPr>
        <p:txBody>
          <a:bodyPr wrap="none" lIns="0" tIns="0" rIns="0" bIns="0">
            <a:spAutoFit/>
          </a:bodyPr>
          <a:lstStyle/>
          <a:p>
            <a:pPr algn="ctr">
              <a:lnSpc>
                <a:spcPct val="90000"/>
              </a:lnSpc>
            </a:pPr>
            <a:r>
              <a:rPr lang="en-US" sz="1200" dirty="0">
                <a:latin typeface="Comic Sans MS" pitchFamily="66" charset="0"/>
              </a:rPr>
              <a:t>N=23.657</a:t>
            </a:r>
          </a:p>
          <a:p>
            <a:pPr algn="ctr">
              <a:lnSpc>
                <a:spcPct val="90000"/>
              </a:lnSpc>
            </a:pPr>
            <a:r>
              <a:rPr lang="en-US" sz="1200" dirty="0" err="1">
                <a:latin typeface="Comic Sans MS" pitchFamily="66" charset="0"/>
              </a:rPr>
              <a:t>Coorte</a:t>
            </a:r>
            <a:r>
              <a:rPr lang="en-US" sz="1200" dirty="0">
                <a:latin typeface="Comic Sans MS" pitchFamily="66" charset="0"/>
              </a:rPr>
              <a:t> Medicare, USA</a:t>
            </a:r>
          </a:p>
          <a:p>
            <a:pPr algn="ctr">
              <a:lnSpc>
                <a:spcPct val="90000"/>
              </a:lnSpc>
            </a:pPr>
            <a:r>
              <a:rPr lang="en-US" sz="1200" dirty="0" err="1">
                <a:latin typeface="Comic Sans MS" pitchFamily="66" charset="0"/>
              </a:rPr>
              <a:t>Birman-Deych</a:t>
            </a:r>
            <a:r>
              <a:rPr lang="en-US" sz="1200" dirty="0">
                <a:latin typeface="Comic Sans MS" pitchFamily="66" charset="0"/>
              </a:rPr>
              <a:t> E, et al.</a:t>
            </a:r>
            <a:br>
              <a:rPr lang="en-US" sz="1200" dirty="0">
                <a:latin typeface="Comic Sans MS" pitchFamily="66" charset="0"/>
              </a:rPr>
            </a:br>
            <a:r>
              <a:rPr lang="en-US" sz="1200" dirty="0">
                <a:latin typeface="Comic Sans MS" pitchFamily="66" charset="0"/>
              </a:rPr>
              <a:t>Stroke 2006;37:1070</a:t>
            </a:r>
          </a:p>
        </p:txBody>
      </p:sp>
      <p:sp>
        <p:nvSpPr>
          <p:cNvPr id="34827" name="Text Box 9"/>
          <p:cNvSpPr txBox="1">
            <a:spLocks noChangeArrowheads="1"/>
          </p:cNvSpPr>
          <p:nvPr/>
        </p:nvSpPr>
        <p:spPr bwMode="gray">
          <a:xfrm>
            <a:off x="827088" y="1714500"/>
            <a:ext cx="1582164" cy="553998"/>
          </a:xfrm>
          <a:prstGeom prst="rect">
            <a:avLst/>
          </a:prstGeom>
          <a:noFill/>
          <a:ln w="9525">
            <a:noFill/>
            <a:miter lim="800000"/>
            <a:headEnd/>
            <a:tailEnd/>
          </a:ln>
        </p:spPr>
        <p:txBody>
          <a:bodyPr wrap="none" lIns="0" tIns="0" rIns="0" bIns="0">
            <a:spAutoFit/>
          </a:bodyPr>
          <a:lstStyle/>
          <a:p>
            <a:r>
              <a:rPr lang="en-US" dirty="0" err="1">
                <a:latin typeface="Comic Sans MS" pitchFamily="66" charset="0"/>
              </a:rPr>
              <a:t>Nessun</a:t>
            </a:r>
            <a:r>
              <a:rPr lang="en-US" dirty="0">
                <a:latin typeface="Comic Sans MS" pitchFamily="66" charset="0"/>
              </a:rPr>
              <a:t> </a:t>
            </a:r>
          </a:p>
          <a:p>
            <a:r>
              <a:rPr lang="en-US" dirty="0" err="1">
                <a:latin typeface="Comic Sans MS" pitchFamily="66" charset="0"/>
              </a:rPr>
              <a:t>anticoagulante</a:t>
            </a:r>
            <a:endParaRPr lang="en-US" dirty="0">
              <a:latin typeface="Comic Sans MS" pitchFamily="66" charset="0"/>
            </a:endParaRPr>
          </a:p>
        </p:txBody>
      </p:sp>
      <p:sp>
        <p:nvSpPr>
          <p:cNvPr id="34828" name="Text Box 9"/>
          <p:cNvSpPr txBox="1">
            <a:spLocks noChangeArrowheads="1"/>
          </p:cNvSpPr>
          <p:nvPr/>
        </p:nvSpPr>
        <p:spPr bwMode="gray">
          <a:xfrm>
            <a:off x="3132138" y="1714500"/>
            <a:ext cx="464871" cy="276999"/>
          </a:xfrm>
          <a:prstGeom prst="rect">
            <a:avLst/>
          </a:prstGeom>
          <a:noFill/>
          <a:ln w="9525">
            <a:noFill/>
            <a:miter lim="800000"/>
            <a:headEnd/>
            <a:tailEnd/>
          </a:ln>
        </p:spPr>
        <p:txBody>
          <a:bodyPr wrap="none" lIns="0" tIns="0" rIns="0" bIns="0">
            <a:spAutoFit/>
          </a:bodyPr>
          <a:lstStyle/>
          <a:p>
            <a:r>
              <a:rPr lang="en-US" b="1" dirty="0">
                <a:latin typeface="Comic Sans MS" pitchFamily="66" charset="0"/>
              </a:rPr>
              <a:t>VKA</a:t>
            </a:r>
          </a:p>
        </p:txBody>
      </p:sp>
      <p:grpSp>
        <p:nvGrpSpPr>
          <p:cNvPr id="6" name="Group 55"/>
          <p:cNvGrpSpPr>
            <a:grpSpLocks/>
          </p:cNvGrpSpPr>
          <p:nvPr/>
        </p:nvGrpSpPr>
        <p:grpSpPr bwMode="auto">
          <a:xfrm>
            <a:off x="6319838" y="2516188"/>
            <a:ext cx="2193925" cy="2187575"/>
            <a:chOff x="3925" y="1529"/>
            <a:chExt cx="1494" cy="1490"/>
          </a:xfrm>
        </p:grpSpPr>
        <p:grpSp>
          <p:nvGrpSpPr>
            <p:cNvPr id="11" name="Group 38"/>
            <p:cNvGrpSpPr>
              <a:grpSpLocks/>
            </p:cNvGrpSpPr>
            <p:nvPr/>
          </p:nvGrpSpPr>
          <p:grpSpPr bwMode="auto">
            <a:xfrm>
              <a:off x="3925" y="1529"/>
              <a:ext cx="1494" cy="1490"/>
              <a:chOff x="5725" y="1124"/>
              <a:chExt cx="2094" cy="2088"/>
            </a:xfrm>
          </p:grpSpPr>
          <p:sp>
            <p:nvSpPr>
              <p:cNvPr id="34845" name="Freeform 36"/>
              <p:cNvSpPr>
                <a:spLocks/>
              </p:cNvSpPr>
              <p:nvPr/>
            </p:nvSpPr>
            <p:spPr bwMode="gray">
              <a:xfrm>
                <a:off x="6445" y="1124"/>
                <a:ext cx="1374" cy="2088"/>
              </a:xfrm>
              <a:custGeom>
                <a:avLst/>
                <a:gdLst>
                  <a:gd name="T0" fmla="*/ 0 w 229"/>
                  <a:gd name="T1" fmla="*/ 2147483647 h 348"/>
                  <a:gd name="T2" fmla="*/ 2147483647 w 229"/>
                  <a:gd name="T3" fmla="*/ 2147483647 h 348"/>
                  <a:gd name="T4" fmla="*/ 2147483647 w 229"/>
                  <a:gd name="T5" fmla="*/ 2147483647 h 348"/>
                  <a:gd name="T6" fmla="*/ 2147483647 w 229"/>
                  <a:gd name="T7" fmla="*/ 0 h 348"/>
                  <a:gd name="T8" fmla="*/ 2147483647 w 229"/>
                  <a:gd name="T9" fmla="*/ 2147483647 h 348"/>
                  <a:gd name="T10" fmla="*/ 0 w 229"/>
                  <a:gd name="T11" fmla="*/ 2147483647 h 348"/>
                  <a:gd name="T12" fmla="*/ 0 60000 65536"/>
                  <a:gd name="T13" fmla="*/ 0 60000 65536"/>
                  <a:gd name="T14" fmla="*/ 0 60000 65536"/>
                  <a:gd name="T15" fmla="*/ 0 60000 65536"/>
                  <a:gd name="T16" fmla="*/ 0 60000 65536"/>
                  <a:gd name="T17" fmla="*/ 0 60000 65536"/>
                  <a:gd name="T18" fmla="*/ 0 w 229"/>
                  <a:gd name="T19" fmla="*/ 0 h 348"/>
                  <a:gd name="T20" fmla="*/ 229 w 229"/>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229" h="348">
                    <a:moveTo>
                      <a:pt x="0" y="339"/>
                    </a:moveTo>
                    <a:cubicBezTo>
                      <a:pt x="18" y="345"/>
                      <a:pt x="36" y="347"/>
                      <a:pt x="55" y="347"/>
                    </a:cubicBezTo>
                    <a:cubicBezTo>
                      <a:pt x="151" y="348"/>
                      <a:pt x="229" y="270"/>
                      <a:pt x="229" y="174"/>
                    </a:cubicBezTo>
                    <a:cubicBezTo>
                      <a:pt x="229" y="77"/>
                      <a:pt x="151" y="0"/>
                      <a:pt x="55" y="0"/>
                    </a:cubicBezTo>
                    <a:lnTo>
                      <a:pt x="55" y="174"/>
                    </a:lnTo>
                    <a:lnTo>
                      <a:pt x="0" y="339"/>
                    </a:lnTo>
                    <a:close/>
                  </a:path>
                </a:pathLst>
              </a:custGeom>
              <a:solidFill>
                <a:srgbClr val="FF0000"/>
              </a:solidFill>
              <a:ln w="28575">
                <a:noFill/>
                <a:round/>
                <a:headEnd/>
                <a:tailEnd/>
              </a:ln>
            </p:spPr>
            <p:txBody>
              <a:bodyPr>
                <a:scene3d>
                  <a:camera prst="orthographicFront"/>
                  <a:lightRig rig="threePt" dir="t"/>
                </a:scene3d>
                <a:sp3d extrusionH="57150">
                  <a:bevelT w="38100" h="38100" prst="slope"/>
                </a:sp3d>
              </a:bodyPr>
              <a:lstStyle/>
              <a:p>
                <a:endParaRPr lang="en-GB">
                  <a:latin typeface="Calibri" pitchFamily="34" charset="0"/>
                  <a:ea typeface="Arial Unicode MS" pitchFamily="34" charset="-128"/>
                  <a:cs typeface="Arial Unicode MS" pitchFamily="34" charset="-128"/>
                </a:endParaRPr>
              </a:p>
            </p:txBody>
          </p:sp>
          <p:sp>
            <p:nvSpPr>
              <p:cNvPr id="34846" name="Freeform 37"/>
              <p:cNvSpPr>
                <a:spLocks/>
              </p:cNvSpPr>
              <p:nvPr/>
            </p:nvSpPr>
            <p:spPr bwMode="gray">
              <a:xfrm>
                <a:off x="5725" y="1124"/>
                <a:ext cx="1050" cy="2034"/>
              </a:xfrm>
              <a:custGeom>
                <a:avLst/>
                <a:gdLst>
                  <a:gd name="T0" fmla="*/ 2147483647 w 175"/>
                  <a:gd name="T1" fmla="*/ 0 h 339"/>
                  <a:gd name="T2" fmla="*/ 2147483647 w 175"/>
                  <a:gd name="T3" fmla="*/ 2147483647 h 339"/>
                  <a:gd name="T4" fmla="*/ 2147483647 w 175"/>
                  <a:gd name="T5" fmla="*/ 2147483647 h 339"/>
                  <a:gd name="T6" fmla="*/ 2147483647 w 175"/>
                  <a:gd name="T7" fmla="*/ 2147483647 h 339"/>
                  <a:gd name="T8" fmla="*/ 2147483647 w 175"/>
                  <a:gd name="T9" fmla="*/ 0 h 339"/>
                  <a:gd name="T10" fmla="*/ 0 60000 65536"/>
                  <a:gd name="T11" fmla="*/ 0 60000 65536"/>
                  <a:gd name="T12" fmla="*/ 0 60000 65536"/>
                  <a:gd name="T13" fmla="*/ 0 60000 65536"/>
                  <a:gd name="T14" fmla="*/ 0 60000 65536"/>
                  <a:gd name="T15" fmla="*/ 0 w 175"/>
                  <a:gd name="T16" fmla="*/ 0 h 339"/>
                  <a:gd name="T17" fmla="*/ 175 w 175"/>
                  <a:gd name="T18" fmla="*/ 339 h 339"/>
                </a:gdLst>
                <a:ahLst/>
                <a:cxnLst>
                  <a:cxn ang="T10">
                    <a:pos x="T0" y="T1"/>
                  </a:cxn>
                  <a:cxn ang="T11">
                    <a:pos x="T2" y="T3"/>
                  </a:cxn>
                  <a:cxn ang="T12">
                    <a:pos x="T4" y="T5"/>
                  </a:cxn>
                  <a:cxn ang="T13">
                    <a:pos x="T6" y="T7"/>
                  </a:cxn>
                  <a:cxn ang="T14">
                    <a:pos x="T8" y="T9"/>
                  </a:cxn>
                </a:cxnLst>
                <a:rect l="T15" t="T16" r="T17" b="T18"/>
                <a:pathLst>
                  <a:path w="175" h="339">
                    <a:moveTo>
                      <a:pt x="174" y="0"/>
                    </a:moveTo>
                    <a:cubicBezTo>
                      <a:pt x="78" y="0"/>
                      <a:pt x="1" y="77"/>
                      <a:pt x="1" y="173"/>
                    </a:cubicBezTo>
                    <a:cubicBezTo>
                      <a:pt x="0" y="249"/>
                      <a:pt x="49" y="315"/>
                      <a:pt x="120" y="339"/>
                    </a:cubicBezTo>
                    <a:lnTo>
                      <a:pt x="175" y="174"/>
                    </a:lnTo>
                    <a:lnTo>
                      <a:pt x="174" y="0"/>
                    </a:lnTo>
                    <a:close/>
                  </a:path>
                </a:pathLst>
              </a:custGeom>
              <a:solidFill>
                <a:srgbClr val="24A0EC"/>
              </a:solidFill>
              <a:ln w="28575">
                <a:noFill/>
                <a:round/>
                <a:headEnd/>
                <a:tailEnd/>
              </a:ln>
            </p:spPr>
            <p:txBody>
              <a:bodyPr anchor="ctr">
                <a:spAutoFit/>
                <a:scene3d>
                  <a:camera prst="orthographicFront"/>
                  <a:lightRig rig="threePt" dir="t"/>
                </a:scene3d>
                <a:sp3d extrusionH="57150">
                  <a:bevelT w="38100" h="38100" prst="slope"/>
                </a:sp3d>
              </a:bodyPr>
              <a:lstStyle/>
              <a:p>
                <a:endParaRPr lang="it-IT"/>
              </a:p>
            </p:txBody>
          </p:sp>
        </p:grpSp>
        <p:sp>
          <p:nvSpPr>
            <p:cNvPr id="19" name="Oval 44"/>
            <p:cNvSpPr>
              <a:spLocks noChangeArrowheads="1"/>
            </p:cNvSpPr>
            <p:nvPr/>
          </p:nvSpPr>
          <p:spPr bwMode="gray">
            <a:xfrm>
              <a:off x="4302" y="1600"/>
              <a:ext cx="736" cy="387"/>
            </a:xfrm>
            <a:prstGeom prst="ellipse">
              <a:avLst/>
            </a:prstGeom>
            <a:gradFill rotWithShape="1">
              <a:gsLst>
                <a:gs pos="0">
                  <a:schemeClr val="tx1">
                    <a:alpha val="70000"/>
                  </a:schemeClr>
                </a:gs>
                <a:gs pos="100000">
                  <a:schemeClr val="tx1">
                    <a:gamma/>
                    <a:shade val="46275"/>
                    <a:invGamma/>
                    <a:alpha val="2000"/>
                  </a:schemeClr>
                </a:gs>
              </a:gsLst>
              <a:lin ang="5400000" scaled="1"/>
            </a:gradFill>
            <a:ln w="9525" algn="ctr">
              <a:noFill/>
              <a:round/>
              <a:headEnd/>
              <a:tailEnd/>
            </a:ln>
            <a:effectLst/>
          </p:spPr>
          <p:txBody>
            <a:bodyPr lIns="0" tIns="0" rIns="0" bIns="0" anchor="ctr">
              <a:spAutoFit/>
              <a:scene3d>
                <a:camera prst="orthographicFront"/>
                <a:lightRig rig="threePt" dir="t"/>
              </a:scene3d>
              <a:sp3d extrusionH="57150">
                <a:bevelT w="38100" h="38100" prst="slope"/>
              </a:sp3d>
            </a:bodyPr>
            <a:lstStyle/>
            <a:p>
              <a:pPr>
                <a:defRPr/>
              </a:pPr>
              <a:endParaRPr lang="en-GB">
                <a:latin typeface="Calibri" pitchFamily="34" charset="0"/>
                <a:ea typeface="Arial Unicode MS" pitchFamily="34" charset="-128"/>
                <a:cs typeface="Arial Unicode MS" pitchFamily="34" charset="-128"/>
              </a:endParaRPr>
            </a:p>
          </p:txBody>
        </p:sp>
        <p:sp>
          <p:nvSpPr>
            <p:cNvPr id="34844" name="TextBox 14"/>
            <p:cNvSpPr txBox="1">
              <a:spLocks noChangeArrowheads="1"/>
            </p:cNvSpPr>
            <p:nvPr/>
          </p:nvSpPr>
          <p:spPr bwMode="gray">
            <a:xfrm>
              <a:off x="4836" y="2143"/>
              <a:ext cx="513" cy="335"/>
            </a:xfrm>
            <a:prstGeom prst="rect">
              <a:avLst/>
            </a:prstGeom>
            <a:noFill/>
            <a:ln w="9525">
              <a:noFill/>
              <a:miter lim="800000"/>
              <a:headEnd/>
              <a:tailEnd/>
            </a:ln>
          </p:spPr>
          <p:txBody>
            <a:bodyPr wrap="none" lIns="0" tIns="0" rIns="0" bIns="0">
              <a:spAutoFit/>
              <a:scene3d>
                <a:camera prst="orthographicFront"/>
                <a:lightRig rig="threePt" dir="t"/>
              </a:scene3d>
              <a:sp3d extrusionH="57150">
                <a:bevelT w="38100" h="38100" prst="slope"/>
              </a:sp3d>
            </a:bodyPr>
            <a:lstStyle/>
            <a:p>
              <a:r>
                <a:rPr lang="en-GB" sz="3200" b="1" dirty="0">
                  <a:latin typeface="Comic Sans MS" pitchFamily="66" charset="0"/>
                </a:rPr>
                <a:t>55</a:t>
              </a:r>
              <a:r>
                <a:rPr lang="en-GB" sz="2400" dirty="0">
                  <a:latin typeface="Comic Sans MS" pitchFamily="66" charset="0"/>
                </a:rPr>
                <a:t>%</a:t>
              </a:r>
            </a:p>
          </p:txBody>
        </p:sp>
      </p:grpSp>
      <p:grpSp>
        <p:nvGrpSpPr>
          <p:cNvPr id="15" name="Group 54"/>
          <p:cNvGrpSpPr>
            <a:grpSpLocks/>
          </p:cNvGrpSpPr>
          <p:nvPr/>
        </p:nvGrpSpPr>
        <p:grpSpPr bwMode="auto">
          <a:xfrm>
            <a:off x="3476625" y="2516188"/>
            <a:ext cx="2193925" cy="2187575"/>
            <a:chOff x="2134" y="1529"/>
            <a:chExt cx="1494" cy="1490"/>
          </a:xfrm>
        </p:grpSpPr>
        <p:grpSp>
          <p:nvGrpSpPr>
            <p:cNvPr id="16" name="Group 33"/>
            <p:cNvGrpSpPr>
              <a:grpSpLocks/>
            </p:cNvGrpSpPr>
            <p:nvPr/>
          </p:nvGrpSpPr>
          <p:grpSpPr bwMode="auto">
            <a:xfrm>
              <a:off x="2134" y="1529"/>
              <a:ext cx="1494" cy="1490"/>
              <a:chOff x="2641" y="1124"/>
              <a:chExt cx="2094" cy="2088"/>
            </a:xfrm>
          </p:grpSpPr>
          <p:sp>
            <p:nvSpPr>
              <p:cNvPr id="34840" name="Freeform 31"/>
              <p:cNvSpPr>
                <a:spLocks/>
              </p:cNvSpPr>
              <p:nvPr/>
            </p:nvSpPr>
            <p:spPr bwMode="gray">
              <a:xfrm>
                <a:off x="2773" y="1124"/>
                <a:ext cx="1962" cy="2088"/>
              </a:xfrm>
              <a:custGeom>
                <a:avLst/>
                <a:gdLst>
                  <a:gd name="T0" fmla="*/ 0 w 327"/>
                  <a:gd name="T1" fmla="*/ 2147483647 h 348"/>
                  <a:gd name="T2" fmla="*/ 2147483647 w 327"/>
                  <a:gd name="T3" fmla="*/ 2147483647 h 348"/>
                  <a:gd name="T4" fmla="*/ 2147483647 w 327"/>
                  <a:gd name="T5" fmla="*/ 2147483647 h 348"/>
                  <a:gd name="T6" fmla="*/ 2147483647 w 327"/>
                  <a:gd name="T7" fmla="*/ 0 h 348"/>
                  <a:gd name="T8" fmla="*/ 2147483647 w 327"/>
                  <a:gd name="T9" fmla="*/ 2147483647 h 348"/>
                  <a:gd name="T10" fmla="*/ 0 w 327"/>
                  <a:gd name="T11" fmla="*/ 2147483647 h 348"/>
                  <a:gd name="T12" fmla="*/ 0 60000 65536"/>
                  <a:gd name="T13" fmla="*/ 0 60000 65536"/>
                  <a:gd name="T14" fmla="*/ 0 60000 65536"/>
                  <a:gd name="T15" fmla="*/ 0 60000 65536"/>
                  <a:gd name="T16" fmla="*/ 0 60000 65536"/>
                  <a:gd name="T17" fmla="*/ 0 60000 65536"/>
                  <a:gd name="T18" fmla="*/ 0 w 327"/>
                  <a:gd name="T19" fmla="*/ 0 h 348"/>
                  <a:gd name="T20" fmla="*/ 327 w 327"/>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327" h="348">
                    <a:moveTo>
                      <a:pt x="0" y="258"/>
                    </a:moveTo>
                    <a:cubicBezTo>
                      <a:pt x="31" y="313"/>
                      <a:pt x="89" y="347"/>
                      <a:pt x="153" y="347"/>
                    </a:cubicBezTo>
                    <a:cubicBezTo>
                      <a:pt x="249" y="348"/>
                      <a:pt x="327" y="270"/>
                      <a:pt x="327" y="174"/>
                    </a:cubicBezTo>
                    <a:cubicBezTo>
                      <a:pt x="327" y="77"/>
                      <a:pt x="249" y="0"/>
                      <a:pt x="153" y="0"/>
                    </a:cubicBezTo>
                    <a:lnTo>
                      <a:pt x="153" y="174"/>
                    </a:lnTo>
                    <a:lnTo>
                      <a:pt x="0" y="258"/>
                    </a:lnTo>
                    <a:close/>
                  </a:path>
                </a:pathLst>
              </a:custGeom>
              <a:solidFill>
                <a:srgbClr val="FF0000"/>
              </a:solidFill>
              <a:ln w="28575">
                <a:solidFill>
                  <a:schemeClr val="tx1"/>
                </a:solidFill>
                <a:round/>
                <a:headEnd/>
                <a:tailEnd/>
              </a:ln>
            </p:spPr>
            <p:txBody>
              <a:bodyPr>
                <a:scene3d>
                  <a:camera prst="orthographicFront"/>
                  <a:lightRig rig="threePt" dir="t"/>
                </a:scene3d>
                <a:sp3d extrusionH="57150">
                  <a:bevelT w="38100" h="38100" prst="slope"/>
                </a:sp3d>
              </a:bodyPr>
              <a:lstStyle/>
              <a:p>
                <a:endParaRPr lang="en-GB">
                  <a:latin typeface="Calibri" pitchFamily="34" charset="0"/>
                  <a:ea typeface="Arial Unicode MS" pitchFamily="34" charset="-128"/>
                  <a:cs typeface="Arial Unicode MS" pitchFamily="34" charset="-128"/>
                </a:endParaRPr>
              </a:p>
            </p:txBody>
          </p:sp>
          <p:sp>
            <p:nvSpPr>
              <p:cNvPr id="34841" name="Freeform 32"/>
              <p:cNvSpPr>
                <a:spLocks/>
              </p:cNvSpPr>
              <p:nvPr/>
            </p:nvSpPr>
            <p:spPr bwMode="gray">
              <a:xfrm>
                <a:off x="2641" y="1124"/>
                <a:ext cx="1050" cy="1548"/>
              </a:xfrm>
              <a:custGeom>
                <a:avLst/>
                <a:gdLst>
                  <a:gd name="T0" fmla="*/ 2147483647 w 175"/>
                  <a:gd name="T1" fmla="*/ 0 h 258"/>
                  <a:gd name="T2" fmla="*/ 2147483647 w 175"/>
                  <a:gd name="T3" fmla="*/ 2147483647 h 258"/>
                  <a:gd name="T4" fmla="*/ 2147483647 w 175"/>
                  <a:gd name="T5" fmla="*/ 2147483647 h 258"/>
                  <a:gd name="T6" fmla="*/ 2147483647 w 175"/>
                  <a:gd name="T7" fmla="*/ 2147483647 h 258"/>
                  <a:gd name="T8" fmla="*/ 2147483647 w 175"/>
                  <a:gd name="T9" fmla="*/ 0 h 258"/>
                  <a:gd name="T10" fmla="*/ 0 60000 65536"/>
                  <a:gd name="T11" fmla="*/ 0 60000 65536"/>
                  <a:gd name="T12" fmla="*/ 0 60000 65536"/>
                  <a:gd name="T13" fmla="*/ 0 60000 65536"/>
                  <a:gd name="T14" fmla="*/ 0 60000 65536"/>
                  <a:gd name="T15" fmla="*/ 0 w 175"/>
                  <a:gd name="T16" fmla="*/ 0 h 258"/>
                  <a:gd name="T17" fmla="*/ 175 w 175"/>
                  <a:gd name="T18" fmla="*/ 258 h 258"/>
                </a:gdLst>
                <a:ahLst/>
                <a:cxnLst>
                  <a:cxn ang="T10">
                    <a:pos x="T0" y="T1"/>
                  </a:cxn>
                  <a:cxn ang="T11">
                    <a:pos x="T2" y="T3"/>
                  </a:cxn>
                  <a:cxn ang="T12">
                    <a:pos x="T4" y="T5"/>
                  </a:cxn>
                  <a:cxn ang="T13">
                    <a:pos x="T6" y="T7"/>
                  </a:cxn>
                  <a:cxn ang="T14">
                    <a:pos x="T8" y="T9"/>
                  </a:cxn>
                </a:cxnLst>
                <a:rect l="T15" t="T16" r="T17" b="T18"/>
                <a:pathLst>
                  <a:path w="175" h="258">
                    <a:moveTo>
                      <a:pt x="174" y="0"/>
                    </a:moveTo>
                    <a:cubicBezTo>
                      <a:pt x="78" y="0"/>
                      <a:pt x="1" y="77"/>
                      <a:pt x="1" y="173"/>
                    </a:cubicBezTo>
                    <a:cubicBezTo>
                      <a:pt x="0" y="203"/>
                      <a:pt x="8" y="232"/>
                      <a:pt x="22" y="258"/>
                    </a:cubicBezTo>
                    <a:lnTo>
                      <a:pt x="175" y="174"/>
                    </a:lnTo>
                    <a:lnTo>
                      <a:pt x="174" y="0"/>
                    </a:lnTo>
                    <a:close/>
                  </a:path>
                </a:pathLst>
              </a:custGeom>
              <a:solidFill>
                <a:srgbClr val="24A0EC"/>
              </a:solidFill>
              <a:ln w="28575">
                <a:solidFill>
                  <a:schemeClr val="tx1"/>
                </a:solidFill>
                <a:round/>
                <a:headEnd/>
                <a:tailEnd/>
              </a:ln>
            </p:spPr>
            <p:txBody>
              <a:bodyPr anchor="ctr">
                <a:spAutoFit/>
                <a:scene3d>
                  <a:camera prst="orthographicFront"/>
                  <a:lightRig rig="threePt" dir="t"/>
                </a:scene3d>
                <a:sp3d extrusionH="57150">
                  <a:bevelT w="38100" h="38100" prst="slope"/>
                </a:sp3d>
              </a:bodyPr>
              <a:lstStyle/>
              <a:p>
                <a:endParaRPr lang="it-IT"/>
              </a:p>
            </p:txBody>
          </p:sp>
        </p:grpSp>
        <p:sp>
          <p:nvSpPr>
            <p:cNvPr id="25" name="Oval 43"/>
            <p:cNvSpPr>
              <a:spLocks noChangeArrowheads="1"/>
            </p:cNvSpPr>
            <p:nvPr/>
          </p:nvSpPr>
          <p:spPr bwMode="gray">
            <a:xfrm>
              <a:off x="2537" y="1611"/>
              <a:ext cx="736" cy="387"/>
            </a:xfrm>
            <a:prstGeom prst="ellipse">
              <a:avLst/>
            </a:prstGeom>
            <a:gradFill rotWithShape="1">
              <a:gsLst>
                <a:gs pos="0">
                  <a:schemeClr val="tx1">
                    <a:alpha val="70000"/>
                  </a:schemeClr>
                </a:gs>
                <a:gs pos="100000">
                  <a:schemeClr val="tx1">
                    <a:gamma/>
                    <a:shade val="46275"/>
                    <a:invGamma/>
                    <a:alpha val="2000"/>
                  </a:schemeClr>
                </a:gs>
              </a:gsLst>
              <a:lin ang="5400000" scaled="1"/>
            </a:gradFill>
            <a:ln w="9525" algn="ctr">
              <a:noFill/>
              <a:round/>
              <a:headEnd/>
              <a:tailEnd/>
            </a:ln>
            <a:effectLst/>
          </p:spPr>
          <p:txBody>
            <a:bodyPr lIns="0" tIns="0" rIns="0" bIns="0" anchor="ctr">
              <a:spAutoFit/>
              <a:scene3d>
                <a:camera prst="orthographicFront"/>
                <a:lightRig rig="threePt" dir="t"/>
              </a:scene3d>
              <a:sp3d extrusionH="57150">
                <a:bevelT w="38100" h="38100" prst="slope"/>
              </a:sp3d>
            </a:bodyPr>
            <a:lstStyle/>
            <a:p>
              <a:pPr>
                <a:defRPr/>
              </a:pPr>
              <a:endParaRPr lang="en-GB">
                <a:latin typeface="Calibri" pitchFamily="34" charset="0"/>
                <a:ea typeface="Arial Unicode MS" pitchFamily="34" charset="-128"/>
                <a:cs typeface="Arial Unicode MS" pitchFamily="34" charset="-128"/>
              </a:endParaRPr>
            </a:p>
          </p:txBody>
        </p:sp>
        <p:sp>
          <p:nvSpPr>
            <p:cNvPr id="34839" name="TextBox 13"/>
            <p:cNvSpPr txBox="1">
              <a:spLocks noChangeArrowheads="1"/>
            </p:cNvSpPr>
            <p:nvPr/>
          </p:nvSpPr>
          <p:spPr bwMode="gray">
            <a:xfrm>
              <a:off x="3040" y="2143"/>
              <a:ext cx="513" cy="335"/>
            </a:xfrm>
            <a:prstGeom prst="rect">
              <a:avLst/>
            </a:prstGeom>
            <a:noFill/>
            <a:ln w="9525">
              <a:noFill/>
              <a:miter lim="800000"/>
              <a:headEnd/>
              <a:tailEnd/>
            </a:ln>
          </p:spPr>
          <p:txBody>
            <a:bodyPr wrap="none" lIns="0" tIns="0" rIns="0" bIns="0">
              <a:spAutoFit/>
              <a:scene3d>
                <a:camera prst="orthographicFront"/>
                <a:lightRig rig="threePt" dir="t"/>
              </a:scene3d>
              <a:sp3d extrusionH="57150">
                <a:bevelT w="38100" h="38100" prst="slope"/>
              </a:sp3d>
            </a:bodyPr>
            <a:lstStyle/>
            <a:p>
              <a:r>
                <a:rPr lang="en-GB" sz="3200" b="1" dirty="0">
                  <a:latin typeface="Comic Sans MS" pitchFamily="66" charset="0"/>
                </a:rPr>
                <a:t>67</a:t>
              </a:r>
              <a:r>
                <a:rPr lang="en-GB" sz="2400" dirty="0">
                  <a:latin typeface="Comic Sans MS" pitchFamily="66" charset="0"/>
                </a:rPr>
                <a:t>%</a:t>
              </a:r>
            </a:p>
          </p:txBody>
        </p:sp>
      </p:grpSp>
      <p:grpSp>
        <p:nvGrpSpPr>
          <p:cNvPr id="17" name="Group 53"/>
          <p:cNvGrpSpPr>
            <a:grpSpLocks/>
          </p:cNvGrpSpPr>
          <p:nvPr/>
        </p:nvGrpSpPr>
        <p:grpSpPr bwMode="auto">
          <a:xfrm>
            <a:off x="630238" y="2516188"/>
            <a:ext cx="2193925" cy="2187575"/>
            <a:chOff x="341" y="1529"/>
            <a:chExt cx="1494" cy="1490"/>
          </a:xfrm>
        </p:grpSpPr>
        <p:grpSp>
          <p:nvGrpSpPr>
            <p:cNvPr id="18" name="Group 28"/>
            <p:cNvGrpSpPr>
              <a:grpSpLocks/>
            </p:cNvGrpSpPr>
            <p:nvPr/>
          </p:nvGrpSpPr>
          <p:grpSpPr bwMode="auto">
            <a:xfrm>
              <a:off x="341" y="1529"/>
              <a:ext cx="1494" cy="1490"/>
              <a:chOff x="25" y="1124"/>
              <a:chExt cx="2094" cy="2088"/>
            </a:xfrm>
          </p:grpSpPr>
          <p:sp>
            <p:nvSpPr>
              <p:cNvPr id="34835" name="Freeform 26"/>
              <p:cNvSpPr>
                <a:spLocks/>
              </p:cNvSpPr>
              <p:nvPr/>
            </p:nvSpPr>
            <p:spPr bwMode="gray">
              <a:xfrm>
                <a:off x="270" y="1124"/>
                <a:ext cx="1849" cy="2088"/>
              </a:xfrm>
              <a:custGeom>
                <a:avLst/>
                <a:gdLst>
                  <a:gd name="T0" fmla="*/ 0 w 308"/>
                  <a:gd name="T1" fmla="*/ 2147483647 h 348"/>
                  <a:gd name="T2" fmla="*/ 2147483647 w 308"/>
                  <a:gd name="T3" fmla="*/ 2147483647 h 348"/>
                  <a:gd name="T4" fmla="*/ 2147483647 w 308"/>
                  <a:gd name="T5" fmla="*/ 2147483647 h 348"/>
                  <a:gd name="T6" fmla="*/ 2147483647 w 308"/>
                  <a:gd name="T7" fmla="*/ 0 h 348"/>
                  <a:gd name="T8" fmla="*/ 2147483647 w 308"/>
                  <a:gd name="T9" fmla="*/ 2147483647 h 348"/>
                  <a:gd name="T10" fmla="*/ 0 w 308"/>
                  <a:gd name="T11" fmla="*/ 2147483647 h 348"/>
                  <a:gd name="T12" fmla="*/ 0 60000 65536"/>
                  <a:gd name="T13" fmla="*/ 0 60000 65536"/>
                  <a:gd name="T14" fmla="*/ 0 60000 65536"/>
                  <a:gd name="T15" fmla="*/ 0 60000 65536"/>
                  <a:gd name="T16" fmla="*/ 0 60000 65536"/>
                  <a:gd name="T17" fmla="*/ 0 60000 65536"/>
                  <a:gd name="T18" fmla="*/ 0 w 308"/>
                  <a:gd name="T19" fmla="*/ 0 h 348"/>
                  <a:gd name="T20" fmla="*/ 308 w 308"/>
                  <a:gd name="T21" fmla="*/ 348 h 348"/>
                </a:gdLst>
                <a:ahLst/>
                <a:cxnLst>
                  <a:cxn ang="T12">
                    <a:pos x="T0" y="T1"/>
                  </a:cxn>
                  <a:cxn ang="T13">
                    <a:pos x="T2" y="T3"/>
                  </a:cxn>
                  <a:cxn ang="T14">
                    <a:pos x="T4" y="T5"/>
                  </a:cxn>
                  <a:cxn ang="T15">
                    <a:pos x="T6" y="T7"/>
                  </a:cxn>
                  <a:cxn ang="T16">
                    <a:pos x="T8" y="T9"/>
                  </a:cxn>
                  <a:cxn ang="T17">
                    <a:pos x="T10" y="T11"/>
                  </a:cxn>
                </a:cxnLst>
                <a:rect l="T18" t="T19" r="T20" b="T21"/>
                <a:pathLst>
                  <a:path w="308" h="348">
                    <a:moveTo>
                      <a:pt x="0" y="286"/>
                    </a:moveTo>
                    <a:cubicBezTo>
                      <a:pt x="33" y="325"/>
                      <a:pt x="82" y="347"/>
                      <a:pt x="134" y="347"/>
                    </a:cubicBezTo>
                    <a:cubicBezTo>
                      <a:pt x="230" y="348"/>
                      <a:pt x="308" y="270"/>
                      <a:pt x="308" y="174"/>
                    </a:cubicBezTo>
                    <a:cubicBezTo>
                      <a:pt x="308" y="77"/>
                      <a:pt x="230" y="0"/>
                      <a:pt x="134" y="0"/>
                    </a:cubicBezTo>
                    <a:lnTo>
                      <a:pt x="134" y="174"/>
                    </a:lnTo>
                    <a:lnTo>
                      <a:pt x="0" y="286"/>
                    </a:lnTo>
                    <a:close/>
                  </a:path>
                </a:pathLst>
              </a:custGeom>
              <a:solidFill>
                <a:srgbClr val="FF0000"/>
              </a:solidFill>
              <a:ln w="28575">
                <a:solidFill>
                  <a:schemeClr val="tx1"/>
                </a:solidFill>
                <a:round/>
                <a:headEnd/>
                <a:tailEnd/>
              </a:ln>
            </p:spPr>
            <p:txBody>
              <a:bodyPr>
                <a:scene3d>
                  <a:camera prst="orthographicFront"/>
                  <a:lightRig rig="threePt" dir="t"/>
                </a:scene3d>
                <a:sp3d extrusionH="57150">
                  <a:bevelT w="38100" h="38100" prst="slope"/>
                </a:sp3d>
              </a:bodyPr>
              <a:lstStyle/>
              <a:p>
                <a:endParaRPr lang="en-GB">
                  <a:latin typeface="Calibri" pitchFamily="34" charset="0"/>
                  <a:ea typeface="Arial Unicode MS" pitchFamily="34" charset="-128"/>
                  <a:cs typeface="Arial Unicode MS" pitchFamily="34" charset="-128"/>
                </a:endParaRPr>
              </a:p>
            </p:txBody>
          </p:sp>
          <p:sp>
            <p:nvSpPr>
              <p:cNvPr id="34836" name="Freeform 27"/>
              <p:cNvSpPr>
                <a:spLocks/>
              </p:cNvSpPr>
              <p:nvPr/>
            </p:nvSpPr>
            <p:spPr bwMode="gray">
              <a:xfrm>
                <a:off x="25" y="1124"/>
                <a:ext cx="1050" cy="1716"/>
              </a:xfrm>
              <a:custGeom>
                <a:avLst/>
                <a:gdLst>
                  <a:gd name="T0" fmla="*/ 2147483647 w 175"/>
                  <a:gd name="T1" fmla="*/ 0 h 286"/>
                  <a:gd name="T2" fmla="*/ 2147483647 w 175"/>
                  <a:gd name="T3" fmla="*/ 2147483647 h 286"/>
                  <a:gd name="T4" fmla="*/ 2147483647 w 175"/>
                  <a:gd name="T5" fmla="*/ 2147483647 h 286"/>
                  <a:gd name="T6" fmla="*/ 2147483647 w 175"/>
                  <a:gd name="T7" fmla="*/ 2147483647 h 286"/>
                  <a:gd name="T8" fmla="*/ 2147483647 w 175"/>
                  <a:gd name="T9" fmla="*/ 0 h 286"/>
                  <a:gd name="T10" fmla="*/ 0 60000 65536"/>
                  <a:gd name="T11" fmla="*/ 0 60000 65536"/>
                  <a:gd name="T12" fmla="*/ 0 60000 65536"/>
                  <a:gd name="T13" fmla="*/ 0 60000 65536"/>
                  <a:gd name="T14" fmla="*/ 0 60000 65536"/>
                  <a:gd name="T15" fmla="*/ 0 w 175"/>
                  <a:gd name="T16" fmla="*/ 0 h 286"/>
                  <a:gd name="T17" fmla="*/ 175 w 175"/>
                  <a:gd name="T18" fmla="*/ 286 h 286"/>
                </a:gdLst>
                <a:ahLst/>
                <a:cxnLst>
                  <a:cxn ang="T10">
                    <a:pos x="T0" y="T1"/>
                  </a:cxn>
                  <a:cxn ang="T11">
                    <a:pos x="T2" y="T3"/>
                  </a:cxn>
                  <a:cxn ang="T12">
                    <a:pos x="T4" y="T5"/>
                  </a:cxn>
                  <a:cxn ang="T13">
                    <a:pos x="T6" y="T7"/>
                  </a:cxn>
                  <a:cxn ang="T14">
                    <a:pos x="T8" y="T9"/>
                  </a:cxn>
                </a:cxnLst>
                <a:rect l="T15" t="T16" r="T17" b="T18"/>
                <a:pathLst>
                  <a:path w="175" h="286">
                    <a:moveTo>
                      <a:pt x="174" y="0"/>
                    </a:moveTo>
                    <a:cubicBezTo>
                      <a:pt x="78" y="0"/>
                      <a:pt x="1" y="77"/>
                      <a:pt x="1" y="173"/>
                    </a:cubicBezTo>
                    <a:cubicBezTo>
                      <a:pt x="0" y="215"/>
                      <a:pt x="15" y="254"/>
                      <a:pt x="41" y="286"/>
                    </a:cubicBezTo>
                    <a:lnTo>
                      <a:pt x="175" y="174"/>
                    </a:lnTo>
                    <a:lnTo>
                      <a:pt x="174" y="0"/>
                    </a:lnTo>
                    <a:close/>
                  </a:path>
                </a:pathLst>
              </a:custGeom>
              <a:solidFill>
                <a:srgbClr val="24A0EC"/>
              </a:solidFill>
              <a:ln w="28575">
                <a:solidFill>
                  <a:schemeClr val="tx1"/>
                </a:solidFill>
                <a:round/>
                <a:headEnd/>
                <a:tailEnd/>
              </a:ln>
            </p:spPr>
            <p:txBody>
              <a:bodyPr anchor="ctr">
                <a:spAutoFit/>
                <a:scene3d>
                  <a:camera prst="orthographicFront"/>
                  <a:lightRig rig="threePt" dir="t"/>
                </a:scene3d>
                <a:sp3d extrusionH="57150">
                  <a:bevelT w="38100" h="38100" prst="slope"/>
                </a:sp3d>
              </a:bodyPr>
              <a:lstStyle/>
              <a:p>
                <a:endParaRPr lang="it-IT"/>
              </a:p>
            </p:txBody>
          </p:sp>
        </p:grpSp>
        <p:sp>
          <p:nvSpPr>
            <p:cNvPr id="31" name="Oval 40"/>
            <p:cNvSpPr>
              <a:spLocks noChangeArrowheads="1"/>
            </p:cNvSpPr>
            <p:nvPr/>
          </p:nvSpPr>
          <p:spPr bwMode="gray">
            <a:xfrm>
              <a:off x="719" y="1661"/>
              <a:ext cx="735" cy="265"/>
            </a:xfrm>
            <a:prstGeom prst="ellipse">
              <a:avLst/>
            </a:prstGeom>
            <a:gradFill rotWithShape="1">
              <a:gsLst>
                <a:gs pos="0">
                  <a:schemeClr val="tx1">
                    <a:alpha val="70000"/>
                  </a:schemeClr>
                </a:gs>
                <a:gs pos="100000">
                  <a:schemeClr val="tx1">
                    <a:gamma/>
                    <a:shade val="46275"/>
                    <a:invGamma/>
                    <a:alpha val="2000"/>
                  </a:schemeClr>
                </a:gs>
              </a:gsLst>
              <a:lin ang="5400000" scaled="1"/>
            </a:gradFill>
            <a:ln w="9525" algn="ctr">
              <a:noFill/>
              <a:round/>
              <a:headEnd/>
              <a:tailEnd/>
            </a:ln>
            <a:effectLst/>
          </p:spPr>
          <p:txBody>
            <a:bodyPr lIns="0" tIns="0" rIns="0" bIns="0" anchor="ctr">
              <a:spAutoFit/>
              <a:scene3d>
                <a:camera prst="orthographicFront"/>
                <a:lightRig rig="threePt" dir="t"/>
              </a:scene3d>
              <a:sp3d extrusionH="57150">
                <a:bevelT w="38100" h="38100" prst="slope"/>
              </a:sp3d>
            </a:bodyPr>
            <a:lstStyle/>
            <a:p>
              <a:pPr>
                <a:defRPr/>
              </a:pPr>
              <a:endParaRPr lang="en-GB" dirty="0">
                <a:solidFill>
                  <a:sysClr val="windowText" lastClr="000000"/>
                </a:solidFill>
                <a:latin typeface="Calibri" pitchFamily="34" charset="0"/>
                <a:ea typeface="Arial Unicode MS" pitchFamily="34" charset="-128"/>
                <a:cs typeface="Arial Unicode MS" pitchFamily="34" charset="-128"/>
              </a:endParaRPr>
            </a:p>
          </p:txBody>
        </p:sp>
        <p:sp>
          <p:nvSpPr>
            <p:cNvPr id="34834" name="TextBox 12"/>
            <p:cNvSpPr txBox="1">
              <a:spLocks noChangeArrowheads="1"/>
            </p:cNvSpPr>
            <p:nvPr/>
          </p:nvSpPr>
          <p:spPr bwMode="gray">
            <a:xfrm>
              <a:off x="1201" y="2143"/>
              <a:ext cx="513" cy="335"/>
            </a:xfrm>
            <a:prstGeom prst="rect">
              <a:avLst/>
            </a:prstGeom>
            <a:noFill/>
            <a:ln w="9525">
              <a:noFill/>
              <a:miter lim="800000"/>
              <a:headEnd/>
              <a:tailEnd/>
            </a:ln>
          </p:spPr>
          <p:txBody>
            <a:bodyPr wrap="none" lIns="0" tIns="0" rIns="0" bIns="0">
              <a:spAutoFit/>
              <a:scene3d>
                <a:camera prst="orthographicFront"/>
                <a:lightRig rig="threePt" dir="t"/>
              </a:scene3d>
              <a:sp3d extrusionH="57150">
                <a:bevelT w="38100" h="38100" prst="slope"/>
              </a:sp3d>
            </a:bodyPr>
            <a:lstStyle/>
            <a:p>
              <a:pPr algn="ctr">
                <a:spcBef>
                  <a:spcPct val="50000"/>
                </a:spcBef>
              </a:pPr>
              <a:r>
                <a:rPr lang="en-GB" sz="3200" b="1" dirty="0">
                  <a:latin typeface="Comic Sans MS" pitchFamily="66" charset="0"/>
                </a:rPr>
                <a:t>64</a:t>
              </a:r>
              <a:r>
                <a:rPr lang="en-GB" sz="2400" dirty="0">
                  <a:latin typeface="Comic Sans MS" pitchFamily="66" charset="0"/>
                </a:rPr>
                <a:t>%</a:t>
              </a:r>
            </a:p>
          </p:txBody>
        </p:sp>
      </p:grpSp>
      <p:sp>
        <p:nvSpPr>
          <p:cNvPr id="35" name="Segnaposto piè di pagina 34"/>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1000"/>
                                        <p:tgtEl>
                                          <p:spTgt spid="17"/>
                                        </p:tgtEl>
                                      </p:cBhvr>
                                    </p:animEffect>
                                  </p:childTnLst>
                                </p:cTn>
                              </p:par>
                              <p:par>
                                <p:cTn id="8" presetID="2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edge">
                                      <p:cBhvr>
                                        <p:cTn id="10" dur="1000"/>
                                        <p:tgtEl>
                                          <p:spTgt spid="1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8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p:tgtEl>
                                          <p:spTgt spid="9"/>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r>
              <a:rPr lang="en-GB" sz="2800" dirty="0" err="1" smtClean="0">
                <a:solidFill>
                  <a:srgbClr val="C00000"/>
                </a:solidFill>
                <a:effectLst/>
                <a:latin typeface="Comic Sans MS" pitchFamily="66" charset="0"/>
              </a:rPr>
              <a:t>Warfarin</a:t>
            </a:r>
            <a:r>
              <a:rPr lang="en-GB" sz="2800" dirty="0" smtClean="0">
                <a:solidFill>
                  <a:srgbClr val="C00000"/>
                </a:solidFill>
                <a:effectLst/>
                <a:latin typeface="Comic Sans MS" pitchFamily="66" charset="0"/>
              </a:rPr>
              <a:t> è </a:t>
            </a:r>
            <a:r>
              <a:rPr lang="en-GB" sz="2800" dirty="0" err="1" smtClean="0">
                <a:solidFill>
                  <a:srgbClr val="C00000"/>
                </a:solidFill>
                <a:effectLst/>
                <a:latin typeface="Comic Sans MS" pitchFamily="66" charset="0"/>
              </a:rPr>
              <a:t>utilizzato</a:t>
            </a:r>
            <a:r>
              <a:rPr lang="en-GB" sz="2800" dirty="0" smtClean="0">
                <a:solidFill>
                  <a:srgbClr val="C00000"/>
                </a:solidFill>
                <a:effectLst/>
                <a:latin typeface="Comic Sans MS" pitchFamily="66" charset="0"/>
              </a:rPr>
              <a:t> solo in </a:t>
            </a:r>
            <a:r>
              <a:rPr lang="en-GB" sz="2800" dirty="0" err="1" smtClean="0">
                <a:solidFill>
                  <a:srgbClr val="C00000"/>
                </a:solidFill>
                <a:effectLst/>
                <a:latin typeface="Comic Sans MS" pitchFamily="66" charset="0"/>
              </a:rPr>
              <a:t>metà</a:t>
            </a:r>
            <a:r>
              <a:rPr lang="en-GB" sz="2800" dirty="0" smtClean="0">
                <a:solidFill>
                  <a:srgbClr val="C00000"/>
                </a:solidFill>
                <a:effectLst/>
                <a:latin typeface="Comic Sans MS" pitchFamily="66" charset="0"/>
              </a:rPr>
              <a:t> </a:t>
            </a:r>
            <a:r>
              <a:rPr lang="en-GB" sz="2800" dirty="0" err="1" smtClean="0">
                <a:solidFill>
                  <a:srgbClr val="C00000"/>
                </a:solidFill>
                <a:effectLst/>
                <a:latin typeface="Comic Sans MS" pitchFamily="66" charset="0"/>
              </a:rPr>
              <a:t>dei</a:t>
            </a:r>
            <a:r>
              <a:rPr lang="en-GB" sz="2800" dirty="0" smtClean="0">
                <a:solidFill>
                  <a:srgbClr val="C00000"/>
                </a:solidFill>
                <a:effectLst/>
                <a:latin typeface="Comic Sans MS" pitchFamily="66" charset="0"/>
              </a:rPr>
              <a:t> </a:t>
            </a:r>
            <a:r>
              <a:rPr lang="en-GB" sz="2800" dirty="0" err="1" smtClean="0">
                <a:solidFill>
                  <a:srgbClr val="C00000"/>
                </a:solidFill>
                <a:effectLst/>
                <a:latin typeface="Comic Sans MS" pitchFamily="66" charset="0"/>
              </a:rPr>
              <a:t>pazienti</a:t>
            </a:r>
            <a:r>
              <a:rPr lang="en-GB" sz="2800" dirty="0" smtClean="0">
                <a:solidFill>
                  <a:srgbClr val="C00000"/>
                </a:solidFill>
                <a:effectLst/>
                <a:latin typeface="Comic Sans MS" pitchFamily="66" charset="0"/>
              </a:rPr>
              <a:t> </a:t>
            </a:r>
            <a:br>
              <a:rPr lang="en-GB" sz="2800" dirty="0" smtClean="0">
                <a:solidFill>
                  <a:srgbClr val="C00000"/>
                </a:solidFill>
                <a:effectLst/>
                <a:latin typeface="Comic Sans MS" pitchFamily="66" charset="0"/>
              </a:rPr>
            </a:br>
            <a:r>
              <a:rPr lang="en-GB" sz="2800" dirty="0" smtClean="0">
                <a:solidFill>
                  <a:srgbClr val="C00000"/>
                </a:solidFill>
                <a:effectLst/>
                <a:latin typeface="Comic Sans MS" pitchFamily="66" charset="0"/>
              </a:rPr>
              <a:t>con FA</a:t>
            </a:r>
          </a:p>
        </p:txBody>
      </p:sp>
      <p:sp>
        <p:nvSpPr>
          <p:cNvPr id="80940" name="Rectangle 49"/>
          <p:cNvSpPr>
            <a:spLocks noGrp="1" noChangeArrowheads="1"/>
          </p:cNvSpPr>
          <p:nvPr>
            <p:ph type="body" idx="4294967295"/>
          </p:nvPr>
        </p:nvSpPr>
        <p:spPr>
          <a:xfrm>
            <a:off x="899592" y="5373216"/>
            <a:ext cx="7772400" cy="768350"/>
          </a:xfrm>
        </p:spPr>
        <p:txBody>
          <a:bodyPr/>
          <a:lstStyle/>
          <a:p>
            <a:pPr marL="0" indent="0" algn="ctr" eaLnBrk="1" hangingPunct="1">
              <a:buNone/>
              <a:defRPr/>
            </a:pPr>
            <a:r>
              <a:rPr lang="it-IT" sz="2000" dirty="0" err="1" smtClean="0">
                <a:latin typeface="Comic Sans MS" pitchFamily="66" charset="0"/>
              </a:rPr>
              <a:t>Warfarin</a:t>
            </a:r>
            <a:r>
              <a:rPr lang="it-IT" sz="2000" dirty="0" smtClean="0">
                <a:latin typeface="Comic Sans MS" pitchFamily="66" charset="0"/>
              </a:rPr>
              <a:t> è sotto-utilizzato, soprattutto nei pazienti anziani che sono quelli a più alto rischio di ictus</a:t>
            </a:r>
            <a:endParaRPr lang="it-IT" dirty="0" smtClean="0">
              <a:latin typeface="Comic Sans MS" pitchFamily="66" charset="0"/>
            </a:endParaRPr>
          </a:p>
        </p:txBody>
      </p:sp>
      <p:sp>
        <p:nvSpPr>
          <p:cNvPr id="91142" name="Rectangle 4"/>
          <p:cNvSpPr>
            <a:spLocks noChangeArrowheads="1"/>
          </p:cNvSpPr>
          <p:nvPr/>
        </p:nvSpPr>
        <p:spPr bwMode="auto">
          <a:xfrm>
            <a:off x="2419350" y="3319463"/>
            <a:ext cx="493713" cy="1431925"/>
          </a:xfrm>
          <a:prstGeom prst="rect">
            <a:avLst/>
          </a:prstGeom>
          <a:solidFill>
            <a:schemeClr val="accent1"/>
          </a:solidFill>
          <a:ln w="19050">
            <a:solidFill>
              <a:schemeClr val="accent1"/>
            </a:solidFill>
            <a:miter lim="800000"/>
            <a:headEnd/>
            <a:tailEnd/>
          </a:ln>
        </p:spPr>
        <p:txBody>
          <a:bodyPr wrap="none" anchor="ctr"/>
          <a:lstStyle/>
          <a:p>
            <a:pPr eaLnBrk="0" hangingPunct="0"/>
            <a:endParaRPr lang="it-IT">
              <a:solidFill>
                <a:srgbClr val="000000"/>
              </a:solidFill>
              <a:latin typeface="Calibri" pitchFamily="34" charset="0"/>
            </a:endParaRPr>
          </a:p>
        </p:txBody>
      </p:sp>
      <p:sp>
        <p:nvSpPr>
          <p:cNvPr id="91143" name="Rectangle 5"/>
          <p:cNvSpPr>
            <a:spLocks noChangeArrowheads="1"/>
          </p:cNvSpPr>
          <p:nvPr/>
        </p:nvSpPr>
        <p:spPr bwMode="auto">
          <a:xfrm>
            <a:off x="3244850" y="2863850"/>
            <a:ext cx="495300" cy="1887538"/>
          </a:xfrm>
          <a:prstGeom prst="rect">
            <a:avLst/>
          </a:prstGeom>
          <a:solidFill>
            <a:schemeClr val="accent1"/>
          </a:solidFill>
          <a:ln w="19050">
            <a:solidFill>
              <a:schemeClr val="accent1"/>
            </a:solidFill>
            <a:miter lim="800000"/>
            <a:headEnd/>
            <a:tailEnd/>
          </a:ln>
        </p:spPr>
        <p:txBody>
          <a:bodyPr wrap="none" anchor="ctr"/>
          <a:lstStyle/>
          <a:p>
            <a:pPr eaLnBrk="0" hangingPunct="0"/>
            <a:endParaRPr lang="it-IT">
              <a:solidFill>
                <a:srgbClr val="000000"/>
              </a:solidFill>
              <a:latin typeface="Calibri" pitchFamily="34" charset="0"/>
            </a:endParaRPr>
          </a:p>
        </p:txBody>
      </p:sp>
      <p:sp>
        <p:nvSpPr>
          <p:cNvPr id="91144" name="Rectangle 6"/>
          <p:cNvSpPr>
            <a:spLocks noChangeArrowheads="1"/>
          </p:cNvSpPr>
          <p:nvPr/>
        </p:nvSpPr>
        <p:spPr bwMode="auto">
          <a:xfrm>
            <a:off x="4071938" y="2767013"/>
            <a:ext cx="495300" cy="1984375"/>
          </a:xfrm>
          <a:prstGeom prst="rect">
            <a:avLst/>
          </a:prstGeom>
          <a:solidFill>
            <a:schemeClr val="accent1"/>
          </a:solidFill>
          <a:ln w="19050">
            <a:solidFill>
              <a:schemeClr val="accent1"/>
            </a:solidFill>
            <a:miter lim="800000"/>
            <a:headEnd/>
            <a:tailEnd/>
          </a:ln>
        </p:spPr>
        <p:txBody>
          <a:bodyPr wrap="none" anchor="ctr"/>
          <a:lstStyle/>
          <a:p>
            <a:pPr eaLnBrk="0" hangingPunct="0"/>
            <a:endParaRPr lang="it-IT">
              <a:solidFill>
                <a:srgbClr val="000000"/>
              </a:solidFill>
              <a:latin typeface="Calibri" pitchFamily="34" charset="0"/>
            </a:endParaRPr>
          </a:p>
        </p:txBody>
      </p:sp>
      <p:sp>
        <p:nvSpPr>
          <p:cNvPr id="91145" name="Rectangle 7"/>
          <p:cNvSpPr>
            <a:spLocks noChangeArrowheads="1"/>
          </p:cNvSpPr>
          <p:nvPr/>
        </p:nvSpPr>
        <p:spPr bwMode="auto">
          <a:xfrm>
            <a:off x="4899025" y="2897188"/>
            <a:ext cx="493713" cy="1854200"/>
          </a:xfrm>
          <a:prstGeom prst="rect">
            <a:avLst/>
          </a:prstGeom>
          <a:solidFill>
            <a:schemeClr val="accent1"/>
          </a:solidFill>
          <a:ln w="19050">
            <a:solidFill>
              <a:schemeClr val="accent1"/>
            </a:solidFill>
            <a:miter lim="800000"/>
            <a:headEnd/>
            <a:tailEnd/>
          </a:ln>
        </p:spPr>
        <p:txBody>
          <a:bodyPr wrap="none" anchor="ctr"/>
          <a:lstStyle/>
          <a:p>
            <a:pPr eaLnBrk="0" hangingPunct="0"/>
            <a:endParaRPr lang="it-IT">
              <a:solidFill>
                <a:srgbClr val="000000"/>
              </a:solidFill>
              <a:latin typeface="Calibri" pitchFamily="34" charset="0"/>
            </a:endParaRPr>
          </a:p>
        </p:txBody>
      </p:sp>
      <p:sp>
        <p:nvSpPr>
          <p:cNvPr id="91146" name="Rectangle 8"/>
          <p:cNvSpPr>
            <a:spLocks noChangeArrowheads="1"/>
          </p:cNvSpPr>
          <p:nvPr/>
        </p:nvSpPr>
        <p:spPr bwMode="auto">
          <a:xfrm>
            <a:off x="5726113" y="3611563"/>
            <a:ext cx="493712" cy="1139825"/>
          </a:xfrm>
          <a:prstGeom prst="rect">
            <a:avLst/>
          </a:prstGeom>
          <a:solidFill>
            <a:schemeClr val="accent1"/>
          </a:solidFill>
          <a:ln w="19050">
            <a:solidFill>
              <a:schemeClr val="accent1"/>
            </a:solidFill>
            <a:miter lim="800000"/>
            <a:headEnd/>
            <a:tailEnd/>
          </a:ln>
        </p:spPr>
        <p:txBody>
          <a:bodyPr wrap="none" anchor="ctr"/>
          <a:lstStyle/>
          <a:p>
            <a:pPr eaLnBrk="0" hangingPunct="0"/>
            <a:endParaRPr lang="it-IT">
              <a:solidFill>
                <a:srgbClr val="000000"/>
              </a:solidFill>
              <a:latin typeface="Calibri" pitchFamily="34" charset="0"/>
            </a:endParaRPr>
          </a:p>
        </p:txBody>
      </p:sp>
      <p:sp>
        <p:nvSpPr>
          <p:cNvPr id="91147" name="Rectangle 9"/>
          <p:cNvSpPr>
            <a:spLocks noChangeArrowheads="1"/>
          </p:cNvSpPr>
          <p:nvPr/>
        </p:nvSpPr>
        <p:spPr bwMode="auto">
          <a:xfrm>
            <a:off x="3843338" y="5114925"/>
            <a:ext cx="1077912" cy="371475"/>
          </a:xfrm>
          <a:prstGeom prst="rect">
            <a:avLst/>
          </a:prstGeom>
          <a:noFill/>
          <a:ln w="9525">
            <a:noFill/>
            <a:miter lim="800000"/>
            <a:headEnd/>
            <a:tailEnd/>
          </a:ln>
        </p:spPr>
        <p:txBody>
          <a:bodyPr wrap="none" lIns="90000" tIns="46800" rIns="90000" bIns="46800">
            <a:spAutoFit/>
          </a:bodyPr>
          <a:lstStyle/>
          <a:p>
            <a:pPr eaLnBrk="0" hangingPunct="0"/>
            <a:r>
              <a:rPr lang="en-US">
                <a:solidFill>
                  <a:srgbClr val="000000"/>
                </a:solidFill>
                <a:latin typeface="Calibri" pitchFamily="34" charset="0"/>
                <a:ea typeface="ヒラギノ角ゴ Pro W3"/>
                <a:cs typeface="ヒラギノ角ゴ Pro W3"/>
              </a:rPr>
              <a:t>Età (anni)</a:t>
            </a:r>
          </a:p>
        </p:txBody>
      </p:sp>
      <p:sp>
        <p:nvSpPr>
          <p:cNvPr id="91148" name="Rectangle 10"/>
          <p:cNvSpPr>
            <a:spLocks noChangeArrowheads="1"/>
          </p:cNvSpPr>
          <p:nvPr/>
        </p:nvSpPr>
        <p:spPr bwMode="auto">
          <a:xfrm rot="-5400000">
            <a:off x="-244475" y="2840038"/>
            <a:ext cx="3236913" cy="585787"/>
          </a:xfrm>
          <a:prstGeom prst="rect">
            <a:avLst/>
          </a:prstGeom>
          <a:noFill/>
          <a:ln w="9525">
            <a:noFill/>
            <a:miter lim="800000"/>
            <a:headEnd/>
            <a:tailEnd/>
          </a:ln>
        </p:spPr>
        <p:txBody>
          <a:bodyPr lIns="90000" tIns="46800" rIns="90000" bIns="46800">
            <a:spAutoFit/>
          </a:bodyPr>
          <a:lstStyle/>
          <a:p>
            <a:pPr algn="ctr" eaLnBrk="0" hangingPunct="0"/>
            <a:r>
              <a:rPr lang="it-IT" sz="1600">
                <a:solidFill>
                  <a:srgbClr val="000000"/>
                </a:solidFill>
                <a:latin typeface="Calibri" pitchFamily="34" charset="0"/>
                <a:ea typeface="ヒラギノ角ゴ Pro W3"/>
                <a:cs typeface="ヒラギノ角ゴ Pro W3"/>
              </a:rPr>
              <a:t>Uso del warfarin nei </a:t>
            </a:r>
          </a:p>
          <a:p>
            <a:pPr algn="ctr" eaLnBrk="0" hangingPunct="0"/>
            <a:r>
              <a:rPr lang="it-IT" sz="1600">
                <a:solidFill>
                  <a:srgbClr val="000000"/>
                </a:solidFill>
                <a:latin typeface="Calibri" pitchFamily="34" charset="0"/>
                <a:ea typeface="ヒラギノ角ゴ Pro W3"/>
                <a:cs typeface="ヒラギノ角ゴ Pro W3"/>
              </a:rPr>
              <a:t>pazienti eleggibili (%)</a:t>
            </a:r>
          </a:p>
        </p:txBody>
      </p:sp>
      <p:sp>
        <p:nvSpPr>
          <p:cNvPr id="91149" name="Rectangle 11"/>
          <p:cNvSpPr>
            <a:spLocks noChangeArrowheads="1"/>
          </p:cNvSpPr>
          <p:nvPr/>
        </p:nvSpPr>
        <p:spPr bwMode="auto">
          <a:xfrm>
            <a:off x="6488113" y="2778125"/>
            <a:ext cx="2620962" cy="371475"/>
          </a:xfrm>
          <a:prstGeom prst="rect">
            <a:avLst/>
          </a:prstGeom>
          <a:noFill/>
          <a:ln w="9525">
            <a:noFill/>
            <a:miter lim="800000"/>
            <a:headEnd/>
            <a:tailEnd/>
          </a:ln>
        </p:spPr>
        <p:txBody>
          <a:bodyPr lIns="90000" tIns="46800" rIns="90000" bIns="46800">
            <a:spAutoFit/>
          </a:bodyPr>
          <a:lstStyle/>
          <a:p>
            <a:pPr eaLnBrk="0" hangingPunct="0"/>
            <a:r>
              <a:rPr lang="en-US" b="1" dirty="0" err="1">
                <a:latin typeface="Comic Sans MS" pitchFamily="66" charset="0"/>
                <a:ea typeface="ヒラギノ角ゴ Pro W3"/>
                <a:cs typeface="ヒラギノ角ゴ Pro W3"/>
              </a:rPr>
              <a:t>Utilizzo</a:t>
            </a:r>
            <a:r>
              <a:rPr lang="en-US" b="1" dirty="0">
                <a:latin typeface="Comic Sans MS" pitchFamily="66" charset="0"/>
                <a:ea typeface="ヒラギノ角ゴ Pro W3"/>
                <a:cs typeface="ヒラギノ角ゴ Pro W3"/>
              </a:rPr>
              <a:t> </a:t>
            </a:r>
            <a:r>
              <a:rPr lang="en-US" b="1" dirty="0" err="1">
                <a:latin typeface="Comic Sans MS" pitchFamily="66" charset="0"/>
                <a:ea typeface="ヒラギノ角ゴ Pro W3"/>
                <a:cs typeface="ヒラギノ角ゴ Pro W3"/>
              </a:rPr>
              <a:t>globale</a:t>
            </a:r>
            <a:r>
              <a:rPr lang="en-US" b="1" dirty="0">
                <a:latin typeface="Comic Sans MS" pitchFamily="66" charset="0"/>
                <a:ea typeface="ヒラギノ角ゴ Pro W3"/>
                <a:cs typeface="ヒラギノ角ゴ Pro W3"/>
              </a:rPr>
              <a:t>= 55%</a:t>
            </a:r>
          </a:p>
        </p:txBody>
      </p:sp>
      <p:sp>
        <p:nvSpPr>
          <p:cNvPr id="91150" name="Rectangle 12"/>
          <p:cNvSpPr>
            <a:spLocks noChangeArrowheads="1"/>
          </p:cNvSpPr>
          <p:nvPr/>
        </p:nvSpPr>
        <p:spPr bwMode="auto">
          <a:xfrm>
            <a:off x="1614731" y="1322388"/>
            <a:ext cx="568082" cy="371513"/>
          </a:xfrm>
          <a:prstGeom prst="rect">
            <a:avLst/>
          </a:prstGeom>
          <a:noFill/>
          <a:ln w="9525">
            <a:noFill/>
            <a:miter lim="800000"/>
            <a:headEnd/>
            <a:tailEnd/>
          </a:ln>
        </p:spPr>
        <p:txBody>
          <a:bodyPr wrap="none" lIns="90000" tIns="46800" rIns="90000" bIns="46800">
            <a:spAutoFit/>
          </a:bodyPr>
          <a:lstStyle/>
          <a:p>
            <a:pPr algn="r" eaLnBrk="0" hangingPunct="0"/>
            <a:r>
              <a:rPr lang="en-US" dirty="0">
                <a:latin typeface="Comic Sans MS" pitchFamily="66" charset="0"/>
                <a:ea typeface="ヒラギノ角ゴ Pro W3"/>
                <a:cs typeface="ヒラギノ角ゴ Pro W3"/>
              </a:rPr>
              <a:t>100</a:t>
            </a:r>
          </a:p>
        </p:txBody>
      </p:sp>
      <p:sp>
        <p:nvSpPr>
          <p:cNvPr id="91151" name="Line 13"/>
          <p:cNvSpPr>
            <a:spLocks noChangeShapeType="1"/>
          </p:cNvSpPr>
          <p:nvPr/>
        </p:nvSpPr>
        <p:spPr bwMode="auto">
          <a:xfrm>
            <a:off x="2254250" y="1497013"/>
            <a:ext cx="0" cy="3254375"/>
          </a:xfrm>
          <a:prstGeom prst="line">
            <a:avLst/>
          </a:prstGeom>
          <a:noFill/>
          <a:ln w="19050">
            <a:solidFill>
              <a:schemeClr val="tx1"/>
            </a:solidFill>
            <a:round/>
            <a:headEnd/>
            <a:tailEnd/>
          </a:ln>
        </p:spPr>
        <p:txBody>
          <a:bodyPr/>
          <a:lstStyle/>
          <a:p>
            <a:endParaRPr lang="it-IT"/>
          </a:p>
        </p:txBody>
      </p:sp>
      <p:sp>
        <p:nvSpPr>
          <p:cNvPr id="91152" name="Line 14"/>
          <p:cNvSpPr>
            <a:spLocks noChangeShapeType="1"/>
          </p:cNvSpPr>
          <p:nvPr/>
        </p:nvSpPr>
        <p:spPr bwMode="auto">
          <a:xfrm>
            <a:off x="2182813" y="1497013"/>
            <a:ext cx="71437" cy="0"/>
          </a:xfrm>
          <a:prstGeom prst="line">
            <a:avLst/>
          </a:prstGeom>
          <a:noFill/>
          <a:ln w="19050">
            <a:solidFill>
              <a:schemeClr val="tx1"/>
            </a:solidFill>
            <a:round/>
            <a:headEnd/>
            <a:tailEnd/>
          </a:ln>
        </p:spPr>
        <p:txBody>
          <a:bodyPr/>
          <a:lstStyle/>
          <a:p>
            <a:endParaRPr lang="it-IT"/>
          </a:p>
        </p:txBody>
      </p:sp>
      <p:sp>
        <p:nvSpPr>
          <p:cNvPr id="91153" name="Rectangle 15"/>
          <p:cNvSpPr>
            <a:spLocks noChangeArrowheads="1"/>
          </p:cNvSpPr>
          <p:nvPr/>
        </p:nvSpPr>
        <p:spPr bwMode="auto">
          <a:xfrm>
            <a:off x="2354263" y="4816475"/>
            <a:ext cx="552052" cy="371513"/>
          </a:xfrm>
          <a:prstGeom prst="rect">
            <a:avLst/>
          </a:prstGeom>
          <a:noFill/>
          <a:ln w="9525">
            <a:noFill/>
            <a:miter lim="800000"/>
            <a:headEnd/>
            <a:tailEnd/>
          </a:ln>
        </p:spPr>
        <p:txBody>
          <a:bodyPr wrap="none" lIns="90000" tIns="46800" rIns="90000" bIns="46800">
            <a:spAutoFit/>
          </a:bodyPr>
          <a:lstStyle/>
          <a:p>
            <a:pPr eaLnBrk="0" hangingPunct="0"/>
            <a:r>
              <a:rPr lang="en-US" dirty="0">
                <a:solidFill>
                  <a:srgbClr val="000000"/>
                </a:solidFill>
                <a:latin typeface="Comic Sans MS" pitchFamily="66" charset="0"/>
                <a:ea typeface="ヒラギノ角ゴ Pro W3"/>
                <a:cs typeface="ヒラギノ角ゴ Pro W3"/>
              </a:rPr>
              <a:t>&lt;</a:t>
            </a:r>
            <a:r>
              <a:rPr lang="en-US" dirty="0">
                <a:latin typeface="Comic Sans MS" pitchFamily="66" charset="0"/>
                <a:ea typeface="ヒラギノ角ゴ Pro W3"/>
                <a:cs typeface="ヒラギノ角ゴ Pro W3"/>
              </a:rPr>
              <a:t>55</a:t>
            </a:r>
          </a:p>
        </p:txBody>
      </p:sp>
      <p:sp>
        <p:nvSpPr>
          <p:cNvPr id="91154" name="Line 16"/>
          <p:cNvSpPr>
            <a:spLocks noChangeShapeType="1"/>
          </p:cNvSpPr>
          <p:nvPr/>
        </p:nvSpPr>
        <p:spPr bwMode="auto">
          <a:xfrm>
            <a:off x="2254250" y="4751388"/>
            <a:ext cx="4132263" cy="0"/>
          </a:xfrm>
          <a:prstGeom prst="line">
            <a:avLst/>
          </a:prstGeom>
          <a:noFill/>
          <a:ln w="19050">
            <a:solidFill>
              <a:schemeClr val="tx1"/>
            </a:solidFill>
            <a:round/>
            <a:headEnd/>
            <a:tailEnd/>
          </a:ln>
        </p:spPr>
        <p:txBody>
          <a:bodyPr/>
          <a:lstStyle/>
          <a:p>
            <a:endParaRPr lang="it-IT"/>
          </a:p>
        </p:txBody>
      </p:sp>
      <p:sp>
        <p:nvSpPr>
          <p:cNvPr id="91155" name="Line 17"/>
          <p:cNvSpPr>
            <a:spLocks noChangeShapeType="1"/>
          </p:cNvSpPr>
          <p:nvPr/>
        </p:nvSpPr>
        <p:spPr bwMode="auto">
          <a:xfrm>
            <a:off x="2254250" y="4751388"/>
            <a:ext cx="0" cy="66675"/>
          </a:xfrm>
          <a:prstGeom prst="line">
            <a:avLst/>
          </a:prstGeom>
          <a:noFill/>
          <a:ln w="19050">
            <a:solidFill>
              <a:schemeClr val="tx1"/>
            </a:solidFill>
            <a:round/>
            <a:headEnd/>
            <a:tailEnd/>
          </a:ln>
        </p:spPr>
        <p:txBody>
          <a:bodyPr/>
          <a:lstStyle/>
          <a:p>
            <a:endParaRPr lang="it-IT"/>
          </a:p>
        </p:txBody>
      </p:sp>
      <p:sp>
        <p:nvSpPr>
          <p:cNvPr id="91156" name="Line 18"/>
          <p:cNvSpPr>
            <a:spLocks noChangeShapeType="1"/>
          </p:cNvSpPr>
          <p:nvPr/>
        </p:nvSpPr>
        <p:spPr bwMode="auto">
          <a:xfrm>
            <a:off x="2182813" y="4751388"/>
            <a:ext cx="71437" cy="0"/>
          </a:xfrm>
          <a:prstGeom prst="line">
            <a:avLst/>
          </a:prstGeom>
          <a:noFill/>
          <a:ln w="19050">
            <a:solidFill>
              <a:schemeClr val="tx1"/>
            </a:solidFill>
            <a:round/>
            <a:headEnd/>
            <a:tailEnd/>
          </a:ln>
        </p:spPr>
        <p:txBody>
          <a:bodyPr/>
          <a:lstStyle/>
          <a:p>
            <a:endParaRPr lang="it-IT"/>
          </a:p>
        </p:txBody>
      </p:sp>
      <p:sp>
        <p:nvSpPr>
          <p:cNvPr id="91157" name="Line 19"/>
          <p:cNvSpPr>
            <a:spLocks noChangeShapeType="1"/>
          </p:cNvSpPr>
          <p:nvPr/>
        </p:nvSpPr>
        <p:spPr bwMode="auto">
          <a:xfrm>
            <a:off x="6386513" y="4751388"/>
            <a:ext cx="0" cy="66675"/>
          </a:xfrm>
          <a:prstGeom prst="line">
            <a:avLst/>
          </a:prstGeom>
          <a:noFill/>
          <a:ln w="19050">
            <a:solidFill>
              <a:schemeClr val="tx1"/>
            </a:solidFill>
            <a:round/>
            <a:headEnd/>
            <a:tailEnd/>
          </a:ln>
        </p:spPr>
        <p:txBody>
          <a:bodyPr/>
          <a:lstStyle/>
          <a:p>
            <a:endParaRPr lang="it-IT"/>
          </a:p>
        </p:txBody>
      </p:sp>
      <p:sp>
        <p:nvSpPr>
          <p:cNvPr id="91158" name="Line 20"/>
          <p:cNvSpPr>
            <a:spLocks noChangeShapeType="1"/>
          </p:cNvSpPr>
          <p:nvPr/>
        </p:nvSpPr>
        <p:spPr bwMode="auto">
          <a:xfrm>
            <a:off x="3079750" y="4751388"/>
            <a:ext cx="0" cy="66675"/>
          </a:xfrm>
          <a:prstGeom prst="line">
            <a:avLst/>
          </a:prstGeom>
          <a:noFill/>
          <a:ln w="19050">
            <a:solidFill>
              <a:schemeClr val="tx1"/>
            </a:solidFill>
            <a:round/>
            <a:headEnd/>
            <a:tailEnd/>
          </a:ln>
        </p:spPr>
        <p:txBody>
          <a:bodyPr/>
          <a:lstStyle/>
          <a:p>
            <a:endParaRPr lang="it-IT"/>
          </a:p>
        </p:txBody>
      </p:sp>
      <p:sp>
        <p:nvSpPr>
          <p:cNvPr id="91159" name="Line 21"/>
          <p:cNvSpPr>
            <a:spLocks noChangeShapeType="1"/>
          </p:cNvSpPr>
          <p:nvPr/>
        </p:nvSpPr>
        <p:spPr bwMode="auto">
          <a:xfrm>
            <a:off x="3906838" y="4751388"/>
            <a:ext cx="0" cy="66675"/>
          </a:xfrm>
          <a:prstGeom prst="line">
            <a:avLst/>
          </a:prstGeom>
          <a:noFill/>
          <a:ln w="19050">
            <a:solidFill>
              <a:schemeClr val="tx1"/>
            </a:solidFill>
            <a:round/>
            <a:headEnd/>
            <a:tailEnd/>
          </a:ln>
        </p:spPr>
        <p:txBody>
          <a:bodyPr/>
          <a:lstStyle/>
          <a:p>
            <a:endParaRPr lang="it-IT"/>
          </a:p>
        </p:txBody>
      </p:sp>
      <p:sp>
        <p:nvSpPr>
          <p:cNvPr id="91160" name="Line 22"/>
          <p:cNvSpPr>
            <a:spLocks noChangeShapeType="1"/>
          </p:cNvSpPr>
          <p:nvPr/>
        </p:nvSpPr>
        <p:spPr bwMode="auto">
          <a:xfrm>
            <a:off x="4732338" y="4751388"/>
            <a:ext cx="0" cy="66675"/>
          </a:xfrm>
          <a:prstGeom prst="line">
            <a:avLst/>
          </a:prstGeom>
          <a:noFill/>
          <a:ln w="19050">
            <a:solidFill>
              <a:schemeClr val="tx1"/>
            </a:solidFill>
            <a:round/>
            <a:headEnd/>
            <a:tailEnd/>
          </a:ln>
        </p:spPr>
        <p:txBody>
          <a:bodyPr/>
          <a:lstStyle/>
          <a:p>
            <a:endParaRPr lang="it-IT"/>
          </a:p>
        </p:txBody>
      </p:sp>
      <p:sp>
        <p:nvSpPr>
          <p:cNvPr id="91161" name="Line 23"/>
          <p:cNvSpPr>
            <a:spLocks noChangeShapeType="1"/>
          </p:cNvSpPr>
          <p:nvPr/>
        </p:nvSpPr>
        <p:spPr bwMode="auto">
          <a:xfrm>
            <a:off x="5559425" y="4751388"/>
            <a:ext cx="0" cy="66675"/>
          </a:xfrm>
          <a:prstGeom prst="line">
            <a:avLst/>
          </a:prstGeom>
          <a:noFill/>
          <a:ln w="19050">
            <a:solidFill>
              <a:schemeClr val="tx1"/>
            </a:solidFill>
            <a:round/>
            <a:headEnd/>
            <a:tailEnd/>
          </a:ln>
        </p:spPr>
        <p:txBody>
          <a:bodyPr/>
          <a:lstStyle/>
          <a:p>
            <a:endParaRPr lang="it-IT"/>
          </a:p>
        </p:txBody>
      </p:sp>
      <p:sp>
        <p:nvSpPr>
          <p:cNvPr id="91162" name="Line 24"/>
          <p:cNvSpPr>
            <a:spLocks noChangeShapeType="1"/>
          </p:cNvSpPr>
          <p:nvPr/>
        </p:nvSpPr>
        <p:spPr bwMode="auto">
          <a:xfrm>
            <a:off x="2182813" y="2149475"/>
            <a:ext cx="71437" cy="0"/>
          </a:xfrm>
          <a:prstGeom prst="line">
            <a:avLst/>
          </a:prstGeom>
          <a:noFill/>
          <a:ln w="19050">
            <a:solidFill>
              <a:schemeClr val="tx1"/>
            </a:solidFill>
            <a:round/>
            <a:headEnd/>
            <a:tailEnd/>
          </a:ln>
        </p:spPr>
        <p:txBody>
          <a:bodyPr/>
          <a:lstStyle/>
          <a:p>
            <a:endParaRPr lang="it-IT"/>
          </a:p>
        </p:txBody>
      </p:sp>
      <p:sp>
        <p:nvSpPr>
          <p:cNvPr id="91163" name="Line 25"/>
          <p:cNvSpPr>
            <a:spLocks noChangeShapeType="1"/>
          </p:cNvSpPr>
          <p:nvPr/>
        </p:nvSpPr>
        <p:spPr bwMode="auto">
          <a:xfrm>
            <a:off x="2182813" y="2798763"/>
            <a:ext cx="71437" cy="0"/>
          </a:xfrm>
          <a:prstGeom prst="line">
            <a:avLst/>
          </a:prstGeom>
          <a:noFill/>
          <a:ln w="19050">
            <a:solidFill>
              <a:schemeClr val="tx1"/>
            </a:solidFill>
            <a:round/>
            <a:headEnd/>
            <a:tailEnd/>
          </a:ln>
        </p:spPr>
        <p:txBody>
          <a:bodyPr/>
          <a:lstStyle/>
          <a:p>
            <a:endParaRPr lang="it-IT"/>
          </a:p>
        </p:txBody>
      </p:sp>
      <p:sp>
        <p:nvSpPr>
          <p:cNvPr id="91164" name="Line 26"/>
          <p:cNvSpPr>
            <a:spLocks noChangeShapeType="1"/>
          </p:cNvSpPr>
          <p:nvPr/>
        </p:nvSpPr>
        <p:spPr bwMode="auto">
          <a:xfrm>
            <a:off x="2182813" y="3449638"/>
            <a:ext cx="71437" cy="0"/>
          </a:xfrm>
          <a:prstGeom prst="line">
            <a:avLst/>
          </a:prstGeom>
          <a:noFill/>
          <a:ln w="19050">
            <a:solidFill>
              <a:schemeClr val="tx1"/>
            </a:solidFill>
            <a:round/>
            <a:headEnd/>
            <a:tailEnd/>
          </a:ln>
        </p:spPr>
        <p:txBody>
          <a:bodyPr/>
          <a:lstStyle/>
          <a:p>
            <a:endParaRPr lang="it-IT"/>
          </a:p>
        </p:txBody>
      </p:sp>
      <p:sp>
        <p:nvSpPr>
          <p:cNvPr id="91165" name="Line 27"/>
          <p:cNvSpPr>
            <a:spLocks noChangeShapeType="1"/>
          </p:cNvSpPr>
          <p:nvPr/>
        </p:nvSpPr>
        <p:spPr bwMode="auto">
          <a:xfrm>
            <a:off x="2182813" y="4100513"/>
            <a:ext cx="71437" cy="0"/>
          </a:xfrm>
          <a:prstGeom prst="line">
            <a:avLst/>
          </a:prstGeom>
          <a:noFill/>
          <a:ln w="19050">
            <a:solidFill>
              <a:schemeClr val="tx1"/>
            </a:solidFill>
            <a:round/>
            <a:headEnd/>
            <a:tailEnd/>
          </a:ln>
        </p:spPr>
        <p:txBody>
          <a:bodyPr/>
          <a:lstStyle/>
          <a:p>
            <a:endParaRPr lang="it-IT"/>
          </a:p>
        </p:txBody>
      </p:sp>
      <p:sp>
        <p:nvSpPr>
          <p:cNvPr id="91166" name="Rectangle 28"/>
          <p:cNvSpPr>
            <a:spLocks noChangeArrowheads="1"/>
          </p:cNvSpPr>
          <p:nvPr/>
        </p:nvSpPr>
        <p:spPr bwMode="auto">
          <a:xfrm>
            <a:off x="1718927" y="1973263"/>
            <a:ext cx="463886" cy="371513"/>
          </a:xfrm>
          <a:prstGeom prst="rect">
            <a:avLst/>
          </a:prstGeom>
          <a:noFill/>
          <a:ln w="9525">
            <a:noFill/>
            <a:miter lim="800000"/>
            <a:headEnd/>
            <a:tailEnd/>
          </a:ln>
        </p:spPr>
        <p:txBody>
          <a:bodyPr wrap="none" lIns="90000" tIns="46800" rIns="90000" bIns="46800">
            <a:spAutoFit/>
          </a:bodyPr>
          <a:lstStyle/>
          <a:p>
            <a:pPr algn="r" eaLnBrk="0" hangingPunct="0"/>
            <a:r>
              <a:rPr lang="en-US" dirty="0">
                <a:latin typeface="Comic Sans MS" pitchFamily="66" charset="0"/>
                <a:ea typeface="ヒラギノ角ゴ Pro W3"/>
                <a:cs typeface="ヒラギノ角ゴ Pro W3"/>
              </a:rPr>
              <a:t>80</a:t>
            </a:r>
          </a:p>
        </p:txBody>
      </p:sp>
      <p:sp>
        <p:nvSpPr>
          <p:cNvPr id="91167" name="Rectangle 29"/>
          <p:cNvSpPr>
            <a:spLocks noChangeArrowheads="1"/>
          </p:cNvSpPr>
          <p:nvPr/>
        </p:nvSpPr>
        <p:spPr bwMode="auto">
          <a:xfrm>
            <a:off x="1718927" y="2622550"/>
            <a:ext cx="463886" cy="371513"/>
          </a:xfrm>
          <a:prstGeom prst="rect">
            <a:avLst/>
          </a:prstGeom>
          <a:noFill/>
          <a:ln w="9525">
            <a:noFill/>
            <a:miter lim="800000"/>
            <a:headEnd/>
            <a:tailEnd/>
          </a:ln>
        </p:spPr>
        <p:txBody>
          <a:bodyPr wrap="none" lIns="90000" tIns="46800" rIns="90000" bIns="46800">
            <a:spAutoFit/>
          </a:bodyPr>
          <a:lstStyle/>
          <a:p>
            <a:pPr algn="r" eaLnBrk="0" hangingPunct="0"/>
            <a:r>
              <a:rPr lang="en-US" dirty="0">
                <a:latin typeface="Comic Sans MS" pitchFamily="66" charset="0"/>
                <a:ea typeface="ヒラギノ角ゴ Pro W3"/>
                <a:cs typeface="ヒラギノ角ゴ Pro W3"/>
              </a:rPr>
              <a:t>60</a:t>
            </a:r>
          </a:p>
        </p:txBody>
      </p:sp>
      <p:sp>
        <p:nvSpPr>
          <p:cNvPr id="91168" name="Rectangle 30"/>
          <p:cNvSpPr>
            <a:spLocks noChangeArrowheads="1"/>
          </p:cNvSpPr>
          <p:nvPr/>
        </p:nvSpPr>
        <p:spPr bwMode="auto">
          <a:xfrm>
            <a:off x="1718927" y="3275013"/>
            <a:ext cx="463886" cy="371513"/>
          </a:xfrm>
          <a:prstGeom prst="rect">
            <a:avLst/>
          </a:prstGeom>
          <a:noFill/>
          <a:ln w="9525">
            <a:noFill/>
            <a:miter lim="800000"/>
            <a:headEnd/>
            <a:tailEnd/>
          </a:ln>
        </p:spPr>
        <p:txBody>
          <a:bodyPr wrap="none" lIns="90000" tIns="46800" rIns="90000" bIns="46800">
            <a:spAutoFit/>
          </a:bodyPr>
          <a:lstStyle/>
          <a:p>
            <a:pPr algn="r" eaLnBrk="0" hangingPunct="0"/>
            <a:r>
              <a:rPr lang="en-US" dirty="0">
                <a:latin typeface="Comic Sans MS" pitchFamily="66" charset="0"/>
                <a:ea typeface="ヒラギノ角ゴ Pro W3"/>
                <a:cs typeface="ヒラギノ角ゴ Pro W3"/>
              </a:rPr>
              <a:t>40</a:t>
            </a:r>
          </a:p>
        </p:txBody>
      </p:sp>
      <p:sp>
        <p:nvSpPr>
          <p:cNvPr id="91169" name="Rectangle 31"/>
          <p:cNvSpPr>
            <a:spLocks noChangeArrowheads="1"/>
          </p:cNvSpPr>
          <p:nvPr/>
        </p:nvSpPr>
        <p:spPr bwMode="auto">
          <a:xfrm>
            <a:off x="1718927" y="3924300"/>
            <a:ext cx="463886" cy="371513"/>
          </a:xfrm>
          <a:prstGeom prst="rect">
            <a:avLst/>
          </a:prstGeom>
          <a:noFill/>
          <a:ln w="9525">
            <a:noFill/>
            <a:miter lim="800000"/>
            <a:headEnd/>
            <a:tailEnd/>
          </a:ln>
        </p:spPr>
        <p:txBody>
          <a:bodyPr wrap="none" lIns="90000" tIns="46800" rIns="90000" bIns="46800">
            <a:spAutoFit/>
          </a:bodyPr>
          <a:lstStyle/>
          <a:p>
            <a:pPr algn="r" eaLnBrk="0" hangingPunct="0"/>
            <a:r>
              <a:rPr lang="en-US" dirty="0">
                <a:latin typeface="Comic Sans MS" pitchFamily="66" charset="0"/>
                <a:ea typeface="ヒラギノ角ゴ Pro W3"/>
                <a:cs typeface="ヒラギノ角ゴ Pro W3"/>
              </a:rPr>
              <a:t>20</a:t>
            </a:r>
          </a:p>
        </p:txBody>
      </p:sp>
      <p:sp>
        <p:nvSpPr>
          <p:cNvPr id="91170" name="Rectangle 32"/>
          <p:cNvSpPr>
            <a:spLocks noChangeArrowheads="1"/>
          </p:cNvSpPr>
          <p:nvPr/>
        </p:nvSpPr>
        <p:spPr bwMode="auto">
          <a:xfrm>
            <a:off x="1884363" y="4576763"/>
            <a:ext cx="298450" cy="371475"/>
          </a:xfrm>
          <a:prstGeom prst="rect">
            <a:avLst/>
          </a:prstGeom>
          <a:noFill/>
          <a:ln w="9525">
            <a:noFill/>
            <a:miter lim="800000"/>
            <a:headEnd/>
            <a:tailEnd/>
          </a:ln>
        </p:spPr>
        <p:txBody>
          <a:bodyPr wrap="none" lIns="90000" tIns="46800" rIns="90000" bIns="46800">
            <a:spAutoFit/>
          </a:bodyPr>
          <a:lstStyle/>
          <a:p>
            <a:pPr algn="r" eaLnBrk="0" hangingPunct="0"/>
            <a:r>
              <a:rPr lang="en-US">
                <a:solidFill>
                  <a:srgbClr val="000000"/>
                </a:solidFill>
                <a:latin typeface="Calibri" pitchFamily="34" charset="0"/>
              </a:rPr>
              <a:t>0</a:t>
            </a:r>
          </a:p>
        </p:txBody>
      </p:sp>
      <p:sp>
        <p:nvSpPr>
          <p:cNvPr id="91171" name="Rectangle 33"/>
          <p:cNvSpPr>
            <a:spLocks noChangeArrowheads="1"/>
          </p:cNvSpPr>
          <p:nvPr/>
        </p:nvSpPr>
        <p:spPr bwMode="auto">
          <a:xfrm>
            <a:off x="3152775" y="4816475"/>
            <a:ext cx="848607" cy="371513"/>
          </a:xfrm>
          <a:prstGeom prst="rect">
            <a:avLst/>
          </a:prstGeom>
          <a:noFill/>
          <a:ln w="9525">
            <a:noFill/>
            <a:miter lim="800000"/>
            <a:headEnd/>
            <a:tailEnd/>
          </a:ln>
        </p:spPr>
        <p:txBody>
          <a:bodyPr wrap="none" lIns="90000" tIns="46800" rIns="90000" bIns="46800">
            <a:spAutoFit/>
          </a:bodyPr>
          <a:lstStyle/>
          <a:p>
            <a:pPr eaLnBrk="0" hangingPunct="0"/>
            <a:r>
              <a:rPr lang="en-GB" dirty="0">
                <a:latin typeface="Comic Sans MS" pitchFamily="66" charset="0"/>
                <a:ea typeface="ヒラギノ角ゴ Pro W3"/>
                <a:cs typeface="ヒラギノ角ゴ Pro W3"/>
              </a:rPr>
              <a:t>55–64</a:t>
            </a:r>
          </a:p>
        </p:txBody>
      </p:sp>
      <p:sp>
        <p:nvSpPr>
          <p:cNvPr id="91172" name="Rectangle 34"/>
          <p:cNvSpPr>
            <a:spLocks noChangeArrowheads="1"/>
          </p:cNvSpPr>
          <p:nvPr/>
        </p:nvSpPr>
        <p:spPr bwMode="auto">
          <a:xfrm>
            <a:off x="3989388" y="4816475"/>
            <a:ext cx="848607" cy="371513"/>
          </a:xfrm>
          <a:prstGeom prst="rect">
            <a:avLst/>
          </a:prstGeom>
          <a:noFill/>
          <a:ln w="9525">
            <a:noFill/>
            <a:miter lim="800000"/>
            <a:headEnd/>
            <a:tailEnd/>
          </a:ln>
        </p:spPr>
        <p:txBody>
          <a:bodyPr wrap="none" lIns="90000" tIns="46800" rIns="90000" bIns="46800">
            <a:spAutoFit/>
          </a:bodyPr>
          <a:lstStyle/>
          <a:p>
            <a:pPr eaLnBrk="0" hangingPunct="0"/>
            <a:r>
              <a:rPr lang="en-GB" dirty="0">
                <a:latin typeface="Comic Sans MS" pitchFamily="66" charset="0"/>
                <a:ea typeface="ヒラギノ角ゴ Pro W3"/>
                <a:cs typeface="ヒラギノ角ゴ Pro W3"/>
              </a:rPr>
              <a:t>65–74</a:t>
            </a:r>
          </a:p>
        </p:txBody>
      </p:sp>
      <p:sp>
        <p:nvSpPr>
          <p:cNvPr id="91173" name="Rectangle 35"/>
          <p:cNvSpPr>
            <a:spLocks noChangeArrowheads="1"/>
          </p:cNvSpPr>
          <p:nvPr/>
        </p:nvSpPr>
        <p:spPr bwMode="auto">
          <a:xfrm>
            <a:off x="4814888" y="4816475"/>
            <a:ext cx="848607" cy="371513"/>
          </a:xfrm>
          <a:prstGeom prst="rect">
            <a:avLst/>
          </a:prstGeom>
          <a:noFill/>
          <a:ln w="9525">
            <a:noFill/>
            <a:miter lim="800000"/>
            <a:headEnd/>
            <a:tailEnd/>
          </a:ln>
        </p:spPr>
        <p:txBody>
          <a:bodyPr wrap="none" lIns="90000" tIns="46800" rIns="90000" bIns="46800">
            <a:spAutoFit/>
          </a:bodyPr>
          <a:lstStyle/>
          <a:p>
            <a:pPr eaLnBrk="0" hangingPunct="0"/>
            <a:r>
              <a:rPr lang="en-GB" dirty="0">
                <a:latin typeface="Comic Sans MS" pitchFamily="66" charset="0"/>
                <a:ea typeface="ヒラギノ角ゴ Pro W3"/>
                <a:cs typeface="ヒラギノ角ゴ Pro W3"/>
              </a:rPr>
              <a:t>75–84</a:t>
            </a:r>
          </a:p>
        </p:txBody>
      </p:sp>
      <p:sp>
        <p:nvSpPr>
          <p:cNvPr id="91174" name="Rectangle 36"/>
          <p:cNvSpPr>
            <a:spLocks noChangeArrowheads="1"/>
          </p:cNvSpPr>
          <p:nvPr/>
        </p:nvSpPr>
        <p:spPr bwMode="auto">
          <a:xfrm>
            <a:off x="5729288" y="4816475"/>
            <a:ext cx="590524" cy="371513"/>
          </a:xfrm>
          <a:prstGeom prst="rect">
            <a:avLst/>
          </a:prstGeom>
          <a:noFill/>
          <a:ln w="9525">
            <a:noFill/>
            <a:miter lim="800000"/>
            <a:headEnd/>
            <a:tailEnd/>
          </a:ln>
        </p:spPr>
        <p:txBody>
          <a:bodyPr wrap="none" lIns="90000" tIns="46800" rIns="90000" bIns="46800">
            <a:spAutoFit/>
          </a:bodyPr>
          <a:lstStyle/>
          <a:p>
            <a:pPr eaLnBrk="0" hangingPunct="0"/>
            <a:r>
              <a:rPr lang="en-GB" dirty="0">
                <a:solidFill>
                  <a:srgbClr val="000000"/>
                </a:solidFill>
                <a:latin typeface="Comic Sans MS" pitchFamily="66" charset="0"/>
                <a:ea typeface="ヒラギノ角ゴ Pro W3"/>
                <a:cs typeface="ヒラギノ角ゴ Pro W3"/>
                <a:sym typeface="Symbol" pitchFamily="18" charset="2"/>
              </a:rPr>
              <a:t></a:t>
            </a:r>
            <a:r>
              <a:rPr lang="en-GB" dirty="0">
                <a:latin typeface="Comic Sans MS" pitchFamily="66" charset="0"/>
                <a:ea typeface="ヒラギノ角ゴ Pro W3"/>
                <a:cs typeface="ヒラギノ角ゴ Pro W3"/>
              </a:rPr>
              <a:t>85</a:t>
            </a:r>
          </a:p>
        </p:txBody>
      </p:sp>
      <p:sp>
        <p:nvSpPr>
          <p:cNvPr id="91175" name="Line 37"/>
          <p:cNvSpPr>
            <a:spLocks noChangeShapeType="1"/>
          </p:cNvSpPr>
          <p:nvPr/>
        </p:nvSpPr>
        <p:spPr bwMode="auto">
          <a:xfrm>
            <a:off x="2254250" y="2960688"/>
            <a:ext cx="4132263" cy="0"/>
          </a:xfrm>
          <a:prstGeom prst="line">
            <a:avLst/>
          </a:prstGeom>
          <a:noFill/>
          <a:ln w="25400">
            <a:solidFill>
              <a:schemeClr val="tx1"/>
            </a:solidFill>
            <a:prstDash val="dash"/>
            <a:round/>
            <a:headEnd/>
            <a:tailEnd/>
          </a:ln>
        </p:spPr>
        <p:txBody>
          <a:bodyPr/>
          <a:lstStyle/>
          <a:p>
            <a:endParaRPr lang="it-IT"/>
          </a:p>
        </p:txBody>
      </p:sp>
      <p:sp>
        <p:nvSpPr>
          <p:cNvPr id="91176" name="Rectangle 38"/>
          <p:cNvSpPr>
            <a:spLocks noChangeArrowheads="1"/>
          </p:cNvSpPr>
          <p:nvPr/>
        </p:nvSpPr>
        <p:spPr bwMode="auto">
          <a:xfrm>
            <a:off x="2397125" y="2871788"/>
            <a:ext cx="581025" cy="371475"/>
          </a:xfrm>
          <a:prstGeom prst="rect">
            <a:avLst/>
          </a:prstGeom>
          <a:noFill/>
          <a:ln w="9525">
            <a:noFill/>
            <a:miter lim="800000"/>
            <a:headEnd/>
            <a:tailEnd/>
          </a:ln>
        </p:spPr>
        <p:txBody>
          <a:bodyPr wrap="none" lIns="90000" tIns="46800" rIns="90000" bIns="46800">
            <a:spAutoFit/>
          </a:bodyPr>
          <a:lstStyle/>
          <a:p>
            <a:pPr eaLnBrk="0" hangingPunct="0"/>
            <a:r>
              <a:rPr lang="en-US">
                <a:solidFill>
                  <a:srgbClr val="000000"/>
                </a:solidFill>
                <a:latin typeface="Calibri" pitchFamily="34" charset="0"/>
                <a:ea typeface="ヒラギノ角ゴ Pro W3"/>
                <a:cs typeface="ヒラギノ角ゴ Pro W3"/>
              </a:rPr>
              <a:t>44%</a:t>
            </a:r>
          </a:p>
        </p:txBody>
      </p:sp>
      <p:sp>
        <p:nvSpPr>
          <p:cNvPr id="91177" name="Rectangle 39"/>
          <p:cNvSpPr>
            <a:spLocks noChangeArrowheads="1"/>
          </p:cNvSpPr>
          <p:nvPr/>
        </p:nvSpPr>
        <p:spPr bwMode="auto">
          <a:xfrm>
            <a:off x="3221038" y="2417763"/>
            <a:ext cx="581025" cy="371475"/>
          </a:xfrm>
          <a:prstGeom prst="rect">
            <a:avLst/>
          </a:prstGeom>
          <a:noFill/>
          <a:ln w="9525">
            <a:noFill/>
            <a:miter lim="800000"/>
            <a:headEnd/>
            <a:tailEnd/>
          </a:ln>
        </p:spPr>
        <p:txBody>
          <a:bodyPr wrap="none" lIns="90000" tIns="46800" rIns="90000" bIns="46800">
            <a:spAutoFit/>
          </a:bodyPr>
          <a:lstStyle/>
          <a:p>
            <a:pPr eaLnBrk="0" hangingPunct="0"/>
            <a:r>
              <a:rPr lang="en-US">
                <a:solidFill>
                  <a:srgbClr val="000000"/>
                </a:solidFill>
                <a:latin typeface="Calibri" pitchFamily="34" charset="0"/>
                <a:ea typeface="ヒラギノ角ゴ Pro W3"/>
                <a:cs typeface="ヒラギノ角ゴ Pro W3"/>
              </a:rPr>
              <a:t>58%</a:t>
            </a:r>
          </a:p>
        </p:txBody>
      </p:sp>
      <p:sp>
        <p:nvSpPr>
          <p:cNvPr id="91178" name="Rectangle 40"/>
          <p:cNvSpPr>
            <a:spLocks noChangeArrowheads="1"/>
          </p:cNvSpPr>
          <p:nvPr/>
        </p:nvSpPr>
        <p:spPr bwMode="auto">
          <a:xfrm>
            <a:off x="4048125" y="2305050"/>
            <a:ext cx="581025" cy="371475"/>
          </a:xfrm>
          <a:prstGeom prst="rect">
            <a:avLst/>
          </a:prstGeom>
          <a:noFill/>
          <a:ln w="9525">
            <a:noFill/>
            <a:miter lim="800000"/>
            <a:headEnd/>
            <a:tailEnd/>
          </a:ln>
        </p:spPr>
        <p:txBody>
          <a:bodyPr wrap="none" lIns="90000" tIns="46800" rIns="90000" bIns="46800">
            <a:spAutoFit/>
          </a:bodyPr>
          <a:lstStyle/>
          <a:p>
            <a:pPr eaLnBrk="0" hangingPunct="0"/>
            <a:r>
              <a:rPr lang="en-US">
                <a:solidFill>
                  <a:srgbClr val="000000"/>
                </a:solidFill>
                <a:latin typeface="Calibri" pitchFamily="34" charset="0"/>
                <a:ea typeface="ヒラギノ角ゴ Pro W3"/>
                <a:cs typeface="ヒラギノ角ゴ Pro W3"/>
              </a:rPr>
              <a:t>61%</a:t>
            </a:r>
          </a:p>
        </p:txBody>
      </p:sp>
      <p:sp>
        <p:nvSpPr>
          <p:cNvPr id="91179" name="Rectangle 41"/>
          <p:cNvSpPr>
            <a:spLocks noChangeArrowheads="1"/>
          </p:cNvSpPr>
          <p:nvPr/>
        </p:nvSpPr>
        <p:spPr bwMode="auto">
          <a:xfrm>
            <a:off x="4878388" y="2447925"/>
            <a:ext cx="581025" cy="371475"/>
          </a:xfrm>
          <a:prstGeom prst="rect">
            <a:avLst/>
          </a:prstGeom>
          <a:noFill/>
          <a:ln w="9525">
            <a:noFill/>
            <a:miter lim="800000"/>
            <a:headEnd/>
            <a:tailEnd/>
          </a:ln>
        </p:spPr>
        <p:txBody>
          <a:bodyPr wrap="none" lIns="90000" tIns="46800" rIns="90000" bIns="46800">
            <a:spAutoFit/>
          </a:bodyPr>
          <a:lstStyle/>
          <a:p>
            <a:pPr eaLnBrk="0" hangingPunct="0"/>
            <a:r>
              <a:rPr lang="en-US">
                <a:solidFill>
                  <a:srgbClr val="000000"/>
                </a:solidFill>
                <a:latin typeface="Calibri" pitchFamily="34" charset="0"/>
                <a:ea typeface="ヒラギノ角ゴ Pro W3"/>
                <a:cs typeface="ヒラギノ角ゴ Pro W3"/>
              </a:rPr>
              <a:t>57%</a:t>
            </a:r>
          </a:p>
        </p:txBody>
      </p:sp>
      <p:sp>
        <p:nvSpPr>
          <p:cNvPr id="91180" name="Rectangle 42"/>
          <p:cNvSpPr>
            <a:spLocks noChangeArrowheads="1"/>
          </p:cNvSpPr>
          <p:nvPr/>
        </p:nvSpPr>
        <p:spPr bwMode="auto">
          <a:xfrm>
            <a:off x="5700713" y="3163888"/>
            <a:ext cx="581025" cy="371475"/>
          </a:xfrm>
          <a:prstGeom prst="rect">
            <a:avLst/>
          </a:prstGeom>
          <a:noFill/>
          <a:ln w="9525">
            <a:noFill/>
            <a:miter lim="800000"/>
            <a:headEnd/>
            <a:tailEnd/>
          </a:ln>
        </p:spPr>
        <p:txBody>
          <a:bodyPr wrap="none" lIns="90000" tIns="46800" rIns="90000" bIns="46800">
            <a:spAutoFit/>
          </a:bodyPr>
          <a:lstStyle/>
          <a:p>
            <a:pPr eaLnBrk="0" hangingPunct="0"/>
            <a:r>
              <a:rPr lang="en-US">
                <a:solidFill>
                  <a:srgbClr val="000000"/>
                </a:solidFill>
                <a:latin typeface="Calibri" pitchFamily="34" charset="0"/>
                <a:ea typeface="ヒラギノ角ゴ Pro W3"/>
                <a:cs typeface="ヒラギノ角ゴ Pro W3"/>
              </a:rPr>
              <a:t>35%</a:t>
            </a:r>
          </a:p>
        </p:txBody>
      </p:sp>
      <p:sp>
        <p:nvSpPr>
          <p:cNvPr id="91181" name="Text Box 44"/>
          <p:cNvSpPr txBox="1">
            <a:spLocks noChangeArrowheads="1"/>
          </p:cNvSpPr>
          <p:nvPr/>
        </p:nvSpPr>
        <p:spPr bwMode="auto">
          <a:xfrm>
            <a:off x="523875" y="6596063"/>
            <a:ext cx="5470525" cy="261937"/>
          </a:xfrm>
          <a:prstGeom prst="rect">
            <a:avLst/>
          </a:prstGeom>
          <a:noFill/>
          <a:ln w="25400" algn="ctr">
            <a:noFill/>
            <a:miter lim="800000"/>
            <a:headEnd/>
            <a:tailEnd/>
          </a:ln>
        </p:spPr>
        <p:txBody>
          <a:bodyPr lIns="91414" tIns="45708" rIns="91414" bIns="45708">
            <a:spAutoFit/>
          </a:bodyPr>
          <a:lstStyle/>
          <a:p>
            <a:pPr eaLnBrk="0" hangingPunct="0"/>
            <a:r>
              <a:rPr lang="en-US" sz="1100">
                <a:solidFill>
                  <a:srgbClr val="000000"/>
                </a:solidFill>
                <a:latin typeface="Calibri" pitchFamily="34" charset="0"/>
                <a:ea typeface="ヒラギノ角ゴ Pro W3"/>
                <a:cs typeface="ヒラギノ角ゴ Pro W3"/>
              </a:rPr>
              <a:t>Go A et al. Ann Intern Med 1999;131:927</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pic>
        <p:nvPicPr>
          <p:cNvPr id="66562" name="Picture 2"/>
          <p:cNvPicPr>
            <a:picLocks noChangeAspect="1" noChangeArrowheads="1"/>
          </p:cNvPicPr>
          <p:nvPr/>
        </p:nvPicPr>
        <p:blipFill>
          <a:blip r:embed="rId2" cstate="print">
            <a:lum contrast="10000"/>
          </a:blip>
          <a:srcRect/>
          <a:stretch>
            <a:fillRect/>
          </a:stretch>
        </p:blipFill>
        <p:spPr bwMode="auto">
          <a:xfrm>
            <a:off x="2987824" y="980728"/>
            <a:ext cx="5825220" cy="5117182"/>
          </a:xfrm>
          <a:prstGeom prst="rect">
            <a:avLst/>
          </a:prstGeom>
          <a:noFill/>
          <a:ln w="9525">
            <a:noFill/>
            <a:miter lim="800000"/>
            <a:headEnd/>
            <a:tailEnd/>
          </a:ln>
          <a:scene3d>
            <a:camera prst="orthographicFront"/>
            <a:lightRig rig="threePt" dir="t"/>
          </a:scene3d>
          <a:sp3d>
            <a:bevelT/>
          </a:sp3d>
        </p:spPr>
      </p:pic>
      <p:pic>
        <p:nvPicPr>
          <p:cNvPr id="66563" name="Picture 3"/>
          <p:cNvPicPr>
            <a:picLocks noChangeAspect="1" noChangeArrowheads="1"/>
          </p:cNvPicPr>
          <p:nvPr/>
        </p:nvPicPr>
        <p:blipFill>
          <a:blip r:embed="rId3" cstate="print"/>
          <a:srcRect/>
          <a:stretch>
            <a:fillRect/>
          </a:stretch>
        </p:blipFill>
        <p:spPr bwMode="auto">
          <a:xfrm>
            <a:off x="179512" y="217105"/>
            <a:ext cx="3766562" cy="9984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3" name="Picture 1" descr="C:\Users\oreste\Desktop\tumblr_inline_mqrpx2xq4B1qz4rgp.jpg"/>
          <p:cNvPicPr>
            <a:picLocks noChangeAspect="1" noChangeArrowheads="1"/>
          </p:cNvPicPr>
          <p:nvPr/>
        </p:nvPicPr>
        <p:blipFill>
          <a:blip r:embed="rId2" cstate="print">
            <a:lum contrast="10000"/>
          </a:blip>
          <a:srcRect/>
          <a:stretch>
            <a:fillRect/>
          </a:stretch>
        </p:blipFill>
        <p:spPr bwMode="auto">
          <a:xfrm>
            <a:off x="467544" y="1268760"/>
            <a:ext cx="8213195" cy="4320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02" name="Picture 2" descr="Wilkinson Plus Ratak Rat and Mouse Killer 160g"/>
          <p:cNvPicPr>
            <a:picLocks noChangeAspect="1" noChangeArrowheads="1"/>
          </p:cNvPicPr>
          <p:nvPr/>
        </p:nvPicPr>
        <p:blipFill>
          <a:blip r:embed="rId3" cstate="print">
            <a:clrChange>
              <a:clrFrom>
                <a:srgbClr val="FFFFFF"/>
              </a:clrFrom>
              <a:clrTo>
                <a:srgbClr val="FFFFFF">
                  <a:alpha val="0"/>
                </a:srgbClr>
              </a:clrTo>
            </a:clrChange>
          </a:blip>
          <a:srcRect l="25679" t="6601" r="23922" b="12760"/>
          <a:stretch>
            <a:fillRect/>
          </a:stretch>
        </p:blipFill>
        <p:spPr bwMode="auto">
          <a:xfrm>
            <a:off x="971600" y="3861048"/>
            <a:ext cx="1440160" cy="2304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04" name="Picture 4" descr="http://upload.wikimedia.org/wikipedia/commons/thumb/6/63/Dwight_D._Eisenhower%2C_official_photo_portrait%2C_May_29%2C_1959.jpg/640px-Dwight_D._Eisenhower%2C_official_photo_portrait%2C_May_29%2C_1959.jpg"/>
          <p:cNvPicPr>
            <a:picLocks noChangeAspect="1" noChangeArrowheads="1"/>
          </p:cNvPicPr>
          <p:nvPr/>
        </p:nvPicPr>
        <p:blipFill>
          <a:blip r:embed="rId4" cstate="print"/>
          <a:srcRect/>
          <a:stretch>
            <a:fillRect/>
          </a:stretch>
        </p:blipFill>
        <p:spPr bwMode="auto">
          <a:xfrm>
            <a:off x="6300192" y="3645024"/>
            <a:ext cx="1772504" cy="2304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ttangolo 5"/>
          <p:cNvSpPr/>
          <p:nvPr/>
        </p:nvSpPr>
        <p:spPr>
          <a:xfrm>
            <a:off x="2195736" y="404664"/>
            <a:ext cx="2808312" cy="646331"/>
          </a:xfrm>
          <a:prstGeom prst="rect">
            <a:avLst/>
          </a:prstGeom>
        </p:spPr>
        <p:txBody>
          <a:bodyPr wrap="square">
            <a:spAutoFit/>
          </a:bodyPr>
          <a:lstStyle/>
          <a:p>
            <a:pPr algn="ctr"/>
            <a:r>
              <a:rPr lang="it-IT" b="1" i="1" dirty="0" smtClean="0">
                <a:solidFill>
                  <a:srgbClr val="FF0000"/>
                </a:solidFill>
                <a:latin typeface="Comic Sans MS" pitchFamily="66" charset="0"/>
              </a:rPr>
              <a:t>“trifoglio odoroso” (</a:t>
            </a:r>
            <a:r>
              <a:rPr lang="it-IT" b="1" i="1" dirty="0" err="1" smtClean="0">
                <a:solidFill>
                  <a:srgbClr val="FF0000"/>
                </a:solidFill>
                <a:latin typeface="Comic Sans MS" pitchFamily="66" charset="0"/>
              </a:rPr>
              <a:t>sweet</a:t>
            </a:r>
            <a:r>
              <a:rPr lang="it-IT" b="1" i="1" dirty="0" smtClean="0">
                <a:solidFill>
                  <a:srgbClr val="FF0000"/>
                </a:solidFill>
                <a:latin typeface="Comic Sans MS" pitchFamily="66" charset="0"/>
              </a:rPr>
              <a:t> </a:t>
            </a:r>
            <a:r>
              <a:rPr lang="it-IT" b="1" i="1" dirty="0" err="1" smtClean="0">
                <a:solidFill>
                  <a:srgbClr val="FF0000"/>
                </a:solidFill>
                <a:latin typeface="Comic Sans MS" pitchFamily="66" charset="0"/>
              </a:rPr>
              <a:t>clover</a:t>
            </a:r>
            <a:r>
              <a:rPr lang="it-IT" b="1" i="1" dirty="0" smtClean="0">
                <a:solidFill>
                  <a:srgbClr val="FF0000"/>
                </a:solidFill>
                <a:latin typeface="Comic Sans MS" pitchFamily="66" charset="0"/>
              </a:rPr>
              <a:t> </a:t>
            </a:r>
            <a:r>
              <a:rPr lang="it-IT" b="1" i="1" dirty="0" err="1" smtClean="0">
                <a:solidFill>
                  <a:srgbClr val="FF0000"/>
                </a:solidFill>
                <a:latin typeface="Comic Sans MS" pitchFamily="66" charset="0"/>
              </a:rPr>
              <a:t>silage</a:t>
            </a:r>
            <a:r>
              <a:rPr lang="it-IT" b="1" i="1" dirty="0" smtClean="0">
                <a:solidFill>
                  <a:srgbClr val="FF0000"/>
                </a:solidFill>
                <a:latin typeface="Comic Sans MS" pitchFamily="66" charset="0"/>
              </a:rPr>
              <a:t>)</a:t>
            </a:r>
          </a:p>
        </p:txBody>
      </p:sp>
      <p:pic>
        <p:nvPicPr>
          <p:cNvPr id="67586" name="Picture 2" descr="melilotus_sulcata_20"/>
          <p:cNvPicPr>
            <a:picLocks noChangeAspect="1" noChangeArrowheads="1"/>
          </p:cNvPicPr>
          <p:nvPr/>
        </p:nvPicPr>
        <p:blipFill>
          <a:blip r:embed="rId5" cstate="print">
            <a:lum contrast="10000"/>
          </a:blip>
          <a:srcRect/>
          <a:stretch>
            <a:fillRect/>
          </a:stretch>
        </p:blipFill>
        <p:spPr bwMode="auto">
          <a:xfrm>
            <a:off x="539552" y="260648"/>
            <a:ext cx="1637279" cy="17728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92162" name="Picture 2"/>
          <p:cNvPicPr>
            <a:picLocks noChangeAspect="1" noChangeArrowheads="1"/>
          </p:cNvPicPr>
          <p:nvPr/>
        </p:nvPicPr>
        <p:blipFill>
          <a:blip r:embed="rId2" cstate="print">
            <a:lum contrast="20000"/>
          </a:blip>
          <a:srcRect/>
          <a:stretch>
            <a:fillRect/>
          </a:stretch>
        </p:blipFill>
        <p:spPr bwMode="auto">
          <a:xfrm>
            <a:off x="1187624" y="548680"/>
            <a:ext cx="7272808" cy="54334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pic>
        <p:nvPicPr>
          <p:cNvPr id="65538" name="Picture 2"/>
          <p:cNvPicPr>
            <a:picLocks noChangeAspect="1" noChangeArrowheads="1"/>
          </p:cNvPicPr>
          <p:nvPr/>
        </p:nvPicPr>
        <p:blipFill>
          <a:blip r:embed="rId2" cstate="print"/>
          <a:srcRect/>
          <a:stretch>
            <a:fillRect/>
          </a:stretch>
        </p:blipFill>
        <p:spPr bwMode="auto">
          <a:xfrm>
            <a:off x="683568" y="764704"/>
            <a:ext cx="7774691" cy="49685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539552" y="980728"/>
            <a:ext cx="8131727" cy="4279986"/>
            <a:chOff x="787400" y="1603636"/>
            <a:chExt cx="7811877" cy="3152332"/>
          </a:xfrm>
        </p:grpSpPr>
        <p:sp>
          <p:nvSpPr>
            <p:cNvPr id="12" name="Rounded Rectangle 2"/>
            <p:cNvSpPr>
              <a:spLocks noChangeAspect="1"/>
            </p:cNvSpPr>
            <p:nvPr/>
          </p:nvSpPr>
          <p:spPr bwMode="auto">
            <a:xfrm>
              <a:off x="787400" y="1656672"/>
              <a:ext cx="2352675" cy="52668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Risposta non prevedibile</a:t>
              </a:r>
            </a:p>
          </p:txBody>
        </p:sp>
        <p:sp>
          <p:nvSpPr>
            <p:cNvPr id="13" name="Rounded Rectangle 3"/>
            <p:cNvSpPr>
              <a:spLocks noChangeAspect="1"/>
            </p:cNvSpPr>
            <p:nvPr/>
          </p:nvSpPr>
          <p:spPr bwMode="auto">
            <a:xfrm>
              <a:off x="787400" y="3247751"/>
              <a:ext cx="2384425" cy="762103"/>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Monitoraggio routinario della coagulazione</a:t>
              </a:r>
            </a:p>
          </p:txBody>
        </p:sp>
        <p:sp>
          <p:nvSpPr>
            <p:cNvPr id="14" name="Rounded Rectangle 7"/>
            <p:cNvSpPr>
              <a:spLocks noChangeAspect="1"/>
            </p:cNvSpPr>
            <p:nvPr/>
          </p:nvSpPr>
          <p:spPr bwMode="auto">
            <a:xfrm>
              <a:off x="6205538" y="1603636"/>
              <a:ext cx="2376487" cy="752405"/>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a typeface="MS PGothic" pitchFamily="34" charset="-128"/>
                  <a:cs typeface="Arial"/>
                </a:rPr>
                <a:t>Frequenti aggiustamenti della dose</a:t>
              </a:r>
            </a:p>
          </p:txBody>
        </p:sp>
        <p:sp>
          <p:nvSpPr>
            <p:cNvPr id="15" name="Rounded Rectangle 8"/>
            <p:cNvSpPr>
              <a:spLocks noChangeAspect="1"/>
            </p:cNvSpPr>
            <p:nvPr/>
          </p:nvSpPr>
          <p:spPr bwMode="auto">
            <a:xfrm>
              <a:off x="6183102" y="4368931"/>
              <a:ext cx="2393950" cy="300963"/>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a typeface="MS PGothic" pitchFamily="34" charset="-128"/>
                  <a:cs typeface="Arial"/>
                </a:rPr>
                <a:t>Resistenza agli AO</a:t>
              </a:r>
            </a:p>
          </p:txBody>
        </p:sp>
        <p:sp>
          <p:nvSpPr>
            <p:cNvPr id="16" name="TextBox 9"/>
            <p:cNvSpPr>
              <a:spLocks noChangeArrowheads="1"/>
            </p:cNvSpPr>
            <p:nvPr/>
          </p:nvSpPr>
          <p:spPr bwMode="auto">
            <a:xfrm>
              <a:off x="3485251" y="1656672"/>
              <a:ext cx="2378075" cy="2950035"/>
            </a:xfrm>
            <a:prstGeom prst="roundRect">
              <a:avLst>
                <a:gd name="adj" fmla="val 16667"/>
              </a:avLst>
            </a:prstGeom>
            <a:solidFill>
              <a:srgbClr val="C00000"/>
            </a:solidFill>
            <a:ln>
              <a:headEnd/>
              <a:tailEnd/>
            </a:ln>
            <a:effectLst>
              <a:glow rad="101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it-IT" sz="2400" dirty="0" smtClean="0">
                  <a:solidFill>
                    <a:srgbClr val="FFFFFF"/>
                  </a:solidFill>
                  <a:latin typeface="Comic Sans MS" pitchFamily="66" charset="0"/>
                  <a:ea typeface="MS PGothic" pitchFamily="34" charset="-128"/>
                  <a:cs typeface="Arial"/>
                </a:rPr>
                <a:t>La terapia con antagonisti della Vitamina K presenta diversi </a:t>
              </a:r>
              <a:r>
                <a:rPr lang="it-IT" sz="2400" dirty="0" err="1" smtClean="0">
                  <a:solidFill>
                    <a:srgbClr val="FFFFFF"/>
                  </a:solidFill>
                  <a:latin typeface="Comic Sans MS" pitchFamily="66" charset="0"/>
                  <a:ea typeface="MS PGothic" pitchFamily="34" charset="-128"/>
                  <a:cs typeface="Arial"/>
                </a:rPr>
                <a:t>limti</a:t>
              </a:r>
              <a:r>
                <a:rPr lang="it-IT" sz="2400" dirty="0" smtClean="0">
                  <a:solidFill>
                    <a:srgbClr val="FFFFFF"/>
                  </a:solidFill>
                  <a:latin typeface="Comic Sans MS" pitchFamily="66" charset="0"/>
                  <a:ea typeface="MS PGothic" pitchFamily="34" charset="-128"/>
                  <a:cs typeface="Arial"/>
                </a:rPr>
                <a:t> che ne rendono difficoltoso l’impiego nella pratica clinica</a:t>
              </a:r>
            </a:p>
          </p:txBody>
        </p:sp>
        <p:sp>
          <p:nvSpPr>
            <p:cNvPr id="17" name="Rounded Rectangle 10"/>
            <p:cNvSpPr>
              <a:spLocks noChangeAspect="1"/>
            </p:cNvSpPr>
            <p:nvPr/>
          </p:nvSpPr>
          <p:spPr bwMode="auto">
            <a:xfrm>
              <a:off x="6183102" y="3414284"/>
              <a:ext cx="2416175" cy="752405"/>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fontAlgn="auto" hangingPunct="1">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Numerose interazioni </a:t>
              </a: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con altri farmaci</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endParaRPr>
            </a:p>
          </p:txBody>
        </p:sp>
        <p:sp>
          <p:nvSpPr>
            <p:cNvPr id="18" name="Rounded Rectangle 11"/>
            <p:cNvSpPr>
              <a:spLocks noChangeAspect="1"/>
            </p:cNvSpPr>
            <p:nvPr/>
          </p:nvSpPr>
          <p:spPr bwMode="auto">
            <a:xfrm>
              <a:off x="6183102" y="2505247"/>
              <a:ext cx="2416175" cy="752405"/>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fontAlgn="auto" hangingPunct="1">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Numerose interazioni </a:t>
              </a: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alimentari</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endParaRPr>
            </a:p>
          </p:txBody>
        </p:sp>
        <p:sp>
          <p:nvSpPr>
            <p:cNvPr id="19" name="Rounded Rectangle 12"/>
            <p:cNvSpPr>
              <a:spLocks noChangeAspect="1"/>
            </p:cNvSpPr>
            <p:nvPr/>
          </p:nvSpPr>
          <p:spPr bwMode="auto">
            <a:xfrm>
              <a:off x="787400" y="4229284"/>
              <a:ext cx="2416175" cy="52668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fontAlgn="auto" hangingPunct="1">
                <a:spcBef>
                  <a:spcPts val="0"/>
                </a:spcBef>
                <a:spcAft>
                  <a:spcPts val="0"/>
                </a:spcAft>
                <a:defRPr/>
              </a:pPr>
              <a:r>
                <a:rPr lang="it-IT"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Lenta insorgenza / termina d’azione</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endParaRPr>
            </a:p>
          </p:txBody>
        </p:sp>
        <p:sp>
          <p:nvSpPr>
            <p:cNvPr id="20" name="Rounded Rectangle 13"/>
            <p:cNvSpPr>
              <a:spLocks noChangeAspect="1"/>
            </p:cNvSpPr>
            <p:nvPr/>
          </p:nvSpPr>
          <p:spPr bwMode="auto">
            <a:xfrm>
              <a:off x="787400" y="2497669"/>
              <a:ext cx="2384425" cy="526684"/>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cs typeface="Arial"/>
                </a:rPr>
                <a:t>Finestra terapeutica stretta (INR 2-3)</a:t>
              </a:r>
            </a:p>
          </p:txBody>
        </p:sp>
      </p:grpSp>
      <p:sp>
        <p:nvSpPr>
          <p:cNvPr id="10273" name="CasellaDiTesto 1"/>
          <p:cNvSpPr txBox="1">
            <a:spLocks noChangeArrowheads="1"/>
          </p:cNvSpPr>
          <p:nvPr/>
        </p:nvSpPr>
        <p:spPr bwMode="auto">
          <a:xfrm>
            <a:off x="5436096" y="5733256"/>
            <a:ext cx="3145413" cy="261610"/>
          </a:xfrm>
          <a:prstGeom prst="rect">
            <a:avLst/>
          </a:prstGeom>
          <a:noFill/>
          <a:ln w="9525">
            <a:noFill/>
            <a:miter lim="800000"/>
            <a:headEnd/>
            <a:tailEnd/>
          </a:ln>
        </p:spPr>
        <p:txBody>
          <a:bodyPr wrap="none">
            <a:spAutoFit/>
          </a:bodyPr>
          <a:lstStyle/>
          <a:p>
            <a:pPr eaLnBrk="1" hangingPunct="1"/>
            <a:r>
              <a:rPr lang="it-IT" sz="1100" i="1" dirty="0" err="1" smtClean="0">
                <a:cs typeface="Arial" pitchFamily="34" charset="0"/>
              </a:rPr>
              <a:t>Haas</a:t>
            </a:r>
            <a:r>
              <a:rPr lang="it-IT" sz="1100" i="1" dirty="0" smtClean="0">
                <a:cs typeface="Arial" pitchFamily="34" charset="0"/>
              </a:rPr>
              <a:t> </a:t>
            </a:r>
            <a:r>
              <a:rPr lang="it-IT" sz="1100" i="1" dirty="0">
                <a:cs typeface="Arial" pitchFamily="34" charset="0"/>
              </a:rPr>
              <a:t>S. J </a:t>
            </a:r>
            <a:r>
              <a:rPr lang="it-IT" sz="1100" i="1" dirty="0" err="1">
                <a:cs typeface="Arial" pitchFamily="34" charset="0"/>
              </a:rPr>
              <a:t>Thromb</a:t>
            </a:r>
            <a:r>
              <a:rPr lang="it-IT" sz="1100" i="1" dirty="0">
                <a:cs typeface="Arial" pitchFamily="34" charset="0"/>
              </a:rPr>
              <a:t> </a:t>
            </a:r>
            <a:r>
              <a:rPr lang="it-IT" sz="1100" i="1" dirty="0" err="1">
                <a:cs typeface="Arial" pitchFamily="34" charset="0"/>
              </a:rPr>
              <a:t>Thrombolysis</a:t>
            </a:r>
            <a:r>
              <a:rPr lang="it-IT" sz="1100" i="1" dirty="0">
                <a:cs typeface="Arial" pitchFamily="34" charset="0"/>
              </a:rPr>
              <a:t> 2008;25:52-60</a:t>
            </a:r>
          </a:p>
        </p:txBody>
      </p:sp>
      <p:sp>
        <p:nvSpPr>
          <p:cNvPr id="22" name="Segnaposto piè di pagina 21"/>
          <p:cNvSpPr>
            <a:spLocks noGrp="1"/>
          </p:cNvSpPr>
          <p:nvPr>
            <p:ph type="ftr" sz="quarter" idx="3"/>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1330" name="Object 2"/>
          <p:cNvGraphicFramePr>
            <a:graphicFrameLocks noChangeAspect="1"/>
          </p:cNvGraphicFramePr>
          <p:nvPr/>
        </p:nvGraphicFramePr>
        <p:xfrm>
          <a:off x="928462" y="476672"/>
          <a:ext cx="3270099" cy="2592288"/>
        </p:xfrm>
        <a:graphic>
          <a:graphicData uri="http://schemas.openxmlformats.org/presentationml/2006/ole">
            <p:oleObj spid="_x0000_s1026" name="Photo Editor Photo" r:id="rId3" imgW="4933333" imgH="3476190" progId="">
              <p:embed/>
            </p:oleObj>
          </a:graphicData>
        </a:graphic>
      </p:graphicFrame>
      <p:sp>
        <p:nvSpPr>
          <p:cNvPr id="6" name="Segnaposto piè di pagina 5"/>
          <p:cNvSpPr>
            <a:spLocks noGrp="1"/>
          </p:cNvSpPr>
          <p:nvPr>
            <p:ph type="ftr" sz="quarter" idx="11"/>
          </p:nvPr>
        </p:nvSpPr>
        <p:spPr/>
        <p:txBody>
          <a:bodyPr/>
          <a:lstStyle/>
          <a:p>
            <a:r>
              <a:rPr lang="it-IT" smtClean="0"/>
              <a:t>dr. Oreste Urbano  - Messina</a:t>
            </a:r>
            <a:endParaRPr lang="it-IT"/>
          </a:p>
        </p:txBody>
      </p:sp>
      <p:graphicFrame>
        <p:nvGraphicFramePr>
          <p:cNvPr id="7" name="Tabella 6"/>
          <p:cNvGraphicFramePr>
            <a:graphicFrameLocks noGrp="1"/>
          </p:cNvGraphicFramePr>
          <p:nvPr/>
        </p:nvGraphicFramePr>
        <p:xfrm>
          <a:off x="5000628" y="2714620"/>
          <a:ext cx="3571900" cy="2595880"/>
        </p:xfrm>
        <a:graphic>
          <a:graphicData uri="http://schemas.openxmlformats.org/drawingml/2006/table">
            <a:tbl>
              <a:tblPr firstRow="1" bandRow="1">
                <a:tableStyleId>{C083E6E3-FA7D-4D7B-A595-EF9225AFEA82}</a:tableStyleId>
              </a:tblPr>
              <a:tblGrid>
                <a:gridCol w="2003749"/>
                <a:gridCol w="1568151"/>
              </a:tblGrid>
              <a:tr h="370840">
                <a:tc>
                  <a:txBody>
                    <a:bodyPr/>
                    <a:lstStyle/>
                    <a:p>
                      <a:r>
                        <a:rPr lang="it-IT" sz="1600" dirty="0" smtClean="0">
                          <a:latin typeface="Comic Sans MS" pitchFamily="66" charset="0"/>
                        </a:rPr>
                        <a:t>Proteine</a:t>
                      </a:r>
                      <a:endParaRPr lang="it-IT" sz="1600" dirty="0">
                        <a:latin typeface="Comic Sans MS" pitchFamily="66" charset="0"/>
                      </a:endParaRPr>
                    </a:p>
                  </a:txBody>
                  <a:tcPr anchor="ctr"/>
                </a:tc>
                <a:tc>
                  <a:txBody>
                    <a:bodyPr/>
                    <a:lstStyle/>
                    <a:p>
                      <a:r>
                        <a:rPr lang="it-IT" sz="1600" dirty="0" smtClean="0">
                          <a:latin typeface="Comic Sans MS" pitchFamily="66" charset="0"/>
                        </a:rPr>
                        <a:t>Emivita</a:t>
                      </a:r>
                      <a:endParaRPr lang="it-IT" sz="1600" dirty="0">
                        <a:latin typeface="Comic Sans MS" pitchFamily="66" charset="0"/>
                      </a:endParaRPr>
                    </a:p>
                  </a:txBody>
                  <a:tcPr anchor="ctr"/>
                </a:tc>
              </a:tr>
              <a:tr h="370840">
                <a:tc>
                  <a:txBody>
                    <a:bodyPr/>
                    <a:lstStyle/>
                    <a:p>
                      <a:r>
                        <a:rPr lang="it-IT" sz="1600" dirty="0" smtClean="0">
                          <a:latin typeface="Comic Sans MS" pitchFamily="66" charset="0"/>
                        </a:rPr>
                        <a:t>Fattore II</a:t>
                      </a:r>
                      <a:endParaRPr lang="it-IT" sz="1600" dirty="0">
                        <a:latin typeface="Comic Sans MS" pitchFamily="66" charset="0"/>
                      </a:endParaRPr>
                    </a:p>
                  </a:txBody>
                  <a:tcPr anchor="ctr"/>
                </a:tc>
                <a:tc>
                  <a:txBody>
                    <a:bodyPr/>
                    <a:lstStyle/>
                    <a:p>
                      <a:r>
                        <a:rPr lang="it-IT" sz="1600" dirty="0" smtClean="0">
                          <a:latin typeface="Comic Sans MS" pitchFamily="66" charset="0"/>
                        </a:rPr>
                        <a:t>3 giorni</a:t>
                      </a:r>
                      <a:endParaRPr lang="it-IT" sz="1600" dirty="0">
                        <a:latin typeface="Comic Sans MS" pitchFamily="66" charset="0"/>
                      </a:endParaRPr>
                    </a:p>
                  </a:txBody>
                  <a:tcPr anchor="ctr"/>
                </a:tc>
              </a:tr>
              <a:tr h="370840">
                <a:tc>
                  <a:txBody>
                    <a:bodyPr/>
                    <a:lstStyle/>
                    <a:p>
                      <a:r>
                        <a:rPr lang="it-IT" sz="1600" dirty="0" smtClean="0">
                          <a:solidFill>
                            <a:srgbClr val="FF0000"/>
                          </a:solidFill>
                          <a:latin typeface="Comic Sans MS" pitchFamily="66" charset="0"/>
                        </a:rPr>
                        <a:t>Fattore VII</a:t>
                      </a:r>
                      <a:endParaRPr lang="it-IT" sz="1600" dirty="0">
                        <a:solidFill>
                          <a:srgbClr val="FF0000"/>
                        </a:solidFill>
                        <a:latin typeface="Comic Sans MS" pitchFamily="66" charset="0"/>
                      </a:endParaRPr>
                    </a:p>
                  </a:txBody>
                  <a:tcPr anchor="ctr"/>
                </a:tc>
                <a:tc>
                  <a:txBody>
                    <a:bodyPr/>
                    <a:lstStyle/>
                    <a:p>
                      <a:r>
                        <a:rPr lang="it-IT" sz="1600" dirty="0" smtClean="0">
                          <a:solidFill>
                            <a:srgbClr val="FF0000"/>
                          </a:solidFill>
                          <a:latin typeface="Comic Sans MS" pitchFamily="66" charset="0"/>
                        </a:rPr>
                        <a:t>4-6 ore</a:t>
                      </a:r>
                      <a:endParaRPr lang="it-IT" sz="1600" dirty="0">
                        <a:solidFill>
                          <a:srgbClr val="FF0000"/>
                        </a:solidFill>
                        <a:latin typeface="Comic Sans MS" pitchFamily="66" charset="0"/>
                      </a:endParaRPr>
                    </a:p>
                  </a:txBody>
                  <a:tcPr anchor="ctr"/>
                </a:tc>
              </a:tr>
              <a:tr h="370840">
                <a:tc>
                  <a:txBody>
                    <a:bodyPr/>
                    <a:lstStyle/>
                    <a:p>
                      <a:r>
                        <a:rPr lang="it-IT" sz="1600" dirty="0" smtClean="0">
                          <a:latin typeface="Comic Sans MS" pitchFamily="66" charset="0"/>
                        </a:rPr>
                        <a:t>Fattore IX</a:t>
                      </a:r>
                      <a:endParaRPr lang="it-IT" sz="1600" dirty="0">
                        <a:latin typeface="Comic Sans MS" pitchFamily="66" charset="0"/>
                      </a:endParaRPr>
                    </a:p>
                  </a:txBody>
                  <a:tcPr anchor="ctr"/>
                </a:tc>
                <a:tc>
                  <a:txBody>
                    <a:bodyPr/>
                    <a:lstStyle/>
                    <a:p>
                      <a:r>
                        <a:rPr lang="it-IT" sz="1600" dirty="0" smtClean="0">
                          <a:latin typeface="Comic Sans MS" pitchFamily="66" charset="0"/>
                        </a:rPr>
                        <a:t>18-30 ore</a:t>
                      </a:r>
                      <a:endParaRPr lang="it-IT" sz="1600" dirty="0">
                        <a:latin typeface="Comic Sans MS" pitchFamily="66" charset="0"/>
                      </a:endParaRPr>
                    </a:p>
                  </a:txBody>
                  <a:tcPr anchor="ctr"/>
                </a:tc>
              </a:tr>
              <a:tr h="370840">
                <a:tc>
                  <a:txBody>
                    <a:bodyPr/>
                    <a:lstStyle/>
                    <a:p>
                      <a:r>
                        <a:rPr lang="it-IT" sz="1600" dirty="0" smtClean="0">
                          <a:latin typeface="Comic Sans MS" pitchFamily="66" charset="0"/>
                        </a:rPr>
                        <a:t>Fattore X</a:t>
                      </a:r>
                      <a:endParaRPr lang="it-IT" sz="1600" dirty="0">
                        <a:latin typeface="Comic Sans MS" pitchFamily="66" charset="0"/>
                      </a:endParaRPr>
                    </a:p>
                  </a:txBody>
                  <a:tcPr anchor="ctr"/>
                </a:tc>
                <a:tc>
                  <a:txBody>
                    <a:bodyPr/>
                    <a:lstStyle/>
                    <a:p>
                      <a:r>
                        <a:rPr lang="it-IT" sz="1600" dirty="0" smtClean="0">
                          <a:latin typeface="Comic Sans MS" pitchFamily="66" charset="0"/>
                        </a:rPr>
                        <a:t>2 giorni</a:t>
                      </a:r>
                      <a:endParaRPr lang="it-IT" sz="1600" dirty="0">
                        <a:latin typeface="Comic Sans MS" pitchFamily="66" charset="0"/>
                      </a:endParaRPr>
                    </a:p>
                  </a:txBody>
                  <a:tcPr anchor="ctr"/>
                </a:tc>
              </a:tr>
              <a:tr h="370840">
                <a:tc>
                  <a:txBody>
                    <a:bodyPr/>
                    <a:lstStyle/>
                    <a:p>
                      <a:r>
                        <a:rPr lang="it-IT" sz="1600" dirty="0" smtClean="0">
                          <a:solidFill>
                            <a:srgbClr val="FF0000"/>
                          </a:solidFill>
                          <a:latin typeface="Comic Sans MS" pitchFamily="66" charset="0"/>
                        </a:rPr>
                        <a:t>Proteina C</a:t>
                      </a:r>
                      <a:endParaRPr lang="it-IT" sz="1600" dirty="0">
                        <a:solidFill>
                          <a:srgbClr val="FF0000"/>
                        </a:solidFill>
                        <a:latin typeface="Comic Sans MS" pitchFamily="66" charset="0"/>
                      </a:endParaRPr>
                    </a:p>
                  </a:txBody>
                  <a:tcPr anchor="ctr"/>
                </a:tc>
                <a:tc>
                  <a:txBody>
                    <a:bodyPr/>
                    <a:lstStyle/>
                    <a:p>
                      <a:r>
                        <a:rPr lang="it-IT" sz="1600" dirty="0" smtClean="0">
                          <a:solidFill>
                            <a:srgbClr val="FF0000"/>
                          </a:solidFill>
                          <a:latin typeface="Comic Sans MS" pitchFamily="66" charset="0"/>
                        </a:rPr>
                        <a:t>6 ore</a:t>
                      </a:r>
                      <a:endParaRPr lang="it-IT" sz="1600" dirty="0">
                        <a:solidFill>
                          <a:srgbClr val="FF0000"/>
                        </a:solidFill>
                        <a:latin typeface="Comic Sans MS" pitchFamily="66" charset="0"/>
                      </a:endParaRPr>
                    </a:p>
                  </a:txBody>
                  <a:tcPr anchor="ctr"/>
                </a:tc>
              </a:tr>
              <a:tr h="370840">
                <a:tc>
                  <a:txBody>
                    <a:bodyPr/>
                    <a:lstStyle/>
                    <a:p>
                      <a:r>
                        <a:rPr lang="it-IT" sz="1600" dirty="0" smtClean="0">
                          <a:latin typeface="Comic Sans MS" pitchFamily="66" charset="0"/>
                        </a:rPr>
                        <a:t>Proteina S</a:t>
                      </a:r>
                      <a:endParaRPr lang="it-IT" sz="1600" dirty="0">
                        <a:latin typeface="Comic Sans MS" pitchFamily="66" charset="0"/>
                      </a:endParaRPr>
                    </a:p>
                  </a:txBody>
                  <a:tcPr anchor="ctr"/>
                </a:tc>
                <a:tc>
                  <a:txBody>
                    <a:bodyPr/>
                    <a:lstStyle/>
                    <a:p>
                      <a:r>
                        <a:rPr lang="it-IT" sz="1600" dirty="0" smtClean="0">
                          <a:latin typeface="Comic Sans MS" pitchFamily="66" charset="0"/>
                        </a:rPr>
                        <a:t>2 giorni</a:t>
                      </a:r>
                      <a:endParaRPr lang="it-IT" sz="1600" dirty="0">
                        <a:latin typeface="Comic Sans MS" pitchFamily="66" charset="0"/>
                      </a:endParaRPr>
                    </a:p>
                  </a:txBody>
                  <a:tcPr anchor="ctr"/>
                </a:tc>
              </a:tr>
            </a:tbl>
          </a:graphicData>
        </a:graphic>
      </p:graphicFrame>
      <p:sp>
        <p:nvSpPr>
          <p:cNvPr id="8" name="Ovale 7"/>
          <p:cNvSpPr/>
          <p:nvPr/>
        </p:nvSpPr>
        <p:spPr>
          <a:xfrm>
            <a:off x="3059832" y="908720"/>
            <a:ext cx="1080120" cy="1080120"/>
          </a:xfrm>
          <a:prstGeom prst="ellipse">
            <a:avLst/>
          </a:pr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5542" name="Picture 6" descr="http://www.mtmweb.it/img/imm%20N12/Anticoaug.jpg"/>
          <p:cNvPicPr>
            <a:picLocks noChangeAspect="1" noChangeArrowheads="1"/>
          </p:cNvPicPr>
          <p:nvPr/>
        </p:nvPicPr>
        <p:blipFill>
          <a:blip r:embed="rId4" cstate="print"/>
          <a:srcRect/>
          <a:stretch>
            <a:fillRect/>
          </a:stretch>
        </p:blipFill>
        <p:spPr bwMode="auto">
          <a:xfrm>
            <a:off x="5429256" y="500042"/>
            <a:ext cx="2786082" cy="2110668"/>
          </a:xfrm>
          <a:prstGeom prst="rect">
            <a:avLst/>
          </a:prstGeom>
          <a:noFill/>
        </p:spPr>
      </p:pic>
      <p:pic>
        <p:nvPicPr>
          <p:cNvPr id="9" name="Picture 2"/>
          <p:cNvPicPr>
            <a:picLocks noChangeAspect="1" noChangeArrowheads="1"/>
          </p:cNvPicPr>
          <p:nvPr/>
        </p:nvPicPr>
        <p:blipFill>
          <a:blip r:embed="rId5" cstate="print">
            <a:lum contrast="10000"/>
          </a:blip>
          <a:srcRect l="18817" t="20673" r="23073" b="8453"/>
          <a:stretch>
            <a:fillRect/>
          </a:stretch>
        </p:blipFill>
        <p:spPr bwMode="auto">
          <a:xfrm>
            <a:off x="971600" y="3284984"/>
            <a:ext cx="3240360" cy="242213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dr. Oreste Urbano  - Messina</a:t>
            </a:r>
            <a:endParaRPr lang="it-IT"/>
          </a:p>
        </p:txBody>
      </p:sp>
      <p:sp>
        <p:nvSpPr>
          <p:cNvPr id="14" name="Rettangolo 13"/>
          <p:cNvSpPr/>
          <p:nvPr/>
        </p:nvSpPr>
        <p:spPr>
          <a:xfrm>
            <a:off x="2339752" y="1412776"/>
            <a:ext cx="1527657" cy="461665"/>
          </a:xfrm>
          <a:prstGeom prst="rect">
            <a:avLst/>
          </a:prstGeom>
        </p:spPr>
        <p:txBody>
          <a:bodyPr wrap="square">
            <a:spAutoFit/>
          </a:bodyPr>
          <a:lstStyle/>
          <a:p>
            <a:pPr algn="ctr">
              <a:defRPr/>
            </a:pPr>
            <a:r>
              <a:rPr lang="it-IT" sz="1200" dirty="0" smtClean="0">
                <a:solidFill>
                  <a:srgbClr val="FF0000"/>
                </a:solidFill>
                <a:latin typeface="Comic Sans MS" pitchFamily="66" charset="0"/>
              </a:rPr>
              <a:t>48% degli eventi </a:t>
            </a:r>
            <a:r>
              <a:rPr lang="it-IT" sz="1200" dirty="0" err="1" smtClean="0">
                <a:solidFill>
                  <a:srgbClr val="FF0000"/>
                </a:solidFill>
                <a:latin typeface="Comic Sans MS" pitchFamily="66" charset="0"/>
              </a:rPr>
              <a:t>tromboembolici</a:t>
            </a:r>
            <a:endParaRPr lang="it-IT" sz="1200" dirty="0">
              <a:solidFill>
                <a:srgbClr val="FF0000"/>
              </a:solidFill>
              <a:latin typeface="Comic Sans MS" pitchFamily="66" charset="0"/>
            </a:endParaRPr>
          </a:p>
        </p:txBody>
      </p:sp>
      <p:grpSp>
        <p:nvGrpSpPr>
          <p:cNvPr id="2" name="Gruppo 20"/>
          <p:cNvGrpSpPr/>
          <p:nvPr/>
        </p:nvGrpSpPr>
        <p:grpSpPr>
          <a:xfrm>
            <a:off x="1115616" y="620688"/>
            <a:ext cx="7200800" cy="5400600"/>
            <a:chOff x="1259632" y="548680"/>
            <a:chExt cx="7098487" cy="5040560"/>
          </a:xfrm>
        </p:grpSpPr>
        <p:pic>
          <p:nvPicPr>
            <p:cNvPr id="29698" name="Picture 2"/>
            <p:cNvPicPr>
              <a:picLocks noChangeAspect="1" noChangeArrowheads="1"/>
            </p:cNvPicPr>
            <p:nvPr/>
          </p:nvPicPr>
          <p:blipFill>
            <a:blip r:embed="rId2" cstate="print">
              <a:lum contrast="10000"/>
            </a:blip>
            <a:srcRect t="7714"/>
            <a:stretch>
              <a:fillRect/>
            </a:stretch>
          </p:blipFill>
          <p:spPr bwMode="auto">
            <a:xfrm>
              <a:off x="1259632" y="548680"/>
              <a:ext cx="7098487" cy="5040560"/>
            </a:xfrm>
            <a:prstGeom prst="rect">
              <a:avLst/>
            </a:prstGeom>
            <a:noFill/>
            <a:ln w="9525">
              <a:noFill/>
              <a:miter lim="800000"/>
              <a:headEnd/>
              <a:tailEnd/>
            </a:ln>
          </p:spPr>
        </p:pic>
        <p:sp>
          <p:nvSpPr>
            <p:cNvPr id="18" name="Rettangolo 17"/>
            <p:cNvSpPr/>
            <p:nvPr/>
          </p:nvSpPr>
          <p:spPr>
            <a:xfrm>
              <a:off x="3443782" y="2273082"/>
              <a:ext cx="1296144" cy="2448272"/>
            </a:xfrm>
            <a:prstGeom prst="rect">
              <a:avLst/>
            </a:prstGeom>
            <a:solidFill>
              <a:srgbClr val="FFC000">
                <a:alpha val="49804"/>
              </a:srgb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2339752" y="1268760"/>
              <a:ext cx="1527657" cy="461665"/>
            </a:xfrm>
            <a:prstGeom prst="rect">
              <a:avLst/>
            </a:prstGeom>
          </p:spPr>
          <p:txBody>
            <a:bodyPr wrap="square">
              <a:spAutoFit/>
            </a:bodyPr>
            <a:lstStyle/>
            <a:p>
              <a:pPr algn="ctr">
                <a:defRPr/>
              </a:pPr>
              <a:r>
                <a:rPr lang="it-IT" sz="1200" dirty="0" smtClean="0">
                  <a:solidFill>
                    <a:srgbClr val="FF0000"/>
                  </a:solidFill>
                  <a:latin typeface="Comic Sans MS" pitchFamily="66" charset="0"/>
                </a:rPr>
                <a:t>48% degli eventi </a:t>
              </a:r>
              <a:r>
                <a:rPr lang="it-IT" sz="1200" dirty="0" err="1" smtClean="0">
                  <a:solidFill>
                    <a:srgbClr val="FF0000"/>
                  </a:solidFill>
                  <a:latin typeface="Comic Sans MS" pitchFamily="66" charset="0"/>
                </a:rPr>
                <a:t>tromboembolici</a:t>
              </a:r>
              <a:endParaRPr lang="it-IT" sz="1200" dirty="0">
                <a:solidFill>
                  <a:srgbClr val="FF0000"/>
                </a:solidFill>
                <a:latin typeface="Comic Sans MS" pitchFamily="66" charset="0"/>
              </a:endParaRPr>
            </a:p>
          </p:txBody>
        </p:sp>
        <p:sp>
          <p:nvSpPr>
            <p:cNvPr id="20" name="Rettangolo 19"/>
            <p:cNvSpPr/>
            <p:nvPr/>
          </p:nvSpPr>
          <p:spPr>
            <a:xfrm>
              <a:off x="5868144" y="3573016"/>
              <a:ext cx="1872208" cy="523220"/>
            </a:xfrm>
            <a:prstGeom prst="rect">
              <a:avLst/>
            </a:prstGeom>
          </p:spPr>
          <p:txBody>
            <a:bodyPr wrap="square">
              <a:spAutoFit/>
            </a:bodyPr>
            <a:lstStyle/>
            <a:p>
              <a:pPr algn="ctr"/>
              <a:r>
                <a:rPr lang="it-IT" sz="1400" dirty="0" smtClean="0">
                  <a:solidFill>
                    <a:srgbClr val="FF0000"/>
                  </a:solidFill>
                  <a:latin typeface="Comic Sans MS" pitchFamily="66" charset="0"/>
                </a:rPr>
                <a:t> 44% degli eventi emorragici </a:t>
              </a:r>
              <a:endParaRPr lang="it-IT" sz="1400" dirty="0">
                <a:solidFill>
                  <a:srgbClr val="FF0000"/>
                </a:solidFill>
                <a:latin typeface="Comic Sans MS" pitchFamily="66" charset="0"/>
              </a:endParaRPr>
            </a:p>
          </p:txBody>
        </p:sp>
      </p:grpSp>
      <p:pic>
        <p:nvPicPr>
          <p:cNvPr id="9" name="Picture 2" descr="http://www.comune.olgiatemolgora.lc.it/public/varie_immagini_sito/bilancia.jpg"/>
          <p:cNvPicPr>
            <a:picLocks noChangeAspect="1" noChangeArrowheads="1"/>
          </p:cNvPicPr>
          <p:nvPr/>
        </p:nvPicPr>
        <p:blipFill>
          <a:blip r:embed="rId3" cstate="print">
            <a:lum contrast="10000"/>
          </a:blip>
          <a:srcRect/>
          <a:stretch>
            <a:fillRect/>
          </a:stretch>
        </p:blipFill>
        <p:spPr bwMode="auto">
          <a:xfrm>
            <a:off x="7452320" y="332656"/>
            <a:ext cx="1283791" cy="12837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3" name="Picture 3"/>
          <p:cNvPicPr>
            <a:picLocks noChangeAspect="1" noChangeArrowheads="1"/>
          </p:cNvPicPr>
          <p:nvPr/>
        </p:nvPicPr>
        <p:blipFill>
          <a:blip r:embed="rId2" cstate="print">
            <a:lum contrast="10000"/>
          </a:blip>
          <a:srcRect/>
          <a:stretch>
            <a:fillRect/>
          </a:stretch>
        </p:blipFill>
        <p:spPr bwMode="auto">
          <a:xfrm>
            <a:off x="5508104" y="332656"/>
            <a:ext cx="3130281" cy="1800200"/>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467544" y="2492896"/>
            <a:ext cx="8208912" cy="1754326"/>
          </a:xfrm>
          <a:prstGeom prst="rect">
            <a:avLst/>
          </a:prstGeom>
        </p:spPr>
        <p:txBody>
          <a:bodyPr wrap="square">
            <a:spAutoFit/>
          </a:bodyPr>
          <a:lstStyle/>
          <a:p>
            <a:pPr algn="just"/>
            <a:r>
              <a:rPr lang="en-US" sz="3600" b="1" dirty="0" smtClean="0">
                <a:solidFill>
                  <a:srgbClr val="C00000"/>
                </a:solidFill>
                <a:effectLst>
                  <a:glow rad="139700">
                    <a:schemeClr val="accent1">
                      <a:satMod val="175000"/>
                      <a:alpha val="40000"/>
                    </a:schemeClr>
                  </a:glow>
                </a:effectLst>
                <a:latin typeface="Comic Sans MS" pitchFamily="66" charset="0"/>
              </a:rPr>
              <a:t>Alarmingly, between 50-90% of all ICH occurs while the INR is within the target range .</a:t>
            </a:r>
            <a:endParaRPr lang="it-IT" sz="3600" b="1" dirty="0">
              <a:solidFill>
                <a:srgbClr val="C00000"/>
              </a:solidFill>
              <a:effectLst>
                <a:glow rad="139700">
                  <a:schemeClr val="accent1">
                    <a:satMod val="175000"/>
                    <a:alpha val="40000"/>
                  </a:schemeClr>
                </a:glow>
              </a:effectLst>
              <a:latin typeface="Comic Sans MS" pitchFamily="66" charset="0"/>
            </a:endParaRPr>
          </a:p>
        </p:txBody>
      </p:sp>
      <p:pic>
        <p:nvPicPr>
          <p:cNvPr id="62466" name="Picture 2"/>
          <p:cNvPicPr>
            <a:picLocks noChangeAspect="1" noChangeArrowheads="1"/>
          </p:cNvPicPr>
          <p:nvPr/>
        </p:nvPicPr>
        <p:blipFill>
          <a:blip r:embed="rId3" cstate="print">
            <a:lum contrast="10000"/>
          </a:blip>
          <a:srcRect/>
          <a:stretch>
            <a:fillRect/>
          </a:stretch>
        </p:blipFill>
        <p:spPr bwMode="auto">
          <a:xfrm>
            <a:off x="323528" y="260648"/>
            <a:ext cx="4174624" cy="167648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6" name="Picture 3"/>
          <p:cNvPicPr>
            <a:picLocks noChangeAspect="1" noChangeArrowheads="1"/>
          </p:cNvPicPr>
          <p:nvPr/>
        </p:nvPicPr>
        <p:blipFill>
          <a:blip r:embed="rId4" cstate="print">
            <a:lum contrast="10000"/>
          </a:blip>
          <a:srcRect/>
          <a:stretch>
            <a:fillRect/>
          </a:stretch>
        </p:blipFill>
        <p:spPr bwMode="auto">
          <a:xfrm>
            <a:off x="5364088" y="3933056"/>
            <a:ext cx="3128042" cy="1872208"/>
          </a:xfrm>
          <a:prstGeom prst="rect">
            <a:avLst/>
          </a:prstGeom>
          <a:noFill/>
          <a:ln w="9525">
            <a:noFill/>
            <a:round/>
            <a:headEnd/>
            <a:tailEnd/>
          </a:ln>
          <a:effec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Grp="1" noChangeAspect="1" noChangeArrowheads="1"/>
          </p:cNvPicPr>
          <p:nvPr>
            <p:ph idx="1"/>
          </p:nvPr>
        </p:nvPicPr>
        <p:blipFill>
          <a:blip r:embed="rId2" cstate="print">
            <a:lum contrast="10000"/>
          </a:blip>
          <a:srcRect/>
          <a:stretch>
            <a:fillRect/>
          </a:stretch>
        </p:blipFill>
        <p:spPr bwMode="auto">
          <a:xfrm>
            <a:off x="1187624" y="1844824"/>
            <a:ext cx="6921078" cy="4218562"/>
          </a:xfrm>
          <a:noFill/>
          <a:ln/>
        </p:spPr>
      </p:pic>
      <p:sp>
        <p:nvSpPr>
          <p:cNvPr id="217091" name="Rectangle 3"/>
          <p:cNvSpPr>
            <a:spLocks noGrp="1"/>
          </p:cNvSpPr>
          <p:nvPr>
            <p:ph type="title"/>
          </p:nvPr>
        </p:nvSpPr>
        <p:spPr bwMode="auto">
          <a:xfrm>
            <a:off x="220662" y="332656"/>
            <a:ext cx="8923338" cy="1268760"/>
          </a:xfrm>
          <a:noFill/>
        </p:spPr>
        <p:txBody>
          <a:bodyPr/>
          <a:lstStyle/>
          <a:p>
            <a:r>
              <a:rPr lang="it-IT" sz="2400" b="1" dirty="0" smtClean="0">
                <a:solidFill>
                  <a:srgbClr val="C00000"/>
                </a:solidFill>
                <a:effectLst/>
                <a:latin typeface="Comic Sans MS" pitchFamily="66" charset="0"/>
              </a:rPr>
              <a:t>WICH DRUG CAUSE PREVENTABLE ADMISSIONS TO HOSPITAL? A SYSTEMATIC REVIEW </a:t>
            </a:r>
            <a:r>
              <a:rPr lang="it-IT" sz="2800" dirty="0" smtClean="0">
                <a:effectLst/>
                <a:latin typeface="Comic Sans MS" pitchFamily="66" charset="0"/>
              </a:rPr>
              <a:t/>
            </a:r>
            <a:br>
              <a:rPr lang="it-IT" sz="2800" dirty="0" smtClean="0">
                <a:effectLst/>
                <a:latin typeface="Comic Sans MS" pitchFamily="66" charset="0"/>
              </a:rPr>
            </a:br>
            <a:r>
              <a:rPr lang="it-IT" sz="2800" dirty="0" smtClean="0">
                <a:effectLst/>
                <a:latin typeface="Comic Sans MS" pitchFamily="66" charset="0"/>
              </a:rPr>
              <a:t>					</a:t>
            </a:r>
            <a:r>
              <a:rPr lang="it-IT" sz="1400" i="1" dirty="0" smtClean="0">
                <a:solidFill>
                  <a:schemeClr val="tx1"/>
                </a:solidFill>
                <a:effectLst/>
                <a:latin typeface="Comic Sans MS" pitchFamily="66" charset="0"/>
              </a:rPr>
              <a:t>Howard RL </a:t>
            </a:r>
            <a:r>
              <a:rPr lang="it-IT" sz="1400" i="1" dirty="0" err="1" smtClean="0">
                <a:solidFill>
                  <a:schemeClr val="tx1"/>
                </a:solidFill>
                <a:effectLst/>
                <a:latin typeface="Comic Sans MS" pitchFamily="66" charset="0"/>
              </a:rPr>
              <a:t>et</a:t>
            </a:r>
            <a:r>
              <a:rPr lang="it-IT" sz="1400" i="1" dirty="0" smtClean="0">
                <a:solidFill>
                  <a:schemeClr val="tx1"/>
                </a:solidFill>
                <a:effectLst/>
                <a:latin typeface="Comic Sans MS" pitchFamily="66" charset="0"/>
              </a:rPr>
              <a:t> </a:t>
            </a:r>
            <a:r>
              <a:rPr lang="it-IT" sz="1400" i="1" dirty="0" err="1" smtClean="0">
                <a:solidFill>
                  <a:schemeClr val="tx1"/>
                </a:solidFill>
                <a:effectLst/>
                <a:latin typeface="Comic Sans MS" pitchFamily="66" charset="0"/>
              </a:rPr>
              <a:t>al.Brit</a:t>
            </a:r>
            <a:r>
              <a:rPr lang="it-IT" sz="1400" i="1" dirty="0" smtClean="0">
                <a:solidFill>
                  <a:schemeClr val="tx1"/>
                </a:solidFill>
                <a:effectLst/>
                <a:latin typeface="Comic Sans MS" pitchFamily="66" charset="0"/>
              </a:rPr>
              <a:t> J </a:t>
            </a:r>
            <a:r>
              <a:rPr lang="it-IT" sz="1400" i="1" dirty="0" err="1" smtClean="0">
                <a:solidFill>
                  <a:schemeClr val="tx1"/>
                </a:solidFill>
                <a:effectLst/>
                <a:latin typeface="Comic Sans MS" pitchFamily="66" charset="0"/>
              </a:rPr>
              <a:t>Clin</a:t>
            </a:r>
            <a:r>
              <a:rPr lang="it-IT" sz="1400" i="1" dirty="0" smtClean="0">
                <a:solidFill>
                  <a:schemeClr val="tx1"/>
                </a:solidFill>
                <a:effectLst/>
                <a:latin typeface="Comic Sans MS" pitchFamily="66" charset="0"/>
              </a:rPr>
              <a:t> </a:t>
            </a:r>
            <a:r>
              <a:rPr lang="it-IT" sz="1400" i="1" dirty="0" err="1" smtClean="0">
                <a:solidFill>
                  <a:schemeClr val="tx1"/>
                </a:solidFill>
                <a:effectLst/>
                <a:latin typeface="Comic Sans MS" pitchFamily="66" charset="0"/>
              </a:rPr>
              <a:t>Pharmacol</a:t>
            </a:r>
            <a:r>
              <a:rPr lang="it-IT" sz="1400" i="1" dirty="0" smtClean="0">
                <a:solidFill>
                  <a:schemeClr val="tx1"/>
                </a:solidFill>
                <a:effectLst/>
                <a:latin typeface="Comic Sans MS" pitchFamily="66" charset="0"/>
              </a:rPr>
              <a:t> 2006</a:t>
            </a:r>
          </a:p>
        </p:txBody>
      </p:sp>
      <p:sp>
        <p:nvSpPr>
          <p:cNvPr id="4" name="Rettangolo 3"/>
          <p:cNvSpPr/>
          <p:nvPr/>
        </p:nvSpPr>
        <p:spPr>
          <a:xfrm>
            <a:off x="1259632" y="3356992"/>
            <a:ext cx="6768752" cy="576064"/>
          </a:xfrm>
          <a:prstGeom prst="rect">
            <a:avLst/>
          </a:prstGeom>
          <a:noFill/>
          <a:ln>
            <a:solidFill>
              <a:srgbClr val="C00000"/>
            </a:solidFill>
          </a:ln>
          <a:effectLst>
            <a:glow rad="635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piè di pagina 4"/>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sp>
        <p:nvSpPr>
          <p:cNvPr id="3" name="Rettangolo 2"/>
          <p:cNvSpPr/>
          <p:nvPr/>
        </p:nvSpPr>
        <p:spPr>
          <a:xfrm>
            <a:off x="755576" y="1844824"/>
            <a:ext cx="770485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dirty="0" smtClean="0">
                <a:solidFill>
                  <a:schemeClr val="bg1"/>
                </a:solidFill>
                <a:latin typeface="Comic Sans MS" pitchFamily="66" charset="0"/>
              </a:rPr>
              <a:t>Older individuals: high risk setting for thrombosis/bleeding</a:t>
            </a:r>
            <a:endParaRPr lang="it-IT" sz="2000" dirty="0">
              <a:solidFill>
                <a:schemeClr val="bg1"/>
              </a:solidFill>
              <a:latin typeface="Comic Sans MS" pitchFamily="66" charset="0"/>
            </a:endParaRPr>
          </a:p>
        </p:txBody>
      </p:sp>
      <p:sp>
        <p:nvSpPr>
          <p:cNvPr id="4" name="CasellaDiTesto 3"/>
          <p:cNvSpPr txBox="1"/>
          <p:nvPr/>
        </p:nvSpPr>
        <p:spPr>
          <a:xfrm>
            <a:off x="1259632" y="2564904"/>
            <a:ext cx="259228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800" dirty="0" smtClean="0">
                <a:latin typeface="Comic Sans MS" pitchFamily="66" charset="0"/>
              </a:rPr>
              <a:t>Trombosi</a:t>
            </a:r>
            <a:endParaRPr lang="it-IT" sz="2800" dirty="0">
              <a:latin typeface="Comic Sans MS" pitchFamily="66" charset="0"/>
            </a:endParaRPr>
          </a:p>
        </p:txBody>
      </p:sp>
      <p:sp>
        <p:nvSpPr>
          <p:cNvPr id="5" name="CasellaDiTesto 4"/>
          <p:cNvSpPr txBox="1"/>
          <p:nvPr/>
        </p:nvSpPr>
        <p:spPr>
          <a:xfrm>
            <a:off x="5364088" y="2564904"/>
            <a:ext cx="2592288" cy="52322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2800" dirty="0" smtClean="0">
                <a:latin typeface="Comic Sans MS" pitchFamily="66" charset="0"/>
              </a:rPr>
              <a:t>Emorragia</a:t>
            </a:r>
            <a:endParaRPr lang="it-IT" sz="2800" dirty="0">
              <a:latin typeface="Comic Sans MS" pitchFamily="66" charset="0"/>
            </a:endParaRPr>
          </a:p>
        </p:txBody>
      </p:sp>
      <p:pic>
        <p:nvPicPr>
          <p:cNvPr id="60418" name="Picture 2"/>
          <p:cNvPicPr>
            <a:picLocks noChangeAspect="1" noChangeArrowheads="1"/>
          </p:cNvPicPr>
          <p:nvPr/>
        </p:nvPicPr>
        <p:blipFill>
          <a:blip r:embed="rId2" cstate="print">
            <a:lum contrast="10000"/>
          </a:blip>
          <a:srcRect/>
          <a:stretch>
            <a:fillRect/>
          </a:stretch>
        </p:blipFill>
        <p:spPr bwMode="auto">
          <a:xfrm>
            <a:off x="251520" y="260648"/>
            <a:ext cx="3962012" cy="1152128"/>
          </a:xfrm>
          <a:prstGeom prst="rect">
            <a:avLst/>
          </a:prstGeom>
          <a:noFill/>
          <a:ln w="9525">
            <a:noFill/>
            <a:miter lim="800000"/>
            <a:headEnd/>
            <a:tailEnd/>
          </a:ln>
        </p:spPr>
      </p:pic>
      <p:pic>
        <p:nvPicPr>
          <p:cNvPr id="60420" name="Picture 4" descr="http://www.smartonweb.org/inc/icone_variabile.php?w=200&amp;h=30&amp;foto=argomento/allegati/rivista_127.jpg"/>
          <p:cNvPicPr>
            <a:picLocks noChangeAspect="1" noChangeArrowheads="1"/>
          </p:cNvPicPr>
          <p:nvPr/>
        </p:nvPicPr>
        <p:blipFill>
          <a:blip r:embed="rId3" cstate="print">
            <a:lum contrast="10000"/>
          </a:blip>
          <a:srcRect/>
          <a:stretch>
            <a:fillRect/>
          </a:stretch>
        </p:blipFill>
        <p:spPr bwMode="auto">
          <a:xfrm>
            <a:off x="3059832" y="332656"/>
            <a:ext cx="1656184" cy="261503"/>
          </a:xfrm>
          <a:prstGeom prst="roundRect">
            <a:avLst>
              <a:gd name="adj" fmla="val 4167"/>
            </a:avLst>
          </a:prstGeom>
          <a:solidFill>
            <a:srgbClr val="FFFFFF"/>
          </a:solidFill>
          <a:ln w="76200" cap="sq">
            <a:noFill/>
            <a:miter lim="800000"/>
          </a:ln>
          <a:effectLst/>
          <a:scene3d>
            <a:camera prst="orthographicFront"/>
            <a:lightRig rig="threePt" dir="t">
              <a:rot lat="0" lon="0" rev="2700000"/>
            </a:lightRig>
          </a:scene3d>
          <a:sp3d contourW="6350">
            <a:bevelT h="38100"/>
            <a:contourClr>
              <a:srgbClr val="C0C0C0"/>
            </a:contourClr>
          </a:sp3d>
        </p:spPr>
      </p:pic>
      <p:sp>
        <p:nvSpPr>
          <p:cNvPr id="8" name="CasellaDiTesto 7"/>
          <p:cNvSpPr txBox="1"/>
          <p:nvPr/>
        </p:nvSpPr>
        <p:spPr>
          <a:xfrm>
            <a:off x="1259632" y="4725144"/>
            <a:ext cx="208823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err="1" smtClean="0">
                <a:latin typeface="Comic Sans MS" pitchFamily="66" charset="0"/>
              </a:rPr>
              <a:t>Ipercoagulabilità</a:t>
            </a:r>
            <a:endParaRPr lang="it-IT" dirty="0" smtClean="0">
              <a:latin typeface="Comic Sans MS" pitchFamily="66" charset="0"/>
            </a:endParaRPr>
          </a:p>
          <a:p>
            <a:r>
              <a:rPr lang="it-IT" dirty="0" smtClean="0">
                <a:latin typeface="Comic Sans MS" pitchFamily="66" charset="0"/>
              </a:rPr>
              <a:t>Diabete</a:t>
            </a:r>
          </a:p>
          <a:p>
            <a:r>
              <a:rPr lang="it-IT" dirty="0" smtClean="0">
                <a:latin typeface="Comic Sans MS" pitchFamily="66" charset="0"/>
              </a:rPr>
              <a:t>Obesità</a:t>
            </a:r>
          </a:p>
          <a:p>
            <a:r>
              <a:rPr lang="it-IT" dirty="0" err="1" smtClean="0">
                <a:latin typeface="Comic Sans MS" pitchFamily="66" charset="0"/>
              </a:rPr>
              <a:t>Dislipidemia</a:t>
            </a:r>
            <a:endParaRPr lang="it-IT" dirty="0">
              <a:latin typeface="Comic Sans MS" pitchFamily="66" charset="0"/>
            </a:endParaRPr>
          </a:p>
        </p:txBody>
      </p:sp>
      <p:sp>
        <p:nvSpPr>
          <p:cNvPr id="9" name="CasellaDiTesto 8"/>
          <p:cNvSpPr txBox="1"/>
          <p:nvPr/>
        </p:nvSpPr>
        <p:spPr>
          <a:xfrm>
            <a:off x="5724128" y="4797152"/>
            <a:ext cx="223224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latin typeface="Comic Sans MS" pitchFamily="66" charset="0"/>
              </a:rPr>
              <a:t>Fragilità vasale</a:t>
            </a:r>
          </a:p>
          <a:p>
            <a:r>
              <a:rPr lang="it-IT" dirty="0" smtClean="0">
                <a:latin typeface="Comic Sans MS" pitchFamily="66" charset="0"/>
              </a:rPr>
              <a:t>Demenza</a:t>
            </a:r>
          </a:p>
          <a:p>
            <a:r>
              <a:rPr lang="it-IT" dirty="0" smtClean="0">
                <a:latin typeface="Comic Sans MS" pitchFamily="66" charset="0"/>
              </a:rPr>
              <a:t>Depressione</a:t>
            </a:r>
          </a:p>
          <a:p>
            <a:r>
              <a:rPr lang="it-IT" dirty="0" smtClean="0">
                <a:latin typeface="Comic Sans MS" pitchFamily="66" charset="0"/>
              </a:rPr>
              <a:t>Cadute - Traumi</a:t>
            </a:r>
          </a:p>
        </p:txBody>
      </p:sp>
      <p:sp>
        <p:nvSpPr>
          <p:cNvPr id="10" name="CasellaDiTesto 9"/>
          <p:cNvSpPr txBox="1"/>
          <p:nvPr/>
        </p:nvSpPr>
        <p:spPr>
          <a:xfrm>
            <a:off x="3131840" y="3356992"/>
            <a:ext cx="30963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latin typeface="Comic Sans MS" pitchFamily="66" charset="0"/>
              </a:rPr>
              <a:t>Ipertensione</a:t>
            </a:r>
          </a:p>
          <a:p>
            <a:r>
              <a:rPr lang="it-IT" dirty="0" smtClean="0">
                <a:latin typeface="Comic Sans MS" pitchFamily="66" charset="0"/>
              </a:rPr>
              <a:t>Storia di ictus</a:t>
            </a:r>
          </a:p>
          <a:p>
            <a:r>
              <a:rPr lang="it-IT" dirty="0" smtClean="0">
                <a:latin typeface="Comic Sans MS" pitchFamily="66" charset="0"/>
              </a:rPr>
              <a:t>Epatopatia / Nefropatia</a:t>
            </a:r>
          </a:p>
          <a:p>
            <a:r>
              <a:rPr lang="it-IT" dirty="0" smtClean="0">
                <a:latin typeface="Comic Sans MS" pitchFamily="66" charset="0"/>
              </a:rPr>
              <a:t>Interazioni farmacologiche</a:t>
            </a:r>
            <a:endParaRPr lang="it-IT"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91138" name="Picture 2"/>
          <p:cNvPicPr>
            <a:picLocks noChangeAspect="1" noChangeArrowheads="1"/>
          </p:cNvPicPr>
          <p:nvPr/>
        </p:nvPicPr>
        <p:blipFill>
          <a:blip r:embed="rId2" cstate="print">
            <a:lum bright="-10000" contrast="20000"/>
          </a:blip>
          <a:srcRect/>
          <a:stretch>
            <a:fillRect/>
          </a:stretch>
        </p:blipFill>
        <p:spPr bwMode="auto">
          <a:xfrm>
            <a:off x="1115616" y="620688"/>
            <a:ext cx="7013029" cy="5076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grpSp>
        <p:nvGrpSpPr>
          <p:cNvPr id="7" name="Gruppo 6"/>
          <p:cNvGrpSpPr/>
          <p:nvPr/>
        </p:nvGrpSpPr>
        <p:grpSpPr>
          <a:xfrm>
            <a:off x="539552" y="2780928"/>
            <a:ext cx="8208912" cy="2117849"/>
            <a:chOff x="755576" y="2204864"/>
            <a:chExt cx="7776864" cy="2117849"/>
          </a:xfrm>
        </p:grpSpPr>
        <p:sp>
          <p:nvSpPr>
            <p:cNvPr id="4" name="CasellaDiTesto 3"/>
            <p:cNvSpPr txBox="1"/>
            <p:nvPr/>
          </p:nvSpPr>
          <p:spPr>
            <a:xfrm>
              <a:off x="755576" y="3861048"/>
              <a:ext cx="7776864" cy="461665"/>
            </a:xfrm>
            <a:prstGeom prst="rect">
              <a:avLst/>
            </a:prstGeom>
            <a:noFill/>
          </p:spPr>
          <p:txBody>
            <a:bodyPr wrap="square" rtlCol="0">
              <a:spAutoFit/>
            </a:bodyPr>
            <a:lstStyle/>
            <a:p>
              <a:r>
                <a:rPr lang="it-IT" sz="2400" b="1" dirty="0" smtClean="0">
                  <a:solidFill>
                    <a:srgbClr val="C00000"/>
                  </a:solidFill>
                  <a:latin typeface="Comic Sans MS" pitchFamily="66" charset="0"/>
                </a:rPr>
                <a:t>III livello </a:t>
              </a:r>
              <a:r>
                <a:rPr lang="it-IT" sz="2400" b="1" dirty="0" smtClean="0">
                  <a:latin typeface="Comic Sans MS" pitchFamily="66" charset="0"/>
                </a:rPr>
                <a:t>: </a:t>
              </a:r>
              <a:r>
                <a:rPr lang="it-IT" sz="2400" b="1" dirty="0" err="1" smtClean="0">
                  <a:latin typeface="Comic Sans MS" pitchFamily="66" charset="0"/>
                </a:rPr>
                <a:t>real</a:t>
              </a:r>
              <a:r>
                <a:rPr lang="it-IT" sz="2400" b="1" dirty="0" smtClean="0">
                  <a:latin typeface="Comic Sans MS" pitchFamily="66" charset="0"/>
                </a:rPr>
                <a:t> life MMG e/o altri specialisti</a:t>
              </a:r>
              <a:endParaRPr lang="it-IT" sz="2400" b="1" dirty="0">
                <a:latin typeface="Comic Sans MS" pitchFamily="66" charset="0"/>
              </a:endParaRPr>
            </a:p>
          </p:txBody>
        </p:sp>
        <p:sp>
          <p:nvSpPr>
            <p:cNvPr id="5" name="CasellaDiTesto 4"/>
            <p:cNvSpPr txBox="1"/>
            <p:nvPr/>
          </p:nvSpPr>
          <p:spPr>
            <a:xfrm>
              <a:off x="755576" y="2204864"/>
              <a:ext cx="6408712" cy="461665"/>
            </a:xfrm>
            <a:prstGeom prst="rect">
              <a:avLst/>
            </a:prstGeom>
            <a:noFill/>
          </p:spPr>
          <p:txBody>
            <a:bodyPr wrap="square" rtlCol="0">
              <a:spAutoFit/>
            </a:bodyPr>
            <a:lstStyle/>
            <a:p>
              <a:r>
                <a:rPr lang="it-IT" sz="2400" b="1" dirty="0" smtClean="0">
                  <a:solidFill>
                    <a:srgbClr val="C00000"/>
                  </a:solidFill>
                  <a:latin typeface="Comic Sans MS" pitchFamily="66" charset="0"/>
                </a:rPr>
                <a:t>I livello </a:t>
              </a:r>
              <a:r>
                <a:rPr lang="it-IT" sz="2400" b="1" dirty="0" smtClean="0">
                  <a:latin typeface="Comic Sans MS" pitchFamily="66" charset="0"/>
                </a:rPr>
                <a:t>:   </a:t>
              </a:r>
              <a:r>
                <a:rPr lang="it-IT" sz="2400" b="1" dirty="0" err="1" smtClean="0">
                  <a:latin typeface="Comic Sans MS" pitchFamily="66" charset="0"/>
                </a:rPr>
                <a:t>trials</a:t>
              </a:r>
              <a:r>
                <a:rPr lang="it-IT" sz="2400" b="1" dirty="0" smtClean="0">
                  <a:latin typeface="Comic Sans MS" pitchFamily="66" charset="0"/>
                </a:rPr>
                <a:t> clinici e </a:t>
              </a:r>
              <a:r>
                <a:rPr lang="it-IT" sz="2400" b="1" dirty="0" err="1" smtClean="0">
                  <a:latin typeface="Comic Sans MS" pitchFamily="66" charset="0"/>
                </a:rPr>
                <a:t>metanalisi</a:t>
              </a:r>
              <a:endParaRPr lang="it-IT" sz="2400" dirty="0"/>
            </a:p>
          </p:txBody>
        </p:sp>
        <p:sp>
          <p:nvSpPr>
            <p:cNvPr id="6" name="CasellaDiTesto 5"/>
            <p:cNvSpPr txBox="1"/>
            <p:nvPr/>
          </p:nvSpPr>
          <p:spPr>
            <a:xfrm>
              <a:off x="755576" y="2924944"/>
              <a:ext cx="7704856" cy="830997"/>
            </a:xfrm>
            <a:prstGeom prst="rect">
              <a:avLst/>
            </a:prstGeom>
            <a:noFill/>
          </p:spPr>
          <p:txBody>
            <a:bodyPr wrap="square" rtlCol="0">
              <a:spAutoFit/>
            </a:bodyPr>
            <a:lstStyle/>
            <a:p>
              <a:r>
                <a:rPr lang="it-IT" sz="2400" b="1" dirty="0" smtClean="0">
                  <a:solidFill>
                    <a:srgbClr val="C00000"/>
                  </a:solidFill>
                  <a:latin typeface="Comic Sans MS" pitchFamily="66" charset="0"/>
                </a:rPr>
                <a:t>II livello </a:t>
              </a:r>
              <a:r>
                <a:rPr lang="it-IT" sz="2400" b="1" dirty="0" smtClean="0">
                  <a:latin typeface="Comic Sans MS" pitchFamily="66" charset="0"/>
                </a:rPr>
                <a:t>:  </a:t>
              </a:r>
              <a:r>
                <a:rPr lang="it-IT" sz="2400" b="1" dirty="0" err="1" smtClean="0">
                  <a:latin typeface="Comic Sans MS" pitchFamily="66" charset="0"/>
                </a:rPr>
                <a:t>real</a:t>
              </a:r>
              <a:r>
                <a:rPr lang="it-IT" sz="2400" b="1" dirty="0" smtClean="0">
                  <a:latin typeface="Comic Sans MS" pitchFamily="66" charset="0"/>
                </a:rPr>
                <a:t> life  Centri Clinici Anticoagulazione  	       (FCSA)</a:t>
              </a:r>
            </a:p>
          </p:txBody>
        </p:sp>
      </p:grpSp>
      <p:pic>
        <p:nvPicPr>
          <p:cNvPr id="65538" name="Picture 2"/>
          <p:cNvPicPr>
            <a:picLocks noChangeAspect="1" noChangeArrowheads="1"/>
          </p:cNvPicPr>
          <p:nvPr/>
        </p:nvPicPr>
        <p:blipFill>
          <a:blip r:embed="rId2" cstate="print">
            <a:lum contrast="10000"/>
          </a:blip>
          <a:srcRect/>
          <a:stretch>
            <a:fillRect/>
          </a:stretch>
        </p:blipFill>
        <p:spPr bwMode="auto">
          <a:xfrm>
            <a:off x="467544" y="548680"/>
            <a:ext cx="3989487" cy="150244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sp>
        <p:nvSpPr>
          <p:cNvPr id="48129" name="Rectangle 1"/>
          <p:cNvSpPr>
            <a:spLocks noChangeArrowheads="1"/>
          </p:cNvSpPr>
          <p:nvPr/>
        </p:nvSpPr>
        <p:spPr bwMode="auto">
          <a:xfrm>
            <a:off x="467544" y="1772816"/>
            <a:ext cx="80283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3538" marR="0" lvl="0" indent="-363538" algn="just" defTabSz="914400" rtl="0" eaLnBrk="1" fontAlgn="base" latinLnBrk="0" hangingPunct="1">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Trattamento del Tromboembolismo Venoso  </a:t>
            </a:r>
          </a:p>
          <a:p>
            <a:pPr marL="363538" marR="0" lvl="0" indent="-363538" algn="just" defTabSz="914400" rtl="0" eaLnBrk="1" fontAlgn="base" latinLnBrk="0" hangingPunct="1">
              <a:lnSpc>
                <a:spcPct val="100000"/>
              </a:lnSpc>
              <a:spcBef>
                <a:spcPct val="0"/>
              </a:spcBef>
              <a:spcAft>
                <a:spcPct val="0"/>
              </a:spcAft>
              <a:buClrTx/>
              <a:buSzTx/>
              <a:buBlip>
                <a:blip r:embed="rId2"/>
              </a:buBlip>
              <a:tabLst>
                <a:tab pos="363538" algn="l"/>
              </a:tabLst>
            </a:pPr>
            <a:r>
              <a:rPr lang="it-IT" sz="2400" dirty="0" smtClean="0">
                <a:latin typeface="Comic Sans MS" pitchFamily="66" charset="0"/>
                <a:cs typeface="Arial" pitchFamily="34" charset="0"/>
              </a:rPr>
              <a:t>Profilassi secondaria della recidiva trombo-embolica</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Fibrillazione atriale (FA)</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Protesi valvolari cardiache</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Malattie valvolari cardiache</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Trombosi cardiaca </a:t>
            </a:r>
            <a:r>
              <a:rPr kumimoji="0" lang="it-IT" sz="2400" i="0" u="none" strike="noStrike" cap="none" normalizeH="0" baseline="0" dirty="0" err="1" smtClean="0">
                <a:ln>
                  <a:noFill/>
                </a:ln>
                <a:solidFill>
                  <a:schemeClr val="tx1"/>
                </a:solidFill>
                <a:effectLst/>
                <a:latin typeface="Comic Sans MS" pitchFamily="66" charset="0"/>
                <a:ea typeface="Calibri" pitchFamily="34" charset="0"/>
                <a:cs typeface="Comic Sans MS,Bold"/>
              </a:rPr>
              <a:t>endocavitaria</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Cardiomiopatia </a:t>
            </a:r>
            <a:r>
              <a:rPr kumimoji="0" lang="it-IT" sz="2400" i="0" u="none" strike="noStrike" cap="none" normalizeH="0" baseline="0" dirty="0" err="1" smtClean="0">
                <a:ln>
                  <a:noFill/>
                </a:ln>
                <a:solidFill>
                  <a:schemeClr val="tx1"/>
                </a:solidFill>
                <a:effectLst/>
                <a:latin typeface="Comic Sans MS" pitchFamily="66" charset="0"/>
                <a:ea typeface="Calibri" pitchFamily="34" charset="0"/>
                <a:cs typeface="Comic Sans MS,Bold"/>
              </a:rPr>
              <a:t>dilatativa</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Infarto miocardico acuto</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Tromboembolismo arterioso</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a:p>
            <a:pPr marL="363538" marR="0" lvl="0" indent="-363538" algn="just" defTabSz="914400" rtl="0" eaLnBrk="0" fontAlgn="base" latinLnBrk="0" hangingPunct="0">
              <a:lnSpc>
                <a:spcPct val="100000"/>
              </a:lnSpc>
              <a:spcBef>
                <a:spcPct val="0"/>
              </a:spcBef>
              <a:spcAft>
                <a:spcPct val="0"/>
              </a:spcAft>
              <a:buClrTx/>
              <a:buSzTx/>
              <a:buBlip>
                <a:blip r:embed="rId2"/>
              </a:buBlip>
              <a:tabLst>
                <a:tab pos="363538" algn="l"/>
              </a:tabLst>
            </a:pPr>
            <a:r>
              <a:rPr kumimoji="0" lang="it-IT" sz="2400" i="0" u="none" strike="noStrike" cap="none" normalizeH="0" baseline="0" dirty="0" smtClean="0">
                <a:ln>
                  <a:noFill/>
                </a:ln>
                <a:solidFill>
                  <a:schemeClr val="tx1"/>
                </a:solidFill>
                <a:effectLst/>
                <a:latin typeface="Comic Sans MS" pitchFamily="66" charset="0"/>
                <a:ea typeface="Calibri" pitchFamily="34" charset="0"/>
                <a:cs typeface="Comic Sans MS,Bold"/>
              </a:rPr>
              <a:t>Ictus cerebrale</a:t>
            </a:r>
            <a:endParaRPr kumimoji="0" lang="it-IT" sz="240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4" name="Picture 1" descr="D:\Documents and Settings\User\Desktop\ORESTE\Immagini\IMMAGINI VASCOLARI\Assistente esportazione-2.gif"/>
          <p:cNvPicPr>
            <a:picLocks noChangeAspect="1" noChangeArrowheads="1"/>
          </p:cNvPicPr>
          <p:nvPr/>
        </p:nvPicPr>
        <p:blipFill>
          <a:blip r:embed="rId3" cstate="print"/>
          <a:srcRect/>
          <a:stretch>
            <a:fillRect/>
          </a:stretch>
        </p:blipFill>
        <p:spPr bwMode="auto">
          <a:xfrm rot="793327">
            <a:off x="6102824" y="3146226"/>
            <a:ext cx="1919762" cy="2678736"/>
          </a:xfrm>
          <a:prstGeom prst="rect">
            <a:avLst/>
          </a:prstGeom>
          <a:noFill/>
        </p:spPr>
      </p:pic>
      <p:sp>
        <p:nvSpPr>
          <p:cNvPr id="5" name="CasellaDiTesto 4"/>
          <p:cNvSpPr txBox="1"/>
          <p:nvPr/>
        </p:nvSpPr>
        <p:spPr>
          <a:xfrm>
            <a:off x="755576" y="836712"/>
            <a:ext cx="8064896" cy="584775"/>
          </a:xfrm>
          <a:prstGeom prst="rect">
            <a:avLst/>
          </a:prstGeom>
          <a:noFill/>
        </p:spPr>
        <p:txBody>
          <a:bodyPr wrap="square" rtlCol="0">
            <a:spAutoFit/>
            <a:scene3d>
              <a:camera prst="orthographicFront"/>
              <a:lightRig rig="threePt" dir="t"/>
            </a:scene3d>
            <a:sp3d extrusionH="57150">
              <a:bevelT w="82550" h="38100" prst="coolSlant"/>
            </a:sp3d>
          </a:bodyPr>
          <a:lstStyle/>
          <a:p>
            <a:r>
              <a:rPr lang="it-IT" sz="3200" b="1" dirty="0" smtClean="0">
                <a:solidFill>
                  <a:srgbClr val="C00000"/>
                </a:solidFill>
                <a:latin typeface="Comic Sans MS" pitchFamily="66" charset="0"/>
              </a:rPr>
              <a:t>TERAPIA  ANTICOAGULANTE ORALE</a:t>
            </a:r>
            <a:endParaRPr lang="it-IT" sz="3200" b="1" dirty="0">
              <a:solidFill>
                <a:srgbClr val="C00000"/>
              </a:solidFill>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iterate type="lt">
                                    <p:tmPct val="0"/>
                                  </p:iterate>
                                  <p:childTnLst>
                                    <p:animClr clrSpc="rgb">
                                      <p:cBhvr override="childStyle">
                                        <p:cTn id="6" dur="500" fill="hold"/>
                                        <p:tgtEl>
                                          <p:spTgt spid="48129">
                                            <p:txEl>
                                              <p:pRg st="0" end="0"/>
                                            </p:txEl>
                                          </p:spTgt>
                                        </p:tgtEl>
                                        <p:attrNameLst>
                                          <p:attrName>style.color</p:attrName>
                                        </p:attrNameLst>
                                      </p:cBhvr>
                                      <p:to>
                                        <a:srgbClr val="CC3300"/>
                                      </p:to>
                                    </p:animClr>
                                  </p:childTnLst>
                                </p:cTn>
                              </p:par>
                            </p:childTnLst>
                          </p:cTn>
                        </p:par>
                        <p:par>
                          <p:cTn id="7" fill="hold">
                            <p:stCondLst>
                              <p:cond delay="500"/>
                            </p:stCondLst>
                            <p:childTnLst>
                              <p:par>
                                <p:cTn id="8" presetID="3" presetClass="emph" presetSubtype="2" fill="hold" nodeType="afterEffect">
                                  <p:stCondLst>
                                    <p:cond delay="0"/>
                                  </p:stCondLst>
                                  <p:iterate type="lt">
                                    <p:tmPct val="0"/>
                                  </p:iterate>
                                  <p:childTnLst>
                                    <p:animClr clrSpc="rgb">
                                      <p:cBhvr override="childStyle">
                                        <p:cTn id="9" dur="500" fill="hold"/>
                                        <p:tgtEl>
                                          <p:spTgt spid="48129">
                                            <p:txEl>
                                              <p:pRg st="1" end="1"/>
                                            </p:txEl>
                                          </p:spTgt>
                                        </p:tgtEl>
                                        <p:attrNameLst>
                                          <p:attrName>style.color</p:attrName>
                                        </p:attrNameLst>
                                      </p:cBhvr>
                                      <p:to>
                                        <a:srgbClr val="CC3300"/>
                                      </p:to>
                                    </p:animClr>
                                  </p:childTnLst>
                                </p:cTn>
                              </p:par>
                            </p:childTnLst>
                          </p:cTn>
                        </p:par>
                        <p:par>
                          <p:cTn id="10" fill="hold">
                            <p:stCondLst>
                              <p:cond delay="1000"/>
                            </p:stCondLst>
                            <p:childTnLst>
                              <p:par>
                                <p:cTn id="11" presetID="3" presetClass="emph" presetSubtype="2" fill="hold" nodeType="afterEffect">
                                  <p:stCondLst>
                                    <p:cond delay="0"/>
                                  </p:stCondLst>
                                  <p:iterate type="lt">
                                    <p:tmPct val="0"/>
                                  </p:iterate>
                                  <p:childTnLst>
                                    <p:animClr clrSpc="rgb">
                                      <p:cBhvr override="childStyle">
                                        <p:cTn id="12" dur="500" fill="hold"/>
                                        <p:tgtEl>
                                          <p:spTgt spid="48129">
                                            <p:txEl>
                                              <p:pRg st="2" end="2"/>
                                            </p:txEl>
                                          </p:spTgt>
                                        </p:tgtEl>
                                        <p:attrNameLst>
                                          <p:attrName>style.color</p:attrName>
                                        </p:attrNameLst>
                                      </p:cBhvr>
                                      <p:to>
                                        <a:srgbClr val="CC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gray">
          <a:xfrm>
            <a:off x="3705225" y="2060575"/>
            <a:ext cx="2344738" cy="3562350"/>
          </a:xfrm>
          <a:prstGeom prst="rect">
            <a:avLst/>
          </a:prstGeom>
          <a:gradFill rotWithShape="1">
            <a:gsLst>
              <a:gs pos="0">
                <a:schemeClr val="tx2">
                  <a:gamma/>
                  <a:tint val="0"/>
                  <a:invGamma/>
                  <a:alpha val="0"/>
                </a:schemeClr>
              </a:gs>
              <a:gs pos="100000">
                <a:schemeClr val="tx2"/>
              </a:gs>
            </a:gsLst>
            <a:lin ang="540000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5" name="Rectangle 54"/>
          <p:cNvSpPr>
            <a:spLocks noChangeArrowheads="1"/>
          </p:cNvSpPr>
          <p:nvPr/>
        </p:nvSpPr>
        <p:spPr bwMode="gray">
          <a:xfrm>
            <a:off x="1074738" y="2060575"/>
            <a:ext cx="2344737" cy="3562350"/>
          </a:xfrm>
          <a:prstGeom prst="rect">
            <a:avLst/>
          </a:prstGeom>
          <a:gradFill rotWithShape="1">
            <a:gsLst>
              <a:gs pos="0">
                <a:schemeClr val="tx2">
                  <a:gamma/>
                  <a:tint val="0"/>
                  <a:invGamma/>
                  <a:alpha val="0"/>
                </a:schemeClr>
              </a:gs>
              <a:gs pos="100000">
                <a:schemeClr val="tx2"/>
              </a:gs>
            </a:gsLst>
            <a:lin ang="540000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6" name="Rectangle 56"/>
          <p:cNvSpPr>
            <a:spLocks noChangeArrowheads="1"/>
          </p:cNvSpPr>
          <p:nvPr/>
        </p:nvSpPr>
        <p:spPr bwMode="gray">
          <a:xfrm>
            <a:off x="6337300" y="2060575"/>
            <a:ext cx="2344738" cy="3562350"/>
          </a:xfrm>
          <a:prstGeom prst="rect">
            <a:avLst/>
          </a:prstGeom>
          <a:gradFill rotWithShape="1">
            <a:gsLst>
              <a:gs pos="0">
                <a:schemeClr val="tx2">
                  <a:gamma/>
                  <a:tint val="0"/>
                  <a:invGamma/>
                  <a:alpha val="0"/>
                </a:schemeClr>
              </a:gs>
              <a:gs pos="100000">
                <a:schemeClr val="tx2"/>
              </a:gs>
            </a:gsLst>
            <a:lin ang="540000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9701" name="Rectangle 47"/>
          <p:cNvSpPr>
            <a:spLocks noGrp="1" noChangeArrowheads="1"/>
          </p:cNvSpPr>
          <p:nvPr>
            <p:ph type="title"/>
          </p:nvPr>
        </p:nvSpPr>
        <p:spPr bwMode="gray">
          <a:xfrm>
            <a:off x="515938" y="328613"/>
            <a:ext cx="8304212" cy="792162"/>
          </a:xfrm>
        </p:spPr>
        <p:txBody>
          <a:bodyPr/>
          <a:lstStyle/>
          <a:p>
            <a:pPr eaLnBrk="1" hangingPunct="1"/>
            <a:r>
              <a:rPr lang="it-IT" sz="3200" b="1" dirty="0" smtClean="0">
                <a:solidFill>
                  <a:srgbClr val="C00000"/>
                </a:solidFill>
                <a:effectLst/>
                <a:latin typeface="Comic Sans MS" pitchFamily="66" charset="0"/>
                <a:ea typeface="Arial Unicode MS" pitchFamily="34" charset="-128"/>
                <a:cs typeface="Arial Unicode MS" pitchFamily="34" charset="-128"/>
              </a:rPr>
              <a:t>Controllo dell’INR:</a:t>
            </a:r>
            <a:br>
              <a:rPr lang="it-IT" sz="3200" b="1" dirty="0" smtClean="0">
                <a:solidFill>
                  <a:srgbClr val="C00000"/>
                </a:solidFill>
                <a:effectLst/>
                <a:latin typeface="Comic Sans MS" pitchFamily="66" charset="0"/>
                <a:ea typeface="Arial Unicode MS" pitchFamily="34" charset="-128"/>
                <a:cs typeface="Arial Unicode MS" pitchFamily="34" charset="-128"/>
              </a:rPr>
            </a:br>
            <a:r>
              <a:rPr lang="it-IT" sz="3200" b="1" dirty="0" err="1" smtClean="0">
                <a:solidFill>
                  <a:srgbClr val="C00000"/>
                </a:solidFill>
                <a:effectLst/>
                <a:latin typeface="Comic Sans MS" pitchFamily="66" charset="0"/>
                <a:ea typeface="Arial Unicode MS" pitchFamily="34" charset="-128"/>
                <a:cs typeface="Arial Unicode MS" pitchFamily="34" charset="-128"/>
              </a:rPr>
              <a:t>Trials</a:t>
            </a:r>
            <a:r>
              <a:rPr lang="it-IT" sz="3200" b="1" dirty="0" smtClean="0">
                <a:solidFill>
                  <a:srgbClr val="C00000"/>
                </a:solidFill>
                <a:effectLst/>
                <a:latin typeface="Comic Sans MS" pitchFamily="66" charset="0"/>
                <a:ea typeface="Arial Unicode MS" pitchFamily="34" charset="-128"/>
                <a:cs typeface="Arial Unicode MS" pitchFamily="34" charset="-128"/>
              </a:rPr>
              <a:t> clinici vs pratica clinica (TTR)</a:t>
            </a:r>
          </a:p>
        </p:txBody>
      </p:sp>
      <p:sp>
        <p:nvSpPr>
          <p:cNvPr id="29702" name="TextBox 41"/>
          <p:cNvSpPr txBox="1">
            <a:spLocks noChangeArrowheads="1"/>
          </p:cNvSpPr>
          <p:nvPr/>
        </p:nvSpPr>
        <p:spPr bwMode="gray">
          <a:xfrm>
            <a:off x="3707904" y="1340768"/>
            <a:ext cx="4712829" cy="369332"/>
          </a:xfrm>
          <a:prstGeom prst="rect">
            <a:avLst/>
          </a:prstGeom>
          <a:noFill/>
          <a:ln w="9525">
            <a:noFill/>
            <a:miter lim="800000"/>
            <a:headEnd/>
            <a:tailEnd/>
          </a:ln>
        </p:spPr>
        <p:txBody>
          <a:bodyPr wrap="square" lIns="0" tIns="0" rIns="0" bIns="0" anchor="b">
            <a:spAutoFit/>
          </a:bodyPr>
          <a:lstStyle/>
          <a:p>
            <a:r>
              <a:rPr lang="en-GB" sz="800" i="1" dirty="0" smtClean="0">
                <a:solidFill>
                  <a:schemeClr val="hlink"/>
                </a:solidFill>
              </a:rPr>
              <a:t> </a:t>
            </a:r>
            <a:endParaRPr lang="en-GB" sz="800" i="1" dirty="0">
              <a:solidFill>
                <a:schemeClr val="hlink"/>
              </a:solidFill>
            </a:endParaRPr>
          </a:p>
          <a:p>
            <a:r>
              <a:rPr lang="en-GB" sz="800" i="1" dirty="0">
                <a:solidFill>
                  <a:schemeClr val="hlink"/>
                </a:solidFill>
              </a:rPr>
              <a:t>1. </a:t>
            </a:r>
            <a:r>
              <a:rPr lang="en-GB" sz="800" i="1" dirty="0" err="1">
                <a:solidFill>
                  <a:schemeClr val="hlink"/>
                </a:solidFill>
              </a:rPr>
              <a:t>Kalra</a:t>
            </a:r>
            <a:r>
              <a:rPr lang="en-GB" sz="800" i="1" dirty="0">
                <a:solidFill>
                  <a:schemeClr val="hlink"/>
                </a:solidFill>
              </a:rPr>
              <a:t> L, et al. Br Med J 2000;320:1236-1239; *Pooled data: </a:t>
            </a:r>
            <a:r>
              <a:rPr lang="en-GB" sz="800" i="1" dirty="0" err="1">
                <a:solidFill>
                  <a:schemeClr val="hlink"/>
                </a:solidFill>
              </a:rPr>
              <a:t>fino</a:t>
            </a:r>
            <a:r>
              <a:rPr lang="en-GB" sz="800" i="1" dirty="0">
                <a:solidFill>
                  <a:schemeClr val="hlink"/>
                </a:solidFill>
              </a:rPr>
              <a:t> a 83–71% </a:t>
            </a:r>
            <a:r>
              <a:rPr lang="en-GB" sz="800" i="1" dirty="0" err="1">
                <a:solidFill>
                  <a:schemeClr val="hlink"/>
                </a:solidFill>
              </a:rPr>
              <a:t>nei</a:t>
            </a:r>
            <a:r>
              <a:rPr lang="en-GB" sz="800" i="1" dirty="0">
                <a:solidFill>
                  <a:schemeClr val="hlink"/>
                </a:solidFill>
              </a:rPr>
              <a:t> </a:t>
            </a:r>
            <a:r>
              <a:rPr lang="en-GB" sz="800" i="1" dirty="0" err="1">
                <a:solidFill>
                  <a:schemeClr val="hlink"/>
                </a:solidFill>
              </a:rPr>
              <a:t>singoli</a:t>
            </a:r>
            <a:r>
              <a:rPr lang="en-GB" sz="800" i="1" dirty="0">
                <a:solidFill>
                  <a:schemeClr val="hlink"/>
                </a:solidFill>
              </a:rPr>
              <a:t> trials. </a:t>
            </a:r>
            <a:br>
              <a:rPr lang="en-GB" sz="800" i="1" dirty="0">
                <a:solidFill>
                  <a:schemeClr val="hlink"/>
                </a:solidFill>
              </a:rPr>
            </a:br>
            <a:r>
              <a:rPr lang="en-GB" sz="800" i="1" dirty="0">
                <a:solidFill>
                  <a:schemeClr val="hlink"/>
                </a:solidFill>
              </a:rPr>
              <a:t>2. </a:t>
            </a:r>
            <a:r>
              <a:rPr lang="en-GB" sz="800" i="1" dirty="0" err="1">
                <a:solidFill>
                  <a:schemeClr val="hlink"/>
                </a:solidFill>
              </a:rPr>
              <a:t>Samsa</a:t>
            </a:r>
            <a:r>
              <a:rPr lang="en-GB" sz="800" i="1" dirty="0">
                <a:solidFill>
                  <a:schemeClr val="hlink"/>
                </a:solidFill>
              </a:rPr>
              <a:t> GP, et al. Arch </a:t>
            </a:r>
            <a:r>
              <a:rPr lang="en-GB" sz="800" i="1" dirty="0" err="1">
                <a:solidFill>
                  <a:schemeClr val="hlink"/>
                </a:solidFill>
              </a:rPr>
              <a:t>Int</a:t>
            </a:r>
            <a:r>
              <a:rPr lang="en-GB" sz="800" i="1" dirty="0">
                <a:solidFill>
                  <a:schemeClr val="hlink"/>
                </a:solidFill>
              </a:rPr>
              <a:t> Med 2000; 160:967</a:t>
            </a:r>
            <a:r>
              <a:rPr lang="en-GB" sz="800" i="1" dirty="0">
                <a:solidFill>
                  <a:schemeClr val="hlink"/>
                </a:solidFill>
                <a:sym typeface="Symbol" pitchFamily="18" charset="2"/>
              </a:rPr>
              <a:t>-973. </a:t>
            </a:r>
            <a:r>
              <a:rPr lang="en-GB" sz="800" i="1" dirty="0">
                <a:solidFill>
                  <a:schemeClr val="hlink"/>
                </a:solidFill>
              </a:rPr>
              <a:t>3. </a:t>
            </a:r>
            <a:r>
              <a:rPr lang="en-GB" sz="800" i="1" dirty="0" err="1">
                <a:solidFill>
                  <a:schemeClr val="hlink"/>
                </a:solidFill>
              </a:rPr>
              <a:t>Matchar</a:t>
            </a:r>
            <a:r>
              <a:rPr lang="en-GB" sz="800" i="1" dirty="0">
                <a:solidFill>
                  <a:schemeClr val="hlink"/>
                </a:solidFill>
              </a:rPr>
              <a:t> DB, et al. Am J Med 2002; 113:42-51.</a:t>
            </a:r>
          </a:p>
        </p:txBody>
      </p:sp>
      <p:sp>
        <p:nvSpPr>
          <p:cNvPr id="29703" name="TextBox 22"/>
          <p:cNvSpPr txBox="1">
            <a:spLocks noChangeArrowheads="1"/>
          </p:cNvSpPr>
          <p:nvPr/>
        </p:nvSpPr>
        <p:spPr bwMode="gray">
          <a:xfrm>
            <a:off x="1936124" y="5741988"/>
            <a:ext cx="621965" cy="276999"/>
          </a:xfrm>
          <a:prstGeom prst="rect">
            <a:avLst/>
          </a:prstGeom>
          <a:noFill/>
          <a:ln w="9525">
            <a:noFill/>
            <a:miter lim="800000"/>
            <a:headEnd/>
            <a:tailEnd/>
          </a:ln>
        </p:spPr>
        <p:txBody>
          <a:bodyPr wrap="none" lIns="0" tIns="0" rIns="0" bIns="0">
            <a:spAutoFit/>
          </a:bodyPr>
          <a:lstStyle/>
          <a:p>
            <a:pPr algn="ctr">
              <a:spcBef>
                <a:spcPct val="50000"/>
              </a:spcBef>
            </a:pPr>
            <a:r>
              <a:rPr lang="en-GB" b="1" dirty="0">
                <a:latin typeface="Comic Sans MS" pitchFamily="66" charset="0"/>
              </a:rPr>
              <a:t>&lt;2.0 </a:t>
            </a:r>
          </a:p>
        </p:txBody>
      </p:sp>
      <p:sp>
        <p:nvSpPr>
          <p:cNvPr id="29704" name="TextBox 23"/>
          <p:cNvSpPr txBox="1">
            <a:spLocks noChangeArrowheads="1"/>
          </p:cNvSpPr>
          <p:nvPr/>
        </p:nvSpPr>
        <p:spPr bwMode="gray">
          <a:xfrm>
            <a:off x="4395090" y="5746750"/>
            <a:ext cx="965008" cy="276999"/>
          </a:xfrm>
          <a:prstGeom prst="rect">
            <a:avLst/>
          </a:prstGeom>
          <a:noFill/>
          <a:ln w="9525">
            <a:noFill/>
            <a:miter lim="800000"/>
            <a:headEnd/>
            <a:tailEnd/>
          </a:ln>
        </p:spPr>
        <p:txBody>
          <a:bodyPr wrap="none" lIns="0" tIns="0" rIns="0" bIns="0">
            <a:spAutoFit/>
          </a:bodyPr>
          <a:lstStyle/>
          <a:p>
            <a:pPr algn="ctr">
              <a:spcBef>
                <a:spcPct val="50000"/>
              </a:spcBef>
            </a:pPr>
            <a:r>
              <a:rPr lang="en-GB" b="1" dirty="0">
                <a:latin typeface="Comic Sans MS" pitchFamily="66" charset="0"/>
              </a:rPr>
              <a:t>2.0–3.0 </a:t>
            </a:r>
          </a:p>
        </p:txBody>
      </p:sp>
      <p:sp>
        <p:nvSpPr>
          <p:cNvPr id="29705" name="TextBox 24"/>
          <p:cNvSpPr txBox="1">
            <a:spLocks noChangeArrowheads="1"/>
          </p:cNvSpPr>
          <p:nvPr/>
        </p:nvSpPr>
        <p:spPr bwMode="gray">
          <a:xfrm>
            <a:off x="6868468" y="5730875"/>
            <a:ext cx="1282403" cy="276999"/>
          </a:xfrm>
          <a:prstGeom prst="rect">
            <a:avLst/>
          </a:prstGeom>
          <a:noFill/>
          <a:ln w="9525">
            <a:noFill/>
            <a:miter lim="800000"/>
            <a:headEnd/>
            <a:tailEnd/>
          </a:ln>
        </p:spPr>
        <p:txBody>
          <a:bodyPr wrap="none" lIns="0" tIns="0" rIns="0" bIns="0">
            <a:spAutoFit/>
          </a:bodyPr>
          <a:lstStyle/>
          <a:p>
            <a:pPr algn="ctr">
              <a:spcBef>
                <a:spcPct val="50000"/>
              </a:spcBef>
            </a:pPr>
            <a:r>
              <a:rPr lang="en-GB" b="1" dirty="0">
                <a:latin typeface="Comic Sans MS" pitchFamily="66" charset="0"/>
              </a:rPr>
              <a:t>&gt;3.0  INR </a:t>
            </a:r>
          </a:p>
        </p:txBody>
      </p:sp>
      <p:sp>
        <p:nvSpPr>
          <p:cNvPr id="29706" name="Text Box 6"/>
          <p:cNvSpPr txBox="1">
            <a:spLocks noChangeArrowheads="1"/>
          </p:cNvSpPr>
          <p:nvPr/>
        </p:nvSpPr>
        <p:spPr bwMode="gray">
          <a:xfrm rot="-5400000">
            <a:off x="-948530" y="3723322"/>
            <a:ext cx="3097212" cy="492443"/>
          </a:xfrm>
          <a:prstGeom prst="rect">
            <a:avLst/>
          </a:prstGeom>
          <a:noFill/>
          <a:ln w="9525">
            <a:noFill/>
            <a:miter lim="800000"/>
            <a:headEnd/>
            <a:tailEnd/>
          </a:ln>
        </p:spPr>
        <p:txBody>
          <a:bodyPr lIns="0" tIns="0" rIns="0" bIns="0">
            <a:spAutoFit/>
          </a:bodyPr>
          <a:lstStyle/>
          <a:p>
            <a:pPr algn="ctr">
              <a:spcBef>
                <a:spcPct val="50000"/>
              </a:spcBef>
            </a:pPr>
            <a:r>
              <a:rPr lang="en-GB" sz="1600" dirty="0" err="1">
                <a:latin typeface="Comic Sans MS" pitchFamily="66" charset="0"/>
              </a:rPr>
              <a:t>Pazienti</a:t>
            </a:r>
            <a:r>
              <a:rPr lang="en-GB" sz="1600" dirty="0">
                <a:latin typeface="Comic Sans MS" pitchFamily="66" charset="0"/>
              </a:rPr>
              <a:t> </a:t>
            </a:r>
            <a:r>
              <a:rPr lang="en-GB" sz="1600" dirty="0" err="1">
                <a:latin typeface="Comic Sans MS" pitchFamily="66" charset="0"/>
              </a:rPr>
              <a:t>eleggibli</a:t>
            </a:r>
            <a:r>
              <a:rPr lang="en-GB" sz="1600" dirty="0">
                <a:latin typeface="Comic Sans MS" pitchFamily="66" charset="0"/>
              </a:rPr>
              <a:t>  a </a:t>
            </a:r>
            <a:r>
              <a:rPr lang="en-GB" sz="1600" dirty="0" err="1">
                <a:latin typeface="Comic Sans MS" pitchFamily="66" charset="0"/>
              </a:rPr>
              <a:t>trattamento</a:t>
            </a:r>
            <a:r>
              <a:rPr lang="en-GB" sz="1600" dirty="0">
                <a:latin typeface="Comic Sans MS" pitchFamily="66" charset="0"/>
              </a:rPr>
              <a:t> con  </a:t>
            </a:r>
            <a:r>
              <a:rPr lang="en-GB" sz="1600" dirty="0" err="1">
                <a:latin typeface="Comic Sans MS" pitchFamily="66" charset="0"/>
              </a:rPr>
              <a:t>warfarin</a:t>
            </a:r>
            <a:r>
              <a:rPr lang="en-GB" sz="1600" dirty="0">
                <a:latin typeface="Comic Sans MS" pitchFamily="66" charset="0"/>
              </a:rPr>
              <a:t> (%)</a:t>
            </a:r>
            <a:endParaRPr lang="en-US" sz="1600" dirty="0">
              <a:latin typeface="Comic Sans MS" pitchFamily="66" charset="0"/>
            </a:endParaRPr>
          </a:p>
        </p:txBody>
      </p:sp>
      <p:grpSp>
        <p:nvGrpSpPr>
          <p:cNvPr id="2" name="Group 144"/>
          <p:cNvGrpSpPr>
            <a:grpSpLocks/>
          </p:cNvGrpSpPr>
          <p:nvPr/>
        </p:nvGrpSpPr>
        <p:grpSpPr bwMode="auto">
          <a:xfrm>
            <a:off x="1325563" y="4324350"/>
            <a:ext cx="809625" cy="1312863"/>
            <a:chOff x="835" y="2724"/>
            <a:chExt cx="510" cy="827"/>
          </a:xfrm>
        </p:grpSpPr>
        <p:grpSp>
          <p:nvGrpSpPr>
            <p:cNvPr id="3" name="Group 125"/>
            <p:cNvGrpSpPr>
              <a:grpSpLocks/>
            </p:cNvGrpSpPr>
            <p:nvPr/>
          </p:nvGrpSpPr>
          <p:grpSpPr bwMode="auto">
            <a:xfrm>
              <a:off x="835" y="2724"/>
              <a:ext cx="510" cy="827"/>
              <a:chOff x="835" y="2724"/>
              <a:chExt cx="510" cy="827"/>
            </a:xfrm>
          </p:grpSpPr>
          <p:sp>
            <p:nvSpPr>
              <p:cNvPr id="29771" name="Rectangle 67"/>
              <p:cNvSpPr>
                <a:spLocks noChangeArrowheads="1"/>
              </p:cNvSpPr>
              <p:nvPr/>
            </p:nvSpPr>
            <p:spPr bwMode="gray">
              <a:xfrm>
                <a:off x="839" y="2742"/>
                <a:ext cx="506" cy="800"/>
              </a:xfrm>
              <a:prstGeom prst="rect">
                <a:avLst/>
              </a:prstGeom>
              <a:gradFill rotWithShape="1">
                <a:gsLst>
                  <a:gs pos="0">
                    <a:srgbClr val="24A0EC"/>
                  </a:gs>
                  <a:gs pos="50000">
                    <a:srgbClr val="73C2F3"/>
                  </a:gs>
                  <a:gs pos="100000">
                    <a:srgbClr val="24A0EC"/>
                  </a:gs>
                </a:gsLst>
                <a:lin ang="0" scaled="1"/>
              </a:gradFill>
              <a:ln w="9525">
                <a:noFill/>
                <a:miter lim="800000"/>
                <a:headEnd/>
                <a:tailEnd/>
              </a:ln>
            </p:spPr>
            <p:txBody>
              <a:bodyPr anchor="ctr">
                <a:spAutoFit/>
              </a:bodyPr>
              <a:lstStyle/>
              <a:p>
                <a:endParaRPr lang="en-GB"/>
              </a:p>
            </p:txBody>
          </p:sp>
          <p:grpSp>
            <p:nvGrpSpPr>
              <p:cNvPr id="7" name="Group 68"/>
              <p:cNvGrpSpPr>
                <a:grpSpLocks/>
              </p:cNvGrpSpPr>
              <p:nvPr/>
            </p:nvGrpSpPr>
            <p:grpSpPr bwMode="auto">
              <a:xfrm>
                <a:off x="835" y="2742"/>
                <a:ext cx="510" cy="801"/>
                <a:chOff x="1746" y="1319"/>
                <a:chExt cx="866" cy="2327"/>
              </a:xfrm>
            </p:grpSpPr>
            <p:sp>
              <p:nvSpPr>
                <p:cNvPr id="21" name="Rectangle 69"/>
                <p:cNvSpPr>
                  <a:spLocks noChangeArrowheads="1"/>
                </p:cNvSpPr>
                <p:nvPr/>
              </p:nvSpPr>
              <p:spPr bwMode="gray">
                <a:xfrm flipH="1">
                  <a:off x="2415" y="1319"/>
                  <a:ext cx="197" cy="2327"/>
                </a:xfrm>
                <a:prstGeom prst="rect">
                  <a:avLst/>
                </a:prstGeom>
                <a:gradFill rotWithShape="1">
                  <a:gsLst>
                    <a:gs pos="0">
                      <a:schemeClr val="bg1"/>
                    </a:gs>
                    <a:gs pos="100000">
                      <a:schemeClr val="bg1">
                        <a:gamma/>
                        <a:shade val="46275"/>
                        <a:invGamma/>
                        <a:alpha val="0"/>
                      </a:schemeClr>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2" name="Rectangle 70"/>
                <p:cNvSpPr>
                  <a:spLocks noChangeArrowheads="1"/>
                </p:cNvSpPr>
                <p:nvPr/>
              </p:nvSpPr>
              <p:spPr bwMode="gray">
                <a:xfrm>
                  <a:off x="1746" y="1319"/>
                  <a:ext cx="197" cy="2327"/>
                </a:xfrm>
                <a:prstGeom prst="rect">
                  <a:avLst/>
                </a:prstGeom>
                <a:gradFill rotWithShape="1">
                  <a:gsLst>
                    <a:gs pos="0">
                      <a:schemeClr val="bg1"/>
                    </a:gs>
                    <a:gs pos="100000">
                      <a:schemeClr val="bg1">
                        <a:gamma/>
                        <a:shade val="46275"/>
                        <a:invGamma/>
                        <a:alpha val="0"/>
                      </a:schemeClr>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18" name="Oval 71"/>
              <p:cNvSpPr>
                <a:spLocks noChangeArrowheads="1"/>
              </p:cNvSpPr>
              <p:nvPr/>
            </p:nvSpPr>
            <p:spPr bwMode="gray">
              <a:xfrm>
                <a:off x="840" y="2724"/>
                <a:ext cx="502" cy="45"/>
              </a:xfrm>
              <a:prstGeom prst="ellipse">
                <a:avLst/>
              </a:prstGeom>
              <a:gradFill rotWithShape="1">
                <a:gsLst>
                  <a:gs pos="0">
                    <a:schemeClr val="tx1">
                      <a:alpha val="80000"/>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19" name="Oval 72"/>
              <p:cNvSpPr>
                <a:spLocks noChangeArrowheads="1"/>
              </p:cNvSpPr>
              <p:nvPr/>
            </p:nvSpPr>
            <p:spPr bwMode="gray">
              <a:xfrm>
                <a:off x="840" y="3506"/>
                <a:ext cx="502" cy="45"/>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0" name="Oval 73"/>
              <p:cNvSpPr>
                <a:spLocks noChangeArrowheads="1"/>
              </p:cNvSpPr>
              <p:nvPr/>
            </p:nvSpPr>
            <p:spPr bwMode="gray">
              <a:xfrm rot="5400000">
                <a:off x="583" y="3114"/>
                <a:ext cx="746" cy="8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9770" name="TextBox 21"/>
            <p:cNvSpPr txBox="1">
              <a:spLocks noChangeArrowheads="1"/>
            </p:cNvSpPr>
            <p:nvPr/>
          </p:nvSpPr>
          <p:spPr bwMode="gray">
            <a:xfrm>
              <a:off x="940" y="2778"/>
              <a:ext cx="340" cy="174"/>
            </a:xfrm>
            <a:prstGeom prst="rect">
              <a:avLst/>
            </a:prstGeom>
            <a:noFill/>
            <a:ln w="9525">
              <a:noFill/>
              <a:miter lim="800000"/>
              <a:headEnd/>
              <a:tailEnd/>
            </a:ln>
          </p:spPr>
          <p:txBody>
            <a:bodyPr wrap="none" lIns="0" tIns="0" rIns="0" bIns="0">
              <a:spAutoFit/>
            </a:bodyPr>
            <a:lstStyle/>
            <a:p>
              <a:pPr algn="ctr">
                <a:spcBef>
                  <a:spcPct val="50000"/>
                </a:spcBef>
              </a:pPr>
              <a:r>
                <a:rPr lang="en-GB" b="1" dirty="0">
                  <a:solidFill>
                    <a:schemeClr val="bg2"/>
                  </a:solidFill>
                  <a:latin typeface="Comic Sans MS" pitchFamily="66" charset="0"/>
                </a:rPr>
                <a:t>25</a:t>
              </a:r>
              <a:r>
                <a:rPr lang="en-GB" dirty="0">
                  <a:solidFill>
                    <a:schemeClr val="bg2"/>
                  </a:solidFill>
                  <a:latin typeface="Comic Sans MS" pitchFamily="66" charset="0"/>
                </a:rPr>
                <a:t>% </a:t>
              </a:r>
            </a:p>
          </p:txBody>
        </p:sp>
      </p:grpSp>
      <p:grpSp>
        <p:nvGrpSpPr>
          <p:cNvPr id="8" name="Group 146"/>
          <p:cNvGrpSpPr>
            <a:grpSpLocks/>
          </p:cNvGrpSpPr>
          <p:nvPr/>
        </p:nvGrpSpPr>
        <p:grpSpPr bwMode="auto">
          <a:xfrm>
            <a:off x="3956050" y="2349500"/>
            <a:ext cx="809625" cy="3287713"/>
            <a:chOff x="2492" y="1480"/>
            <a:chExt cx="510" cy="2071"/>
          </a:xfrm>
        </p:grpSpPr>
        <p:grpSp>
          <p:nvGrpSpPr>
            <p:cNvPr id="9" name="Group 133"/>
            <p:cNvGrpSpPr>
              <a:grpSpLocks/>
            </p:cNvGrpSpPr>
            <p:nvPr/>
          </p:nvGrpSpPr>
          <p:grpSpPr bwMode="auto">
            <a:xfrm>
              <a:off x="2492" y="1480"/>
              <a:ext cx="510" cy="2071"/>
              <a:chOff x="2492" y="1480"/>
              <a:chExt cx="510" cy="2071"/>
            </a:xfrm>
          </p:grpSpPr>
          <p:sp>
            <p:nvSpPr>
              <p:cNvPr id="29762" name="Rectangle 101"/>
              <p:cNvSpPr>
                <a:spLocks noChangeArrowheads="1"/>
              </p:cNvSpPr>
              <p:nvPr/>
            </p:nvSpPr>
            <p:spPr bwMode="gray">
              <a:xfrm>
                <a:off x="2496" y="1498"/>
                <a:ext cx="506" cy="2029"/>
              </a:xfrm>
              <a:prstGeom prst="rect">
                <a:avLst/>
              </a:prstGeom>
              <a:gradFill rotWithShape="1">
                <a:gsLst>
                  <a:gs pos="0">
                    <a:srgbClr val="24A0EC"/>
                  </a:gs>
                  <a:gs pos="50000">
                    <a:srgbClr val="73C2F3"/>
                  </a:gs>
                  <a:gs pos="100000">
                    <a:srgbClr val="24A0EC"/>
                  </a:gs>
                </a:gsLst>
                <a:lin ang="0" scaled="1"/>
              </a:gradFill>
              <a:ln w="9525">
                <a:noFill/>
                <a:miter lim="800000"/>
                <a:headEnd/>
                <a:tailEnd/>
              </a:ln>
            </p:spPr>
            <p:txBody>
              <a:bodyPr anchor="ctr">
                <a:spAutoFit/>
              </a:bodyPr>
              <a:lstStyle/>
              <a:p>
                <a:endParaRPr lang="en-GB"/>
              </a:p>
            </p:txBody>
          </p:sp>
          <p:grpSp>
            <p:nvGrpSpPr>
              <p:cNvPr id="10" name="Group 102"/>
              <p:cNvGrpSpPr>
                <a:grpSpLocks/>
              </p:cNvGrpSpPr>
              <p:nvPr/>
            </p:nvGrpSpPr>
            <p:grpSpPr bwMode="auto">
              <a:xfrm>
                <a:off x="2492" y="1498"/>
                <a:ext cx="510" cy="2034"/>
                <a:chOff x="1746" y="1320"/>
                <a:chExt cx="866" cy="2331"/>
              </a:xfrm>
            </p:grpSpPr>
            <p:sp>
              <p:nvSpPr>
                <p:cNvPr id="31" name="Rectangle 103"/>
                <p:cNvSpPr>
                  <a:spLocks noChangeArrowheads="1"/>
                </p:cNvSpPr>
                <p:nvPr/>
              </p:nvSpPr>
              <p:spPr bwMode="gray">
                <a:xfrm flipH="1">
                  <a:off x="2415" y="1320"/>
                  <a:ext cx="197" cy="2331"/>
                </a:xfrm>
                <a:prstGeom prst="rect">
                  <a:avLst/>
                </a:prstGeom>
                <a:gradFill rotWithShape="1">
                  <a:gsLst>
                    <a:gs pos="0">
                      <a:schemeClr val="bg1"/>
                    </a:gs>
                    <a:gs pos="100000">
                      <a:schemeClr val="bg1">
                        <a:gamma/>
                        <a:shade val="46275"/>
                        <a:invGamma/>
                        <a:alpha val="0"/>
                      </a:schemeClr>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32" name="Rectangle 104"/>
                <p:cNvSpPr>
                  <a:spLocks noChangeArrowheads="1"/>
                </p:cNvSpPr>
                <p:nvPr/>
              </p:nvSpPr>
              <p:spPr bwMode="gray">
                <a:xfrm>
                  <a:off x="1746" y="1320"/>
                  <a:ext cx="197" cy="2331"/>
                </a:xfrm>
                <a:prstGeom prst="rect">
                  <a:avLst/>
                </a:prstGeom>
                <a:gradFill rotWithShape="1">
                  <a:gsLst>
                    <a:gs pos="0">
                      <a:schemeClr val="bg1"/>
                    </a:gs>
                    <a:gs pos="100000">
                      <a:schemeClr val="bg1">
                        <a:gamma/>
                        <a:shade val="46275"/>
                        <a:invGamma/>
                        <a:alpha val="0"/>
                      </a:schemeClr>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8" name="Oval 105"/>
              <p:cNvSpPr>
                <a:spLocks noChangeArrowheads="1"/>
              </p:cNvSpPr>
              <p:nvPr/>
            </p:nvSpPr>
            <p:spPr bwMode="gray">
              <a:xfrm>
                <a:off x="2497" y="1480"/>
                <a:ext cx="502" cy="45"/>
              </a:xfrm>
              <a:prstGeom prst="ellipse">
                <a:avLst/>
              </a:prstGeom>
              <a:gradFill rotWithShape="1">
                <a:gsLst>
                  <a:gs pos="0">
                    <a:schemeClr val="tx1">
                      <a:alpha val="80000"/>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9" name="Oval 106"/>
              <p:cNvSpPr>
                <a:spLocks noChangeArrowheads="1"/>
              </p:cNvSpPr>
              <p:nvPr/>
            </p:nvSpPr>
            <p:spPr bwMode="gray">
              <a:xfrm>
                <a:off x="2497" y="3506"/>
                <a:ext cx="502" cy="45"/>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30" name="Oval 107"/>
              <p:cNvSpPr>
                <a:spLocks noChangeArrowheads="1"/>
              </p:cNvSpPr>
              <p:nvPr/>
            </p:nvSpPr>
            <p:spPr bwMode="gray">
              <a:xfrm rot="5400000">
                <a:off x="1666" y="2504"/>
                <a:ext cx="1894" cy="8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9761" name="TextBox 16"/>
            <p:cNvSpPr txBox="1">
              <a:spLocks noChangeArrowheads="1"/>
            </p:cNvSpPr>
            <p:nvPr/>
          </p:nvSpPr>
          <p:spPr bwMode="gray">
            <a:xfrm>
              <a:off x="2594" y="1534"/>
              <a:ext cx="347" cy="174"/>
            </a:xfrm>
            <a:prstGeom prst="rect">
              <a:avLst/>
            </a:prstGeom>
            <a:noFill/>
            <a:ln w="9525">
              <a:noFill/>
              <a:miter lim="800000"/>
              <a:headEnd/>
              <a:tailEnd/>
            </a:ln>
          </p:spPr>
          <p:txBody>
            <a:bodyPr wrap="none" lIns="0" tIns="0" rIns="0" bIns="0">
              <a:spAutoFit/>
            </a:bodyPr>
            <a:lstStyle/>
            <a:p>
              <a:pPr algn="ctr">
                <a:spcBef>
                  <a:spcPct val="50000"/>
                </a:spcBef>
              </a:pPr>
              <a:r>
                <a:rPr lang="en-GB" b="1" dirty="0">
                  <a:solidFill>
                    <a:schemeClr val="bg2"/>
                  </a:solidFill>
                  <a:latin typeface="Comic Sans MS" pitchFamily="66" charset="0"/>
                </a:rPr>
                <a:t>66</a:t>
              </a:r>
              <a:r>
                <a:rPr lang="en-GB" dirty="0">
                  <a:solidFill>
                    <a:schemeClr val="bg2"/>
                  </a:solidFill>
                </a:rPr>
                <a:t>% </a:t>
              </a:r>
            </a:p>
          </p:txBody>
        </p:sp>
      </p:grpSp>
      <p:grpSp>
        <p:nvGrpSpPr>
          <p:cNvPr id="11" name="Group 147"/>
          <p:cNvGrpSpPr>
            <a:grpSpLocks/>
          </p:cNvGrpSpPr>
          <p:nvPr/>
        </p:nvGrpSpPr>
        <p:grpSpPr bwMode="auto">
          <a:xfrm>
            <a:off x="4984750" y="3449638"/>
            <a:ext cx="811213" cy="2187575"/>
            <a:chOff x="3140" y="2173"/>
            <a:chExt cx="511" cy="1378"/>
          </a:xfrm>
        </p:grpSpPr>
        <p:grpSp>
          <p:nvGrpSpPr>
            <p:cNvPr id="12" name="Group 129"/>
            <p:cNvGrpSpPr>
              <a:grpSpLocks/>
            </p:cNvGrpSpPr>
            <p:nvPr/>
          </p:nvGrpSpPr>
          <p:grpSpPr bwMode="auto">
            <a:xfrm>
              <a:off x="3140" y="2173"/>
              <a:ext cx="511" cy="1378"/>
              <a:chOff x="3140" y="2173"/>
              <a:chExt cx="511" cy="1378"/>
            </a:xfrm>
          </p:grpSpPr>
          <p:sp>
            <p:nvSpPr>
              <p:cNvPr id="36" name="Rectangle 93"/>
              <p:cNvSpPr>
                <a:spLocks noChangeArrowheads="1"/>
              </p:cNvSpPr>
              <p:nvPr/>
            </p:nvSpPr>
            <p:spPr bwMode="gray">
              <a:xfrm>
                <a:off x="3142" y="2191"/>
                <a:ext cx="506" cy="1344"/>
              </a:xfrm>
              <a:prstGeom prst="rect">
                <a:avLst/>
              </a:prstGeom>
              <a:gradFill rotWithShape="1">
                <a:gsLst>
                  <a:gs pos="0">
                    <a:schemeClr val="folHlink"/>
                  </a:gs>
                  <a:gs pos="50000">
                    <a:schemeClr val="folHlink">
                      <a:gamma/>
                      <a:tint val="63922"/>
                      <a:invGamma/>
                    </a:schemeClr>
                  </a:gs>
                  <a:gs pos="100000">
                    <a:schemeClr val="folHlink"/>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grpSp>
            <p:nvGrpSpPr>
              <p:cNvPr id="13" name="Group 128"/>
              <p:cNvGrpSpPr>
                <a:grpSpLocks/>
              </p:cNvGrpSpPr>
              <p:nvPr/>
            </p:nvGrpSpPr>
            <p:grpSpPr bwMode="auto">
              <a:xfrm>
                <a:off x="3140" y="2191"/>
                <a:ext cx="511" cy="1347"/>
                <a:chOff x="3140" y="2191"/>
                <a:chExt cx="511" cy="1347"/>
              </a:xfrm>
            </p:grpSpPr>
            <p:sp>
              <p:nvSpPr>
                <p:cNvPr id="29758" name="Rectangle 95"/>
                <p:cNvSpPr>
                  <a:spLocks noChangeArrowheads="1"/>
                </p:cNvSpPr>
                <p:nvPr/>
              </p:nvSpPr>
              <p:spPr bwMode="gray">
                <a:xfrm flipH="1">
                  <a:off x="3535" y="2191"/>
                  <a:ext cx="116" cy="1347"/>
                </a:xfrm>
                <a:prstGeom prst="rect">
                  <a:avLst/>
                </a:prstGeom>
                <a:gradFill rotWithShape="1">
                  <a:gsLst>
                    <a:gs pos="0">
                      <a:srgbClr val="546D82"/>
                    </a:gs>
                    <a:gs pos="100000">
                      <a:srgbClr val="27323C">
                        <a:alpha val="0"/>
                      </a:srgbClr>
                    </a:gs>
                  </a:gsLst>
                  <a:lin ang="0" scaled="1"/>
                </a:gradFill>
                <a:ln w="9525">
                  <a:noFill/>
                  <a:miter lim="800000"/>
                  <a:headEnd/>
                  <a:tailEnd/>
                </a:ln>
              </p:spPr>
              <p:txBody>
                <a:bodyPr anchor="ctr">
                  <a:spAutoFit/>
                </a:bodyPr>
                <a:lstStyle/>
                <a:p>
                  <a:endParaRPr lang="en-GB"/>
                </a:p>
              </p:txBody>
            </p:sp>
            <p:sp>
              <p:nvSpPr>
                <p:cNvPr id="29759" name="Rectangle 96"/>
                <p:cNvSpPr>
                  <a:spLocks noChangeArrowheads="1"/>
                </p:cNvSpPr>
                <p:nvPr/>
              </p:nvSpPr>
              <p:spPr bwMode="gray">
                <a:xfrm>
                  <a:off x="3140" y="2191"/>
                  <a:ext cx="116" cy="1347"/>
                </a:xfrm>
                <a:prstGeom prst="rect">
                  <a:avLst/>
                </a:prstGeom>
                <a:gradFill rotWithShape="1">
                  <a:gsLst>
                    <a:gs pos="0">
                      <a:srgbClr val="546D82"/>
                    </a:gs>
                    <a:gs pos="100000">
                      <a:srgbClr val="27323C">
                        <a:alpha val="0"/>
                      </a:srgbClr>
                    </a:gs>
                  </a:gsLst>
                  <a:lin ang="0" scaled="1"/>
                </a:gradFill>
                <a:ln w="9525">
                  <a:noFill/>
                  <a:miter lim="800000"/>
                  <a:headEnd/>
                  <a:tailEnd/>
                </a:ln>
              </p:spPr>
              <p:txBody>
                <a:bodyPr anchor="ctr">
                  <a:spAutoFit/>
                </a:bodyPr>
                <a:lstStyle/>
                <a:p>
                  <a:endParaRPr lang="en-GB"/>
                </a:p>
              </p:txBody>
            </p:sp>
          </p:grpSp>
          <p:sp>
            <p:nvSpPr>
              <p:cNvPr id="38" name="Oval 97"/>
              <p:cNvSpPr>
                <a:spLocks noChangeArrowheads="1"/>
              </p:cNvSpPr>
              <p:nvPr/>
            </p:nvSpPr>
            <p:spPr bwMode="gray">
              <a:xfrm>
                <a:off x="3144" y="2173"/>
                <a:ext cx="502" cy="45"/>
              </a:xfrm>
              <a:prstGeom prst="ellipse">
                <a:avLst/>
              </a:prstGeom>
              <a:gradFill rotWithShape="1">
                <a:gsLst>
                  <a:gs pos="0">
                    <a:schemeClr val="tx1">
                      <a:alpha val="80000"/>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9756" name="Oval 98"/>
              <p:cNvSpPr>
                <a:spLocks noChangeArrowheads="1"/>
              </p:cNvSpPr>
              <p:nvPr/>
            </p:nvSpPr>
            <p:spPr bwMode="gray">
              <a:xfrm>
                <a:off x="3143" y="3506"/>
                <a:ext cx="502" cy="45"/>
              </a:xfrm>
              <a:prstGeom prst="ellipse">
                <a:avLst/>
              </a:prstGeom>
              <a:gradFill rotWithShape="1">
                <a:gsLst>
                  <a:gs pos="0">
                    <a:srgbClr val="546D82">
                      <a:alpha val="79999"/>
                    </a:srgbClr>
                  </a:gs>
                  <a:gs pos="100000">
                    <a:srgbClr val="27323C">
                      <a:alpha val="0"/>
                    </a:srgbClr>
                  </a:gs>
                </a:gsLst>
                <a:path path="shape">
                  <a:fillToRect l="50000" t="50000" r="50000" b="50000"/>
                </a:path>
              </a:gradFill>
              <a:ln w="9525">
                <a:noFill/>
                <a:round/>
                <a:headEnd/>
                <a:tailEnd/>
              </a:ln>
            </p:spPr>
            <p:txBody>
              <a:bodyPr lIns="0" tIns="0" rIns="0" bIns="0" anchor="ctr">
                <a:spAutoFit/>
              </a:bodyPr>
              <a:lstStyle/>
              <a:p>
                <a:endParaRPr lang="en-GB"/>
              </a:p>
            </p:txBody>
          </p:sp>
          <p:sp>
            <p:nvSpPr>
              <p:cNvPr id="40" name="Oval 99"/>
              <p:cNvSpPr>
                <a:spLocks noChangeArrowheads="1"/>
              </p:cNvSpPr>
              <p:nvPr/>
            </p:nvSpPr>
            <p:spPr bwMode="gray">
              <a:xfrm rot="5400000">
                <a:off x="2632" y="2844"/>
                <a:ext cx="1255" cy="8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9752" name="TextBox 17"/>
            <p:cNvSpPr txBox="1">
              <a:spLocks noChangeArrowheads="1"/>
            </p:cNvSpPr>
            <p:nvPr/>
          </p:nvSpPr>
          <p:spPr bwMode="gray">
            <a:xfrm>
              <a:off x="3239" y="2227"/>
              <a:ext cx="347" cy="174"/>
            </a:xfrm>
            <a:prstGeom prst="rect">
              <a:avLst/>
            </a:prstGeom>
            <a:noFill/>
            <a:ln w="9525">
              <a:noFill/>
              <a:miter lim="800000"/>
              <a:headEnd/>
              <a:tailEnd/>
            </a:ln>
          </p:spPr>
          <p:txBody>
            <a:bodyPr wrap="none" lIns="0" tIns="0" rIns="0" bIns="0">
              <a:spAutoFit/>
            </a:bodyPr>
            <a:lstStyle/>
            <a:p>
              <a:pPr algn="ctr">
                <a:spcBef>
                  <a:spcPct val="50000"/>
                </a:spcBef>
              </a:pPr>
              <a:r>
                <a:rPr lang="en-GB" b="1" dirty="0">
                  <a:solidFill>
                    <a:schemeClr val="bg1"/>
                  </a:solidFill>
                  <a:latin typeface="Comic Sans MS" pitchFamily="66" charset="0"/>
                </a:rPr>
                <a:t>44</a:t>
              </a:r>
              <a:r>
                <a:rPr lang="en-GB" dirty="0">
                  <a:solidFill>
                    <a:schemeClr val="bg1"/>
                  </a:solidFill>
                </a:rPr>
                <a:t>% </a:t>
              </a:r>
            </a:p>
          </p:txBody>
        </p:sp>
      </p:grpSp>
      <p:grpSp>
        <p:nvGrpSpPr>
          <p:cNvPr id="14" name="Group 148"/>
          <p:cNvGrpSpPr>
            <a:grpSpLocks/>
          </p:cNvGrpSpPr>
          <p:nvPr/>
        </p:nvGrpSpPr>
        <p:grpSpPr bwMode="auto">
          <a:xfrm>
            <a:off x="6588125" y="5130800"/>
            <a:ext cx="809625" cy="506413"/>
            <a:chOff x="4150" y="3232"/>
            <a:chExt cx="510" cy="319"/>
          </a:xfrm>
        </p:grpSpPr>
        <p:grpSp>
          <p:nvGrpSpPr>
            <p:cNvPr id="15" name="Group 130"/>
            <p:cNvGrpSpPr>
              <a:grpSpLocks/>
            </p:cNvGrpSpPr>
            <p:nvPr/>
          </p:nvGrpSpPr>
          <p:grpSpPr bwMode="auto">
            <a:xfrm>
              <a:off x="4150" y="3232"/>
              <a:ext cx="510" cy="319"/>
              <a:chOff x="4150" y="3232"/>
              <a:chExt cx="510" cy="319"/>
            </a:xfrm>
          </p:grpSpPr>
          <p:sp>
            <p:nvSpPr>
              <p:cNvPr id="29744" name="Rectangle 118"/>
              <p:cNvSpPr>
                <a:spLocks noChangeArrowheads="1"/>
              </p:cNvSpPr>
              <p:nvPr/>
            </p:nvSpPr>
            <p:spPr bwMode="gray">
              <a:xfrm>
                <a:off x="4154" y="3250"/>
                <a:ext cx="506" cy="297"/>
              </a:xfrm>
              <a:prstGeom prst="rect">
                <a:avLst/>
              </a:prstGeom>
              <a:gradFill rotWithShape="1">
                <a:gsLst>
                  <a:gs pos="0">
                    <a:srgbClr val="24A0EC"/>
                  </a:gs>
                  <a:gs pos="50000">
                    <a:srgbClr val="73C2F3"/>
                  </a:gs>
                  <a:gs pos="100000">
                    <a:srgbClr val="24A0EC"/>
                  </a:gs>
                </a:gsLst>
                <a:lin ang="0" scaled="1"/>
              </a:gradFill>
              <a:ln w="9525">
                <a:noFill/>
                <a:miter lim="800000"/>
                <a:headEnd/>
                <a:tailEnd/>
              </a:ln>
            </p:spPr>
            <p:txBody>
              <a:bodyPr anchor="ctr">
                <a:spAutoFit/>
              </a:bodyPr>
              <a:lstStyle/>
              <a:p>
                <a:endParaRPr lang="en-GB"/>
              </a:p>
            </p:txBody>
          </p:sp>
          <p:grpSp>
            <p:nvGrpSpPr>
              <p:cNvPr id="16" name="Group 119"/>
              <p:cNvGrpSpPr>
                <a:grpSpLocks/>
              </p:cNvGrpSpPr>
              <p:nvPr/>
            </p:nvGrpSpPr>
            <p:grpSpPr bwMode="auto">
              <a:xfrm>
                <a:off x="4150" y="3250"/>
                <a:ext cx="510" cy="298"/>
                <a:chOff x="1746" y="1318"/>
                <a:chExt cx="866" cy="2328"/>
              </a:xfrm>
            </p:grpSpPr>
            <p:sp>
              <p:nvSpPr>
                <p:cNvPr id="51" name="Rectangle 120"/>
                <p:cNvSpPr>
                  <a:spLocks noChangeArrowheads="1"/>
                </p:cNvSpPr>
                <p:nvPr/>
              </p:nvSpPr>
              <p:spPr bwMode="gray">
                <a:xfrm flipH="1">
                  <a:off x="2415" y="1318"/>
                  <a:ext cx="197" cy="2328"/>
                </a:xfrm>
                <a:prstGeom prst="rect">
                  <a:avLst/>
                </a:prstGeom>
                <a:gradFill rotWithShape="1">
                  <a:gsLst>
                    <a:gs pos="0">
                      <a:schemeClr val="bg1"/>
                    </a:gs>
                    <a:gs pos="100000">
                      <a:schemeClr val="bg1">
                        <a:gamma/>
                        <a:shade val="46275"/>
                        <a:invGamma/>
                        <a:alpha val="0"/>
                      </a:schemeClr>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52" name="Rectangle 121"/>
                <p:cNvSpPr>
                  <a:spLocks noChangeArrowheads="1"/>
                </p:cNvSpPr>
                <p:nvPr/>
              </p:nvSpPr>
              <p:spPr bwMode="gray">
                <a:xfrm>
                  <a:off x="1746" y="1318"/>
                  <a:ext cx="197" cy="2328"/>
                </a:xfrm>
                <a:prstGeom prst="rect">
                  <a:avLst/>
                </a:prstGeom>
                <a:gradFill rotWithShape="1">
                  <a:gsLst>
                    <a:gs pos="0">
                      <a:schemeClr val="bg1"/>
                    </a:gs>
                    <a:gs pos="100000">
                      <a:schemeClr val="bg1">
                        <a:gamma/>
                        <a:shade val="46275"/>
                        <a:invGamma/>
                        <a:alpha val="0"/>
                      </a:schemeClr>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48" name="Oval 122"/>
              <p:cNvSpPr>
                <a:spLocks noChangeArrowheads="1"/>
              </p:cNvSpPr>
              <p:nvPr/>
            </p:nvSpPr>
            <p:spPr bwMode="gray">
              <a:xfrm>
                <a:off x="4155" y="3232"/>
                <a:ext cx="502" cy="45"/>
              </a:xfrm>
              <a:prstGeom prst="ellipse">
                <a:avLst/>
              </a:prstGeom>
              <a:gradFill rotWithShape="1">
                <a:gsLst>
                  <a:gs pos="0">
                    <a:schemeClr val="tx1">
                      <a:alpha val="80000"/>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49" name="Oval 123"/>
              <p:cNvSpPr>
                <a:spLocks noChangeArrowheads="1"/>
              </p:cNvSpPr>
              <p:nvPr/>
            </p:nvSpPr>
            <p:spPr bwMode="gray">
              <a:xfrm>
                <a:off x="4155" y="3506"/>
                <a:ext cx="502" cy="45"/>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50" name="Oval 124"/>
              <p:cNvSpPr>
                <a:spLocks noChangeArrowheads="1"/>
              </p:cNvSpPr>
              <p:nvPr/>
            </p:nvSpPr>
            <p:spPr bwMode="gray">
              <a:xfrm rot="5400000">
                <a:off x="4132" y="3363"/>
                <a:ext cx="278" cy="8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9743" name="TextBox 18"/>
            <p:cNvSpPr txBox="1">
              <a:spLocks noChangeArrowheads="1"/>
            </p:cNvSpPr>
            <p:nvPr/>
          </p:nvSpPr>
          <p:spPr bwMode="gray">
            <a:xfrm>
              <a:off x="4300" y="3286"/>
              <a:ext cx="251" cy="174"/>
            </a:xfrm>
            <a:prstGeom prst="rect">
              <a:avLst/>
            </a:prstGeom>
            <a:noFill/>
            <a:ln w="9525">
              <a:noFill/>
              <a:miter lim="800000"/>
              <a:headEnd/>
              <a:tailEnd/>
            </a:ln>
          </p:spPr>
          <p:txBody>
            <a:bodyPr wrap="none" lIns="0" tIns="0" rIns="0" bIns="0">
              <a:spAutoFit/>
            </a:bodyPr>
            <a:lstStyle/>
            <a:p>
              <a:pPr algn="ctr">
                <a:spcBef>
                  <a:spcPct val="50000"/>
                </a:spcBef>
              </a:pPr>
              <a:r>
                <a:rPr lang="en-GB" b="1" dirty="0">
                  <a:solidFill>
                    <a:schemeClr val="bg2"/>
                  </a:solidFill>
                  <a:latin typeface="Comic Sans MS" pitchFamily="66" charset="0"/>
                </a:rPr>
                <a:t>9</a:t>
              </a:r>
              <a:r>
                <a:rPr lang="en-GB" dirty="0">
                  <a:solidFill>
                    <a:schemeClr val="bg2"/>
                  </a:solidFill>
                  <a:latin typeface="Comic Sans MS" pitchFamily="66" charset="0"/>
                </a:rPr>
                <a:t>% </a:t>
              </a:r>
            </a:p>
          </p:txBody>
        </p:sp>
      </p:grpSp>
      <p:grpSp>
        <p:nvGrpSpPr>
          <p:cNvPr id="17" name="Group 149"/>
          <p:cNvGrpSpPr>
            <a:grpSpLocks/>
          </p:cNvGrpSpPr>
          <p:nvPr/>
        </p:nvGrpSpPr>
        <p:grpSpPr bwMode="auto">
          <a:xfrm>
            <a:off x="7613650" y="4697413"/>
            <a:ext cx="809625" cy="939800"/>
            <a:chOff x="4796" y="2959"/>
            <a:chExt cx="510" cy="592"/>
          </a:xfrm>
        </p:grpSpPr>
        <p:grpSp>
          <p:nvGrpSpPr>
            <p:cNvPr id="23" name="Group 131"/>
            <p:cNvGrpSpPr>
              <a:grpSpLocks/>
            </p:cNvGrpSpPr>
            <p:nvPr/>
          </p:nvGrpSpPr>
          <p:grpSpPr bwMode="auto">
            <a:xfrm>
              <a:off x="4796" y="2959"/>
              <a:ext cx="510" cy="592"/>
              <a:chOff x="4796" y="2959"/>
              <a:chExt cx="510" cy="592"/>
            </a:xfrm>
          </p:grpSpPr>
          <p:sp>
            <p:nvSpPr>
              <p:cNvPr id="56" name="Rectangle 110"/>
              <p:cNvSpPr>
                <a:spLocks noChangeArrowheads="1"/>
              </p:cNvSpPr>
              <p:nvPr/>
            </p:nvSpPr>
            <p:spPr bwMode="gray">
              <a:xfrm>
                <a:off x="4800" y="2977"/>
                <a:ext cx="506" cy="567"/>
              </a:xfrm>
              <a:prstGeom prst="rect">
                <a:avLst/>
              </a:prstGeom>
              <a:gradFill rotWithShape="1">
                <a:gsLst>
                  <a:gs pos="0">
                    <a:schemeClr val="folHlink"/>
                  </a:gs>
                  <a:gs pos="50000">
                    <a:schemeClr val="folHlink">
                      <a:gamma/>
                      <a:tint val="63922"/>
                      <a:invGamma/>
                    </a:schemeClr>
                  </a:gs>
                  <a:gs pos="100000">
                    <a:schemeClr val="folHlink"/>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grpSp>
            <p:nvGrpSpPr>
              <p:cNvPr id="24" name="Group 111"/>
              <p:cNvGrpSpPr>
                <a:grpSpLocks/>
              </p:cNvGrpSpPr>
              <p:nvPr/>
            </p:nvGrpSpPr>
            <p:grpSpPr bwMode="auto">
              <a:xfrm>
                <a:off x="4796" y="2977"/>
                <a:ext cx="510" cy="568"/>
                <a:chOff x="1746" y="1319"/>
                <a:chExt cx="866" cy="2328"/>
              </a:xfrm>
            </p:grpSpPr>
            <p:sp>
              <p:nvSpPr>
                <p:cNvPr id="29740" name="Rectangle 112"/>
                <p:cNvSpPr>
                  <a:spLocks noChangeArrowheads="1"/>
                </p:cNvSpPr>
                <p:nvPr/>
              </p:nvSpPr>
              <p:spPr bwMode="gray">
                <a:xfrm flipH="1">
                  <a:off x="2415" y="1319"/>
                  <a:ext cx="197" cy="2328"/>
                </a:xfrm>
                <a:prstGeom prst="rect">
                  <a:avLst/>
                </a:prstGeom>
                <a:gradFill rotWithShape="1">
                  <a:gsLst>
                    <a:gs pos="0">
                      <a:srgbClr val="546D82"/>
                    </a:gs>
                    <a:gs pos="100000">
                      <a:srgbClr val="27323C">
                        <a:alpha val="0"/>
                      </a:srgbClr>
                    </a:gs>
                  </a:gsLst>
                  <a:lin ang="0" scaled="1"/>
                </a:gradFill>
                <a:ln w="9525">
                  <a:noFill/>
                  <a:miter lim="800000"/>
                  <a:headEnd/>
                  <a:tailEnd/>
                </a:ln>
              </p:spPr>
              <p:txBody>
                <a:bodyPr anchor="ctr">
                  <a:spAutoFit/>
                </a:bodyPr>
                <a:lstStyle/>
                <a:p>
                  <a:endParaRPr lang="en-GB"/>
                </a:p>
              </p:txBody>
            </p:sp>
            <p:sp>
              <p:nvSpPr>
                <p:cNvPr id="29741" name="Rectangle 113"/>
                <p:cNvSpPr>
                  <a:spLocks noChangeArrowheads="1"/>
                </p:cNvSpPr>
                <p:nvPr/>
              </p:nvSpPr>
              <p:spPr bwMode="gray">
                <a:xfrm>
                  <a:off x="1746" y="1319"/>
                  <a:ext cx="197" cy="2328"/>
                </a:xfrm>
                <a:prstGeom prst="rect">
                  <a:avLst/>
                </a:prstGeom>
                <a:gradFill rotWithShape="1">
                  <a:gsLst>
                    <a:gs pos="0">
                      <a:srgbClr val="546D82"/>
                    </a:gs>
                    <a:gs pos="100000">
                      <a:srgbClr val="27323C">
                        <a:alpha val="0"/>
                      </a:srgbClr>
                    </a:gs>
                  </a:gsLst>
                  <a:lin ang="0" scaled="1"/>
                </a:gradFill>
                <a:ln w="9525">
                  <a:noFill/>
                  <a:miter lim="800000"/>
                  <a:headEnd/>
                  <a:tailEnd/>
                </a:ln>
              </p:spPr>
              <p:txBody>
                <a:bodyPr anchor="ctr">
                  <a:spAutoFit/>
                </a:bodyPr>
                <a:lstStyle/>
                <a:p>
                  <a:endParaRPr lang="en-GB"/>
                </a:p>
              </p:txBody>
            </p:sp>
          </p:grpSp>
          <p:sp>
            <p:nvSpPr>
              <p:cNvPr id="58" name="Oval 114"/>
              <p:cNvSpPr>
                <a:spLocks noChangeArrowheads="1"/>
              </p:cNvSpPr>
              <p:nvPr/>
            </p:nvSpPr>
            <p:spPr bwMode="gray">
              <a:xfrm>
                <a:off x="4801" y="2959"/>
                <a:ext cx="502" cy="45"/>
              </a:xfrm>
              <a:prstGeom prst="ellipse">
                <a:avLst/>
              </a:prstGeom>
              <a:gradFill rotWithShape="1">
                <a:gsLst>
                  <a:gs pos="0">
                    <a:schemeClr val="tx1">
                      <a:alpha val="80000"/>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9738" name="Oval 115"/>
              <p:cNvSpPr>
                <a:spLocks noChangeArrowheads="1"/>
              </p:cNvSpPr>
              <p:nvPr/>
            </p:nvSpPr>
            <p:spPr bwMode="gray">
              <a:xfrm>
                <a:off x="4801" y="3506"/>
                <a:ext cx="502" cy="45"/>
              </a:xfrm>
              <a:prstGeom prst="ellipse">
                <a:avLst/>
              </a:prstGeom>
              <a:gradFill rotWithShape="1">
                <a:gsLst>
                  <a:gs pos="0">
                    <a:srgbClr val="546D82">
                      <a:alpha val="79999"/>
                    </a:srgbClr>
                  </a:gs>
                  <a:gs pos="100000">
                    <a:srgbClr val="27323C">
                      <a:alpha val="0"/>
                    </a:srgbClr>
                  </a:gs>
                </a:gsLst>
                <a:path path="shape">
                  <a:fillToRect l="50000" t="50000" r="50000" b="50000"/>
                </a:path>
              </a:gradFill>
              <a:ln w="9525">
                <a:noFill/>
                <a:round/>
                <a:headEnd/>
                <a:tailEnd/>
              </a:ln>
            </p:spPr>
            <p:txBody>
              <a:bodyPr lIns="0" tIns="0" rIns="0" bIns="0" anchor="ctr">
                <a:spAutoFit/>
              </a:bodyPr>
              <a:lstStyle/>
              <a:p>
                <a:endParaRPr lang="en-GB"/>
              </a:p>
            </p:txBody>
          </p:sp>
          <p:sp>
            <p:nvSpPr>
              <p:cNvPr id="60" name="Oval 116"/>
              <p:cNvSpPr>
                <a:spLocks noChangeArrowheads="1"/>
              </p:cNvSpPr>
              <p:nvPr/>
            </p:nvSpPr>
            <p:spPr bwMode="gray">
              <a:xfrm rot="5400000">
                <a:off x="4653" y="3230"/>
                <a:ext cx="529" cy="8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9734" name="TextBox 19"/>
            <p:cNvSpPr txBox="1">
              <a:spLocks noChangeArrowheads="1"/>
            </p:cNvSpPr>
            <p:nvPr/>
          </p:nvSpPr>
          <p:spPr bwMode="gray">
            <a:xfrm>
              <a:off x="4901" y="3013"/>
              <a:ext cx="340" cy="174"/>
            </a:xfrm>
            <a:prstGeom prst="rect">
              <a:avLst/>
            </a:prstGeom>
            <a:noFill/>
            <a:ln w="9525">
              <a:noFill/>
              <a:miter lim="800000"/>
              <a:headEnd/>
              <a:tailEnd/>
            </a:ln>
          </p:spPr>
          <p:txBody>
            <a:bodyPr wrap="none" lIns="0" tIns="0" rIns="0" bIns="0">
              <a:spAutoFit/>
            </a:bodyPr>
            <a:lstStyle/>
            <a:p>
              <a:pPr algn="ctr">
                <a:spcBef>
                  <a:spcPct val="50000"/>
                </a:spcBef>
              </a:pPr>
              <a:r>
                <a:rPr lang="en-GB" b="1" dirty="0">
                  <a:solidFill>
                    <a:schemeClr val="bg1"/>
                  </a:solidFill>
                  <a:latin typeface="Comic Sans MS" pitchFamily="66" charset="0"/>
                </a:rPr>
                <a:t>18</a:t>
              </a:r>
              <a:r>
                <a:rPr lang="en-GB" dirty="0">
                  <a:solidFill>
                    <a:schemeClr val="bg1"/>
                  </a:solidFill>
                  <a:latin typeface="Comic Sans MS" pitchFamily="66" charset="0"/>
                </a:rPr>
                <a:t>% </a:t>
              </a:r>
            </a:p>
          </p:txBody>
        </p:sp>
      </p:grpSp>
      <p:grpSp>
        <p:nvGrpSpPr>
          <p:cNvPr id="25" name="Group 145"/>
          <p:cNvGrpSpPr>
            <a:grpSpLocks/>
          </p:cNvGrpSpPr>
          <p:nvPr/>
        </p:nvGrpSpPr>
        <p:grpSpPr bwMode="auto">
          <a:xfrm>
            <a:off x="2351088" y="3790950"/>
            <a:ext cx="809625" cy="1846263"/>
            <a:chOff x="1481" y="2388"/>
            <a:chExt cx="510" cy="1163"/>
          </a:xfrm>
        </p:grpSpPr>
        <p:grpSp>
          <p:nvGrpSpPr>
            <p:cNvPr id="26" name="Group 126"/>
            <p:cNvGrpSpPr>
              <a:grpSpLocks/>
            </p:cNvGrpSpPr>
            <p:nvPr/>
          </p:nvGrpSpPr>
          <p:grpSpPr bwMode="auto">
            <a:xfrm>
              <a:off x="1481" y="2388"/>
              <a:ext cx="510" cy="1163"/>
              <a:chOff x="1481" y="2388"/>
              <a:chExt cx="510" cy="1163"/>
            </a:xfrm>
          </p:grpSpPr>
          <p:sp>
            <p:nvSpPr>
              <p:cNvPr id="66" name="Rectangle 59"/>
              <p:cNvSpPr>
                <a:spLocks noChangeArrowheads="1"/>
              </p:cNvSpPr>
              <p:nvPr/>
            </p:nvSpPr>
            <p:spPr bwMode="gray">
              <a:xfrm>
                <a:off x="1485" y="2406"/>
                <a:ext cx="506" cy="1131"/>
              </a:xfrm>
              <a:prstGeom prst="rect">
                <a:avLst/>
              </a:prstGeom>
              <a:gradFill rotWithShape="1">
                <a:gsLst>
                  <a:gs pos="0">
                    <a:schemeClr val="folHlink"/>
                  </a:gs>
                  <a:gs pos="50000">
                    <a:schemeClr val="folHlink">
                      <a:gamma/>
                      <a:tint val="63922"/>
                      <a:invGamma/>
                    </a:schemeClr>
                  </a:gs>
                  <a:gs pos="100000">
                    <a:schemeClr val="folHlink"/>
                  </a:gs>
                </a:gsLst>
                <a:lin ang="0" scaled="1"/>
              </a:gradFill>
              <a:ln w="9525" algn="ctr">
                <a:noFill/>
                <a:miter lim="800000"/>
                <a:headEnd/>
                <a:tailEnd/>
              </a:ln>
              <a:effectLst/>
            </p:spPr>
            <p:txBody>
              <a:bodyPr anchor="ctr">
                <a:spAutoFit/>
              </a:bodyPr>
              <a:lstStyle/>
              <a:p>
                <a:pPr>
                  <a:defRPr/>
                </a:pPr>
                <a:endParaRPr lang="en-GB">
                  <a:latin typeface="Calibri" pitchFamily="34" charset="0"/>
                  <a:ea typeface="Arial Unicode MS" pitchFamily="34" charset="-128"/>
                  <a:cs typeface="Arial Unicode MS" pitchFamily="34" charset="-128"/>
                </a:endParaRPr>
              </a:p>
            </p:txBody>
          </p:sp>
          <p:grpSp>
            <p:nvGrpSpPr>
              <p:cNvPr id="27" name="Group 60"/>
              <p:cNvGrpSpPr>
                <a:grpSpLocks/>
              </p:cNvGrpSpPr>
              <p:nvPr/>
            </p:nvGrpSpPr>
            <p:grpSpPr bwMode="auto">
              <a:xfrm>
                <a:off x="1481" y="2406"/>
                <a:ext cx="510" cy="1134"/>
                <a:chOff x="1746" y="1317"/>
                <a:chExt cx="866" cy="2326"/>
              </a:xfrm>
            </p:grpSpPr>
            <p:sp>
              <p:nvSpPr>
                <p:cNvPr id="29731" name="Rectangle 61"/>
                <p:cNvSpPr>
                  <a:spLocks noChangeArrowheads="1"/>
                </p:cNvSpPr>
                <p:nvPr/>
              </p:nvSpPr>
              <p:spPr bwMode="gray">
                <a:xfrm flipH="1">
                  <a:off x="2415" y="1317"/>
                  <a:ext cx="197" cy="2326"/>
                </a:xfrm>
                <a:prstGeom prst="rect">
                  <a:avLst/>
                </a:prstGeom>
                <a:gradFill rotWithShape="1">
                  <a:gsLst>
                    <a:gs pos="0">
                      <a:srgbClr val="546D82"/>
                    </a:gs>
                    <a:gs pos="100000">
                      <a:srgbClr val="27323C">
                        <a:alpha val="0"/>
                      </a:srgbClr>
                    </a:gs>
                  </a:gsLst>
                  <a:lin ang="0" scaled="1"/>
                </a:gradFill>
                <a:ln w="9525">
                  <a:noFill/>
                  <a:miter lim="800000"/>
                  <a:headEnd/>
                  <a:tailEnd/>
                </a:ln>
              </p:spPr>
              <p:txBody>
                <a:bodyPr anchor="ctr">
                  <a:spAutoFit/>
                </a:bodyPr>
                <a:lstStyle/>
                <a:p>
                  <a:endParaRPr lang="en-GB"/>
                </a:p>
              </p:txBody>
            </p:sp>
            <p:sp>
              <p:nvSpPr>
                <p:cNvPr id="29732" name="Rectangle 62"/>
                <p:cNvSpPr>
                  <a:spLocks noChangeArrowheads="1"/>
                </p:cNvSpPr>
                <p:nvPr/>
              </p:nvSpPr>
              <p:spPr bwMode="gray">
                <a:xfrm>
                  <a:off x="1746" y="1317"/>
                  <a:ext cx="197" cy="2326"/>
                </a:xfrm>
                <a:prstGeom prst="rect">
                  <a:avLst/>
                </a:prstGeom>
                <a:gradFill rotWithShape="1">
                  <a:gsLst>
                    <a:gs pos="0">
                      <a:srgbClr val="546D82"/>
                    </a:gs>
                    <a:gs pos="100000">
                      <a:srgbClr val="27323C">
                        <a:alpha val="0"/>
                      </a:srgbClr>
                    </a:gs>
                  </a:gsLst>
                  <a:lin ang="0" scaled="1"/>
                </a:gradFill>
                <a:ln w="9525">
                  <a:noFill/>
                  <a:miter lim="800000"/>
                  <a:headEnd/>
                  <a:tailEnd/>
                </a:ln>
              </p:spPr>
              <p:txBody>
                <a:bodyPr anchor="ctr">
                  <a:spAutoFit/>
                </a:bodyPr>
                <a:lstStyle/>
                <a:p>
                  <a:endParaRPr lang="en-GB"/>
                </a:p>
              </p:txBody>
            </p:sp>
          </p:grpSp>
          <p:sp>
            <p:nvSpPr>
              <p:cNvPr id="68" name="Oval 63"/>
              <p:cNvSpPr>
                <a:spLocks noChangeArrowheads="1"/>
              </p:cNvSpPr>
              <p:nvPr/>
            </p:nvSpPr>
            <p:spPr bwMode="gray">
              <a:xfrm>
                <a:off x="1486" y="2388"/>
                <a:ext cx="502" cy="45"/>
              </a:xfrm>
              <a:prstGeom prst="ellipse">
                <a:avLst/>
              </a:prstGeom>
              <a:gradFill rotWithShape="1">
                <a:gsLst>
                  <a:gs pos="0">
                    <a:schemeClr val="tx1">
                      <a:alpha val="80000"/>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sp>
            <p:nvSpPr>
              <p:cNvPr id="29729" name="Oval 64"/>
              <p:cNvSpPr>
                <a:spLocks noChangeArrowheads="1"/>
              </p:cNvSpPr>
              <p:nvPr/>
            </p:nvSpPr>
            <p:spPr bwMode="gray">
              <a:xfrm>
                <a:off x="1486" y="3506"/>
                <a:ext cx="502" cy="45"/>
              </a:xfrm>
              <a:prstGeom prst="ellipse">
                <a:avLst/>
              </a:prstGeom>
              <a:gradFill rotWithShape="1">
                <a:gsLst>
                  <a:gs pos="0">
                    <a:srgbClr val="546D82">
                      <a:alpha val="79999"/>
                    </a:srgbClr>
                  </a:gs>
                  <a:gs pos="100000">
                    <a:srgbClr val="27323C">
                      <a:alpha val="0"/>
                    </a:srgbClr>
                  </a:gs>
                </a:gsLst>
                <a:path path="shape">
                  <a:fillToRect l="50000" t="50000" r="50000" b="50000"/>
                </a:path>
              </a:gradFill>
              <a:ln w="9525">
                <a:noFill/>
                <a:round/>
                <a:headEnd/>
                <a:tailEnd/>
              </a:ln>
            </p:spPr>
            <p:txBody>
              <a:bodyPr lIns="0" tIns="0" rIns="0" bIns="0" anchor="ctr">
                <a:spAutoFit/>
              </a:bodyPr>
              <a:lstStyle/>
              <a:p>
                <a:endParaRPr lang="en-GB"/>
              </a:p>
            </p:txBody>
          </p:sp>
          <p:sp>
            <p:nvSpPr>
              <p:cNvPr id="70" name="Oval 65"/>
              <p:cNvSpPr>
                <a:spLocks noChangeArrowheads="1"/>
              </p:cNvSpPr>
              <p:nvPr/>
            </p:nvSpPr>
            <p:spPr bwMode="gray">
              <a:xfrm rot="5400000">
                <a:off x="1073" y="2950"/>
                <a:ext cx="1057" cy="80"/>
              </a:xfrm>
              <a:prstGeom prst="ellipse">
                <a:avLst/>
              </a:prstGeom>
              <a:gradFill rotWithShape="1">
                <a:gsLst>
                  <a:gs pos="0">
                    <a:schemeClr val="tx1">
                      <a:alpha val="39999"/>
                    </a:schemeClr>
                  </a:gs>
                  <a:gs pos="100000">
                    <a:schemeClr val="tx1">
                      <a:gamma/>
                      <a:shade val="46275"/>
                      <a:invGamma/>
                      <a:alpha val="0"/>
                    </a:schemeClr>
                  </a:gs>
                </a:gsLst>
                <a:path path="shape">
                  <a:fillToRect l="50000" t="50000" r="50000" b="50000"/>
                </a:path>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sp>
          <p:nvSpPr>
            <p:cNvPr id="29725" name="TextBox 20"/>
            <p:cNvSpPr txBox="1">
              <a:spLocks noChangeArrowheads="1"/>
            </p:cNvSpPr>
            <p:nvPr/>
          </p:nvSpPr>
          <p:spPr bwMode="gray">
            <a:xfrm>
              <a:off x="1586" y="2442"/>
              <a:ext cx="340" cy="174"/>
            </a:xfrm>
            <a:prstGeom prst="rect">
              <a:avLst/>
            </a:prstGeom>
            <a:noFill/>
            <a:ln w="9525">
              <a:noFill/>
              <a:miter lim="800000"/>
              <a:headEnd/>
              <a:tailEnd/>
            </a:ln>
          </p:spPr>
          <p:txBody>
            <a:bodyPr wrap="none" lIns="0" tIns="0" rIns="0" bIns="0">
              <a:spAutoFit/>
            </a:bodyPr>
            <a:lstStyle/>
            <a:p>
              <a:pPr algn="ctr">
                <a:spcBef>
                  <a:spcPct val="50000"/>
                </a:spcBef>
              </a:pPr>
              <a:r>
                <a:rPr lang="en-GB" b="1" dirty="0">
                  <a:solidFill>
                    <a:schemeClr val="bg1"/>
                  </a:solidFill>
                  <a:latin typeface="Comic Sans MS" pitchFamily="66" charset="0"/>
                </a:rPr>
                <a:t>38</a:t>
              </a:r>
              <a:r>
                <a:rPr lang="en-GB" dirty="0">
                  <a:solidFill>
                    <a:schemeClr val="bg1"/>
                  </a:solidFill>
                  <a:latin typeface="Comic Sans MS" pitchFamily="66" charset="0"/>
                </a:rPr>
                <a:t>% </a:t>
              </a:r>
            </a:p>
          </p:txBody>
        </p:sp>
      </p:grpSp>
      <p:grpSp>
        <p:nvGrpSpPr>
          <p:cNvPr id="33" name="Group 141"/>
          <p:cNvGrpSpPr>
            <a:grpSpLocks/>
          </p:cNvGrpSpPr>
          <p:nvPr/>
        </p:nvGrpSpPr>
        <p:grpSpPr bwMode="auto">
          <a:xfrm>
            <a:off x="539750" y="1762128"/>
            <a:ext cx="1608139" cy="276226"/>
            <a:chOff x="340" y="1216"/>
            <a:chExt cx="1013" cy="174"/>
          </a:xfrm>
        </p:grpSpPr>
        <p:sp>
          <p:nvSpPr>
            <p:cNvPr id="29720" name="Text Box 9"/>
            <p:cNvSpPr txBox="1">
              <a:spLocks noChangeArrowheads="1"/>
            </p:cNvSpPr>
            <p:nvPr/>
          </p:nvSpPr>
          <p:spPr bwMode="gray">
            <a:xfrm>
              <a:off x="521" y="1216"/>
              <a:ext cx="832" cy="174"/>
            </a:xfrm>
            <a:prstGeom prst="rect">
              <a:avLst/>
            </a:prstGeom>
            <a:noFill/>
            <a:ln w="9525">
              <a:noFill/>
              <a:miter lim="800000"/>
              <a:headEnd/>
              <a:tailEnd/>
            </a:ln>
          </p:spPr>
          <p:txBody>
            <a:bodyPr wrap="none" lIns="0" tIns="0" rIns="0" bIns="0">
              <a:spAutoFit/>
            </a:bodyPr>
            <a:lstStyle/>
            <a:p>
              <a:pPr>
                <a:spcBef>
                  <a:spcPct val="50000"/>
                </a:spcBef>
              </a:pPr>
              <a:r>
                <a:rPr lang="en-US" dirty="0">
                  <a:latin typeface="Comic Sans MS" pitchFamily="66" charset="0"/>
                </a:rPr>
                <a:t>Trial clinico</a:t>
              </a:r>
              <a:r>
                <a:rPr lang="en-US" baseline="30000" dirty="0">
                  <a:latin typeface="Comic Sans MS" pitchFamily="66" charset="0"/>
                </a:rPr>
                <a:t>1</a:t>
              </a:r>
            </a:p>
          </p:txBody>
        </p:sp>
        <p:grpSp>
          <p:nvGrpSpPr>
            <p:cNvPr id="34" name="Group 135"/>
            <p:cNvGrpSpPr>
              <a:grpSpLocks/>
            </p:cNvGrpSpPr>
            <p:nvPr/>
          </p:nvGrpSpPr>
          <p:grpSpPr bwMode="auto">
            <a:xfrm>
              <a:off x="340" y="1253"/>
              <a:ext cx="107" cy="107"/>
              <a:chOff x="2485" y="2901"/>
              <a:chExt cx="125" cy="124"/>
            </a:xfrm>
          </p:grpSpPr>
          <p:sp>
            <p:nvSpPr>
              <p:cNvPr id="29722" name="Rectangle 136"/>
              <p:cNvSpPr>
                <a:spLocks noChangeArrowheads="1"/>
              </p:cNvSpPr>
              <p:nvPr/>
            </p:nvSpPr>
            <p:spPr bwMode="gray">
              <a:xfrm>
                <a:off x="2485" y="2901"/>
                <a:ext cx="125" cy="124"/>
              </a:xfrm>
              <a:prstGeom prst="rect">
                <a:avLst/>
              </a:prstGeom>
              <a:solidFill>
                <a:srgbClr val="24A0EC"/>
              </a:solidFill>
              <a:ln w="28575">
                <a:solidFill>
                  <a:schemeClr val="tx1"/>
                </a:solidFill>
                <a:miter lim="800000"/>
                <a:headEnd/>
                <a:tailEnd/>
              </a:ln>
            </p:spPr>
            <p:txBody>
              <a:bodyPr anchor="ctr">
                <a:spAutoFit/>
              </a:bodyPr>
              <a:lstStyle/>
              <a:p>
                <a:endParaRPr lang="en-GB"/>
              </a:p>
            </p:txBody>
          </p:sp>
          <p:sp>
            <p:nvSpPr>
              <p:cNvPr id="77" name="Oval 137"/>
              <p:cNvSpPr>
                <a:spLocks noChangeArrowheads="1"/>
              </p:cNvSpPr>
              <p:nvPr/>
            </p:nvSpPr>
            <p:spPr bwMode="gray">
              <a:xfrm>
                <a:off x="2499" y="2911"/>
                <a:ext cx="96" cy="59"/>
              </a:xfrm>
              <a:prstGeom prst="ellipse">
                <a:avLst/>
              </a:prstGeom>
              <a:gradFill rotWithShape="1">
                <a:gsLst>
                  <a:gs pos="0">
                    <a:schemeClr val="tx1">
                      <a:alpha val="70000"/>
                    </a:schemeClr>
                  </a:gs>
                  <a:gs pos="100000">
                    <a:schemeClr val="tx1">
                      <a:gamma/>
                      <a:shade val="46275"/>
                      <a:invGamma/>
                      <a:alpha val="2000"/>
                    </a:schemeClr>
                  </a:gs>
                </a:gsLst>
                <a:lin ang="5400000" scaled="1"/>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grpSp>
      <p:grpSp>
        <p:nvGrpSpPr>
          <p:cNvPr id="35" name="Group 142"/>
          <p:cNvGrpSpPr>
            <a:grpSpLocks/>
          </p:cNvGrpSpPr>
          <p:nvPr/>
        </p:nvGrpSpPr>
        <p:grpSpPr bwMode="auto">
          <a:xfrm>
            <a:off x="2438400" y="1762125"/>
            <a:ext cx="1995488" cy="276225"/>
            <a:chOff x="1429" y="1216"/>
            <a:chExt cx="1257" cy="174"/>
          </a:xfrm>
        </p:grpSpPr>
        <p:sp>
          <p:nvSpPr>
            <p:cNvPr id="29716" name="Text Box 9"/>
            <p:cNvSpPr txBox="1">
              <a:spLocks noChangeArrowheads="1"/>
            </p:cNvSpPr>
            <p:nvPr/>
          </p:nvSpPr>
          <p:spPr bwMode="gray">
            <a:xfrm>
              <a:off x="1597" y="1216"/>
              <a:ext cx="1089" cy="174"/>
            </a:xfrm>
            <a:prstGeom prst="rect">
              <a:avLst/>
            </a:prstGeom>
            <a:noFill/>
            <a:ln w="9525">
              <a:noFill/>
              <a:miter lim="800000"/>
              <a:headEnd/>
              <a:tailEnd/>
            </a:ln>
          </p:spPr>
          <p:txBody>
            <a:bodyPr wrap="none" lIns="0" tIns="0" rIns="0" bIns="0">
              <a:spAutoFit/>
            </a:bodyPr>
            <a:lstStyle/>
            <a:p>
              <a:pPr>
                <a:spcBef>
                  <a:spcPct val="50000"/>
                </a:spcBef>
              </a:pPr>
              <a:r>
                <a:rPr lang="en-US" dirty="0" err="1">
                  <a:latin typeface="Comic Sans MS" pitchFamily="66" charset="0"/>
                </a:rPr>
                <a:t>Pratica</a:t>
              </a:r>
              <a:r>
                <a:rPr lang="en-US" dirty="0">
                  <a:latin typeface="Comic Sans MS" pitchFamily="66" charset="0"/>
                </a:rPr>
                <a:t> clinica</a:t>
              </a:r>
              <a:r>
                <a:rPr lang="en-US" baseline="30000" dirty="0">
                  <a:latin typeface="Comic Sans MS" pitchFamily="66" charset="0"/>
                </a:rPr>
                <a:t>2,3</a:t>
              </a:r>
            </a:p>
          </p:txBody>
        </p:sp>
        <p:grpSp>
          <p:nvGrpSpPr>
            <p:cNvPr id="37" name="Group 138"/>
            <p:cNvGrpSpPr>
              <a:grpSpLocks/>
            </p:cNvGrpSpPr>
            <p:nvPr/>
          </p:nvGrpSpPr>
          <p:grpSpPr bwMode="auto">
            <a:xfrm>
              <a:off x="1429" y="1253"/>
              <a:ext cx="107" cy="107"/>
              <a:chOff x="2485" y="2901"/>
              <a:chExt cx="125" cy="124"/>
            </a:xfrm>
          </p:grpSpPr>
          <p:sp>
            <p:nvSpPr>
              <p:cNvPr id="29718" name="Rectangle 139"/>
              <p:cNvSpPr>
                <a:spLocks noChangeArrowheads="1"/>
              </p:cNvSpPr>
              <p:nvPr/>
            </p:nvSpPr>
            <p:spPr bwMode="gray">
              <a:xfrm>
                <a:off x="2485" y="2901"/>
                <a:ext cx="125" cy="124"/>
              </a:xfrm>
              <a:prstGeom prst="rect">
                <a:avLst/>
              </a:prstGeom>
              <a:solidFill>
                <a:schemeClr val="folHlink"/>
              </a:solidFill>
              <a:ln w="28575">
                <a:solidFill>
                  <a:schemeClr val="tx1"/>
                </a:solidFill>
                <a:miter lim="800000"/>
                <a:headEnd/>
                <a:tailEnd/>
              </a:ln>
            </p:spPr>
            <p:txBody>
              <a:bodyPr anchor="ctr">
                <a:spAutoFit/>
              </a:bodyPr>
              <a:lstStyle/>
              <a:p>
                <a:endParaRPr lang="en-GB"/>
              </a:p>
            </p:txBody>
          </p:sp>
          <p:sp>
            <p:nvSpPr>
              <p:cNvPr id="82" name="Oval 140"/>
              <p:cNvSpPr>
                <a:spLocks noChangeArrowheads="1"/>
              </p:cNvSpPr>
              <p:nvPr/>
            </p:nvSpPr>
            <p:spPr bwMode="gray">
              <a:xfrm>
                <a:off x="2499" y="2911"/>
                <a:ext cx="96" cy="59"/>
              </a:xfrm>
              <a:prstGeom prst="ellipse">
                <a:avLst/>
              </a:prstGeom>
              <a:gradFill rotWithShape="1">
                <a:gsLst>
                  <a:gs pos="0">
                    <a:schemeClr val="tx1">
                      <a:alpha val="70000"/>
                    </a:schemeClr>
                  </a:gs>
                  <a:gs pos="100000">
                    <a:schemeClr val="tx1">
                      <a:gamma/>
                      <a:shade val="46275"/>
                      <a:invGamma/>
                      <a:alpha val="2000"/>
                    </a:schemeClr>
                  </a:gs>
                </a:gsLst>
                <a:lin ang="5400000" scaled="1"/>
              </a:gradFill>
              <a:ln w="9525" algn="ctr">
                <a:noFill/>
                <a:round/>
                <a:headEnd/>
                <a:tailEnd/>
              </a:ln>
              <a:effectLst/>
            </p:spPr>
            <p:txBody>
              <a:bodyPr lIns="0" tIns="0" rIns="0" bIns="0" anchor="ctr">
                <a:spAutoFit/>
              </a:bodyPr>
              <a:lstStyle/>
              <a:p>
                <a:pPr>
                  <a:defRPr/>
                </a:pPr>
                <a:endParaRPr lang="en-GB">
                  <a:latin typeface="Calibri" pitchFamily="34" charset="0"/>
                  <a:ea typeface="Arial Unicode MS" pitchFamily="34" charset="-128"/>
                  <a:cs typeface="Arial Unicode MS" pitchFamily="34" charset="-128"/>
                </a:endParaRPr>
              </a:p>
            </p:txBody>
          </p:sp>
        </p:grpSp>
      </p:grpSp>
      <p:sp>
        <p:nvSpPr>
          <p:cNvPr id="29715" name="Line 44"/>
          <p:cNvSpPr>
            <a:spLocks noChangeShapeType="1"/>
          </p:cNvSpPr>
          <p:nvPr/>
        </p:nvSpPr>
        <p:spPr bwMode="gray">
          <a:xfrm>
            <a:off x="1074738" y="5637213"/>
            <a:ext cx="7607300" cy="0"/>
          </a:xfrm>
          <a:prstGeom prst="line">
            <a:avLst/>
          </a:prstGeom>
          <a:noFill/>
          <a:ln w="28575">
            <a:solidFill>
              <a:schemeClr val="folHlink"/>
            </a:solidFill>
            <a:round/>
            <a:headEnd/>
            <a:tailEnd/>
          </a:ln>
        </p:spPr>
        <p:txBody>
          <a:bodyPr>
            <a:spAutoFit/>
          </a:bodyPr>
          <a:lstStyle/>
          <a:p>
            <a:endParaRPr lang="it-IT"/>
          </a:p>
        </p:txBody>
      </p:sp>
      <p:sp>
        <p:nvSpPr>
          <p:cNvPr id="83" name="Segnaposto piè di pagina 82"/>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par>
                                <p:cTn id="22" presetID="2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1000"/>
                                        <p:tgtEl>
                                          <p:spTgt spid="25"/>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620688"/>
            <a:ext cx="7139136" cy="1278979"/>
          </a:xfrm>
        </p:spPr>
        <p:txBody>
          <a:bodyPr/>
          <a:lstStyle/>
          <a:p>
            <a:r>
              <a:rPr lang="en-US" sz="3200" b="1" dirty="0" smtClean="0">
                <a:solidFill>
                  <a:srgbClr val="C00000"/>
                </a:solidFill>
                <a:effectLst/>
                <a:latin typeface="Comic Sans MS" pitchFamily="66" charset="0"/>
              </a:rPr>
              <a:t>Anticoagulation Control in Real Life in Italy </a:t>
            </a:r>
            <a:endParaRPr lang="it-IT" sz="3200" b="1" dirty="0">
              <a:solidFill>
                <a:srgbClr val="C00000"/>
              </a:solidFill>
              <a:effectLst/>
              <a:latin typeface="Comic Sans MS" pitchFamily="66" charset="0"/>
            </a:endParaRPr>
          </a:p>
        </p:txBody>
      </p:sp>
      <p:sp>
        <p:nvSpPr>
          <p:cNvPr id="3" name="Segnaposto piè di pagina 2"/>
          <p:cNvSpPr>
            <a:spLocks noGrp="1"/>
          </p:cNvSpPr>
          <p:nvPr>
            <p:ph type="ftr" sz="quarter" idx="11"/>
          </p:nvPr>
        </p:nvSpPr>
        <p:spPr/>
        <p:txBody>
          <a:bodyPr/>
          <a:lstStyle/>
          <a:p>
            <a:r>
              <a:rPr lang="it-IT" smtClean="0"/>
              <a:t>dr. Oreste Urbano  - Messina</a:t>
            </a:r>
            <a:endParaRPr lang="it-IT"/>
          </a:p>
        </p:txBody>
      </p:sp>
      <p:graphicFrame>
        <p:nvGraphicFramePr>
          <p:cNvPr id="4" name="Tabella 3"/>
          <p:cNvGraphicFramePr>
            <a:graphicFrameLocks noGrp="1"/>
          </p:cNvGraphicFramePr>
          <p:nvPr/>
        </p:nvGraphicFramePr>
        <p:xfrm>
          <a:off x="1043608" y="2348880"/>
          <a:ext cx="7416824" cy="3427987"/>
        </p:xfrm>
        <a:graphic>
          <a:graphicData uri="http://schemas.openxmlformats.org/drawingml/2006/table">
            <a:tbl>
              <a:tblPr firstRow="1" bandRow="1">
                <a:tableStyleId>{C083E6E3-FA7D-4D7B-A595-EF9225AFEA82}</a:tableStyleId>
              </a:tblPr>
              <a:tblGrid>
                <a:gridCol w="1870676"/>
                <a:gridCol w="2377796"/>
                <a:gridCol w="1584176"/>
                <a:gridCol w="1584176"/>
              </a:tblGrid>
              <a:tr h="424056">
                <a:tc gridSpan="4">
                  <a:txBody>
                    <a:bodyPr/>
                    <a:lstStyle/>
                    <a:p>
                      <a:pPr algn="ctr"/>
                      <a:r>
                        <a:rPr lang="en-US" sz="1800" b="1" kern="1200" baseline="0" dirty="0" smtClean="0">
                          <a:solidFill>
                            <a:srgbClr val="FF0000"/>
                          </a:solidFill>
                          <a:latin typeface="Comic Sans MS" pitchFamily="66" charset="0"/>
                          <a:ea typeface="+mn-ea"/>
                          <a:cs typeface="+mn-cs"/>
                        </a:rPr>
                        <a:t>% of INR Determinations by Range in VKA Treated Patients</a:t>
                      </a:r>
                      <a:endParaRPr lang="it-IT" sz="2000" dirty="0">
                        <a:solidFill>
                          <a:srgbClr val="FF0000"/>
                        </a:solidFill>
                        <a:latin typeface="Comic Sans MS" pitchFamily="66" charset="0"/>
                      </a:endParaRPr>
                    </a:p>
                  </a:txBody>
                  <a:tcPr anchor="ctr"/>
                </a:tc>
                <a:tc hMerge="1">
                  <a:txBody>
                    <a:bodyPr/>
                    <a:lstStyle/>
                    <a:p>
                      <a:pPr algn="ctr"/>
                      <a:endParaRPr lang="it-IT" sz="2000" dirty="0"/>
                    </a:p>
                  </a:txBody>
                  <a:tcPr anchor="ctr"/>
                </a:tc>
                <a:tc hMerge="1">
                  <a:txBody>
                    <a:bodyPr/>
                    <a:lstStyle/>
                    <a:p>
                      <a:pPr algn="ctr"/>
                      <a:endParaRPr lang="it-IT" sz="2000" dirty="0"/>
                    </a:p>
                  </a:txBody>
                  <a:tcPr anchor="ctr"/>
                </a:tc>
                <a:tc hMerge="1">
                  <a:txBody>
                    <a:bodyPr/>
                    <a:lstStyle/>
                    <a:p>
                      <a:pPr algn="ctr"/>
                      <a:endParaRPr lang="it-IT" sz="2000" dirty="0"/>
                    </a:p>
                  </a:txBody>
                  <a:tcPr anchor="ctr"/>
                </a:tc>
              </a:tr>
              <a:tr h="728072">
                <a:tc>
                  <a:txBody>
                    <a:bodyPr/>
                    <a:lstStyle/>
                    <a:p>
                      <a:pPr algn="ctr"/>
                      <a:r>
                        <a:rPr lang="it-IT" sz="2000" dirty="0" err="1" smtClean="0">
                          <a:latin typeface="Comic Sans MS" pitchFamily="66" charset="0"/>
                        </a:rPr>
                        <a:t>Range</a:t>
                      </a:r>
                      <a:r>
                        <a:rPr lang="it-IT" sz="2000" dirty="0" smtClean="0">
                          <a:latin typeface="Comic Sans MS" pitchFamily="66" charset="0"/>
                        </a:rPr>
                        <a:t> INR</a:t>
                      </a:r>
                      <a:endParaRPr lang="it-IT" sz="2000" dirty="0">
                        <a:latin typeface="Comic Sans MS" pitchFamily="66" charset="0"/>
                      </a:endParaRPr>
                    </a:p>
                  </a:txBody>
                  <a:tcPr anchor="ctr"/>
                </a:tc>
                <a:tc>
                  <a:txBody>
                    <a:bodyPr/>
                    <a:lstStyle/>
                    <a:p>
                      <a:pPr algn="ctr"/>
                      <a:r>
                        <a:rPr lang="it-IT" sz="2000" dirty="0" smtClean="0">
                          <a:latin typeface="Comic Sans MS" pitchFamily="66" charset="0"/>
                        </a:rPr>
                        <a:t>VKA </a:t>
                      </a:r>
                      <a:r>
                        <a:rPr lang="it-IT" sz="2000" dirty="0" err="1" smtClean="0">
                          <a:latin typeface="Comic Sans MS" pitchFamily="66" charset="0"/>
                        </a:rPr>
                        <a:t>Experienced</a:t>
                      </a:r>
                      <a:endParaRPr lang="it-IT" sz="2000" dirty="0">
                        <a:latin typeface="Comic Sans MS" pitchFamily="66" charset="0"/>
                      </a:endParaRPr>
                    </a:p>
                  </a:txBody>
                  <a:tcPr anchor="ctr"/>
                </a:tc>
                <a:tc>
                  <a:txBody>
                    <a:bodyPr/>
                    <a:lstStyle/>
                    <a:p>
                      <a:pPr algn="ctr"/>
                      <a:r>
                        <a:rPr lang="it-IT" sz="2000" dirty="0" err="1" smtClean="0">
                          <a:latin typeface="Comic Sans MS" pitchFamily="66" charset="0"/>
                        </a:rPr>
                        <a:t>mean</a:t>
                      </a:r>
                      <a:endParaRPr lang="it-IT" sz="2000" dirty="0">
                        <a:latin typeface="Comic Sans MS" pitchFamily="66" charset="0"/>
                      </a:endParaRPr>
                    </a:p>
                  </a:txBody>
                  <a:tcPr anchor="ctr"/>
                </a:tc>
                <a:tc>
                  <a:txBody>
                    <a:bodyPr/>
                    <a:lstStyle/>
                    <a:p>
                      <a:pPr algn="ctr"/>
                      <a:r>
                        <a:rPr lang="it-IT" sz="2000" dirty="0" err="1" smtClean="0">
                          <a:latin typeface="Comic Sans MS" pitchFamily="66" charset="0"/>
                        </a:rPr>
                        <a:t>median</a:t>
                      </a:r>
                      <a:endParaRPr lang="it-IT" sz="2000" dirty="0">
                        <a:latin typeface="Comic Sans MS" pitchFamily="66" charset="0"/>
                      </a:endParaRPr>
                    </a:p>
                  </a:txBody>
                  <a:tcPr anchor="ctr"/>
                </a:tc>
              </a:tr>
              <a:tr h="763691">
                <a:tc>
                  <a:txBody>
                    <a:bodyPr/>
                    <a:lstStyle/>
                    <a:p>
                      <a:r>
                        <a:rPr lang="it-IT" sz="2000" dirty="0" smtClean="0">
                          <a:latin typeface="Comic Sans MS" pitchFamily="66" charset="0"/>
                        </a:rPr>
                        <a:t>% INR &lt; 2</a:t>
                      </a:r>
                    </a:p>
                    <a:p>
                      <a:r>
                        <a:rPr lang="it-IT" sz="2000" dirty="0" smtClean="0">
                          <a:latin typeface="Comic Sans MS" pitchFamily="66" charset="0"/>
                        </a:rPr>
                        <a:t>% INR &lt; 2</a:t>
                      </a:r>
                      <a:endParaRPr lang="it-IT" sz="2000" dirty="0">
                        <a:latin typeface="Comic Sans MS" pitchFamily="66" charset="0"/>
                      </a:endParaRPr>
                    </a:p>
                  </a:txBody>
                  <a:tcPr/>
                </a:tc>
                <a:tc>
                  <a:txBody>
                    <a:bodyPr/>
                    <a:lstStyle/>
                    <a:p>
                      <a:pPr algn="ctr"/>
                      <a:r>
                        <a:rPr lang="it-IT" sz="2000" dirty="0" smtClean="0">
                          <a:latin typeface="Comic Sans MS" pitchFamily="66" charset="0"/>
                        </a:rPr>
                        <a:t>no</a:t>
                      </a:r>
                    </a:p>
                    <a:p>
                      <a:pPr algn="ctr"/>
                      <a:r>
                        <a:rPr lang="it-IT" sz="2000" dirty="0" smtClean="0">
                          <a:latin typeface="Comic Sans MS" pitchFamily="66" charset="0"/>
                        </a:rPr>
                        <a:t>yes</a:t>
                      </a:r>
                    </a:p>
                  </a:txBody>
                  <a:tcPr/>
                </a:tc>
                <a:tc>
                  <a:txBody>
                    <a:bodyPr/>
                    <a:lstStyle/>
                    <a:p>
                      <a:pPr algn="ctr"/>
                      <a:r>
                        <a:rPr lang="it-IT" sz="2000" dirty="0" smtClean="0">
                          <a:latin typeface="Comic Sans MS" pitchFamily="66" charset="0"/>
                        </a:rPr>
                        <a:t>33.4%</a:t>
                      </a:r>
                    </a:p>
                    <a:p>
                      <a:pPr algn="ctr"/>
                      <a:r>
                        <a:rPr lang="it-IT" sz="2000" dirty="0" smtClean="0">
                          <a:latin typeface="Comic Sans MS" pitchFamily="66" charset="0"/>
                        </a:rPr>
                        <a:t>25.3%</a:t>
                      </a:r>
                      <a:endParaRPr lang="it-IT" sz="2000" dirty="0">
                        <a:latin typeface="Comic Sans MS" pitchFamily="66" charset="0"/>
                      </a:endParaRPr>
                    </a:p>
                  </a:txBody>
                  <a:tcPr/>
                </a:tc>
                <a:tc>
                  <a:txBody>
                    <a:bodyPr/>
                    <a:lstStyle/>
                    <a:p>
                      <a:pPr algn="ctr"/>
                      <a:r>
                        <a:rPr lang="it-IT" sz="2000" dirty="0" smtClean="0">
                          <a:latin typeface="Comic Sans MS" pitchFamily="66" charset="0"/>
                        </a:rPr>
                        <a:t>28.8%</a:t>
                      </a:r>
                    </a:p>
                    <a:p>
                      <a:pPr algn="ctr"/>
                      <a:r>
                        <a:rPr lang="it-IT" sz="2000" dirty="0" smtClean="0">
                          <a:latin typeface="Comic Sans MS" pitchFamily="66" charset="0"/>
                        </a:rPr>
                        <a:t>20.0%</a:t>
                      </a:r>
                      <a:endParaRPr lang="it-IT" sz="2000" dirty="0">
                        <a:latin typeface="Comic Sans MS" pitchFamily="66" charset="0"/>
                      </a:endParaRPr>
                    </a:p>
                  </a:txBody>
                  <a:tcPr/>
                </a:tc>
              </a:tr>
              <a:tr h="792088">
                <a:tc>
                  <a:txBody>
                    <a:bodyPr/>
                    <a:lstStyle/>
                    <a:p>
                      <a:r>
                        <a:rPr lang="it-IT" sz="2000" dirty="0" smtClean="0">
                          <a:latin typeface="Comic Sans MS" pitchFamily="66" charset="0"/>
                        </a:rPr>
                        <a:t>% INR &gt; 2</a:t>
                      </a:r>
                    </a:p>
                    <a:p>
                      <a:r>
                        <a:rPr lang="it-IT" sz="2000" dirty="0" smtClean="0">
                          <a:latin typeface="Comic Sans MS" pitchFamily="66" charset="0"/>
                        </a:rPr>
                        <a:t>% INR &gt; 2</a:t>
                      </a:r>
                      <a:r>
                        <a:rPr lang="it-IT" sz="2000" baseline="0" dirty="0" smtClean="0">
                          <a:latin typeface="Comic Sans MS" pitchFamily="66" charset="0"/>
                        </a:rPr>
                        <a:t> </a:t>
                      </a:r>
                      <a:endParaRPr lang="it-IT" sz="2000" dirty="0" smtClean="0">
                        <a:latin typeface="Comic Sans MS" pitchFamily="66" charset="0"/>
                      </a:endParaRPr>
                    </a:p>
                  </a:txBody>
                  <a:tcPr/>
                </a:tc>
                <a:tc>
                  <a:txBody>
                    <a:bodyPr/>
                    <a:lstStyle/>
                    <a:p>
                      <a:pPr algn="ctr"/>
                      <a:r>
                        <a:rPr lang="it-IT" sz="2000" dirty="0" smtClean="0">
                          <a:latin typeface="Comic Sans MS" pitchFamily="66" charset="0"/>
                        </a:rPr>
                        <a:t>no</a:t>
                      </a:r>
                    </a:p>
                    <a:p>
                      <a:pPr algn="ctr"/>
                      <a:r>
                        <a:rPr lang="it-IT" sz="2000" dirty="0" smtClean="0">
                          <a:latin typeface="Comic Sans MS" pitchFamily="66" charset="0"/>
                        </a:rPr>
                        <a:t>yes</a:t>
                      </a:r>
                      <a:endParaRPr lang="it-IT" sz="2000" dirty="0">
                        <a:latin typeface="Comic Sans MS" pitchFamily="66" charset="0"/>
                      </a:endParaRPr>
                    </a:p>
                  </a:txBody>
                  <a:tcPr/>
                </a:tc>
                <a:tc>
                  <a:txBody>
                    <a:bodyPr/>
                    <a:lstStyle/>
                    <a:p>
                      <a:pPr algn="ctr"/>
                      <a:r>
                        <a:rPr lang="it-IT" sz="2000" dirty="0" smtClean="0">
                          <a:latin typeface="Comic Sans MS" pitchFamily="66" charset="0"/>
                        </a:rPr>
                        <a:t>47.9%</a:t>
                      </a:r>
                    </a:p>
                    <a:p>
                      <a:pPr algn="ctr"/>
                      <a:r>
                        <a:rPr lang="it-IT" sz="2000" dirty="0" smtClean="0">
                          <a:latin typeface="Comic Sans MS" pitchFamily="66" charset="0"/>
                        </a:rPr>
                        <a:t>56.3%</a:t>
                      </a:r>
                      <a:endParaRPr lang="it-IT" sz="2000" dirty="0">
                        <a:latin typeface="Comic Sans MS" pitchFamily="66" charset="0"/>
                      </a:endParaRPr>
                    </a:p>
                  </a:txBody>
                  <a:tcPr/>
                </a:tc>
                <a:tc>
                  <a:txBody>
                    <a:bodyPr/>
                    <a:lstStyle/>
                    <a:p>
                      <a:pPr algn="ctr"/>
                      <a:r>
                        <a:rPr lang="it-IT" sz="2000" dirty="0" smtClean="0">
                          <a:latin typeface="Comic Sans MS" pitchFamily="66" charset="0"/>
                        </a:rPr>
                        <a:t>50.0%</a:t>
                      </a:r>
                    </a:p>
                    <a:p>
                      <a:pPr algn="ctr"/>
                      <a:r>
                        <a:rPr lang="it-IT" sz="2000" dirty="0" smtClean="0">
                          <a:latin typeface="Comic Sans MS" pitchFamily="66" charset="0"/>
                        </a:rPr>
                        <a:t>58.3%</a:t>
                      </a:r>
                      <a:endParaRPr lang="it-IT" sz="2000" dirty="0">
                        <a:latin typeface="Comic Sans MS" pitchFamily="66" charset="0"/>
                      </a:endParaRPr>
                    </a:p>
                  </a:txBody>
                  <a:tcPr/>
                </a:tc>
              </a:tr>
              <a:tr h="720080">
                <a:tc>
                  <a:txBody>
                    <a:bodyPr/>
                    <a:lstStyle/>
                    <a:p>
                      <a:r>
                        <a:rPr lang="it-IT" sz="2000" dirty="0" smtClean="0">
                          <a:latin typeface="Comic Sans MS" pitchFamily="66" charset="0"/>
                        </a:rPr>
                        <a:t>% INR &gt;</a:t>
                      </a:r>
                      <a:r>
                        <a:rPr lang="it-IT" sz="2000" baseline="0" dirty="0" smtClean="0">
                          <a:latin typeface="Comic Sans MS" pitchFamily="66" charset="0"/>
                        </a:rPr>
                        <a:t> 3</a:t>
                      </a:r>
                      <a:endParaRPr lang="it-IT" sz="2000" dirty="0" smtClean="0">
                        <a:latin typeface="Comic Sans MS" pitchFamily="66" charset="0"/>
                      </a:endParaRPr>
                    </a:p>
                    <a:p>
                      <a:r>
                        <a:rPr lang="it-IT" sz="2000" dirty="0" smtClean="0">
                          <a:latin typeface="Comic Sans MS" pitchFamily="66" charset="0"/>
                        </a:rPr>
                        <a:t>% INR &gt;</a:t>
                      </a:r>
                      <a:r>
                        <a:rPr lang="it-IT" sz="2000" baseline="0" dirty="0" smtClean="0">
                          <a:latin typeface="Comic Sans MS" pitchFamily="66" charset="0"/>
                        </a:rPr>
                        <a:t> 3</a:t>
                      </a:r>
                      <a:endParaRPr lang="it-IT" sz="2000" dirty="0" smtClean="0">
                        <a:latin typeface="Comic Sans MS" pitchFamily="66" charset="0"/>
                      </a:endParaRPr>
                    </a:p>
                  </a:txBody>
                  <a:tcPr/>
                </a:tc>
                <a:tc>
                  <a:txBody>
                    <a:bodyPr/>
                    <a:lstStyle/>
                    <a:p>
                      <a:pPr algn="ctr"/>
                      <a:r>
                        <a:rPr lang="it-IT" sz="2000" dirty="0" smtClean="0">
                          <a:latin typeface="Comic Sans MS" pitchFamily="66" charset="0"/>
                        </a:rPr>
                        <a:t>no</a:t>
                      </a:r>
                    </a:p>
                    <a:p>
                      <a:pPr algn="ctr"/>
                      <a:r>
                        <a:rPr lang="it-IT" sz="2000" dirty="0" smtClean="0">
                          <a:latin typeface="Comic Sans MS" pitchFamily="66" charset="0"/>
                        </a:rPr>
                        <a:t>yes</a:t>
                      </a:r>
                      <a:endParaRPr lang="it-IT" sz="2000" dirty="0">
                        <a:latin typeface="Comic Sans MS" pitchFamily="66" charset="0"/>
                      </a:endParaRPr>
                    </a:p>
                  </a:txBody>
                  <a:tcPr/>
                </a:tc>
                <a:tc>
                  <a:txBody>
                    <a:bodyPr/>
                    <a:lstStyle/>
                    <a:p>
                      <a:pPr algn="ctr"/>
                      <a:r>
                        <a:rPr lang="it-IT" sz="2000" dirty="0" smtClean="0">
                          <a:latin typeface="Comic Sans MS" pitchFamily="66" charset="0"/>
                        </a:rPr>
                        <a:t>16.9%</a:t>
                      </a:r>
                    </a:p>
                    <a:p>
                      <a:pPr algn="ctr"/>
                      <a:r>
                        <a:rPr lang="it-IT" sz="2000" dirty="0" smtClean="0">
                          <a:latin typeface="Comic Sans MS" pitchFamily="66" charset="0"/>
                        </a:rPr>
                        <a:t>17.9%</a:t>
                      </a:r>
                      <a:endParaRPr lang="it-IT" sz="2000" dirty="0">
                        <a:latin typeface="Comic Sans MS" pitchFamily="66" charset="0"/>
                      </a:endParaRPr>
                    </a:p>
                  </a:txBody>
                  <a:tcPr/>
                </a:tc>
                <a:tc>
                  <a:txBody>
                    <a:bodyPr/>
                    <a:lstStyle/>
                    <a:p>
                      <a:pPr algn="ctr"/>
                      <a:r>
                        <a:rPr lang="it-IT" sz="2000" dirty="0" smtClean="0">
                          <a:latin typeface="Comic Sans MS" pitchFamily="66" charset="0"/>
                        </a:rPr>
                        <a:t>13.3%</a:t>
                      </a:r>
                    </a:p>
                    <a:p>
                      <a:pPr algn="ctr"/>
                      <a:r>
                        <a:rPr lang="it-IT" sz="2000" dirty="0" smtClean="0">
                          <a:latin typeface="Comic Sans MS" pitchFamily="66" charset="0"/>
                        </a:rPr>
                        <a:t>14.3%</a:t>
                      </a:r>
                      <a:endParaRPr lang="it-IT" sz="2000" dirty="0">
                        <a:latin typeface="Comic Sans MS" pitchFamily="66" charset="0"/>
                      </a:endParaRPr>
                    </a:p>
                  </a:txBody>
                  <a:tcPr/>
                </a:tc>
              </a:tr>
            </a:tbl>
          </a:graphicData>
        </a:graphic>
      </p:graphicFrame>
      <p:sp>
        <p:nvSpPr>
          <p:cNvPr id="6" name="Ovale 5"/>
          <p:cNvSpPr/>
          <p:nvPr/>
        </p:nvSpPr>
        <p:spPr>
          <a:xfrm>
            <a:off x="5436096" y="4149080"/>
            <a:ext cx="1296144" cy="1008112"/>
          </a:xfrm>
          <a:prstGeom prst="ellipse">
            <a:avLst/>
          </a:prstGeom>
          <a:noFill/>
          <a:ln w="57150">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p:cNvSpPr>
          <p:nvPr>
            <p:ph type="title"/>
          </p:nvPr>
        </p:nvSpPr>
        <p:spPr bwMode="auto">
          <a:xfrm>
            <a:off x="755576" y="548680"/>
            <a:ext cx="8077200" cy="1143000"/>
          </a:xfrm>
          <a:noFill/>
        </p:spPr>
        <p:txBody>
          <a:bodyPr/>
          <a:lstStyle/>
          <a:p>
            <a:r>
              <a:rPr lang="it-IT" b="1" dirty="0" smtClean="0">
                <a:solidFill>
                  <a:srgbClr val="C00000"/>
                </a:solidFill>
                <a:effectLst/>
                <a:latin typeface="Comic Sans MS" pitchFamily="66" charset="0"/>
                <a:ea typeface="ＭＳ Ｐゴシック" pitchFamily="34" charset="-128"/>
              </a:rPr>
              <a:t>MODELLI GESTIONALI</a:t>
            </a:r>
          </a:p>
        </p:txBody>
      </p:sp>
      <p:sp>
        <p:nvSpPr>
          <p:cNvPr id="257027" name="Rectangle 3"/>
          <p:cNvSpPr>
            <a:spLocks noGrp="1"/>
          </p:cNvSpPr>
          <p:nvPr>
            <p:ph type="body" idx="1"/>
          </p:nvPr>
        </p:nvSpPr>
        <p:spPr bwMode="auto">
          <a:xfrm>
            <a:off x="611560" y="2276872"/>
            <a:ext cx="7924800" cy="2959968"/>
          </a:xfrm>
          <a:noFill/>
        </p:spPr>
        <p:txBody>
          <a:bodyPr/>
          <a:lstStyle/>
          <a:p>
            <a:pPr>
              <a:buBlip>
                <a:blip r:embed="rId2"/>
              </a:buBlip>
            </a:pPr>
            <a:r>
              <a:rPr lang="it-IT" b="0" dirty="0" smtClean="0">
                <a:effectLst/>
                <a:latin typeface="Comic Sans MS" pitchFamily="66" charset="0"/>
                <a:ea typeface="ＭＳ Ｐゴシック" pitchFamily="34" charset="-128"/>
              </a:rPr>
              <a:t>Centri Trombosi (CT)</a:t>
            </a:r>
          </a:p>
          <a:p>
            <a:pPr>
              <a:buBlip>
                <a:blip r:embed="rId2"/>
              </a:buBlip>
            </a:pPr>
            <a:r>
              <a:rPr lang="it-IT" b="0" dirty="0" smtClean="0">
                <a:effectLst/>
                <a:latin typeface="Comic Sans MS" pitchFamily="66" charset="0"/>
                <a:ea typeface="ＭＳ Ｐゴシック" pitchFamily="34" charset="-128"/>
              </a:rPr>
              <a:t>Medici di Medicina Generale o altri specialisti </a:t>
            </a:r>
          </a:p>
          <a:p>
            <a:pPr>
              <a:buBlip>
                <a:blip r:embed="rId2"/>
              </a:buBlip>
            </a:pPr>
            <a:r>
              <a:rPr lang="it-IT" b="0" dirty="0" smtClean="0">
                <a:effectLst/>
                <a:latin typeface="Comic Sans MS" pitchFamily="66" charset="0"/>
                <a:ea typeface="ＭＳ Ｐゴシック" pitchFamily="34" charset="-128"/>
              </a:rPr>
              <a:t>Pazienti in </a:t>
            </a:r>
            <a:r>
              <a:rPr lang="it-IT" b="0" dirty="0" err="1" smtClean="0">
                <a:effectLst/>
                <a:latin typeface="Comic Sans MS" pitchFamily="66" charset="0"/>
                <a:ea typeface="ＭＳ Ｐゴシック" pitchFamily="34" charset="-128"/>
              </a:rPr>
              <a:t>Self-Testing</a:t>
            </a:r>
            <a:r>
              <a:rPr lang="it-IT" b="0" dirty="0" smtClean="0">
                <a:effectLst/>
                <a:latin typeface="Comic Sans MS" pitchFamily="66" charset="0"/>
                <a:ea typeface="ＭＳ Ｐゴシック" pitchFamily="34" charset="-128"/>
              </a:rPr>
              <a:t> (PST)</a:t>
            </a:r>
          </a:p>
          <a:p>
            <a:pPr>
              <a:buBlip>
                <a:blip r:embed="rId2"/>
              </a:buBlip>
            </a:pPr>
            <a:r>
              <a:rPr lang="it-IT" b="0" dirty="0" smtClean="0">
                <a:effectLst/>
                <a:latin typeface="Comic Sans MS" pitchFamily="66" charset="0"/>
                <a:ea typeface="ＭＳ Ｐゴシック" pitchFamily="34" charset="-128"/>
              </a:rPr>
              <a:t>Pazienti in </a:t>
            </a:r>
            <a:r>
              <a:rPr lang="it-IT" b="0" dirty="0" err="1" smtClean="0">
                <a:effectLst/>
                <a:latin typeface="Comic Sans MS" pitchFamily="66" charset="0"/>
                <a:ea typeface="ＭＳ Ｐゴシック" pitchFamily="34" charset="-128"/>
              </a:rPr>
              <a:t>Self-Management</a:t>
            </a:r>
            <a:r>
              <a:rPr lang="it-IT" b="0" dirty="0" smtClean="0">
                <a:effectLst/>
                <a:latin typeface="Comic Sans MS" pitchFamily="66" charset="0"/>
                <a:ea typeface="ＭＳ Ｐゴシック" pitchFamily="34" charset="-128"/>
              </a:rPr>
              <a:t> (PSM)</a:t>
            </a:r>
          </a:p>
        </p:txBody>
      </p:sp>
      <p:sp>
        <p:nvSpPr>
          <p:cNvPr id="4" name="Segnaposto piè di pagina 3"/>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6"/>
          <p:cNvGrpSpPr>
            <a:grpSpLocks/>
          </p:cNvGrpSpPr>
          <p:nvPr/>
        </p:nvGrpSpPr>
        <p:grpSpPr bwMode="auto">
          <a:xfrm>
            <a:off x="251520" y="1147765"/>
            <a:ext cx="8754368" cy="4619623"/>
            <a:chOff x="186992" y="1268760"/>
            <a:chExt cx="8753560" cy="4620450"/>
          </a:xfrm>
        </p:grpSpPr>
        <p:pic>
          <p:nvPicPr>
            <p:cNvPr id="31749" name="Picture 1"/>
            <p:cNvPicPr>
              <a:picLocks noChangeAspect="1" noChangeArrowheads="1"/>
            </p:cNvPicPr>
            <p:nvPr/>
          </p:nvPicPr>
          <p:blipFill>
            <a:blip r:embed="rId2" cstate="print">
              <a:lum contrast="10000"/>
            </a:blip>
            <a:srcRect/>
            <a:stretch>
              <a:fillRect/>
            </a:stretch>
          </p:blipFill>
          <p:spPr bwMode="auto">
            <a:xfrm>
              <a:off x="3131840" y="1268760"/>
              <a:ext cx="5808712" cy="4563988"/>
            </a:xfrm>
            <a:prstGeom prst="rect">
              <a:avLst/>
            </a:prstGeom>
            <a:noFill/>
            <a:ln w="9525">
              <a:noFill/>
              <a:miter lim="800000"/>
              <a:headEnd/>
              <a:tailEnd/>
            </a:ln>
          </p:spPr>
        </p:pic>
        <p:sp>
          <p:nvSpPr>
            <p:cNvPr id="4" name="Rettangolo 74"/>
            <p:cNvSpPr>
              <a:spLocks noChangeArrowheads="1"/>
            </p:cNvSpPr>
            <p:nvPr/>
          </p:nvSpPr>
          <p:spPr bwMode="auto">
            <a:xfrm>
              <a:off x="3108616" y="5212814"/>
              <a:ext cx="5795427" cy="676396"/>
            </a:xfrm>
            <a:prstGeom prst="rect">
              <a:avLst/>
            </a:prstGeom>
            <a:noFill/>
            <a:ln w="19050" algn="ctr">
              <a:solidFill>
                <a:srgbClr val="FF0000"/>
              </a:solidFill>
              <a:round/>
              <a:headEnd/>
              <a:tailEnd/>
            </a:ln>
            <a:scene3d>
              <a:camera prst="orthographicFront"/>
              <a:lightRig rig="threePt" dir="t"/>
            </a:scene3d>
            <a:sp3d>
              <a:bevelT w="165100" prst="coolSlant"/>
            </a:sp3d>
          </p:spPr>
          <p:txBody>
            <a:bodyPr>
              <a:spAutoFit/>
            </a:bodyPr>
            <a:lstStyle/>
            <a:p>
              <a:pPr eaLnBrk="0" fontAlgn="auto" hangingPunct="0">
                <a:spcBef>
                  <a:spcPts val="0"/>
                </a:spcBef>
                <a:spcAft>
                  <a:spcPts val="0"/>
                </a:spcAft>
                <a:defRPr/>
              </a:pPr>
              <a:endParaRPr lang="it-IT" kern="0">
                <a:ea typeface="ＭＳ Ｐゴシック" charset="-128"/>
                <a:cs typeface="ＭＳ Ｐゴシック" charset="-128"/>
              </a:endParaRPr>
            </a:p>
          </p:txBody>
        </p:sp>
        <p:pic>
          <p:nvPicPr>
            <p:cNvPr id="31751" name="Picture 2"/>
            <p:cNvPicPr>
              <a:picLocks noChangeAspect="1" noChangeArrowheads="1"/>
            </p:cNvPicPr>
            <p:nvPr/>
          </p:nvPicPr>
          <p:blipFill>
            <a:blip r:embed="rId3" cstate="print">
              <a:lum contrast="10000"/>
            </a:blip>
            <a:srcRect/>
            <a:stretch>
              <a:fillRect/>
            </a:stretch>
          </p:blipFill>
          <p:spPr bwMode="auto">
            <a:xfrm>
              <a:off x="186992" y="1317756"/>
              <a:ext cx="2758392" cy="170547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sp>
        <p:nvSpPr>
          <p:cNvPr id="31747" name="CasellaDiTesto 149"/>
          <p:cNvSpPr txBox="1">
            <a:spLocks noChangeArrowheads="1"/>
          </p:cNvSpPr>
          <p:nvPr/>
        </p:nvSpPr>
        <p:spPr bwMode="auto">
          <a:xfrm>
            <a:off x="1233488" y="179388"/>
            <a:ext cx="7494587" cy="646112"/>
          </a:xfrm>
          <a:prstGeom prst="rect">
            <a:avLst/>
          </a:prstGeom>
          <a:noFill/>
          <a:ln w="9525">
            <a:noFill/>
            <a:miter lim="800000"/>
            <a:headEnd/>
            <a:tailEnd/>
          </a:ln>
        </p:spPr>
        <p:txBody>
          <a:bodyPr wrap="none">
            <a:spAutoFit/>
          </a:bodyPr>
          <a:lstStyle/>
          <a:p>
            <a:r>
              <a:rPr lang="it-IT" sz="3600" dirty="0">
                <a:solidFill>
                  <a:srgbClr val="C00000"/>
                </a:solidFill>
                <a:latin typeface="Comic Sans MS" pitchFamily="66" charset="0"/>
              </a:rPr>
              <a:t>TTR </a:t>
            </a:r>
            <a:r>
              <a:rPr lang="it-IT" sz="3600" dirty="0" err="1">
                <a:solidFill>
                  <a:srgbClr val="C00000"/>
                </a:solidFill>
                <a:latin typeface="Comic Sans MS" pitchFamily="66" charset="0"/>
              </a:rPr>
              <a:t>warfarin</a:t>
            </a:r>
            <a:r>
              <a:rPr lang="it-IT" sz="3600" dirty="0">
                <a:solidFill>
                  <a:srgbClr val="C00000"/>
                </a:solidFill>
                <a:latin typeface="Comic Sans MS" pitchFamily="66" charset="0"/>
              </a:rPr>
              <a:t> nella pratica clinica</a:t>
            </a:r>
          </a:p>
        </p:txBody>
      </p:sp>
      <p:sp>
        <p:nvSpPr>
          <p:cNvPr id="7" name="Rettangolo 6"/>
          <p:cNvSpPr>
            <a:spLocks noChangeArrowheads="1"/>
          </p:cNvSpPr>
          <p:nvPr/>
        </p:nvSpPr>
        <p:spPr bwMode="auto">
          <a:xfrm>
            <a:off x="827584" y="5877272"/>
            <a:ext cx="8064500" cy="400050"/>
          </a:xfrm>
          <a:prstGeom prst="rect">
            <a:avLst/>
          </a:prstGeom>
          <a:noFill/>
          <a:ln w="9525">
            <a:noFill/>
            <a:miter lim="800000"/>
            <a:headEnd/>
            <a:tailEnd/>
          </a:ln>
        </p:spPr>
        <p:txBody>
          <a:bodyPr>
            <a:spAutoFit/>
          </a:bodyPr>
          <a:lstStyle/>
          <a:p>
            <a:pPr>
              <a:spcBef>
                <a:spcPct val="50000"/>
              </a:spcBef>
            </a:pPr>
            <a:r>
              <a:rPr lang="it-IT" sz="1000" dirty="0"/>
              <a:t>The Task </a:t>
            </a:r>
            <a:r>
              <a:rPr lang="it-IT" sz="1000" dirty="0" err="1"/>
              <a:t>Force</a:t>
            </a:r>
            <a:r>
              <a:rPr lang="it-IT" sz="1000" dirty="0"/>
              <a:t> </a:t>
            </a:r>
            <a:r>
              <a:rPr lang="it-IT" sz="1000" dirty="0" err="1"/>
              <a:t>for</a:t>
            </a:r>
            <a:r>
              <a:rPr lang="it-IT" sz="1000" dirty="0"/>
              <a:t> the Management </a:t>
            </a:r>
            <a:r>
              <a:rPr lang="it-IT" sz="1000" dirty="0" err="1"/>
              <a:t>of</a:t>
            </a:r>
            <a:r>
              <a:rPr lang="it-IT" sz="1000" dirty="0"/>
              <a:t> </a:t>
            </a:r>
            <a:r>
              <a:rPr lang="it-IT" sz="1000" dirty="0" err="1"/>
              <a:t>Atrial</a:t>
            </a:r>
            <a:r>
              <a:rPr lang="it-IT" sz="1000" dirty="0"/>
              <a:t> </a:t>
            </a:r>
            <a:r>
              <a:rPr lang="it-IT" sz="1000" dirty="0" err="1"/>
              <a:t>Fibrillation</a:t>
            </a:r>
            <a:r>
              <a:rPr lang="it-IT" sz="1000" dirty="0"/>
              <a:t> </a:t>
            </a:r>
            <a:r>
              <a:rPr lang="it-IT" sz="1000" dirty="0" err="1"/>
              <a:t>of</a:t>
            </a:r>
            <a:r>
              <a:rPr lang="it-IT" sz="1000" dirty="0"/>
              <a:t> the </a:t>
            </a:r>
            <a:r>
              <a:rPr lang="it-IT" sz="1000" dirty="0" err="1"/>
              <a:t>European</a:t>
            </a:r>
            <a:r>
              <a:rPr lang="it-IT" sz="1000" dirty="0"/>
              <a:t> Society </a:t>
            </a:r>
            <a:r>
              <a:rPr lang="it-IT" sz="1000" dirty="0" err="1"/>
              <a:t>of</a:t>
            </a:r>
            <a:r>
              <a:rPr lang="it-IT" sz="1000" dirty="0"/>
              <a:t> </a:t>
            </a:r>
            <a:r>
              <a:rPr lang="it-IT" sz="1000" dirty="0" err="1"/>
              <a:t>Cardiology</a:t>
            </a:r>
            <a:r>
              <a:rPr lang="it-IT" sz="1000" dirty="0"/>
              <a:t> (ESC). </a:t>
            </a:r>
            <a:r>
              <a:rPr lang="it-IT" sz="1000" i="1" dirty="0" err="1"/>
              <a:t>European</a:t>
            </a:r>
            <a:r>
              <a:rPr lang="it-IT" sz="1000" i="1" dirty="0"/>
              <a:t> </a:t>
            </a:r>
            <a:r>
              <a:rPr lang="it-IT" sz="1000" i="1" dirty="0" err="1"/>
              <a:t>Heart</a:t>
            </a:r>
            <a:r>
              <a:rPr lang="it-IT" sz="1000" i="1" dirty="0"/>
              <a:t> Journal, 2010  </a:t>
            </a:r>
            <a:r>
              <a:rPr lang="it-IT" sz="1000" dirty="0" err="1"/>
              <a:t>Guidelines</a:t>
            </a:r>
            <a:r>
              <a:rPr lang="it-IT" sz="1000" dirty="0"/>
              <a:t> </a:t>
            </a:r>
            <a:r>
              <a:rPr lang="it-IT" sz="1000" dirty="0" err="1"/>
              <a:t>for</a:t>
            </a:r>
            <a:r>
              <a:rPr lang="it-IT" sz="1000" dirty="0"/>
              <a:t> the management </a:t>
            </a:r>
            <a:r>
              <a:rPr lang="it-IT" sz="1000" dirty="0" err="1"/>
              <a:t>of</a:t>
            </a:r>
            <a:r>
              <a:rPr lang="it-IT" sz="1000" dirty="0"/>
              <a:t> </a:t>
            </a:r>
            <a:r>
              <a:rPr lang="it-IT" sz="1000" dirty="0" err="1"/>
              <a:t>atrial</a:t>
            </a:r>
            <a:r>
              <a:rPr lang="it-IT" sz="1000" dirty="0"/>
              <a:t> </a:t>
            </a:r>
            <a:r>
              <a:rPr lang="it-IT" sz="1000" dirty="0" err="1"/>
              <a:t>fibrillation</a:t>
            </a:r>
            <a:endParaRPr lang="de-DE" sz="1000" dirty="0"/>
          </a:p>
        </p:txBody>
      </p:sp>
      <p:sp>
        <p:nvSpPr>
          <p:cNvPr id="8" name="Segnaposto piè di pagina 7"/>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5" name="Picture 2"/>
          <p:cNvPicPr>
            <a:picLocks noChangeAspect="1" noChangeArrowheads="1"/>
          </p:cNvPicPr>
          <p:nvPr/>
        </p:nvPicPr>
        <p:blipFill>
          <a:blip r:embed="rId2" cstate="print">
            <a:lum bright="-10000" contrast="10000"/>
          </a:blip>
          <a:srcRect b="9278"/>
          <a:stretch>
            <a:fillRect/>
          </a:stretch>
        </p:blipFill>
        <p:spPr bwMode="auto">
          <a:xfrm>
            <a:off x="251520" y="404664"/>
            <a:ext cx="4392488" cy="2160240"/>
          </a:xfrm>
          <a:prstGeom prst="rect">
            <a:avLst/>
          </a:prstGeom>
          <a:ln>
            <a:noFill/>
          </a:ln>
          <a:effectLst>
            <a:outerShdw blurRad="292100" dist="139700" dir="2700000" algn="tl" rotWithShape="0">
              <a:srgbClr val="333333">
                <a:alpha val="65000"/>
              </a:srgbClr>
            </a:outerShdw>
          </a:effectLst>
        </p:spPr>
      </p:pic>
      <p:sp>
        <p:nvSpPr>
          <p:cNvPr id="6" name="Rettangolo 5"/>
          <p:cNvSpPr/>
          <p:nvPr/>
        </p:nvSpPr>
        <p:spPr>
          <a:xfrm>
            <a:off x="6228184" y="1628800"/>
            <a:ext cx="1818126" cy="215444"/>
          </a:xfrm>
          <a:prstGeom prst="rect">
            <a:avLst/>
          </a:prstGeom>
        </p:spPr>
        <p:txBody>
          <a:bodyPr wrap="none">
            <a:spAutoFit/>
          </a:bodyPr>
          <a:lstStyle/>
          <a:p>
            <a:r>
              <a:rPr lang="it-IT" sz="800" i="1" dirty="0" err="1" smtClean="0"/>
              <a:t>Arch</a:t>
            </a:r>
            <a:r>
              <a:rPr lang="it-IT" sz="800" i="1" dirty="0" smtClean="0"/>
              <a:t> </a:t>
            </a:r>
            <a:r>
              <a:rPr lang="it-IT" sz="800" i="1" dirty="0" err="1" smtClean="0"/>
              <a:t>Intern</a:t>
            </a:r>
            <a:r>
              <a:rPr lang="it-IT" sz="800" i="1" dirty="0" smtClean="0"/>
              <a:t> </a:t>
            </a:r>
            <a:r>
              <a:rPr lang="it-IT" sz="800" i="1" dirty="0" err="1" smtClean="0"/>
              <a:t>Med</a:t>
            </a:r>
            <a:r>
              <a:rPr lang="it-IT" sz="800" i="1" dirty="0" smtClean="0"/>
              <a:t>. 2007;167:239-245</a:t>
            </a:r>
            <a:endParaRPr lang="it-IT" sz="800" dirty="0"/>
          </a:p>
        </p:txBody>
      </p:sp>
      <p:sp>
        <p:nvSpPr>
          <p:cNvPr id="52228" name="AutoShape 4" descr="data:image/jpeg;base64,/9j/4AAQSkZJRgABAQAAAQABAAD/2wCEAAkGBwgTBgkUEggKFRQXFR4ZGRcVGCEZIRwcHCAiIiUeHyIcIC4iHiAlHR0gJTEhKCwtOi4vJCAzOD8sNywtLisBCgoKDg0OGhAQGzQkHyUsLC00LCwsNCwsLCwsLCwsLCwsLDQsLCwsLCwsLCwsLCwsLCwsLCwsLCwsLCwsLCwsLP/AABEIADMAkAMBEQACEQEDEQH/xAAbAAABBQEBAAAAAAAAAAAAAAAFAQIDBAYAB//EAEEQAAEDAgQDAwgIBAUFAAAAAAECAxEEBQAGEiETMUEHIlEUFRdUYXGS0yMyNEJSgZHRFjOhwSRDsbPwNkRic4L/xAAZAQADAQEBAAAAAAAAAAAAAAAAAQIDBAX/xAAqEQACAgECBQQBBQEAAAAAAAAAAQIDEQQhEhQVMVEFE0FSIjJCYXGB8f/aAAwDAQACEQMRAD8A9GpMq2lVOhRpUSR4D9sebxssmOUbR6sn9B+2GpvIZKLNmy4q7VFOG0l1tCVqEDkqY6ez+oxr7c/bVj7MhTWcLudd7HYqe3uvLonChCSpWhAVCQJJIjlhUVytnwplSkksght/KhtaanzfWinP+aWe6OkmNwJ6xjqeisjJw4tzJWprJoKfLFicp21oabUlQCgQBuD15Y43GUZY+TRY7gxuiy+vicC2vvpSopKmkJ0yOYBVGr8pxtKmUccb/wAJdm34i0VFll3ykNU61uNiVtaAlaZMQQoDf+2B0TjiTewKxf6R5dp8s1jj4Zo3/ozCitsJAV+Hcc8Vfp504bfcIWKeRtway0zdqanXb6niOmGxwwQqPA9B78OGlnOt2cXYh2KLwJdm8tU9xZZdt1VrcMNw2CFnbkf3w6tJOyHEpdinYovAmYEZYo1sB+iqAHNklLYIJ8NuRxNOmncnwy7BO3hC7uWrQmj4nkDh7s6Qkav08RjBKXEq8mje2QIF5X8yGq83VvAkgq4Ph1jnE9cdS0lnucHFuZ8a4cigZc80ioFpuBZ06tYZB7vjHP8AphPSyhJx4t0NWJoJ3Cy2FosJ8jWta50IQlJUYEk+AAncnxxhCuc8tsbkkR0Nty85XqZ8kdQ8EayhxAB0zEgxCtz0OHZTOMeLOQjYpBT+ELR6sn9B+2MOJ9ywrbfsLHuwtwHXCqaaon3FqAQhJWo+xIk/6YqCcpKIpPCPK6ysYpMw2KuFfTLU+S3VJStKo4m4MA8kjb/5Hjj364q6qdOO3Y43+MlI9CzfH8H3zf8A7R7/AG1Y8fSbXxR02vMHgwFtzC0z2YUrS6GpPGQtlCyBo1LkAkzsBM7jpj1p6dz1TmpdjljNKrDQav6ai3dlKm0valpaDWtOwlZgke4Ex+WOWpq7WZwaz/CrDNbl6nYbsNAhtICA0mAPcMcGqblbLi8m1axHYei104vC6gJIcU2G1EfeSkyJ9ok4pWycVD4HjG5592cV9Q2/mEItdU8DVqktlAAO+x1rB/THpa2uM415klt8nJRJpy2+STMFY+52i5T126oZgrgOFJmfDQo8sFMIx0lmHn/o7JN2R2LfaH/1XlD/AN/9xifT1iiwu/8AWgz2jWVVVlWrSmeIiHW4/EjoPeJGOX0+xV3LPZl3x4oEVozEt7JFG8n+c4lLQEf5x7p28AZV7hi7tO46hpdu4oTzBEmbaNpns8ubSR3UUqkj8hz/AL4jSWceqUv5HYsVtAXLd2rUZUy+15pe4aw22t1ZQU6VbcgrVvy3A546b9PD35T4t99jKub4VsXc722/pudFWUAbUtptTamj95BM7CRPLxxGjtqcXVbtk0tUsqSHZRzVRVt2hygfYrGm1AoX1SojVHIndI5jbC1OllTX+MsxFXPieGjaY8zJ0FW3H/As+7CcgAecFVq125pFufdaU6lT5TGzaTMQTvKgmR4Tjv0ihHMpPG239mVucbEOdLHTO5VrEN2tBcWkaA2hIUFdN9o354eh1Eo3pylt8isi5Q2RRZdvKuzmsZetVV5T5OtnSIOoqSpKSCFREQT4Y2caVq+OMtskZm4YGZfy+6/2eeQ1VE+ysII70GFSSlQIJB5iR7xh3ahV6r3YPKCFbdfCySx2+61GUaqhr6NxtSUlsPSkhQH1VDeZEA7joMTdZCq9XUvv3CEXKDjIgyvW5moqQUtTYqp9LezbzCkmU9AQpQ5ePu9+NNVXRe/cjPDfwKuUoLhaNPQ1FzIfeeplNpCe4wmFq2+8ojYqP4Ry9uOCUao4in/pvmTRmuzekuTFRdUv2upb4z5cQowRBB2OkmDjs9QlCUY8Es4Rhp4uLeUdm+muSs7WF5q1VTjVOTxFJj78fVkyqOsDBpZQWnlGUt2O2Lck0uwud6O4u5hy+41bKpxDC9bhGkQDGwlUk+wYeinVCqUXLuFsZOaZuWlhTaTpUJHIiD+Yx5P6ZZXwdL7GKyllmsp8z3bUD5KlwusA8tTo3I8NCSU/mcerrNTGdMWv1fJzwqam/AZz01UrytcGmqV1xbrZQlKY5q6mTsMcuhlGN6lJ4SNLcuOwJsFbdKfK1vZ/h2vW82gIKToCdQ6lWqI6yJx1XQrtucuPYyhxRilgvuG+NVlA6qmLwUzoqEtkd1YMhSATuBKgep2OOdRqmpRTxgp8UXnA5ilcezUxU+RutJaaUgFYAU4VkdOYSkJ68ycOyft0uGc5GlmWTSY4OxsVrd9gZ92B4xkGedZ67RLtRZidYapaJSAhKpWFEyoSeSgMe9ofTa76uKTZx26hweEZ/wBMF+9Qtnwr+Zjs6JR5Zlzk/B3phv8A6hbPhX8zB0Sjyw5yfg70wX71C2fCv5mF0Ojyx85Pwd6YL96hbPhX8zB0Ojyxc5Pwd6YL96hbPhX8zD6JR5Yc5Pwd6YL96hbPhX8zB0Sjyw5yfgK27tCzK6xTKFLaE8V0tNgpc7y0iei9huBPjjns9L00JNNs0Wpm1nYY92j5kTZWqhVJagFFSQNDmxSrTBOuAev5HBH0zTym4pvYT1Mks4Bo7Yb9H2C2fCv5mOhei0eWTzc/B3phv3qFs+FfzMHRKPLFzk/B3pgv3qFs+FfzMHRKPLDnJ+DvTDfvULZ8K/mYOiUeWHOT8HemG/eoWz4V/MwdEo8sOcn4O9MF+9Qtnwr+Zg6JR5Yc5PwaHIfaHda3MbTDtLRJQUKVKAoGUj2rI/pji13pVdFXuJs2p1Epyw0em48PGDrK1u+wM+7C/sDFZtyhlmqv77lReKpt0NBSkIWgBLaR9eFNkgeKpjHq6b1O6mvgglgws08ZvLBx7LcqcKnV56uWlwgIVxGoUTuIPCgyMbdc1H1RnycCknImQysAZmq5224rU7mAY4XInrhv1vUfVBykCVns6yWor05gr1RqnS42Y0fWBhrmIMj2HB1rU/VBykB1J2b5NdbWpvMFesJTrJS40e7+L+V9X28sHWtR9UHKQHjsyygaRl0X2vLa40LDjRSqdhB4UGThP1zULvFBycC16IsucQJ86XTVExramB1jhcsHXb/CDk4DrZ2f2E8dpjMd2PDXK0JcalCyIk/RSklPukYiz1W1y4nBFrTxxgR3s0y8XKemVfbmVISpaGitqQkkaiBwpiSJPuwL1a1NzUVuJ6aDWCnWdmmT2iriX64IggHU40IKuQP0WxPQHnjbrV/hE8pAYrs5yYEtk364jUooT325UoCdIHCkqjeBietaj6oOTgOc7NsmppkOG/14QVaQriNRq5aZ4UAztB6wOeDrWo+qDk4Er/ZdlRClBd7uKYEnU40IB5TLW354XW9R9UHJwIHuznJiFVIXmCvTwo4mpxpIRPLUS1Anpiutan6oOTgWH+yvKyFpCrxdASCQNbe4AkkfRbwN8Jet6j6oOTgEcl5Qy0xd236W71TytBgFaFJKVQJGlAnmORxhq/UbboOE0kXXp4weUb3HlHQVrd9gZ92D4AzV2WlOba8kwPNhE9J1qMDpMdMaL9IEFDS1FNcLa2y3ronnNaNIngL0KJTz/lK5ifqqJHIiKck1/IE9Hw/SVX7J0+Qso9khxw6fCQCNvaMH7BFfKjxSKoLrImpqYZ0yd1khZPOI68u9G5jFNboCjlJZR5jU+qR5v0NOBKk6VbFxDkk96EoImPvQMDWwBC1sP07tCadrXR1KkFSEA/QukglYB5NrI3TGyt/vGJwpLDAbd6txNxpK5JQpDdRwFASVcFRCFd2NodAcmfqgdMGz/EZJYaxlvM+aytyNdQzo2kr+hQO6Ou+0jlhzWUgJM2IIutC+2lanqYaw2nmttZ0OJjr3CVD2pGFDZYEwDeAsUmZkkkOKrKNf4pOpjUQPwpgp9gTvi0xBi6VH+NsJVWh3RXq1OBOkAFpyBI27shM+7CXyUUcyU30d2dQ3DblTRxtGtbbyNbg8RoA7w6JJ5DDj8AFbXXMJqb0xVqHEW+tSUqT/ADmVxo0CO/CISQORBnEyj2aArvmkFyzGlzRoLdOkpWJBTuCD47HfAvIFm0t1lNdqemUhxymTqcYf56UBJlpZ/wDHUNKuqdtyJI8PdARdnDsWS2oVWaj5MiGtEFuJnUfEynYxyxFucgbLGSAq237Cx7sN9gLHhi/2gNPM4kB3QYmTeAOHPFNvIhOuE2wEJ2wJjEB3H/OmDID5wsvACJG5wQYMU8sWIYSd98TljHdcJt4AVPLFJvCARP3cKLeQOPLCk8ALO+JbYx2LEf/Z">
            <a:hlinkClick r:id="rId3"/>
          </p:cNvPr>
          <p:cNvSpPr>
            <a:spLocks noChangeAspect="1" noChangeArrowheads="1"/>
          </p:cNvSpPr>
          <p:nvPr/>
        </p:nvSpPr>
        <p:spPr bwMode="auto">
          <a:xfrm>
            <a:off x="117475" y="-288925"/>
            <a:ext cx="1724025" cy="6096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9" name="Gruppo 8"/>
          <p:cNvGrpSpPr/>
          <p:nvPr/>
        </p:nvGrpSpPr>
        <p:grpSpPr>
          <a:xfrm>
            <a:off x="4860032" y="476672"/>
            <a:ext cx="3963888" cy="1008112"/>
            <a:chOff x="251520" y="260648"/>
            <a:chExt cx="4755976" cy="1405383"/>
          </a:xfrm>
        </p:grpSpPr>
        <p:pic>
          <p:nvPicPr>
            <p:cNvPr id="52226" name="Picture 2"/>
            <p:cNvPicPr>
              <a:picLocks noChangeAspect="1" noChangeArrowheads="1"/>
            </p:cNvPicPr>
            <p:nvPr/>
          </p:nvPicPr>
          <p:blipFill>
            <a:blip r:embed="rId4" cstate="print">
              <a:lum contrast="10000"/>
            </a:blip>
            <a:srcRect/>
            <a:stretch>
              <a:fillRect/>
            </a:stretch>
          </p:blipFill>
          <p:spPr bwMode="auto">
            <a:xfrm>
              <a:off x="251520" y="260648"/>
              <a:ext cx="3790735" cy="1405383"/>
            </a:xfrm>
            <a:prstGeom prst="rect">
              <a:avLst/>
            </a:prstGeom>
            <a:noFill/>
            <a:ln w="9525">
              <a:noFill/>
              <a:miter lim="800000"/>
              <a:headEnd/>
              <a:tailEnd/>
            </a:ln>
          </p:spPr>
        </p:pic>
        <p:pic>
          <p:nvPicPr>
            <p:cNvPr id="52229" name="Picture 5" descr="C:\Users\oreste\Desktop\untitled.png"/>
            <p:cNvPicPr>
              <a:picLocks noChangeAspect="1" noChangeArrowheads="1"/>
            </p:cNvPicPr>
            <p:nvPr/>
          </p:nvPicPr>
          <p:blipFill>
            <a:blip r:embed="rId5" cstate="print"/>
            <a:srcRect/>
            <a:stretch>
              <a:fillRect/>
            </a:stretch>
          </p:blipFill>
          <p:spPr bwMode="auto">
            <a:xfrm>
              <a:off x="3635896" y="332656"/>
              <a:ext cx="1371600" cy="53091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pic>
        <p:nvPicPr>
          <p:cNvPr id="61442" name="Picture 2"/>
          <p:cNvPicPr>
            <a:picLocks noChangeAspect="1" noChangeArrowheads="1"/>
          </p:cNvPicPr>
          <p:nvPr/>
        </p:nvPicPr>
        <p:blipFill>
          <a:blip r:embed="rId6" cstate="print">
            <a:lum contrast="10000"/>
          </a:blip>
          <a:srcRect/>
          <a:stretch>
            <a:fillRect/>
          </a:stretch>
        </p:blipFill>
        <p:spPr bwMode="auto">
          <a:xfrm>
            <a:off x="251520" y="2780928"/>
            <a:ext cx="4392488" cy="2160240"/>
          </a:xfrm>
          <a:prstGeom prst="rect">
            <a:avLst/>
          </a:prstGeom>
          <a:noFill/>
          <a:ln w="9525">
            <a:noFill/>
            <a:miter lim="800000"/>
            <a:headEnd/>
            <a:tailEnd/>
          </a:ln>
        </p:spPr>
      </p:pic>
      <p:sp>
        <p:nvSpPr>
          <p:cNvPr id="10" name="Rettangolo 9"/>
          <p:cNvSpPr/>
          <p:nvPr/>
        </p:nvSpPr>
        <p:spPr>
          <a:xfrm>
            <a:off x="539552" y="5229200"/>
            <a:ext cx="8280920" cy="92333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it-IT" dirty="0" smtClean="0">
                <a:latin typeface="Comic Sans MS" pitchFamily="66" charset="0"/>
              </a:rPr>
              <a:t>Circa il 30% dei pazienti con FA trattati con </a:t>
            </a:r>
            <a:r>
              <a:rPr lang="it-IT" dirty="0" err="1" smtClean="0">
                <a:latin typeface="Comic Sans MS" pitchFamily="66" charset="0"/>
              </a:rPr>
              <a:t>warfarin</a:t>
            </a:r>
            <a:r>
              <a:rPr lang="it-IT" dirty="0" smtClean="0">
                <a:latin typeface="Comic Sans MS" pitchFamily="66" charset="0"/>
              </a:rPr>
              <a:t> sospende la terapia  </a:t>
            </a:r>
          </a:p>
          <a:p>
            <a:pPr algn="ctr"/>
            <a:r>
              <a:rPr lang="it-IT" dirty="0" smtClean="0">
                <a:latin typeface="Comic Sans MS" pitchFamily="66" charset="0"/>
              </a:rPr>
              <a:t>entro 1 anno </a:t>
            </a:r>
          </a:p>
          <a:p>
            <a:r>
              <a:rPr lang="it-IT" dirty="0" smtClean="0">
                <a:latin typeface="Comic Sans MS" pitchFamily="66" charset="0"/>
              </a:rPr>
              <a:t> 			</a:t>
            </a:r>
            <a:r>
              <a:rPr lang="it-IT" sz="1200" i="1" dirty="0" smtClean="0">
                <a:latin typeface="Comic Sans MS" pitchFamily="66" charset="0"/>
              </a:rPr>
              <a:t>UK </a:t>
            </a:r>
            <a:r>
              <a:rPr lang="it-IT" sz="1200" i="1" dirty="0" err="1" smtClean="0">
                <a:latin typeface="Comic Sans MS" pitchFamily="66" charset="0"/>
              </a:rPr>
              <a:t>General</a:t>
            </a:r>
            <a:r>
              <a:rPr lang="it-IT" sz="1200" i="1" dirty="0" smtClean="0">
                <a:latin typeface="Comic Sans MS" pitchFamily="66" charset="0"/>
              </a:rPr>
              <a:t> </a:t>
            </a:r>
            <a:r>
              <a:rPr lang="it-IT" sz="1200" i="1" dirty="0" err="1" smtClean="0">
                <a:latin typeface="Comic Sans MS" pitchFamily="66" charset="0"/>
              </a:rPr>
              <a:t>Practice</a:t>
            </a:r>
            <a:r>
              <a:rPr lang="it-IT" sz="1200" i="1" dirty="0" smtClean="0">
                <a:latin typeface="Comic Sans MS" pitchFamily="66" charset="0"/>
              </a:rPr>
              <a:t> </a:t>
            </a:r>
            <a:r>
              <a:rPr lang="it-IT" sz="1200" i="1" dirty="0" err="1" smtClean="0">
                <a:latin typeface="Comic Sans MS" pitchFamily="66" charset="0"/>
              </a:rPr>
              <a:t>Research</a:t>
            </a:r>
            <a:r>
              <a:rPr lang="it-IT" sz="1200" i="1" dirty="0" smtClean="0">
                <a:latin typeface="Comic Sans MS" pitchFamily="66" charset="0"/>
              </a:rPr>
              <a:t> Database; popolazione totale 41.910 con FA </a:t>
            </a:r>
            <a:endParaRPr lang="it-IT" sz="1200" i="1" dirty="0">
              <a:latin typeface="Comic Sans MS" pitchFamily="66" charset="0"/>
            </a:endParaRPr>
          </a:p>
        </p:txBody>
      </p:sp>
      <p:pic>
        <p:nvPicPr>
          <p:cNvPr id="61443" name="Picture 3"/>
          <p:cNvPicPr>
            <a:picLocks noChangeAspect="1" noChangeArrowheads="1"/>
          </p:cNvPicPr>
          <p:nvPr/>
        </p:nvPicPr>
        <p:blipFill>
          <a:blip r:embed="rId7" cstate="print"/>
          <a:srcRect/>
          <a:stretch>
            <a:fillRect/>
          </a:stretch>
        </p:blipFill>
        <p:spPr bwMode="auto">
          <a:xfrm>
            <a:off x="4788024" y="2780928"/>
            <a:ext cx="3635557" cy="1084337"/>
          </a:xfrm>
          <a:prstGeom prst="rect">
            <a:avLst/>
          </a:prstGeom>
          <a:noFill/>
          <a:ln w="9525">
            <a:noFill/>
            <a:miter lim="800000"/>
            <a:headEnd/>
            <a:tailEnd/>
          </a:ln>
        </p:spPr>
      </p:pic>
      <p:pic>
        <p:nvPicPr>
          <p:cNvPr id="61444" name="Picture 4" descr="C:\Users\oreste\Desktop\images.jpg"/>
          <p:cNvPicPr>
            <a:picLocks noChangeAspect="1" noChangeArrowheads="1"/>
          </p:cNvPicPr>
          <p:nvPr/>
        </p:nvPicPr>
        <p:blipFill>
          <a:blip r:embed="rId8" cstate="print">
            <a:lum contrast="10000"/>
          </a:blip>
          <a:srcRect/>
          <a:stretch>
            <a:fillRect/>
          </a:stretch>
        </p:blipFill>
        <p:spPr bwMode="auto">
          <a:xfrm>
            <a:off x="8100392" y="2420888"/>
            <a:ext cx="707433" cy="898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ctrTitle"/>
          </p:nvPr>
        </p:nvSpPr>
        <p:spPr>
          <a:xfrm>
            <a:off x="714348" y="357166"/>
            <a:ext cx="7788275" cy="1143000"/>
          </a:xfrm>
        </p:spPr>
        <p:txBody>
          <a:bodyPr>
            <a:scene3d>
              <a:camera prst="orthographicFront"/>
              <a:lightRig rig="threePt" dir="t"/>
            </a:scene3d>
            <a:sp3d extrusionH="57150">
              <a:bevelT w="38100" h="38100" prst="angle"/>
            </a:sp3d>
          </a:bodyPr>
          <a:lstStyle/>
          <a:p>
            <a:r>
              <a:rPr lang="it-IT" sz="4000" b="1" dirty="0">
                <a:solidFill>
                  <a:srgbClr val="FF0000"/>
                </a:solidFill>
                <a:effectLst/>
                <a:latin typeface="Comic Sans MS" pitchFamily="66" charset="0"/>
              </a:rPr>
              <a:t>I nuovi </a:t>
            </a:r>
            <a:r>
              <a:rPr lang="it-IT" sz="4000" b="1" dirty="0" smtClean="0">
                <a:solidFill>
                  <a:srgbClr val="FF0000"/>
                </a:solidFill>
                <a:effectLst/>
                <a:latin typeface="Comic Sans MS" pitchFamily="66" charset="0"/>
              </a:rPr>
              <a:t>farmaci anticoagulanti</a:t>
            </a:r>
            <a:endParaRPr lang="it-IT" sz="4000" b="1" dirty="0">
              <a:solidFill>
                <a:srgbClr val="FF0000"/>
              </a:solidFill>
              <a:effectLst/>
              <a:latin typeface="Comic Sans MS" pitchFamily="66" charset="0"/>
            </a:endParaRPr>
          </a:p>
        </p:txBody>
      </p:sp>
      <p:sp>
        <p:nvSpPr>
          <p:cNvPr id="553987" name="Rectangle 3"/>
          <p:cNvSpPr>
            <a:spLocks noGrp="1" noChangeArrowheads="1"/>
          </p:cNvSpPr>
          <p:nvPr>
            <p:ph type="subTitle" idx="1"/>
          </p:nvPr>
        </p:nvSpPr>
        <p:spPr>
          <a:xfrm>
            <a:off x="3143240" y="1857364"/>
            <a:ext cx="5572163" cy="3786214"/>
          </a:xfrm>
        </p:spPr>
        <p:txBody>
          <a:bodyPr/>
          <a:lstStyle/>
          <a:p>
            <a:pPr marL="182563" algn="l">
              <a:buClr>
                <a:schemeClr val="tx1"/>
              </a:buClr>
              <a:buSzPct val="150000"/>
            </a:pPr>
            <a:r>
              <a:rPr lang="it-IT" sz="2800" dirty="0" smtClean="0">
                <a:effectLst/>
                <a:latin typeface="Comic Sans MS" pitchFamily="66" charset="0"/>
              </a:rPr>
              <a:t> </a:t>
            </a:r>
            <a:r>
              <a:rPr lang="it-IT" sz="2800" dirty="0">
                <a:effectLst/>
                <a:latin typeface="Comic Sans MS" pitchFamily="66" charset="0"/>
              </a:rPr>
              <a:t/>
            </a:r>
            <a:br>
              <a:rPr lang="it-IT" sz="2800" dirty="0">
                <a:effectLst/>
                <a:latin typeface="Comic Sans MS" pitchFamily="66" charset="0"/>
              </a:rPr>
            </a:br>
            <a:r>
              <a:rPr lang="it-IT" sz="2800" b="1" dirty="0" smtClean="0">
                <a:effectLst/>
                <a:latin typeface="Comic Sans MS" pitchFamily="66" charset="0"/>
              </a:rPr>
              <a:t>Indiretti</a:t>
            </a:r>
            <a:r>
              <a:rPr lang="it-IT" sz="2800" dirty="0" smtClean="0">
                <a:effectLst/>
                <a:latin typeface="Comic Sans MS" pitchFamily="66" charset="0"/>
              </a:rPr>
              <a:t>  (</a:t>
            </a:r>
            <a:r>
              <a:rPr lang="it-IT" sz="2800" dirty="0">
                <a:effectLst/>
                <a:latin typeface="Comic Sans MS" pitchFamily="66" charset="0"/>
              </a:rPr>
              <a:t>AT-mediati)	</a:t>
            </a:r>
            <a:r>
              <a:rPr lang="it-IT" sz="2800" dirty="0" smtClean="0">
                <a:effectLst/>
                <a:latin typeface="Comic Sans MS" pitchFamily="66" charset="0"/>
              </a:rPr>
              <a:t>            		</a:t>
            </a:r>
            <a:r>
              <a:rPr lang="it-IT" sz="2800" dirty="0" err="1" smtClean="0">
                <a:effectLst/>
                <a:latin typeface="Comic Sans MS" pitchFamily="66" charset="0"/>
              </a:rPr>
              <a:t>Fondaparinux</a:t>
            </a:r>
            <a:r>
              <a:rPr lang="it-IT" sz="2800" dirty="0">
                <a:effectLst/>
                <a:latin typeface="Comic Sans MS" pitchFamily="66" charset="0"/>
              </a:rPr>
              <a:t/>
            </a:r>
            <a:br>
              <a:rPr lang="it-IT" sz="2800" dirty="0">
                <a:effectLst/>
                <a:latin typeface="Comic Sans MS" pitchFamily="66" charset="0"/>
              </a:rPr>
            </a:br>
            <a:r>
              <a:rPr lang="it-IT" sz="2800" dirty="0">
                <a:effectLst/>
                <a:latin typeface="Comic Sans MS" pitchFamily="66" charset="0"/>
              </a:rPr>
              <a:t>	</a:t>
            </a:r>
            <a:r>
              <a:rPr lang="it-IT" sz="2800" dirty="0" smtClean="0">
                <a:effectLst/>
                <a:latin typeface="Comic Sans MS" pitchFamily="66" charset="0"/>
              </a:rPr>
              <a:t>         </a:t>
            </a:r>
            <a:r>
              <a:rPr lang="it-IT" sz="2800" dirty="0" err="1" smtClean="0">
                <a:effectLst/>
                <a:latin typeface="Comic Sans MS" pitchFamily="66" charset="0"/>
              </a:rPr>
              <a:t>Idraparinux</a:t>
            </a:r>
            <a:r>
              <a:rPr lang="it-IT" sz="2800" dirty="0">
                <a:effectLst/>
                <a:latin typeface="Comic Sans MS" pitchFamily="66" charset="0"/>
              </a:rPr>
              <a:t/>
            </a:r>
            <a:br>
              <a:rPr lang="it-IT" sz="2800" dirty="0">
                <a:effectLst/>
                <a:latin typeface="Comic Sans MS" pitchFamily="66" charset="0"/>
              </a:rPr>
            </a:br>
            <a:r>
              <a:rPr lang="it-IT" sz="2800" b="1" dirty="0" smtClean="0">
                <a:effectLst/>
                <a:latin typeface="Comic Sans MS" pitchFamily="66" charset="0"/>
              </a:rPr>
              <a:t>Diretti </a:t>
            </a:r>
          </a:p>
          <a:p>
            <a:pPr marL="274638" algn="l">
              <a:buClr>
                <a:schemeClr val="tx1"/>
              </a:buClr>
              <a:buSzPct val="150000"/>
            </a:pPr>
            <a:r>
              <a:rPr lang="it-IT" sz="2800" dirty="0" smtClean="0">
                <a:effectLst/>
                <a:latin typeface="Comic Sans MS" pitchFamily="66" charset="0"/>
              </a:rPr>
              <a:t>         (</a:t>
            </a:r>
            <a:r>
              <a:rPr lang="it-IT" sz="2800" dirty="0">
                <a:effectLst/>
                <a:latin typeface="Comic Sans MS" pitchFamily="66" charset="0"/>
              </a:rPr>
              <a:t>anti </a:t>
            </a:r>
            <a:r>
              <a:rPr lang="it-IT" sz="2800" dirty="0" err="1" smtClean="0">
                <a:effectLst/>
                <a:latin typeface="Comic Sans MS" pitchFamily="66" charset="0"/>
              </a:rPr>
              <a:t>IIa</a:t>
            </a:r>
            <a:r>
              <a:rPr lang="it-IT" sz="2800" dirty="0" smtClean="0">
                <a:effectLst/>
                <a:latin typeface="Comic Sans MS" pitchFamily="66" charset="0"/>
              </a:rPr>
              <a:t>)  </a:t>
            </a:r>
            <a:r>
              <a:rPr lang="it-IT" sz="2800" dirty="0" err="1" smtClean="0">
                <a:effectLst/>
                <a:latin typeface="Comic Sans MS" pitchFamily="66" charset="0"/>
              </a:rPr>
              <a:t>Dabigatran</a:t>
            </a:r>
            <a:endParaRPr lang="it-IT" sz="2800" dirty="0">
              <a:effectLst/>
              <a:latin typeface="Comic Sans MS" pitchFamily="66" charset="0"/>
            </a:endParaRPr>
          </a:p>
          <a:p>
            <a:pPr marL="274638" algn="l">
              <a:buClr>
                <a:schemeClr val="tx1"/>
              </a:buClr>
              <a:buSzPct val="150000"/>
            </a:pPr>
            <a:r>
              <a:rPr lang="it-IT" sz="2800" dirty="0">
                <a:effectLst/>
                <a:latin typeface="Comic Sans MS" pitchFamily="66" charset="0"/>
              </a:rPr>
              <a:t>	</a:t>
            </a:r>
            <a:r>
              <a:rPr lang="it-IT" sz="2800" dirty="0" smtClean="0">
                <a:effectLst/>
                <a:latin typeface="Comic Sans MS" pitchFamily="66" charset="0"/>
              </a:rPr>
              <a:t>   (</a:t>
            </a:r>
            <a:r>
              <a:rPr lang="it-IT" sz="2800" dirty="0">
                <a:effectLst/>
                <a:latin typeface="Comic Sans MS" pitchFamily="66" charset="0"/>
              </a:rPr>
              <a:t>anti </a:t>
            </a:r>
            <a:r>
              <a:rPr lang="it-IT" sz="2800" dirty="0" err="1">
                <a:effectLst/>
                <a:latin typeface="Comic Sans MS" pitchFamily="66" charset="0"/>
              </a:rPr>
              <a:t>Xa</a:t>
            </a:r>
            <a:r>
              <a:rPr lang="it-IT" sz="2800" dirty="0">
                <a:effectLst/>
                <a:latin typeface="Comic Sans MS" pitchFamily="66" charset="0"/>
              </a:rPr>
              <a:t>)	</a:t>
            </a:r>
            <a:r>
              <a:rPr lang="it-IT" sz="2800" dirty="0" smtClean="0">
                <a:effectLst/>
                <a:latin typeface="Comic Sans MS" pitchFamily="66" charset="0"/>
              </a:rPr>
              <a:t>   </a:t>
            </a:r>
            <a:r>
              <a:rPr lang="it-IT" sz="2800" dirty="0" err="1" smtClean="0">
                <a:effectLst/>
                <a:latin typeface="Comic Sans MS" pitchFamily="66" charset="0"/>
              </a:rPr>
              <a:t>Rivaroxaban</a:t>
            </a:r>
            <a:r>
              <a:rPr lang="it-IT" sz="2800" dirty="0">
                <a:effectLst/>
                <a:latin typeface="Comic Sans MS" pitchFamily="66" charset="0"/>
              </a:rPr>
              <a:t/>
            </a:r>
            <a:br>
              <a:rPr lang="it-IT" sz="2800" dirty="0">
                <a:effectLst/>
                <a:latin typeface="Comic Sans MS" pitchFamily="66" charset="0"/>
              </a:rPr>
            </a:br>
            <a:r>
              <a:rPr lang="it-IT" sz="2800" dirty="0">
                <a:effectLst/>
                <a:latin typeface="Comic Sans MS" pitchFamily="66" charset="0"/>
              </a:rPr>
              <a:t>			</a:t>
            </a:r>
            <a:r>
              <a:rPr lang="it-IT" sz="2800" dirty="0" smtClean="0">
                <a:effectLst/>
                <a:latin typeface="Comic Sans MS" pitchFamily="66" charset="0"/>
              </a:rPr>
              <a:t>   </a:t>
            </a:r>
            <a:r>
              <a:rPr lang="it-IT" sz="2800" dirty="0" err="1" smtClean="0">
                <a:effectLst/>
                <a:latin typeface="Comic Sans MS" pitchFamily="66" charset="0"/>
              </a:rPr>
              <a:t>Apixaban</a:t>
            </a:r>
            <a:endParaRPr lang="it-IT" sz="2800" dirty="0">
              <a:effectLst/>
              <a:latin typeface="Comic Sans MS" pitchFamily="66" charset="0"/>
            </a:endParaRPr>
          </a:p>
          <a:p>
            <a:pPr marL="274638" algn="l">
              <a:buClr>
                <a:schemeClr val="tx1"/>
              </a:buClr>
              <a:buSzPct val="150000"/>
            </a:pPr>
            <a:r>
              <a:rPr lang="it-IT" sz="2800" dirty="0">
                <a:effectLst/>
                <a:latin typeface="Comic Sans MS" pitchFamily="66" charset="0"/>
              </a:rPr>
              <a:t>		</a:t>
            </a:r>
          </a:p>
        </p:txBody>
      </p:sp>
      <p:sp>
        <p:nvSpPr>
          <p:cNvPr id="553988" name="Text Box 4"/>
          <p:cNvSpPr txBox="1">
            <a:spLocks noChangeArrowheads="1"/>
          </p:cNvSpPr>
          <p:nvPr/>
        </p:nvSpPr>
        <p:spPr bwMode="auto">
          <a:xfrm>
            <a:off x="0" y="5257800"/>
            <a:ext cx="184150" cy="336550"/>
          </a:xfrm>
          <a:prstGeom prst="rect">
            <a:avLst/>
          </a:prstGeom>
          <a:noFill/>
          <a:ln w="9525">
            <a:noFill/>
            <a:miter lim="800000"/>
            <a:headEnd/>
            <a:tailEnd/>
          </a:ln>
          <a:effectLst/>
        </p:spPr>
        <p:txBody>
          <a:bodyPr wrap="none">
            <a:spAutoFit/>
          </a:bodyPr>
          <a:lstStyle/>
          <a:p>
            <a:endParaRPr lang="it-IT" sz="1600" b="1">
              <a:cs typeface="Arial" pitchFamily="34" charset="0"/>
            </a:endParaRPr>
          </a:p>
        </p:txBody>
      </p:sp>
      <p:sp>
        <p:nvSpPr>
          <p:cNvPr id="5" name="Segnaposto piè di pagina 4"/>
          <p:cNvSpPr>
            <a:spLocks noGrp="1"/>
          </p:cNvSpPr>
          <p:nvPr>
            <p:ph type="ftr" sz="quarter" idx="4294967295"/>
          </p:nvPr>
        </p:nvSpPr>
        <p:spPr>
          <a:xfrm>
            <a:off x="3124200" y="6248400"/>
            <a:ext cx="2895600" cy="457200"/>
          </a:xfrm>
          <a:prstGeom prst="rect">
            <a:avLst/>
          </a:prstGeom>
        </p:spPr>
        <p:txBody>
          <a:bodyPr/>
          <a:lstStyle/>
          <a:p>
            <a:r>
              <a:rPr lang="it-IT" smtClean="0"/>
              <a:t>dr. Oreste Urbano  - Messina</a:t>
            </a:r>
            <a:endParaRPr lang="it-IT"/>
          </a:p>
        </p:txBody>
      </p:sp>
      <p:pic>
        <p:nvPicPr>
          <p:cNvPr id="6" name="Picture 1028" descr="coag inh"/>
          <p:cNvPicPr>
            <a:picLocks noChangeAspect="1" noChangeArrowheads="1"/>
          </p:cNvPicPr>
          <p:nvPr/>
        </p:nvPicPr>
        <p:blipFill>
          <a:blip r:embed="rId3" cstate="print">
            <a:lum bright="-10000" contrast="10000"/>
          </a:blip>
          <a:srcRect l="5540" t="3594" r="5654" b="4284"/>
          <a:stretch>
            <a:fillRect/>
          </a:stretch>
        </p:blipFill>
        <p:spPr bwMode="auto">
          <a:xfrm>
            <a:off x="500034" y="1714488"/>
            <a:ext cx="2591704" cy="4286280"/>
          </a:xfrm>
          <a:prstGeom prst="roundRect">
            <a:avLst>
              <a:gd name="adj" fmla="val 8594"/>
            </a:avLst>
          </a:prstGeom>
          <a:solidFill>
            <a:srgbClr val="FFFFFF">
              <a:shade val="85000"/>
            </a:srgbClr>
          </a:solidFill>
          <a:ln>
            <a:noFill/>
          </a:ln>
          <a:effectLst/>
        </p:spPr>
      </p:pic>
      <p:pic>
        <p:nvPicPr>
          <p:cNvPr id="7" name="Picture 3"/>
          <p:cNvPicPr>
            <a:picLocks noChangeAspect="1" noChangeArrowheads="1"/>
          </p:cNvPicPr>
          <p:nvPr/>
        </p:nvPicPr>
        <p:blipFill>
          <a:blip r:embed="rId4" cstate="print">
            <a:lum contrast="10000"/>
          </a:blip>
          <a:srcRect/>
          <a:stretch>
            <a:fillRect/>
          </a:stretch>
        </p:blipFill>
        <p:spPr bwMode="auto">
          <a:xfrm>
            <a:off x="251520" y="1628800"/>
            <a:ext cx="3010552"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graphicFrame>
        <p:nvGraphicFramePr>
          <p:cNvPr id="4" name="Tabella 3"/>
          <p:cNvGraphicFramePr>
            <a:graphicFrameLocks noGrp="1"/>
          </p:cNvGraphicFramePr>
          <p:nvPr/>
        </p:nvGraphicFramePr>
        <p:xfrm>
          <a:off x="755576" y="2060848"/>
          <a:ext cx="7416824" cy="3337560"/>
        </p:xfrm>
        <a:graphic>
          <a:graphicData uri="http://schemas.openxmlformats.org/drawingml/2006/table">
            <a:tbl>
              <a:tblPr firstRow="1" bandRow="1">
                <a:tableStyleId>{C083E6E3-FA7D-4D7B-A595-EF9225AFEA82}</a:tableStyleId>
              </a:tblPr>
              <a:tblGrid>
                <a:gridCol w="5490377"/>
                <a:gridCol w="1926447"/>
              </a:tblGrid>
              <a:tr h="370840">
                <a:tc>
                  <a:txBody>
                    <a:bodyPr/>
                    <a:lstStyle/>
                    <a:p>
                      <a:pPr algn="ctr"/>
                      <a:r>
                        <a:rPr lang="it-IT" sz="1600" dirty="0" smtClean="0">
                          <a:latin typeface="Comic Sans MS" pitchFamily="66" charset="0"/>
                        </a:rPr>
                        <a:t>Caratteristiche</a:t>
                      </a:r>
                      <a:endParaRPr lang="it-IT" sz="1600" dirty="0">
                        <a:latin typeface="Comic Sans MS" pitchFamily="66" charset="0"/>
                      </a:endParaRPr>
                    </a:p>
                  </a:txBody>
                  <a:tcPr anchor="ctr"/>
                </a:tc>
                <a:tc>
                  <a:txBody>
                    <a:bodyPr/>
                    <a:lstStyle/>
                    <a:p>
                      <a:r>
                        <a:rPr lang="it-IT" sz="1600" dirty="0" smtClean="0">
                          <a:latin typeface="Comic Sans MS" pitchFamily="66" charset="0"/>
                        </a:rPr>
                        <a:t>Farmaco Ideale</a:t>
                      </a:r>
                      <a:endParaRPr lang="it-IT" sz="1600" dirty="0">
                        <a:latin typeface="Comic Sans MS" pitchFamily="66" charset="0"/>
                      </a:endParaRPr>
                    </a:p>
                  </a:txBody>
                  <a:tcPr anchor="ctr"/>
                </a:tc>
              </a:tr>
              <a:tr h="370840">
                <a:tc>
                  <a:txBody>
                    <a:bodyPr/>
                    <a:lstStyle/>
                    <a:p>
                      <a:r>
                        <a:rPr lang="it-IT" sz="1600" dirty="0" smtClean="0">
                          <a:latin typeface="Comic Sans MS" pitchFamily="66" charset="0"/>
                        </a:rPr>
                        <a:t>Somministrazione orale</a:t>
                      </a:r>
                      <a:endParaRPr lang="it-IT" sz="1600" dirty="0">
                        <a:latin typeface="Comic Sans MS" pitchFamily="66" charset="0"/>
                      </a:endParaRPr>
                    </a:p>
                  </a:txBody>
                  <a:tcPr anchor="ctr"/>
                </a:tc>
                <a:tc>
                  <a:txBody>
                    <a:bodyPr/>
                    <a:lstStyle/>
                    <a:p>
                      <a:pPr algn="ctr"/>
                      <a:r>
                        <a:rPr lang="it-IT" sz="1600" b="1" dirty="0" smtClean="0">
                          <a:solidFill>
                            <a:srgbClr val="C00000"/>
                          </a:solidFill>
                          <a:latin typeface="Comic Sans MS" pitchFamily="66" charset="0"/>
                          <a:sym typeface="Wingdings"/>
                        </a:rPr>
                        <a:t></a:t>
                      </a:r>
                      <a:endParaRPr lang="it-IT" sz="1600" b="1" dirty="0">
                        <a:solidFill>
                          <a:srgbClr val="C00000"/>
                        </a:solidFill>
                        <a:latin typeface="Comic Sans MS" pitchFamily="66" charset="0"/>
                      </a:endParaRPr>
                    </a:p>
                  </a:txBody>
                  <a:tcPr anchor="ctr"/>
                </a:tc>
              </a:tr>
              <a:tr h="370840">
                <a:tc>
                  <a:txBody>
                    <a:bodyPr/>
                    <a:lstStyle/>
                    <a:p>
                      <a:r>
                        <a:rPr lang="it-IT" sz="1600" dirty="0" smtClean="0">
                          <a:latin typeface="Comic Sans MS" pitchFamily="66" charset="0"/>
                        </a:rPr>
                        <a:t>Dose fissa</a:t>
                      </a:r>
                      <a:endParaRPr lang="it-IT" sz="1600" dirty="0">
                        <a:latin typeface="Comic Sans MS" pitchFamily="66" charset="0"/>
                      </a:endParaRPr>
                    </a:p>
                  </a:txBody>
                  <a:tcPr anchor="ctr"/>
                </a:tc>
                <a:tc>
                  <a:txBody>
                    <a:bodyPr/>
                    <a:lstStyle/>
                    <a:p>
                      <a:pPr algn="ctr"/>
                      <a:r>
                        <a:rPr lang="it-IT" sz="1600" b="1" dirty="0" smtClean="0">
                          <a:solidFill>
                            <a:srgbClr val="C00000"/>
                          </a:solidFill>
                          <a:latin typeface="Comic Sans MS" pitchFamily="66" charset="0"/>
                          <a:sym typeface="Wingdings"/>
                        </a:rPr>
                        <a:t></a:t>
                      </a:r>
                      <a:endParaRPr lang="it-IT" sz="1600" b="1" dirty="0">
                        <a:solidFill>
                          <a:srgbClr val="C00000"/>
                        </a:solidFill>
                        <a:latin typeface="Comic Sans MS" pitchFamily="66" charset="0"/>
                      </a:endParaRPr>
                    </a:p>
                  </a:txBody>
                  <a:tcPr anchor="ctr"/>
                </a:tc>
              </a:tr>
              <a:tr h="370840">
                <a:tc>
                  <a:txBody>
                    <a:bodyPr/>
                    <a:lstStyle/>
                    <a:p>
                      <a:r>
                        <a:rPr lang="it-IT" sz="1600" dirty="0" smtClean="0">
                          <a:latin typeface="Comic Sans MS" pitchFamily="66" charset="0"/>
                        </a:rPr>
                        <a:t>Azione rapida (inizio /sospensione)</a:t>
                      </a:r>
                      <a:endParaRPr lang="it-IT" sz="1600" dirty="0">
                        <a:latin typeface="Comic Sans MS" pitchFamily="66" charset="0"/>
                      </a:endParaRPr>
                    </a:p>
                  </a:txBody>
                  <a:tcPr anchor="ctr"/>
                </a:tc>
                <a:tc>
                  <a:txBody>
                    <a:bodyPr/>
                    <a:lstStyle/>
                    <a:p>
                      <a:pPr algn="ctr"/>
                      <a:r>
                        <a:rPr lang="it-IT" sz="1600" b="1" dirty="0" smtClean="0">
                          <a:solidFill>
                            <a:srgbClr val="C00000"/>
                          </a:solidFill>
                          <a:latin typeface="Comic Sans MS" pitchFamily="66" charset="0"/>
                          <a:sym typeface="Wingdings"/>
                        </a:rPr>
                        <a:t></a:t>
                      </a:r>
                      <a:endParaRPr lang="it-IT" sz="1600" b="1" dirty="0">
                        <a:solidFill>
                          <a:srgbClr val="C00000"/>
                        </a:solidFill>
                        <a:latin typeface="Comic Sans MS" pitchFamily="66" charset="0"/>
                      </a:endParaRPr>
                    </a:p>
                  </a:txBody>
                  <a:tcPr anchor="ctr"/>
                </a:tc>
              </a:tr>
              <a:tr h="370840">
                <a:tc>
                  <a:txBody>
                    <a:bodyPr/>
                    <a:lstStyle/>
                    <a:p>
                      <a:r>
                        <a:rPr lang="it-IT" sz="1600" dirty="0" smtClean="0">
                          <a:latin typeface="Comic Sans MS" pitchFamily="66" charset="0"/>
                        </a:rPr>
                        <a:t>Risposta prevedibile</a:t>
                      </a:r>
                      <a:endParaRPr lang="it-IT" sz="1600" dirty="0">
                        <a:latin typeface="Comic Sans MS" pitchFamily="66" charset="0"/>
                      </a:endParaRPr>
                    </a:p>
                  </a:txBody>
                  <a:tcPr anchor="ctr"/>
                </a:tc>
                <a:tc>
                  <a:txBody>
                    <a:bodyPr/>
                    <a:lstStyle/>
                    <a:p>
                      <a:pPr algn="ctr"/>
                      <a:r>
                        <a:rPr lang="it-IT" sz="1600" b="1" dirty="0" smtClean="0">
                          <a:solidFill>
                            <a:srgbClr val="C00000"/>
                          </a:solidFill>
                          <a:latin typeface="Comic Sans MS" pitchFamily="66" charset="0"/>
                          <a:sym typeface="Wingdings"/>
                        </a:rPr>
                        <a:t></a:t>
                      </a:r>
                      <a:endParaRPr lang="it-IT" sz="1600" b="1" dirty="0">
                        <a:solidFill>
                          <a:srgbClr val="C00000"/>
                        </a:solidFill>
                        <a:latin typeface="Comic Sans MS" pitchFamily="66" charset="0"/>
                      </a:endParaRPr>
                    </a:p>
                  </a:txBody>
                  <a:tcPr anchor="ctr"/>
                </a:tc>
              </a:tr>
              <a:tr h="370840">
                <a:tc>
                  <a:txBody>
                    <a:bodyPr/>
                    <a:lstStyle/>
                    <a:p>
                      <a:r>
                        <a:rPr lang="it-IT" sz="1600" dirty="0" smtClean="0">
                          <a:latin typeface="Comic Sans MS" pitchFamily="66" charset="0"/>
                        </a:rPr>
                        <a:t>Non monitoraggio di laboratorio</a:t>
                      </a:r>
                      <a:endParaRPr lang="it-IT" sz="1600" dirty="0">
                        <a:latin typeface="Comic Sans MS" pitchFamily="66" charset="0"/>
                      </a:endParaRPr>
                    </a:p>
                  </a:txBody>
                  <a:tcPr anchor="ctr"/>
                </a:tc>
                <a:tc>
                  <a:txBody>
                    <a:bodyPr/>
                    <a:lstStyle/>
                    <a:p>
                      <a:pPr algn="ctr"/>
                      <a:r>
                        <a:rPr lang="it-IT" sz="1600" b="1" dirty="0" smtClean="0">
                          <a:solidFill>
                            <a:srgbClr val="C00000"/>
                          </a:solidFill>
                          <a:latin typeface="Comic Sans MS" pitchFamily="66" charset="0"/>
                          <a:sym typeface="Wingdings"/>
                        </a:rPr>
                        <a:t></a:t>
                      </a:r>
                      <a:endParaRPr lang="it-IT" sz="1600" b="1" dirty="0">
                        <a:solidFill>
                          <a:srgbClr val="C00000"/>
                        </a:solidFill>
                        <a:latin typeface="Comic Sans MS" pitchFamily="66" charset="0"/>
                      </a:endParaRPr>
                    </a:p>
                  </a:txBody>
                  <a:tcPr anchor="ctr"/>
                </a:tc>
              </a:tr>
              <a:tr h="370840">
                <a:tc>
                  <a:txBody>
                    <a:bodyPr/>
                    <a:lstStyle/>
                    <a:p>
                      <a:r>
                        <a:rPr lang="it-IT" sz="1600" dirty="0" smtClean="0">
                          <a:latin typeface="Comic Sans MS" pitchFamily="66" charset="0"/>
                        </a:rPr>
                        <a:t>Non interazioni con farmaci / alimenti</a:t>
                      </a:r>
                      <a:endParaRPr lang="it-IT" sz="1600" dirty="0">
                        <a:latin typeface="Comic Sans MS" pitchFamily="66" charset="0"/>
                      </a:endParaRPr>
                    </a:p>
                  </a:txBody>
                  <a:tcPr anchor="ctr"/>
                </a:tc>
                <a:tc>
                  <a:txBody>
                    <a:bodyPr/>
                    <a:lstStyle/>
                    <a:p>
                      <a:pPr algn="ctr"/>
                      <a:r>
                        <a:rPr lang="it-IT" sz="1600" b="1" dirty="0" smtClean="0">
                          <a:latin typeface="Comic Sans MS" pitchFamily="66" charset="0"/>
                          <a:sym typeface="Wingdings"/>
                        </a:rPr>
                        <a:t></a:t>
                      </a:r>
                      <a:endParaRPr lang="it-IT" sz="1600" b="1" dirty="0">
                        <a:latin typeface="Comic Sans MS" pitchFamily="66" charset="0"/>
                      </a:endParaRPr>
                    </a:p>
                  </a:txBody>
                  <a:tcPr anchor="ctr"/>
                </a:tc>
              </a:tr>
              <a:tr h="370840">
                <a:tc>
                  <a:txBody>
                    <a:bodyPr/>
                    <a:lstStyle/>
                    <a:p>
                      <a:r>
                        <a:rPr lang="it-IT" sz="1600" dirty="0" smtClean="0">
                          <a:latin typeface="Comic Sans MS" pitchFamily="66" charset="0"/>
                        </a:rPr>
                        <a:t>Non effetti collaterali (</a:t>
                      </a:r>
                      <a:r>
                        <a:rPr lang="it-IT" sz="1600" dirty="0" err="1" smtClean="0">
                          <a:latin typeface="Comic Sans MS" pitchFamily="66" charset="0"/>
                        </a:rPr>
                        <a:t>piastrinopenia</a:t>
                      </a:r>
                      <a:r>
                        <a:rPr lang="it-IT" sz="1600" dirty="0" smtClean="0">
                          <a:latin typeface="Comic Sans MS" pitchFamily="66" charset="0"/>
                        </a:rPr>
                        <a:t>, epatotossicità)</a:t>
                      </a:r>
                      <a:endParaRPr lang="it-IT" sz="1600" dirty="0">
                        <a:latin typeface="Comic Sans MS" pitchFamily="66" charset="0"/>
                      </a:endParaRPr>
                    </a:p>
                  </a:txBody>
                  <a:tcPr anchor="ctr"/>
                </a:tc>
                <a:tc>
                  <a:txBody>
                    <a:bodyPr/>
                    <a:lstStyle/>
                    <a:p>
                      <a:pPr algn="ctr"/>
                      <a:r>
                        <a:rPr lang="it-IT" sz="1600" b="1" dirty="0" smtClean="0">
                          <a:solidFill>
                            <a:srgbClr val="C00000"/>
                          </a:solidFill>
                          <a:latin typeface="Comic Sans MS" pitchFamily="66" charset="0"/>
                          <a:sym typeface="Wingdings"/>
                        </a:rPr>
                        <a:t></a:t>
                      </a:r>
                      <a:endParaRPr lang="it-IT" sz="1600" b="1" dirty="0">
                        <a:solidFill>
                          <a:srgbClr val="C00000"/>
                        </a:solidFill>
                        <a:latin typeface="Comic Sans MS" pitchFamily="66" charset="0"/>
                      </a:endParaRPr>
                    </a:p>
                  </a:txBody>
                  <a:tcPr anchor="ctr"/>
                </a:tc>
              </a:tr>
              <a:tr h="370840">
                <a:tc>
                  <a:txBody>
                    <a:bodyPr/>
                    <a:lstStyle/>
                    <a:p>
                      <a:r>
                        <a:rPr lang="it-IT" sz="1600" dirty="0" smtClean="0">
                          <a:latin typeface="Comic Sans MS" pitchFamily="66" charset="0"/>
                        </a:rPr>
                        <a:t>Disponibilità di </a:t>
                      </a:r>
                      <a:r>
                        <a:rPr lang="it-IT" sz="1600" dirty="0" err="1" smtClean="0">
                          <a:latin typeface="Comic Sans MS" pitchFamily="66" charset="0"/>
                        </a:rPr>
                        <a:t>antitodo</a:t>
                      </a:r>
                      <a:endParaRPr lang="it-IT" sz="1600" dirty="0">
                        <a:latin typeface="Comic Sans MS" pitchFamily="66" charset="0"/>
                      </a:endParaRPr>
                    </a:p>
                  </a:txBody>
                  <a:tcPr anchor="ctr"/>
                </a:tc>
                <a:tc>
                  <a:txBody>
                    <a:bodyPr/>
                    <a:lstStyle/>
                    <a:p>
                      <a:pPr algn="ctr"/>
                      <a:r>
                        <a:rPr lang="it-IT" sz="1600" b="1" dirty="0" smtClean="0">
                          <a:latin typeface="Comic Sans MS" pitchFamily="66" charset="0"/>
                          <a:sym typeface="Wingdings"/>
                        </a:rPr>
                        <a:t></a:t>
                      </a:r>
                      <a:endParaRPr lang="it-IT" sz="1600" b="1" dirty="0">
                        <a:latin typeface="Comic Sans MS" pitchFamily="66" charset="0"/>
                      </a:endParaRPr>
                    </a:p>
                  </a:txBody>
                  <a:tcPr anchor="ctr"/>
                </a:tc>
              </a:tr>
            </a:tbl>
          </a:graphicData>
        </a:graphic>
      </p:graphicFrame>
      <p:sp>
        <p:nvSpPr>
          <p:cNvPr id="5" name="CasellaDiTesto 4"/>
          <p:cNvSpPr txBox="1"/>
          <p:nvPr/>
        </p:nvSpPr>
        <p:spPr>
          <a:xfrm>
            <a:off x="971600" y="836712"/>
            <a:ext cx="5572164" cy="646331"/>
          </a:xfrm>
          <a:prstGeom prst="rect">
            <a:avLst/>
          </a:prstGeom>
          <a:noFill/>
        </p:spPr>
        <p:txBody>
          <a:bodyPr wrap="square" rtlCol="0">
            <a:spAutoFit/>
          </a:bodyPr>
          <a:lstStyle/>
          <a:p>
            <a:r>
              <a:rPr lang="it-IT" sz="3600" b="1" dirty="0" smtClean="0">
                <a:solidFill>
                  <a:srgbClr val="C00000"/>
                </a:solidFill>
                <a:latin typeface="Comic Sans MS" pitchFamily="66" charset="0"/>
              </a:rPr>
              <a:t>Anticoagulante ideale</a:t>
            </a:r>
            <a:endParaRPr lang="it-IT" sz="3600" b="1" dirty="0">
              <a:solidFill>
                <a:srgbClr val="C00000"/>
              </a:solidFill>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275856" y="4437112"/>
            <a:ext cx="5300663" cy="274637"/>
          </a:xfrm>
          <a:prstGeom prst="rect">
            <a:avLst/>
          </a:prstGeom>
          <a:solidFill>
            <a:srgbClr val="EEECE1"/>
          </a:solidFill>
          <a:ln w="12600">
            <a:solidFill>
              <a:srgbClr val="EEECE1"/>
            </a:solidFill>
            <a:miter lim="800000"/>
            <a:headEnd/>
            <a:tailEnd/>
          </a:ln>
        </p:spPr>
        <p:txBody>
          <a:bodyPr lIns="0" tIns="0" rIns="0" bIns="0" anchor="ctr">
            <a:spAutoFit/>
          </a:bodyPr>
          <a:lstStyle/>
          <a:p>
            <a:pPr>
              <a:spcAft>
                <a:spcPts val="750"/>
              </a:spcAft>
              <a:buClrTx/>
              <a:buFontTx/>
              <a:buNone/>
              <a:tabLst>
                <a:tab pos="0" algn="l"/>
                <a:tab pos="49213"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lang="it-IT" dirty="0">
                <a:solidFill>
                  <a:srgbClr val="FFFFFF"/>
                </a:solidFill>
              </a:rPr>
              <a:t>	 </a:t>
            </a:r>
            <a:r>
              <a:rPr lang="it-IT" sz="1200" dirty="0" err="1">
                <a:solidFill>
                  <a:srgbClr val="000000"/>
                </a:solidFill>
                <a:latin typeface="Comic Sans MS" pitchFamily="66" charset="0"/>
              </a:rPr>
              <a:t>Rivaroxaban</a:t>
            </a:r>
            <a:r>
              <a:rPr lang="it-IT" sz="1200" dirty="0">
                <a:solidFill>
                  <a:srgbClr val="000000"/>
                </a:solidFill>
                <a:latin typeface="Comic Sans MS" pitchFamily="66" charset="0"/>
              </a:rPr>
              <a:t> 2 x 15 mg/</a:t>
            </a:r>
            <a:r>
              <a:rPr lang="it-IT" sz="1200" dirty="0" err="1">
                <a:solidFill>
                  <a:srgbClr val="000000"/>
                </a:solidFill>
                <a:latin typeface="Comic Sans MS" pitchFamily="66" charset="0"/>
              </a:rPr>
              <a:t>die</a:t>
            </a:r>
            <a:r>
              <a:rPr lang="it-IT" sz="1200" dirty="0">
                <a:solidFill>
                  <a:srgbClr val="000000"/>
                </a:solidFill>
                <a:latin typeface="Comic Sans MS" pitchFamily="66" charset="0"/>
              </a:rPr>
              <a:t> per 3 settimane, poi 1 x 20 mg/</a:t>
            </a:r>
            <a:r>
              <a:rPr lang="it-IT" sz="1200" dirty="0" err="1">
                <a:solidFill>
                  <a:srgbClr val="000000"/>
                </a:solidFill>
                <a:latin typeface="Comic Sans MS" pitchFamily="66" charset="0"/>
              </a:rPr>
              <a:t>die</a:t>
            </a:r>
            <a:endParaRPr lang="it-IT" sz="1200" dirty="0">
              <a:solidFill>
                <a:srgbClr val="000000"/>
              </a:solidFill>
              <a:latin typeface="Comic Sans MS" pitchFamily="66" charset="0"/>
            </a:endParaRPr>
          </a:p>
        </p:txBody>
      </p:sp>
      <p:sp>
        <p:nvSpPr>
          <p:cNvPr id="53251" name="Rectangle 3"/>
          <p:cNvSpPr>
            <a:spLocks noChangeArrowheads="1"/>
          </p:cNvSpPr>
          <p:nvPr/>
        </p:nvSpPr>
        <p:spPr bwMode="auto">
          <a:xfrm rot="1380000">
            <a:off x="8008075" y="4507817"/>
            <a:ext cx="49212" cy="274638"/>
          </a:xfrm>
          <a:prstGeom prst="rect">
            <a:avLst/>
          </a:prstGeom>
          <a:solidFill>
            <a:srgbClr val="FFFFFF"/>
          </a:solidFill>
          <a:ln w="9525">
            <a:noFill/>
            <a:round/>
            <a:headEnd/>
            <a:tailEnd/>
          </a:ln>
        </p:spPr>
        <p:txBody>
          <a:bodyPr wrap="none" anchor="ctr"/>
          <a:lstStyle/>
          <a:p>
            <a:endParaRPr lang="it-IT"/>
          </a:p>
        </p:txBody>
      </p:sp>
      <p:sp>
        <p:nvSpPr>
          <p:cNvPr id="53252" name="Text Box 4"/>
          <p:cNvSpPr txBox="1">
            <a:spLocks noChangeArrowheads="1"/>
          </p:cNvSpPr>
          <p:nvPr/>
        </p:nvSpPr>
        <p:spPr bwMode="auto">
          <a:xfrm>
            <a:off x="2863850" y="4848225"/>
            <a:ext cx="673100" cy="182563"/>
          </a:xfrm>
          <a:prstGeom prst="rect">
            <a:avLst/>
          </a:prstGeom>
          <a:noFill/>
          <a:ln w="9525">
            <a:noFill/>
            <a:round/>
            <a:headEnd/>
            <a:tailEnd/>
          </a:ln>
        </p:spPr>
        <p:txBody>
          <a:bodyPr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rPr>
              <a:t>Giorno 1</a:t>
            </a:r>
          </a:p>
        </p:txBody>
      </p:sp>
      <p:grpSp>
        <p:nvGrpSpPr>
          <p:cNvPr id="37" name="Gruppo 36"/>
          <p:cNvGrpSpPr/>
          <p:nvPr/>
        </p:nvGrpSpPr>
        <p:grpSpPr>
          <a:xfrm>
            <a:off x="611560" y="4221088"/>
            <a:ext cx="2657475" cy="754062"/>
            <a:chOff x="571500" y="4071938"/>
            <a:chExt cx="2657475" cy="754062"/>
          </a:xfrm>
        </p:grpSpPr>
        <p:pic>
          <p:nvPicPr>
            <p:cNvPr id="53249" name="Picture 1"/>
            <p:cNvPicPr>
              <a:picLocks noChangeAspect="1" noChangeArrowheads="1"/>
            </p:cNvPicPr>
            <p:nvPr/>
          </p:nvPicPr>
          <p:blipFill>
            <a:blip r:embed="rId3" cstate="print"/>
            <a:srcRect/>
            <a:stretch>
              <a:fillRect/>
            </a:stretch>
          </p:blipFill>
          <p:spPr bwMode="auto">
            <a:xfrm>
              <a:off x="571500" y="4071938"/>
              <a:ext cx="2657475" cy="754062"/>
            </a:xfrm>
            <a:prstGeom prst="rect">
              <a:avLst/>
            </a:prstGeom>
            <a:noFill/>
            <a:ln w="9525">
              <a:noFill/>
              <a:round/>
              <a:headEnd/>
              <a:tailEnd/>
            </a:ln>
          </p:spPr>
        </p:pic>
        <p:sp>
          <p:nvSpPr>
            <p:cNvPr id="53253" name="Rectangle 5"/>
            <p:cNvSpPr>
              <a:spLocks noChangeArrowheads="1"/>
            </p:cNvSpPr>
            <p:nvPr/>
          </p:nvSpPr>
          <p:spPr bwMode="auto">
            <a:xfrm>
              <a:off x="611561" y="4216106"/>
              <a:ext cx="2160240" cy="467239"/>
            </a:xfrm>
            <a:prstGeom prst="rect">
              <a:avLst/>
            </a:prstGeom>
            <a:noFill/>
            <a:ln w="9525">
              <a:noFill/>
              <a:round/>
              <a:headEnd/>
              <a:tailEnd/>
            </a:ln>
          </p:spPr>
          <p:txBody>
            <a:bodyPr wrap="square" lIns="0" tIns="18000" rIns="0" bIns="180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EEECE1"/>
                  </a:solidFill>
                  <a:latin typeface="Comic Sans MS" pitchFamily="66" charset="0"/>
                </a:rPr>
                <a:t>EINSTEIN-TVP/PE:</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EEECE1"/>
                  </a:solidFill>
                  <a:latin typeface="Comic Sans MS" pitchFamily="66" charset="0"/>
                </a:rPr>
                <a:t> </a:t>
              </a:r>
              <a:r>
                <a:rPr lang="it-IT" sz="1400" dirty="0" err="1">
                  <a:solidFill>
                    <a:srgbClr val="EEECE1"/>
                  </a:solidFill>
                  <a:latin typeface="Comic Sans MS" pitchFamily="66" charset="0"/>
                </a:rPr>
                <a:t>rivaroxaban</a:t>
              </a:r>
              <a:endParaRPr lang="it-IT" sz="1400" dirty="0">
                <a:solidFill>
                  <a:srgbClr val="EEECE1"/>
                </a:solidFill>
                <a:latin typeface="Comic Sans MS" pitchFamily="66" charset="0"/>
              </a:endParaRPr>
            </a:p>
          </p:txBody>
        </p:sp>
      </p:grpSp>
      <p:sp>
        <p:nvSpPr>
          <p:cNvPr id="53254" name="Line 6"/>
          <p:cNvSpPr>
            <a:spLocks noChangeShapeType="1"/>
          </p:cNvSpPr>
          <p:nvPr/>
        </p:nvSpPr>
        <p:spPr bwMode="auto">
          <a:xfrm>
            <a:off x="8534400" y="4157663"/>
            <a:ext cx="1588" cy="609600"/>
          </a:xfrm>
          <a:prstGeom prst="line">
            <a:avLst/>
          </a:prstGeom>
          <a:noFill/>
          <a:ln w="12600">
            <a:solidFill>
              <a:srgbClr val="000000"/>
            </a:solidFill>
            <a:prstDash val="sysDot"/>
            <a:miter lim="800000"/>
            <a:headEnd/>
            <a:tailEnd/>
          </a:ln>
        </p:spPr>
        <p:txBody>
          <a:bodyPr/>
          <a:lstStyle/>
          <a:p>
            <a:endParaRPr lang="it-IT"/>
          </a:p>
        </p:txBody>
      </p:sp>
      <p:sp>
        <p:nvSpPr>
          <p:cNvPr id="53255" name="Rectangle 7"/>
          <p:cNvSpPr>
            <a:spLocks noChangeArrowheads="1"/>
          </p:cNvSpPr>
          <p:nvPr/>
        </p:nvSpPr>
        <p:spPr bwMode="auto">
          <a:xfrm>
            <a:off x="3779912" y="4725144"/>
            <a:ext cx="3151504" cy="276999"/>
          </a:xfrm>
          <a:prstGeom prst="rect">
            <a:avLst/>
          </a:prstGeom>
          <a:noFill/>
          <a:ln w="9525">
            <a:noFill/>
            <a:round/>
            <a:headEnd/>
            <a:tailEnd/>
          </a:ln>
        </p:spPr>
        <p:txBody>
          <a:bodyPr wrap="none"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latin typeface="Comic Sans MS" pitchFamily="66" charset="0"/>
              </a:rPr>
              <a:t>‘Approccio con unico farmaco’</a:t>
            </a:r>
          </a:p>
        </p:txBody>
      </p:sp>
      <p:sp>
        <p:nvSpPr>
          <p:cNvPr id="39946" name="Rectangle 9"/>
          <p:cNvSpPr>
            <a:spLocks noChangeArrowheads="1"/>
          </p:cNvSpPr>
          <p:nvPr/>
        </p:nvSpPr>
        <p:spPr bwMode="auto">
          <a:xfrm>
            <a:off x="3236913" y="1892300"/>
            <a:ext cx="5300662" cy="274638"/>
          </a:xfrm>
          <a:prstGeom prst="rect">
            <a:avLst/>
          </a:prstGeom>
          <a:solidFill>
            <a:srgbClr val="79514F"/>
          </a:solidFill>
          <a:ln w="12600">
            <a:solidFill>
              <a:srgbClr val="79514F"/>
            </a:solidFill>
            <a:miter lim="800000"/>
            <a:headEnd/>
            <a:tailEnd/>
          </a:ln>
        </p:spPr>
        <p:txBody>
          <a:bodyPr lIns="0" tIns="0" rIns="0" bIns="0" anchor="ctr">
            <a:spAutoFit/>
          </a:bodyPr>
          <a:lstStyle/>
          <a:p>
            <a:pPr>
              <a:buClrTx/>
              <a:buFontTx/>
              <a:buNone/>
              <a:tabLst>
                <a:tab pos="0" algn="l"/>
                <a:tab pos="49213"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lang="it-IT" dirty="0">
                <a:solidFill>
                  <a:srgbClr val="EEECE1"/>
                </a:solidFill>
              </a:rPr>
              <a:t>	 </a:t>
            </a:r>
            <a:r>
              <a:rPr lang="it-IT" dirty="0">
                <a:solidFill>
                  <a:srgbClr val="EEECE1"/>
                </a:solidFill>
                <a:latin typeface="Comic Sans MS" pitchFamily="66" charset="0"/>
              </a:rPr>
              <a:t>VKA</a:t>
            </a:r>
            <a:r>
              <a:rPr lang="it-IT" dirty="0">
                <a:solidFill>
                  <a:srgbClr val="EEECE1"/>
                </a:solidFill>
              </a:rPr>
              <a:t>	</a:t>
            </a:r>
          </a:p>
        </p:txBody>
      </p:sp>
      <p:sp>
        <p:nvSpPr>
          <p:cNvPr id="39947" name="Rectangle 10"/>
          <p:cNvSpPr>
            <a:spLocks noChangeArrowheads="1"/>
          </p:cNvSpPr>
          <p:nvPr/>
        </p:nvSpPr>
        <p:spPr bwMode="auto">
          <a:xfrm>
            <a:off x="3225800" y="1506538"/>
            <a:ext cx="1411288" cy="266700"/>
          </a:xfrm>
          <a:prstGeom prst="rect">
            <a:avLst/>
          </a:prstGeom>
          <a:solidFill>
            <a:srgbClr val="000000"/>
          </a:solidFill>
          <a:ln w="9525">
            <a:noFill/>
            <a:round/>
            <a:headEnd/>
            <a:tailEnd/>
          </a:ln>
        </p:spPr>
        <p:txBody>
          <a:bodyPr wrap="none" lIns="0" tIns="0" rIns="0" bIns="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EEECE1"/>
                </a:solidFill>
                <a:latin typeface="Comic Sans MS" pitchFamily="66" charset="0"/>
              </a:rPr>
              <a:t> LMWH </a:t>
            </a:r>
            <a:r>
              <a:rPr lang="it-IT" dirty="0" err="1" smtClean="0">
                <a:solidFill>
                  <a:srgbClr val="EEECE1"/>
                </a:solidFill>
                <a:latin typeface="Comic Sans MS" pitchFamily="66" charset="0"/>
              </a:rPr>
              <a:t>sc</a:t>
            </a:r>
            <a:endParaRPr lang="it-IT" dirty="0">
              <a:solidFill>
                <a:srgbClr val="EEECE1"/>
              </a:solidFill>
              <a:latin typeface="Comic Sans MS" pitchFamily="66" charset="0"/>
            </a:endParaRPr>
          </a:p>
        </p:txBody>
      </p:sp>
      <p:sp>
        <p:nvSpPr>
          <p:cNvPr id="39948" name="Rectangle 11"/>
          <p:cNvSpPr>
            <a:spLocks noChangeArrowheads="1"/>
          </p:cNvSpPr>
          <p:nvPr/>
        </p:nvSpPr>
        <p:spPr bwMode="auto">
          <a:xfrm rot="1380000">
            <a:off x="8069263" y="1866900"/>
            <a:ext cx="42862" cy="360363"/>
          </a:xfrm>
          <a:prstGeom prst="rect">
            <a:avLst/>
          </a:prstGeom>
          <a:solidFill>
            <a:srgbClr val="FFFFFF"/>
          </a:solidFill>
          <a:ln w="9525">
            <a:noFill/>
            <a:round/>
            <a:headEnd/>
            <a:tailEnd/>
          </a:ln>
        </p:spPr>
        <p:txBody>
          <a:bodyPr wrap="none" anchor="ctr"/>
          <a:lstStyle/>
          <a:p>
            <a:endParaRPr lang="it-IT"/>
          </a:p>
        </p:txBody>
      </p:sp>
      <p:sp>
        <p:nvSpPr>
          <p:cNvPr id="39949" name="Line 12"/>
          <p:cNvSpPr>
            <a:spLocks noChangeShapeType="1"/>
          </p:cNvSpPr>
          <p:nvPr/>
        </p:nvSpPr>
        <p:spPr bwMode="auto">
          <a:xfrm>
            <a:off x="3225800" y="1393825"/>
            <a:ext cx="1588" cy="3414713"/>
          </a:xfrm>
          <a:prstGeom prst="line">
            <a:avLst/>
          </a:prstGeom>
          <a:noFill/>
          <a:ln w="12600">
            <a:solidFill>
              <a:srgbClr val="000000"/>
            </a:solidFill>
            <a:prstDash val="sysDot"/>
            <a:miter lim="800000"/>
            <a:headEnd/>
            <a:tailEnd/>
          </a:ln>
        </p:spPr>
        <p:txBody>
          <a:bodyPr/>
          <a:lstStyle/>
          <a:p>
            <a:endParaRPr lang="it-IT"/>
          </a:p>
        </p:txBody>
      </p:sp>
      <p:sp>
        <p:nvSpPr>
          <p:cNvPr id="53261" name="Text Box 13"/>
          <p:cNvSpPr txBox="1">
            <a:spLocks noChangeArrowheads="1"/>
          </p:cNvSpPr>
          <p:nvPr/>
        </p:nvSpPr>
        <p:spPr bwMode="auto">
          <a:xfrm>
            <a:off x="2892425" y="1201738"/>
            <a:ext cx="644525" cy="182562"/>
          </a:xfrm>
          <a:prstGeom prst="rect">
            <a:avLst/>
          </a:prstGeom>
          <a:noFill/>
          <a:ln w="9525">
            <a:noFill/>
            <a:round/>
            <a:headEnd/>
            <a:tailEnd/>
          </a:ln>
        </p:spPr>
        <p:txBody>
          <a:bodyPr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rPr>
              <a:t>Giorno 1</a:t>
            </a:r>
          </a:p>
        </p:txBody>
      </p:sp>
      <p:sp>
        <p:nvSpPr>
          <p:cNvPr id="53262" name="Text Box 14"/>
          <p:cNvSpPr txBox="1">
            <a:spLocks noChangeArrowheads="1"/>
          </p:cNvSpPr>
          <p:nvPr/>
        </p:nvSpPr>
        <p:spPr bwMode="auto">
          <a:xfrm>
            <a:off x="4151313" y="1201738"/>
            <a:ext cx="1017587" cy="182562"/>
          </a:xfrm>
          <a:prstGeom prst="rect">
            <a:avLst/>
          </a:prstGeom>
          <a:noFill/>
          <a:ln w="9525">
            <a:noFill/>
            <a:round/>
            <a:headEnd/>
            <a:tailEnd/>
          </a:ln>
        </p:spPr>
        <p:txBody>
          <a:bodyPr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200">
                <a:solidFill>
                  <a:srgbClr val="000000"/>
                </a:solidFill>
              </a:rPr>
              <a:t>Giorno 6 -11</a:t>
            </a:r>
          </a:p>
        </p:txBody>
      </p:sp>
      <p:grpSp>
        <p:nvGrpSpPr>
          <p:cNvPr id="35" name="Gruppo 34"/>
          <p:cNvGrpSpPr/>
          <p:nvPr/>
        </p:nvGrpSpPr>
        <p:grpSpPr>
          <a:xfrm>
            <a:off x="539552" y="1556792"/>
            <a:ext cx="2657475" cy="784225"/>
            <a:chOff x="611188" y="1433513"/>
            <a:chExt cx="2657475" cy="784225"/>
          </a:xfrm>
        </p:grpSpPr>
        <p:pic>
          <p:nvPicPr>
            <p:cNvPr id="39945" name="Picture 8"/>
            <p:cNvPicPr>
              <a:picLocks noChangeAspect="1" noChangeArrowheads="1"/>
            </p:cNvPicPr>
            <p:nvPr/>
          </p:nvPicPr>
          <p:blipFill>
            <a:blip r:embed="rId4" cstate="print"/>
            <a:srcRect/>
            <a:stretch>
              <a:fillRect/>
            </a:stretch>
          </p:blipFill>
          <p:spPr bwMode="auto">
            <a:xfrm>
              <a:off x="611188" y="1433513"/>
              <a:ext cx="2657475" cy="784225"/>
            </a:xfrm>
            <a:prstGeom prst="rect">
              <a:avLst/>
            </a:prstGeom>
            <a:noFill/>
            <a:ln w="9525">
              <a:noFill/>
              <a:round/>
              <a:headEnd/>
              <a:tailEnd/>
            </a:ln>
          </p:spPr>
        </p:pic>
        <p:sp>
          <p:nvSpPr>
            <p:cNvPr id="39952" name="Text Box 15"/>
            <p:cNvSpPr txBox="1">
              <a:spLocks noChangeArrowheads="1"/>
            </p:cNvSpPr>
            <p:nvPr/>
          </p:nvSpPr>
          <p:spPr bwMode="auto">
            <a:xfrm>
              <a:off x="722313" y="1448565"/>
              <a:ext cx="2195512" cy="682682"/>
            </a:xfrm>
            <a:prstGeom prst="rect">
              <a:avLst/>
            </a:prstGeom>
            <a:noFill/>
            <a:ln w="9525">
              <a:noFill/>
              <a:round/>
              <a:headEnd/>
              <a:tailEnd/>
            </a:ln>
          </p:spPr>
          <p:txBody>
            <a:bodyPr lIns="0" tIns="18000" rIns="0" bIns="180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EEECE1"/>
                  </a:solidFill>
                  <a:latin typeface="Comic Sans MS" pitchFamily="66" charset="0"/>
                </a:rPr>
                <a:t>Attuale schema di trattamento del TEV: </a:t>
              </a:r>
              <a:br>
                <a:rPr lang="it-IT" sz="1400" dirty="0">
                  <a:solidFill>
                    <a:srgbClr val="EEECE1"/>
                  </a:solidFill>
                  <a:latin typeface="Comic Sans MS" pitchFamily="66" charset="0"/>
                </a:rPr>
              </a:br>
              <a:r>
                <a:rPr lang="it-IT" sz="1400" dirty="0">
                  <a:solidFill>
                    <a:srgbClr val="EEECE1"/>
                  </a:solidFill>
                  <a:latin typeface="Comic Sans MS" pitchFamily="66" charset="0"/>
                </a:rPr>
                <a:t>due anticoagulanti</a:t>
              </a:r>
            </a:p>
          </p:txBody>
        </p:sp>
      </p:grpSp>
      <p:sp>
        <p:nvSpPr>
          <p:cNvPr id="53265" name="Rectangle 17"/>
          <p:cNvSpPr>
            <a:spLocks noChangeArrowheads="1"/>
          </p:cNvSpPr>
          <p:nvPr/>
        </p:nvSpPr>
        <p:spPr bwMode="auto">
          <a:xfrm>
            <a:off x="3225800" y="2989263"/>
            <a:ext cx="1462088" cy="266700"/>
          </a:xfrm>
          <a:prstGeom prst="rect">
            <a:avLst/>
          </a:prstGeom>
          <a:solidFill>
            <a:srgbClr val="000000"/>
          </a:solidFill>
          <a:ln w="9525">
            <a:noFill/>
            <a:round/>
            <a:headEnd/>
            <a:tailEnd/>
          </a:ln>
        </p:spPr>
        <p:txBody>
          <a:bodyPr wrap="none" lIns="0" tIns="0" rIns="0" bIns="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EEECE1"/>
                </a:solidFill>
                <a:latin typeface="Comic Sans MS" pitchFamily="66" charset="0"/>
              </a:rPr>
              <a:t> LMWH </a:t>
            </a:r>
            <a:r>
              <a:rPr lang="it-IT" dirty="0" err="1">
                <a:solidFill>
                  <a:srgbClr val="EEECE1"/>
                </a:solidFill>
                <a:latin typeface="Comic Sans MS" pitchFamily="66" charset="0"/>
              </a:rPr>
              <a:t>sc</a:t>
            </a:r>
            <a:endParaRPr lang="it-IT" dirty="0">
              <a:solidFill>
                <a:srgbClr val="EEECE1"/>
              </a:solidFill>
              <a:latin typeface="Comic Sans MS" pitchFamily="66" charset="0"/>
            </a:endParaRPr>
          </a:p>
        </p:txBody>
      </p:sp>
      <p:grpSp>
        <p:nvGrpSpPr>
          <p:cNvPr id="36" name="Gruppo 35"/>
          <p:cNvGrpSpPr/>
          <p:nvPr/>
        </p:nvGrpSpPr>
        <p:grpSpPr>
          <a:xfrm>
            <a:off x="539552" y="2708920"/>
            <a:ext cx="2657475" cy="814388"/>
            <a:chOff x="571500" y="2714625"/>
            <a:chExt cx="2657475" cy="814388"/>
          </a:xfrm>
        </p:grpSpPr>
        <p:pic>
          <p:nvPicPr>
            <p:cNvPr id="53264" name="Picture 16"/>
            <p:cNvPicPr>
              <a:picLocks noChangeAspect="1" noChangeArrowheads="1"/>
            </p:cNvPicPr>
            <p:nvPr/>
          </p:nvPicPr>
          <p:blipFill>
            <a:blip r:embed="rId5" cstate="print"/>
            <a:srcRect/>
            <a:stretch>
              <a:fillRect/>
            </a:stretch>
          </p:blipFill>
          <p:spPr bwMode="auto">
            <a:xfrm>
              <a:off x="571500" y="2714625"/>
              <a:ext cx="2657475" cy="814388"/>
            </a:xfrm>
            <a:prstGeom prst="rect">
              <a:avLst/>
            </a:prstGeom>
            <a:noFill/>
            <a:ln w="9525">
              <a:noFill/>
              <a:round/>
              <a:headEnd/>
              <a:tailEnd/>
            </a:ln>
          </p:spPr>
        </p:pic>
        <p:sp>
          <p:nvSpPr>
            <p:cNvPr id="53266" name="Text Box 18"/>
            <p:cNvSpPr txBox="1">
              <a:spLocks noChangeArrowheads="1"/>
            </p:cNvSpPr>
            <p:nvPr/>
          </p:nvSpPr>
          <p:spPr bwMode="auto">
            <a:xfrm>
              <a:off x="642939" y="2760635"/>
              <a:ext cx="2056853" cy="682682"/>
            </a:xfrm>
            <a:prstGeom prst="rect">
              <a:avLst/>
            </a:prstGeom>
            <a:noFill/>
            <a:ln w="9525">
              <a:noFill/>
              <a:round/>
              <a:headEnd/>
              <a:tailEnd/>
            </a:ln>
          </p:spPr>
          <p:txBody>
            <a:bodyPr wrap="square" lIns="0" tIns="18000" rIns="0" bIns="180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chemeClr val="bg2">
                      <a:lumMod val="75000"/>
                    </a:schemeClr>
                  </a:solidFill>
                  <a:latin typeface="Comic Sans MS" pitchFamily="66" charset="0"/>
                </a:rPr>
                <a:t>RE-COVER :   </a:t>
              </a:r>
              <a:r>
                <a:rPr lang="it-IT" sz="1400" dirty="0" err="1">
                  <a:solidFill>
                    <a:schemeClr val="bg2">
                      <a:lumMod val="75000"/>
                    </a:schemeClr>
                  </a:solidFill>
                  <a:latin typeface="Comic Sans MS" pitchFamily="66" charset="0"/>
                </a:rPr>
                <a:t>dabigatran</a:t>
              </a:r>
              <a:r>
                <a:rPr lang="it-IT" sz="1400" dirty="0">
                  <a:solidFill>
                    <a:schemeClr val="bg2">
                      <a:lumMod val="75000"/>
                    </a:schemeClr>
                  </a:solidFill>
                  <a:latin typeface="Comic Sans MS" pitchFamily="66" charset="0"/>
                </a:rPr>
                <a:t/>
              </a:r>
              <a:br>
                <a:rPr lang="it-IT" sz="1400" dirty="0">
                  <a:solidFill>
                    <a:schemeClr val="bg2">
                      <a:lumMod val="75000"/>
                    </a:schemeClr>
                  </a:solidFill>
                  <a:latin typeface="Comic Sans MS" pitchFamily="66" charset="0"/>
                </a:rPr>
              </a:br>
              <a:r>
                <a:rPr lang="it-IT" sz="1400" dirty="0">
                  <a:solidFill>
                    <a:schemeClr val="bg2">
                      <a:lumMod val="75000"/>
                    </a:schemeClr>
                  </a:solidFill>
                  <a:latin typeface="Comic Sans MS" pitchFamily="66" charset="0"/>
                </a:rPr>
                <a:t>e pretrattamento con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chemeClr val="bg2">
                      <a:lumMod val="75000"/>
                    </a:schemeClr>
                  </a:solidFill>
                  <a:latin typeface="Comic Sans MS" pitchFamily="66" charset="0"/>
                </a:rPr>
                <a:t>LMWH </a:t>
              </a:r>
            </a:p>
          </p:txBody>
        </p:sp>
      </p:grpSp>
      <p:sp>
        <p:nvSpPr>
          <p:cNvPr id="39956" name="Text Box 19"/>
          <p:cNvSpPr txBox="1">
            <a:spLocks noChangeArrowheads="1"/>
          </p:cNvSpPr>
          <p:nvPr/>
        </p:nvSpPr>
        <p:spPr bwMode="auto">
          <a:xfrm>
            <a:off x="4499992" y="1484784"/>
            <a:ext cx="1728191" cy="274638"/>
          </a:xfrm>
          <a:prstGeom prst="rect">
            <a:avLst/>
          </a:prstGeom>
          <a:noFill/>
          <a:ln w="9525">
            <a:noFill/>
            <a:round/>
            <a:headEnd/>
            <a:tailEnd/>
          </a:ln>
        </p:spPr>
        <p:txBody>
          <a:bodyPr wrap="square"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latin typeface="Comic Sans MS" pitchFamily="66" charset="0"/>
              </a:rPr>
              <a:t>o </a:t>
            </a:r>
            <a:r>
              <a:rPr lang="it-IT" dirty="0" err="1">
                <a:latin typeface="Comic Sans MS" pitchFamily="66" charset="0"/>
              </a:rPr>
              <a:t>fondaparinux</a:t>
            </a:r>
            <a:r>
              <a:rPr lang="it-IT" dirty="0">
                <a:latin typeface="Comic Sans MS" pitchFamily="66" charset="0"/>
              </a:rPr>
              <a:t> </a:t>
            </a:r>
          </a:p>
        </p:txBody>
      </p:sp>
      <p:sp>
        <p:nvSpPr>
          <p:cNvPr id="39957" name="Text Box 20"/>
          <p:cNvSpPr txBox="1">
            <a:spLocks noChangeArrowheads="1"/>
          </p:cNvSpPr>
          <p:nvPr/>
        </p:nvSpPr>
        <p:spPr bwMode="auto">
          <a:xfrm>
            <a:off x="3347864" y="5445224"/>
            <a:ext cx="5410200" cy="553998"/>
          </a:xfrm>
          <a:prstGeom prst="rect">
            <a:avLst/>
          </a:prstGeom>
          <a:noFill/>
          <a:ln w="9525">
            <a:noFill/>
            <a:round/>
            <a:headEnd/>
            <a:tailEnd/>
          </a:ln>
        </p:spPr>
        <p:txBody>
          <a:bodyPr lIns="36000" tIns="0" rIns="36000" bIns="0" anchor="b">
            <a:spAutoFit/>
          </a:bodyPr>
          <a:lstStyle/>
          <a:p>
            <a:pPr marL="17463" indent="-11113">
              <a:buClrTx/>
              <a:buFontTx/>
              <a:buNone/>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it-IT" sz="900" i="1" dirty="0"/>
              <a:t>1. RE-COVER </a:t>
            </a:r>
            <a:r>
              <a:rPr lang="it-IT" sz="900" i="1" dirty="0" err="1"/>
              <a:t>Study</a:t>
            </a:r>
            <a:r>
              <a:rPr lang="it-IT" sz="900" i="1" dirty="0"/>
              <a:t> Information. Trial ID: NCT00291330. http://clinicaltrial.gov/</a:t>
            </a:r>
          </a:p>
          <a:p>
            <a:pPr marL="17463" indent="-11113">
              <a:buClrTx/>
              <a:buFontTx/>
              <a:buNone/>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it-IT" sz="900" i="1" dirty="0"/>
              <a:t>2. RE-COVER II </a:t>
            </a:r>
            <a:r>
              <a:rPr lang="it-IT" sz="900" i="1" dirty="0" err="1"/>
              <a:t>Study</a:t>
            </a:r>
            <a:r>
              <a:rPr lang="it-IT" sz="900" i="1" dirty="0"/>
              <a:t> Information. Trial ID: NCT00680186. http://clinicaltrial.gov/</a:t>
            </a:r>
          </a:p>
          <a:p>
            <a:pPr marL="17463" indent="-11113">
              <a:buClrTx/>
              <a:buFontTx/>
              <a:buNone/>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it-IT" sz="900" i="1" dirty="0"/>
              <a:t>3. EINSTEIN-TVP </a:t>
            </a:r>
            <a:r>
              <a:rPr lang="it-IT" sz="900" i="1" dirty="0" err="1"/>
              <a:t>Evaluation</a:t>
            </a:r>
            <a:r>
              <a:rPr lang="it-IT" sz="900" i="1" dirty="0"/>
              <a:t> </a:t>
            </a:r>
            <a:r>
              <a:rPr lang="it-IT" sz="900" i="1" dirty="0" err="1"/>
              <a:t>Study</a:t>
            </a:r>
            <a:r>
              <a:rPr lang="it-IT" sz="900" i="1" dirty="0"/>
              <a:t> Information. Trial ID: NCT00440193. http://clinicaltrials.gov/</a:t>
            </a:r>
          </a:p>
          <a:p>
            <a:pPr marL="17463" indent="-11113">
              <a:buClrTx/>
              <a:buFontTx/>
              <a:buNone/>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pPr>
            <a:r>
              <a:rPr lang="it-IT" sz="900" i="1" dirty="0"/>
              <a:t>4. EINSTEIN-PE </a:t>
            </a:r>
            <a:r>
              <a:rPr lang="it-IT" sz="900" i="1" dirty="0" err="1"/>
              <a:t>Evaluation</a:t>
            </a:r>
            <a:r>
              <a:rPr lang="it-IT" sz="900" i="1" dirty="0"/>
              <a:t> </a:t>
            </a:r>
            <a:r>
              <a:rPr lang="it-IT" sz="900" i="1" dirty="0" err="1"/>
              <a:t>Study</a:t>
            </a:r>
            <a:r>
              <a:rPr lang="it-IT" sz="900" i="1" dirty="0"/>
              <a:t> Information. Trial ID: NCT00439777. http://clinicaltrials.gov/</a:t>
            </a:r>
          </a:p>
        </p:txBody>
      </p:sp>
      <p:sp>
        <p:nvSpPr>
          <p:cNvPr id="39958" name="Text Box 21"/>
          <p:cNvSpPr txBox="1">
            <a:spLocks noChangeArrowheads="1"/>
          </p:cNvSpPr>
          <p:nvPr/>
        </p:nvSpPr>
        <p:spPr bwMode="auto">
          <a:xfrm>
            <a:off x="2483768" y="188640"/>
            <a:ext cx="3422153" cy="949325"/>
          </a:xfrm>
          <a:prstGeom prst="rect">
            <a:avLst/>
          </a:prstGeom>
          <a:noFill/>
          <a:ln w="9525">
            <a:noFill/>
            <a:round/>
            <a:headEnd/>
            <a:tailEnd/>
          </a:ln>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a:solidFill>
                  <a:srgbClr val="C00000"/>
                </a:solidFill>
                <a:latin typeface="Comic Sans MS" pitchFamily="66" charset="0"/>
              </a:rPr>
              <a:t>TVP </a:t>
            </a:r>
            <a:r>
              <a:rPr lang="en-US" sz="3600" b="1" dirty="0" smtClean="0">
                <a:solidFill>
                  <a:srgbClr val="C00000"/>
                </a:solidFill>
                <a:latin typeface="Comic Sans MS" pitchFamily="66" charset="0"/>
              </a:rPr>
              <a:t>- EP</a:t>
            </a:r>
            <a:endParaRPr lang="en-US" sz="3600" b="1" dirty="0">
              <a:solidFill>
                <a:srgbClr val="C00000"/>
              </a:solidFill>
              <a:latin typeface="Comic Sans MS" pitchFamily="66" charset="0"/>
            </a:endParaRPr>
          </a:p>
        </p:txBody>
      </p:sp>
      <p:sp>
        <p:nvSpPr>
          <p:cNvPr id="39959" name="Line 22"/>
          <p:cNvSpPr>
            <a:spLocks noChangeShapeType="1"/>
          </p:cNvSpPr>
          <p:nvPr/>
        </p:nvSpPr>
        <p:spPr bwMode="auto">
          <a:xfrm>
            <a:off x="4646613" y="1474788"/>
            <a:ext cx="6350" cy="1800225"/>
          </a:xfrm>
          <a:prstGeom prst="line">
            <a:avLst/>
          </a:prstGeom>
          <a:noFill/>
          <a:ln w="12600">
            <a:solidFill>
              <a:srgbClr val="000000"/>
            </a:solidFill>
            <a:prstDash val="sysDot"/>
            <a:miter lim="800000"/>
            <a:headEnd/>
            <a:tailEnd/>
          </a:ln>
        </p:spPr>
        <p:txBody>
          <a:bodyPr/>
          <a:lstStyle/>
          <a:p>
            <a:endParaRPr lang="it-IT"/>
          </a:p>
        </p:txBody>
      </p:sp>
      <p:sp>
        <p:nvSpPr>
          <p:cNvPr id="53271" name="Rectangle 23"/>
          <p:cNvSpPr>
            <a:spLocks noChangeArrowheads="1"/>
          </p:cNvSpPr>
          <p:nvPr/>
        </p:nvSpPr>
        <p:spPr bwMode="auto">
          <a:xfrm>
            <a:off x="4648200" y="2989263"/>
            <a:ext cx="3889375" cy="266700"/>
          </a:xfrm>
          <a:prstGeom prst="rect">
            <a:avLst/>
          </a:prstGeom>
          <a:solidFill>
            <a:srgbClr val="FF9900"/>
          </a:solidFill>
          <a:ln w="12600">
            <a:solidFill>
              <a:srgbClr val="FF9900"/>
            </a:solidFill>
            <a:miter lim="800000"/>
            <a:headEnd/>
            <a:tailEnd/>
          </a:ln>
        </p:spPr>
        <p:txBody>
          <a:bodyPr wrap="none" lIns="0" tIns="0" rIns="0" bIns="0" anchor="ctr"/>
          <a:lstStyle/>
          <a:p>
            <a:pPr>
              <a:buClrTx/>
              <a:buFontTx/>
              <a:buNone/>
              <a:tabLst>
                <a:tab pos="0" algn="l"/>
                <a:tab pos="49213" algn="l"/>
                <a:tab pos="914400" algn="l"/>
                <a:tab pos="1828800" algn="l"/>
                <a:tab pos="2743200" algn="l"/>
                <a:tab pos="3657600" algn="l"/>
                <a:tab pos="4572000" algn="l"/>
                <a:tab pos="5486400" algn="l"/>
                <a:tab pos="6400800" algn="l"/>
                <a:tab pos="7315200" algn="l"/>
                <a:tab pos="8229600" algn="l"/>
                <a:tab pos="9144000" algn="l"/>
                <a:tab pos="10058400" algn="l"/>
                <a:tab pos="10328275" algn="l"/>
                <a:tab pos="10779125" algn="l"/>
                <a:tab pos="10780713" algn="l"/>
              </a:tabLst>
            </a:pPr>
            <a:r>
              <a:rPr lang="it-IT" dirty="0">
                <a:solidFill>
                  <a:schemeClr val="bg2">
                    <a:lumMod val="75000"/>
                  </a:schemeClr>
                </a:solidFill>
                <a:latin typeface="Comic Sans MS" pitchFamily="66" charset="0"/>
              </a:rPr>
              <a:t>	</a:t>
            </a:r>
            <a:r>
              <a:rPr lang="it-IT" dirty="0" smtClean="0">
                <a:solidFill>
                  <a:schemeClr val="bg2">
                    <a:lumMod val="75000"/>
                  </a:schemeClr>
                </a:solidFill>
                <a:latin typeface="Comic Sans MS" pitchFamily="66" charset="0"/>
              </a:rPr>
              <a:t>  </a:t>
            </a:r>
            <a:r>
              <a:rPr lang="it-IT" sz="1200" dirty="0" err="1" smtClean="0">
                <a:solidFill>
                  <a:schemeClr val="bg2">
                    <a:lumMod val="75000"/>
                  </a:schemeClr>
                </a:solidFill>
                <a:latin typeface="Comic Sans MS" pitchFamily="66" charset="0"/>
              </a:rPr>
              <a:t>dabigatran</a:t>
            </a:r>
            <a:r>
              <a:rPr lang="it-IT" sz="1200" dirty="0" smtClean="0">
                <a:solidFill>
                  <a:schemeClr val="bg2">
                    <a:lumMod val="75000"/>
                  </a:schemeClr>
                </a:solidFill>
                <a:latin typeface="Comic Sans MS" pitchFamily="66" charset="0"/>
              </a:rPr>
              <a:t> </a:t>
            </a:r>
            <a:r>
              <a:rPr lang="it-IT" sz="1200" dirty="0">
                <a:solidFill>
                  <a:schemeClr val="bg2">
                    <a:lumMod val="75000"/>
                  </a:schemeClr>
                </a:solidFill>
                <a:latin typeface="Comic Sans MS" pitchFamily="66" charset="0"/>
              </a:rPr>
              <a:t>2 x 150 mg al giorno</a:t>
            </a:r>
            <a:r>
              <a:rPr lang="it-IT" dirty="0">
                <a:solidFill>
                  <a:srgbClr val="000000"/>
                </a:solidFill>
              </a:rPr>
              <a:t>	</a:t>
            </a:r>
          </a:p>
        </p:txBody>
      </p:sp>
      <p:sp>
        <p:nvSpPr>
          <p:cNvPr id="53272" name="Rectangle 24"/>
          <p:cNvSpPr>
            <a:spLocks noChangeArrowheads="1"/>
          </p:cNvSpPr>
          <p:nvPr/>
        </p:nvSpPr>
        <p:spPr bwMode="auto">
          <a:xfrm rot="1380000">
            <a:off x="8042275" y="2933700"/>
            <a:ext cx="55563" cy="371475"/>
          </a:xfrm>
          <a:prstGeom prst="rect">
            <a:avLst/>
          </a:prstGeom>
          <a:solidFill>
            <a:srgbClr val="FFFFFF"/>
          </a:solidFill>
          <a:ln w="9525">
            <a:noFill/>
            <a:round/>
            <a:headEnd/>
            <a:tailEnd/>
          </a:ln>
        </p:spPr>
        <p:txBody>
          <a:bodyPr wrap="none" anchor="ctr"/>
          <a:lstStyle/>
          <a:p>
            <a:endParaRPr lang="it-IT"/>
          </a:p>
        </p:txBody>
      </p:sp>
      <p:sp>
        <p:nvSpPr>
          <p:cNvPr id="39962" name="Line 25"/>
          <p:cNvSpPr>
            <a:spLocks noChangeShapeType="1"/>
          </p:cNvSpPr>
          <p:nvPr/>
        </p:nvSpPr>
        <p:spPr bwMode="auto">
          <a:xfrm>
            <a:off x="8528050" y="1914525"/>
            <a:ext cx="9525" cy="1331913"/>
          </a:xfrm>
          <a:prstGeom prst="line">
            <a:avLst/>
          </a:prstGeom>
          <a:noFill/>
          <a:ln w="12600">
            <a:solidFill>
              <a:srgbClr val="000000"/>
            </a:solidFill>
            <a:prstDash val="sysDot"/>
            <a:miter lim="800000"/>
            <a:headEnd/>
            <a:tailEnd/>
          </a:ln>
        </p:spPr>
        <p:txBody>
          <a:bodyPr/>
          <a:lstStyle/>
          <a:p>
            <a:endParaRPr lang="it-IT"/>
          </a:p>
        </p:txBody>
      </p:sp>
      <p:grpSp>
        <p:nvGrpSpPr>
          <p:cNvPr id="2" name="Group 26"/>
          <p:cNvGrpSpPr>
            <a:grpSpLocks/>
          </p:cNvGrpSpPr>
          <p:nvPr/>
        </p:nvGrpSpPr>
        <p:grpSpPr bwMode="auto">
          <a:xfrm>
            <a:off x="3227388" y="2238377"/>
            <a:ext cx="5297488" cy="387351"/>
            <a:chOff x="2033" y="1410"/>
            <a:chExt cx="3337" cy="244"/>
          </a:xfrm>
        </p:grpSpPr>
        <p:sp>
          <p:nvSpPr>
            <p:cNvPr id="39968" name="Line 27"/>
            <p:cNvSpPr>
              <a:spLocks noChangeShapeType="1"/>
            </p:cNvSpPr>
            <p:nvPr/>
          </p:nvSpPr>
          <p:spPr bwMode="auto">
            <a:xfrm>
              <a:off x="2033" y="1459"/>
              <a:ext cx="3337" cy="1"/>
            </a:xfrm>
            <a:prstGeom prst="line">
              <a:avLst/>
            </a:prstGeom>
            <a:noFill/>
            <a:ln w="31680">
              <a:solidFill>
                <a:srgbClr val="FF9900"/>
              </a:solidFill>
              <a:miter lim="800000"/>
              <a:headEnd/>
              <a:tailEnd type="triangle" w="med" len="med"/>
            </a:ln>
          </p:spPr>
          <p:txBody>
            <a:bodyPr/>
            <a:lstStyle/>
            <a:p>
              <a:endParaRPr lang="it-IT"/>
            </a:p>
          </p:txBody>
        </p:sp>
        <p:sp>
          <p:nvSpPr>
            <p:cNvPr id="39969" name="Rectangle 28"/>
            <p:cNvSpPr>
              <a:spLocks noChangeArrowheads="1"/>
            </p:cNvSpPr>
            <p:nvPr/>
          </p:nvSpPr>
          <p:spPr bwMode="auto">
            <a:xfrm>
              <a:off x="2653" y="1480"/>
              <a:ext cx="610" cy="174"/>
            </a:xfrm>
            <a:prstGeom prst="rect">
              <a:avLst/>
            </a:prstGeom>
            <a:noFill/>
            <a:ln w="9525">
              <a:noFill/>
              <a:round/>
              <a:headEnd/>
              <a:tailEnd/>
            </a:ln>
          </p:spPr>
          <p:txBody>
            <a:bodyPr wrap="none"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a:latin typeface="Comic Sans MS" pitchFamily="66" charset="0"/>
                </a:rPr>
                <a:t>‘</a:t>
              </a:r>
              <a:r>
                <a:rPr lang="en-US" dirty="0">
                  <a:latin typeface="Comic Sans MS" pitchFamily="66" charset="0"/>
                </a:rPr>
                <a:t>Bridging’</a:t>
              </a:r>
            </a:p>
          </p:txBody>
        </p:sp>
        <p:sp>
          <p:nvSpPr>
            <p:cNvPr id="39970" name="Line 29"/>
            <p:cNvSpPr>
              <a:spLocks noChangeShapeType="1"/>
            </p:cNvSpPr>
            <p:nvPr/>
          </p:nvSpPr>
          <p:spPr bwMode="auto">
            <a:xfrm>
              <a:off x="2033" y="1410"/>
              <a:ext cx="895" cy="1"/>
            </a:xfrm>
            <a:prstGeom prst="line">
              <a:avLst/>
            </a:prstGeom>
            <a:noFill/>
            <a:ln w="31680">
              <a:solidFill>
                <a:srgbClr val="800080"/>
              </a:solidFill>
              <a:miter lim="800000"/>
              <a:headEnd/>
              <a:tailEnd type="triangle" w="med" len="med"/>
            </a:ln>
          </p:spPr>
          <p:txBody>
            <a:bodyPr/>
            <a:lstStyle/>
            <a:p>
              <a:endParaRPr lang="it-IT"/>
            </a:p>
          </p:txBody>
        </p:sp>
      </p:grpSp>
      <p:grpSp>
        <p:nvGrpSpPr>
          <p:cNvPr id="3" name="Group 30"/>
          <p:cNvGrpSpPr>
            <a:grpSpLocks/>
          </p:cNvGrpSpPr>
          <p:nvPr/>
        </p:nvGrpSpPr>
        <p:grpSpPr bwMode="auto">
          <a:xfrm>
            <a:off x="3227388" y="3359150"/>
            <a:ext cx="5318124" cy="346075"/>
            <a:chOff x="2033" y="2116"/>
            <a:chExt cx="3350" cy="218"/>
          </a:xfrm>
        </p:grpSpPr>
        <p:sp>
          <p:nvSpPr>
            <p:cNvPr id="39965" name="Rectangle 31"/>
            <p:cNvSpPr>
              <a:spLocks noChangeArrowheads="1"/>
            </p:cNvSpPr>
            <p:nvPr/>
          </p:nvSpPr>
          <p:spPr bwMode="auto">
            <a:xfrm>
              <a:off x="2608" y="2160"/>
              <a:ext cx="726" cy="174"/>
            </a:xfrm>
            <a:prstGeom prst="rect">
              <a:avLst/>
            </a:prstGeom>
            <a:noFill/>
            <a:ln w="9525">
              <a:noFill/>
              <a:round/>
              <a:headEnd/>
              <a:tailEnd/>
            </a:ln>
          </p:spPr>
          <p:txBody>
            <a:bodyPr wrap="none" lIns="0" tIns="0" rIns="0" bIns="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dirty="0"/>
                <a:t>‘</a:t>
              </a:r>
              <a:r>
                <a:rPr lang="en-US" dirty="0">
                  <a:latin typeface="Comic Sans MS" pitchFamily="66" charset="0"/>
                </a:rPr>
                <a:t>Switching</a:t>
              </a:r>
              <a:r>
                <a:rPr lang="en-US" dirty="0"/>
                <a:t>’</a:t>
              </a:r>
            </a:p>
          </p:txBody>
        </p:sp>
        <p:sp>
          <p:nvSpPr>
            <p:cNvPr id="39966" name="Line 32"/>
            <p:cNvSpPr>
              <a:spLocks noChangeShapeType="1"/>
            </p:cNvSpPr>
            <p:nvPr/>
          </p:nvSpPr>
          <p:spPr bwMode="auto">
            <a:xfrm>
              <a:off x="2928" y="2116"/>
              <a:ext cx="2455" cy="1"/>
            </a:xfrm>
            <a:prstGeom prst="line">
              <a:avLst/>
            </a:prstGeom>
            <a:noFill/>
            <a:ln w="31680">
              <a:solidFill>
                <a:srgbClr val="FF9900"/>
              </a:solidFill>
              <a:miter lim="800000"/>
              <a:headEnd/>
              <a:tailEnd type="triangle" w="med" len="med"/>
            </a:ln>
          </p:spPr>
          <p:txBody>
            <a:bodyPr/>
            <a:lstStyle/>
            <a:p>
              <a:endParaRPr lang="it-IT"/>
            </a:p>
          </p:txBody>
        </p:sp>
        <p:sp>
          <p:nvSpPr>
            <p:cNvPr id="39967" name="Line 33"/>
            <p:cNvSpPr>
              <a:spLocks noChangeShapeType="1"/>
            </p:cNvSpPr>
            <p:nvPr/>
          </p:nvSpPr>
          <p:spPr bwMode="auto">
            <a:xfrm>
              <a:off x="2033" y="2116"/>
              <a:ext cx="895" cy="1"/>
            </a:xfrm>
            <a:prstGeom prst="line">
              <a:avLst/>
            </a:prstGeom>
            <a:noFill/>
            <a:ln w="31680">
              <a:solidFill>
                <a:srgbClr val="800080"/>
              </a:solidFill>
              <a:miter lim="800000"/>
              <a:headEnd/>
              <a:tailEnd type="triangle" w="med" len="med"/>
            </a:ln>
          </p:spPr>
          <p:txBody>
            <a:bodyPr/>
            <a:lstStyle/>
            <a:p>
              <a:endParaRPr lang="it-IT"/>
            </a:p>
          </p:txBody>
        </p:sp>
      </p:grpSp>
      <p:grpSp>
        <p:nvGrpSpPr>
          <p:cNvPr id="38" name="Group 13"/>
          <p:cNvGrpSpPr>
            <a:grpSpLocks/>
          </p:cNvGrpSpPr>
          <p:nvPr/>
        </p:nvGrpSpPr>
        <p:grpSpPr bwMode="auto">
          <a:xfrm>
            <a:off x="323528" y="3140968"/>
            <a:ext cx="432048" cy="720080"/>
            <a:chOff x="538" y="2628"/>
            <a:chExt cx="846" cy="1194"/>
          </a:xfrm>
        </p:grpSpPr>
        <p:sp>
          <p:nvSpPr>
            <p:cNvPr id="39" name="AutoShape 14"/>
            <p:cNvSpPr>
              <a:spLocks noChangeArrowheads="1"/>
            </p:cNvSpPr>
            <p:nvPr/>
          </p:nvSpPr>
          <p:spPr bwMode="auto">
            <a:xfrm>
              <a:off x="538" y="2628"/>
              <a:ext cx="846" cy="1194"/>
            </a:xfrm>
            <a:prstGeom prst="roundRect">
              <a:avLst>
                <a:gd name="adj" fmla="val 8333"/>
              </a:avLst>
            </a:prstGeom>
            <a:solidFill>
              <a:schemeClr val="bg1"/>
            </a:solidFill>
            <a:ln w="15875">
              <a:solidFill>
                <a:srgbClr val="C2103A"/>
              </a:solidFill>
              <a:round/>
              <a:headEnd/>
              <a:tailEnd/>
            </a:ln>
          </p:spPr>
          <p:txBody>
            <a:bodyPr wrap="none" lIns="62362" tIns="31181" rIns="62362" bIns="31181" anchor="ctr"/>
            <a:lstStyle/>
            <a:p>
              <a:pPr defTabSz="457200"/>
              <a:endParaRPr lang="it-IT">
                <a:latin typeface="Century Gothic" pitchFamily="34" charset="0"/>
                <a:ea typeface="ＭＳ Ｐゴシック" charset="-128"/>
              </a:endParaRPr>
            </a:p>
          </p:txBody>
        </p:sp>
        <p:pic>
          <p:nvPicPr>
            <p:cNvPr id="40" name="Picture 15"/>
            <p:cNvPicPr>
              <a:picLocks noChangeAspect="1" noChangeArrowheads="1"/>
            </p:cNvPicPr>
            <p:nvPr/>
          </p:nvPicPr>
          <p:blipFill>
            <a:blip r:embed="rId6" cstate="print"/>
            <a:srcRect t="6909"/>
            <a:stretch>
              <a:fillRect/>
            </a:stretch>
          </p:blipFill>
          <p:spPr bwMode="auto">
            <a:xfrm>
              <a:off x="554" y="2717"/>
              <a:ext cx="814" cy="970"/>
            </a:xfrm>
            <a:prstGeom prst="rect">
              <a:avLst/>
            </a:prstGeom>
            <a:noFill/>
            <a:ln w="9525">
              <a:noFill/>
              <a:miter lim="800000"/>
              <a:headEnd/>
              <a:tailEnd/>
            </a:ln>
          </p:spPr>
        </p:pic>
      </p:grpSp>
      <p:pic>
        <p:nvPicPr>
          <p:cNvPr id="49" name="Picture 4" descr="XRL_EINSTEIN_DVT"/>
          <p:cNvPicPr>
            <a:picLocks noChangeAspect="1" noChangeArrowheads="1"/>
          </p:cNvPicPr>
          <p:nvPr/>
        </p:nvPicPr>
        <p:blipFill>
          <a:blip r:embed="rId7" cstate="print">
            <a:lum bright="12000" contrast="18000"/>
            <a:extLst>
              <a:ext uri="{28A0092B-C50C-407E-A947-70E740481C1C}">
                <a14:useLocalDpi xmlns="" xmlns:a14="http://schemas.microsoft.com/office/drawing/2010/main" val="0"/>
              </a:ext>
            </a:extLst>
          </a:blip>
          <a:srcRect/>
          <a:stretch>
            <a:fillRect/>
          </a:stretch>
        </p:blipFill>
        <p:spPr bwMode="auto">
          <a:xfrm>
            <a:off x="1187624" y="5013176"/>
            <a:ext cx="1031290" cy="27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Segnaposto piè di pagina 41"/>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3" name="Picture 7"/>
          <p:cNvPicPr>
            <a:picLocks noChangeAspect="1" noChangeArrowheads="1"/>
          </p:cNvPicPr>
          <p:nvPr/>
        </p:nvPicPr>
        <p:blipFill>
          <a:blip r:embed="rId2" cstate="print"/>
          <a:srcRect l="5528" r="7805" b="14117"/>
          <a:stretch>
            <a:fillRect/>
          </a:stretch>
        </p:blipFill>
        <p:spPr bwMode="auto">
          <a:xfrm>
            <a:off x="6588224" y="404664"/>
            <a:ext cx="2136775" cy="76200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4" name="Group 52"/>
          <p:cNvGrpSpPr>
            <a:grpSpLocks/>
          </p:cNvGrpSpPr>
          <p:nvPr/>
        </p:nvGrpSpPr>
        <p:grpSpPr bwMode="auto">
          <a:xfrm>
            <a:off x="323528" y="260648"/>
            <a:ext cx="6054608" cy="3523993"/>
            <a:chOff x="1252455" y="1078337"/>
            <a:chExt cx="7027945" cy="4656382"/>
          </a:xfrm>
        </p:grpSpPr>
        <p:sp>
          <p:nvSpPr>
            <p:cNvPr id="5" name="TextBox 16"/>
            <p:cNvSpPr txBox="1">
              <a:spLocks noChangeArrowheads="1"/>
            </p:cNvSpPr>
            <p:nvPr/>
          </p:nvSpPr>
          <p:spPr bwMode="auto">
            <a:xfrm rot="16200000">
              <a:off x="-287314" y="2806714"/>
              <a:ext cx="3679749" cy="600211"/>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Estimated cumulative risk (%)</a:t>
              </a:r>
            </a:p>
            <a:p>
              <a:pPr algn="ctr" eaLnBrk="0" hangingPunct="0"/>
              <a:endParaRPr lang="en-GB" sz="1200">
                <a:latin typeface="Comic Sans MS" pitchFamily="66" charset="0"/>
                <a:ea typeface="MS PGothic" pitchFamily="34" charset="-128"/>
                <a:cs typeface="Tahoma" pitchFamily="34" charset="0"/>
              </a:endParaRPr>
            </a:p>
          </p:txBody>
        </p:sp>
        <p:sp>
          <p:nvSpPr>
            <p:cNvPr id="6" name="Text Box 13"/>
            <p:cNvSpPr txBox="1">
              <a:spLocks noChangeArrowheads="1"/>
            </p:cNvSpPr>
            <p:nvPr/>
          </p:nvSpPr>
          <p:spPr bwMode="auto">
            <a:xfrm>
              <a:off x="3494533" y="4768574"/>
              <a:ext cx="3390557" cy="366009"/>
            </a:xfrm>
            <a:prstGeom prst="rect">
              <a:avLst/>
            </a:prstGeom>
            <a:solidFill>
              <a:schemeClr val="bg1"/>
            </a:solidFill>
            <a:ln w="9525">
              <a:noFill/>
              <a:miter lim="800000"/>
              <a:headEnd/>
              <a:tailEnd/>
            </a:ln>
          </p:spPr>
          <p:txBody>
            <a:bodyPr>
              <a:spAutoFit/>
            </a:bodyPr>
            <a:lstStyle/>
            <a:p>
              <a:pPr eaLnBrk="0" hangingPunct="0"/>
              <a:endParaRPr lang="sv-SE" sz="1200">
                <a:latin typeface="Comic Sans MS" pitchFamily="66" charset="0"/>
                <a:cs typeface="Tahoma" pitchFamily="34" charset="0"/>
              </a:endParaRPr>
            </a:p>
          </p:txBody>
        </p:sp>
        <p:sp>
          <p:nvSpPr>
            <p:cNvPr id="7" name="Text Box 14"/>
            <p:cNvSpPr txBox="1">
              <a:spLocks noChangeArrowheads="1"/>
            </p:cNvSpPr>
            <p:nvPr/>
          </p:nvSpPr>
          <p:spPr bwMode="auto">
            <a:xfrm>
              <a:off x="6640278" y="2326555"/>
              <a:ext cx="1180372" cy="610015"/>
            </a:xfrm>
            <a:prstGeom prst="rect">
              <a:avLst/>
            </a:prstGeom>
            <a:noFill/>
            <a:ln w="9525">
              <a:noFill/>
              <a:miter lim="800000"/>
              <a:headEnd/>
              <a:tailEnd/>
            </a:ln>
          </p:spPr>
          <p:txBody>
            <a:bodyPr>
              <a:spAutoFit/>
            </a:bodyPr>
            <a:lstStyle/>
            <a:p>
              <a:pPr algn="r" eaLnBrk="0" hangingPunct="0"/>
              <a:r>
                <a:rPr lang="sv-SE" sz="1200">
                  <a:latin typeface="Comic Sans MS" pitchFamily="66" charset="0"/>
                  <a:cs typeface="Tahoma" pitchFamily="34" charset="0"/>
                </a:rPr>
                <a:t>Dabigatran</a:t>
              </a:r>
            </a:p>
          </p:txBody>
        </p:sp>
        <p:sp>
          <p:nvSpPr>
            <p:cNvPr id="8" name="Text Box 15"/>
            <p:cNvSpPr txBox="1">
              <a:spLocks noChangeArrowheads="1"/>
            </p:cNvSpPr>
            <p:nvPr/>
          </p:nvSpPr>
          <p:spPr bwMode="auto">
            <a:xfrm>
              <a:off x="6694479" y="2944931"/>
              <a:ext cx="1126171" cy="366009"/>
            </a:xfrm>
            <a:prstGeom prst="rect">
              <a:avLst/>
            </a:prstGeom>
            <a:noFill/>
            <a:ln w="9525">
              <a:noFill/>
              <a:miter lim="800000"/>
              <a:headEnd/>
              <a:tailEnd/>
            </a:ln>
          </p:spPr>
          <p:txBody>
            <a:bodyPr>
              <a:spAutoFit/>
            </a:bodyPr>
            <a:lstStyle/>
            <a:p>
              <a:pPr algn="r" eaLnBrk="0" hangingPunct="0"/>
              <a:r>
                <a:rPr lang="sv-SE" sz="1200">
                  <a:latin typeface="Comic Sans MS" pitchFamily="66" charset="0"/>
                  <a:cs typeface="Tahoma" pitchFamily="34" charset="0"/>
                </a:rPr>
                <a:t>Warfarin</a:t>
              </a:r>
            </a:p>
          </p:txBody>
        </p:sp>
        <p:sp>
          <p:nvSpPr>
            <p:cNvPr id="9" name="TextBox 35"/>
            <p:cNvSpPr txBox="1">
              <a:spLocks noChangeArrowheads="1"/>
            </p:cNvSpPr>
            <p:nvPr/>
          </p:nvSpPr>
          <p:spPr bwMode="auto">
            <a:xfrm>
              <a:off x="1542743" y="5368710"/>
              <a:ext cx="6737657" cy="366009"/>
            </a:xfrm>
            <a:prstGeom prst="rect">
              <a:avLst/>
            </a:prstGeom>
            <a:noFill/>
            <a:ln w="9525">
              <a:noFill/>
              <a:miter lim="800000"/>
              <a:headEnd/>
              <a:tailEnd/>
            </a:ln>
          </p:spPr>
          <p:txBody>
            <a:bodyPr>
              <a:spAutoFit/>
            </a:bodyPr>
            <a:lstStyle/>
            <a:p>
              <a:pPr algn="ctr" eaLnBrk="0" hangingPunct="0"/>
              <a:r>
                <a:rPr lang="en-US" sz="1200">
                  <a:latin typeface="Comic Sans MS" pitchFamily="66" charset="0"/>
                  <a:ea typeface="MS PGothic" pitchFamily="34" charset="-128"/>
                  <a:cs typeface="Tahoma" pitchFamily="34" charset="0"/>
                </a:rPr>
                <a:t>Time since randomization (months)</a:t>
              </a:r>
            </a:p>
          </p:txBody>
        </p:sp>
        <p:sp>
          <p:nvSpPr>
            <p:cNvPr id="10" name="TextBox 26"/>
            <p:cNvSpPr txBox="1">
              <a:spLocks noChangeArrowheads="1"/>
            </p:cNvSpPr>
            <p:nvPr/>
          </p:nvSpPr>
          <p:spPr bwMode="auto">
            <a:xfrm>
              <a:off x="1866665" y="5154579"/>
              <a:ext cx="398902"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0</a:t>
              </a:r>
            </a:p>
          </p:txBody>
        </p:sp>
        <p:sp>
          <p:nvSpPr>
            <p:cNvPr id="11" name="TextBox 27"/>
            <p:cNvSpPr txBox="1">
              <a:spLocks noChangeArrowheads="1"/>
            </p:cNvSpPr>
            <p:nvPr/>
          </p:nvSpPr>
          <p:spPr bwMode="auto">
            <a:xfrm>
              <a:off x="2889408" y="5154583"/>
              <a:ext cx="398902" cy="366009"/>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1</a:t>
              </a:r>
            </a:p>
          </p:txBody>
        </p:sp>
        <p:sp>
          <p:nvSpPr>
            <p:cNvPr id="12" name="TextBox 29"/>
            <p:cNvSpPr txBox="1">
              <a:spLocks noChangeArrowheads="1"/>
            </p:cNvSpPr>
            <p:nvPr/>
          </p:nvSpPr>
          <p:spPr bwMode="auto">
            <a:xfrm>
              <a:off x="3807300" y="5154583"/>
              <a:ext cx="400512" cy="366009"/>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2</a:t>
              </a:r>
            </a:p>
          </p:txBody>
        </p:sp>
        <p:sp>
          <p:nvSpPr>
            <p:cNvPr id="13" name="TextBox 31"/>
            <p:cNvSpPr txBox="1">
              <a:spLocks noChangeArrowheads="1"/>
            </p:cNvSpPr>
            <p:nvPr/>
          </p:nvSpPr>
          <p:spPr bwMode="auto">
            <a:xfrm>
              <a:off x="4678753" y="5154583"/>
              <a:ext cx="519211" cy="366009"/>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3</a:t>
              </a:r>
            </a:p>
          </p:txBody>
        </p:sp>
        <p:sp>
          <p:nvSpPr>
            <p:cNvPr id="14" name="TextBox 21"/>
            <p:cNvSpPr txBox="1">
              <a:spLocks noChangeArrowheads="1"/>
            </p:cNvSpPr>
            <p:nvPr/>
          </p:nvSpPr>
          <p:spPr bwMode="auto">
            <a:xfrm>
              <a:off x="1330296" y="1078337"/>
              <a:ext cx="752120"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4.0</a:t>
              </a:r>
            </a:p>
          </p:txBody>
        </p:sp>
        <p:sp>
          <p:nvSpPr>
            <p:cNvPr id="15" name="TextBox 22"/>
            <p:cNvSpPr txBox="1">
              <a:spLocks noChangeArrowheads="1"/>
            </p:cNvSpPr>
            <p:nvPr/>
          </p:nvSpPr>
          <p:spPr bwMode="auto">
            <a:xfrm>
              <a:off x="1407207" y="1521244"/>
              <a:ext cx="675209"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3.5</a:t>
              </a:r>
            </a:p>
          </p:txBody>
        </p:sp>
        <p:sp>
          <p:nvSpPr>
            <p:cNvPr id="16" name="TextBox 25"/>
            <p:cNvSpPr txBox="1">
              <a:spLocks noChangeArrowheads="1"/>
            </p:cNvSpPr>
            <p:nvPr/>
          </p:nvSpPr>
          <p:spPr bwMode="auto">
            <a:xfrm>
              <a:off x="1485900" y="4871708"/>
              <a:ext cx="596515"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0.0</a:t>
              </a:r>
            </a:p>
          </p:txBody>
        </p:sp>
        <p:cxnSp>
          <p:nvCxnSpPr>
            <p:cNvPr id="17" name="Straight Connector 5"/>
            <p:cNvCxnSpPr>
              <a:cxnSpLocks noChangeShapeType="1"/>
            </p:cNvCxnSpPr>
            <p:nvPr/>
          </p:nvCxnSpPr>
          <p:spPr bwMode="auto">
            <a:xfrm>
              <a:off x="2085406" y="1218698"/>
              <a:ext cx="0" cy="3869810"/>
            </a:xfrm>
            <a:prstGeom prst="line">
              <a:avLst/>
            </a:prstGeom>
            <a:noFill/>
            <a:ln w="22225" algn="ctr">
              <a:solidFill>
                <a:schemeClr val="tx1"/>
              </a:solidFill>
              <a:round/>
              <a:headEnd/>
              <a:tailEnd/>
            </a:ln>
          </p:spPr>
        </p:cxnSp>
        <p:cxnSp>
          <p:nvCxnSpPr>
            <p:cNvPr id="18" name="Straight Connector 65"/>
            <p:cNvCxnSpPr>
              <a:cxnSpLocks noChangeShapeType="1"/>
            </p:cNvCxnSpPr>
            <p:nvPr/>
          </p:nvCxnSpPr>
          <p:spPr bwMode="auto">
            <a:xfrm>
              <a:off x="2036075" y="1218698"/>
              <a:ext cx="51475" cy="0"/>
            </a:xfrm>
            <a:prstGeom prst="line">
              <a:avLst/>
            </a:prstGeom>
            <a:noFill/>
            <a:ln w="19050" algn="ctr">
              <a:solidFill>
                <a:schemeClr val="tx1"/>
              </a:solidFill>
              <a:round/>
              <a:headEnd/>
              <a:tailEnd/>
            </a:ln>
          </p:spPr>
        </p:cxnSp>
        <p:cxnSp>
          <p:nvCxnSpPr>
            <p:cNvPr id="19" name="Straight Connector 67"/>
            <p:cNvCxnSpPr>
              <a:cxnSpLocks noChangeShapeType="1"/>
            </p:cNvCxnSpPr>
            <p:nvPr/>
          </p:nvCxnSpPr>
          <p:spPr bwMode="auto">
            <a:xfrm>
              <a:off x="2027386" y="1675314"/>
              <a:ext cx="51475" cy="0"/>
            </a:xfrm>
            <a:prstGeom prst="line">
              <a:avLst/>
            </a:prstGeom>
            <a:noFill/>
            <a:ln w="19050" algn="ctr">
              <a:solidFill>
                <a:schemeClr val="tx1"/>
              </a:solidFill>
              <a:round/>
              <a:headEnd/>
              <a:tailEnd/>
            </a:ln>
          </p:spPr>
        </p:cxnSp>
        <p:cxnSp>
          <p:nvCxnSpPr>
            <p:cNvPr id="20" name="Straight Connector 74"/>
            <p:cNvCxnSpPr>
              <a:cxnSpLocks noChangeShapeType="1"/>
            </p:cNvCxnSpPr>
            <p:nvPr/>
          </p:nvCxnSpPr>
          <p:spPr bwMode="auto">
            <a:xfrm>
              <a:off x="2027386" y="5023676"/>
              <a:ext cx="51475" cy="0"/>
            </a:xfrm>
            <a:prstGeom prst="line">
              <a:avLst/>
            </a:prstGeom>
            <a:noFill/>
            <a:ln w="19050" algn="ctr">
              <a:solidFill>
                <a:schemeClr val="tx1"/>
              </a:solidFill>
              <a:round/>
              <a:headEnd/>
              <a:tailEnd/>
            </a:ln>
          </p:spPr>
        </p:cxnSp>
        <p:cxnSp>
          <p:nvCxnSpPr>
            <p:cNvPr id="21" name="Straight Connector 76"/>
            <p:cNvCxnSpPr>
              <a:cxnSpLocks noChangeShapeType="1"/>
            </p:cNvCxnSpPr>
            <p:nvPr/>
          </p:nvCxnSpPr>
          <p:spPr bwMode="auto">
            <a:xfrm rot="5400000" flipH="1" flipV="1">
              <a:off x="2084414" y="5134986"/>
              <a:ext cx="85792" cy="0"/>
            </a:xfrm>
            <a:prstGeom prst="line">
              <a:avLst/>
            </a:prstGeom>
            <a:noFill/>
            <a:ln w="19050" algn="ctr">
              <a:solidFill>
                <a:schemeClr val="tx1"/>
              </a:solidFill>
              <a:round/>
              <a:headEnd/>
              <a:tailEnd/>
            </a:ln>
          </p:spPr>
        </p:cxnSp>
        <p:cxnSp>
          <p:nvCxnSpPr>
            <p:cNvPr id="22" name="Straight Connector 77"/>
            <p:cNvCxnSpPr>
              <a:cxnSpLocks noChangeShapeType="1"/>
            </p:cNvCxnSpPr>
            <p:nvPr/>
          </p:nvCxnSpPr>
          <p:spPr bwMode="auto">
            <a:xfrm rot="5400000" flipH="1" flipV="1">
              <a:off x="3030866" y="5134909"/>
              <a:ext cx="85955" cy="0"/>
            </a:xfrm>
            <a:prstGeom prst="line">
              <a:avLst/>
            </a:prstGeom>
            <a:noFill/>
            <a:ln w="22225" algn="ctr">
              <a:solidFill>
                <a:schemeClr val="tx1"/>
              </a:solidFill>
              <a:round/>
              <a:headEnd/>
              <a:tailEnd/>
            </a:ln>
          </p:spPr>
        </p:cxnSp>
        <p:cxnSp>
          <p:nvCxnSpPr>
            <p:cNvPr id="23" name="Straight Connector 80"/>
            <p:cNvCxnSpPr>
              <a:cxnSpLocks noChangeShapeType="1"/>
            </p:cNvCxnSpPr>
            <p:nvPr/>
          </p:nvCxnSpPr>
          <p:spPr bwMode="auto">
            <a:xfrm rot="5400000" flipH="1" flipV="1">
              <a:off x="3950668" y="5134909"/>
              <a:ext cx="85955" cy="0"/>
            </a:xfrm>
            <a:prstGeom prst="line">
              <a:avLst/>
            </a:prstGeom>
            <a:noFill/>
            <a:ln w="22225" algn="ctr">
              <a:solidFill>
                <a:schemeClr val="tx1"/>
              </a:solidFill>
              <a:round/>
              <a:headEnd/>
              <a:tailEnd/>
            </a:ln>
          </p:spPr>
        </p:cxnSp>
        <p:cxnSp>
          <p:nvCxnSpPr>
            <p:cNvPr id="24" name="Straight Connector 83"/>
            <p:cNvCxnSpPr>
              <a:cxnSpLocks noChangeShapeType="1"/>
            </p:cNvCxnSpPr>
            <p:nvPr/>
          </p:nvCxnSpPr>
          <p:spPr bwMode="auto">
            <a:xfrm rot="5400000" flipH="1" flipV="1">
              <a:off x="4884068" y="5134909"/>
              <a:ext cx="85955" cy="0"/>
            </a:xfrm>
            <a:prstGeom prst="line">
              <a:avLst/>
            </a:prstGeom>
            <a:noFill/>
            <a:ln w="22225" algn="ctr">
              <a:solidFill>
                <a:schemeClr val="tx1"/>
              </a:solidFill>
              <a:round/>
              <a:headEnd/>
              <a:tailEnd/>
            </a:ln>
          </p:spPr>
        </p:cxnSp>
        <p:cxnSp>
          <p:nvCxnSpPr>
            <p:cNvPr id="25" name="Straight Connector 218"/>
            <p:cNvCxnSpPr>
              <a:cxnSpLocks noChangeShapeType="1"/>
            </p:cNvCxnSpPr>
            <p:nvPr/>
          </p:nvCxnSpPr>
          <p:spPr bwMode="auto">
            <a:xfrm>
              <a:off x="3705138" y="4159019"/>
              <a:ext cx="0" cy="0"/>
            </a:xfrm>
            <a:prstGeom prst="line">
              <a:avLst/>
            </a:prstGeom>
            <a:noFill/>
            <a:ln w="38100" algn="ctr">
              <a:solidFill>
                <a:srgbClr val="FF0000"/>
              </a:solidFill>
              <a:round/>
              <a:headEnd/>
              <a:tailEnd/>
            </a:ln>
          </p:spPr>
        </p:cxnSp>
        <p:cxnSp>
          <p:nvCxnSpPr>
            <p:cNvPr id="26" name="Straight Connector 5"/>
            <p:cNvCxnSpPr>
              <a:cxnSpLocks noChangeShapeType="1"/>
            </p:cNvCxnSpPr>
            <p:nvPr/>
          </p:nvCxnSpPr>
          <p:spPr bwMode="auto">
            <a:xfrm>
              <a:off x="2082415" y="5083665"/>
              <a:ext cx="5637297" cy="0"/>
            </a:xfrm>
            <a:prstGeom prst="line">
              <a:avLst/>
            </a:prstGeom>
            <a:noFill/>
            <a:ln w="22225" algn="ctr">
              <a:solidFill>
                <a:schemeClr val="tx1"/>
              </a:solidFill>
              <a:round/>
              <a:headEnd/>
              <a:tailEnd/>
            </a:ln>
          </p:spPr>
        </p:cxnSp>
        <p:sp>
          <p:nvSpPr>
            <p:cNvPr id="27" name="TextBox 22"/>
            <p:cNvSpPr txBox="1">
              <a:spLocks noChangeArrowheads="1"/>
            </p:cNvSpPr>
            <p:nvPr/>
          </p:nvSpPr>
          <p:spPr bwMode="auto">
            <a:xfrm>
              <a:off x="1407207" y="2015170"/>
              <a:ext cx="675209"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3.0</a:t>
              </a:r>
            </a:p>
          </p:txBody>
        </p:sp>
        <p:cxnSp>
          <p:nvCxnSpPr>
            <p:cNvPr id="28" name="Straight Connector 67"/>
            <p:cNvCxnSpPr>
              <a:cxnSpLocks noChangeShapeType="1"/>
            </p:cNvCxnSpPr>
            <p:nvPr/>
          </p:nvCxnSpPr>
          <p:spPr bwMode="auto">
            <a:xfrm>
              <a:off x="2027386" y="2169240"/>
              <a:ext cx="51475" cy="0"/>
            </a:xfrm>
            <a:prstGeom prst="line">
              <a:avLst/>
            </a:prstGeom>
            <a:noFill/>
            <a:ln w="19050" algn="ctr">
              <a:solidFill>
                <a:schemeClr val="tx1"/>
              </a:solidFill>
              <a:round/>
              <a:headEnd/>
              <a:tailEnd/>
            </a:ln>
          </p:spPr>
        </p:cxnSp>
        <p:sp>
          <p:nvSpPr>
            <p:cNvPr id="29" name="TextBox 22"/>
            <p:cNvSpPr txBox="1">
              <a:spLocks noChangeArrowheads="1"/>
            </p:cNvSpPr>
            <p:nvPr/>
          </p:nvSpPr>
          <p:spPr bwMode="auto">
            <a:xfrm>
              <a:off x="1407207" y="2960163"/>
              <a:ext cx="675209"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2.0</a:t>
              </a:r>
            </a:p>
          </p:txBody>
        </p:sp>
        <p:cxnSp>
          <p:nvCxnSpPr>
            <p:cNvPr id="30" name="Straight Connector 67"/>
            <p:cNvCxnSpPr>
              <a:cxnSpLocks noChangeShapeType="1"/>
            </p:cNvCxnSpPr>
            <p:nvPr/>
          </p:nvCxnSpPr>
          <p:spPr bwMode="auto">
            <a:xfrm>
              <a:off x="2027386" y="3114233"/>
              <a:ext cx="51475" cy="0"/>
            </a:xfrm>
            <a:prstGeom prst="line">
              <a:avLst/>
            </a:prstGeom>
            <a:noFill/>
            <a:ln w="19050" algn="ctr">
              <a:solidFill>
                <a:schemeClr val="tx1"/>
              </a:solidFill>
              <a:round/>
              <a:headEnd/>
              <a:tailEnd/>
            </a:ln>
          </p:spPr>
        </p:cxnSp>
        <p:sp>
          <p:nvSpPr>
            <p:cNvPr id="31" name="TextBox 21"/>
            <p:cNvSpPr txBox="1">
              <a:spLocks noChangeArrowheads="1"/>
            </p:cNvSpPr>
            <p:nvPr/>
          </p:nvSpPr>
          <p:spPr bwMode="auto">
            <a:xfrm>
              <a:off x="1330296" y="2460891"/>
              <a:ext cx="752120"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2.5</a:t>
              </a:r>
            </a:p>
          </p:txBody>
        </p:sp>
        <p:cxnSp>
          <p:nvCxnSpPr>
            <p:cNvPr id="32" name="Straight Connector 65"/>
            <p:cNvCxnSpPr>
              <a:cxnSpLocks noChangeShapeType="1"/>
            </p:cNvCxnSpPr>
            <p:nvPr/>
          </p:nvCxnSpPr>
          <p:spPr bwMode="auto">
            <a:xfrm>
              <a:off x="2036075" y="2614905"/>
              <a:ext cx="51475" cy="0"/>
            </a:xfrm>
            <a:prstGeom prst="line">
              <a:avLst/>
            </a:prstGeom>
            <a:noFill/>
            <a:ln w="19050" algn="ctr">
              <a:solidFill>
                <a:schemeClr val="tx1"/>
              </a:solidFill>
              <a:round/>
              <a:headEnd/>
              <a:tailEnd/>
            </a:ln>
          </p:spPr>
        </p:cxnSp>
        <p:sp>
          <p:nvSpPr>
            <p:cNvPr id="33" name="TextBox 22"/>
            <p:cNvSpPr txBox="1">
              <a:spLocks noChangeArrowheads="1"/>
            </p:cNvSpPr>
            <p:nvPr/>
          </p:nvSpPr>
          <p:spPr bwMode="auto">
            <a:xfrm>
              <a:off x="1407207" y="3439948"/>
              <a:ext cx="675209"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1.5</a:t>
              </a:r>
            </a:p>
          </p:txBody>
        </p:sp>
        <p:cxnSp>
          <p:nvCxnSpPr>
            <p:cNvPr id="34" name="Straight Connector 67"/>
            <p:cNvCxnSpPr>
              <a:cxnSpLocks noChangeShapeType="1"/>
            </p:cNvCxnSpPr>
            <p:nvPr/>
          </p:nvCxnSpPr>
          <p:spPr bwMode="auto">
            <a:xfrm>
              <a:off x="2027386" y="3594018"/>
              <a:ext cx="51475" cy="0"/>
            </a:xfrm>
            <a:prstGeom prst="line">
              <a:avLst/>
            </a:prstGeom>
            <a:noFill/>
            <a:ln w="19050" algn="ctr">
              <a:solidFill>
                <a:schemeClr val="tx1"/>
              </a:solidFill>
              <a:round/>
              <a:headEnd/>
              <a:tailEnd/>
            </a:ln>
          </p:spPr>
        </p:cxnSp>
        <p:sp>
          <p:nvSpPr>
            <p:cNvPr id="35" name="TextBox 22"/>
            <p:cNvSpPr txBox="1">
              <a:spLocks noChangeArrowheads="1"/>
            </p:cNvSpPr>
            <p:nvPr/>
          </p:nvSpPr>
          <p:spPr bwMode="auto">
            <a:xfrm>
              <a:off x="1407207" y="4387027"/>
              <a:ext cx="675209"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0.5</a:t>
              </a:r>
            </a:p>
          </p:txBody>
        </p:sp>
        <p:cxnSp>
          <p:nvCxnSpPr>
            <p:cNvPr id="36" name="Straight Connector 67"/>
            <p:cNvCxnSpPr>
              <a:cxnSpLocks noChangeShapeType="1"/>
            </p:cNvCxnSpPr>
            <p:nvPr/>
          </p:nvCxnSpPr>
          <p:spPr bwMode="auto">
            <a:xfrm>
              <a:off x="2027386" y="4541097"/>
              <a:ext cx="51475" cy="0"/>
            </a:xfrm>
            <a:prstGeom prst="line">
              <a:avLst/>
            </a:prstGeom>
            <a:noFill/>
            <a:ln w="19050" algn="ctr">
              <a:solidFill>
                <a:schemeClr val="tx1"/>
              </a:solidFill>
              <a:round/>
              <a:headEnd/>
              <a:tailEnd/>
            </a:ln>
          </p:spPr>
        </p:cxnSp>
        <p:sp>
          <p:nvSpPr>
            <p:cNvPr id="37" name="TextBox 21"/>
            <p:cNvSpPr txBox="1">
              <a:spLocks noChangeArrowheads="1"/>
            </p:cNvSpPr>
            <p:nvPr/>
          </p:nvSpPr>
          <p:spPr bwMode="auto">
            <a:xfrm>
              <a:off x="1330296" y="3916036"/>
              <a:ext cx="752120" cy="366009"/>
            </a:xfrm>
            <a:prstGeom prst="rect">
              <a:avLst/>
            </a:prstGeom>
            <a:noFill/>
            <a:ln w="9525">
              <a:noFill/>
              <a:miter lim="800000"/>
              <a:headEnd/>
              <a:tailEnd/>
            </a:ln>
          </p:spPr>
          <p:txBody>
            <a:bodyPr>
              <a:spAutoFit/>
            </a:bodyPr>
            <a:lstStyle/>
            <a:p>
              <a:pPr algn="r" eaLnBrk="0" hangingPunct="0"/>
              <a:r>
                <a:rPr lang="en-GB" sz="1200">
                  <a:latin typeface="Comic Sans MS" pitchFamily="66" charset="0"/>
                  <a:ea typeface="MS PGothic" pitchFamily="34" charset="-128"/>
                  <a:cs typeface="Tahoma" pitchFamily="34" charset="0"/>
                </a:rPr>
                <a:t>1.0</a:t>
              </a:r>
            </a:p>
          </p:txBody>
        </p:sp>
        <p:cxnSp>
          <p:nvCxnSpPr>
            <p:cNvPr id="38" name="Straight Connector 65"/>
            <p:cNvCxnSpPr>
              <a:cxnSpLocks noChangeShapeType="1"/>
            </p:cNvCxnSpPr>
            <p:nvPr/>
          </p:nvCxnSpPr>
          <p:spPr bwMode="auto">
            <a:xfrm>
              <a:off x="2036075" y="4070049"/>
              <a:ext cx="51475" cy="0"/>
            </a:xfrm>
            <a:prstGeom prst="line">
              <a:avLst/>
            </a:prstGeom>
            <a:noFill/>
            <a:ln w="19050" algn="ctr">
              <a:solidFill>
                <a:schemeClr val="tx1"/>
              </a:solidFill>
              <a:round/>
              <a:headEnd/>
              <a:tailEnd/>
            </a:ln>
          </p:spPr>
        </p:cxnSp>
        <p:sp>
          <p:nvSpPr>
            <p:cNvPr id="39" name="TextBox 31"/>
            <p:cNvSpPr txBox="1">
              <a:spLocks noChangeArrowheads="1"/>
            </p:cNvSpPr>
            <p:nvPr/>
          </p:nvSpPr>
          <p:spPr bwMode="auto">
            <a:xfrm>
              <a:off x="5616947" y="5154583"/>
              <a:ext cx="519211" cy="366009"/>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4</a:t>
              </a:r>
            </a:p>
          </p:txBody>
        </p:sp>
        <p:cxnSp>
          <p:nvCxnSpPr>
            <p:cNvPr id="40" name="Straight Connector 83"/>
            <p:cNvCxnSpPr>
              <a:cxnSpLocks noChangeShapeType="1"/>
            </p:cNvCxnSpPr>
            <p:nvPr/>
          </p:nvCxnSpPr>
          <p:spPr bwMode="auto">
            <a:xfrm rot="5400000" flipH="1" flipV="1">
              <a:off x="5822262" y="5134909"/>
              <a:ext cx="85955" cy="0"/>
            </a:xfrm>
            <a:prstGeom prst="line">
              <a:avLst/>
            </a:prstGeom>
            <a:noFill/>
            <a:ln w="22225" algn="ctr">
              <a:solidFill>
                <a:schemeClr val="tx1"/>
              </a:solidFill>
              <a:round/>
              <a:headEnd/>
              <a:tailEnd/>
            </a:ln>
          </p:spPr>
        </p:cxnSp>
        <p:sp>
          <p:nvSpPr>
            <p:cNvPr id="41" name="TextBox 31"/>
            <p:cNvSpPr txBox="1">
              <a:spLocks noChangeArrowheads="1"/>
            </p:cNvSpPr>
            <p:nvPr/>
          </p:nvSpPr>
          <p:spPr bwMode="auto">
            <a:xfrm>
              <a:off x="6544944" y="5154583"/>
              <a:ext cx="519211" cy="366009"/>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5</a:t>
              </a:r>
            </a:p>
          </p:txBody>
        </p:sp>
        <p:cxnSp>
          <p:nvCxnSpPr>
            <p:cNvPr id="42" name="Straight Connector 83"/>
            <p:cNvCxnSpPr>
              <a:cxnSpLocks noChangeShapeType="1"/>
            </p:cNvCxnSpPr>
            <p:nvPr/>
          </p:nvCxnSpPr>
          <p:spPr bwMode="auto">
            <a:xfrm rot="5400000" flipH="1" flipV="1">
              <a:off x="6750259" y="5134909"/>
              <a:ext cx="85955" cy="0"/>
            </a:xfrm>
            <a:prstGeom prst="line">
              <a:avLst/>
            </a:prstGeom>
            <a:noFill/>
            <a:ln w="22225" algn="ctr">
              <a:solidFill>
                <a:schemeClr val="tx1"/>
              </a:solidFill>
              <a:round/>
              <a:headEnd/>
              <a:tailEnd/>
            </a:ln>
          </p:spPr>
        </p:cxnSp>
        <p:sp>
          <p:nvSpPr>
            <p:cNvPr id="43" name="TextBox 31"/>
            <p:cNvSpPr txBox="1">
              <a:spLocks noChangeArrowheads="1"/>
            </p:cNvSpPr>
            <p:nvPr/>
          </p:nvSpPr>
          <p:spPr bwMode="auto">
            <a:xfrm>
              <a:off x="7472943" y="5154583"/>
              <a:ext cx="519211" cy="366009"/>
            </a:xfrm>
            <a:prstGeom prst="rect">
              <a:avLst/>
            </a:prstGeom>
            <a:noFill/>
            <a:ln w="9525">
              <a:noFill/>
              <a:miter lim="800000"/>
              <a:headEnd/>
              <a:tailEnd/>
            </a:ln>
          </p:spPr>
          <p:txBody>
            <a:bodyPr>
              <a:spAutoFit/>
            </a:bodyPr>
            <a:lstStyle/>
            <a:p>
              <a:pPr algn="ctr" eaLnBrk="0" hangingPunct="0"/>
              <a:r>
                <a:rPr lang="en-GB" sz="1200">
                  <a:latin typeface="Comic Sans MS" pitchFamily="66" charset="0"/>
                  <a:ea typeface="MS PGothic" pitchFamily="34" charset="-128"/>
                  <a:cs typeface="Tahoma" pitchFamily="34" charset="0"/>
                </a:rPr>
                <a:t>6</a:t>
              </a:r>
            </a:p>
          </p:txBody>
        </p:sp>
        <p:cxnSp>
          <p:nvCxnSpPr>
            <p:cNvPr id="44" name="Straight Connector 83"/>
            <p:cNvCxnSpPr>
              <a:cxnSpLocks noChangeShapeType="1"/>
            </p:cNvCxnSpPr>
            <p:nvPr/>
          </p:nvCxnSpPr>
          <p:spPr bwMode="auto">
            <a:xfrm rot="5400000" flipH="1" flipV="1">
              <a:off x="7678257" y="5134909"/>
              <a:ext cx="85955" cy="0"/>
            </a:xfrm>
            <a:prstGeom prst="line">
              <a:avLst/>
            </a:prstGeom>
            <a:noFill/>
            <a:ln w="22225" algn="ctr">
              <a:solidFill>
                <a:schemeClr val="tx1"/>
              </a:solidFill>
              <a:round/>
              <a:headEnd/>
              <a:tailEnd/>
            </a:ln>
          </p:spPr>
        </p:cxnSp>
        <p:sp>
          <p:nvSpPr>
            <p:cNvPr id="45" name="Freeform 2"/>
            <p:cNvSpPr>
              <a:spLocks/>
            </p:cNvSpPr>
            <p:nvPr/>
          </p:nvSpPr>
          <p:spPr bwMode="auto">
            <a:xfrm>
              <a:off x="2143496" y="2683823"/>
              <a:ext cx="5587340" cy="2351315"/>
            </a:xfrm>
            <a:custGeom>
              <a:avLst/>
              <a:gdLst>
                <a:gd name="T0" fmla="*/ 5587340 w 5587340"/>
                <a:gd name="T1" fmla="*/ 0 h 2351315"/>
                <a:gd name="T2" fmla="*/ 5397332 w 5587340"/>
                <a:gd name="T3" fmla="*/ 0 h 2351315"/>
                <a:gd name="T4" fmla="*/ 5397332 w 5587340"/>
                <a:gd name="T5" fmla="*/ 112816 h 2351315"/>
                <a:gd name="T6" fmla="*/ 5029200 w 5587340"/>
                <a:gd name="T7" fmla="*/ 112816 h 2351315"/>
                <a:gd name="T8" fmla="*/ 5029200 w 5587340"/>
                <a:gd name="T9" fmla="*/ 112816 h 2351315"/>
                <a:gd name="T10" fmla="*/ 5029200 w 5587340"/>
                <a:gd name="T11" fmla="*/ 166255 h 2351315"/>
                <a:gd name="T12" fmla="*/ 4429496 w 5587340"/>
                <a:gd name="T13" fmla="*/ 166255 h 2351315"/>
                <a:gd name="T14" fmla="*/ 4429496 w 5587340"/>
                <a:gd name="T15" fmla="*/ 267195 h 2351315"/>
                <a:gd name="T16" fmla="*/ 3835730 w 5587340"/>
                <a:gd name="T17" fmla="*/ 267195 h 2351315"/>
                <a:gd name="T18" fmla="*/ 3835730 w 5587340"/>
                <a:gd name="T19" fmla="*/ 344385 h 2351315"/>
                <a:gd name="T20" fmla="*/ 3616036 w 5587340"/>
                <a:gd name="T21" fmla="*/ 344385 h 2351315"/>
                <a:gd name="T22" fmla="*/ 3616036 w 5587340"/>
                <a:gd name="T23" fmla="*/ 397824 h 2351315"/>
                <a:gd name="T24" fmla="*/ 3503220 w 5587340"/>
                <a:gd name="T25" fmla="*/ 397824 h 2351315"/>
                <a:gd name="T26" fmla="*/ 3503220 w 5587340"/>
                <a:gd name="T27" fmla="*/ 480951 h 2351315"/>
                <a:gd name="T28" fmla="*/ 2951018 w 5587340"/>
                <a:gd name="T29" fmla="*/ 480951 h 2351315"/>
                <a:gd name="T30" fmla="*/ 2951018 w 5587340"/>
                <a:gd name="T31" fmla="*/ 570016 h 2351315"/>
                <a:gd name="T32" fmla="*/ 2553194 w 5587340"/>
                <a:gd name="T33" fmla="*/ 570016 h 2351315"/>
                <a:gd name="T34" fmla="*/ 2553194 w 5587340"/>
                <a:gd name="T35" fmla="*/ 647206 h 2351315"/>
                <a:gd name="T36" fmla="*/ 2250374 w 5587340"/>
                <a:gd name="T37" fmla="*/ 647206 h 2351315"/>
                <a:gd name="T38" fmla="*/ 2250374 w 5587340"/>
                <a:gd name="T39" fmla="*/ 724395 h 2351315"/>
                <a:gd name="T40" fmla="*/ 2030681 w 5587340"/>
                <a:gd name="T41" fmla="*/ 724395 h 2351315"/>
                <a:gd name="T42" fmla="*/ 2030681 w 5587340"/>
                <a:gd name="T43" fmla="*/ 813460 h 2351315"/>
                <a:gd name="T44" fmla="*/ 1466603 w 5587340"/>
                <a:gd name="T45" fmla="*/ 813460 h 2351315"/>
                <a:gd name="T46" fmla="*/ 1466603 w 5587340"/>
                <a:gd name="T47" fmla="*/ 872837 h 2351315"/>
                <a:gd name="T48" fmla="*/ 1324099 w 5587340"/>
                <a:gd name="T49" fmla="*/ 872837 h 2351315"/>
                <a:gd name="T50" fmla="*/ 1324099 w 5587340"/>
                <a:gd name="T51" fmla="*/ 961902 h 2351315"/>
                <a:gd name="T52" fmla="*/ 1110343 w 5587340"/>
                <a:gd name="T53" fmla="*/ 961902 h 2351315"/>
                <a:gd name="T54" fmla="*/ 1110343 w 5587340"/>
                <a:gd name="T55" fmla="*/ 1045029 h 2351315"/>
                <a:gd name="T56" fmla="*/ 1045029 w 5587340"/>
                <a:gd name="T57" fmla="*/ 1045029 h 2351315"/>
                <a:gd name="T58" fmla="*/ 1045029 w 5587340"/>
                <a:gd name="T59" fmla="*/ 1110344 h 2351315"/>
                <a:gd name="T60" fmla="*/ 1045029 w 5587340"/>
                <a:gd name="T61" fmla="*/ 1110344 h 2351315"/>
                <a:gd name="T62" fmla="*/ 1045029 w 5587340"/>
                <a:gd name="T63" fmla="*/ 1110344 h 2351315"/>
                <a:gd name="T64" fmla="*/ 1045029 w 5587340"/>
                <a:gd name="T65" fmla="*/ 1110344 h 2351315"/>
                <a:gd name="T66" fmla="*/ 979714 w 5587340"/>
                <a:gd name="T67" fmla="*/ 1110344 h 2351315"/>
                <a:gd name="T68" fmla="*/ 979714 w 5587340"/>
                <a:gd name="T69" fmla="*/ 1335975 h 2351315"/>
                <a:gd name="T70" fmla="*/ 938151 w 5587340"/>
                <a:gd name="T71" fmla="*/ 1335975 h 2351315"/>
                <a:gd name="T72" fmla="*/ 938151 w 5587340"/>
                <a:gd name="T73" fmla="*/ 1419103 h 2351315"/>
                <a:gd name="T74" fmla="*/ 855023 w 5587340"/>
                <a:gd name="T75" fmla="*/ 1419103 h 2351315"/>
                <a:gd name="T76" fmla="*/ 855023 w 5587340"/>
                <a:gd name="T77" fmla="*/ 1514105 h 2351315"/>
                <a:gd name="T78" fmla="*/ 653143 w 5587340"/>
                <a:gd name="T79" fmla="*/ 1514105 h 2351315"/>
                <a:gd name="T80" fmla="*/ 653143 w 5587340"/>
                <a:gd name="T81" fmla="*/ 1573482 h 2351315"/>
                <a:gd name="T82" fmla="*/ 587829 w 5587340"/>
                <a:gd name="T83" fmla="*/ 1573482 h 2351315"/>
                <a:gd name="T84" fmla="*/ 587829 w 5587340"/>
                <a:gd name="T85" fmla="*/ 1650672 h 2351315"/>
                <a:gd name="T86" fmla="*/ 546265 w 5587340"/>
                <a:gd name="T87" fmla="*/ 1650672 h 2351315"/>
                <a:gd name="T88" fmla="*/ 546265 w 5587340"/>
                <a:gd name="T89" fmla="*/ 1715986 h 2351315"/>
                <a:gd name="T90" fmla="*/ 492826 w 5587340"/>
                <a:gd name="T91" fmla="*/ 1715986 h 2351315"/>
                <a:gd name="T92" fmla="*/ 492826 w 5587340"/>
                <a:gd name="T93" fmla="*/ 1876303 h 2351315"/>
                <a:gd name="T94" fmla="*/ 433449 w 5587340"/>
                <a:gd name="T95" fmla="*/ 1876303 h 2351315"/>
                <a:gd name="T96" fmla="*/ 433449 w 5587340"/>
                <a:gd name="T97" fmla="*/ 1929742 h 2351315"/>
                <a:gd name="T98" fmla="*/ 344385 w 5587340"/>
                <a:gd name="T99" fmla="*/ 1929742 h 2351315"/>
                <a:gd name="T100" fmla="*/ 344385 w 5587340"/>
                <a:gd name="T101" fmla="*/ 2119747 h 2351315"/>
                <a:gd name="T102" fmla="*/ 207818 w 5587340"/>
                <a:gd name="T103" fmla="*/ 2119747 h 2351315"/>
                <a:gd name="T104" fmla="*/ 207818 w 5587340"/>
                <a:gd name="T105" fmla="*/ 2185061 h 2351315"/>
                <a:gd name="T106" fmla="*/ 172192 w 5587340"/>
                <a:gd name="T107" fmla="*/ 2185061 h 2351315"/>
                <a:gd name="T108" fmla="*/ 172192 w 5587340"/>
                <a:gd name="T109" fmla="*/ 2256313 h 2351315"/>
                <a:gd name="T110" fmla="*/ 65314 w 5587340"/>
                <a:gd name="T111" fmla="*/ 2256313 h 2351315"/>
                <a:gd name="T112" fmla="*/ 65314 w 5587340"/>
                <a:gd name="T113" fmla="*/ 2351315 h 2351315"/>
                <a:gd name="T114" fmla="*/ 0 w 5587340"/>
                <a:gd name="T115" fmla="*/ 2351315 h 235131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87340" h="2351315">
                  <a:moveTo>
                    <a:pt x="5587340" y="0"/>
                  </a:moveTo>
                  <a:lnTo>
                    <a:pt x="5397335" y="0"/>
                  </a:lnTo>
                  <a:lnTo>
                    <a:pt x="5397335" y="112816"/>
                  </a:lnTo>
                  <a:lnTo>
                    <a:pt x="5029200" y="112816"/>
                  </a:lnTo>
                  <a:lnTo>
                    <a:pt x="5029200" y="166255"/>
                  </a:lnTo>
                  <a:lnTo>
                    <a:pt x="4429496" y="166255"/>
                  </a:lnTo>
                  <a:lnTo>
                    <a:pt x="4429496" y="267195"/>
                  </a:lnTo>
                  <a:lnTo>
                    <a:pt x="3835730" y="267195"/>
                  </a:lnTo>
                  <a:lnTo>
                    <a:pt x="3835730" y="344385"/>
                  </a:lnTo>
                  <a:lnTo>
                    <a:pt x="3616036" y="344385"/>
                  </a:lnTo>
                  <a:lnTo>
                    <a:pt x="3616036" y="397824"/>
                  </a:lnTo>
                  <a:lnTo>
                    <a:pt x="3503221" y="397824"/>
                  </a:lnTo>
                  <a:lnTo>
                    <a:pt x="3503221" y="480951"/>
                  </a:lnTo>
                  <a:lnTo>
                    <a:pt x="2951018" y="480951"/>
                  </a:lnTo>
                  <a:lnTo>
                    <a:pt x="2951018" y="570016"/>
                  </a:lnTo>
                  <a:lnTo>
                    <a:pt x="2553195" y="570016"/>
                  </a:lnTo>
                  <a:lnTo>
                    <a:pt x="2553195" y="647206"/>
                  </a:lnTo>
                  <a:lnTo>
                    <a:pt x="2250374" y="647206"/>
                  </a:lnTo>
                  <a:lnTo>
                    <a:pt x="2250374" y="724395"/>
                  </a:lnTo>
                  <a:lnTo>
                    <a:pt x="2030681" y="724395"/>
                  </a:lnTo>
                  <a:lnTo>
                    <a:pt x="2030681" y="813460"/>
                  </a:lnTo>
                  <a:lnTo>
                    <a:pt x="1466603" y="813460"/>
                  </a:lnTo>
                  <a:lnTo>
                    <a:pt x="1466603" y="872837"/>
                  </a:lnTo>
                  <a:lnTo>
                    <a:pt x="1324099" y="872837"/>
                  </a:lnTo>
                  <a:lnTo>
                    <a:pt x="1324099" y="961902"/>
                  </a:lnTo>
                  <a:lnTo>
                    <a:pt x="1110343" y="961902"/>
                  </a:lnTo>
                  <a:lnTo>
                    <a:pt x="1110343" y="1045029"/>
                  </a:lnTo>
                  <a:lnTo>
                    <a:pt x="1045029" y="1045029"/>
                  </a:lnTo>
                  <a:lnTo>
                    <a:pt x="1045029" y="1110343"/>
                  </a:lnTo>
                  <a:lnTo>
                    <a:pt x="979714" y="1110343"/>
                  </a:lnTo>
                  <a:lnTo>
                    <a:pt x="979714" y="1335974"/>
                  </a:lnTo>
                  <a:lnTo>
                    <a:pt x="938151" y="1335974"/>
                  </a:lnTo>
                  <a:lnTo>
                    <a:pt x="938151" y="1419102"/>
                  </a:lnTo>
                  <a:lnTo>
                    <a:pt x="855023" y="1419102"/>
                  </a:lnTo>
                  <a:lnTo>
                    <a:pt x="855023" y="1514104"/>
                  </a:lnTo>
                  <a:lnTo>
                    <a:pt x="653143" y="1514104"/>
                  </a:lnTo>
                  <a:lnTo>
                    <a:pt x="653143" y="1573481"/>
                  </a:lnTo>
                  <a:lnTo>
                    <a:pt x="587829" y="1573481"/>
                  </a:lnTo>
                  <a:lnTo>
                    <a:pt x="587829" y="1650671"/>
                  </a:lnTo>
                  <a:lnTo>
                    <a:pt x="546265" y="1650671"/>
                  </a:lnTo>
                  <a:lnTo>
                    <a:pt x="546265" y="1715985"/>
                  </a:lnTo>
                  <a:lnTo>
                    <a:pt x="492826" y="1715985"/>
                  </a:lnTo>
                  <a:lnTo>
                    <a:pt x="492826" y="1876302"/>
                  </a:lnTo>
                  <a:lnTo>
                    <a:pt x="433449" y="1876302"/>
                  </a:lnTo>
                  <a:lnTo>
                    <a:pt x="433449" y="1929741"/>
                  </a:lnTo>
                  <a:lnTo>
                    <a:pt x="344385" y="1929741"/>
                  </a:lnTo>
                  <a:lnTo>
                    <a:pt x="344385" y="2119746"/>
                  </a:lnTo>
                  <a:lnTo>
                    <a:pt x="207818" y="2119746"/>
                  </a:lnTo>
                  <a:lnTo>
                    <a:pt x="207818" y="2185060"/>
                  </a:lnTo>
                  <a:lnTo>
                    <a:pt x="172192" y="2185060"/>
                  </a:lnTo>
                  <a:lnTo>
                    <a:pt x="172192" y="2256312"/>
                  </a:lnTo>
                  <a:lnTo>
                    <a:pt x="65314" y="2256312"/>
                  </a:lnTo>
                  <a:lnTo>
                    <a:pt x="65314" y="2351315"/>
                  </a:lnTo>
                  <a:lnTo>
                    <a:pt x="0" y="2351315"/>
                  </a:lnTo>
                </a:path>
              </a:pathLst>
            </a:custGeom>
            <a:noFill/>
            <a:ln w="38100" algn="ctr">
              <a:solidFill>
                <a:srgbClr val="008080"/>
              </a:solidFill>
              <a:round/>
              <a:headEnd/>
              <a:tailEnd/>
            </a:ln>
          </p:spPr>
          <p:txBody>
            <a:bodyPr lIns="91414" tIns="45708" rIns="91414" bIns="45708" anchor="ctr"/>
            <a:lstStyle/>
            <a:p>
              <a:endParaRPr lang="it-IT" sz="1200">
                <a:latin typeface="Comic Sans MS" pitchFamily="66" charset="0"/>
              </a:endParaRPr>
            </a:p>
          </p:txBody>
        </p:sp>
        <p:sp>
          <p:nvSpPr>
            <p:cNvPr id="46" name="Freeform 3"/>
            <p:cNvSpPr>
              <a:spLocks/>
            </p:cNvSpPr>
            <p:nvPr/>
          </p:nvSpPr>
          <p:spPr bwMode="auto">
            <a:xfrm>
              <a:off x="2137558" y="2933205"/>
              <a:ext cx="5563590" cy="2101933"/>
            </a:xfrm>
            <a:custGeom>
              <a:avLst/>
              <a:gdLst>
                <a:gd name="T0" fmla="*/ 0 w 5563590"/>
                <a:gd name="T1" fmla="*/ 2101933 h 2101933"/>
                <a:gd name="T2" fmla="*/ 95003 w 5563590"/>
                <a:gd name="T3" fmla="*/ 2101933 h 2101933"/>
                <a:gd name="T4" fmla="*/ 95003 w 5563590"/>
                <a:gd name="T5" fmla="*/ 1995056 h 2101933"/>
                <a:gd name="T6" fmla="*/ 124691 w 5563590"/>
                <a:gd name="T7" fmla="*/ 1995056 h 2101933"/>
                <a:gd name="T8" fmla="*/ 124691 w 5563590"/>
                <a:gd name="T9" fmla="*/ 1923804 h 2101933"/>
                <a:gd name="T10" fmla="*/ 154380 w 5563590"/>
                <a:gd name="T11" fmla="*/ 1917866 h 2101933"/>
                <a:gd name="T12" fmla="*/ 154380 w 5563590"/>
                <a:gd name="T13" fmla="*/ 1763487 h 2101933"/>
                <a:gd name="T14" fmla="*/ 184068 w 5563590"/>
                <a:gd name="T15" fmla="*/ 1763487 h 2101933"/>
                <a:gd name="T16" fmla="*/ 184068 w 5563590"/>
                <a:gd name="T17" fmla="*/ 1710048 h 2101933"/>
                <a:gd name="T18" fmla="*/ 231569 w 5563590"/>
                <a:gd name="T19" fmla="*/ 1710048 h 2101933"/>
                <a:gd name="T20" fmla="*/ 231569 w 5563590"/>
                <a:gd name="T21" fmla="*/ 1632858 h 2101933"/>
                <a:gd name="T22" fmla="*/ 231569 w 5563590"/>
                <a:gd name="T23" fmla="*/ 1632858 h 2101933"/>
                <a:gd name="T24" fmla="*/ 231569 w 5563590"/>
                <a:gd name="T25" fmla="*/ 1632858 h 2101933"/>
                <a:gd name="T26" fmla="*/ 279071 w 5563590"/>
                <a:gd name="T27" fmla="*/ 1632858 h 2101933"/>
                <a:gd name="T28" fmla="*/ 279071 w 5563590"/>
                <a:gd name="T29" fmla="*/ 1573482 h 2101933"/>
                <a:gd name="T30" fmla="*/ 391886 w 5563590"/>
                <a:gd name="T31" fmla="*/ 1573482 h 2101933"/>
                <a:gd name="T32" fmla="*/ 391886 w 5563590"/>
                <a:gd name="T33" fmla="*/ 1460666 h 2101933"/>
                <a:gd name="T34" fmla="*/ 421574 w 5563590"/>
                <a:gd name="T35" fmla="*/ 1460666 h 2101933"/>
                <a:gd name="T36" fmla="*/ 421574 w 5563590"/>
                <a:gd name="T37" fmla="*/ 1383477 h 2101933"/>
                <a:gd name="T38" fmla="*/ 457200 w 5563590"/>
                <a:gd name="T39" fmla="*/ 1383477 h 2101933"/>
                <a:gd name="T40" fmla="*/ 457200 w 5563590"/>
                <a:gd name="T41" fmla="*/ 1324100 h 2101933"/>
                <a:gd name="T42" fmla="*/ 534390 w 5563590"/>
                <a:gd name="T43" fmla="*/ 1324100 h 2101933"/>
                <a:gd name="T44" fmla="*/ 534390 w 5563590"/>
                <a:gd name="T45" fmla="*/ 1157845 h 2101933"/>
                <a:gd name="T46" fmla="*/ 623455 w 5563590"/>
                <a:gd name="T47" fmla="*/ 1157845 h 2101933"/>
                <a:gd name="T48" fmla="*/ 623455 w 5563590"/>
                <a:gd name="T49" fmla="*/ 1110344 h 2101933"/>
                <a:gd name="T50" fmla="*/ 801585 w 5563590"/>
                <a:gd name="T51" fmla="*/ 1110344 h 2101933"/>
                <a:gd name="T52" fmla="*/ 801585 w 5563590"/>
                <a:gd name="T53" fmla="*/ 997527 h 2101933"/>
                <a:gd name="T54" fmla="*/ 860961 w 5563590"/>
                <a:gd name="T55" fmla="*/ 997527 h 2101933"/>
                <a:gd name="T56" fmla="*/ 860961 w 5563590"/>
                <a:gd name="T57" fmla="*/ 932213 h 2101933"/>
                <a:gd name="T58" fmla="*/ 979715 w 5563590"/>
                <a:gd name="T59" fmla="*/ 932213 h 2101933"/>
                <a:gd name="T60" fmla="*/ 979715 w 5563590"/>
                <a:gd name="T61" fmla="*/ 754083 h 2101933"/>
                <a:gd name="T62" fmla="*/ 1359726 w 5563590"/>
                <a:gd name="T63" fmla="*/ 754083 h 2101933"/>
                <a:gd name="T64" fmla="*/ 1359726 w 5563590"/>
                <a:gd name="T65" fmla="*/ 700644 h 2101933"/>
                <a:gd name="T66" fmla="*/ 1846614 w 5563590"/>
                <a:gd name="T67" fmla="*/ 700644 h 2101933"/>
                <a:gd name="T68" fmla="*/ 1846614 w 5563590"/>
                <a:gd name="T69" fmla="*/ 623455 h 2101933"/>
                <a:gd name="T70" fmla="*/ 1923804 w 5563590"/>
                <a:gd name="T71" fmla="*/ 623455 h 2101933"/>
                <a:gd name="T72" fmla="*/ 1923804 w 5563590"/>
                <a:gd name="T73" fmla="*/ 534390 h 2101933"/>
                <a:gd name="T74" fmla="*/ 2084121 w 5563590"/>
                <a:gd name="T75" fmla="*/ 534390 h 2101933"/>
                <a:gd name="T76" fmla="*/ 2084121 w 5563590"/>
                <a:gd name="T77" fmla="*/ 457200 h 2101933"/>
                <a:gd name="T78" fmla="*/ 2333503 w 5563590"/>
                <a:gd name="T79" fmla="*/ 457200 h 2101933"/>
                <a:gd name="T80" fmla="*/ 2333503 w 5563590"/>
                <a:gd name="T81" fmla="*/ 415637 h 2101933"/>
                <a:gd name="T82" fmla="*/ 2375065 w 5563590"/>
                <a:gd name="T83" fmla="*/ 415637 h 2101933"/>
                <a:gd name="T84" fmla="*/ 2375065 w 5563590"/>
                <a:gd name="T85" fmla="*/ 308759 h 2101933"/>
                <a:gd name="T86" fmla="*/ 2416629 w 5563590"/>
                <a:gd name="T87" fmla="*/ 308759 h 2101933"/>
                <a:gd name="T88" fmla="*/ 2416629 w 5563590"/>
                <a:gd name="T89" fmla="*/ 219694 h 2101933"/>
                <a:gd name="T90" fmla="*/ 2671949 w 5563590"/>
                <a:gd name="T91" fmla="*/ 219694 h 2101933"/>
                <a:gd name="T92" fmla="*/ 2671949 w 5563590"/>
                <a:gd name="T93" fmla="*/ 71252 h 2101933"/>
                <a:gd name="T94" fmla="*/ 3129149 w 5563590"/>
                <a:gd name="T95" fmla="*/ 71252 h 2101933"/>
                <a:gd name="T96" fmla="*/ 3129149 w 5563590"/>
                <a:gd name="T97" fmla="*/ 0 h 2101933"/>
                <a:gd name="T98" fmla="*/ 5563590 w 5563590"/>
                <a:gd name="T99" fmla="*/ 0 h 210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563590" h="2101933">
                  <a:moveTo>
                    <a:pt x="0" y="2101933"/>
                  </a:moveTo>
                  <a:lnTo>
                    <a:pt x="95003" y="2101933"/>
                  </a:lnTo>
                  <a:lnTo>
                    <a:pt x="95003" y="1995055"/>
                  </a:lnTo>
                  <a:lnTo>
                    <a:pt x="124691" y="1995055"/>
                  </a:lnTo>
                  <a:lnTo>
                    <a:pt x="124691" y="1923803"/>
                  </a:lnTo>
                  <a:lnTo>
                    <a:pt x="154380" y="1917865"/>
                  </a:lnTo>
                  <a:lnTo>
                    <a:pt x="154380" y="1763486"/>
                  </a:lnTo>
                  <a:lnTo>
                    <a:pt x="184068" y="1763486"/>
                  </a:lnTo>
                  <a:lnTo>
                    <a:pt x="184068" y="1710047"/>
                  </a:lnTo>
                  <a:lnTo>
                    <a:pt x="231569" y="1710047"/>
                  </a:lnTo>
                  <a:lnTo>
                    <a:pt x="231569" y="1632857"/>
                  </a:lnTo>
                  <a:lnTo>
                    <a:pt x="279071" y="1632857"/>
                  </a:lnTo>
                  <a:lnTo>
                    <a:pt x="279071" y="1573481"/>
                  </a:lnTo>
                  <a:lnTo>
                    <a:pt x="391886" y="1573481"/>
                  </a:lnTo>
                  <a:lnTo>
                    <a:pt x="391886" y="1460665"/>
                  </a:lnTo>
                  <a:lnTo>
                    <a:pt x="421574" y="1460665"/>
                  </a:lnTo>
                  <a:lnTo>
                    <a:pt x="421574" y="1383476"/>
                  </a:lnTo>
                  <a:lnTo>
                    <a:pt x="457200" y="1383476"/>
                  </a:lnTo>
                  <a:lnTo>
                    <a:pt x="457200" y="1324099"/>
                  </a:lnTo>
                  <a:lnTo>
                    <a:pt x="534390" y="1324099"/>
                  </a:lnTo>
                  <a:lnTo>
                    <a:pt x="534390" y="1157844"/>
                  </a:lnTo>
                  <a:lnTo>
                    <a:pt x="623455" y="1157844"/>
                  </a:lnTo>
                  <a:lnTo>
                    <a:pt x="623455" y="1110343"/>
                  </a:lnTo>
                  <a:lnTo>
                    <a:pt x="801585" y="1110343"/>
                  </a:lnTo>
                  <a:lnTo>
                    <a:pt x="801585" y="997527"/>
                  </a:lnTo>
                  <a:lnTo>
                    <a:pt x="860961" y="997527"/>
                  </a:lnTo>
                  <a:lnTo>
                    <a:pt x="860961" y="932213"/>
                  </a:lnTo>
                  <a:lnTo>
                    <a:pt x="979715" y="932213"/>
                  </a:lnTo>
                  <a:lnTo>
                    <a:pt x="979715" y="754083"/>
                  </a:lnTo>
                  <a:lnTo>
                    <a:pt x="1359725" y="754083"/>
                  </a:lnTo>
                  <a:lnTo>
                    <a:pt x="1359725" y="700644"/>
                  </a:lnTo>
                  <a:lnTo>
                    <a:pt x="1846613" y="700644"/>
                  </a:lnTo>
                  <a:lnTo>
                    <a:pt x="1846613" y="623455"/>
                  </a:lnTo>
                  <a:lnTo>
                    <a:pt x="1923803" y="623455"/>
                  </a:lnTo>
                  <a:lnTo>
                    <a:pt x="1923803" y="534390"/>
                  </a:lnTo>
                  <a:lnTo>
                    <a:pt x="2084120" y="534390"/>
                  </a:lnTo>
                  <a:lnTo>
                    <a:pt x="2084120" y="457200"/>
                  </a:lnTo>
                  <a:lnTo>
                    <a:pt x="2333502" y="457200"/>
                  </a:lnTo>
                  <a:lnTo>
                    <a:pt x="2333502" y="415637"/>
                  </a:lnTo>
                  <a:lnTo>
                    <a:pt x="2375065" y="415637"/>
                  </a:lnTo>
                  <a:lnTo>
                    <a:pt x="2375065" y="308759"/>
                  </a:lnTo>
                  <a:lnTo>
                    <a:pt x="2416629" y="308759"/>
                  </a:lnTo>
                  <a:lnTo>
                    <a:pt x="2416629" y="219694"/>
                  </a:lnTo>
                  <a:lnTo>
                    <a:pt x="2671948" y="219694"/>
                  </a:lnTo>
                  <a:lnTo>
                    <a:pt x="2671948" y="71252"/>
                  </a:lnTo>
                  <a:lnTo>
                    <a:pt x="3129148" y="71252"/>
                  </a:lnTo>
                  <a:lnTo>
                    <a:pt x="3129148" y="0"/>
                  </a:lnTo>
                  <a:lnTo>
                    <a:pt x="5563590" y="0"/>
                  </a:lnTo>
                </a:path>
              </a:pathLst>
            </a:custGeom>
            <a:noFill/>
            <a:ln w="38100" algn="ctr">
              <a:solidFill>
                <a:schemeClr val="accent1"/>
              </a:solidFill>
              <a:round/>
              <a:headEnd/>
              <a:tailEnd/>
            </a:ln>
          </p:spPr>
          <p:txBody>
            <a:bodyPr lIns="91414" tIns="45708" rIns="91414" bIns="45708" anchor="ctr"/>
            <a:lstStyle/>
            <a:p>
              <a:endParaRPr lang="it-IT" sz="1200">
                <a:latin typeface="Comic Sans MS" pitchFamily="66" charset="0"/>
              </a:endParaRPr>
            </a:p>
          </p:txBody>
        </p:sp>
      </p:grpSp>
      <p:sp>
        <p:nvSpPr>
          <p:cNvPr id="47" name="Rectangle 3"/>
          <p:cNvSpPr txBox="1">
            <a:spLocks noChangeArrowheads="1"/>
          </p:cNvSpPr>
          <p:nvPr/>
        </p:nvSpPr>
        <p:spPr>
          <a:xfrm>
            <a:off x="6012160" y="1340768"/>
            <a:ext cx="2844824" cy="36004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5000"/>
              <a:tabLst/>
              <a:defRPr/>
            </a:pPr>
            <a:r>
              <a:rPr kumimoji="0" lang="en-GB" sz="900" b="0" i="1" u="none" strike="noStrike" kern="0" cap="none" spc="0" normalizeH="0" baseline="0" noProof="0" dirty="0" smtClean="0">
                <a:ln>
                  <a:noFill/>
                </a:ln>
                <a:solidFill>
                  <a:schemeClr val="tx1"/>
                </a:solidFill>
                <a:effectLst>
                  <a:outerShdw blurRad="38100" dist="38100" dir="2700000" algn="tl">
                    <a:srgbClr val="010199"/>
                  </a:outerShdw>
                </a:effectLst>
                <a:uLnTx/>
                <a:uFillTx/>
                <a:latin typeface="+mn-lt"/>
                <a:ea typeface="+mn-ea"/>
                <a:cs typeface="+mn-cs"/>
              </a:rPr>
              <a:t>Schulman S et al. N </a:t>
            </a:r>
            <a:r>
              <a:rPr kumimoji="0" lang="en-GB" sz="900" b="0" i="1" u="none" strike="noStrike" kern="0" cap="none" spc="0" normalizeH="0" baseline="0" noProof="0" dirty="0" err="1" smtClean="0">
                <a:ln>
                  <a:noFill/>
                </a:ln>
                <a:solidFill>
                  <a:schemeClr val="tx1"/>
                </a:solidFill>
                <a:effectLst>
                  <a:outerShdw blurRad="38100" dist="38100" dir="2700000" algn="tl">
                    <a:srgbClr val="010199"/>
                  </a:outerShdw>
                </a:effectLst>
                <a:uLnTx/>
                <a:uFillTx/>
                <a:latin typeface="+mn-lt"/>
                <a:ea typeface="+mn-ea"/>
                <a:cs typeface="+mn-cs"/>
              </a:rPr>
              <a:t>Engl</a:t>
            </a:r>
            <a:r>
              <a:rPr kumimoji="0" lang="en-GB" sz="900" b="0" i="1" u="none" strike="noStrike" kern="0" cap="none" spc="0" normalizeH="0" baseline="0" noProof="0" dirty="0" smtClean="0">
                <a:ln>
                  <a:noFill/>
                </a:ln>
                <a:solidFill>
                  <a:schemeClr val="tx1"/>
                </a:solidFill>
                <a:effectLst>
                  <a:outerShdw blurRad="38100" dist="38100" dir="2700000" algn="tl">
                    <a:srgbClr val="010199"/>
                  </a:outerShdw>
                </a:effectLst>
                <a:uLnTx/>
                <a:uFillTx/>
                <a:latin typeface="+mn-lt"/>
                <a:ea typeface="+mn-ea"/>
                <a:cs typeface="+mn-cs"/>
              </a:rPr>
              <a:t> J Med 2009;361:2342–52 </a:t>
            </a:r>
          </a:p>
        </p:txBody>
      </p:sp>
      <p:sp>
        <p:nvSpPr>
          <p:cNvPr id="48" name="Rectangle 30"/>
          <p:cNvSpPr>
            <a:spLocks noChangeArrowheads="1"/>
          </p:cNvSpPr>
          <p:nvPr/>
        </p:nvSpPr>
        <p:spPr bwMode="auto">
          <a:xfrm>
            <a:off x="3851920" y="2420888"/>
            <a:ext cx="4196582" cy="552450"/>
          </a:xfrm>
          <a:prstGeom prst="rect">
            <a:avLst/>
          </a:prstGeom>
          <a:noFill/>
          <a:ln w="9525">
            <a:noFill/>
            <a:miter lim="800000"/>
            <a:headEnd/>
            <a:tailEnd/>
          </a:ln>
        </p:spPr>
        <p:txBody>
          <a:bodyPr lIns="91414" tIns="45708" rIns="91414" bIns="45708" anchor="ctr"/>
          <a:lstStyle/>
          <a:p>
            <a:pPr algn="ctr" eaLnBrk="0" hangingPunct="0">
              <a:lnSpc>
                <a:spcPct val="85000"/>
              </a:lnSpc>
            </a:pPr>
            <a:r>
              <a:rPr lang="en-GB" sz="1200" dirty="0" err="1">
                <a:solidFill>
                  <a:srgbClr val="FFFFFF"/>
                </a:solidFill>
                <a:latin typeface="Comic Sans MS" pitchFamily="66" charset="0"/>
                <a:ea typeface="MS PGothic" pitchFamily="34" charset="-128"/>
              </a:rPr>
              <a:t>Dabigatran</a:t>
            </a:r>
            <a:r>
              <a:rPr lang="en-GB" sz="1200" dirty="0">
                <a:solidFill>
                  <a:srgbClr val="FFFFFF"/>
                </a:solidFill>
                <a:latin typeface="Comic Sans MS" pitchFamily="66" charset="0"/>
                <a:ea typeface="MS PGothic" pitchFamily="34" charset="-128"/>
              </a:rPr>
              <a:t> is non-inferior to </a:t>
            </a:r>
            <a:r>
              <a:rPr lang="en-GB" sz="1200" dirty="0" err="1">
                <a:solidFill>
                  <a:srgbClr val="FFFFFF"/>
                </a:solidFill>
                <a:latin typeface="Comic Sans MS" pitchFamily="66" charset="0"/>
                <a:ea typeface="MS PGothic" pitchFamily="34" charset="-128"/>
              </a:rPr>
              <a:t>warfarin</a:t>
            </a:r>
            <a:r>
              <a:rPr lang="en-GB" sz="1200" dirty="0">
                <a:solidFill>
                  <a:srgbClr val="FFFFFF"/>
                </a:solidFill>
                <a:latin typeface="Comic Sans MS" pitchFamily="66" charset="0"/>
                <a:ea typeface="MS PGothic" pitchFamily="34" charset="-128"/>
              </a:rPr>
              <a:t>  for prevention of recurrent or fatal VTE (P&lt;0.001 for both hazard ratio and risk difference criteria)</a:t>
            </a:r>
          </a:p>
        </p:txBody>
      </p:sp>
      <p:graphicFrame>
        <p:nvGraphicFramePr>
          <p:cNvPr id="50" name="Group 96"/>
          <p:cNvGraphicFramePr>
            <a:graphicFrameLocks noGrp="1"/>
          </p:cNvGraphicFramePr>
          <p:nvPr/>
        </p:nvGraphicFramePr>
        <p:xfrm>
          <a:off x="971600" y="4221088"/>
          <a:ext cx="7056784" cy="1672134"/>
        </p:xfrm>
        <a:graphic>
          <a:graphicData uri="http://schemas.openxmlformats.org/drawingml/2006/table">
            <a:tbl>
              <a:tblPr firstRow="1" bandRow="1">
                <a:tableStyleId>{C083E6E3-FA7D-4D7B-A595-EF9225AFEA82}</a:tableStyleId>
              </a:tblPr>
              <a:tblGrid>
                <a:gridCol w="2278498"/>
                <a:gridCol w="1072314"/>
                <a:gridCol w="1073680"/>
                <a:gridCol w="1437037"/>
                <a:gridCol w="1195255"/>
              </a:tblGrid>
              <a:tr h="532691">
                <a:tc>
                  <a:txBody>
                    <a:bodyPr/>
                    <a:lstStyle/>
                    <a:p>
                      <a:pPr marL="0" marR="0" lvl="1" indent="0" algn="l" defTabSz="914400" rtl="0" eaLnBrk="1" fontAlgn="base" latinLnBrk="0" hangingPunct="1">
                        <a:lnSpc>
                          <a:spcPct val="100000"/>
                        </a:lnSpc>
                        <a:spcBef>
                          <a:spcPct val="50000"/>
                        </a:spcBef>
                        <a:spcAft>
                          <a:spcPct val="0"/>
                        </a:spcAft>
                        <a:buClrTx/>
                        <a:buSzPct val="80000"/>
                        <a:buFontTx/>
                        <a:buNone/>
                        <a:tabLst/>
                      </a:pPr>
                      <a:endParaRPr kumimoji="0" lang="sv-SE" sz="1200" b="1" i="0" u="none" strike="noStrike" cap="none" normalizeH="0" baseline="0" dirty="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Dabigatran</a:t>
                      </a:r>
                    </a:p>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n=1273</a:t>
                      </a:r>
                      <a:endParaRPr kumimoji="0" lang="sv-SE" sz="1200" b="1"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Warfarin</a:t>
                      </a:r>
                    </a:p>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n=1266</a:t>
                      </a:r>
                      <a:endParaRPr kumimoji="0" lang="sv-SE" sz="1200" b="1"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HR (95% CI)</a:t>
                      </a:r>
                      <a:endParaRPr kumimoji="0" lang="sv-SE" sz="1200" b="1"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P value (superiority)</a:t>
                      </a:r>
                      <a:endParaRPr kumimoji="0" lang="sv-SE" sz="1200" b="1"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r>
              <a:tr h="329300">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Major bleeding, n (%)</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20 (1.6)</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24 (1.9)</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de-DE" sz="1200" u="none" strike="noStrike" cap="none" normalizeH="0" baseline="0" smtClean="0">
                          <a:ln>
                            <a:noFill/>
                          </a:ln>
                          <a:effectLst/>
                          <a:latin typeface="Comic Sans MS" pitchFamily="66" charset="0"/>
                        </a:rPr>
                        <a:t>0.82 (0.45–1.48)</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n.s.</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r>
              <a:tr h="464894">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Major or clinically relevant bleeding, n (%)</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71 (5.6)</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111 (8.8)</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de-DE" sz="1200" u="none" strike="noStrike" cap="none" normalizeH="0" baseline="0" smtClean="0">
                          <a:ln>
                            <a:noFill/>
                          </a:ln>
                          <a:effectLst/>
                          <a:latin typeface="Comic Sans MS" pitchFamily="66" charset="0"/>
                        </a:rPr>
                        <a:t>0.63 (0.47–0.84)</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0.002</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r>
              <a:tr h="329300">
                <a:tc>
                  <a:txBody>
                    <a:bodyPr/>
                    <a:lstStyle/>
                    <a:p>
                      <a:pPr marL="0" marR="0" lvl="0" indent="0" algn="l" defTabSz="914400" rtl="0" eaLnBrk="1" fontAlgn="base" latinLnBrk="0" hangingPunct="1">
                        <a:lnSpc>
                          <a:spcPct val="100000"/>
                        </a:lnSpc>
                        <a:spcBef>
                          <a:spcPct val="50000"/>
                        </a:spcBef>
                        <a:spcAft>
                          <a:spcPct val="0"/>
                        </a:spcAft>
                        <a:buClrTx/>
                        <a:buSzPct val="80000"/>
                        <a:buFontTx/>
                        <a:buNone/>
                        <a:tabLst/>
                      </a:pPr>
                      <a:r>
                        <a:rPr kumimoji="0" lang="en-US" sz="1200" u="none" strike="noStrike" cap="none" normalizeH="0" baseline="0" smtClean="0">
                          <a:ln>
                            <a:noFill/>
                          </a:ln>
                          <a:effectLst/>
                          <a:latin typeface="Comic Sans MS" pitchFamily="66" charset="0"/>
                        </a:rPr>
                        <a:t>Any bleeding, n (%)</a:t>
                      </a:r>
                      <a:endParaRPr kumimoji="0" lang="en-US" sz="1200" b="0" i="0" u="none" strike="noStrike" cap="none" normalizeH="0" baseline="0" smtClean="0">
                        <a:ln>
                          <a:noFill/>
                        </a:ln>
                        <a:solidFill>
                          <a:schemeClr val="tx1"/>
                        </a:solidFill>
                        <a:effectLst/>
                        <a:latin typeface="Comic Sans MS" pitchFamily="66" charset="0"/>
                        <a:ea typeface="MS PGothic" pitchFamily="34" charset="-128"/>
                        <a:cs typeface="Helvetic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dirty="0" smtClean="0">
                          <a:ln>
                            <a:noFill/>
                          </a:ln>
                          <a:effectLst/>
                          <a:latin typeface="Comic Sans MS" pitchFamily="66" charset="0"/>
                        </a:rPr>
                        <a:t>205 (16.1)</a:t>
                      </a:r>
                      <a:endParaRPr kumimoji="0" lang="sv-SE" sz="1200" b="0" i="0" u="none" strike="noStrike" cap="none" normalizeH="0" baseline="0" dirty="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smtClean="0">
                          <a:ln>
                            <a:noFill/>
                          </a:ln>
                          <a:effectLst/>
                          <a:latin typeface="Comic Sans MS" pitchFamily="66" charset="0"/>
                        </a:rPr>
                        <a:t>277 (21.9)</a:t>
                      </a:r>
                      <a:endParaRPr kumimoji="0" lang="sv-SE" sz="1200" b="0" i="0" u="none" strike="noStrike" cap="none" normalizeH="0" baseline="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de-DE" sz="1200" u="none" strike="noStrike" cap="none" normalizeH="0" baseline="0" dirty="0" smtClean="0">
                          <a:ln>
                            <a:noFill/>
                          </a:ln>
                          <a:effectLst/>
                          <a:latin typeface="Comic Sans MS" pitchFamily="66" charset="0"/>
                        </a:rPr>
                        <a:t>0.71 (0.59–0.85)</a:t>
                      </a:r>
                      <a:endParaRPr kumimoji="0" lang="sv-SE" sz="1200" b="0" i="0" u="none" strike="noStrike" cap="none" normalizeH="0" baseline="0" dirty="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Pct val="80000"/>
                        <a:buFontTx/>
                        <a:buNone/>
                        <a:tabLst/>
                      </a:pPr>
                      <a:r>
                        <a:rPr kumimoji="0" lang="sv-SE" sz="1200" u="none" strike="noStrike" cap="none" normalizeH="0" baseline="0" dirty="0" smtClean="0">
                          <a:ln>
                            <a:noFill/>
                          </a:ln>
                          <a:effectLst/>
                          <a:latin typeface="Comic Sans MS" pitchFamily="66" charset="0"/>
                        </a:rPr>
                        <a:t>0.0002</a:t>
                      </a:r>
                      <a:endParaRPr kumimoji="0" lang="sv-SE" sz="1200" b="0" i="0" u="none" strike="noStrike" cap="none" normalizeH="0" baseline="0" dirty="0" smtClean="0">
                        <a:ln>
                          <a:noFill/>
                        </a:ln>
                        <a:solidFill>
                          <a:srgbClr val="00498B"/>
                        </a:solidFill>
                        <a:effectLst/>
                        <a:latin typeface="Comic Sans MS" pitchFamily="66" charset="0"/>
                        <a:ea typeface="MS PGothic" pitchFamily="34" charset="-128"/>
                        <a:cs typeface="Tahoma" pitchFamily="34" charset="0"/>
                      </a:endParaRPr>
                    </a:p>
                  </a:txBody>
                  <a:tcPr anchor="ctr" horzOverflow="overflow"/>
                </a:tc>
              </a:tr>
            </a:tbl>
          </a:graphicData>
        </a:graphic>
      </p:graphicFrame>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24744"/>
            <a:ext cx="4209404" cy="2016224"/>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descr="XRL_EINSTEIN_DVT"/>
          <p:cNvPicPr>
            <a:picLocks noChangeAspect="1" noChangeArrowheads="1"/>
          </p:cNvPicPr>
          <p:nvPr/>
        </p:nvPicPr>
        <p:blipFill>
          <a:blip r:embed="rId3" cstate="print">
            <a:lum bright="12000" contrast="18000"/>
            <a:extLst>
              <a:ext uri="{28A0092B-C50C-407E-A947-70E740481C1C}">
                <a14:useLocalDpi xmlns="" xmlns:a14="http://schemas.microsoft.com/office/drawing/2010/main" val="0"/>
              </a:ext>
            </a:extLst>
          </a:blip>
          <a:srcRect/>
          <a:stretch>
            <a:fillRect/>
          </a:stretch>
        </p:blipFill>
        <p:spPr bwMode="auto">
          <a:xfrm>
            <a:off x="323528" y="260648"/>
            <a:ext cx="2127965" cy="5702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2" name="Picture 2"/>
          <p:cNvPicPr>
            <a:picLocks noChangeAspect="1" noChangeArrowheads="1"/>
          </p:cNvPicPr>
          <p:nvPr/>
        </p:nvPicPr>
        <p:blipFill>
          <a:blip r:embed="rId4" cstate="print">
            <a:lum contrast="10000"/>
          </a:blip>
          <a:srcRect b="2703"/>
          <a:stretch>
            <a:fillRect/>
          </a:stretch>
        </p:blipFill>
        <p:spPr bwMode="auto">
          <a:xfrm>
            <a:off x="1691680" y="3501008"/>
            <a:ext cx="5629138" cy="2592288"/>
          </a:xfrm>
          <a:prstGeom prst="rect">
            <a:avLst/>
          </a:prstGeom>
          <a:noFill/>
          <a:ln w="9525">
            <a:solidFill>
              <a:srgbClr val="C00000"/>
            </a:solidFill>
            <a:miter lim="800000"/>
            <a:headEnd/>
            <a:tailEnd/>
          </a:ln>
        </p:spPr>
      </p:pic>
      <p:pic>
        <p:nvPicPr>
          <p:cNvPr id="66563" name="Picture 3"/>
          <p:cNvPicPr>
            <a:picLocks noChangeAspect="1" noChangeArrowheads="1"/>
          </p:cNvPicPr>
          <p:nvPr/>
        </p:nvPicPr>
        <p:blipFill>
          <a:blip r:embed="rId5" cstate="print">
            <a:lum contrast="10000"/>
          </a:blip>
          <a:srcRect/>
          <a:stretch>
            <a:fillRect/>
          </a:stretch>
        </p:blipFill>
        <p:spPr bwMode="auto">
          <a:xfrm>
            <a:off x="4932040" y="764704"/>
            <a:ext cx="3802239" cy="2452489"/>
          </a:xfrm>
          <a:prstGeom prst="rect">
            <a:avLst/>
          </a:prstGeom>
          <a:noFill/>
          <a:ln w="9525">
            <a:solidFill>
              <a:srgbClr val="C00000"/>
            </a:solid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09600" y="304800"/>
            <a:ext cx="7772400" cy="1143000"/>
          </a:xfrm>
        </p:spPr>
        <p:txBody>
          <a:bodyPr>
            <a:scene3d>
              <a:camera prst="orthographicFront"/>
              <a:lightRig rig="threePt" dir="t"/>
            </a:scene3d>
            <a:sp3d extrusionH="57150">
              <a:bevelT w="38100" h="38100"/>
            </a:sp3d>
          </a:bodyPr>
          <a:lstStyle/>
          <a:p>
            <a:pPr eaLnBrk="1" hangingPunct="1"/>
            <a:r>
              <a:rPr lang="it-IT" sz="3200" b="1" dirty="0" smtClean="0">
                <a:solidFill>
                  <a:srgbClr val="C00000"/>
                </a:solidFill>
                <a:effectLst/>
                <a:latin typeface="Comic Sans MS" pitchFamily="66" charset="0"/>
              </a:rPr>
              <a:t>Pazienti in trattamento con </a:t>
            </a:r>
            <a:r>
              <a:rPr lang="it-IT" sz="3200" b="1" dirty="0" err="1" smtClean="0">
                <a:solidFill>
                  <a:srgbClr val="C00000"/>
                </a:solidFill>
                <a:effectLst/>
                <a:latin typeface="Comic Sans MS" pitchFamily="66" charset="0"/>
              </a:rPr>
              <a:t>Coumadin</a:t>
            </a:r>
            <a:r>
              <a:rPr lang="it-IT" sz="3200" b="1" dirty="0" smtClean="0">
                <a:solidFill>
                  <a:srgbClr val="C00000"/>
                </a:solidFill>
                <a:effectLst/>
                <a:latin typeface="Comic Sans MS" pitchFamily="66" charset="0"/>
              </a:rPr>
              <a:t> o </a:t>
            </a:r>
            <a:r>
              <a:rPr lang="it-IT" sz="3200" b="1" dirty="0" err="1" smtClean="0">
                <a:solidFill>
                  <a:srgbClr val="C00000"/>
                </a:solidFill>
                <a:effectLst/>
                <a:latin typeface="Comic Sans MS" pitchFamily="66" charset="0"/>
              </a:rPr>
              <a:t>Sintrom</a:t>
            </a:r>
            <a:r>
              <a:rPr lang="it-IT" sz="3200" b="1" dirty="0" smtClean="0">
                <a:solidFill>
                  <a:srgbClr val="C00000"/>
                </a:solidFill>
                <a:effectLst/>
                <a:latin typeface="Comic Sans MS" pitchFamily="66" charset="0"/>
              </a:rPr>
              <a:t> in Italia</a:t>
            </a:r>
          </a:p>
        </p:txBody>
      </p:sp>
      <p:graphicFrame>
        <p:nvGraphicFramePr>
          <p:cNvPr id="6" name="Object 3"/>
          <p:cNvGraphicFramePr>
            <a:graphicFrameLocks noChangeAspect="1"/>
          </p:cNvGraphicFramePr>
          <p:nvPr/>
        </p:nvGraphicFramePr>
        <p:xfrm>
          <a:off x="1043608" y="1340768"/>
          <a:ext cx="7131000" cy="441215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p:cNvSpPr txBox="1">
            <a:spLocks noChangeArrowheads="1"/>
          </p:cNvSpPr>
          <p:nvPr/>
        </p:nvSpPr>
        <p:spPr bwMode="auto">
          <a:xfrm>
            <a:off x="5076056" y="5733256"/>
            <a:ext cx="2640466" cy="369332"/>
          </a:xfrm>
          <a:prstGeom prst="rect">
            <a:avLst/>
          </a:prstGeom>
          <a:noFill/>
          <a:ln w="9525">
            <a:noFill/>
            <a:miter lim="800000"/>
            <a:headEnd/>
            <a:tailEnd/>
          </a:ln>
        </p:spPr>
        <p:txBody>
          <a:bodyPr wrap="none">
            <a:spAutoFit/>
          </a:bodyPr>
          <a:lstStyle/>
          <a:p>
            <a:pPr algn="ctr" eaLnBrk="0" hangingPunct="0"/>
            <a:r>
              <a:rPr lang="it-IT" sz="900" i="1" dirty="0">
                <a:solidFill>
                  <a:srgbClr val="FFFFFF"/>
                </a:solidFill>
                <a:latin typeface="Arial" charset="0"/>
              </a:rPr>
              <a:t>Vittorio </a:t>
            </a:r>
            <a:r>
              <a:rPr lang="it-IT" sz="900" i="1" dirty="0" err="1">
                <a:solidFill>
                  <a:srgbClr val="FFFFFF"/>
                </a:solidFill>
                <a:latin typeface="Arial" charset="0"/>
              </a:rPr>
              <a:t>Pengo</a:t>
            </a:r>
            <a:endParaRPr lang="it-IT" sz="900" i="1" dirty="0">
              <a:solidFill>
                <a:srgbClr val="FFFFFF"/>
              </a:solidFill>
              <a:latin typeface="Arial" charset="0"/>
            </a:endParaRPr>
          </a:p>
          <a:p>
            <a:pPr algn="ctr" eaLnBrk="0" hangingPunct="0"/>
            <a:r>
              <a:rPr lang="it-IT" sz="900" i="1" dirty="0" err="1">
                <a:solidFill>
                  <a:srgbClr val="FFFFFF"/>
                </a:solidFill>
                <a:latin typeface="Arial" charset="0"/>
              </a:rPr>
              <a:t>Clinical</a:t>
            </a:r>
            <a:r>
              <a:rPr lang="it-IT" sz="900" i="1" dirty="0">
                <a:solidFill>
                  <a:srgbClr val="FFFFFF"/>
                </a:solidFill>
                <a:latin typeface="Arial" charset="0"/>
              </a:rPr>
              <a:t> </a:t>
            </a:r>
            <a:r>
              <a:rPr lang="it-IT" sz="900" i="1" dirty="0" err="1">
                <a:solidFill>
                  <a:srgbClr val="FFFFFF"/>
                </a:solidFill>
                <a:latin typeface="Arial" charset="0"/>
              </a:rPr>
              <a:t>Cardiology</a:t>
            </a:r>
            <a:r>
              <a:rPr lang="it-IT" sz="900" i="1" dirty="0">
                <a:solidFill>
                  <a:srgbClr val="FFFFFF"/>
                </a:solidFill>
                <a:latin typeface="Arial" charset="0"/>
              </a:rPr>
              <a:t>, </a:t>
            </a:r>
            <a:r>
              <a:rPr lang="it-IT" sz="900" i="1" dirty="0" err="1">
                <a:solidFill>
                  <a:srgbClr val="FFFFFF"/>
                </a:solidFill>
                <a:latin typeface="Arial" charset="0"/>
              </a:rPr>
              <a:t>Thrombosis</a:t>
            </a:r>
            <a:r>
              <a:rPr lang="it-IT" sz="900" i="1" dirty="0">
                <a:solidFill>
                  <a:srgbClr val="FFFFFF"/>
                </a:solidFill>
                <a:latin typeface="Arial" charset="0"/>
              </a:rPr>
              <a:t> </a:t>
            </a:r>
            <a:r>
              <a:rPr lang="it-IT" sz="900" i="1" dirty="0" err="1">
                <a:solidFill>
                  <a:srgbClr val="FFFFFF"/>
                </a:solidFill>
                <a:latin typeface="Arial" charset="0"/>
              </a:rPr>
              <a:t>Centre</a:t>
            </a:r>
            <a:r>
              <a:rPr lang="it-IT" sz="900" i="1" dirty="0">
                <a:solidFill>
                  <a:srgbClr val="FFFFFF"/>
                </a:solidFill>
                <a:latin typeface="Arial" charset="0"/>
              </a:rPr>
              <a:t>, Padova</a:t>
            </a:r>
          </a:p>
        </p:txBody>
      </p:sp>
      <p:sp>
        <p:nvSpPr>
          <p:cNvPr id="5" name="Segnaposto piè di pagina 4"/>
          <p:cNvSpPr>
            <a:spLocks noGrp="1"/>
          </p:cNvSpPr>
          <p:nvPr>
            <p:ph type="ftr" sz="quarter" idx="11"/>
          </p:nvPr>
        </p:nvSpPr>
        <p:spPr/>
        <p:txBody>
          <a:bodyPr/>
          <a:lstStyle/>
          <a:p>
            <a:r>
              <a:rPr lang="it-IT" smtClean="0"/>
              <a:t>dr. Oreste Urbano  - Messina</a:t>
            </a:r>
            <a:endParaRPr lang="it-IT"/>
          </a:p>
        </p:txBody>
      </p:sp>
      <p:sp>
        <p:nvSpPr>
          <p:cNvPr id="7" name="Rettangolo 6"/>
          <p:cNvSpPr/>
          <p:nvPr/>
        </p:nvSpPr>
        <p:spPr>
          <a:xfrm rot="20474855">
            <a:off x="2622063" y="1994423"/>
            <a:ext cx="4174485" cy="653711"/>
          </a:xfrm>
          <a:prstGeom prst="rect">
            <a:avLst/>
          </a:prstGeom>
        </p:spPr>
        <p:txBody>
          <a:bodyPr wrap="none">
            <a:prstTxWarp prst="textInflateBottom">
              <a:avLst/>
            </a:prstTxWarp>
            <a:spAutoFit/>
          </a:bodyPr>
          <a:lstStyle/>
          <a:p>
            <a:r>
              <a:rPr lang="it-IT" dirty="0" smtClean="0">
                <a:solidFill>
                  <a:srgbClr val="C00000"/>
                </a:solidFill>
                <a:effectLst>
                  <a:glow rad="101600">
                    <a:schemeClr val="accent1">
                      <a:satMod val="175000"/>
                      <a:alpha val="40000"/>
                    </a:schemeClr>
                  </a:glow>
                </a:effectLst>
                <a:latin typeface="Comic Sans MS" pitchFamily="66" charset="0"/>
                <a:ea typeface="ＭＳ Ｐゴシック" pitchFamily="34" charset="-128"/>
              </a:rPr>
              <a:t>In Italia: 1,6% popolazione generale</a:t>
            </a: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Content Placeholder 7"/>
          <p:cNvGraphicFramePr>
            <a:graphicFrameLocks noGrp="1"/>
          </p:cNvGraphicFramePr>
          <p:nvPr>
            <p:ph idx="1"/>
          </p:nvPr>
        </p:nvGraphicFramePr>
        <p:xfrm>
          <a:off x="323528" y="2276872"/>
          <a:ext cx="8298631" cy="2628400"/>
        </p:xfrm>
        <a:graphic>
          <a:graphicData uri="http://schemas.openxmlformats.org/drawingml/2006/table">
            <a:tbl>
              <a:tblPr firstRow="1" bandRow="1">
                <a:tableStyleId>{3B4B98B0-60AC-42C2-AFA5-B58CD77FA1E5}</a:tableStyleId>
              </a:tblPr>
              <a:tblGrid>
                <a:gridCol w="1437027"/>
                <a:gridCol w="1587796"/>
                <a:gridCol w="1435456"/>
                <a:gridCol w="1394622"/>
                <a:gridCol w="1301962"/>
                <a:gridCol w="1141768"/>
              </a:tblGrid>
              <a:tr h="4880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Study</a:t>
                      </a:r>
                      <a:endParaRPr kumimoji="0" lang="en-GB" sz="1400" b="1" i="0" u="none" strike="noStrike" cap="none" normalizeH="0" baseline="0" dirty="0" smtClean="0">
                        <a:ln>
                          <a:noFill/>
                        </a:ln>
                        <a:solidFill>
                          <a:schemeClr val="tx1"/>
                        </a:solidFill>
                        <a:effectLst/>
                        <a:latin typeface="Comic Sans MS" pitchFamily="66" charset="0"/>
                        <a:cs typeface="Arial" pitchFamily="34" charset="0"/>
                      </a:endParaRPr>
                    </a:p>
                  </a:txBody>
                  <a:tcPr marL="87228" marR="8722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Design</a:t>
                      </a:r>
                      <a:endParaRPr kumimoji="0" lang="en-GB" sz="1400" b="1" i="0" u="none" strike="noStrike" cap="none" normalizeH="0" baseline="0" dirty="0" smtClean="0">
                        <a:ln>
                          <a:noFill/>
                        </a:ln>
                        <a:solidFill>
                          <a:schemeClr val="tx1"/>
                        </a:solidFill>
                        <a:effectLst/>
                        <a:latin typeface="Comic Sans MS" pitchFamily="66" charset="0"/>
                        <a:cs typeface="Arial" pitchFamily="34" charset="0"/>
                      </a:endParaRPr>
                    </a:p>
                  </a:txBody>
                  <a:tcPr marL="87228" marR="8722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NOAC</a:t>
                      </a:r>
                      <a:endParaRPr kumimoji="0" lang="en-GB" sz="1400" b="1" i="0" u="none" strike="noStrike" cap="none" normalizeH="0" baseline="0" smtClean="0">
                        <a:ln>
                          <a:noFill/>
                        </a:ln>
                        <a:solidFill>
                          <a:schemeClr val="tx1"/>
                        </a:solidFill>
                        <a:effectLst/>
                        <a:latin typeface="Comic Sans MS" pitchFamily="66" charset="0"/>
                        <a:cs typeface="Arial" pitchFamily="34" charset="0"/>
                      </a:endParaRPr>
                    </a:p>
                  </a:txBody>
                  <a:tcPr marL="87228" marR="8722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Comparator</a:t>
                      </a:r>
                      <a:endParaRPr kumimoji="0" lang="en-GB" sz="1400" b="1" i="0" u="none" strike="noStrike" cap="none" normalizeH="0" baseline="0" smtClean="0">
                        <a:ln>
                          <a:noFill/>
                        </a:ln>
                        <a:solidFill>
                          <a:schemeClr val="tx1"/>
                        </a:solidFill>
                        <a:effectLst/>
                        <a:latin typeface="Comic Sans MS" pitchFamily="66" charset="0"/>
                        <a:cs typeface="Arial" pitchFamily="34" charset="0"/>
                      </a:endParaRPr>
                    </a:p>
                  </a:txBody>
                  <a:tcPr marL="87228" marR="8722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Pre-treatment</a:t>
                      </a:r>
                      <a:endParaRPr kumimoji="0" lang="en-GB" sz="1400" b="1" i="0" u="none" strike="noStrike" cap="none" normalizeH="0" baseline="0" smtClean="0">
                        <a:ln>
                          <a:noFill/>
                        </a:ln>
                        <a:solidFill>
                          <a:schemeClr val="tx1"/>
                        </a:solidFill>
                        <a:effectLst/>
                        <a:latin typeface="Comic Sans MS" pitchFamily="66" charset="0"/>
                        <a:cs typeface="Arial" pitchFamily="34" charset="0"/>
                      </a:endParaRPr>
                    </a:p>
                  </a:txBody>
                  <a:tcPr marL="87228" marR="8722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Treatment duration</a:t>
                      </a:r>
                      <a:endParaRPr kumimoji="0" lang="en-GB" sz="1400" b="1" i="0" u="none" strike="noStrike" cap="none" normalizeH="0" baseline="0" dirty="0" smtClean="0">
                        <a:ln>
                          <a:noFill/>
                        </a:ln>
                        <a:solidFill>
                          <a:schemeClr val="tx1"/>
                        </a:solidFill>
                        <a:effectLst/>
                        <a:latin typeface="Comic Sans MS" pitchFamily="66" charset="0"/>
                        <a:cs typeface="Arial" pitchFamily="34" charset="0"/>
                      </a:endParaRPr>
                    </a:p>
                  </a:txBody>
                  <a:tcPr marL="87228" marR="87228" anchor="ctr" horzOverflow="overflow"/>
                </a:tc>
              </a:tr>
              <a:tr h="689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RE-SONATE™</a:t>
                      </a:r>
                      <a:r>
                        <a:rPr kumimoji="0" lang="en-GB" sz="1400" u="none" strike="noStrike" cap="none" normalizeH="0" baseline="30000" smtClean="0">
                          <a:ln>
                            <a:noFill/>
                          </a:ln>
                          <a:effectLst/>
                          <a:latin typeface="Comic Sans MS" pitchFamily="66" charset="0"/>
                        </a:rPr>
                        <a:t>1</a:t>
                      </a:r>
                      <a:endParaRPr kumimoji="0" lang="en-GB" sz="1400" b="0" i="0" u="none" strike="noStrike" cap="none" normalizeH="0" baseline="3000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R, DB,</a:t>
                      </a:r>
                      <a:br>
                        <a:rPr kumimoji="0" lang="en-GB" sz="1400" u="none" strike="noStrike" cap="none" normalizeH="0" baseline="0" smtClean="0">
                          <a:ln>
                            <a:noFill/>
                          </a:ln>
                          <a:effectLst/>
                          <a:latin typeface="Comic Sans MS" pitchFamily="66" charset="0"/>
                        </a:rPr>
                      </a:br>
                      <a:r>
                        <a:rPr kumimoji="0" lang="en-GB" sz="1400" u="none" strike="noStrike" cap="none" normalizeH="0" baseline="0" smtClean="0">
                          <a:ln>
                            <a:noFill/>
                          </a:ln>
                          <a:effectLst/>
                          <a:latin typeface="Comic Sans MS" pitchFamily="66" charset="0"/>
                        </a:rPr>
                        <a:t>superiority</a:t>
                      </a:r>
                      <a:endParaRPr kumimoji="0" lang="en-GB" sz="1400" b="0"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Dabigatran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smtClean="0">
                          <a:ln>
                            <a:noFill/>
                          </a:ln>
                          <a:effectLst/>
                          <a:latin typeface="Comic Sans MS" pitchFamily="66" charset="0"/>
                        </a:rPr>
                        <a:t>150 mg BID</a:t>
                      </a:r>
                      <a:endParaRPr kumimoji="0" lang="en-GB" sz="1400" b="0" i="0" u="none" strike="noStrike" cap="none" normalizeH="0" baseline="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latin typeface="Comic Sans MS" pitchFamily="66" charset="0"/>
                        </a:rPr>
                        <a:t>Placebo</a:t>
                      </a:r>
                      <a:endParaRPr kumimoji="0" lang="de-DE" sz="1400" b="0" i="0" u="none" strike="noStrike" cap="none" normalizeH="0" baseline="0" smtClean="0">
                        <a:ln>
                          <a:noFill/>
                        </a:ln>
                        <a:solidFill>
                          <a:schemeClr val="bg1"/>
                        </a:solidFill>
                        <a:effectLst/>
                        <a:latin typeface="Comic Sans MS" pitchFamily="66"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latin typeface="Comic Sans MS" pitchFamily="66" charset="0"/>
                        </a:rPr>
                        <a:t>6–18 </a:t>
                      </a:r>
                      <a:r>
                        <a:rPr kumimoji="0" lang="de-DE" sz="1400" u="none" strike="noStrike" cap="none" normalizeH="0" baseline="0" smtClean="0">
                          <a:ln>
                            <a:noFill/>
                          </a:ln>
                          <a:effectLst/>
                          <a:latin typeface="Comic Sans MS" pitchFamily="66" charset="0"/>
                        </a:rPr>
                        <a:t>months</a:t>
                      </a:r>
                      <a:endParaRPr kumimoji="0" lang="de-DE" sz="1400" b="0" i="0" u="none" strike="noStrike" cap="none" normalizeH="0" baseline="0" smtClean="0">
                        <a:ln>
                          <a:noFill/>
                        </a:ln>
                        <a:solidFill>
                          <a:schemeClr val="bg1"/>
                        </a:solidFill>
                        <a:effectLst/>
                        <a:latin typeface="Comic Sans MS" pitchFamily="66"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latin typeface="Comic Sans MS" pitchFamily="66" charset="0"/>
                        </a:rPr>
                        <a:t>6 months</a:t>
                      </a:r>
                      <a:endParaRPr kumimoji="0" lang="de-DE" sz="1400" b="0" i="0" u="none" strike="noStrike" cap="none" normalizeH="0" baseline="0" smtClean="0">
                        <a:ln>
                          <a:noFill/>
                        </a:ln>
                        <a:solidFill>
                          <a:schemeClr val="bg1"/>
                        </a:solidFill>
                        <a:effectLst/>
                        <a:latin typeface="Comic Sans MS" pitchFamily="66" charset="0"/>
                        <a:cs typeface="Tahoma" pitchFamily="34" charset="0"/>
                      </a:endParaRPr>
                    </a:p>
                  </a:txBody>
                  <a:tcPr anchor="ctr" horzOverflow="overflow"/>
                </a:tc>
              </a:tr>
              <a:tr h="689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AMPLIFY-EXT</a:t>
                      </a:r>
                      <a:r>
                        <a:rPr kumimoji="0" lang="en-GB" sz="1400" u="none" strike="noStrike" cap="none" normalizeH="0" baseline="30000" dirty="0" smtClean="0">
                          <a:ln>
                            <a:noFill/>
                          </a:ln>
                          <a:effectLst/>
                          <a:latin typeface="Comic Sans MS" pitchFamily="66" charset="0"/>
                        </a:rPr>
                        <a:t>3</a:t>
                      </a:r>
                      <a:endParaRPr kumimoji="0" lang="en-GB" sz="1400" b="0" i="0" u="none" strike="noStrike" cap="none" normalizeH="0" baseline="3000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R, DB,</a:t>
                      </a:r>
                      <a:br>
                        <a:rPr kumimoji="0" lang="en-GB" sz="1400" u="none" strike="noStrike" cap="none" normalizeH="0" baseline="0" dirty="0" smtClean="0">
                          <a:ln>
                            <a:noFill/>
                          </a:ln>
                          <a:effectLst/>
                          <a:latin typeface="Comic Sans MS" pitchFamily="66" charset="0"/>
                        </a:rPr>
                      </a:br>
                      <a:r>
                        <a:rPr kumimoji="0" lang="en-GB" sz="1400" u="none" strike="noStrike" cap="none" normalizeH="0" baseline="0" dirty="0" smtClean="0">
                          <a:ln>
                            <a:noFill/>
                          </a:ln>
                          <a:effectLst/>
                          <a:latin typeface="Comic Sans MS" pitchFamily="66" charset="0"/>
                        </a:rPr>
                        <a:t>superiority</a:t>
                      </a:r>
                      <a:endParaRPr kumimoji="0" lang="en-GB" sz="1400" b="0"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err="1" smtClean="0">
                          <a:ln>
                            <a:noFill/>
                          </a:ln>
                          <a:effectLst/>
                          <a:latin typeface="Comic Sans MS" pitchFamily="66" charset="0"/>
                        </a:rPr>
                        <a:t>Apixaban</a:t>
                      </a:r>
                      <a:r>
                        <a:rPr kumimoji="0" lang="en-GB" sz="1400" u="none" strike="noStrike" cap="none" normalizeH="0" baseline="0" dirty="0" smtClean="0">
                          <a:ln>
                            <a:noFill/>
                          </a:ln>
                          <a:effectLst/>
                          <a:latin typeface="Comic Sans MS" pitchFamily="66" charset="0"/>
                        </a:rPr>
                        <a:t> </a:t>
                      </a:r>
                      <a:br>
                        <a:rPr kumimoji="0" lang="en-GB" sz="1400" u="none" strike="noStrike" cap="none" normalizeH="0" baseline="0" dirty="0" smtClean="0">
                          <a:ln>
                            <a:noFill/>
                          </a:ln>
                          <a:effectLst/>
                          <a:latin typeface="Comic Sans MS" pitchFamily="66" charset="0"/>
                        </a:rPr>
                      </a:br>
                      <a:r>
                        <a:rPr kumimoji="0" lang="en-GB" sz="1400" u="none" strike="noStrike" cap="none" normalizeH="0" baseline="0" dirty="0" smtClean="0">
                          <a:ln>
                            <a:noFill/>
                          </a:ln>
                          <a:effectLst/>
                          <a:latin typeface="Comic Sans MS" pitchFamily="66" charset="0"/>
                        </a:rPr>
                        <a:t>2.5 mg BID or 5.0 mg BID</a:t>
                      </a:r>
                      <a:endParaRPr kumimoji="0" lang="en-GB" sz="1400" b="0"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latin typeface="Comic Sans MS" pitchFamily="66" charset="0"/>
                        </a:rPr>
                        <a:t>Placebo</a:t>
                      </a:r>
                      <a:endParaRPr kumimoji="0" lang="de-DE" sz="1400" b="0" i="0" u="none" strike="noStrike" cap="none" normalizeH="0" baseline="0" dirty="0" smtClean="0">
                        <a:ln>
                          <a:noFill/>
                        </a:ln>
                        <a:solidFill>
                          <a:schemeClr val="bg1"/>
                        </a:solidFill>
                        <a:effectLst/>
                        <a:latin typeface="Comic Sans MS" pitchFamily="66"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latin typeface="Comic Sans MS" pitchFamily="66" charset="0"/>
                        </a:rPr>
                        <a:t>6–12 </a:t>
                      </a:r>
                      <a:r>
                        <a:rPr kumimoji="0" lang="en-GB" sz="1400" u="none" strike="noStrike" cap="none" normalizeH="0" baseline="0" dirty="0" smtClean="0">
                          <a:ln>
                            <a:noFill/>
                          </a:ln>
                          <a:effectLst/>
                          <a:latin typeface="Comic Sans MS" pitchFamily="66" charset="0"/>
                        </a:rPr>
                        <a:t>months</a:t>
                      </a:r>
                      <a:endParaRPr kumimoji="0" lang="en-GB" sz="1400" b="0"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12 months</a:t>
                      </a:r>
                      <a:endParaRPr kumimoji="0" lang="en-GB" sz="1400" b="0"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tc>
              </a:tr>
              <a:tr h="689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RE-MEDY™</a:t>
                      </a:r>
                      <a:r>
                        <a:rPr kumimoji="0" lang="en-GB" sz="1400" u="none" strike="noStrike" cap="none" normalizeH="0" baseline="30000" dirty="0" smtClean="0">
                          <a:ln>
                            <a:noFill/>
                          </a:ln>
                          <a:effectLst/>
                          <a:latin typeface="Comic Sans MS" pitchFamily="66" charset="0"/>
                        </a:rPr>
                        <a:t>1</a:t>
                      </a:r>
                      <a:endParaRPr kumimoji="0" lang="en-GB" sz="1400" b="0" i="0" u="none" strike="noStrike" cap="none" normalizeH="0" baseline="3000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smtClean="0">
                          <a:ln>
                            <a:noFill/>
                          </a:ln>
                          <a:effectLst/>
                          <a:latin typeface="Comic Sans MS" pitchFamily="66" charset="0"/>
                        </a:rPr>
                        <a:t>R, DB,</a:t>
                      </a:r>
                      <a:br>
                        <a:rPr kumimoji="0" lang="en-GB" sz="1400" u="none" strike="noStrike" cap="none" normalizeH="0" baseline="0" dirty="0" smtClean="0">
                          <a:ln>
                            <a:noFill/>
                          </a:ln>
                          <a:effectLst/>
                          <a:latin typeface="Comic Sans MS" pitchFamily="66" charset="0"/>
                        </a:rPr>
                      </a:br>
                      <a:r>
                        <a:rPr kumimoji="0" lang="en-GB" sz="1400" u="none" strike="noStrike" cap="none" normalizeH="0" baseline="0" dirty="0" smtClean="0">
                          <a:ln>
                            <a:noFill/>
                          </a:ln>
                          <a:effectLst/>
                          <a:latin typeface="Comic Sans MS" pitchFamily="66" charset="0"/>
                        </a:rPr>
                        <a:t>non-inferiority</a:t>
                      </a:r>
                      <a:endParaRPr kumimoji="0" lang="en-GB" sz="1400" b="0"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u="none" strike="noStrike" cap="none" normalizeH="0" baseline="0" dirty="0" err="1" smtClean="0">
                          <a:ln>
                            <a:noFill/>
                          </a:ln>
                          <a:effectLst/>
                          <a:latin typeface="Comic Sans MS" pitchFamily="66" charset="0"/>
                        </a:rPr>
                        <a:t>Dabigatran</a:t>
                      </a:r>
                      <a:r>
                        <a:rPr kumimoji="0" lang="en-GB" sz="1400" u="none" strike="noStrike" cap="none" normalizeH="0" baseline="0" dirty="0" smtClean="0">
                          <a:ln>
                            <a:noFill/>
                          </a:ln>
                          <a:effectLst/>
                          <a:latin typeface="Comic Sans MS" pitchFamily="66" charset="0"/>
                        </a:rPr>
                        <a:t/>
                      </a:r>
                      <a:br>
                        <a:rPr kumimoji="0" lang="en-GB" sz="1400" u="none" strike="noStrike" cap="none" normalizeH="0" baseline="0" dirty="0" smtClean="0">
                          <a:ln>
                            <a:noFill/>
                          </a:ln>
                          <a:effectLst/>
                          <a:latin typeface="Comic Sans MS" pitchFamily="66" charset="0"/>
                        </a:rPr>
                      </a:br>
                      <a:r>
                        <a:rPr kumimoji="0" lang="en-GB" sz="1400" u="none" strike="noStrike" cap="none" normalizeH="0" baseline="0" dirty="0" smtClean="0">
                          <a:ln>
                            <a:noFill/>
                          </a:ln>
                          <a:effectLst/>
                          <a:latin typeface="Comic Sans MS" pitchFamily="66" charset="0"/>
                        </a:rPr>
                        <a:t>150 mg BID</a:t>
                      </a:r>
                      <a:endParaRPr kumimoji="0" lang="en-GB" sz="1400" b="0" i="0" u="none" strike="noStrike" cap="none" normalizeH="0" baseline="0" dirty="0" smtClean="0">
                        <a:ln>
                          <a:noFill/>
                        </a:ln>
                        <a:solidFill>
                          <a:schemeClr val="bg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u="none" strike="noStrike" cap="none" normalizeH="0" baseline="0" smtClean="0">
                          <a:ln>
                            <a:noFill/>
                          </a:ln>
                          <a:effectLst/>
                          <a:latin typeface="Comic Sans MS" pitchFamily="66" charset="0"/>
                        </a:rPr>
                        <a:t>Warfarin</a:t>
                      </a:r>
                      <a:endParaRPr kumimoji="0" lang="de-DE" sz="1400" b="0" i="0" u="none" strike="noStrike" cap="none" normalizeH="0" baseline="0" smtClean="0">
                        <a:ln>
                          <a:noFill/>
                        </a:ln>
                        <a:solidFill>
                          <a:schemeClr val="bg1"/>
                        </a:solidFill>
                        <a:effectLst/>
                        <a:latin typeface="Comic Sans MS" pitchFamily="66"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latin typeface="Comic Sans MS" pitchFamily="66" charset="0"/>
                        </a:rPr>
                        <a:t>3–12 </a:t>
                      </a:r>
                      <a:r>
                        <a:rPr kumimoji="0" lang="de-DE" sz="1400" u="none" strike="noStrike" cap="none" normalizeH="0" baseline="0" dirty="0" err="1" smtClean="0">
                          <a:ln>
                            <a:noFill/>
                          </a:ln>
                          <a:effectLst/>
                          <a:latin typeface="Comic Sans MS" pitchFamily="66" charset="0"/>
                        </a:rPr>
                        <a:t>months</a:t>
                      </a:r>
                      <a:endParaRPr kumimoji="0" lang="de-DE" sz="1400" b="0" i="0" u="none" strike="noStrike" cap="none" normalizeH="0" baseline="0" dirty="0" smtClean="0">
                        <a:ln>
                          <a:noFill/>
                        </a:ln>
                        <a:solidFill>
                          <a:schemeClr val="bg1"/>
                        </a:solidFill>
                        <a:effectLst/>
                        <a:latin typeface="Comic Sans MS" pitchFamily="66" charset="0"/>
                        <a:cs typeface="Tahoma"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u="none" strike="noStrike" cap="none" normalizeH="0" baseline="0" dirty="0" smtClean="0">
                          <a:ln>
                            <a:noFill/>
                          </a:ln>
                          <a:effectLst/>
                          <a:latin typeface="Comic Sans MS" pitchFamily="66" charset="0"/>
                        </a:rPr>
                        <a:t>6–36 </a:t>
                      </a:r>
                      <a:r>
                        <a:rPr kumimoji="0" lang="de-DE" sz="1400" u="none" strike="noStrike" cap="none" normalizeH="0" baseline="0" dirty="0" err="1" smtClean="0">
                          <a:ln>
                            <a:noFill/>
                          </a:ln>
                          <a:effectLst/>
                          <a:latin typeface="Comic Sans MS" pitchFamily="66" charset="0"/>
                        </a:rPr>
                        <a:t>months</a:t>
                      </a:r>
                      <a:endParaRPr kumimoji="0" lang="de-DE" sz="1400" b="0" i="0" u="none" strike="noStrike" cap="none" normalizeH="0" baseline="0" dirty="0" smtClean="0">
                        <a:ln>
                          <a:noFill/>
                        </a:ln>
                        <a:solidFill>
                          <a:schemeClr val="bg1"/>
                        </a:solidFill>
                        <a:effectLst/>
                        <a:latin typeface="Comic Sans MS" pitchFamily="66" charset="0"/>
                        <a:cs typeface="Tahoma" pitchFamily="34" charset="0"/>
                      </a:endParaRPr>
                    </a:p>
                  </a:txBody>
                  <a:tcPr anchor="ctr" horzOverflow="overflow"/>
                </a:tc>
              </a:tr>
            </a:tbl>
          </a:graphicData>
        </a:graphic>
      </p:graphicFrame>
      <p:sp>
        <p:nvSpPr>
          <p:cNvPr id="3" name="Rectangle 3"/>
          <p:cNvSpPr>
            <a:spLocks noGrp="1" noChangeArrowheads="1"/>
          </p:cNvSpPr>
          <p:nvPr>
            <p:ph type="body" sz="quarter" idx="15"/>
          </p:nvPr>
        </p:nvSpPr>
        <p:spPr>
          <a:xfrm>
            <a:off x="395536" y="5157192"/>
            <a:ext cx="8204324" cy="263525"/>
          </a:xfrm>
        </p:spPr>
        <p:txBody>
          <a:bodyPr/>
          <a:lstStyle/>
          <a:p>
            <a:pPr eaLnBrk="1" hangingPunct="1"/>
            <a:endParaRPr lang="en-GB" dirty="0" smtClean="0"/>
          </a:p>
          <a:p>
            <a:pPr marL="0" lvl="3" indent="0" eaLnBrk="1" hangingPunct="1">
              <a:spcBef>
                <a:spcPct val="0"/>
              </a:spcBef>
              <a:buClrTx/>
              <a:buFontTx/>
              <a:buNone/>
            </a:pPr>
            <a:r>
              <a:rPr lang="en-GB" sz="1200" dirty="0" smtClean="0"/>
              <a:t/>
            </a:r>
            <a:br>
              <a:rPr lang="en-GB" sz="1200" dirty="0" smtClean="0"/>
            </a:br>
            <a:r>
              <a:rPr lang="en-GB" sz="1200" b="1" dirty="0" smtClean="0"/>
              <a:t>1.</a:t>
            </a:r>
            <a:r>
              <a:rPr lang="en-GB" sz="1200" dirty="0" smtClean="0"/>
              <a:t> Schulman S et al. N </a:t>
            </a:r>
            <a:r>
              <a:rPr lang="en-GB" sz="1200" dirty="0" err="1" smtClean="0"/>
              <a:t>Engl</a:t>
            </a:r>
            <a:r>
              <a:rPr lang="en-GB" sz="1200" dirty="0" smtClean="0"/>
              <a:t> J Med 2013;368:709–18; </a:t>
            </a:r>
            <a:r>
              <a:rPr lang="en-GB" sz="1200" b="1" dirty="0" smtClean="0"/>
              <a:t>2.</a:t>
            </a:r>
            <a:r>
              <a:rPr lang="en-GB" sz="1200" dirty="0" smtClean="0"/>
              <a:t> The EINSTEIN Investigators et al. N </a:t>
            </a:r>
            <a:r>
              <a:rPr lang="en-GB" sz="1200" dirty="0" err="1" smtClean="0"/>
              <a:t>Engl</a:t>
            </a:r>
            <a:r>
              <a:rPr lang="en-GB" sz="1200" dirty="0" smtClean="0"/>
              <a:t> J Med 2010;363:2499–510 </a:t>
            </a:r>
            <a:r>
              <a:rPr lang="en-GB" sz="1200" b="1" dirty="0" smtClean="0"/>
              <a:t> </a:t>
            </a:r>
            <a:endParaRPr lang="en-GB" sz="1200" dirty="0" smtClean="0">
              <a:solidFill>
                <a:srgbClr val="FF0000"/>
              </a:solidFill>
            </a:endParaRPr>
          </a:p>
        </p:txBody>
      </p:sp>
      <p:sp>
        <p:nvSpPr>
          <p:cNvPr id="4" name="Rettangolo 3"/>
          <p:cNvSpPr/>
          <p:nvPr/>
        </p:nvSpPr>
        <p:spPr>
          <a:xfrm>
            <a:off x="755576" y="1340768"/>
            <a:ext cx="7369325" cy="584775"/>
          </a:xfrm>
          <a:prstGeom prst="rect">
            <a:avLst/>
          </a:prstGeom>
        </p:spPr>
        <p:txBody>
          <a:bodyPr wrap="none">
            <a:spAutoFit/>
          </a:bodyPr>
          <a:lstStyle/>
          <a:p>
            <a:r>
              <a:rPr lang="en-GB" sz="3200" b="1" dirty="0" smtClean="0">
                <a:solidFill>
                  <a:srgbClr val="C00000"/>
                </a:solidFill>
                <a:effectLst>
                  <a:glow rad="101600">
                    <a:schemeClr val="accent1">
                      <a:satMod val="175000"/>
                      <a:alpha val="40000"/>
                    </a:schemeClr>
                  </a:glow>
                </a:effectLst>
                <a:latin typeface="Comic Sans MS" pitchFamily="66" charset="0"/>
              </a:rPr>
              <a:t>Long-term prevention of recurrence</a:t>
            </a:r>
            <a:endParaRPr lang="it-IT" sz="3200" b="1" dirty="0">
              <a:solidFill>
                <a:srgbClr val="C00000"/>
              </a:solidFill>
              <a:effectLst>
                <a:glow rad="101600">
                  <a:schemeClr val="accent1">
                    <a:satMod val="175000"/>
                    <a:alpha val="40000"/>
                  </a:schemeClr>
                </a:glo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7"/>
          <p:cNvGraphicFramePr>
            <a:graphicFrameLocks/>
          </p:cNvGraphicFramePr>
          <p:nvPr/>
        </p:nvGraphicFramePr>
        <p:xfrm>
          <a:off x="323528" y="3789040"/>
          <a:ext cx="8388350" cy="1413510"/>
        </p:xfrm>
        <a:graphic>
          <a:graphicData uri="http://schemas.openxmlformats.org/drawingml/2006/table">
            <a:tbl>
              <a:tblPr firstRow="1" bandRow="1">
                <a:tableStyleId>{3B4B98B0-60AC-42C2-AFA5-B58CD77FA1E5}</a:tableStyleId>
              </a:tblPr>
              <a:tblGrid>
                <a:gridCol w="1944216"/>
                <a:gridCol w="1294284"/>
                <a:gridCol w="1273175"/>
                <a:gridCol w="2270125"/>
                <a:gridCol w="1606550"/>
              </a:tblGrid>
              <a:tr h="134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Study</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 patients</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hMerge="1">
                  <a:txBody>
                    <a:bodyPr/>
                    <a:lstStyle/>
                    <a:p>
                      <a:endParaRPr lang="it-IT"/>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HR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(95% CI)</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P value</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r>
              <a:tr h="0">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NOAC</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Placebo</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vMerge="1">
                  <a:txBody>
                    <a:bodyPr/>
                    <a:lstStyle/>
                    <a:p>
                      <a:endParaRPr lang="it-IT"/>
                    </a:p>
                  </a:txBody>
                  <a:tcPr/>
                </a:tc>
                <a:tc vMerge="1">
                  <a:txBody>
                    <a:bodyPr/>
                    <a:lstStyle/>
                    <a:p>
                      <a:endParaRPr lang="it-IT"/>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RE-SONATE™</a:t>
                      </a:r>
                      <a:r>
                        <a:rPr kumimoji="0" lang="en-GB" sz="1600" u="none" strike="noStrike" cap="none" normalizeH="0" baseline="30000" dirty="0" smtClean="0">
                          <a:ln>
                            <a:noFill/>
                          </a:ln>
                          <a:effectLst/>
                          <a:latin typeface="Comic Sans MS" pitchFamily="66" charset="0"/>
                        </a:rPr>
                        <a:t>1*</a:t>
                      </a:r>
                      <a:endParaRPr kumimoji="0" lang="en-GB" sz="1600" b="0" i="0" u="none" strike="noStrike" cap="none" normalizeH="0" baseline="30000" dirty="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0.4</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5.6</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dirty="0" smtClean="0">
                          <a:ln>
                            <a:noFill/>
                          </a:ln>
                          <a:effectLst/>
                          <a:latin typeface="Comic Sans MS" pitchFamily="66" charset="0"/>
                        </a:rPr>
                        <a:t>0.08 (0.02–0.25)</a:t>
                      </a:r>
                      <a:endParaRPr kumimoji="0" lang="de-DE" sz="1600" b="0" i="0" u="none" strike="noStrike" cap="none" normalizeH="0" baseline="0" dirty="0" smtClean="0">
                        <a:ln>
                          <a:noFill/>
                        </a:ln>
                        <a:solidFill>
                          <a:schemeClr val="tx1"/>
                        </a:solidFill>
                        <a:effectLst/>
                        <a:latin typeface="Comic Sans MS" pitchFamily="66" charset="0"/>
                        <a:ea typeface="MS PGothic" pitchFamily="34" charset="-128"/>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dirty="0" smtClean="0">
                          <a:ln>
                            <a:noFill/>
                          </a:ln>
                          <a:effectLst/>
                          <a:latin typeface="Comic Sans MS" pitchFamily="66" charset="0"/>
                        </a:rPr>
                        <a:t>&lt;0.001 (</a:t>
                      </a:r>
                      <a:r>
                        <a:rPr kumimoji="0" lang="de-DE" sz="1600" u="none" strike="noStrike" cap="none" normalizeH="0" baseline="0" dirty="0" err="1" smtClean="0">
                          <a:ln>
                            <a:noFill/>
                          </a:ln>
                          <a:effectLst/>
                          <a:latin typeface="Comic Sans MS" pitchFamily="66" charset="0"/>
                        </a:rPr>
                        <a:t>Sup</a:t>
                      </a:r>
                      <a:r>
                        <a:rPr kumimoji="0" lang="de-DE" sz="1600" u="none" strike="noStrike" cap="none" normalizeH="0" baseline="0" dirty="0" smtClean="0">
                          <a:ln>
                            <a:noFill/>
                          </a:ln>
                          <a:effectLst/>
                          <a:latin typeface="Comic Sans MS" pitchFamily="66" charset="0"/>
                        </a:rPr>
                        <a:t>)</a:t>
                      </a:r>
                      <a:endParaRPr kumimoji="0" lang="de-DE" sz="1600" b="0" i="0" u="none" strike="noStrike" cap="none" normalizeH="0" baseline="0" dirty="0" smtClean="0">
                        <a:ln>
                          <a:noFill/>
                        </a:ln>
                        <a:solidFill>
                          <a:srgbClr val="00498B"/>
                        </a:solidFill>
                        <a:effectLst/>
                        <a:latin typeface="Comic Sans MS" pitchFamily="66" charset="0"/>
                        <a:cs typeface="Tahoma" pitchFamily="34" charset="0"/>
                      </a:endParaRPr>
                    </a:p>
                  </a:txBody>
                  <a:tcP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EINSTEIN-EXT</a:t>
                      </a:r>
                      <a:r>
                        <a:rPr kumimoji="0" lang="en-GB" sz="1600" u="none" strike="noStrike" cap="none" normalizeH="0" baseline="30000" dirty="0" smtClean="0">
                          <a:ln>
                            <a:noFill/>
                          </a:ln>
                          <a:effectLst/>
                          <a:latin typeface="Comic Sans MS" pitchFamily="66" charset="0"/>
                        </a:rPr>
                        <a:t>2</a:t>
                      </a:r>
                      <a:endParaRPr kumimoji="0" lang="en-GB" sz="1600" b="0" i="0" u="none" strike="noStrike" cap="none" normalizeH="0" baseline="30000" dirty="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1.3</a:t>
                      </a:r>
                      <a:endParaRPr kumimoji="0" lang="en-GB" sz="1600" b="0" i="0" u="none" strike="noStrike" cap="none" normalizeH="0" baseline="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7.1</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0.18 (0.09–0.39)</a:t>
                      </a:r>
                      <a:endParaRPr kumimoji="0" lang="en-GB" sz="1600" b="0" i="0" u="none" strike="noStrike" cap="none" normalizeH="0" baseline="0" dirty="0" smtClean="0">
                        <a:ln>
                          <a:noFill/>
                        </a:ln>
                        <a:solidFill>
                          <a:srgbClr val="00498B"/>
                        </a:solidFill>
                        <a:effectLst/>
                        <a:latin typeface="Comic Sans MS" pitchFamily="66" charset="0"/>
                        <a:ea typeface="Times New Roman" pitchFamily="18"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&lt;0.001 (Sup)</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tc>
              </a:tr>
            </a:tbl>
          </a:graphicData>
        </a:graphic>
      </p:graphicFrame>
      <p:graphicFrame>
        <p:nvGraphicFramePr>
          <p:cNvPr id="6" name="Content Placeholder 7"/>
          <p:cNvGraphicFramePr>
            <a:graphicFrameLocks noGrp="1"/>
          </p:cNvGraphicFramePr>
          <p:nvPr/>
        </p:nvGraphicFramePr>
        <p:xfrm>
          <a:off x="323528" y="2564904"/>
          <a:ext cx="8388350" cy="1042035"/>
        </p:xfrm>
        <a:graphic>
          <a:graphicData uri="http://schemas.openxmlformats.org/drawingml/2006/table">
            <a:tbl>
              <a:tblPr firstRow="1" bandRow="1">
                <a:tableStyleId>{3B4B98B0-60AC-42C2-AFA5-B58CD77FA1E5}</a:tableStyleId>
              </a:tblPr>
              <a:tblGrid>
                <a:gridCol w="1765300"/>
                <a:gridCol w="1473200"/>
                <a:gridCol w="1362075"/>
                <a:gridCol w="2211388"/>
                <a:gridCol w="1576387"/>
              </a:tblGrid>
              <a:tr h="134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Study</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 patients</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hMerge="1">
                  <a:txBody>
                    <a:bodyPr/>
                    <a:lstStyle/>
                    <a:p>
                      <a:endParaRPr lang="it-IT"/>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HR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(95% CI)</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P value</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r>
              <a:tr h="0">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err="1" smtClean="0">
                          <a:ln>
                            <a:noFill/>
                          </a:ln>
                          <a:effectLst/>
                          <a:latin typeface="Comic Sans MS" pitchFamily="66" charset="0"/>
                        </a:rPr>
                        <a:t>Dabigatran</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VKA</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c vMerge="1">
                  <a:txBody>
                    <a:bodyPr/>
                    <a:lstStyle/>
                    <a:p>
                      <a:endParaRPr lang="it-IT"/>
                    </a:p>
                  </a:txBody>
                  <a:tcPr/>
                </a:tc>
                <a:tc vMerge="1">
                  <a:txBody>
                    <a:bodyPr/>
                    <a:lstStyle/>
                    <a:p>
                      <a:endParaRPr lang="it-IT"/>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RE-MEDY™</a:t>
                      </a:r>
                      <a:r>
                        <a:rPr kumimoji="0" lang="en-GB" sz="1600" u="none" strike="noStrike" cap="none" normalizeH="0" baseline="30000" smtClean="0">
                          <a:ln>
                            <a:noFill/>
                          </a:ln>
                          <a:effectLst/>
                          <a:latin typeface="Comic Sans MS" pitchFamily="66" charset="0"/>
                        </a:rPr>
                        <a:t>1</a:t>
                      </a:r>
                      <a:endParaRPr kumimoji="0" lang="en-GB" sz="1600" b="0" i="0" u="none" strike="noStrike" cap="none" normalizeH="0" baseline="3000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1.8</a:t>
                      </a:r>
                      <a:endParaRPr kumimoji="0" lang="en-GB" sz="1600" b="0" i="0" u="none" strike="noStrike" cap="none" normalizeH="0" baseline="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1.3</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smtClean="0">
                          <a:ln>
                            <a:noFill/>
                          </a:ln>
                          <a:effectLst/>
                          <a:latin typeface="Comic Sans MS" pitchFamily="66" charset="0"/>
                        </a:rPr>
                        <a:t>1.44 (0.78–2.64)</a:t>
                      </a:r>
                      <a:endParaRPr kumimoji="0" lang="de-DE" sz="1600" b="0" i="0" u="none" strike="noStrike" cap="none" normalizeH="0" baseline="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dirty="0" smtClean="0">
                          <a:ln>
                            <a:noFill/>
                          </a:ln>
                          <a:effectLst/>
                          <a:latin typeface="Comic Sans MS" pitchFamily="66" charset="0"/>
                        </a:rPr>
                        <a:t>0.01 (NI)</a:t>
                      </a:r>
                      <a:endParaRPr kumimoji="0" lang="de-DE" sz="1600" b="0" i="0" u="none" strike="noStrike" cap="none" normalizeH="0" baseline="0" dirty="0" smtClean="0">
                        <a:ln>
                          <a:noFill/>
                        </a:ln>
                        <a:solidFill>
                          <a:srgbClr val="00498B"/>
                        </a:solidFill>
                        <a:effectLst/>
                        <a:latin typeface="Comic Sans MS" pitchFamily="66" charset="0"/>
                        <a:cs typeface="Tahoma" pitchFamily="34" charset="0"/>
                      </a:endParaRPr>
                    </a:p>
                  </a:txBody>
                  <a:tcPr horzOverflow="overflow"/>
                </a:tc>
              </a:tr>
            </a:tbl>
          </a:graphicData>
        </a:graphic>
      </p:graphicFrame>
      <p:sp>
        <p:nvSpPr>
          <p:cNvPr id="8" name="Rettangolo 7"/>
          <p:cNvSpPr/>
          <p:nvPr/>
        </p:nvSpPr>
        <p:spPr>
          <a:xfrm>
            <a:off x="395536" y="1124744"/>
            <a:ext cx="8352928" cy="954107"/>
          </a:xfrm>
          <a:prstGeom prst="rect">
            <a:avLst/>
          </a:prstGeom>
        </p:spPr>
        <p:txBody>
          <a:bodyPr wrap="square">
            <a:spAutoFit/>
          </a:bodyPr>
          <a:lstStyle/>
          <a:p>
            <a:pPr algn="ctr"/>
            <a:r>
              <a:rPr lang="en-GB" sz="2800" dirty="0" smtClean="0">
                <a:solidFill>
                  <a:srgbClr val="C00000"/>
                </a:solidFill>
                <a:effectLst>
                  <a:glow rad="101600">
                    <a:schemeClr val="accent1">
                      <a:satMod val="175000"/>
                      <a:alpha val="40000"/>
                    </a:schemeClr>
                  </a:glow>
                </a:effectLst>
                <a:latin typeface="Comic Sans MS" pitchFamily="66" charset="0"/>
              </a:rPr>
              <a:t>Long-term prevention of recurrence: </a:t>
            </a:r>
            <a:br>
              <a:rPr lang="en-GB" sz="2800" dirty="0" smtClean="0">
                <a:solidFill>
                  <a:srgbClr val="C00000"/>
                </a:solidFill>
                <a:effectLst>
                  <a:glow rad="101600">
                    <a:schemeClr val="accent1">
                      <a:satMod val="175000"/>
                      <a:alpha val="40000"/>
                    </a:schemeClr>
                  </a:glow>
                </a:effectLst>
                <a:latin typeface="Comic Sans MS" pitchFamily="66" charset="0"/>
              </a:rPr>
            </a:br>
            <a:r>
              <a:rPr lang="en-GB" sz="2800" dirty="0" smtClean="0">
                <a:solidFill>
                  <a:srgbClr val="C00000"/>
                </a:solidFill>
                <a:effectLst>
                  <a:glow rad="101600">
                    <a:schemeClr val="accent1">
                      <a:satMod val="175000"/>
                      <a:alpha val="40000"/>
                    </a:schemeClr>
                  </a:glow>
                </a:effectLst>
                <a:latin typeface="Comic Sans MS" pitchFamily="66" charset="0"/>
              </a:rPr>
              <a:t>recurrent VTE or VTE-related death</a:t>
            </a:r>
            <a:endParaRPr lang="it-IT" sz="2800" dirty="0">
              <a:solidFill>
                <a:srgbClr val="C00000"/>
              </a:solidFill>
              <a:effectLst>
                <a:glow rad="101600">
                  <a:schemeClr val="accent1">
                    <a:satMod val="175000"/>
                    <a:alpha val="40000"/>
                  </a:schemeClr>
                </a:glow>
              </a:effectLst>
              <a:latin typeface="Comic Sans MS" pitchFamily="66" charset="0"/>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graphicFrame>
        <p:nvGraphicFramePr>
          <p:cNvPr id="5" name="Content Placeholder 7"/>
          <p:cNvGraphicFramePr>
            <a:graphicFrameLocks/>
          </p:cNvGraphicFramePr>
          <p:nvPr/>
        </p:nvGraphicFramePr>
        <p:xfrm>
          <a:off x="395536" y="3861048"/>
          <a:ext cx="8388350" cy="1413510"/>
        </p:xfrm>
        <a:graphic>
          <a:graphicData uri="http://schemas.openxmlformats.org/drawingml/2006/table">
            <a:tbl>
              <a:tblPr firstRow="1" bandRow="1">
                <a:tableStyleId>{3B4B98B0-60AC-42C2-AFA5-B58CD77FA1E5}</a:tableStyleId>
              </a:tblPr>
              <a:tblGrid>
                <a:gridCol w="1944216"/>
                <a:gridCol w="1294284"/>
                <a:gridCol w="1273175"/>
                <a:gridCol w="2270125"/>
                <a:gridCol w="1606550"/>
              </a:tblGrid>
              <a:tr h="134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Study</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 patients</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hMerge="1">
                  <a:txBody>
                    <a:bodyPr/>
                    <a:lstStyle/>
                    <a:p>
                      <a:endParaRPr lang="it-IT"/>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HR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(95% CI)</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P value</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r>
              <a:tr h="0">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NOAC</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Placebo</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vMerge="1">
                  <a:txBody>
                    <a:bodyPr/>
                    <a:lstStyle/>
                    <a:p>
                      <a:endParaRPr lang="it-IT"/>
                    </a:p>
                  </a:txBody>
                  <a:tcPr/>
                </a:tc>
                <a:tc vMerge="1">
                  <a:txBody>
                    <a:bodyPr/>
                    <a:lstStyle/>
                    <a:p>
                      <a:endParaRPr lang="it-IT"/>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RE-SONATE™</a:t>
                      </a:r>
                      <a:r>
                        <a:rPr kumimoji="0" lang="en-GB" sz="1600" u="none" strike="noStrike" cap="none" normalizeH="0" baseline="30000" smtClean="0">
                          <a:ln>
                            <a:noFill/>
                          </a:ln>
                          <a:effectLst/>
                          <a:latin typeface="Comic Sans MS" pitchFamily="66" charset="0"/>
                        </a:rPr>
                        <a:t>1</a:t>
                      </a:r>
                      <a:endParaRPr kumimoji="0" lang="en-GB" sz="1600" b="0" i="0" u="none" strike="noStrike" cap="none" normalizeH="0" baseline="3000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5.3</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1.8</a:t>
                      </a:r>
                      <a:endParaRPr kumimoji="0" lang="en-GB" sz="1600" b="0" i="0" u="none" strike="noStrike" cap="none" normalizeH="0" baseline="0" smtClean="0">
                        <a:ln>
                          <a:noFill/>
                        </a:ln>
                        <a:solidFill>
                          <a:schemeClr val="tx1"/>
                        </a:solidFill>
                        <a:effectLst/>
                        <a:latin typeface="Comic Sans MS" pitchFamily="66"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smtClean="0">
                          <a:ln>
                            <a:noFill/>
                          </a:ln>
                          <a:effectLst/>
                          <a:latin typeface="Comic Sans MS" pitchFamily="66" charset="0"/>
                        </a:rPr>
                        <a:t>2.92 (1.52–5.60)</a:t>
                      </a:r>
                      <a:endParaRPr kumimoji="0" lang="de-DE" sz="1600" b="0" i="0" u="none" strike="noStrike" cap="none" normalizeH="0" baseline="0" smtClean="0">
                        <a:ln>
                          <a:noFill/>
                        </a:ln>
                        <a:solidFill>
                          <a:schemeClr val="tx1"/>
                        </a:solidFill>
                        <a:effectLst/>
                        <a:latin typeface="Comic Sans MS" pitchFamily="66" charset="0"/>
                        <a:ea typeface="MS PGothic" pitchFamily="34" charset="-128"/>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smtClean="0">
                          <a:ln>
                            <a:noFill/>
                          </a:ln>
                          <a:effectLst/>
                          <a:latin typeface="Comic Sans MS" pitchFamily="66" charset="0"/>
                        </a:rPr>
                        <a:t>0.001</a:t>
                      </a:r>
                      <a:endParaRPr kumimoji="0" lang="de-DE" sz="1600" b="0" i="0" u="none" strike="noStrike" cap="none" normalizeH="0" baseline="0" smtClean="0">
                        <a:ln>
                          <a:noFill/>
                        </a:ln>
                        <a:solidFill>
                          <a:schemeClr val="tx1"/>
                        </a:solidFill>
                        <a:effectLst/>
                        <a:latin typeface="Comic Sans MS" pitchFamily="66" charset="0"/>
                        <a:cs typeface="Tahoma" pitchFamily="34" charset="0"/>
                      </a:endParaRPr>
                    </a:p>
                  </a:txBody>
                  <a:tcPr anchor="ctr" horzOverflow="overflow"/>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EINSTEIN-EXT</a:t>
                      </a:r>
                      <a:r>
                        <a:rPr kumimoji="0" lang="en-GB" sz="1600" u="none" strike="noStrike" cap="none" normalizeH="0" baseline="30000" smtClean="0">
                          <a:ln>
                            <a:noFill/>
                          </a:ln>
                          <a:effectLst/>
                          <a:latin typeface="Comic Sans MS" pitchFamily="66" charset="0"/>
                        </a:rPr>
                        <a:t>2</a:t>
                      </a:r>
                      <a:endParaRPr kumimoji="0" lang="en-GB" sz="1600" b="0" i="0" u="none" strike="noStrike" cap="none" normalizeH="0" baseline="30000" smtClean="0">
                        <a:ln>
                          <a:noFill/>
                        </a:ln>
                        <a:solidFill>
                          <a:schemeClr val="tx1"/>
                        </a:solidFill>
                        <a:effectLst/>
                        <a:latin typeface="Comic Sans MS" pitchFamily="66" charset="0"/>
                        <a:cs typeface="Arial" pitchFamily="34" charset="0"/>
                      </a:endParaRPr>
                    </a:p>
                  </a:txBody>
                  <a:tcPr horzOverflow="overflow"/>
                </a:tc>
                <a:tc>
                  <a:txBody>
                    <a:bodyPr/>
                    <a:lstStyle/>
                    <a:p>
                      <a:pPr marL="0" marR="0" lvl="0" indent="0" algn="ctr" defTabSz="914400" rtl="0" eaLnBrk="1" fontAlgn="b" latinLnBrk="0" hangingPunct="1">
                        <a:lnSpc>
                          <a:spcPct val="100000"/>
                        </a:lnSpc>
                        <a:spcBef>
                          <a:spcPct val="30000"/>
                        </a:spcBef>
                        <a:spcAft>
                          <a:spcPct val="20000"/>
                        </a:spcAft>
                        <a:buClrTx/>
                        <a:buSzTx/>
                        <a:buFontTx/>
                        <a:buNone/>
                        <a:tabLst/>
                      </a:pPr>
                      <a:r>
                        <a:rPr kumimoji="0" lang="en-US" sz="1600" u="none" strike="noStrike" cap="none" normalizeH="0" baseline="0" smtClean="0">
                          <a:ln>
                            <a:noFill/>
                          </a:ln>
                          <a:effectLst/>
                          <a:latin typeface="Comic Sans MS" pitchFamily="66" charset="0"/>
                        </a:rPr>
                        <a:t>6.0</a:t>
                      </a:r>
                      <a:endParaRPr kumimoji="0" lang="en-US" sz="1600" b="0" i="0" u="none" strike="noStrike" cap="none" normalizeH="0" baseline="0" smtClean="0">
                        <a:ln>
                          <a:noFill/>
                        </a:ln>
                        <a:solidFill>
                          <a:schemeClr val="tx1"/>
                        </a:solidFill>
                        <a:effectLst/>
                        <a:latin typeface="Comic Sans MS" pitchFamily="66" charset="0"/>
                        <a:cs typeface="Times New Roman" pitchFamily="18" charset="0"/>
                      </a:endParaRPr>
                    </a:p>
                  </a:txBody>
                  <a:tcPr anchor="ctr" horzOverflow="overflow"/>
                </a:tc>
                <a:tc>
                  <a:txBody>
                    <a:bodyPr/>
                    <a:lstStyle/>
                    <a:p>
                      <a:pPr marL="0" marR="0" lvl="0" indent="0" algn="ctr" defTabSz="914400" rtl="0" eaLnBrk="1" fontAlgn="b" latinLnBrk="0" hangingPunct="1">
                        <a:lnSpc>
                          <a:spcPct val="100000"/>
                        </a:lnSpc>
                        <a:spcBef>
                          <a:spcPct val="30000"/>
                        </a:spcBef>
                        <a:spcAft>
                          <a:spcPct val="20000"/>
                        </a:spcAft>
                        <a:buClrTx/>
                        <a:buSzTx/>
                        <a:buFontTx/>
                        <a:buNone/>
                        <a:tabLst/>
                      </a:pPr>
                      <a:r>
                        <a:rPr kumimoji="0" lang="en-US" sz="1600" u="none" strike="noStrike" cap="none" normalizeH="0" baseline="0" smtClean="0">
                          <a:ln>
                            <a:noFill/>
                          </a:ln>
                          <a:effectLst/>
                          <a:latin typeface="Comic Sans MS" pitchFamily="66" charset="0"/>
                        </a:rPr>
                        <a:t> 1.2</a:t>
                      </a:r>
                      <a:endParaRPr kumimoji="0" lang="en-US" sz="1600" b="0" i="0" u="none" strike="noStrike" cap="none" normalizeH="0" baseline="0" smtClean="0">
                        <a:ln>
                          <a:noFill/>
                        </a:ln>
                        <a:solidFill>
                          <a:schemeClr val="tx1"/>
                        </a:solidFill>
                        <a:effectLst/>
                        <a:latin typeface="Comic Sans MS" pitchFamily="66" charset="0"/>
                        <a:cs typeface="Times New Roman" pitchFamily="18" charset="0"/>
                      </a:endParaRPr>
                    </a:p>
                  </a:txBody>
                  <a:tcPr anchor="ctr" horzOverflow="overflow"/>
                </a:tc>
                <a:tc>
                  <a:txBody>
                    <a:bodyPr/>
                    <a:lstStyle/>
                    <a:p>
                      <a:pPr marL="0" marR="0" lvl="0" indent="0" algn="ctr" defTabSz="914400" rtl="0" eaLnBrk="1" fontAlgn="b" latinLnBrk="0" hangingPunct="1">
                        <a:lnSpc>
                          <a:spcPct val="100000"/>
                        </a:lnSpc>
                        <a:spcBef>
                          <a:spcPct val="30000"/>
                        </a:spcBef>
                        <a:spcAft>
                          <a:spcPct val="20000"/>
                        </a:spcAft>
                        <a:buClrTx/>
                        <a:buSzTx/>
                        <a:buFontTx/>
                        <a:buNone/>
                        <a:tabLst/>
                      </a:pPr>
                      <a:r>
                        <a:rPr kumimoji="0" lang="it-IT" sz="1600" u="none" strike="noStrike" cap="none" normalizeH="0" baseline="0" smtClean="0">
                          <a:ln>
                            <a:noFill/>
                          </a:ln>
                          <a:effectLst/>
                          <a:latin typeface="Comic Sans MS" pitchFamily="66" charset="0"/>
                        </a:rPr>
                        <a:t>5.19 (2.3–11.7)</a:t>
                      </a:r>
                      <a:endParaRPr kumimoji="0" lang="it-IT" sz="1600" b="0" i="0" u="none" strike="noStrike" cap="none" normalizeH="0" baseline="0" smtClean="0">
                        <a:ln>
                          <a:noFill/>
                        </a:ln>
                        <a:solidFill>
                          <a:schemeClr val="tx1"/>
                        </a:solidFill>
                        <a:effectLst/>
                        <a:latin typeface="Comic Sans MS" pitchFamily="66" charset="0"/>
                        <a:cs typeface="Times New Roman" pitchFamily="18"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&lt;0.001</a:t>
                      </a:r>
                      <a:endParaRPr kumimoji="0" lang="en-GB" sz="1600" b="0" i="0" u="none" strike="noStrike" cap="none" normalizeH="0" baseline="0" dirty="0" smtClean="0">
                        <a:ln>
                          <a:noFill/>
                        </a:ln>
                        <a:solidFill>
                          <a:schemeClr val="tx1"/>
                        </a:solidFill>
                        <a:effectLst/>
                        <a:latin typeface="Comic Sans MS" pitchFamily="66" charset="0"/>
                        <a:cs typeface="Arial" pitchFamily="34" charset="0"/>
                      </a:endParaRPr>
                    </a:p>
                  </a:txBody>
                  <a:tcPr anchor="ctr" horzOverflow="overflow"/>
                </a:tc>
              </a:tr>
            </a:tbl>
          </a:graphicData>
        </a:graphic>
      </p:graphicFrame>
      <p:graphicFrame>
        <p:nvGraphicFramePr>
          <p:cNvPr id="6" name="Content Placeholder 7"/>
          <p:cNvGraphicFramePr>
            <a:graphicFrameLocks noGrp="1"/>
          </p:cNvGraphicFramePr>
          <p:nvPr/>
        </p:nvGraphicFramePr>
        <p:xfrm>
          <a:off x="395536" y="2636912"/>
          <a:ext cx="8388350" cy="1042035"/>
        </p:xfrm>
        <a:graphic>
          <a:graphicData uri="http://schemas.openxmlformats.org/drawingml/2006/table">
            <a:tbl>
              <a:tblPr firstRow="1" bandRow="1">
                <a:tableStyleId>{3B4B98B0-60AC-42C2-AFA5-B58CD77FA1E5}</a:tableStyleId>
              </a:tblPr>
              <a:tblGrid>
                <a:gridCol w="1765300"/>
                <a:gridCol w="1473200"/>
                <a:gridCol w="1362075"/>
                <a:gridCol w="2209800"/>
                <a:gridCol w="1577975"/>
              </a:tblGrid>
              <a:tr h="134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Study</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marL="82182" marR="82182"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 patients</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marL="82182" marR="82182" anchor="ctr" horzOverflow="overflow"/>
                </a:tc>
                <a:tc hMerge="1">
                  <a:txBody>
                    <a:bodyPr/>
                    <a:lstStyle/>
                    <a:p>
                      <a:endParaRPr lang="it-IT"/>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HR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(95% CI)</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marL="82182" marR="82182"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P value</a:t>
                      </a:r>
                      <a:endParaRPr kumimoji="0" lang="en-GB" sz="1600" b="1" i="0" u="none" strike="noStrike" cap="none" normalizeH="0" baseline="0" smtClean="0">
                        <a:ln>
                          <a:noFill/>
                        </a:ln>
                        <a:solidFill>
                          <a:schemeClr val="tx1"/>
                        </a:solidFill>
                        <a:effectLst/>
                        <a:latin typeface="Comic Sans MS" pitchFamily="66" charset="0"/>
                        <a:cs typeface="Arial" pitchFamily="34" charset="0"/>
                      </a:endParaRPr>
                    </a:p>
                  </a:txBody>
                  <a:tcPr marL="82182" marR="82182" anchor="ctr" horzOverflow="overflow"/>
                </a:tc>
              </a:tr>
              <a:tr h="0">
                <a:tc vMerge="1">
                  <a:txBody>
                    <a:bodyPr/>
                    <a:lstStyle/>
                    <a:p>
                      <a:endParaRPr lang="it-IT"/>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err="1" smtClean="0">
                          <a:ln>
                            <a:noFill/>
                          </a:ln>
                          <a:effectLst/>
                          <a:latin typeface="Comic Sans MS" pitchFamily="66" charset="0"/>
                        </a:rPr>
                        <a:t>Dabigatran</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marL="82182" marR="8218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dirty="0" smtClean="0">
                          <a:ln>
                            <a:noFill/>
                          </a:ln>
                          <a:effectLst/>
                          <a:latin typeface="Comic Sans MS" pitchFamily="66" charset="0"/>
                        </a:rPr>
                        <a:t>VKA</a:t>
                      </a:r>
                      <a:endParaRPr kumimoji="0" lang="en-GB" sz="1600" b="1" i="0" u="none" strike="noStrike" cap="none" normalizeH="0" baseline="0" dirty="0" smtClean="0">
                        <a:ln>
                          <a:noFill/>
                        </a:ln>
                        <a:solidFill>
                          <a:schemeClr val="tx1"/>
                        </a:solidFill>
                        <a:effectLst/>
                        <a:latin typeface="Comic Sans MS" pitchFamily="66" charset="0"/>
                        <a:cs typeface="Arial" pitchFamily="34" charset="0"/>
                      </a:endParaRPr>
                    </a:p>
                  </a:txBody>
                  <a:tcPr marL="82182" marR="82182" anchor="ctr" horzOverflow="overflow"/>
                </a:tc>
                <a:tc vMerge="1">
                  <a:txBody>
                    <a:bodyPr/>
                    <a:lstStyle/>
                    <a:p>
                      <a:endParaRPr lang="it-IT"/>
                    </a:p>
                  </a:txBody>
                  <a:tcPr/>
                </a:tc>
                <a:tc vMerge="1">
                  <a:txBody>
                    <a:bodyPr/>
                    <a:lstStyle/>
                    <a:p>
                      <a:endParaRPr lang="it-IT"/>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RE-MEDY™</a:t>
                      </a:r>
                      <a:r>
                        <a:rPr kumimoji="0" lang="en-GB" sz="1600" u="none" strike="noStrike" cap="none" normalizeH="0" baseline="30000" smtClean="0">
                          <a:ln>
                            <a:noFill/>
                          </a:ln>
                          <a:effectLst/>
                          <a:latin typeface="Comic Sans MS" pitchFamily="66" charset="0"/>
                        </a:rPr>
                        <a:t>1</a:t>
                      </a:r>
                      <a:endParaRPr kumimoji="0" lang="en-GB" sz="1600" b="0" i="0" u="none" strike="noStrike" cap="none" normalizeH="0" baseline="30000" smtClean="0">
                        <a:ln>
                          <a:noFill/>
                        </a:ln>
                        <a:solidFill>
                          <a:schemeClr val="tx1"/>
                        </a:solidFill>
                        <a:effectLst/>
                        <a:latin typeface="Comic Sans MS" pitchFamily="66" charset="0"/>
                        <a:cs typeface="Arial" pitchFamily="34" charset="0"/>
                      </a:endParaRPr>
                    </a:p>
                  </a:txBody>
                  <a:tcPr marL="82182" marR="82182"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u="none" strike="noStrike" cap="none" normalizeH="0" baseline="0" smtClean="0">
                          <a:ln>
                            <a:noFill/>
                          </a:ln>
                          <a:effectLst/>
                          <a:latin typeface="Comic Sans MS" pitchFamily="66" charset="0"/>
                        </a:rPr>
                        <a:t>5.6</a:t>
                      </a:r>
                      <a:endParaRPr kumimoji="0" lang="en-GB" sz="1600" b="0" i="0" u="none" strike="noStrike" cap="none" normalizeH="0" baseline="0" smtClean="0">
                        <a:ln>
                          <a:noFill/>
                        </a:ln>
                        <a:solidFill>
                          <a:schemeClr val="tx1"/>
                        </a:solidFill>
                        <a:effectLst/>
                        <a:latin typeface="Comic Sans MS" pitchFamily="66" charset="0"/>
                        <a:cs typeface="Arial" pitchFamily="34" charset="0"/>
                      </a:endParaRPr>
                    </a:p>
                  </a:txBody>
                  <a:tcPr marL="82182" marR="82182" horzOverflow="overflow"/>
                </a:tc>
                <a:tc>
                  <a:txBody>
                    <a:bodyPr/>
                    <a:lstStyle/>
                    <a:p>
                      <a:pPr marL="0" marR="0" lvl="0" indent="0" algn="ctr" defTabSz="914400" rtl="0" eaLnBrk="0" fontAlgn="base" latinLnBrk="0" hangingPunct="0">
                        <a:lnSpc>
                          <a:spcPct val="100000"/>
                        </a:lnSpc>
                        <a:spcBef>
                          <a:spcPct val="50000"/>
                        </a:spcBef>
                        <a:spcAft>
                          <a:spcPct val="0"/>
                        </a:spcAft>
                        <a:buClrTx/>
                        <a:buSzPct val="80000"/>
                        <a:buFontTx/>
                        <a:buNone/>
                        <a:tabLst/>
                      </a:pPr>
                      <a:r>
                        <a:rPr kumimoji="0" lang="en-GB" sz="1600" u="none" strike="noStrike" cap="none" normalizeH="0" baseline="0" smtClean="0">
                          <a:ln>
                            <a:noFill/>
                          </a:ln>
                          <a:effectLst/>
                          <a:latin typeface="Comic Sans MS" pitchFamily="66" charset="0"/>
                        </a:rPr>
                        <a:t>10.2</a:t>
                      </a:r>
                      <a:endParaRPr kumimoji="0" lang="en-GB" sz="1600" b="0" i="0" u="none" strike="noStrike" cap="none" normalizeH="0" baseline="0" smtClean="0">
                        <a:ln>
                          <a:noFill/>
                        </a:ln>
                        <a:solidFill>
                          <a:schemeClr val="tx1"/>
                        </a:solidFill>
                        <a:effectLst/>
                        <a:latin typeface="Comic Sans MS" pitchFamily="66" charset="0"/>
                        <a:ea typeface="MS PGothic" pitchFamily="34" charset="-128"/>
                        <a:cs typeface="Helvetica" pitchFamily="34" charset="0"/>
                      </a:endParaRPr>
                    </a:p>
                  </a:txBody>
                  <a:tcPr marL="82182" marR="8218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dirty="0" smtClean="0">
                          <a:ln>
                            <a:noFill/>
                          </a:ln>
                          <a:effectLst/>
                          <a:latin typeface="Comic Sans MS" pitchFamily="66" charset="0"/>
                        </a:rPr>
                        <a:t>0.54 (0.41–0.71)</a:t>
                      </a:r>
                      <a:endParaRPr kumimoji="0" lang="de-DE" sz="1600" b="0" i="0" u="none" strike="noStrike" cap="none" normalizeH="0" baseline="0" dirty="0" smtClean="0">
                        <a:ln>
                          <a:noFill/>
                        </a:ln>
                        <a:solidFill>
                          <a:schemeClr val="tx1"/>
                        </a:solidFill>
                        <a:effectLst/>
                        <a:latin typeface="Comic Sans MS" pitchFamily="66" charset="0"/>
                        <a:cs typeface="Arial" pitchFamily="34" charset="0"/>
                      </a:endParaRPr>
                    </a:p>
                  </a:txBody>
                  <a:tcPr marL="82182" marR="8218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u="none" strike="noStrike" cap="none" normalizeH="0" baseline="0" dirty="0" smtClean="0">
                          <a:ln>
                            <a:noFill/>
                          </a:ln>
                          <a:effectLst/>
                          <a:latin typeface="Comic Sans MS" pitchFamily="66" charset="0"/>
                        </a:rPr>
                        <a:t>&lt;0.001</a:t>
                      </a:r>
                      <a:endParaRPr kumimoji="0" lang="de-DE" sz="1600" b="0" i="0" u="none" strike="noStrike" cap="none" normalizeH="0" baseline="0" dirty="0" smtClean="0">
                        <a:ln>
                          <a:noFill/>
                        </a:ln>
                        <a:solidFill>
                          <a:schemeClr val="tx1"/>
                        </a:solidFill>
                        <a:effectLst/>
                        <a:latin typeface="Comic Sans MS" pitchFamily="66" charset="0"/>
                        <a:cs typeface="Tahoma" pitchFamily="34" charset="0"/>
                      </a:endParaRPr>
                    </a:p>
                  </a:txBody>
                  <a:tcPr marL="82182" marR="82182" anchor="ctr" horzOverflow="overflow"/>
                </a:tc>
              </a:tr>
            </a:tbl>
          </a:graphicData>
        </a:graphic>
      </p:graphicFrame>
      <p:sp>
        <p:nvSpPr>
          <p:cNvPr id="7" name="Rettangolo 6"/>
          <p:cNvSpPr/>
          <p:nvPr/>
        </p:nvSpPr>
        <p:spPr>
          <a:xfrm>
            <a:off x="395536" y="1196752"/>
            <a:ext cx="8424936" cy="954107"/>
          </a:xfrm>
          <a:prstGeom prst="rect">
            <a:avLst/>
          </a:prstGeom>
        </p:spPr>
        <p:txBody>
          <a:bodyPr wrap="square">
            <a:spAutoFit/>
          </a:bodyPr>
          <a:lstStyle/>
          <a:p>
            <a:pPr algn="ctr"/>
            <a:r>
              <a:rPr lang="en-GB" sz="2800" dirty="0" smtClean="0">
                <a:solidFill>
                  <a:srgbClr val="C00000"/>
                </a:solidFill>
                <a:effectLst>
                  <a:glow rad="101600">
                    <a:schemeClr val="accent1">
                      <a:satMod val="175000"/>
                      <a:alpha val="40000"/>
                    </a:schemeClr>
                  </a:glow>
                </a:effectLst>
                <a:latin typeface="Comic Sans MS" pitchFamily="66" charset="0"/>
              </a:rPr>
              <a:t>Long-term prevention of recurrence: </a:t>
            </a:r>
            <a:br>
              <a:rPr lang="en-GB" sz="2800" dirty="0" smtClean="0">
                <a:solidFill>
                  <a:srgbClr val="C00000"/>
                </a:solidFill>
                <a:effectLst>
                  <a:glow rad="101600">
                    <a:schemeClr val="accent1">
                      <a:satMod val="175000"/>
                      <a:alpha val="40000"/>
                    </a:schemeClr>
                  </a:glow>
                </a:effectLst>
                <a:latin typeface="Comic Sans MS" pitchFamily="66" charset="0"/>
              </a:rPr>
            </a:br>
            <a:r>
              <a:rPr lang="en-GB" sz="2800" dirty="0" smtClean="0">
                <a:solidFill>
                  <a:srgbClr val="C00000"/>
                </a:solidFill>
                <a:effectLst>
                  <a:glow rad="101600">
                    <a:schemeClr val="accent1">
                      <a:satMod val="175000"/>
                      <a:alpha val="40000"/>
                    </a:schemeClr>
                  </a:glow>
                </a:effectLst>
                <a:latin typeface="Comic Sans MS" pitchFamily="66" charset="0"/>
              </a:rPr>
              <a:t>major and clinically relevant non-major bleeding</a:t>
            </a:r>
            <a:endParaRPr lang="it-IT" sz="2800" dirty="0">
              <a:solidFill>
                <a:srgbClr val="C00000"/>
              </a:solidFill>
              <a:effectLst>
                <a:glow rad="101600">
                  <a:schemeClr val="accent1">
                    <a:satMod val="175000"/>
                    <a:alpha val="40000"/>
                  </a:schemeClr>
                </a:glow>
              </a:effectLst>
              <a:latin typeface="Comic Sans MS" pitchFamily="66" charset="0"/>
            </a:endParaRP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lum contrast="10000"/>
          </a:blip>
          <a:srcRect/>
          <a:stretch>
            <a:fillRect/>
          </a:stretch>
        </p:blipFill>
        <p:spPr bwMode="auto">
          <a:xfrm>
            <a:off x="179388" y="260350"/>
            <a:ext cx="6480175" cy="476250"/>
          </a:xfrm>
          <a:prstGeom prst="rect">
            <a:avLst/>
          </a:prstGeom>
          <a:noFill/>
          <a:ln w="9525">
            <a:noFill/>
            <a:miter lim="800000"/>
            <a:headEnd/>
            <a:tailEnd/>
          </a:ln>
        </p:spPr>
      </p:pic>
      <p:sp>
        <p:nvSpPr>
          <p:cNvPr id="3076" name="Text Box 3"/>
          <p:cNvSpPr txBox="1">
            <a:spLocks noChangeArrowheads="1"/>
          </p:cNvSpPr>
          <p:nvPr/>
        </p:nvSpPr>
        <p:spPr bwMode="auto">
          <a:xfrm>
            <a:off x="4648200" y="6477000"/>
            <a:ext cx="4316413" cy="336550"/>
          </a:xfrm>
          <a:prstGeom prst="rect">
            <a:avLst/>
          </a:prstGeom>
          <a:noFill/>
          <a:ln w="9525">
            <a:noFill/>
            <a:miter lim="800000"/>
            <a:headEnd/>
            <a:tailEnd/>
          </a:ln>
        </p:spPr>
        <p:txBody>
          <a:bodyPr wrap="none">
            <a:spAutoFit/>
          </a:bodyPr>
          <a:lstStyle/>
          <a:p>
            <a:r>
              <a:rPr lang="it-IT" sz="1600">
                <a:solidFill>
                  <a:srgbClr val="000099"/>
                </a:solidFill>
              </a:rPr>
              <a:t>Connolly S et al. NEJM 2009; 361: 1139-1151</a:t>
            </a:r>
          </a:p>
        </p:txBody>
      </p:sp>
      <p:grpSp>
        <p:nvGrpSpPr>
          <p:cNvPr id="2" name="Group 9"/>
          <p:cNvGrpSpPr>
            <a:grpSpLocks/>
          </p:cNvGrpSpPr>
          <p:nvPr/>
        </p:nvGrpSpPr>
        <p:grpSpPr bwMode="auto">
          <a:xfrm>
            <a:off x="7956550" y="117475"/>
            <a:ext cx="792163" cy="1008063"/>
            <a:chOff x="4259" y="2736"/>
            <a:chExt cx="884" cy="1248"/>
          </a:xfrm>
        </p:grpSpPr>
        <p:sp>
          <p:nvSpPr>
            <p:cNvPr id="3092" name="AutoShape 10"/>
            <p:cNvSpPr>
              <a:spLocks noChangeArrowheads="1"/>
            </p:cNvSpPr>
            <p:nvPr/>
          </p:nvSpPr>
          <p:spPr bwMode="auto">
            <a:xfrm>
              <a:off x="4259" y="2736"/>
              <a:ext cx="884" cy="1248"/>
            </a:xfrm>
            <a:prstGeom prst="roundRect">
              <a:avLst>
                <a:gd name="adj" fmla="val 8333"/>
              </a:avLst>
            </a:prstGeom>
            <a:solidFill>
              <a:schemeClr val="bg1"/>
            </a:solidFill>
            <a:ln w="15875">
              <a:solidFill>
                <a:srgbClr val="C2103A"/>
              </a:solidFill>
              <a:round/>
              <a:headEnd/>
              <a:tailEnd/>
            </a:ln>
          </p:spPr>
          <p:txBody>
            <a:bodyPr wrap="none" lIns="62362" tIns="31181" rIns="62362" bIns="31181" anchor="ctr"/>
            <a:lstStyle/>
            <a:p>
              <a:pPr defTabSz="457200"/>
              <a:endParaRPr lang="it-IT">
                <a:latin typeface="Century Gothic" pitchFamily="34" charset="0"/>
                <a:ea typeface="ＭＳ Ｐゴシック" charset="-128"/>
              </a:endParaRPr>
            </a:p>
          </p:txBody>
        </p:sp>
        <p:pic>
          <p:nvPicPr>
            <p:cNvPr id="3093" name="Picture 11"/>
            <p:cNvPicPr>
              <a:picLocks noChangeAspect="1" noChangeArrowheads="1"/>
            </p:cNvPicPr>
            <p:nvPr/>
          </p:nvPicPr>
          <p:blipFill>
            <a:blip r:embed="rId4" cstate="print"/>
            <a:srcRect/>
            <a:stretch>
              <a:fillRect/>
            </a:stretch>
          </p:blipFill>
          <p:spPr bwMode="auto">
            <a:xfrm>
              <a:off x="4336" y="2760"/>
              <a:ext cx="730" cy="1153"/>
            </a:xfrm>
            <a:prstGeom prst="rect">
              <a:avLst/>
            </a:prstGeom>
            <a:noFill/>
            <a:ln w="9525">
              <a:noFill/>
              <a:miter lim="800000"/>
              <a:headEnd/>
              <a:tailEnd/>
            </a:ln>
          </p:spPr>
        </p:pic>
      </p:grpSp>
      <p:graphicFrame>
        <p:nvGraphicFramePr>
          <p:cNvPr id="22" name="Object 7"/>
          <p:cNvGraphicFramePr>
            <a:graphicFrameLocks noChangeAspect="1"/>
          </p:cNvGraphicFramePr>
          <p:nvPr/>
        </p:nvGraphicFramePr>
        <p:xfrm>
          <a:off x="1598613" y="2359025"/>
          <a:ext cx="6954837" cy="3898900"/>
        </p:xfrm>
        <a:graphic>
          <a:graphicData uri="http://schemas.openxmlformats.org/drawingml/2006/chart">
            <c:chart xmlns:c="http://schemas.openxmlformats.org/drawingml/2006/chart" xmlns:r="http://schemas.openxmlformats.org/officeDocument/2006/relationships" r:id="rId5"/>
          </a:graphicData>
        </a:graphic>
      </p:graphicFrame>
      <p:sp>
        <p:nvSpPr>
          <p:cNvPr id="3078" name="Line 8"/>
          <p:cNvSpPr>
            <a:spLocks noChangeShapeType="1"/>
          </p:cNvSpPr>
          <p:nvPr/>
        </p:nvSpPr>
        <p:spPr bwMode="auto">
          <a:xfrm flipV="1">
            <a:off x="3059113" y="1700213"/>
            <a:ext cx="0" cy="2520950"/>
          </a:xfrm>
          <a:prstGeom prst="line">
            <a:avLst/>
          </a:prstGeom>
          <a:noFill/>
          <a:ln w="12700">
            <a:solidFill>
              <a:srgbClr val="009900"/>
            </a:solidFill>
            <a:round/>
            <a:headEnd/>
            <a:tailEnd/>
          </a:ln>
        </p:spPr>
        <p:txBody>
          <a:bodyPr/>
          <a:lstStyle/>
          <a:p>
            <a:endParaRPr lang="it-IT"/>
          </a:p>
        </p:txBody>
      </p:sp>
      <p:sp>
        <p:nvSpPr>
          <p:cNvPr id="3079" name="Line 9"/>
          <p:cNvSpPr>
            <a:spLocks noChangeShapeType="1"/>
          </p:cNvSpPr>
          <p:nvPr/>
        </p:nvSpPr>
        <p:spPr bwMode="auto">
          <a:xfrm>
            <a:off x="3059113" y="1700213"/>
            <a:ext cx="1584325" cy="0"/>
          </a:xfrm>
          <a:prstGeom prst="line">
            <a:avLst/>
          </a:prstGeom>
          <a:noFill/>
          <a:ln w="12700">
            <a:solidFill>
              <a:srgbClr val="009900"/>
            </a:solidFill>
            <a:round/>
            <a:headEnd/>
            <a:tailEnd/>
          </a:ln>
        </p:spPr>
        <p:txBody>
          <a:bodyPr/>
          <a:lstStyle/>
          <a:p>
            <a:endParaRPr lang="it-IT"/>
          </a:p>
        </p:txBody>
      </p:sp>
      <p:sp>
        <p:nvSpPr>
          <p:cNvPr id="3080" name="Line 10"/>
          <p:cNvSpPr>
            <a:spLocks noChangeShapeType="1"/>
          </p:cNvSpPr>
          <p:nvPr/>
        </p:nvSpPr>
        <p:spPr bwMode="auto">
          <a:xfrm>
            <a:off x="7596188" y="1700213"/>
            <a:ext cx="0" cy="2376487"/>
          </a:xfrm>
          <a:prstGeom prst="line">
            <a:avLst/>
          </a:prstGeom>
          <a:noFill/>
          <a:ln w="12700">
            <a:solidFill>
              <a:srgbClr val="009900"/>
            </a:solidFill>
            <a:round/>
            <a:headEnd/>
            <a:tailEnd/>
          </a:ln>
        </p:spPr>
        <p:txBody>
          <a:bodyPr/>
          <a:lstStyle/>
          <a:p>
            <a:endParaRPr lang="it-IT"/>
          </a:p>
        </p:txBody>
      </p:sp>
      <p:sp>
        <p:nvSpPr>
          <p:cNvPr id="3081" name="Line 11"/>
          <p:cNvSpPr>
            <a:spLocks noChangeShapeType="1"/>
          </p:cNvSpPr>
          <p:nvPr/>
        </p:nvSpPr>
        <p:spPr bwMode="auto">
          <a:xfrm flipH="1">
            <a:off x="5148263" y="2420938"/>
            <a:ext cx="503237" cy="0"/>
          </a:xfrm>
          <a:prstGeom prst="line">
            <a:avLst/>
          </a:prstGeom>
          <a:noFill/>
          <a:ln w="12700">
            <a:solidFill>
              <a:srgbClr val="009900"/>
            </a:solidFill>
            <a:round/>
            <a:headEnd/>
            <a:tailEnd/>
          </a:ln>
        </p:spPr>
        <p:txBody>
          <a:bodyPr/>
          <a:lstStyle/>
          <a:p>
            <a:endParaRPr lang="it-IT"/>
          </a:p>
        </p:txBody>
      </p:sp>
      <p:sp>
        <p:nvSpPr>
          <p:cNvPr id="3082" name="Line 12"/>
          <p:cNvSpPr>
            <a:spLocks noChangeShapeType="1"/>
          </p:cNvSpPr>
          <p:nvPr/>
        </p:nvSpPr>
        <p:spPr bwMode="auto">
          <a:xfrm>
            <a:off x="5148263" y="2420938"/>
            <a:ext cx="0" cy="2160587"/>
          </a:xfrm>
          <a:prstGeom prst="line">
            <a:avLst/>
          </a:prstGeom>
          <a:noFill/>
          <a:ln w="9525">
            <a:solidFill>
              <a:srgbClr val="009900"/>
            </a:solidFill>
            <a:round/>
            <a:headEnd/>
            <a:tailEnd/>
          </a:ln>
        </p:spPr>
        <p:txBody>
          <a:bodyPr/>
          <a:lstStyle/>
          <a:p>
            <a:endParaRPr lang="it-IT"/>
          </a:p>
        </p:txBody>
      </p:sp>
      <p:sp>
        <p:nvSpPr>
          <p:cNvPr id="3083" name="Line 11"/>
          <p:cNvSpPr>
            <a:spLocks noChangeShapeType="1"/>
          </p:cNvSpPr>
          <p:nvPr/>
        </p:nvSpPr>
        <p:spPr bwMode="auto">
          <a:xfrm flipH="1">
            <a:off x="7092950" y="2420938"/>
            <a:ext cx="503238" cy="0"/>
          </a:xfrm>
          <a:prstGeom prst="line">
            <a:avLst/>
          </a:prstGeom>
          <a:noFill/>
          <a:ln w="12700">
            <a:solidFill>
              <a:srgbClr val="009900"/>
            </a:solidFill>
            <a:round/>
            <a:headEnd/>
            <a:tailEnd/>
          </a:ln>
        </p:spPr>
        <p:txBody>
          <a:bodyPr/>
          <a:lstStyle/>
          <a:p>
            <a:endParaRPr lang="it-IT"/>
          </a:p>
        </p:txBody>
      </p:sp>
      <p:sp>
        <p:nvSpPr>
          <p:cNvPr id="100366" name="Rectangle 58"/>
          <p:cNvSpPr>
            <a:spLocks noChangeArrowheads="1"/>
          </p:cNvSpPr>
          <p:nvPr/>
        </p:nvSpPr>
        <p:spPr bwMode="auto">
          <a:xfrm>
            <a:off x="5658025" y="2276475"/>
            <a:ext cx="1441100" cy="246221"/>
          </a:xfrm>
          <a:prstGeom prst="rect">
            <a:avLst/>
          </a:prstGeom>
          <a:noFill/>
          <a:ln w="9525">
            <a:noFill/>
            <a:miter lim="800000"/>
            <a:headEnd/>
            <a:tailEnd/>
          </a:ln>
        </p:spPr>
        <p:txBody>
          <a:bodyPr wrap="none" lIns="0" tIns="0" rIns="0" bIns="0">
            <a:spAutoFit/>
          </a:bodyPr>
          <a:lstStyle/>
          <a:p>
            <a:pPr algn="ctr" eaLnBrk="0" hangingPunct="0">
              <a:defRPr/>
            </a:pPr>
            <a:r>
              <a:rPr lang="en-US" sz="1600" b="1">
                <a:solidFill>
                  <a:srgbClr val="009900"/>
                </a:solidFill>
                <a:latin typeface="Comic Sans MS" pitchFamily="66" charset="0"/>
                <a:ea typeface="ＭＳ Ｐゴシック" pitchFamily="34" charset="-128"/>
                <a:cs typeface="Arial" pitchFamily="34" charset="0"/>
              </a:rPr>
              <a:t>P &lt;0.001</a:t>
            </a:r>
            <a:r>
              <a:rPr lang="en-US" sz="1600">
                <a:solidFill>
                  <a:srgbClr val="009900"/>
                </a:solidFill>
                <a:latin typeface="Comic Sans MS" pitchFamily="66" charset="0"/>
                <a:ea typeface="ＭＳ Ｐゴシック" pitchFamily="34" charset="-128"/>
                <a:cs typeface="Arial" pitchFamily="34" charset="0"/>
              </a:rPr>
              <a:t> (sup)</a:t>
            </a:r>
            <a:endParaRPr lang="en-US" sz="3600">
              <a:solidFill>
                <a:srgbClr val="009900"/>
              </a:solidFill>
              <a:latin typeface="Comic Sans MS" pitchFamily="66" charset="0"/>
              <a:ea typeface="ＭＳ Ｐゴシック" pitchFamily="34" charset="-128"/>
              <a:cs typeface="Arial" pitchFamily="34" charset="0"/>
            </a:endParaRPr>
          </a:p>
        </p:txBody>
      </p:sp>
      <p:sp>
        <p:nvSpPr>
          <p:cNvPr id="3085" name="Line 9"/>
          <p:cNvSpPr>
            <a:spLocks noChangeShapeType="1"/>
          </p:cNvSpPr>
          <p:nvPr/>
        </p:nvSpPr>
        <p:spPr bwMode="auto">
          <a:xfrm>
            <a:off x="6156325" y="1701800"/>
            <a:ext cx="1439863" cy="0"/>
          </a:xfrm>
          <a:prstGeom prst="line">
            <a:avLst/>
          </a:prstGeom>
          <a:noFill/>
          <a:ln w="12700">
            <a:solidFill>
              <a:srgbClr val="009900"/>
            </a:solidFill>
            <a:round/>
            <a:headEnd/>
            <a:tailEnd/>
          </a:ln>
        </p:spPr>
        <p:txBody>
          <a:bodyPr/>
          <a:lstStyle/>
          <a:p>
            <a:endParaRPr lang="it-IT"/>
          </a:p>
        </p:txBody>
      </p:sp>
      <p:sp>
        <p:nvSpPr>
          <p:cNvPr id="100368" name="Rectangle 58"/>
          <p:cNvSpPr>
            <a:spLocks noChangeArrowheads="1"/>
          </p:cNvSpPr>
          <p:nvPr/>
        </p:nvSpPr>
        <p:spPr bwMode="auto">
          <a:xfrm>
            <a:off x="4757313" y="1528763"/>
            <a:ext cx="1401025" cy="246221"/>
          </a:xfrm>
          <a:prstGeom prst="rect">
            <a:avLst/>
          </a:prstGeom>
          <a:noFill/>
          <a:ln w="9525">
            <a:noFill/>
            <a:miter lim="800000"/>
            <a:headEnd/>
            <a:tailEnd/>
          </a:ln>
        </p:spPr>
        <p:txBody>
          <a:bodyPr wrap="none" lIns="0" tIns="0" rIns="0" bIns="0">
            <a:spAutoFit/>
          </a:bodyPr>
          <a:lstStyle/>
          <a:p>
            <a:pPr algn="ctr" eaLnBrk="0" hangingPunct="0">
              <a:defRPr/>
            </a:pPr>
            <a:r>
              <a:rPr lang="en-US" sz="1600" b="1" dirty="0">
                <a:solidFill>
                  <a:srgbClr val="009900"/>
                </a:solidFill>
                <a:latin typeface="Comic Sans MS" pitchFamily="66" charset="0"/>
                <a:ea typeface="ＭＳ Ｐゴシック" pitchFamily="34" charset="-128"/>
                <a:cs typeface="Arial" pitchFamily="34" charset="0"/>
              </a:rPr>
              <a:t>P &lt;0.001</a:t>
            </a:r>
            <a:r>
              <a:rPr lang="en-US" sz="1600" dirty="0">
                <a:solidFill>
                  <a:srgbClr val="009900"/>
                </a:solidFill>
                <a:latin typeface="Comic Sans MS" pitchFamily="66" charset="0"/>
                <a:ea typeface="ＭＳ Ｐゴシック" pitchFamily="34" charset="-128"/>
                <a:cs typeface="Arial" pitchFamily="34" charset="0"/>
              </a:rPr>
              <a:t> (NI)</a:t>
            </a:r>
            <a:endParaRPr lang="en-US" sz="3600" dirty="0">
              <a:solidFill>
                <a:srgbClr val="009900"/>
              </a:solidFill>
              <a:latin typeface="Comic Sans MS" pitchFamily="66" charset="0"/>
              <a:ea typeface="ＭＳ Ｐゴシック" pitchFamily="34" charset="-128"/>
              <a:cs typeface="Arial" pitchFamily="34" charset="0"/>
            </a:endParaRPr>
          </a:p>
        </p:txBody>
      </p:sp>
      <p:sp>
        <p:nvSpPr>
          <p:cNvPr id="100369" name="Text Box 14"/>
          <p:cNvSpPr txBox="1">
            <a:spLocks noChangeArrowheads="1"/>
          </p:cNvSpPr>
          <p:nvPr/>
        </p:nvSpPr>
        <p:spPr bwMode="auto">
          <a:xfrm>
            <a:off x="3536950" y="1168400"/>
            <a:ext cx="3698875" cy="336550"/>
          </a:xfrm>
          <a:prstGeom prst="rect">
            <a:avLst/>
          </a:prstGeom>
          <a:noFill/>
          <a:ln w="9525">
            <a:noFill/>
            <a:miter lim="800000"/>
            <a:headEnd/>
            <a:tailEnd/>
          </a:ln>
        </p:spPr>
        <p:txBody>
          <a:bodyPr>
            <a:spAutoFit/>
          </a:bodyPr>
          <a:lstStyle/>
          <a:p>
            <a:pPr algn="ctr" eaLnBrk="0" hangingPunct="0">
              <a:spcBef>
                <a:spcPct val="30000"/>
              </a:spcBef>
              <a:defRPr/>
            </a:pPr>
            <a:r>
              <a:rPr lang="de-DE" sz="1600" b="1" dirty="0">
                <a:effectLst>
                  <a:outerShdw blurRad="38100" dist="38100" dir="2700000" algn="tl">
                    <a:srgbClr val="C0C0C0"/>
                  </a:outerShdw>
                </a:effectLst>
                <a:latin typeface="Comic Sans MS" pitchFamily="66" charset="0"/>
                <a:ea typeface="ＭＳ Ｐゴシック" pitchFamily="34" charset="-128"/>
                <a:cs typeface="Arial" pitchFamily="34" charset="0"/>
              </a:rPr>
              <a:t>RR 0.91</a:t>
            </a:r>
            <a:r>
              <a:rPr lang="de-DE" sz="1600" dirty="0">
                <a:effectLst>
                  <a:outerShdw blurRad="38100" dist="38100" dir="2700000" algn="tl">
                    <a:srgbClr val="C0C0C0"/>
                  </a:outerShdw>
                </a:effectLst>
                <a:latin typeface="Comic Sans MS" pitchFamily="66" charset="0"/>
                <a:ea typeface="ＭＳ Ｐゴシック" pitchFamily="34" charset="-128"/>
                <a:cs typeface="Arial" pitchFamily="34" charset="0"/>
              </a:rPr>
              <a:t>  </a:t>
            </a:r>
            <a:r>
              <a:rPr lang="de-DE" sz="1300" dirty="0">
                <a:effectLst>
                  <a:outerShdw blurRad="38100" dist="38100" dir="2700000" algn="tl">
                    <a:srgbClr val="C0C0C0"/>
                  </a:outerShdw>
                </a:effectLst>
                <a:latin typeface="Comic Sans MS" pitchFamily="66" charset="0"/>
                <a:ea typeface="ＭＳ Ｐゴシック" pitchFamily="34" charset="-128"/>
                <a:cs typeface="Arial" pitchFamily="34" charset="0"/>
              </a:rPr>
              <a:t>(95% CI: 0.74–1.11)</a:t>
            </a:r>
            <a:endParaRPr lang="de-DE" sz="1300" b="1" dirty="0">
              <a:effectLst>
                <a:outerShdw blurRad="38100" dist="38100" dir="2700000" algn="tl">
                  <a:srgbClr val="C0C0C0"/>
                </a:outerShdw>
              </a:effectLst>
              <a:latin typeface="Comic Sans MS" pitchFamily="66" charset="0"/>
              <a:ea typeface="ＭＳ Ｐゴシック" pitchFamily="34" charset="-128"/>
              <a:cs typeface="Arial" pitchFamily="34" charset="0"/>
            </a:endParaRPr>
          </a:p>
        </p:txBody>
      </p:sp>
      <p:sp>
        <p:nvSpPr>
          <p:cNvPr id="100370" name="Text Box 14"/>
          <p:cNvSpPr txBox="1">
            <a:spLocks noChangeArrowheads="1"/>
          </p:cNvSpPr>
          <p:nvPr/>
        </p:nvSpPr>
        <p:spPr bwMode="auto">
          <a:xfrm>
            <a:off x="4498975" y="1916113"/>
            <a:ext cx="3698875" cy="336550"/>
          </a:xfrm>
          <a:prstGeom prst="rect">
            <a:avLst/>
          </a:prstGeom>
          <a:noFill/>
          <a:ln w="9525">
            <a:noFill/>
            <a:miter lim="800000"/>
            <a:headEnd/>
            <a:tailEnd/>
          </a:ln>
        </p:spPr>
        <p:txBody>
          <a:bodyPr>
            <a:spAutoFit/>
          </a:bodyPr>
          <a:lstStyle/>
          <a:p>
            <a:pPr algn="ctr" eaLnBrk="0" hangingPunct="0">
              <a:spcBef>
                <a:spcPct val="30000"/>
              </a:spcBef>
              <a:defRPr/>
            </a:pPr>
            <a:r>
              <a:rPr lang="de-DE" sz="1600" b="1">
                <a:effectLst>
                  <a:outerShdw blurRad="38100" dist="38100" dir="2700000" algn="tl">
                    <a:srgbClr val="C0C0C0"/>
                  </a:outerShdw>
                </a:effectLst>
                <a:latin typeface="Comic Sans MS" pitchFamily="66" charset="0"/>
                <a:ea typeface="ＭＳ Ｐゴシック" pitchFamily="34" charset="-128"/>
                <a:cs typeface="Arial" pitchFamily="34" charset="0"/>
              </a:rPr>
              <a:t>RR 0.66</a:t>
            </a:r>
            <a:r>
              <a:rPr lang="de-DE" sz="1600">
                <a:effectLst>
                  <a:outerShdw blurRad="38100" dist="38100" dir="2700000" algn="tl">
                    <a:srgbClr val="C0C0C0"/>
                  </a:outerShdw>
                </a:effectLst>
                <a:latin typeface="Comic Sans MS" pitchFamily="66" charset="0"/>
                <a:ea typeface="ＭＳ Ｐゴシック" pitchFamily="34" charset="-128"/>
                <a:cs typeface="Arial" pitchFamily="34" charset="0"/>
              </a:rPr>
              <a:t>  </a:t>
            </a:r>
            <a:r>
              <a:rPr lang="de-DE" sz="1300">
                <a:effectLst>
                  <a:outerShdw blurRad="38100" dist="38100" dir="2700000" algn="tl">
                    <a:srgbClr val="C0C0C0"/>
                  </a:outerShdw>
                </a:effectLst>
                <a:latin typeface="Comic Sans MS" pitchFamily="66" charset="0"/>
                <a:ea typeface="ＭＳ Ｐゴシック" pitchFamily="34" charset="-128"/>
                <a:cs typeface="Arial" pitchFamily="34" charset="0"/>
              </a:rPr>
              <a:t>(95% CI: 0.53–0.82)</a:t>
            </a:r>
            <a:endParaRPr lang="de-DE" sz="1300" b="1">
              <a:effectLst>
                <a:outerShdw blurRad="38100" dist="38100" dir="2700000" algn="tl">
                  <a:srgbClr val="C0C0C0"/>
                </a:outerShdw>
              </a:effectLst>
              <a:latin typeface="Comic Sans MS" pitchFamily="66" charset="0"/>
              <a:ea typeface="ＭＳ Ｐゴシック" pitchFamily="34" charset="-128"/>
              <a:cs typeface="Arial" pitchFamily="34" charset="0"/>
            </a:endParaRPr>
          </a:p>
        </p:txBody>
      </p:sp>
      <p:sp>
        <p:nvSpPr>
          <p:cNvPr id="3089" name="Text Box 19"/>
          <p:cNvSpPr txBox="1">
            <a:spLocks noChangeArrowheads="1"/>
          </p:cNvSpPr>
          <p:nvPr/>
        </p:nvSpPr>
        <p:spPr bwMode="auto">
          <a:xfrm rot="10800000">
            <a:off x="1187624" y="2564904"/>
            <a:ext cx="430887" cy="3198813"/>
          </a:xfrm>
          <a:prstGeom prst="rect">
            <a:avLst/>
          </a:prstGeom>
          <a:noFill/>
          <a:ln w="9525">
            <a:noFill/>
            <a:miter lim="800000"/>
            <a:headEnd/>
            <a:tailEnd/>
          </a:ln>
        </p:spPr>
        <p:txBody>
          <a:bodyPr vert="eaVert">
            <a:spAutoFit/>
          </a:bodyPr>
          <a:lstStyle/>
          <a:p>
            <a:pPr algn="ctr" eaLnBrk="0" hangingPunct="0">
              <a:spcBef>
                <a:spcPct val="50000"/>
              </a:spcBef>
            </a:pPr>
            <a:r>
              <a:rPr lang="de-DE" sz="1600" dirty="0">
                <a:latin typeface="Comic Sans MS" pitchFamily="66" charset="0"/>
                <a:ea typeface="ＭＳ Ｐゴシック" charset="-128"/>
                <a:cs typeface="Arial" charset="0"/>
              </a:rPr>
              <a:t>% per anno</a:t>
            </a:r>
          </a:p>
        </p:txBody>
      </p:sp>
      <p:sp>
        <p:nvSpPr>
          <p:cNvPr id="100372" name="Rectangle 20"/>
          <p:cNvSpPr>
            <a:spLocks noChangeArrowheads="1"/>
          </p:cNvSpPr>
          <p:nvPr/>
        </p:nvSpPr>
        <p:spPr bwMode="auto">
          <a:xfrm>
            <a:off x="179388" y="836613"/>
            <a:ext cx="3310522" cy="923330"/>
          </a:xfrm>
          <a:prstGeom prst="rect">
            <a:avLst/>
          </a:prstGeom>
          <a:noFill/>
          <a:ln w="9525">
            <a:solidFill>
              <a:srgbClr val="000066"/>
            </a:solidFill>
            <a:miter lim="800000"/>
            <a:headEnd/>
            <a:tailEnd/>
          </a:ln>
          <a:effectLst/>
        </p:spPr>
        <p:txBody>
          <a:bodyPr wrap="none">
            <a:spAutoFit/>
          </a:bodyPr>
          <a:lstStyle/>
          <a:p>
            <a:pPr>
              <a:defRPr/>
            </a:pPr>
            <a:endParaRPr lang="en-US" b="1" dirty="0">
              <a:latin typeface="Comic Sans MS" pitchFamily="66" charset="0"/>
            </a:endParaRPr>
          </a:p>
          <a:p>
            <a:pPr>
              <a:defRPr/>
            </a:pPr>
            <a:r>
              <a:rPr lang="en-US" b="1" dirty="0">
                <a:latin typeface="Comic Sans MS" pitchFamily="66" charset="0"/>
              </a:rPr>
              <a:t>Ictus o </a:t>
            </a:r>
            <a:r>
              <a:rPr lang="en-US" b="1" dirty="0" err="1">
                <a:latin typeface="Comic Sans MS" pitchFamily="66" charset="0"/>
              </a:rPr>
              <a:t>embolismo</a:t>
            </a:r>
            <a:r>
              <a:rPr lang="en-US" b="1" dirty="0">
                <a:latin typeface="Comic Sans MS" pitchFamily="66" charset="0"/>
              </a:rPr>
              <a:t> </a:t>
            </a:r>
            <a:r>
              <a:rPr lang="en-US" b="1" dirty="0" err="1">
                <a:latin typeface="Comic Sans MS" pitchFamily="66" charset="0"/>
              </a:rPr>
              <a:t>sistemico</a:t>
            </a:r>
            <a:endParaRPr lang="en-US" b="1" dirty="0">
              <a:latin typeface="Comic Sans MS" pitchFamily="66" charset="0"/>
            </a:endParaRPr>
          </a:p>
          <a:p>
            <a:pPr>
              <a:defRPr/>
            </a:pPr>
            <a:endParaRPr lang="it-IT" b="1" dirty="0">
              <a:latin typeface="Comic Sans MS" pitchFamily="66" charset="0"/>
            </a:endParaRPr>
          </a:p>
        </p:txBody>
      </p:sp>
      <p:sp>
        <p:nvSpPr>
          <p:cNvPr id="3091" name="Text Box 22"/>
          <p:cNvSpPr txBox="1">
            <a:spLocks noChangeArrowheads="1"/>
          </p:cNvSpPr>
          <p:nvPr/>
        </p:nvSpPr>
        <p:spPr bwMode="auto">
          <a:xfrm>
            <a:off x="5940425" y="3141663"/>
            <a:ext cx="714375" cy="650875"/>
          </a:xfrm>
          <a:prstGeom prst="rect">
            <a:avLst/>
          </a:prstGeom>
          <a:noFill/>
          <a:ln w="9525">
            <a:solidFill>
              <a:srgbClr val="000066"/>
            </a:solidFill>
            <a:miter lim="800000"/>
            <a:headEnd/>
            <a:tailEnd/>
          </a:ln>
        </p:spPr>
        <p:txBody>
          <a:bodyPr wrap="none">
            <a:spAutoFit/>
          </a:bodyPr>
          <a:lstStyle/>
          <a:p>
            <a:pPr algn="ctr"/>
            <a:r>
              <a:rPr lang="it-IT" b="1">
                <a:solidFill>
                  <a:srgbClr val="000066"/>
                </a:solidFill>
              </a:rPr>
              <a:t>RRR</a:t>
            </a:r>
          </a:p>
          <a:p>
            <a:pPr algn="ctr"/>
            <a:r>
              <a:rPr lang="it-IT" b="1">
                <a:solidFill>
                  <a:srgbClr val="000066"/>
                </a:solidFill>
              </a:rPr>
              <a:t>34 %</a:t>
            </a:r>
          </a:p>
        </p:txBody>
      </p:sp>
      <p:sp>
        <p:nvSpPr>
          <p:cNvPr id="23" name="Segnaposto piè di pagina 22"/>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grpSp>
        <p:nvGrpSpPr>
          <p:cNvPr id="3" name="Group 60"/>
          <p:cNvGrpSpPr>
            <a:grpSpLocks noChangeAspect="1"/>
          </p:cNvGrpSpPr>
          <p:nvPr/>
        </p:nvGrpSpPr>
        <p:grpSpPr bwMode="auto">
          <a:xfrm>
            <a:off x="323528" y="1268760"/>
            <a:ext cx="8602662" cy="4021255"/>
            <a:chOff x="6750" y="1358186"/>
            <a:chExt cx="9080100" cy="4244247"/>
          </a:xfrm>
        </p:grpSpPr>
        <p:sp>
          <p:nvSpPr>
            <p:cNvPr id="4" name="TextBox 1"/>
            <p:cNvSpPr txBox="1">
              <a:spLocks noChangeArrowheads="1"/>
            </p:cNvSpPr>
            <p:nvPr/>
          </p:nvSpPr>
          <p:spPr bwMode="auto">
            <a:xfrm>
              <a:off x="7891214" y="2361763"/>
              <a:ext cx="857250" cy="324844"/>
            </a:xfrm>
            <a:prstGeom prst="rect">
              <a:avLst/>
            </a:prstGeom>
            <a:noFill/>
            <a:ln w="9525">
              <a:noFill/>
              <a:miter lim="800000"/>
              <a:headEnd/>
              <a:tailEnd/>
            </a:ln>
          </p:spPr>
          <p:txBody>
            <a:bodyPr>
              <a:spAutoFit/>
            </a:bodyPr>
            <a:lstStyle/>
            <a:p>
              <a:pPr algn="ctr"/>
              <a:r>
                <a:rPr lang="en-GB" sz="1400">
                  <a:latin typeface="Comic Sans MS" pitchFamily="66" charset="0"/>
                  <a:ea typeface="MS PGothic" pitchFamily="34" charset="-128"/>
                </a:rPr>
                <a:t>6.9%</a:t>
              </a:r>
            </a:p>
          </p:txBody>
        </p:sp>
        <p:sp>
          <p:nvSpPr>
            <p:cNvPr id="5" name="TextBox 1"/>
            <p:cNvSpPr txBox="1">
              <a:spLocks noChangeArrowheads="1"/>
            </p:cNvSpPr>
            <p:nvPr/>
          </p:nvSpPr>
          <p:spPr bwMode="auto">
            <a:xfrm>
              <a:off x="7819206" y="1558681"/>
              <a:ext cx="857250" cy="324844"/>
            </a:xfrm>
            <a:prstGeom prst="rect">
              <a:avLst/>
            </a:prstGeom>
            <a:noFill/>
            <a:ln w="9525">
              <a:noFill/>
              <a:miter lim="800000"/>
              <a:headEnd/>
              <a:tailEnd/>
            </a:ln>
          </p:spPr>
          <p:txBody>
            <a:bodyPr>
              <a:spAutoFit/>
            </a:bodyPr>
            <a:lstStyle/>
            <a:p>
              <a:pPr algn="ctr"/>
              <a:r>
                <a:rPr lang="en-GB" sz="1400">
                  <a:latin typeface="Comic Sans MS" pitchFamily="66" charset="0"/>
                  <a:ea typeface="MS PGothic" pitchFamily="34" charset="-128"/>
                </a:rPr>
                <a:t>10.7%</a:t>
              </a:r>
            </a:p>
          </p:txBody>
        </p:sp>
        <p:sp>
          <p:nvSpPr>
            <p:cNvPr id="6" name="TextBox 16"/>
            <p:cNvSpPr txBox="1">
              <a:spLocks noChangeArrowheads="1"/>
            </p:cNvSpPr>
            <p:nvPr/>
          </p:nvSpPr>
          <p:spPr bwMode="auto">
            <a:xfrm rot="16200000">
              <a:off x="-936498" y="2802607"/>
              <a:ext cx="3246186" cy="357343"/>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Estimated cumulative risk (%)</a:t>
              </a:r>
            </a:p>
          </p:txBody>
        </p:sp>
        <p:sp>
          <p:nvSpPr>
            <p:cNvPr id="7" name="TextBox 26"/>
            <p:cNvSpPr txBox="1">
              <a:spLocks noChangeArrowheads="1"/>
            </p:cNvSpPr>
            <p:nvPr/>
          </p:nvSpPr>
          <p:spPr bwMode="auto">
            <a:xfrm>
              <a:off x="1198563" y="4350498"/>
              <a:ext cx="506413" cy="357328"/>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0</a:t>
              </a:r>
            </a:p>
          </p:txBody>
        </p:sp>
        <p:grpSp>
          <p:nvGrpSpPr>
            <p:cNvPr id="8" name="Group 5"/>
            <p:cNvGrpSpPr>
              <a:grpSpLocks/>
            </p:cNvGrpSpPr>
            <p:nvPr/>
          </p:nvGrpSpPr>
          <p:grpSpPr bwMode="auto">
            <a:xfrm>
              <a:off x="2397125" y="4350498"/>
              <a:ext cx="6354763" cy="357333"/>
              <a:chOff x="2528887" y="5316518"/>
              <a:chExt cx="6354764" cy="357338"/>
            </a:xfrm>
          </p:grpSpPr>
          <p:sp>
            <p:nvSpPr>
              <p:cNvPr id="51" name="TextBox 28"/>
              <p:cNvSpPr txBox="1">
                <a:spLocks noChangeArrowheads="1"/>
              </p:cNvSpPr>
              <p:nvPr/>
            </p:nvSpPr>
            <p:spPr bwMode="auto">
              <a:xfrm>
                <a:off x="2528887" y="5316522"/>
                <a:ext cx="508000" cy="357334"/>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3</a:t>
                </a:r>
              </a:p>
            </p:txBody>
          </p:sp>
          <p:sp>
            <p:nvSpPr>
              <p:cNvPr id="52" name="TextBox 30"/>
              <p:cNvSpPr txBox="1">
                <a:spLocks noChangeArrowheads="1"/>
              </p:cNvSpPr>
              <p:nvPr/>
            </p:nvSpPr>
            <p:spPr bwMode="auto">
              <a:xfrm>
                <a:off x="3705225" y="5316518"/>
                <a:ext cx="508000" cy="357333"/>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6</a:t>
                </a:r>
              </a:p>
            </p:txBody>
          </p:sp>
          <p:sp>
            <p:nvSpPr>
              <p:cNvPr id="53" name="TextBox 32"/>
              <p:cNvSpPr txBox="1">
                <a:spLocks noChangeArrowheads="1"/>
              </p:cNvSpPr>
              <p:nvPr/>
            </p:nvSpPr>
            <p:spPr bwMode="auto">
              <a:xfrm>
                <a:off x="4872037" y="5316518"/>
                <a:ext cx="506413" cy="357333"/>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9</a:t>
                </a:r>
              </a:p>
            </p:txBody>
          </p:sp>
          <p:sp>
            <p:nvSpPr>
              <p:cNvPr id="54" name="TextBox 34"/>
              <p:cNvSpPr txBox="1">
                <a:spLocks noChangeArrowheads="1"/>
              </p:cNvSpPr>
              <p:nvPr/>
            </p:nvSpPr>
            <p:spPr bwMode="auto">
              <a:xfrm>
                <a:off x="6054726" y="5316518"/>
                <a:ext cx="506412" cy="357333"/>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12</a:t>
                </a:r>
              </a:p>
            </p:txBody>
          </p:sp>
          <p:sp>
            <p:nvSpPr>
              <p:cNvPr id="55" name="TextBox 36"/>
              <p:cNvSpPr txBox="1">
                <a:spLocks noChangeArrowheads="1"/>
              </p:cNvSpPr>
              <p:nvPr/>
            </p:nvSpPr>
            <p:spPr bwMode="auto">
              <a:xfrm>
                <a:off x="7237413" y="5316518"/>
                <a:ext cx="508000" cy="357333"/>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15</a:t>
                </a:r>
              </a:p>
            </p:txBody>
          </p:sp>
          <p:sp>
            <p:nvSpPr>
              <p:cNvPr id="56" name="TextBox 39"/>
              <p:cNvSpPr txBox="1">
                <a:spLocks noChangeArrowheads="1"/>
              </p:cNvSpPr>
              <p:nvPr/>
            </p:nvSpPr>
            <p:spPr bwMode="auto">
              <a:xfrm>
                <a:off x="8377238" y="5316518"/>
                <a:ext cx="506413" cy="357333"/>
              </a:xfrm>
              <a:prstGeom prst="rect">
                <a:avLst/>
              </a:prstGeom>
              <a:noFill/>
              <a:ln w="9525">
                <a:noFill/>
                <a:miter lim="800000"/>
                <a:headEnd/>
                <a:tailEnd/>
              </a:ln>
            </p:spPr>
            <p:txBody>
              <a:bodyPr>
                <a:spAutoFit/>
              </a:bodyPr>
              <a:lstStyle/>
              <a:p>
                <a:pPr algn="ctr"/>
                <a:r>
                  <a:rPr lang="en-GB" sz="1600">
                    <a:latin typeface="Comic Sans MS" pitchFamily="66" charset="0"/>
                    <a:ea typeface="MS PGothic" pitchFamily="34" charset="-128"/>
                  </a:rPr>
                  <a:t>18</a:t>
                </a:r>
              </a:p>
            </p:txBody>
          </p:sp>
        </p:grpSp>
        <p:sp>
          <p:nvSpPr>
            <p:cNvPr id="9" name="TextBox 40"/>
            <p:cNvSpPr txBox="1">
              <a:spLocks noChangeArrowheads="1"/>
            </p:cNvSpPr>
            <p:nvPr/>
          </p:nvSpPr>
          <p:spPr bwMode="auto">
            <a:xfrm>
              <a:off x="6750" y="4757839"/>
              <a:ext cx="1415885" cy="84459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GB" sz="1150" dirty="0" smtClean="0">
                  <a:latin typeface="Comic Sans MS" pitchFamily="66" charset="0"/>
                  <a:ea typeface="MS PGothic" pitchFamily="34" charset="-128"/>
                </a:rPr>
                <a:t>Number at risk:</a:t>
              </a:r>
            </a:p>
            <a:p>
              <a:pPr eaLnBrk="1" fontAlgn="auto" hangingPunct="1">
                <a:spcBef>
                  <a:spcPts val="0"/>
                </a:spcBef>
                <a:spcAft>
                  <a:spcPts val="0"/>
                </a:spcAft>
                <a:defRPr/>
              </a:pPr>
              <a:r>
                <a:rPr lang="en-GB" sz="1150" dirty="0" smtClean="0">
                  <a:latin typeface="Comic Sans MS" pitchFamily="66" charset="0"/>
                  <a:ea typeface="MS PGothic" pitchFamily="34" charset="-128"/>
                </a:rPr>
                <a:t>Dabigatran</a:t>
              </a:r>
            </a:p>
            <a:p>
              <a:pPr eaLnBrk="1" fontAlgn="auto" hangingPunct="1">
                <a:spcBef>
                  <a:spcPts val="0"/>
                </a:spcBef>
                <a:spcAft>
                  <a:spcPts val="0"/>
                </a:spcAft>
                <a:defRPr/>
              </a:pPr>
              <a:r>
                <a:rPr lang="en-GB" sz="1150" dirty="0">
                  <a:latin typeface="Comic Sans MS" pitchFamily="66" charset="0"/>
                  <a:ea typeface="MS PGothic" pitchFamily="34" charset="-128"/>
                </a:rPr>
                <a:t>Matching </a:t>
              </a:r>
              <a:r>
                <a:rPr lang="en-GB" sz="1150" dirty="0" smtClean="0">
                  <a:latin typeface="Comic Sans MS" pitchFamily="66" charset="0"/>
                  <a:ea typeface="MS PGothic" pitchFamily="34" charset="-128"/>
                </a:rPr>
                <a:t>placebo</a:t>
              </a:r>
              <a:endParaRPr lang="en-GB" sz="1150" dirty="0">
                <a:latin typeface="Comic Sans MS" pitchFamily="66" charset="0"/>
                <a:ea typeface="MS PGothic" pitchFamily="34" charset="-128"/>
              </a:endParaRPr>
            </a:p>
          </p:txBody>
        </p:sp>
        <p:sp>
          <p:nvSpPr>
            <p:cNvPr id="10" name="TextBox 42"/>
            <p:cNvSpPr txBox="1">
              <a:spLocks noChangeArrowheads="1"/>
            </p:cNvSpPr>
            <p:nvPr/>
          </p:nvSpPr>
          <p:spPr bwMode="auto">
            <a:xfrm>
              <a:off x="1172971" y="4935446"/>
              <a:ext cx="551273"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681</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662</a:t>
              </a:r>
            </a:p>
          </p:txBody>
        </p:sp>
        <p:sp>
          <p:nvSpPr>
            <p:cNvPr id="11" name="TextBox 44"/>
            <p:cNvSpPr txBox="1">
              <a:spLocks noChangeArrowheads="1"/>
            </p:cNvSpPr>
            <p:nvPr/>
          </p:nvSpPr>
          <p:spPr bwMode="auto">
            <a:xfrm>
              <a:off x="2364325" y="4935446"/>
              <a:ext cx="551274"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667</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615</a:t>
              </a:r>
            </a:p>
          </p:txBody>
        </p:sp>
        <p:sp>
          <p:nvSpPr>
            <p:cNvPr id="12" name="TextBox 46"/>
            <p:cNvSpPr txBox="1">
              <a:spLocks noChangeArrowheads="1"/>
            </p:cNvSpPr>
            <p:nvPr/>
          </p:nvSpPr>
          <p:spPr bwMode="auto">
            <a:xfrm>
              <a:off x="3554004" y="4935446"/>
              <a:ext cx="551274"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651</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586</a:t>
              </a:r>
            </a:p>
          </p:txBody>
        </p:sp>
        <p:sp>
          <p:nvSpPr>
            <p:cNvPr id="13" name="TextBox 48"/>
            <p:cNvSpPr txBox="1">
              <a:spLocks noChangeArrowheads="1"/>
            </p:cNvSpPr>
            <p:nvPr/>
          </p:nvSpPr>
          <p:spPr bwMode="auto">
            <a:xfrm>
              <a:off x="4700118" y="4935446"/>
              <a:ext cx="551274"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591</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537</a:t>
              </a:r>
            </a:p>
          </p:txBody>
        </p:sp>
        <p:sp>
          <p:nvSpPr>
            <p:cNvPr id="14" name="TextBox 50"/>
            <p:cNvSpPr txBox="1">
              <a:spLocks noChangeArrowheads="1"/>
            </p:cNvSpPr>
            <p:nvPr/>
          </p:nvSpPr>
          <p:spPr bwMode="auto">
            <a:xfrm>
              <a:off x="5893148" y="4935446"/>
              <a:ext cx="551274"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557</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502</a:t>
              </a:r>
            </a:p>
          </p:txBody>
        </p:sp>
        <p:sp>
          <p:nvSpPr>
            <p:cNvPr id="15" name="TextBox 52"/>
            <p:cNvSpPr txBox="1">
              <a:spLocks noChangeArrowheads="1"/>
            </p:cNvSpPr>
            <p:nvPr/>
          </p:nvSpPr>
          <p:spPr bwMode="auto">
            <a:xfrm>
              <a:off x="8213861" y="4935446"/>
              <a:ext cx="551273"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186</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171</a:t>
              </a:r>
            </a:p>
          </p:txBody>
        </p:sp>
        <p:cxnSp>
          <p:nvCxnSpPr>
            <p:cNvPr id="16" name="Straight Connector 14"/>
            <p:cNvCxnSpPr>
              <a:cxnSpLocks noChangeShapeType="1"/>
            </p:cNvCxnSpPr>
            <p:nvPr/>
          </p:nvCxnSpPr>
          <p:spPr bwMode="auto">
            <a:xfrm rot="10800000">
              <a:off x="1416051" y="4287015"/>
              <a:ext cx="7108824" cy="0"/>
            </a:xfrm>
            <a:prstGeom prst="line">
              <a:avLst/>
            </a:prstGeom>
            <a:noFill/>
            <a:ln w="19050" algn="ctr">
              <a:solidFill>
                <a:schemeClr val="tx1"/>
              </a:solidFill>
              <a:round/>
              <a:headEnd/>
              <a:tailEnd/>
            </a:ln>
          </p:spPr>
        </p:cxnSp>
        <p:cxnSp>
          <p:nvCxnSpPr>
            <p:cNvPr id="17" name="Straight Connector 79"/>
            <p:cNvCxnSpPr>
              <a:cxnSpLocks noChangeShapeType="1"/>
            </p:cNvCxnSpPr>
            <p:nvPr/>
          </p:nvCxnSpPr>
          <p:spPr bwMode="auto">
            <a:xfrm rot="5400000" flipH="1" flipV="1">
              <a:off x="2601119" y="4329084"/>
              <a:ext cx="71436" cy="0"/>
            </a:xfrm>
            <a:prstGeom prst="line">
              <a:avLst/>
            </a:prstGeom>
            <a:noFill/>
            <a:ln w="19050" algn="ctr">
              <a:solidFill>
                <a:schemeClr val="accent2"/>
              </a:solidFill>
              <a:round/>
              <a:headEnd/>
              <a:tailEnd/>
            </a:ln>
          </p:spPr>
        </p:cxnSp>
        <p:cxnSp>
          <p:nvCxnSpPr>
            <p:cNvPr id="18" name="Straight Connector 82"/>
            <p:cNvCxnSpPr>
              <a:cxnSpLocks noChangeShapeType="1"/>
            </p:cNvCxnSpPr>
            <p:nvPr/>
          </p:nvCxnSpPr>
          <p:spPr bwMode="auto">
            <a:xfrm rot="5400000" flipH="1" flipV="1">
              <a:off x="3772694" y="4329084"/>
              <a:ext cx="71436" cy="0"/>
            </a:xfrm>
            <a:prstGeom prst="line">
              <a:avLst/>
            </a:prstGeom>
            <a:noFill/>
            <a:ln w="19050" algn="ctr">
              <a:solidFill>
                <a:schemeClr val="accent2"/>
              </a:solidFill>
              <a:round/>
              <a:headEnd/>
              <a:tailEnd/>
            </a:ln>
          </p:spPr>
        </p:cxnSp>
        <p:cxnSp>
          <p:nvCxnSpPr>
            <p:cNvPr id="19" name="Straight Connector 84"/>
            <p:cNvCxnSpPr>
              <a:cxnSpLocks noChangeShapeType="1"/>
            </p:cNvCxnSpPr>
            <p:nvPr/>
          </p:nvCxnSpPr>
          <p:spPr bwMode="auto">
            <a:xfrm rot="5400000" flipH="1" flipV="1">
              <a:off x="4939507" y="4329084"/>
              <a:ext cx="71436" cy="0"/>
            </a:xfrm>
            <a:prstGeom prst="line">
              <a:avLst/>
            </a:prstGeom>
            <a:noFill/>
            <a:ln w="19050" algn="ctr">
              <a:solidFill>
                <a:schemeClr val="accent2"/>
              </a:solidFill>
              <a:round/>
              <a:headEnd/>
              <a:tailEnd/>
            </a:ln>
          </p:spPr>
        </p:cxnSp>
        <p:cxnSp>
          <p:nvCxnSpPr>
            <p:cNvPr id="20" name="Straight Connector 86"/>
            <p:cNvCxnSpPr>
              <a:cxnSpLocks noChangeShapeType="1"/>
            </p:cNvCxnSpPr>
            <p:nvPr/>
          </p:nvCxnSpPr>
          <p:spPr bwMode="auto">
            <a:xfrm rot="5400000" flipH="1" flipV="1">
              <a:off x="6111082" y="4329084"/>
              <a:ext cx="71436" cy="0"/>
            </a:xfrm>
            <a:prstGeom prst="line">
              <a:avLst/>
            </a:prstGeom>
            <a:noFill/>
            <a:ln w="19050" algn="ctr">
              <a:solidFill>
                <a:schemeClr val="accent2"/>
              </a:solidFill>
              <a:round/>
              <a:headEnd/>
              <a:tailEnd/>
            </a:ln>
          </p:spPr>
        </p:cxnSp>
        <p:cxnSp>
          <p:nvCxnSpPr>
            <p:cNvPr id="21" name="Straight Connector 88"/>
            <p:cNvCxnSpPr>
              <a:cxnSpLocks noChangeShapeType="1"/>
            </p:cNvCxnSpPr>
            <p:nvPr/>
          </p:nvCxnSpPr>
          <p:spPr bwMode="auto">
            <a:xfrm rot="5400000" flipH="1" flipV="1">
              <a:off x="7277894" y="4329084"/>
              <a:ext cx="71436" cy="0"/>
            </a:xfrm>
            <a:prstGeom prst="line">
              <a:avLst/>
            </a:prstGeom>
            <a:noFill/>
            <a:ln w="22225" algn="ctr">
              <a:solidFill>
                <a:schemeClr val="accent2"/>
              </a:solidFill>
              <a:round/>
              <a:headEnd/>
              <a:tailEnd/>
            </a:ln>
          </p:spPr>
        </p:cxnSp>
        <p:cxnSp>
          <p:nvCxnSpPr>
            <p:cNvPr id="22" name="Straight Connector 90"/>
            <p:cNvCxnSpPr>
              <a:cxnSpLocks noChangeShapeType="1"/>
            </p:cNvCxnSpPr>
            <p:nvPr/>
          </p:nvCxnSpPr>
          <p:spPr bwMode="auto">
            <a:xfrm rot="5400000" flipH="1" flipV="1">
              <a:off x="8444707" y="4329084"/>
              <a:ext cx="71436" cy="0"/>
            </a:xfrm>
            <a:prstGeom prst="line">
              <a:avLst/>
            </a:prstGeom>
            <a:noFill/>
            <a:ln w="19050" algn="ctr">
              <a:solidFill>
                <a:schemeClr val="accent2"/>
              </a:solidFill>
              <a:round/>
              <a:headEnd/>
              <a:tailEnd/>
            </a:ln>
          </p:spPr>
        </p:cxnSp>
        <p:sp>
          <p:nvSpPr>
            <p:cNvPr id="23" name="TextBox 25"/>
            <p:cNvSpPr txBox="1">
              <a:spLocks noChangeArrowheads="1"/>
            </p:cNvSpPr>
            <p:nvPr/>
          </p:nvSpPr>
          <p:spPr bwMode="auto">
            <a:xfrm>
              <a:off x="855663" y="4077448"/>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0</a:t>
              </a:r>
            </a:p>
          </p:txBody>
        </p:sp>
        <p:sp>
          <p:nvSpPr>
            <p:cNvPr id="24" name="TextBox 22"/>
            <p:cNvSpPr txBox="1">
              <a:spLocks noChangeArrowheads="1"/>
            </p:cNvSpPr>
            <p:nvPr/>
          </p:nvSpPr>
          <p:spPr bwMode="auto">
            <a:xfrm>
              <a:off x="842963" y="1585854"/>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12</a:t>
              </a:r>
            </a:p>
          </p:txBody>
        </p:sp>
        <p:sp>
          <p:nvSpPr>
            <p:cNvPr id="25" name="TextBox 23"/>
            <p:cNvSpPr txBox="1">
              <a:spLocks noChangeArrowheads="1"/>
            </p:cNvSpPr>
            <p:nvPr/>
          </p:nvSpPr>
          <p:spPr bwMode="auto">
            <a:xfrm>
              <a:off x="868363" y="2420826"/>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8</a:t>
              </a:r>
            </a:p>
          </p:txBody>
        </p:sp>
        <p:sp>
          <p:nvSpPr>
            <p:cNvPr id="26" name="TextBox 24"/>
            <p:cNvSpPr txBox="1">
              <a:spLocks noChangeArrowheads="1"/>
            </p:cNvSpPr>
            <p:nvPr/>
          </p:nvSpPr>
          <p:spPr bwMode="auto">
            <a:xfrm>
              <a:off x="842963" y="3242423"/>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4</a:t>
              </a:r>
            </a:p>
          </p:txBody>
        </p:sp>
        <p:cxnSp>
          <p:nvCxnSpPr>
            <p:cNvPr id="27" name="Straight Connector 74"/>
            <p:cNvCxnSpPr>
              <a:cxnSpLocks noChangeShapeType="1"/>
            </p:cNvCxnSpPr>
            <p:nvPr/>
          </p:nvCxnSpPr>
          <p:spPr bwMode="auto">
            <a:xfrm>
              <a:off x="1358901" y="4221928"/>
              <a:ext cx="50800" cy="0"/>
            </a:xfrm>
            <a:prstGeom prst="line">
              <a:avLst/>
            </a:prstGeom>
            <a:noFill/>
            <a:ln w="19050" algn="ctr">
              <a:solidFill>
                <a:schemeClr val="tx1"/>
              </a:solidFill>
              <a:round/>
              <a:headEnd/>
              <a:tailEnd/>
            </a:ln>
          </p:spPr>
        </p:cxnSp>
        <p:cxnSp>
          <p:nvCxnSpPr>
            <p:cNvPr id="28" name="Straight Connector 76"/>
            <p:cNvCxnSpPr>
              <a:cxnSpLocks noChangeShapeType="1"/>
            </p:cNvCxnSpPr>
            <p:nvPr/>
          </p:nvCxnSpPr>
          <p:spPr bwMode="auto">
            <a:xfrm rot="5400000" flipH="1" flipV="1">
              <a:off x="1421608" y="4329084"/>
              <a:ext cx="71436" cy="0"/>
            </a:xfrm>
            <a:prstGeom prst="line">
              <a:avLst/>
            </a:prstGeom>
            <a:noFill/>
            <a:ln w="19050" algn="ctr">
              <a:solidFill>
                <a:schemeClr val="tx1"/>
              </a:solidFill>
              <a:round/>
              <a:headEnd/>
              <a:tailEnd/>
            </a:ln>
          </p:spPr>
        </p:cxnSp>
        <p:cxnSp>
          <p:nvCxnSpPr>
            <p:cNvPr id="29" name="Straight Connector 5"/>
            <p:cNvCxnSpPr>
              <a:cxnSpLocks noChangeShapeType="1"/>
            </p:cNvCxnSpPr>
            <p:nvPr/>
          </p:nvCxnSpPr>
          <p:spPr bwMode="auto">
            <a:xfrm>
              <a:off x="1414462" y="1738073"/>
              <a:ext cx="1" cy="2552117"/>
            </a:xfrm>
            <a:prstGeom prst="line">
              <a:avLst/>
            </a:prstGeom>
            <a:noFill/>
            <a:ln w="19050" algn="ctr">
              <a:solidFill>
                <a:schemeClr val="tx1"/>
              </a:solidFill>
              <a:round/>
              <a:headEnd/>
              <a:tailEnd/>
            </a:ln>
          </p:spPr>
        </p:cxnSp>
        <p:cxnSp>
          <p:nvCxnSpPr>
            <p:cNvPr id="30" name="Straight Connector 67"/>
            <p:cNvCxnSpPr>
              <a:cxnSpLocks noChangeShapeType="1"/>
            </p:cNvCxnSpPr>
            <p:nvPr/>
          </p:nvCxnSpPr>
          <p:spPr bwMode="auto">
            <a:xfrm>
              <a:off x="1358901" y="1747831"/>
              <a:ext cx="50800" cy="0"/>
            </a:xfrm>
            <a:prstGeom prst="line">
              <a:avLst/>
            </a:prstGeom>
            <a:noFill/>
            <a:ln w="19050" algn="ctr">
              <a:solidFill>
                <a:schemeClr val="tx1"/>
              </a:solidFill>
              <a:round/>
              <a:headEnd/>
              <a:tailEnd/>
            </a:ln>
          </p:spPr>
        </p:cxnSp>
        <p:cxnSp>
          <p:nvCxnSpPr>
            <p:cNvPr id="31" name="Straight Connector 69"/>
            <p:cNvCxnSpPr>
              <a:cxnSpLocks noChangeShapeType="1"/>
            </p:cNvCxnSpPr>
            <p:nvPr/>
          </p:nvCxnSpPr>
          <p:spPr bwMode="auto">
            <a:xfrm>
              <a:off x="1358901" y="2597078"/>
              <a:ext cx="50800" cy="0"/>
            </a:xfrm>
            <a:prstGeom prst="line">
              <a:avLst/>
            </a:prstGeom>
            <a:noFill/>
            <a:ln w="19050" algn="ctr">
              <a:solidFill>
                <a:schemeClr val="tx1"/>
              </a:solidFill>
              <a:round/>
              <a:headEnd/>
              <a:tailEnd/>
            </a:ln>
          </p:spPr>
        </p:cxnSp>
        <p:cxnSp>
          <p:nvCxnSpPr>
            <p:cNvPr id="32" name="Straight Connector 72"/>
            <p:cNvCxnSpPr>
              <a:cxnSpLocks noChangeShapeType="1"/>
            </p:cNvCxnSpPr>
            <p:nvPr/>
          </p:nvCxnSpPr>
          <p:spPr bwMode="auto">
            <a:xfrm>
              <a:off x="1358901" y="3432952"/>
              <a:ext cx="50800" cy="0"/>
            </a:xfrm>
            <a:prstGeom prst="line">
              <a:avLst/>
            </a:prstGeom>
            <a:noFill/>
            <a:ln w="19050" algn="ctr">
              <a:solidFill>
                <a:schemeClr val="tx1"/>
              </a:solidFill>
              <a:round/>
              <a:headEnd/>
              <a:tailEnd/>
            </a:ln>
          </p:spPr>
        </p:cxnSp>
        <p:sp>
          <p:nvSpPr>
            <p:cNvPr id="33" name="TextBox 19"/>
            <p:cNvSpPr txBox="1">
              <a:spLocks noChangeArrowheads="1"/>
            </p:cNvSpPr>
            <p:nvPr/>
          </p:nvSpPr>
          <p:spPr bwMode="auto">
            <a:xfrm>
              <a:off x="7105650" y="3412341"/>
              <a:ext cx="1981200" cy="552234"/>
            </a:xfrm>
            <a:prstGeom prst="rect">
              <a:avLst/>
            </a:prstGeom>
            <a:noFill/>
            <a:ln w="9525">
              <a:noFill/>
              <a:miter lim="800000"/>
              <a:headEnd/>
              <a:tailEnd/>
            </a:ln>
          </p:spPr>
          <p:txBody>
            <a:bodyPr>
              <a:spAutoFit/>
            </a:bodyPr>
            <a:lstStyle/>
            <a:p>
              <a:r>
                <a:rPr lang="en-GB" sz="1400" dirty="0" err="1">
                  <a:latin typeface="Comic Sans MS" pitchFamily="66" charset="0"/>
                  <a:ea typeface="MS PGothic" pitchFamily="34" charset="-128"/>
                </a:rPr>
                <a:t>Dabigatran</a:t>
              </a:r>
              <a:endParaRPr lang="en-GB" sz="1400" dirty="0">
                <a:latin typeface="Comic Sans MS" pitchFamily="66" charset="0"/>
                <a:ea typeface="MS PGothic" pitchFamily="34" charset="-128"/>
              </a:endParaRPr>
            </a:p>
            <a:p>
              <a:r>
                <a:rPr lang="en-GB" sz="1400" dirty="0">
                  <a:latin typeface="Comic Sans MS" pitchFamily="66" charset="0"/>
                  <a:ea typeface="MS PGothic" pitchFamily="34" charset="-128"/>
                </a:rPr>
                <a:t>Matching placebo</a:t>
              </a:r>
            </a:p>
          </p:txBody>
        </p:sp>
        <p:cxnSp>
          <p:nvCxnSpPr>
            <p:cNvPr id="34" name="Straight Connector 123"/>
            <p:cNvCxnSpPr>
              <a:cxnSpLocks noChangeShapeType="1"/>
            </p:cNvCxnSpPr>
            <p:nvPr/>
          </p:nvCxnSpPr>
          <p:spPr bwMode="auto">
            <a:xfrm>
              <a:off x="6538256" y="3578265"/>
              <a:ext cx="576408" cy="0"/>
            </a:xfrm>
            <a:prstGeom prst="line">
              <a:avLst/>
            </a:prstGeom>
            <a:noFill/>
            <a:ln w="38100" algn="ctr">
              <a:solidFill>
                <a:schemeClr val="accent4"/>
              </a:solidFill>
              <a:round/>
              <a:headEnd/>
              <a:tailEnd/>
            </a:ln>
            <a:extLst/>
          </p:spPr>
        </p:cxnSp>
        <p:cxnSp>
          <p:nvCxnSpPr>
            <p:cNvPr id="35" name="Straight Connector 124"/>
            <p:cNvCxnSpPr>
              <a:cxnSpLocks noChangeShapeType="1"/>
            </p:cNvCxnSpPr>
            <p:nvPr/>
          </p:nvCxnSpPr>
          <p:spPr bwMode="auto">
            <a:xfrm>
              <a:off x="6551613" y="3812458"/>
              <a:ext cx="576262" cy="0"/>
            </a:xfrm>
            <a:prstGeom prst="line">
              <a:avLst/>
            </a:prstGeom>
            <a:noFill/>
            <a:ln w="38100" algn="ctr">
              <a:solidFill>
                <a:schemeClr val="accent1"/>
              </a:solidFill>
              <a:round/>
              <a:headEnd/>
              <a:tailEnd/>
            </a:ln>
          </p:spPr>
        </p:cxnSp>
        <p:sp>
          <p:nvSpPr>
            <p:cNvPr id="36" name="TextBox 23"/>
            <p:cNvSpPr txBox="1">
              <a:spLocks noChangeArrowheads="1"/>
            </p:cNvSpPr>
            <p:nvPr/>
          </p:nvSpPr>
          <p:spPr bwMode="auto">
            <a:xfrm>
              <a:off x="868363" y="1993088"/>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10</a:t>
              </a:r>
            </a:p>
          </p:txBody>
        </p:sp>
        <p:cxnSp>
          <p:nvCxnSpPr>
            <p:cNvPr id="37" name="Straight Connector 69"/>
            <p:cNvCxnSpPr>
              <a:cxnSpLocks noChangeShapeType="1"/>
            </p:cNvCxnSpPr>
            <p:nvPr/>
          </p:nvCxnSpPr>
          <p:spPr bwMode="auto">
            <a:xfrm>
              <a:off x="1358901" y="2169340"/>
              <a:ext cx="50800" cy="0"/>
            </a:xfrm>
            <a:prstGeom prst="line">
              <a:avLst/>
            </a:prstGeom>
            <a:noFill/>
            <a:ln w="19050" algn="ctr">
              <a:solidFill>
                <a:schemeClr val="tx1"/>
              </a:solidFill>
              <a:round/>
              <a:headEnd/>
              <a:tailEnd/>
            </a:ln>
          </p:spPr>
        </p:cxnSp>
        <p:sp>
          <p:nvSpPr>
            <p:cNvPr id="38" name="TextBox 23"/>
            <p:cNvSpPr txBox="1">
              <a:spLocks noChangeArrowheads="1"/>
            </p:cNvSpPr>
            <p:nvPr/>
          </p:nvSpPr>
          <p:spPr bwMode="auto">
            <a:xfrm>
              <a:off x="868363" y="2830516"/>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6</a:t>
              </a:r>
            </a:p>
          </p:txBody>
        </p:sp>
        <p:cxnSp>
          <p:nvCxnSpPr>
            <p:cNvPr id="39" name="Straight Connector 69"/>
            <p:cNvCxnSpPr>
              <a:cxnSpLocks noChangeShapeType="1"/>
            </p:cNvCxnSpPr>
            <p:nvPr/>
          </p:nvCxnSpPr>
          <p:spPr bwMode="auto">
            <a:xfrm>
              <a:off x="1358901" y="3006768"/>
              <a:ext cx="50800" cy="0"/>
            </a:xfrm>
            <a:prstGeom prst="line">
              <a:avLst/>
            </a:prstGeom>
            <a:noFill/>
            <a:ln w="19050" algn="ctr">
              <a:solidFill>
                <a:schemeClr val="tx1"/>
              </a:solidFill>
              <a:round/>
              <a:headEnd/>
              <a:tailEnd/>
            </a:ln>
          </p:spPr>
        </p:cxnSp>
        <p:sp>
          <p:nvSpPr>
            <p:cNvPr id="40" name="TextBox 24"/>
            <p:cNvSpPr txBox="1">
              <a:spLocks noChangeArrowheads="1"/>
            </p:cNvSpPr>
            <p:nvPr/>
          </p:nvSpPr>
          <p:spPr bwMode="auto">
            <a:xfrm>
              <a:off x="842963" y="3670254"/>
              <a:ext cx="511175" cy="357328"/>
            </a:xfrm>
            <a:prstGeom prst="rect">
              <a:avLst/>
            </a:prstGeom>
            <a:noFill/>
            <a:ln w="9525">
              <a:noFill/>
              <a:miter lim="800000"/>
              <a:headEnd/>
              <a:tailEnd/>
            </a:ln>
          </p:spPr>
          <p:txBody>
            <a:bodyPr>
              <a:spAutoFit/>
            </a:bodyPr>
            <a:lstStyle/>
            <a:p>
              <a:pPr algn="r"/>
              <a:r>
                <a:rPr lang="en-GB" sz="1600">
                  <a:latin typeface="Comic Sans MS" pitchFamily="66" charset="0"/>
                  <a:ea typeface="MS PGothic" pitchFamily="34" charset="-128"/>
                </a:rPr>
                <a:t>2</a:t>
              </a:r>
            </a:p>
          </p:txBody>
        </p:sp>
        <p:cxnSp>
          <p:nvCxnSpPr>
            <p:cNvPr id="41" name="Straight Connector 72"/>
            <p:cNvCxnSpPr>
              <a:cxnSpLocks noChangeShapeType="1"/>
            </p:cNvCxnSpPr>
            <p:nvPr/>
          </p:nvCxnSpPr>
          <p:spPr bwMode="auto">
            <a:xfrm>
              <a:off x="1358901" y="3860783"/>
              <a:ext cx="50800" cy="0"/>
            </a:xfrm>
            <a:prstGeom prst="line">
              <a:avLst/>
            </a:prstGeom>
            <a:noFill/>
            <a:ln w="19050" algn="ctr">
              <a:solidFill>
                <a:schemeClr val="tx1"/>
              </a:solidFill>
              <a:round/>
              <a:headEnd/>
              <a:tailEnd/>
            </a:ln>
          </p:spPr>
        </p:cxnSp>
        <p:cxnSp>
          <p:nvCxnSpPr>
            <p:cNvPr id="42" name="Straight Connector 82"/>
            <p:cNvCxnSpPr>
              <a:cxnSpLocks noChangeShapeType="1"/>
            </p:cNvCxnSpPr>
            <p:nvPr/>
          </p:nvCxnSpPr>
          <p:spPr bwMode="auto">
            <a:xfrm flipV="1">
              <a:off x="3808412" y="1696742"/>
              <a:ext cx="0" cy="2582318"/>
            </a:xfrm>
            <a:prstGeom prst="line">
              <a:avLst/>
            </a:prstGeom>
            <a:noFill/>
            <a:ln w="28575" algn="ctr">
              <a:solidFill>
                <a:srgbClr val="C00000"/>
              </a:solidFill>
              <a:prstDash val="dashDot"/>
              <a:round/>
              <a:headEnd/>
              <a:tailEnd/>
            </a:ln>
          </p:spPr>
        </p:cxnSp>
        <p:sp>
          <p:nvSpPr>
            <p:cNvPr id="43" name="TextBox 17"/>
            <p:cNvSpPr txBox="1">
              <a:spLocks noChangeArrowheads="1"/>
            </p:cNvSpPr>
            <p:nvPr/>
          </p:nvSpPr>
          <p:spPr bwMode="auto">
            <a:xfrm>
              <a:off x="714473" y="1363670"/>
              <a:ext cx="3650384" cy="357343"/>
            </a:xfrm>
            <a:prstGeom prst="rect">
              <a:avLst/>
            </a:prstGeom>
            <a:noFill/>
            <a:ln w="9525">
              <a:noFill/>
              <a:miter lim="800000"/>
              <a:headEnd/>
              <a:tailEnd/>
            </a:ln>
          </p:spPr>
          <p:txBody>
            <a:bodyPr>
              <a:spAutoFit/>
            </a:bodyPr>
            <a:lstStyle/>
            <a:p>
              <a:pPr algn="ctr"/>
              <a:r>
                <a:rPr lang="en-GB" sz="1600" b="1" dirty="0">
                  <a:latin typeface="Comic Sans MS" pitchFamily="66" charset="0"/>
                  <a:ea typeface="MS PGothic" pitchFamily="34" charset="-128"/>
                </a:rPr>
                <a:t>Treatment phase</a:t>
              </a:r>
            </a:p>
          </p:txBody>
        </p:sp>
        <p:sp>
          <p:nvSpPr>
            <p:cNvPr id="44" name="TextBox 17"/>
            <p:cNvSpPr txBox="1">
              <a:spLocks noChangeArrowheads="1"/>
            </p:cNvSpPr>
            <p:nvPr/>
          </p:nvSpPr>
          <p:spPr bwMode="auto">
            <a:xfrm>
              <a:off x="4740274" y="1363670"/>
              <a:ext cx="3150940" cy="357343"/>
            </a:xfrm>
            <a:prstGeom prst="rect">
              <a:avLst/>
            </a:prstGeom>
            <a:noFill/>
            <a:ln w="9525">
              <a:noFill/>
              <a:miter lim="800000"/>
              <a:headEnd/>
              <a:tailEnd/>
            </a:ln>
          </p:spPr>
          <p:txBody>
            <a:bodyPr>
              <a:spAutoFit/>
            </a:bodyPr>
            <a:lstStyle/>
            <a:p>
              <a:pPr algn="ctr"/>
              <a:r>
                <a:rPr lang="en-GB" sz="1600" b="1" dirty="0">
                  <a:latin typeface="Comic Sans MS" pitchFamily="66" charset="0"/>
                  <a:ea typeface="MS PGothic" pitchFamily="34" charset="-128"/>
                </a:rPr>
                <a:t>Post-treatment follow-up</a:t>
              </a:r>
            </a:p>
          </p:txBody>
        </p:sp>
        <p:sp>
          <p:nvSpPr>
            <p:cNvPr id="45" name="Freeform 11"/>
            <p:cNvSpPr/>
            <p:nvPr/>
          </p:nvSpPr>
          <p:spPr bwMode="auto">
            <a:xfrm>
              <a:off x="1451121" y="3440871"/>
              <a:ext cx="3892429" cy="841117"/>
            </a:xfrm>
            <a:custGeom>
              <a:avLst/>
              <a:gdLst>
                <a:gd name="connsiteX0" fmla="*/ 0 w 3891617"/>
                <a:gd name="connsiteY0" fmla="*/ 840728 h 840728"/>
                <a:gd name="connsiteX1" fmla="*/ 186346 w 3891617"/>
                <a:gd name="connsiteY1" fmla="*/ 840728 h 840728"/>
                <a:gd name="connsiteX2" fmla="*/ 186346 w 3891617"/>
                <a:gd name="connsiteY2" fmla="*/ 797392 h 840728"/>
                <a:gd name="connsiteX3" fmla="*/ 424697 w 3891617"/>
                <a:gd name="connsiteY3" fmla="*/ 806059 h 840728"/>
                <a:gd name="connsiteX4" fmla="*/ 424697 w 3891617"/>
                <a:gd name="connsiteY4" fmla="*/ 780057 h 840728"/>
                <a:gd name="connsiteX5" fmla="*/ 1308762 w 3891617"/>
                <a:gd name="connsiteY5" fmla="*/ 780057 h 840728"/>
                <a:gd name="connsiteX6" fmla="*/ 1308762 w 3891617"/>
                <a:gd name="connsiteY6" fmla="*/ 736721 h 840728"/>
                <a:gd name="connsiteX7" fmla="*/ 1958809 w 3891617"/>
                <a:gd name="connsiteY7" fmla="*/ 736721 h 840728"/>
                <a:gd name="connsiteX8" fmla="*/ 1958809 w 3891617"/>
                <a:gd name="connsiteY8" fmla="*/ 719386 h 840728"/>
                <a:gd name="connsiteX9" fmla="*/ 2097486 w 3891617"/>
                <a:gd name="connsiteY9" fmla="*/ 719386 h 840728"/>
                <a:gd name="connsiteX10" fmla="*/ 2097486 w 3891617"/>
                <a:gd name="connsiteY10" fmla="*/ 680383 h 840728"/>
                <a:gd name="connsiteX11" fmla="*/ 2548185 w 3891617"/>
                <a:gd name="connsiteY11" fmla="*/ 680383 h 840728"/>
                <a:gd name="connsiteX12" fmla="*/ 2548185 w 3891617"/>
                <a:gd name="connsiteY12" fmla="*/ 654381 h 840728"/>
                <a:gd name="connsiteX13" fmla="*/ 2569854 w 3891617"/>
                <a:gd name="connsiteY13" fmla="*/ 654381 h 840728"/>
                <a:gd name="connsiteX14" fmla="*/ 2569854 w 3891617"/>
                <a:gd name="connsiteY14" fmla="*/ 606711 h 840728"/>
                <a:gd name="connsiteX15" fmla="*/ 2626191 w 3891617"/>
                <a:gd name="connsiteY15" fmla="*/ 606711 h 840728"/>
                <a:gd name="connsiteX16" fmla="*/ 2626191 w 3891617"/>
                <a:gd name="connsiteY16" fmla="*/ 580709 h 840728"/>
                <a:gd name="connsiteX17" fmla="*/ 2682528 w 3891617"/>
                <a:gd name="connsiteY17" fmla="*/ 580709 h 840728"/>
                <a:gd name="connsiteX18" fmla="*/ 2682528 w 3891617"/>
                <a:gd name="connsiteY18" fmla="*/ 550374 h 840728"/>
                <a:gd name="connsiteX19" fmla="*/ 2790870 w 3891617"/>
                <a:gd name="connsiteY19" fmla="*/ 550374 h 840728"/>
                <a:gd name="connsiteX20" fmla="*/ 2790870 w 3891617"/>
                <a:gd name="connsiteY20" fmla="*/ 520038 h 840728"/>
                <a:gd name="connsiteX21" fmla="*/ 2790870 w 3891617"/>
                <a:gd name="connsiteY21" fmla="*/ 520038 h 840728"/>
                <a:gd name="connsiteX22" fmla="*/ 2821205 w 3891617"/>
                <a:gd name="connsiteY22" fmla="*/ 520038 h 840728"/>
                <a:gd name="connsiteX23" fmla="*/ 2821205 w 3891617"/>
                <a:gd name="connsiteY23" fmla="*/ 416031 h 840728"/>
                <a:gd name="connsiteX24" fmla="*/ 2877543 w 3891617"/>
                <a:gd name="connsiteY24" fmla="*/ 416031 h 840728"/>
                <a:gd name="connsiteX25" fmla="*/ 2877543 w 3891617"/>
                <a:gd name="connsiteY25" fmla="*/ 381361 h 840728"/>
                <a:gd name="connsiteX26" fmla="*/ 2925213 w 3891617"/>
                <a:gd name="connsiteY26" fmla="*/ 381361 h 840728"/>
                <a:gd name="connsiteX27" fmla="*/ 2925213 w 3891617"/>
                <a:gd name="connsiteY27" fmla="*/ 381361 h 840728"/>
                <a:gd name="connsiteX28" fmla="*/ 2955548 w 3891617"/>
                <a:gd name="connsiteY28" fmla="*/ 351026 h 840728"/>
                <a:gd name="connsiteX29" fmla="*/ 2977217 w 3891617"/>
                <a:gd name="connsiteY29" fmla="*/ 329357 h 840728"/>
                <a:gd name="connsiteX30" fmla="*/ 3111560 w 3891617"/>
                <a:gd name="connsiteY30" fmla="*/ 329357 h 840728"/>
                <a:gd name="connsiteX31" fmla="*/ 3111560 w 3891617"/>
                <a:gd name="connsiteY31" fmla="*/ 286021 h 840728"/>
                <a:gd name="connsiteX32" fmla="*/ 3267571 w 3891617"/>
                <a:gd name="connsiteY32" fmla="*/ 286021 h 840728"/>
                <a:gd name="connsiteX33" fmla="*/ 3267571 w 3891617"/>
                <a:gd name="connsiteY33" fmla="*/ 251352 h 840728"/>
                <a:gd name="connsiteX34" fmla="*/ 3328242 w 3891617"/>
                <a:gd name="connsiteY34" fmla="*/ 251352 h 840728"/>
                <a:gd name="connsiteX35" fmla="*/ 3328242 w 3891617"/>
                <a:gd name="connsiteY35" fmla="*/ 221016 h 840728"/>
                <a:gd name="connsiteX36" fmla="*/ 3380246 w 3891617"/>
                <a:gd name="connsiteY36" fmla="*/ 221016 h 840728"/>
                <a:gd name="connsiteX37" fmla="*/ 3380246 w 3891617"/>
                <a:gd name="connsiteY37" fmla="*/ 182014 h 840728"/>
                <a:gd name="connsiteX38" fmla="*/ 3423582 w 3891617"/>
                <a:gd name="connsiteY38" fmla="*/ 182014 h 840728"/>
                <a:gd name="connsiteX39" fmla="*/ 3423582 w 3891617"/>
                <a:gd name="connsiteY39" fmla="*/ 147344 h 840728"/>
                <a:gd name="connsiteX40" fmla="*/ 3609929 w 3891617"/>
                <a:gd name="connsiteY40" fmla="*/ 147344 h 840728"/>
                <a:gd name="connsiteX41" fmla="*/ 3609929 w 3891617"/>
                <a:gd name="connsiteY41" fmla="*/ 112675 h 840728"/>
                <a:gd name="connsiteX42" fmla="*/ 3774608 w 3891617"/>
                <a:gd name="connsiteY42" fmla="*/ 112675 h 840728"/>
                <a:gd name="connsiteX43" fmla="*/ 3774608 w 3891617"/>
                <a:gd name="connsiteY43" fmla="*/ 73672 h 840728"/>
                <a:gd name="connsiteX44" fmla="*/ 3813611 w 3891617"/>
                <a:gd name="connsiteY44" fmla="*/ 73672 h 840728"/>
                <a:gd name="connsiteX45" fmla="*/ 3813611 w 3891617"/>
                <a:gd name="connsiteY45" fmla="*/ 52004 h 840728"/>
                <a:gd name="connsiteX46" fmla="*/ 3891617 w 3891617"/>
                <a:gd name="connsiteY46" fmla="*/ 52004 h 840728"/>
                <a:gd name="connsiteX47" fmla="*/ 3891617 w 3891617"/>
                <a:gd name="connsiteY47" fmla="*/ 0 h 840728"/>
                <a:gd name="connsiteX0" fmla="*/ 0 w 3891617"/>
                <a:gd name="connsiteY0" fmla="*/ 840728 h 840728"/>
                <a:gd name="connsiteX1" fmla="*/ 186346 w 3891617"/>
                <a:gd name="connsiteY1" fmla="*/ 840728 h 840728"/>
                <a:gd name="connsiteX2" fmla="*/ 186346 w 3891617"/>
                <a:gd name="connsiteY2" fmla="*/ 797392 h 840728"/>
                <a:gd name="connsiteX3" fmla="*/ 424697 w 3891617"/>
                <a:gd name="connsiteY3" fmla="*/ 806059 h 840728"/>
                <a:gd name="connsiteX4" fmla="*/ 424697 w 3891617"/>
                <a:gd name="connsiteY4" fmla="*/ 780057 h 840728"/>
                <a:gd name="connsiteX5" fmla="*/ 1308762 w 3891617"/>
                <a:gd name="connsiteY5" fmla="*/ 780057 h 840728"/>
                <a:gd name="connsiteX6" fmla="*/ 1308762 w 3891617"/>
                <a:gd name="connsiteY6" fmla="*/ 736721 h 840728"/>
                <a:gd name="connsiteX7" fmla="*/ 1958809 w 3891617"/>
                <a:gd name="connsiteY7" fmla="*/ 736721 h 840728"/>
                <a:gd name="connsiteX8" fmla="*/ 1958809 w 3891617"/>
                <a:gd name="connsiteY8" fmla="*/ 719386 h 840728"/>
                <a:gd name="connsiteX9" fmla="*/ 2097486 w 3891617"/>
                <a:gd name="connsiteY9" fmla="*/ 719386 h 840728"/>
                <a:gd name="connsiteX10" fmla="*/ 2097486 w 3891617"/>
                <a:gd name="connsiteY10" fmla="*/ 680383 h 840728"/>
                <a:gd name="connsiteX11" fmla="*/ 2548185 w 3891617"/>
                <a:gd name="connsiteY11" fmla="*/ 680383 h 840728"/>
                <a:gd name="connsiteX12" fmla="*/ 2548185 w 3891617"/>
                <a:gd name="connsiteY12" fmla="*/ 654381 h 840728"/>
                <a:gd name="connsiteX13" fmla="*/ 2569854 w 3891617"/>
                <a:gd name="connsiteY13" fmla="*/ 654381 h 840728"/>
                <a:gd name="connsiteX14" fmla="*/ 2569854 w 3891617"/>
                <a:gd name="connsiteY14" fmla="*/ 606711 h 840728"/>
                <a:gd name="connsiteX15" fmla="*/ 2626191 w 3891617"/>
                <a:gd name="connsiteY15" fmla="*/ 606711 h 840728"/>
                <a:gd name="connsiteX16" fmla="*/ 2626191 w 3891617"/>
                <a:gd name="connsiteY16" fmla="*/ 580709 h 840728"/>
                <a:gd name="connsiteX17" fmla="*/ 2682528 w 3891617"/>
                <a:gd name="connsiteY17" fmla="*/ 580709 h 840728"/>
                <a:gd name="connsiteX18" fmla="*/ 2682528 w 3891617"/>
                <a:gd name="connsiteY18" fmla="*/ 550374 h 840728"/>
                <a:gd name="connsiteX19" fmla="*/ 2790870 w 3891617"/>
                <a:gd name="connsiteY19" fmla="*/ 550374 h 840728"/>
                <a:gd name="connsiteX20" fmla="*/ 2790870 w 3891617"/>
                <a:gd name="connsiteY20" fmla="*/ 520038 h 840728"/>
                <a:gd name="connsiteX21" fmla="*/ 2790870 w 3891617"/>
                <a:gd name="connsiteY21" fmla="*/ 520038 h 840728"/>
                <a:gd name="connsiteX22" fmla="*/ 2821205 w 3891617"/>
                <a:gd name="connsiteY22" fmla="*/ 520038 h 840728"/>
                <a:gd name="connsiteX23" fmla="*/ 2821205 w 3891617"/>
                <a:gd name="connsiteY23" fmla="*/ 416031 h 840728"/>
                <a:gd name="connsiteX24" fmla="*/ 2877543 w 3891617"/>
                <a:gd name="connsiteY24" fmla="*/ 416031 h 840728"/>
                <a:gd name="connsiteX25" fmla="*/ 2877543 w 3891617"/>
                <a:gd name="connsiteY25" fmla="*/ 381361 h 840728"/>
                <a:gd name="connsiteX26" fmla="*/ 2925213 w 3891617"/>
                <a:gd name="connsiteY26" fmla="*/ 381361 h 840728"/>
                <a:gd name="connsiteX27" fmla="*/ 2925213 w 3891617"/>
                <a:gd name="connsiteY27" fmla="*/ 381361 h 840728"/>
                <a:gd name="connsiteX28" fmla="*/ 2980128 w 3891617"/>
                <a:gd name="connsiteY28" fmla="*/ 348568 h 840728"/>
                <a:gd name="connsiteX29" fmla="*/ 2977217 w 3891617"/>
                <a:gd name="connsiteY29" fmla="*/ 329357 h 840728"/>
                <a:gd name="connsiteX30" fmla="*/ 3111560 w 3891617"/>
                <a:gd name="connsiteY30" fmla="*/ 329357 h 840728"/>
                <a:gd name="connsiteX31" fmla="*/ 3111560 w 3891617"/>
                <a:gd name="connsiteY31" fmla="*/ 286021 h 840728"/>
                <a:gd name="connsiteX32" fmla="*/ 3267571 w 3891617"/>
                <a:gd name="connsiteY32" fmla="*/ 286021 h 840728"/>
                <a:gd name="connsiteX33" fmla="*/ 3267571 w 3891617"/>
                <a:gd name="connsiteY33" fmla="*/ 251352 h 840728"/>
                <a:gd name="connsiteX34" fmla="*/ 3328242 w 3891617"/>
                <a:gd name="connsiteY34" fmla="*/ 251352 h 840728"/>
                <a:gd name="connsiteX35" fmla="*/ 3328242 w 3891617"/>
                <a:gd name="connsiteY35" fmla="*/ 221016 h 840728"/>
                <a:gd name="connsiteX36" fmla="*/ 3380246 w 3891617"/>
                <a:gd name="connsiteY36" fmla="*/ 221016 h 840728"/>
                <a:gd name="connsiteX37" fmla="*/ 3380246 w 3891617"/>
                <a:gd name="connsiteY37" fmla="*/ 182014 h 840728"/>
                <a:gd name="connsiteX38" fmla="*/ 3423582 w 3891617"/>
                <a:gd name="connsiteY38" fmla="*/ 182014 h 840728"/>
                <a:gd name="connsiteX39" fmla="*/ 3423582 w 3891617"/>
                <a:gd name="connsiteY39" fmla="*/ 147344 h 840728"/>
                <a:gd name="connsiteX40" fmla="*/ 3609929 w 3891617"/>
                <a:gd name="connsiteY40" fmla="*/ 147344 h 840728"/>
                <a:gd name="connsiteX41" fmla="*/ 3609929 w 3891617"/>
                <a:gd name="connsiteY41" fmla="*/ 112675 h 840728"/>
                <a:gd name="connsiteX42" fmla="*/ 3774608 w 3891617"/>
                <a:gd name="connsiteY42" fmla="*/ 112675 h 840728"/>
                <a:gd name="connsiteX43" fmla="*/ 3774608 w 3891617"/>
                <a:gd name="connsiteY43" fmla="*/ 73672 h 840728"/>
                <a:gd name="connsiteX44" fmla="*/ 3813611 w 3891617"/>
                <a:gd name="connsiteY44" fmla="*/ 73672 h 840728"/>
                <a:gd name="connsiteX45" fmla="*/ 3813611 w 3891617"/>
                <a:gd name="connsiteY45" fmla="*/ 52004 h 840728"/>
                <a:gd name="connsiteX46" fmla="*/ 3891617 w 3891617"/>
                <a:gd name="connsiteY46" fmla="*/ 52004 h 840728"/>
                <a:gd name="connsiteX47" fmla="*/ 3891617 w 3891617"/>
                <a:gd name="connsiteY47" fmla="*/ 0 h 840728"/>
                <a:gd name="connsiteX0" fmla="*/ 0 w 3891617"/>
                <a:gd name="connsiteY0" fmla="*/ 840728 h 840728"/>
                <a:gd name="connsiteX1" fmla="*/ 186346 w 3891617"/>
                <a:gd name="connsiteY1" fmla="*/ 840728 h 840728"/>
                <a:gd name="connsiteX2" fmla="*/ 186346 w 3891617"/>
                <a:gd name="connsiteY2" fmla="*/ 797392 h 840728"/>
                <a:gd name="connsiteX3" fmla="*/ 424697 w 3891617"/>
                <a:gd name="connsiteY3" fmla="*/ 806059 h 840728"/>
                <a:gd name="connsiteX4" fmla="*/ 424697 w 3891617"/>
                <a:gd name="connsiteY4" fmla="*/ 780057 h 840728"/>
                <a:gd name="connsiteX5" fmla="*/ 1308762 w 3891617"/>
                <a:gd name="connsiteY5" fmla="*/ 780057 h 840728"/>
                <a:gd name="connsiteX6" fmla="*/ 1308762 w 3891617"/>
                <a:gd name="connsiteY6" fmla="*/ 736721 h 840728"/>
                <a:gd name="connsiteX7" fmla="*/ 1958809 w 3891617"/>
                <a:gd name="connsiteY7" fmla="*/ 736721 h 840728"/>
                <a:gd name="connsiteX8" fmla="*/ 1958809 w 3891617"/>
                <a:gd name="connsiteY8" fmla="*/ 719386 h 840728"/>
                <a:gd name="connsiteX9" fmla="*/ 2097486 w 3891617"/>
                <a:gd name="connsiteY9" fmla="*/ 719386 h 840728"/>
                <a:gd name="connsiteX10" fmla="*/ 2097486 w 3891617"/>
                <a:gd name="connsiteY10" fmla="*/ 680383 h 840728"/>
                <a:gd name="connsiteX11" fmla="*/ 2548185 w 3891617"/>
                <a:gd name="connsiteY11" fmla="*/ 680383 h 840728"/>
                <a:gd name="connsiteX12" fmla="*/ 2548185 w 3891617"/>
                <a:gd name="connsiteY12" fmla="*/ 654381 h 840728"/>
                <a:gd name="connsiteX13" fmla="*/ 2569854 w 3891617"/>
                <a:gd name="connsiteY13" fmla="*/ 654381 h 840728"/>
                <a:gd name="connsiteX14" fmla="*/ 2569854 w 3891617"/>
                <a:gd name="connsiteY14" fmla="*/ 606711 h 840728"/>
                <a:gd name="connsiteX15" fmla="*/ 2626191 w 3891617"/>
                <a:gd name="connsiteY15" fmla="*/ 606711 h 840728"/>
                <a:gd name="connsiteX16" fmla="*/ 2626191 w 3891617"/>
                <a:gd name="connsiteY16" fmla="*/ 580709 h 840728"/>
                <a:gd name="connsiteX17" fmla="*/ 2682528 w 3891617"/>
                <a:gd name="connsiteY17" fmla="*/ 580709 h 840728"/>
                <a:gd name="connsiteX18" fmla="*/ 2682528 w 3891617"/>
                <a:gd name="connsiteY18" fmla="*/ 550374 h 840728"/>
                <a:gd name="connsiteX19" fmla="*/ 2790870 w 3891617"/>
                <a:gd name="connsiteY19" fmla="*/ 550374 h 840728"/>
                <a:gd name="connsiteX20" fmla="*/ 2790870 w 3891617"/>
                <a:gd name="connsiteY20" fmla="*/ 520038 h 840728"/>
                <a:gd name="connsiteX21" fmla="*/ 2790870 w 3891617"/>
                <a:gd name="connsiteY21" fmla="*/ 520038 h 840728"/>
                <a:gd name="connsiteX22" fmla="*/ 2821205 w 3891617"/>
                <a:gd name="connsiteY22" fmla="*/ 520038 h 840728"/>
                <a:gd name="connsiteX23" fmla="*/ 2821205 w 3891617"/>
                <a:gd name="connsiteY23" fmla="*/ 416031 h 840728"/>
                <a:gd name="connsiteX24" fmla="*/ 2877543 w 3891617"/>
                <a:gd name="connsiteY24" fmla="*/ 416031 h 840728"/>
                <a:gd name="connsiteX25" fmla="*/ 2877543 w 3891617"/>
                <a:gd name="connsiteY25" fmla="*/ 381361 h 840728"/>
                <a:gd name="connsiteX26" fmla="*/ 2925213 w 3891617"/>
                <a:gd name="connsiteY26" fmla="*/ 381361 h 840728"/>
                <a:gd name="connsiteX27" fmla="*/ 2925213 w 3891617"/>
                <a:gd name="connsiteY27" fmla="*/ 381361 h 840728"/>
                <a:gd name="connsiteX28" fmla="*/ 2926040 w 3891617"/>
                <a:gd name="connsiteY28" fmla="*/ 346436 h 840728"/>
                <a:gd name="connsiteX29" fmla="*/ 2980128 w 3891617"/>
                <a:gd name="connsiteY29" fmla="*/ 348568 h 840728"/>
                <a:gd name="connsiteX30" fmla="*/ 2977217 w 3891617"/>
                <a:gd name="connsiteY30" fmla="*/ 329357 h 840728"/>
                <a:gd name="connsiteX31" fmla="*/ 3111560 w 3891617"/>
                <a:gd name="connsiteY31" fmla="*/ 329357 h 840728"/>
                <a:gd name="connsiteX32" fmla="*/ 3111560 w 3891617"/>
                <a:gd name="connsiteY32" fmla="*/ 286021 h 840728"/>
                <a:gd name="connsiteX33" fmla="*/ 3267571 w 3891617"/>
                <a:gd name="connsiteY33" fmla="*/ 286021 h 840728"/>
                <a:gd name="connsiteX34" fmla="*/ 3267571 w 3891617"/>
                <a:gd name="connsiteY34" fmla="*/ 251352 h 840728"/>
                <a:gd name="connsiteX35" fmla="*/ 3328242 w 3891617"/>
                <a:gd name="connsiteY35" fmla="*/ 251352 h 840728"/>
                <a:gd name="connsiteX36" fmla="*/ 3328242 w 3891617"/>
                <a:gd name="connsiteY36" fmla="*/ 221016 h 840728"/>
                <a:gd name="connsiteX37" fmla="*/ 3380246 w 3891617"/>
                <a:gd name="connsiteY37" fmla="*/ 221016 h 840728"/>
                <a:gd name="connsiteX38" fmla="*/ 3380246 w 3891617"/>
                <a:gd name="connsiteY38" fmla="*/ 182014 h 840728"/>
                <a:gd name="connsiteX39" fmla="*/ 3423582 w 3891617"/>
                <a:gd name="connsiteY39" fmla="*/ 182014 h 840728"/>
                <a:gd name="connsiteX40" fmla="*/ 3423582 w 3891617"/>
                <a:gd name="connsiteY40" fmla="*/ 147344 h 840728"/>
                <a:gd name="connsiteX41" fmla="*/ 3609929 w 3891617"/>
                <a:gd name="connsiteY41" fmla="*/ 147344 h 840728"/>
                <a:gd name="connsiteX42" fmla="*/ 3609929 w 3891617"/>
                <a:gd name="connsiteY42" fmla="*/ 112675 h 840728"/>
                <a:gd name="connsiteX43" fmla="*/ 3774608 w 3891617"/>
                <a:gd name="connsiteY43" fmla="*/ 112675 h 840728"/>
                <a:gd name="connsiteX44" fmla="*/ 3774608 w 3891617"/>
                <a:gd name="connsiteY44" fmla="*/ 73672 h 840728"/>
                <a:gd name="connsiteX45" fmla="*/ 3813611 w 3891617"/>
                <a:gd name="connsiteY45" fmla="*/ 73672 h 840728"/>
                <a:gd name="connsiteX46" fmla="*/ 3813611 w 3891617"/>
                <a:gd name="connsiteY46" fmla="*/ 52004 h 840728"/>
                <a:gd name="connsiteX47" fmla="*/ 3891617 w 3891617"/>
                <a:gd name="connsiteY47" fmla="*/ 52004 h 840728"/>
                <a:gd name="connsiteX48" fmla="*/ 3891617 w 3891617"/>
                <a:gd name="connsiteY48" fmla="*/ 0 h 840728"/>
                <a:gd name="connsiteX0" fmla="*/ 0 w 3891617"/>
                <a:gd name="connsiteY0" fmla="*/ 840728 h 840728"/>
                <a:gd name="connsiteX1" fmla="*/ 186346 w 3891617"/>
                <a:gd name="connsiteY1" fmla="*/ 840728 h 840728"/>
                <a:gd name="connsiteX2" fmla="*/ 186346 w 3891617"/>
                <a:gd name="connsiteY2" fmla="*/ 797392 h 840728"/>
                <a:gd name="connsiteX3" fmla="*/ 424697 w 3891617"/>
                <a:gd name="connsiteY3" fmla="*/ 806059 h 840728"/>
                <a:gd name="connsiteX4" fmla="*/ 424697 w 3891617"/>
                <a:gd name="connsiteY4" fmla="*/ 780057 h 840728"/>
                <a:gd name="connsiteX5" fmla="*/ 1308762 w 3891617"/>
                <a:gd name="connsiteY5" fmla="*/ 780057 h 840728"/>
                <a:gd name="connsiteX6" fmla="*/ 1308762 w 3891617"/>
                <a:gd name="connsiteY6" fmla="*/ 736721 h 840728"/>
                <a:gd name="connsiteX7" fmla="*/ 1958809 w 3891617"/>
                <a:gd name="connsiteY7" fmla="*/ 736721 h 840728"/>
                <a:gd name="connsiteX8" fmla="*/ 1958809 w 3891617"/>
                <a:gd name="connsiteY8" fmla="*/ 719386 h 840728"/>
                <a:gd name="connsiteX9" fmla="*/ 2097486 w 3891617"/>
                <a:gd name="connsiteY9" fmla="*/ 719386 h 840728"/>
                <a:gd name="connsiteX10" fmla="*/ 2097486 w 3891617"/>
                <a:gd name="connsiteY10" fmla="*/ 680383 h 840728"/>
                <a:gd name="connsiteX11" fmla="*/ 2548185 w 3891617"/>
                <a:gd name="connsiteY11" fmla="*/ 680383 h 840728"/>
                <a:gd name="connsiteX12" fmla="*/ 2548185 w 3891617"/>
                <a:gd name="connsiteY12" fmla="*/ 654381 h 840728"/>
                <a:gd name="connsiteX13" fmla="*/ 2569854 w 3891617"/>
                <a:gd name="connsiteY13" fmla="*/ 654381 h 840728"/>
                <a:gd name="connsiteX14" fmla="*/ 2569854 w 3891617"/>
                <a:gd name="connsiteY14" fmla="*/ 606711 h 840728"/>
                <a:gd name="connsiteX15" fmla="*/ 2626191 w 3891617"/>
                <a:gd name="connsiteY15" fmla="*/ 606711 h 840728"/>
                <a:gd name="connsiteX16" fmla="*/ 2626191 w 3891617"/>
                <a:gd name="connsiteY16" fmla="*/ 580709 h 840728"/>
                <a:gd name="connsiteX17" fmla="*/ 2682528 w 3891617"/>
                <a:gd name="connsiteY17" fmla="*/ 580709 h 840728"/>
                <a:gd name="connsiteX18" fmla="*/ 2682528 w 3891617"/>
                <a:gd name="connsiteY18" fmla="*/ 550374 h 840728"/>
                <a:gd name="connsiteX19" fmla="*/ 2790870 w 3891617"/>
                <a:gd name="connsiteY19" fmla="*/ 550374 h 840728"/>
                <a:gd name="connsiteX20" fmla="*/ 2790870 w 3891617"/>
                <a:gd name="connsiteY20" fmla="*/ 520038 h 840728"/>
                <a:gd name="connsiteX21" fmla="*/ 2790870 w 3891617"/>
                <a:gd name="connsiteY21" fmla="*/ 520038 h 840728"/>
                <a:gd name="connsiteX22" fmla="*/ 2821205 w 3891617"/>
                <a:gd name="connsiteY22" fmla="*/ 520038 h 840728"/>
                <a:gd name="connsiteX23" fmla="*/ 2821205 w 3891617"/>
                <a:gd name="connsiteY23" fmla="*/ 416031 h 840728"/>
                <a:gd name="connsiteX24" fmla="*/ 2877543 w 3891617"/>
                <a:gd name="connsiteY24" fmla="*/ 416031 h 840728"/>
                <a:gd name="connsiteX25" fmla="*/ 2877543 w 3891617"/>
                <a:gd name="connsiteY25" fmla="*/ 381361 h 840728"/>
                <a:gd name="connsiteX26" fmla="*/ 2925213 w 3891617"/>
                <a:gd name="connsiteY26" fmla="*/ 381361 h 840728"/>
                <a:gd name="connsiteX27" fmla="*/ 2925213 w 3891617"/>
                <a:gd name="connsiteY27" fmla="*/ 381361 h 840728"/>
                <a:gd name="connsiteX28" fmla="*/ 2935872 w 3891617"/>
                <a:gd name="connsiteY28" fmla="*/ 348894 h 840728"/>
                <a:gd name="connsiteX29" fmla="*/ 2980128 w 3891617"/>
                <a:gd name="connsiteY29" fmla="*/ 348568 h 840728"/>
                <a:gd name="connsiteX30" fmla="*/ 2977217 w 3891617"/>
                <a:gd name="connsiteY30" fmla="*/ 329357 h 840728"/>
                <a:gd name="connsiteX31" fmla="*/ 3111560 w 3891617"/>
                <a:gd name="connsiteY31" fmla="*/ 329357 h 840728"/>
                <a:gd name="connsiteX32" fmla="*/ 3111560 w 3891617"/>
                <a:gd name="connsiteY32" fmla="*/ 286021 h 840728"/>
                <a:gd name="connsiteX33" fmla="*/ 3267571 w 3891617"/>
                <a:gd name="connsiteY33" fmla="*/ 286021 h 840728"/>
                <a:gd name="connsiteX34" fmla="*/ 3267571 w 3891617"/>
                <a:gd name="connsiteY34" fmla="*/ 251352 h 840728"/>
                <a:gd name="connsiteX35" fmla="*/ 3328242 w 3891617"/>
                <a:gd name="connsiteY35" fmla="*/ 251352 h 840728"/>
                <a:gd name="connsiteX36" fmla="*/ 3328242 w 3891617"/>
                <a:gd name="connsiteY36" fmla="*/ 221016 h 840728"/>
                <a:gd name="connsiteX37" fmla="*/ 3380246 w 3891617"/>
                <a:gd name="connsiteY37" fmla="*/ 221016 h 840728"/>
                <a:gd name="connsiteX38" fmla="*/ 3380246 w 3891617"/>
                <a:gd name="connsiteY38" fmla="*/ 182014 h 840728"/>
                <a:gd name="connsiteX39" fmla="*/ 3423582 w 3891617"/>
                <a:gd name="connsiteY39" fmla="*/ 182014 h 840728"/>
                <a:gd name="connsiteX40" fmla="*/ 3423582 w 3891617"/>
                <a:gd name="connsiteY40" fmla="*/ 147344 h 840728"/>
                <a:gd name="connsiteX41" fmla="*/ 3609929 w 3891617"/>
                <a:gd name="connsiteY41" fmla="*/ 147344 h 840728"/>
                <a:gd name="connsiteX42" fmla="*/ 3609929 w 3891617"/>
                <a:gd name="connsiteY42" fmla="*/ 112675 h 840728"/>
                <a:gd name="connsiteX43" fmla="*/ 3774608 w 3891617"/>
                <a:gd name="connsiteY43" fmla="*/ 112675 h 840728"/>
                <a:gd name="connsiteX44" fmla="*/ 3774608 w 3891617"/>
                <a:gd name="connsiteY44" fmla="*/ 73672 h 840728"/>
                <a:gd name="connsiteX45" fmla="*/ 3813611 w 3891617"/>
                <a:gd name="connsiteY45" fmla="*/ 73672 h 840728"/>
                <a:gd name="connsiteX46" fmla="*/ 3813611 w 3891617"/>
                <a:gd name="connsiteY46" fmla="*/ 52004 h 840728"/>
                <a:gd name="connsiteX47" fmla="*/ 3891617 w 3891617"/>
                <a:gd name="connsiteY47" fmla="*/ 52004 h 840728"/>
                <a:gd name="connsiteX48" fmla="*/ 3891617 w 3891617"/>
                <a:gd name="connsiteY48" fmla="*/ 0 h 84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91617" h="840728">
                  <a:moveTo>
                    <a:pt x="0" y="840728"/>
                  </a:moveTo>
                  <a:lnTo>
                    <a:pt x="186346" y="840728"/>
                  </a:lnTo>
                  <a:lnTo>
                    <a:pt x="186346" y="797392"/>
                  </a:lnTo>
                  <a:lnTo>
                    <a:pt x="424697" y="806059"/>
                  </a:lnTo>
                  <a:lnTo>
                    <a:pt x="424697" y="780057"/>
                  </a:lnTo>
                  <a:lnTo>
                    <a:pt x="1308762" y="780057"/>
                  </a:lnTo>
                  <a:lnTo>
                    <a:pt x="1308762" y="736721"/>
                  </a:lnTo>
                  <a:lnTo>
                    <a:pt x="1958809" y="736721"/>
                  </a:lnTo>
                  <a:lnTo>
                    <a:pt x="1958809" y="719386"/>
                  </a:lnTo>
                  <a:lnTo>
                    <a:pt x="2097486" y="719386"/>
                  </a:lnTo>
                  <a:lnTo>
                    <a:pt x="2097486" y="680383"/>
                  </a:lnTo>
                  <a:lnTo>
                    <a:pt x="2548185" y="680383"/>
                  </a:lnTo>
                  <a:lnTo>
                    <a:pt x="2548185" y="654381"/>
                  </a:lnTo>
                  <a:lnTo>
                    <a:pt x="2569854" y="654381"/>
                  </a:lnTo>
                  <a:lnTo>
                    <a:pt x="2569854" y="606711"/>
                  </a:lnTo>
                  <a:lnTo>
                    <a:pt x="2626191" y="606711"/>
                  </a:lnTo>
                  <a:lnTo>
                    <a:pt x="2626191" y="580709"/>
                  </a:lnTo>
                  <a:lnTo>
                    <a:pt x="2682528" y="580709"/>
                  </a:lnTo>
                  <a:lnTo>
                    <a:pt x="2682528" y="550374"/>
                  </a:lnTo>
                  <a:lnTo>
                    <a:pt x="2790870" y="550374"/>
                  </a:lnTo>
                  <a:lnTo>
                    <a:pt x="2790870" y="520038"/>
                  </a:lnTo>
                  <a:lnTo>
                    <a:pt x="2790870" y="520038"/>
                  </a:lnTo>
                  <a:lnTo>
                    <a:pt x="2821205" y="520038"/>
                  </a:lnTo>
                  <a:lnTo>
                    <a:pt x="2821205" y="416031"/>
                  </a:lnTo>
                  <a:lnTo>
                    <a:pt x="2877543" y="416031"/>
                  </a:lnTo>
                  <a:lnTo>
                    <a:pt x="2877543" y="381361"/>
                  </a:lnTo>
                  <a:lnTo>
                    <a:pt x="2925213" y="381361"/>
                  </a:lnTo>
                  <a:lnTo>
                    <a:pt x="2925213" y="381361"/>
                  </a:lnTo>
                  <a:cubicBezTo>
                    <a:pt x="2926989" y="375950"/>
                    <a:pt x="2926583" y="353162"/>
                    <a:pt x="2935872" y="348894"/>
                  </a:cubicBezTo>
                  <a:cubicBezTo>
                    <a:pt x="2953901" y="349605"/>
                    <a:pt x="2973237" y="351824"/>
                    <a:pt x="2980128" y="348568"/>
                  </a:cubicBezTo>
                  <a:cubicBezTo>
                    <a:pt x="2987019" y="345312"/>
                    <a:pt x="2978187" y="335761"/>
                    <a:pt x="2977217" y="329357"/>
                  </a:cubicBezTo>
                  <a:lnTo>
                    <a:pt x="3111560" y="329357"/>
                  </a:lnTo>
                  <a:lnTo>
                    <a:pt x="3111560" y="286021"/>
                  </a:lnTo>
                  <a:lnTo>
                    <a:pt x="3267571" y="286021"/>
                  </a:lnTo>
                  <a:lnTo>
                    <a:pt x="3267571" y="251352"/>
                  </a:lnTo>
                  <a:lnTo>
                    <a:pt x="3328242" y="251352"/>
                  </a:lnTo>
                  <a:lnTo>
                    <a:pt x="3328242" y="221016"/>
                  </a:lnTo>
                  <a:lnTo>
                    <a:pt x="3380246" y="221016"/>
                  </a:lnTo>
                  <a:lnTo>
                    <a:pt x="3380246" y="182014"/>
                  </a:lnTo>
                  <a:lnTo>
                    <a:pt x="3423582" y="182014"/>
                  </a:lnTo>
                  <a:lnTo>
                    <a:pt x="3423582" y="147344"/>
                  </a:lnTo>
                  <a:lnTo>
                    <a:pt x="3609929" y="147344"/>
                  </a:lnTo>
                  <a:lnTo>
                    <a:pt x="3609929" y="112675"/>
                  </a:lnTo>
                  <a:lnTo>
                    <a:pt x="3774608" y="112675"/>
                  </a:lnTo>
                  <a:lnTo>
                    <a:pt x="3774608" y="73672"/>
                  </a:lnTo>
                  <a:lnTo>
                    <a:pt x="3813611" y="73672"/>
                  </a:lnTo>
                  <a:lnTo>
                    <a:pt x="3813611" y="52004"/>
                  </a:lnTo>
                  <a:lnTo>
                    <a:pt x="3891617" y="52004"/>
                  </a:lnTo>
                  <a:lnTo>
                    <a:pt x="3891617" y="0"/>
                  </a:lnTo>
                </a:path>
              </a:pathLst>
            </a:custGeom>
            <a:noFill/>
            <a:ln w="38100" algn="ctr">
              <a:solidFill>
                <a:schemeClr val="accent4"/>
              </a:solidFill>
              <a:round/>
              <a:headEnd/>
              <a:tailEnd/>
            </a:ln>
          </p:spPr>
          <p:txBody>
            <a:bodyPr lIns="91414" tIns="45708" rIns="91414" bIns="45708" anchor="ctr"/>
            <a:lstStyle/>
            <a:p>
              <a:pPr eaLnBrk="0" fontAlgn="auto" hangingPunct="0">
                <a:lnSpc>
                  <a:spcPct val="85000"/>
                </a:lnSpc>
                <a:spcBef>
                  <a:spcPts val="0"/>
                </a:spcBef>
                <a:spcAft>
                  <a:spcPts val="0"/>
                </a:spcAft>
                <a:defRPr/>
              </a:pPr>
              <a:endParaRPr lang="en-GB" dirty="0">
                <a:latin typeface="Comic Sans MS" pitchFamily="66" charset="0"/>
                <a:ea typeface="ＭＳ Ｐゴシック" pitchFamily="34" charset="-128"/>
              </a:endParaRPr>
            </a:p>
          </p:txBody>
        </p:sp>
        <p:sp>
          <p:nvSpPr>
            <p:cNvPr id="46" name="Freeform 12"/>
            <p:cNvSpPr>
              <a:spLocks/>
            </p:cNvSpPr>
            <p:nvPr/>
          </p:nvSpPr>
          <p:spPr bwMode="auto">
            <a:xfrm>
              <a:off x="1466661" y="2308822"/>
              <a:ext cx="4051426" cy="1964602"/>
            </a:xfrm>
            <a:custGeom>
              <a:avLst/>
              <a:gdLst>
                <a:gd name="T0" fmla="*/ 72428 w 4051426"/>
                <a:gd name="T1" fmla="*/ 1964602 h 1964602"/>
                <a:gd name="T2" fmla="*/ 203703 w 4051426"/>
                <a:gd name="T3" fmla="*/ 1914808 h 1964602"/>
                <a:gd name="T4" fmla="*/ 239917 w 4051426"/>
                <a:gd name="T5" fmla="*/ 1865014 h 1964602"/>
                <a:gd name="T6" fmla="*/ 344032 w 4051426"/>
                <a:gd name="T7" fmla="*/ 1801640 h 1964602"/>
                <a:gd name="T8" fmla="*/ 389299 w 4051426"/>
                <a:gd name="T9" fmla="*/ 1738266 h 1964602"/>
                <a:gd name="T10" fmla="*/ 448147 w 4051426"/>
                <a:gd name="T11" fmla="*/ 1683945 h 1964602"/>
                <a:gd name="T12" fmla="*/ 488888 w 4051426"/>
                <a:gd name="T13" fmla="*/ 1634151 h 1964602"/>
                <a:gd name="T14" fmla="*/ 547735 w 4051426"/>
                <a:gd name="T15" fmla="*/ 1593410 h 1964602"/>
                <a:gd name="T16" fmla="*/ 633743 w 4051426"/>
                <a:gd name="T17" fmla="*/ 1484769 h 1964602"/>
                <a:gd name="T18" fmla="*/ 683537 w 4051426"/>
                <a:gd name="T19" fmla="*/ 1434975 h 1964602"/>
                <a:gd name="T20" fmla="*/ 810286 w 4051426"/>
                <a:gd name="T21" fmla="*/ 1362547 h 1964602"/>
                <a:gd name="T22" fmla="*/ 869133 w 4051426"/>
                <a:gd name="T23" fmla="*/ 1326333 h 1964602"/>
                <a:gd name="T24" fmla="*/ 927981 w 4051426"/>
                <a:gd name="T25" fmla="*/ 1258432 h 1964602"/>
                <a:gd name="T26" fmla="*/ 1081889 w 4051426"/>
                <a:gd name="T27" fmla="*/ 1204111 h 1964602"/>
                <a:gd name="T28" fmla="*/ 1253905 w 4051426"/>
                <a:gd name="T29" fmla="*/ 1158844 h 1964602"/>
                <a:gd name="T30" fmla="*/ 1299173 w 4051426"/>
                <a:gd name="T31" fmla="*/ 1104523 h 1964602"/>
                <a:gd name="T32" fmla="*/ 1425921 w 4051426"/>
                <a:gd name="T33" fmla="*/ 1068309 h 1964602"/>
                <a:gd name="T34" fmla="*/ 1539089 w 4051426"/>
                <a:gd name="T35" fmla="*/ 1004935 h 1964602"/>
                <a:gd name="T36" fmla="*/ 1837854 w 4051426"/>
                <a:gd name="T37" fmla="*/ 964194 h 1964602"/>
                <a:gd name="T38" fmla="*/ 1910282 w 4051426"/>
                <a:gd name="T39" fmla="*/ 891767 h 1964602"/>
                <a:gd name="T40" fmla="*/ 2064190 w 4051426"/>
                <a:gd name="T41" fmla="*/ 796705 h 1964602"/>
                <a:gd name="T42" fmla="*/ 2295054 w 4051426"/>
                <a:gd name="T43" fmla="*/ 760491 h 1964602"/>
                <a:gd name="T44" fmla="*/ 2851842 w 4051426"/>
                <a:gd name="T45" fmla="*/ 697117 h 1964602"/>
                <a:gd name="T46" fmla="*/ 3028385 w 4051426"/>
                <a:gd name="T47" fmla="*/ 656377 h 1964602"/>
                <a:gd name="T48" fmla="*/ 3100812 w 4051426"/>
                <a:gd name="T49" fmla="*/ 583949 h 1964602"/>
                <a:gd name="T50" fmla="*/ 3155133 w 4051426"/>
                <a:gd name="T51" fmla="*/ 543208 h 1964602"/>
                <a:gd name="T52" fmla="*/ 3236614 w 4051426"/>
                <a:gd name="T53" fmla="*/ 502468 h 1964602"/>
                <a:gd name="T54" fmla="*/ 3399577 w 4051426"/>
                <a:gd name="T55" fmla="*/ 457200 h 1964602"/>
                <a:gd name="T56" fmla="*/ 3453897 w 4051426"/>
                <a:gd name="T57" fmla="*/ 393826 h 1964602"/>
                <a:gd name="T58" fmla="*/ 3612333 w 4051426"/>
                <a:gd name="T59" fmla="*/ 330452 h 1964602"/>
                <a:gd name="T60" fmla="*/ 3680234 w 4051426"/>
                <a:gd name="T61" fmla="*/ 221810 h 1964602"/>
                <a:gd name="T62" fmla="*/ 3811509 w 4051426"/>
                <a:gd name="T63" fmla="*/ 104115 h 1964602"/>
                <a:gd name="T64" fmla="*/ 3870357 w 4051426"/>
                <a:gd name="T65" fmla="*/ 76955 h 1964602"/>
                <a:gd name="T66" fmla="*/ 3942785 w 4051426"/>
                <a:gd name="T67" fmla="*/ 0 h 1964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1426"/>
                <a:gd name="T103" fmla="*/ 0 h 1964602"/>
                <a:gd name="T104" fmla="*/ 4051426 w 4051426"/>
                <a:gd name="T105" fmla="*/ 1964602 h 19646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1426" h="1964602">
                  <a:moveTo>
                    <a:pt x="0" y="1964602"/>
                  </a:moveTo>
                  <a:lnTo>
                    <a:pt x="72428" y="1964602"/>
                  </a:lnTo>
                  <a:lnTo>
                    <a:pt x="72428" y="1914808"/>
                  </a:lnTo>
                  <a:lnTo>
                    <a:pt x="203703" y="1914808"/>
                  </a:lnTo>
                  <a:lnTo>
                    <a:pt x="203703" y="1865014"/>
                  </a:lnTo>
                  <a:lnTo>
                    <a:pt x="239917" y="1865014"/>
                  </a:lnTo>
                  <a:lnTo>
                    <a:pt x="239917" y="1801640"/>
                  </a:lnTo>
                  <a:lnTo>
                    <a:pt x="344032" y="1801640"/>
                  </a:lnTo>
                  <a:lnTo>
                    <a:pt x="344032" y="1738266"/>
                  </a:lnTo>
                  <a:lnTo>
                    <a:pt x="389299" y="1738266"/>
                  </a:lnTo>
                  <a:lnTo>
                    <a:pt x="389299" y="1683945"/>
                  </a:lnTo>
                  <a:lnTo>
                    <a:pt x="448147" y="1683945"/>
                  </a:lnTo>
                  <a:lnTo>
                    <a:pt x="448147" y="1634151"/>
                  </a:lnTo>
                  <a:lnTo>
                    <a:pt x="488888" y="1634151"/>
                  </a:lnTo>
                  <a:lnTo>
                    <a:pt x="488888" y="1593410"/>
                  </a:lnTo>
                  <a:lnTo>
                    <a:pt x="547735" y="1593410"/>
                  </a:lnTo>
                  <a:lnTo>
                    <a:pt x="547735" y="1484769"/>
                  </a:lnTo>
                  <a:lnTo>
                    <a:pt x="633743" y="1484769"/>
                  </a:lnTo>
                  <a:lnTo>
                    <a:pt x="633743" y="1434975"/>
                  </a:lnTo>
                  <a:lnTo>
                    <a:pt x="683537" y="1434975"/>
                  </a:lnTo>
                  <a:lnTo>
                    <a:pt x="683537" y="1362547"/>
                  </a:lnTo>
                  <a:lnTo>
                    <a:pt x="810286" y="1362547"/>
                  </a:lnTo>
                  <a:lnTo>
                    <a:pt x="846500" y="1326333"/>
                  </a:lnTo>
                  <a:lnTo>
                    <a:pt x="869133" y="1326333"/>
                  </a:lnTo>
                  <a:lnTo>
                    <a:pt x="869133" y="1258432"/>
                  </a:lnTo>
                  <a:lnTo>
                    <a:pt x="927981" y="1258432"/>
                  </a:lnTo>
                  <a:lnTo>
                    <a:pt x="927981" y="1204111"/>
                  </a:lnTo>
                  <a:lnTo>
                    <a:pt x="1081889" y="1204111"/>
                  </a:lnTo>
                  <a:lnTo>
                    <a:pt x="1081889" y="1158844"/>
                  </a:lnTo>
                  <a:lnTo>
                    <a:pt x="1253905" y="1158844"/>
                  </a:lnTo>
                  <a:lnTo>
                    <a:pt x="1253905" y="1104523"/>
                  </a:lnTo>
                  <a:lnTo>
                    <a:pt x="1299173" y="1104523"/>
                  </a:lnTo>
                  <a:lnTo>
                    <a:pt x="1299173" y="1068309"/>
                  </a:lnTo>
                  <a:lnTo>
                    <a:pt x="1425921" y="1068309"/>
                  </a:lnTo>
                  <a:lnTo>
                    <a:pt x="1425921" y="1004935"/>
                  </a:lnTo>
                  <a:lnTo>
                    <a:pt x="1539089" y="1004935"/>
                  </a:lnTo>
                  <a:lnTo>
                    <a:pt x="1539089" y="964194"/>
                  </a:lnTo>
                  <a:lnTo>
                    <a:pt x="1837854" y="964194"/>
                  </a:lnTo>
                  <a:lnTo>
                    <a:pt x="1837854" y="891767"/>
                  </a:lnTo>
                  <a:lnTo>
                    <a:pt x="1910282" y="891767"/>
                  </a:lnTo>
                  <a:lnTo>
                    <a:pt x="2064190" y="891767"/>
                  </a:lnTo>
                  <a:lnTo>
                    <a:pt x="2064190" y="796705"/>
                  </a:lnTo>
                  <a:lnTo>
                    <a:pt x="2295054" y="796705"/>
                  </a:lnTo>
                  <a:lnTo>
                    <a:pt x="2295054" y="760491"/>
                  </a:lnTo>
                  <a:lnTo>
                    <a:pt x="2851842" y="760491"/>
                  </a:lnTo>
                  <a:lnTo>
                    <a:pt x="2851842" y="697117"/>
                  </a:lnTo>
                  <a:lnTo>
                    <a:pt x="3028385" y="697117"/>
                  </a:lnTo>
                  <a:lnTo>
                    <a:pt x="3028385" y="656377"/>
                  </a:lnTo>
                  <a:lnTo>
                    <a:pt x="3100812" y="656377"/>
                  </a:lnTo>
                  <a:lnTo>
                    <a:pt x="3100812" y="583949"/>
                  </a:lnTo>
                  <a:lnTo>
                    <a:pt x="3155133" y="583949"/>
                  </a:lnTo>
                  <a:lnTo>
                    <a:pt x="3155133" y="543208"/>
                  </a:lnTo>
                  <a:lnTo>
                    <a:pt x="3236614" y="543208"/>
                  </a:lnTo>
                  <a:lnTo>
                    <a:pt x="3236614" y="502468"/>
                  </a:lnTo>
                  <a:lnTo>
                    <a:pt x="3399577" y="502468"/>
                  </a:lnTo>
                  <a:lnTo>
                    <a:pt x="3399577" y="457200"/>
                  </a:lnTo>
                  <a:lnTo>
                    <a:pt x="3453897" y="457200"/>
                  </a:lnTo>
                  <a:lnTo>
                    <a:pt x="3453897" y="393826"/>
                  </a:lnTo>
                  <a:lnTo>
                    <a:pt x="3612333" y="393826"/>
                  </a:lnTo>
                  <a:lnTo>
                    <a:pt x="3612333" y="330452"/>
                  </a:lnTo>
                  <a:lnTo>
                    <a:pt x="3680234" y="330452"/>
                  </a:lnTo>
                  <a:lnTo>
                    <a:pt x="3680234" y="221810"/>
                  </a:lnTo>
                  <a:lnTo>
                    <a:pt x="3811509" y="221810"/>
                  </a:lnTo>
                  <a:lnTo>
                    <a:pt x="3811509" y="104115"/>
                  </a:lnTo>
                  <a:lnTo>
                    <a:pt x="3870357" y="104115"/>
                  </a:lnTo>
                  <a:lnTo>
                    <a:pt x="3870357" y="76955"/>
                  </a:lnTo>
                  <a:lnTo>
                    <a:pt x="3942785" y="76955"/>
                  </a:lnTo>
                  <a:lnTo>
                    <a:pt x="3942785" y="0"/>
                  </a:lnTo>
                  <a:lnTo>
                    <a:pt x="4051426" y="0"/>
                  </a:lnTo>
                </a:path>
              </a:pathLst>
            </a:custGeom>
            <a:noFill/>
            <a:ln w="38100" algn="ctr">
              <a:solidFill>
                <a:schemeClr val="accent1"/>
              </a:solidFill>
              <a:round/>
              <a:headEnd/>
              <a:tailEnd/>
            </a:ln>
          </p:spPr>
          <p:txBody>
            <a:bodyPr lIns="91414" tIns="45708" rIns="91414" bIns="45708" anchor="ctr"/>
            <a:lstStyle/>
            <a:p>
              <a:endParaRPr lang="it-IT">
                <a:latin typeface="Comic Sans MS" pitchFamily="66" charset="0"/>
              </a:endParaRPr>
            </a:p>
          </p:txBody>
        </p:sp>
        <p:sp>
          <p:nvSpPr>
            <p:cNvPr id="47" name="Freeform 90111"/>
            <p:cNvSpPr>
              <a:spLocks/>
            </p:cNvSpPr>
            <p:nvPr/>
          </p:nvSpPr>
          <p:spPr bwMode="auto">
            <a:xfrm>
              <a:off x="5518087" y="1838042"/>
              <a:ext cx="2978590" cy="466254"/>
            </a:xfrm>
            <a:custGeom>
              <a:avLst/>
              <a:gdLst>
                <a:gd name="T0" fmla="*/ 0 w 2978590"/>
                <a:gd name="T1" fmla="*/ 466254 h 466254"/>
                <a:gd name="T2" fmla="*/ 307818 w 2978590"/>
                <a:gd name="T3" fmla="*/ 466254 h 466254"/>
                <a:gd name="T4" fmla="*/ 307818 w 2978590"/>
                <a:gd name="T5" fmla="*/ 425513 h 466254"/>
                <a:gd name="T6" fmla="*/ 384772 w 2978590"/>
                <a:gd name="T7" fmla="*/ 425513 h 466254"/>
                <a:gd name="T8" fmla="*/ 384772 w 2978590"/>
                <a:gd name="T9" fmla="*/ 393826 h 466254"/>
                <a:gd name="T10" fmla="*/ 461727 w 2978590"/>
                <a:gd name="T11" fmla="*/ 393826 h 466254"/>
                <a:gd name="T12" fmla="*/ 461727 w 2978590"/>
                <a:gd name="T13" fmla="*/ 348558 h 466254"/>
                <a:gd name="T14" fmla="*/ 525101 w 2978590"/>
                <a:gd name="T15" fmla="*/ 348558 h 466254"/>
                <a:gd name="T16" fmla="*/ 525101 w 2978590"/>
                <a:gd name="T17" fmla="*/ 321398 h 466254"/>
                <a:gd name="T18" fmla="*/ 565842 w 2978590"/>
                <a:gd name="T19" fmla="*/ 321398 h 466254"/>
                <a:gd name="T20" fmla="*/ 565842 w 2978590"/>
                <a:gd name="T21" fmla="*/ 289711 h 466254"/>
                <a:gd name="T22" fmla="*/ 1118103 w 2978590"/>
                <a:gd name="T23" fmla="*/ 289711 h 466254"/>
                <a:gd name="T24" fmla="*/ 1118103 w 2978590"/>
                <a:gd name="T25" fmla="*/ 217283 h 466254"/>
                <a:gd name="T26" fmla="*/ 1240325 w 2978590"/>
                <a:gd name="T27" fmla="*/ 217283 h 466254"/>
                <a:gd name="T28" fmla="*/ 1240325 w 2978590"/>
                <a:gd name="T29" fmla="*/ 181069 h 466254"/>
                <a:gd name="T30" fmla="*/ 1738265 w 2978590"/>
                <a:gd name="T31" fmla="*/ 181069 h 466254"/>
                <a:gd name="T32" fmla="*/ 1738265 w 2978590"/>
                <a:gd name="T33" fmla="*/ 140329 h 466254"/>
                <a:gd name="T34" fmla="*/ 1806166 w 2978590"/>
                <a:gd name="T35" fmla="*/ 140329 h 466254"/>
                <a:gd name="T36" fmla="*/ 1806166 w 2978590"/>
                <a:gd name="T37" fmla="*/ 95061 h 466254"/>
                <a:gd name="T38" fmla="*/ 2756780 w 2978590"/>
                <a:gd name="T39" fmla="*/ 95061 h 466254"/>
                <a:gd name="T40" fmla="*/ 2756780 w 2978590"/>
                <a:gd name="T41" fmla="*/ 49794 h 466254"/>
                <a:gd name="T42" fmla="*/ 2874474 w 2978590"/>
                <a:gd name="T43" fmla="*/ 49794 h 466254"/>
                <a:gd name="T44" fmla="*/ 2874474 w 2978590"/>
                <a:gd name="T45" fmla="*/ 0 h 466254"/>
                <a:gd name="T46" fmla="*/ 2978590 w 2978590"/>
                <a:gd name="T47" fmla="*/ 0 h 466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78590"/>
                <a:gd name="T73" fmla="*/ 0 h 466254"/>
                <a:gd name="T74" fmla="*/ 2978590 w 2978590"/>
                <a:gd name="T75" fmla="*/ 466254 h 4662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78590" h="466254">
                  <a:moveTo>
                    <a:pt x="0" y="466254"/>
                  </a:moveTo>
                  <a:lnTo>
                    <a:pt x="307818" y="466254"/>
                  </a:lnTo>
                  <a:lnTo>
                    <a:pt x="307818" y="425513"/>
                  </a:lnTo>
                  <a:lnTo>
                    <a:pt x="384772" y="425513"/>
                  </a:lnTo>
                  <a:lnTo>
                    <a:pt x="384772" y="393826"/>
                  </a:lnTo>
                  <a:lnTo>
                    <a:pt x="461727" y="393826"/>
                  </a:lnTo>
                  <a:lnTo>
                    <a:pt x="461727" y="348558"/>
                  </a:lnTo>
                  <a:lnTo>
                    <a:pt x="525101" y="348558"/>
                  </a:lnTo>
                  <a:lnTo>
                    <a:pt x="525101" y="321398"/>
                  </a:lnTo>
                  <a:lnTo>
                    <a:pt x="565842" y="321398"/>
                  </a:lnTo>
                  <a:lnTo>
                    <a:pt x="565842" y="289711"/>
                  </a:lnTo>
                  <a:lnTo>
                    <a:pt x="1118103" y="289711"/>
                  </a:lnTo>
                  <a:lnTo>
                    <a:pt x="1118103" y="217283"/>
                  </a:lnTo>
                  <a:lnTo>
                    <a:pt x="1240325" y="217283"/>
                  </a:lnTo>
                  <a:lnTo>
                    <a:pt x="1240325" y="181069"/>
                  </a:lnTo>
                  <a:lnTo>
                    <a:pt x="1738265" y="181069"/>
                  </a:lnTo>
                  <a:lnTo>
                    <a:pt x="1738265" y="140329"/>
                  </a:lnTo>
                  <a:lnTo>
                    <a:pt x="1806166" y="140329"/>
                  </a:lnTo>
                  <a:lnTo>
                    <a:pt x="1806166" y="95061"/>
                  </a:lnTo>
                  <a:lnTo>
                    <a:pt x="2756780" y="95061"/>
                  </a:lnTo>
                  <a:lnTo>
                    <a:pt x="2756780" y="49794"/>
                  </a:lnTo>
                  <a:lnTo>
                    <a:pt x="2874475" y="49794"/>
                  </a:lnTo>
                  <a:lnTo>
                    <a:pt x="2874475" y="0"/>
                  </a:lnTo>
                  <a:lnTo>
                    <a:pt x="2978590" y="0"/>
                  </a:lnTo>
                </a:path>
              </a:pathLst>
            </a:custGeom>
            <a:noFill/>
            <a:ln w="38100" algn="ctr">
              <a:solidFill>
                <a:schemeClr val="accent1"/>
              </a:solidFill>
              <a:round/>
              <a:headEnd/>
              <a:tailEnd/>
            </a:ln>
          </p:spPr>
          <p:txBody>
            <a:bodyPr lIns="91414" tIns="45708" rIns="91414" bIns="45708" anchor="ctr"/>
            <a:lstStyle/>
            <a:p>
              <a:endParaRPr lang="it-IT">
                <a:latin typeface="Comic Sans MS" pitchFamily="66" charset="0"/>
              </a:endParaRPr>
            </a:p>
          </p:txBody>
        </p:sp>
        <p:sp>
          <p:nvSpPr>
            <p:cNvPr id="48" name="Freeform 90112"/>
            <p:cNvSpPr/>
            <p:nvPr/>
          </p:nvSpPr>
          <p:spPr bwMode="auto">
            <a:xfrm>
              <a:off x="5336847" y="2643318"/>
              <a:ext cx="3146785" cy="792527"/>
            </a:xfrm>
            <a:custGeom>
              <a:avLst/>
              <a:gdLst>
                <a:gd name="connsiteX0" fmla="*/ 3146079 w 3146079"/>
                <a:gd name="connsiteY0" fmla="*/ 0 h 792179"/>
                <a:gd name="connsiteX1" fmla="*/ 2883529 w 3146079"/>
                <a:gd name="connsiteY1" fmla="*/ 0 h 792179"/>
                <a:gd name="connsiteX2" fmla="*/ 2883529 w 3146079"/>
                <a:gd name="connsiteY2" fmla="*/ 0 h 792179"/>
                <a:gd name="connsiteX3" fmla="*/ 2883529 w 3146079"/>
                <a:gd name="connsiteY3" fmla="*/ 36214 h 792179"/>
                <a:gd name="connsiteX4" fmla="*/ 2802047 w 3146079"/>
                <a:gd name="connsiteY4" fmla="*/ 36214 h 792179"/>
                <a:gd name="connsiteX5" fmla="*/ 2802047 w 3146079"/>
                <a:gd name="connsiteY5" fmla="*/ 76955 h 792179"/>
                <a:gd name="connsiteX6" fmla="*/ 2666245 w 3146079"/>
                <a:gd name="connsiteY6" fmla="*/ 76955 h 792179"/>
                <a:gd name="connsiteX7" fmla="*/ 2666245 w 3146079"/>
                <a:gd name="connsiteY7" fmla="*/ 76955 h 792179"/>
                <a:gd name="connsiteX8" fmla="*/ 2666245 w 3146079"/>
                <a:gd name="connsiteY8" fmla="*/ 117696 h 792179"/>
                <a:gd name="connsiteX9" fmla="*/ 2331267 w 3146079"/>
                <a:gd name="connsiteY9" fmla="*/ 117696 h 792179"/>
                <a:gd name="connsiteX10" fmla="*/ 2331267 w 3146079"/>
                <a:gd name="connsiteY10" fmla="*/ 162963 h 792179"/>
                <a:gd name="connsiteX11" fmla="*/ 2032503 w 3146079"/>
                <a:gd name="connsiteY11" fmla="*/ 162963 h 792179"/>
                <a:gd name="connsiteX12" fmla="*/ 2032503 w 3146079"/>
                <a:gd name="connsiteY12" fmla="*/ 190123 h 792179"/>
                <a:gd name="connsiteX13" fmla="*/ 1964602 w 3146079"/>
                <a:gd name="connsiteY13" fmla="*/ 190123 h 792179"/>
                <a:gd name="connsiteX14" fmla="*/ 1964602 w 3146079"/>
                <a:gd name="connsiteY14" fmla="*/ 226337 h 792179"/>
                <a:gd name="connsiteX15" fmla="*/ 1797113 w 3146079"/>
                <a:gd name="connsiteY15" fmla="*/ 226337 h 792179"/>
                <a:gd name="connsiteX16" fmla="*/ 1797113 w 3146079"/>
                <a:gd name="connsiteY16" fmla="*/ 267078 h 792179"/>
                <a:gd name="connsiteX17" fmla="*/ 1231271 w 3146079"/>
                <a:gd name="connsiteY17" fmla="*/ 267078 h 792179"/>
                <a:gd name="connsiteX18" fmla="*/ 1231271 w 3146079"/>
                <a:gd name="connsiteY18" fmla="*/ 312345 h 792179"/>
                <a:gd name="connsiteX19" fmla="*/ 1149790 w 3146079"/>
                <a:gd name="connsiteY19" fmla="*/ 312345 h 792179"/>
                <a:gd name="connsiteX20" fmla="*/ 1149790 w 3146079"/>
                <a:gd name="connsiteY20" fmla="*/ 334979 h 792179"/>
                <a:gd name="connsiteX21" fmla="*/ 1086416 w 3146079"/>
                <a:gd name="connsiteY21" fmla="*/ 334979 h 792179"/>
                <a:gd name="connsiteX22" fmla="*/ 1086416 w 3146079"/>
                <a:gd name="connsiteY22" fmla="*/ 375719 h 792179"/>
                <a:gd name="connsiteX23" fmla="*/ 760491 w 3146079"/>
                <a:gd name="connsiteY23" fmla="*/ 375719 h 792179"/>
                <a:gd name="connsiteX24" fmla="*/ 760491 w 3146079"/>
                <a:gd name="connsiteY24" fmla="*/ 407406 h 792179"/>
                <a:gd name="connsiteX25" fmla="*/ 733331 w 3146079"/>
                <a:gd name="connsiteY25" fmla="*/ 407406 h 792179"/>
                <a:gd name="connsiteX26" fmla="*/ 733331 w 3146079"/>
                <a:gd name="connsiteY26" fmla="*/ 443620 h 792179"/>
                <a:gd name="connsiteX27" fmla="*/ 588475 w 3146079"/>
                <a:gd name="connsiteY27" fmla="*/ 443620 h 792179"/>
                <a:gd name="connsiteX28" fmla="*/ 588475 w 3146079"/>
                <a:gd name="connsiteY28" fmla="*/ 479834 h 792179"/>
                <a:gd name="connsiteX29" fmla="*/ 552261 w 3146079"/>
                <a:gd name="connsiteY29" fmla="*/ 479834 h 792179"/>
                <a:gd name="connsiteX30" fmla="*/ 552261 w 3146079"/>
                <a:gd name="connsiteY30" fmla="*/ 516048 h 792179"/>
                <a:gd name="connsiteX31" fmla="*/ 488887 w 3146079"/>
                <a:gd name="connsiteY31" fmla="*/ 516048 h 792179"/>
                <a:gd name="connsiteX32" fmla="*/ 488887 w 3146079"/>
                <a:gd name="connsiteY32" fmla="*/ 556789 h 792179"/>
                <a:gd name="connsiteX33" fmla="*/ 344032 w 3146079"/>
                <a:gd name="connsiteY33" fmla="*/ 552262 h 792179"/>
                <a:gd name="connsiteX34" fmla="*/ 344032 w 3146079"/>
                <a:gd name="connsiteY34" fmla="*/ 583949 h 792179"/>
                <a:gd name="connsiteX35" fmla="*/ 344032 w 3146079"/>
                <a:gd name="connsiteY35" fmla="*/ 583949 h 792179"/>
                <a:gd name="connsiteX36" fmla="*/ 312344 w 3146079"/>
                <a:gd name="connsiteY36" fmla="*/ 620163 h 792179"/>
                <a:gd name="connsiteX37" fmla="*/ 226336 w 3146079"/>
                <a:gd name="connsiteY37" fmla="*/ 620163 h 792179"/>
                <a:gd name="connsiteX38" fmla="*/ 226336 w 3146079"/>
                <a:gd name="connsiteY38" fmla="*/ 620163 h 792179"/>
                <a:gd name="connsiteX39" fmla="*/ 199176 w 3146079"/>
                <a:gd name="connsiteY39" fmla="*/ 647323 h 792179"/>
                <a:gd name="connsiteX40" fmla="*/ 199176 w 3146079"/>
                <a:gd name="connsiteY40" fmla="*/ 724278 h 792179"/>
                <a:gd name="connsiteX41" fmla="*/ 199176 w 3146079"/>
                <a:gd name="connsiteY41" fmla="*/ 724278 h 792179"/>
                <a:gd name="connsiteX42" fmla="*/ 167489 w 3146079"/>
                <a:gd name="connsiteY42" fmla="*/ 765018 h 792179"/>
                <a:gd name="connsiteX43" fmla="*/ 153909 w 3146079"/>
                <a:gd name="connsiteY43" fmla="*/ 792179 h 792179"/>
                <a:gd name="connsiteX44" fmla="*/ 0 w 3146079"/>
                <a:gd name="connsiteY44" fmla="*/ 792179 h 79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46079" h="792179">
                  <a:moveTo>
                    <a:pt x="3146079" y="0"/>
                  </a:moveTo>
                  <a:lnTo>
                    <a:pt x="2883529" y="0"/>
                  </a:lnTo>
                  <a:lnTo>
                    <a:pt x="2883529" y="0"/>
                  </a:lnTo>
                  <a:lnTo>
                    <a:pt x="2883529" y="36214"/>
                  </a:lnTo>
                  <a:lnTo>
                    <a:pt x="2802047" y="36214"/>
                  </a:lnTo>
                  <a:lnTo>
                    <a:pt x="2802047" y="76955"/>
                  </a:lnTo>
                  <a:lnTo>
                    <a:pt x="2666245" y="76955"/>
                  </a:lnTo>
                  <a:lnTo>
                    <a:pt x="2666245" y="76955"/>
                  </a:lnTo>
                  <a:lnTo>
                    <a:pt x="2666245" y="117696"/>
                  </a:lnTo>
                  <a:lnTo>
                    <a:pt x="2331267" y="117696"/>
                  </a:lnTo>
                  <a:lnTo>
                    <a:pt x="2331267" y="162963"/>
                  </a:lnTo>
                  <a:lnTo>
                    <a:pt x="2032503" y="162963"/>
                  </a:lnTo>
                  <a:lnTo>
                    <a:pt x="2032503" y="190123"/>
                  </a:lnTo>
                  <a:lnTo>
                    <a:pt x="1964602" y="190123"/>
                  </a:lnTo>
                  <a:lnTo>
                    <a:pt x="1964602" y="226337"/>
                  </a:lnTo>
                  <a:lnTo>
                    <a:pt x="1797113" y="226337"/>
                  </a:lnTo>
                  <a:lnTo>
                    <a:pt x="1797113" y="267078"/>
                  </a:lnTo>
                  <a:lnTo>
                    <a:pt x="1231271" y="267078"/>
                  </a:lnTo>
                  <a:lnTo>
                    <a:pt x="1231271" y="312345"/>
                  </a:lnTo>
                  <a:lnTo>
                    <a:pt x="1149790" y="312345"/>
                  </a:lnTo>
                  <a:lnTo>
                    <a:pt x="1149790" y="334979"/>
                  </a:lnTo>
                  <a:lnTo>
                    <a:pt x="1086416" y="334979"/>
                  </a:lnTo>
                  <a:lnTo>
                    <a:pt x="1086416" y="375719"/>
                  </a:lnTo>
                  <a:lnTo>
                    <a:pt x="760491" y="375719"/>
                  </a:lnTo>
                  <a:lnTo>
                    <a:pt x="760491" y="407406"/>
                  </a:lnTo>
                  <a:lnTo>
                    <a:pt x="733331" y="407406"/>
                  </a:lnTo>
                  <a:lnTo>
                    <a:pt x="733331" y="443620"/>
                  </a:lnTo>
                  <a:lnTo>
                    <a:pt x="588475" y="443620"/>
                  </a:lnTo>
                  <a:lnTo>
                    <a:pt x="588475" y="479834"/>
                  </a:lnTo>
                  <a:lnTo>
                    <a:pt x="552261" y="479834"/>
                  </a:lnTo>
                  <a:lnTo>
                    <a:pt x="552261" y="516048"/>
                  </a:lnTo>
                  <a:lnTo>
                    <a:pt x="488887" y="516048"/>
                  </a:lnTo>
                  <a:lnTo>
                    <a:pt x="488887" y="556789"/>
                  </a:lnTo>
                  <a:lnTo>
                    <a:pt x="344032" y="552262"/>
                  </a:lnTo>
                  <a:lnTo>
                    <a:pt x="344032" y="583949"/>
                  </a:lnTo>
                  <a:lnTo>
                    <a:pt x="344032" y="583949"/>
                  </a:lnTo>
                  <a:lnTo>
                    <a:pt x="312344" y="620163"/>
                  </a:lnTo>
                  <a:lnTo>
                    <a:pt x="226336" y="620163"/>
                  </a:lnTo>
                  <a:lnTo>
                    <a:pt x="226336" y="620163"/>
                  </a:lnTo>
                  <a:lnTo>
                    <a:pt x="199176" y="647323"/>
                  </a:lnTo>
                  <a:lnTo>
                    <a:pt x="199176" y="724278"/>
                  </a:lnTo>
                  <a:lnTo>
                    <a:pt x="199176" y="724278"/>
                  </a:lnTo>
                  <a:lnTo>
                    <a:pt x="167489" y="765018"/>
                  </a:lnTo>
                  <a:lnTo>
                    <a:pt x="153909" y="792179"/>
                  </a:lnTo>
                  <a:lnTo>
                    <a:pt x="0" y="792179"/>
                  </a:lnTo>
                </a:path>
              </a:pathLst>
            </a:custGeom>
            <a:noFill/>
            <a:ln w="38100" algn="ctr">
              <a:solidFill>
                <a:schemeClr val="accent4"/>
              </a:solidFill>
              <a:round/>
              <a:headEnd/>
              <a:tailEnd/>
            </a:ln>
          </p:spPr>
          <p:txBody>
            <a:bodyPr lIns="91414" tIns="45708" rIns="91414" bIns="45708" anchor="ctr"/>
            <a:lstStyle/>
            <a:p>
              <a:pPr eaLnBrk="0" fontAlgn="auto" hangingPunct="0">
                <a:lnSpc>
                  <a:spcPct val="85000"/>
                </a:lnSpc>
                <a:spcBef>
                  <a:spcPts val="0"/>
                </a:spcBef>
                <a:spcAft>
                  <a:spcPts val="0"/>
                </a:spcAft>
                <a:defRPr/>
              </a:pPr>
              <a:endParaRPr lang="en-GB" dirty="0">
                <a:latin typeface="Comic Sans MS" pitchFamily="66" charset="0"/>
                <a:ea typeface="ＭＳ Ｐゴシック" pitchFamily="34" charset="-128"/>
              </a:endParaRPr>
            </a:p>
          </p:txBody>
        </p:sp>
        <p:sp>
          <p:nvSpPr>
            <p:cNvPr id="49" name="TextBox 17"/>
            <p:cNvSpPr txBox="1">
              <a:spLocks noChangeArrowheads="1"/>
            </p:cNvSpPr>
            <p:nvPr/>
          </p:nvSpPr>
          <p:spPr bwMode="auto">
            <a:xfrm>
              <a:off x="3087688" y="4604371"/>
              <a:ext cx="3781425" cy="357343"/>
            </a:xfrm>
            <a:prstGeom prst="rect">
              <a:avLst/>
            </a:prstGeom>
            <a:noFill/>
            <a:ln w="9525">
              <a:noFill/>
              <a:miter lim="800000"/>
              <a:headEnd/>
              <a:tailEnd/>
            </a:ln>
          </p:spPr>
          <p:txBody>
            <a:bodyPr>
              <a:spAutoFit/>
            </a:bodyPr>
            <a:lstStyle/>
            <a:p>
              <a:pPr algn="ctr"/>
              <a:r>
                <a:rPr lang="en-GB" sz="1600" dirty="0">
                  <a:latin typeface="Comic Sans MS" pitchFamily="66" charset="0"/>
                  <a:ea typeface="MS PGothic" pitchFamily="34" charset="-128"/>
                </a:rPr>
                <a:t>Time since randomization (months)</a:t>
              </a:r>
            </a:p>
          </p:txBody>
        </p:sp>
        <p:sp>
          <p:nvSpPr>
            <p:cNvPr id="50" name="TextBox 50"/>
            <p:cNvSpPr txBox="1">
              <a:spLocks noChangeArrowheads="1"/>
            </p:cNvSpPr>
            <p:nvPr/>
          </p:nvSpPr>
          <p:spPr bwMode="auto">
            <a:xfrm>
              <a:off x="7064396" y="4935446"/>
              <a:ext cx="549598" cy="471024"/>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GB" sz="1150" dirty="0" smtClean="0">
                  <a:latin typeface="Comic Sans MS" pitchFamily="66" charset="0"/>
                  <a:ea typeface="MS PGothic" pitchFamily="34" charset="-128"/>
                </a:rPr>
                <a:t>503</a:t>
              </a:r>
            </a:p>
            <a:p>
              <a:pPr algn="ctr" eaLnBrk="1" fontAlgn="auto" hangingPunct="1">
                <a:spcBef>
                  <a:spcPts val="0"/>
                </a:spcBef>
                <a:spcAft>
                  <a:spcPts val="0"/>
                </a:spcAft>
                <a:defRPr/>
              </a:pPr>
              <a:r>
                <a:rPr lang="en-GB" sz="1150" dirty="0" smtClean="0">
                  <a:latin typeface="Comic Sans MS" pitchFamily="66" charset="0"/>
                  <a:ea typeface="MS PGothic" pitchFamily="34" charset="-128"/>
                </a:rPr>
                <a:t>461</a:t>
              </a:r>
            </a:p>
          </p:txBody>
        </p:sp>
      </p:grpSp>
      <p:sp>
        <p:nvSpPr>
          <p:cNvPr id="111" name="TextBox 52"/>
          <p:cNvSpPr txBox="1">
            <a:spLocks noChangeArrowheads="1"/>
          </p:cNvSpPr>
          <p:nvPr/>
        </p:nvSpPr>
        <p:spPr bwMode="auto">
          <a:xfrm>
            <a:off x="1115616" y="5229200"/>
            <a:ext cx="2665412" cy="646112"/>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GB" sz="1150" dirty="0" smtClean="0">
                <a:latin typeface="Comic Sans MS" pitchFamily="66" charset="0"/>
                <a:ea typeface="MS PGothic" pitchFamily="34" charset="-128"/>
              </a:rPr>
              <a:t>P=0.001 at 6 months</a:t>
            </a:r>
          </a:p>
          <a:p>
            <a:pPr eaLnBrk="1" fontAlgn="auto" hangingPunct="1">
              <a:spcBef>
                <a:spcPts val="0"/>
              </a:spcBef>
              <a:spcAft>
                <a:spcPts val="0"/>
              </a:spcAft>
              <a:defRPr/>
            </a:pPr>
            <a:r>
              <a:rPr lang="en-GB" sz="1150" dirty="0" smtClean="0">
                <a:latin typeface="Comic Sans MS" pitchFamily="66" charset="0"/>
                <a:ea typeface="MS PGothic" pitchFamily="34" charset="-128"/>
              </a:rPr>
              <a:t>P=0.006 at 12 months</a:t>
            </a:r>
          </a:p>
          <a:p>
            <a:pPr eaLnBrk="1" fontAlgn="auto" hangingPunct="1">
              <a:spcBef>
                <a:spcPts val="0"/>
              </a:spcBef>
              <a:spcAft>
                <a:spcPts val="0"/>
              </a:spcAft>
              <a:defRPr/>
            </a:pPr>
            <a:r>
              <a:rPr lang="en-GB" sz="1150" dirty="0" smtClean="0">
                <a:latin typeface="Comic Sans MS" pitchFamily="66" charset="0"/>
                <a:ea typeface="MS PGothic" pitchFamily="34" charset="-128"/>
              </a:rPr>
              <a:t>P=0.03 at 18 months</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ChangeAspect="1" noChangeArrowheads="1"/>
          </p:cNvPicPr>
          <p:nvPr/>
        </p:nvPicPr>
        <p:blipFill>
          <a:blip r:embed="rId3" cstate="print"/>
          <a:srcRect/>
          <a:stretch>
            <a:fillRect/>
          </a:stretch>
        </p:blipFill>
        <p:spPr bwMode="auto">
          <a:xfrm>
            <a:off x="179388" y="260350"/>
            <a:ext cx="6480175" cy="476250"/>
          </a:xfrm>
          <a:prstGeom prst="rect">
            <a:avLst/>
          </a:prstGeom>
          <a:noFill/>
          <a:ln w="9525">
            <a:noFill/>
            <a:miter lim="800000"/>
            <a:headEnd/>
            <a:tailEnd/>
          </a:ln>
        </p:spPr>
      </p:pic>
      <p:sp>
        <p:nvSpPr>
          <p:cNvPr id="4100" name="Text Box 5"/>
          <p:cNvSpPr txBox="1">
            <a:spLocks noChangeArrowheads="1"/>
          </p:cNvSpPr>
          <p:nvPr/>
        </p:nvSpPr>
        <p:spPr bwMode="auto">
          <a:xfrm>
            <a:off x="4648200" y="6477000"/>
            <a:ext cx="4316413" cy="336550"/>
          </a:xfrm>
          <a:prstGeom prst="rect">
            <a:avLst/>
          </a:prstGeom>
          <a:noFill/>
          <a:ln w="9525">
            <a:noFill/>
            <a:miter lim="800000"/>
            <a:headEnd/>
            <a:tailEnd/>
          </a:ln>
        </p:spPr>
        <p:txBody>
          <a:bodyPr wrap="none">
            <a:spAutoFit/>
          </a:bodyPr>
          <a:lstStyle/>
          <a:p>
            <a:r>
              <a:rPr lang="it-IT" sz="1600">
                <a:solidFill>
                  <a:srgbClr val="000099"/>
                </a:solidFill>
              </a:rPr>
              <a:t>Connolly S et al. NEJM 2009; 361: 1139-1151</a:t>
            </a:r>
          </a:p>
        </p:txBody>
      </p:sp>
      <p:grpSp>
        <p:nvGrpSpPr>
          <p:cNvPr id="2" name="Group 9"/>
          <p:cNvGrpSpPr>
            <a:grpSpLocks/>
          </p:cNvGrpSpPr>
          <p:nvPr/>
        </p:nvGrpSpPr>
        <p:grpSpPr bwMode="auto">
          <a:xfrm>
            <a:off x="7956550" y="117475"/>
            <a:ext cx="792163" cy="1008063"/>
            <a:chOff x="4259" y="2736"/>
            <a:chExt cx="884" cy="1248"/>
          </a:xfrm>
        </p:grpSpPr>
        <p:sp>
          <p:nvSpPr>
            <p:cNvPr id="4116" name="AutoShape 10"/>
            <p:cNvSpPr>
              <a:spLocks noChangeArrowheads="1"/>
            </p:cNvSpPr>
            <p:nvPr/>
          </p:nvSpPr>
          <p:spPr bwMode="auto">
            <a:xfrm>
              <a:off x="4259" y="2736"/>
              <a:ext cx="884" cy="1248"/>
            </a:xfrm>
            <a:prstGeom prst="roundRect">
              <a:avLst>
                <a:gd name="adj" fmla="val 8333"/>
              </a:avLst>
            </a:prstGeom>
            <a:solidFill>
              <a:schemeClr val="bg1"/>
            </a:solidFill>
            <a:ln w="15875">
              <a:solidFill>
                <a:srgbClr val="C2103A"/>
              </a:solidFill>
              <a:round/>
              <a:headEnd/>
              <a:tailEnd/>
            </a:ln>
          </p:spPr>
          <p:txBody>
            <a:bodyPr wrap="none" lIns="62362" tIns="31181" rIns="62362" bIns="31181" anchor="ctr"/>
            <a:lstStyle/>
            <a:p>
              <a:pPr defTabSz="457200"/>
              <a:endParaRPr lang="it-IT">
                <a:latin typeface="Century Gothic" pitchFamily="34" charset="0"/>
                <a:ea typeface="ＭＳ Ｐゴシック" charset="-128"/>
              </a:endParaRPr>
            </a:p>
          </p:txBody>
        </p:sp>
        <p:pic>
          <p:nvPicPr>
            <p:cNvPr id="4117" name="Picture 11"/>
            <p:cNvPicPr>
              <a:picLocks noChangeAspect="1" noChangeArrowheads="1"/>
            </p:cNvPicPr>
            <p:nvPr/>
          </p:nvPicPr>
          <p:blipFill>
            <a:blip r:embed="rId4" cstate="print"/>
            <a:srcRect/>
            <a:stretch>
              <a:fillRect/>
            </a:stretch>
          </p:blipFill>
          <p:spPr bwMode="auto">
            <a:xfrm>
              <a:off x="4336" y="2760"/>
              <a:ext cx="730" cy="1153"/>
            </a:xfrm>
            <a:prstGeom prst="rect">
              <a:avLst/>
            </a:prstGeom>
            <a:noFill/>
            <a:ln w="9525">
              <a:noFill/>
              <a:miter lim="800000"/>
              <a:headEnd/>
              <a:tailEnd/>
            </a:ln>
          </p:spPr>
        </p:pic>
      </p:grpSp>
      <p:graphicFrame>
        <p:nvGraphicFramePr>
          <p:cNvPr id="22" name="Object 10"/>
          <p:cNvGraphicFramePr>
            <a:graphicFrameLocks noChangeAspect="1"/>
          </p:cNvGraphicFramePr>
          <p:nvPr/>
        </p:nvGraphicFramePr>
        <p:xfrm>
          <a:off x="1598613" y="2359025"/>
          <a:ext cx="6954837" cy="3898900"/>
        </p:xfrm>
        <a:graphic>
          <a:graphicData uri="http://schemas.openxmlformats.org/drawingml/2006/chart">
            <c:chart xmlns:c="http://schemas.openxmlformats.org/drawingml/2006/chart" xmlns:r="http://schemas.openxmlformats.org/officeDocument/2006/relationships" r:id="rId5"/>
          </a:graphicData>
        </a:graphic>
      </p:graphicFrame>
      <p:sp>
        <p:nvSpPr>
          <p:cNvPr id="4102" name="Line 8"/>
          <p:cNvSpPr>
            <a:spLocks noChangeShapeType="1"/>
          </p:cNvSpPr>
          <p:nvPr/>
        </p:nvSpPr>
        <p:spPr bwMode="auto">
          <a:xfrm flipV="1">
            <a:off x="3059113" y="1700213"/>
            <a:ext cx="0" cy="1368425"/>
          </a:xfrm>
          <a:prstGeom prst="line">
            <a:avLst/>
          </a:prstGeom>
          <a:noFill/>
          <a:ln w="12700">
            <a:solidFill>
              <a:srgbClr val="009900"/>
            </a:solidFill>
            <a:round/>
            <a:headEnd/>
            <a:tailEnd/>
          </a:ln>
        </p:spPr>
        <p:txBody>
          <a:bodyPr/>
          <a:lstStyle/>
          <a:p>
            <a:endParaRPr lang="it-IT"/>
          </a:p>
        </p:txBody>
      </p:sp>
      <p:sp>
        <p:nvSpPr>
          <p:cNvPr id="4103" name="Line 9"/>
          <p:cNvSpPr>
            <a:spLocks noChangeShapeType="1"/>
          </p:cNvSpPr>
          <p:nvPr/>
        </p:nvSpPr>
        <p:spPr bwMode="auto">
          <a:xfrm>
            <a:off x="3059113" y="1700213"/>
            <a:ext cx="1584325" cy="0"/>
          </a:xfrm>
          <a:prstGeom prst="line">
            <a:avLst/>
          </a:prstGeom>
          <a:noFill/>
          <a:ln w="12700">
            <a:solidFill>
              <a:srgbClr val="009900"/>
            </a:solidFill>
            <a:round/>
            <a:headEnd/>
            <a:tailEnd/>
          </a:ln>
        </p:spPr>
        <p:txBody>
          <a:bodyPr/>
          <a:lstStyle/>
          <a:p>
            <a:endParaRPr lang="it-IT"/>
          </a:p>
        </p:txBody>
      </p:sp>
      <p:sp>
        <p:nvSpPr>
          <p:cNvPr id="4104" name="Line 10"/>
          <p:cNvSpPr>
            <a:spLocks noChangeShapeType="1"/>
          </p:cNvSpPr>
          <p:nvPr/>
        </p:nvSpPr>
        <p:spPr bwMode="auto">
          <a:xfrm>
            <a:off x="7596188" y="1700213"/>
            <a:ext cx="0" cy="865187"/>
          </a:xfrm>
          <a:prstGeom prst="line">
            <a:avLst/>
          </a:prstGeom>
          <a:noFill/>
          <a:ln w="12700">
            <a:solidFill>
              <a:srgbClr val="009900"/>
            </a:solidFill>
            <a:round/>
            <a:headEnd/>
            <a:tailEnd/>
          </a:ln>
        </p:spPr>
        <p:txBody>
          <a:bodyPr/>
          <a:lstStyle/>
          <a:p>
            <a:endParaRPr lang="it-IT"/>
          </a:p>
        </p:txBody>
      </p:sp>
      <p:sp>
        <p:nvSpPr>
          <p:cNvPr id="4105" name="Line 11"/>
          <p:cNvSpPr>
            <a:spLocks noChangeShapeType="1"/>
          </p:cNvSpPr>
          <p:nvPr/>
        </p:nvSpPr>
        <p:spPr bwMode="auto">
          <a:xfrm flipH="1">
            <a:off x="5148263" y="2420938"/>
            <a:ext cx="576262" cy="0"/>
          </a:xfrm>
          <a:prstGeom prst="line">
            <a:avLst/>
          </a:prstGeom>
          <a:noFill/>
          <a:ln w="12700">
            <a:solidFill>
              <a:srgbClr val="009900"/>
            </a:solidFill>
            <a:round/>
            <a:headEnd/>
            <a:tailEnd/>
          </a:ln>
        </p:spPr>
        <p:txBody>
          <a:bodyPr/>
          <a:lstStyle/>
          <a:p>
            <a:endParaRPr lang="it-IT"/>
          </a:p>
        </p:txBody>
      </p:sp>
      <p:sp>
        <p:nvSpPr>
          <p:cNvPr id="4106" name="Line 16"/>
          <p:cNvSpPr>
            <a:spLocks noChangeShapeType="1"/>
          </p:cNvSpPr>
          <p:nvPr/>
        </p:nvSpPr>
        <p:spPr bwMode="auto">
          <a:xfrm>
            <a:off x="5148263" y="2420938"/>
            <a:ext cx="0" cy="360362"/>
          </a:xfrm>
          <a:prstGeom prst="line">
            <a:avLst/>
          </a:prstGeom>
          <a:noFill/>
          <a:ln w="9525">
            <a:solidFill>
              <a:srgbClr val="009900"/>
            </a:solidFill>
            <a:round/>
            <a:headEnd/>
            <a:tailEnd/>
          </a:ln>
        </p:spPr>
        <p:txBody>
          <a:bodyPr/>
          <a:lstStyle/>
          <a:p>
            <a:endParaRPr lang="it-IT"/>
          </a:p>
        </p:txBody>
      </p:sp>
      <p:sp>
        <p:nvSpPr>
          <p:cNvPr id="4107" name="Line 11"/>
          <p:cNvSpPr>
            <a:spLocks noChangeShapeType="1"/>
          </p:cNvSpPr>
          <p:nvPr/>
        </p:nvSpPr>
        <p:spPr bwMode="auto">
          <a:xfrm flipH="1">
            <a:off x="7019925" y="2420938"/>
            <a:ext cx="576263" cy="0"/>
          </a:xfrm>
          <a:prstGeom prst="line">
            <a:avLst/>
          </a:prstGeom>
          <a:noFill/>
          <a:ln w="12700">
            <a:solidFill>
              <a:srgbClr val="009900"/>
            </a:solidFill>
            <a:round/>
            <a:headEnd/>
            <a:tailEnd/>
          </a:ln>
        </p:spPr>
        <p:txBody>
          <a:bodyPr/>
          <a:lstStyle/>
          <a:p>
            <a:endParaRPr lang="it-IT"/>
          </a:p>
        </p:txBody>
      </p:sp>
      <p:sp>
        <p:nvSpPr>
          <p:cNvPr id="31762" name="Rectangle 58"/>
          <p:cNvSpPr>
            <a:spLocks noChangeArrowheads="1"/>
          </p:cNvSpPr>
          <p:nvPr/>
        </p:nvSpPr>
        <p:spPr bwMode="auto">
          <a:xfrm>
            <a:off x="5795963" y="2276475"/>
            <a:ext cx="1158875" cy="244475"/>
          </a:xfrm>
          <a:prstGeom prst="rect">
            <a:avLst/>
          </a:prstGeom>
          <a:noFill/>
          <a:ln w="9525">
            <a:noFill/>
            <a:miter lim="800000"/>
            <a:headEnd/>
            <a:tailEnd/>
          </a:ln>
        </p:spPr>
        <p:txBody>
          <a:bodyPr wrap="none" lIns="0" tIns="0" rIns="0" bIns="0">
            <a:spAutoFit/>
          </a:bodyPr>
          <a:lstStyle/>
          <a:p>
            <a:pPr algn="ctr" eaLnBrk="0" hangingPunct="0">
              <a:defRPr/>
            </a:pPr>
            <a:r>
              <a:rPr lang="en-US" sz="1600" dirty="0">
                <a:solidFill>
                  <a:srgbClr val="009900"/>
                </a:solidFill>
                <a:latin typeface="Comic Sans MS" pitchFamily="66" charset="0"/>
                <a:ea typeface="ＭＳ Ｐゴシック" pitchFamily="34" charset="-128"/>
                <a:cs typeface="Arial" pitchFamily="34" charset="0"/>
              </a:rPr>
              <a:t>p=0.31</a:t>
            </a:r>
            <a:r>
              <a:rPr lang="en-US" sz="1600" dirty="0">
                <a:solidFill>
                  <a:srgbClr val="009900"/>
                </a:solidFill>
                <a:effectLst>
                  <a:outerShdw blurRad="38100" dist="38100" dir="2700000" algn="tl">
                    <a:srgbClr val="C0C0C0"/>
                  </a:outerShdw>
                </a:effectLst>
                <a:latin typeface="Arial" pitchFamily="34" charset="0"/>
                <a:ea typeface="ＭＳ Ｐゴシック" pitchFamily="34" charset="-128"/>
                <a:cs typeface="Arial" pitchFamily="34" charset="0"/>
              </a:rPr>
              <a:t> (sup)</a:t>
            </a:r>
            <a:endParaRPr lang="en-US" sz="3600" dirty="0">
              <a:solidFill>
                <a:srgbClr val="009900"/>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
        <p:nvSpPr>
          <p:cNvPr id="4109" name="Line 9"/>
          <p:cNvSpPr>
            <a:spLocks noChangeShapeType="1"/>
          </p:cNvSpPr>
          <p:nvPr/>
        </p:nvSpPr>
        <p:spPr bwMode="auto">
          <a:xfrm>
            <a:off x="6156325" y="1701800"/>
            <a:ext cx="1439863" cy="0"/>
          </a:xfrm>
          <a:prstGeom prst="line">
            <a:avLst/>
          </a:prstGeom>
          <a:noFill/>
          <a:ln w="12700">
            <a:solidFill>
              <a:srgbClr val="009900"/>
            </a:solidFill>
            <a:round/>
            <a:headEnd/>
            <a:tailEnd/>
          </a:ln>
        </p:spPr>
        <p:txBody>
          <a:bodyPr/>
          <a:lstStyle/>
          <a:p>
            <a:endParaRPr lang="it-IT"/>
          </a:p>
        </p:txBody>
      </p:sp>
      <p:sp>
        <p:nvSpPr>
          <p:cNvPr id="31764" name="Rectangle 58"/>
          <p:cNvSpPr>
            <a:spLocks noChangeArrowheads="1"/>
          </p:cNvSpPr>
          <p:nvPr/>
        </p:nvSpPr>
        <p:spPr bwMode="auto">
          <a:xfrm>
            <a:off x="4811854" y="1528763"/>
            <a:ext cx="1284006" cy="246221"/>
          </a:xfrm>
          <a:prstGeom prst="rect">
            <a:avLst/>
          </a:prstGeom>
          <a:noFill/>
          <a:ln w="9525">
            <a:noFill/>
            <a:miter lim="800000"/>
            <a:headEnd/>
            <a:tailEnd/>
          </a:ln>
        </p:spPr>
        <p:txBody>
          <a:bodyPr wrap="none" lIns="0" tIns="0" rIns="0" bIns="0">
            <a:spAutoFit/>
          </a:bodyPr>
          <a:lstStyle/>
          <a:p>
            <a:pPr algn="ctr" eaLnBrk="0" hangingPunct="0">
              <a:defRPr/>
            </a:pPr>
            <a:r>
              <a:rPr lang="en-US" sz="1600" b="1" dirty="0">
                <a:solidFill>
                  <a:srgbClr val="009900"/>
                </a:solidFill>
                <a:latin typeface="Arial" pitchFamily="34" charset="0"/>
                <a:ea typeface="ＭＳ Ｐゴシック" pitchFamily="34" charset="-128"/>
                <a:cs typeface="Arial" pitchFamily="34" charset="0"/>
              </a:rPr>
              <a:t>p=0.003</a:t>
            </a:r>
            <a:r>
              <a:rPr lang="en-US" sz="1600" dirty="0">
                <a:solidFill>
                  <a:srgbClr val="009900"/>
                </a:solidFill>
                <a:effectLst>
                  <a:outerShdw blurRad="38100" dist="38100" dir="2700000" algn="tl">
                    <a:srgbClr val="C0C0C0"/>
                  </a:outerShdw>
                </a:effectLst>
                <a:latin typeface="Arial" pitchFamily="34" charset="0"/>
                <a:ea typeface="ＭＳ Ｐゴシック" pitchFamily="34" charset="-128"/>
                <a:cs typeface="Arial" pitchFamily="34" charset="0"/>
              </a:rPr>
              <a:t> (sup)</a:t>
            </a:r>
            <a:endParaRPr lang="en-US" sz="3600" dirty="0">
              <a:solidFill>
                <a:srgbClr val="009900"/>
              </a:solidFill>
              <a:effectLst>
                <a:outerShdw blurRad="38100" dist="38100" dir="2700000" algn="tl">
                  <a:srgbClr val="C0C0C0"/>
                </a:outerShdw>
              </a:effectLst>
              <a:latin typeface="Arial" pitchFamily="34" charset="0"/>
              <a:ea typeface="ＭＳ Ｐゴシック" pitchFamily="34" charset="-128"/>
              <a:cs typeface="Arial" pitchFamily="34" charset="0"/>
            </a:endParaRPr>
          </a:p>
        </p:txBody>
      </p:sp>
      <p:sp>
        <p:nvSpPr>
          <p:cNvPr id="31765" name="Text Box 14"/>
          <p:cNvSpPr txBox="1">
            <a:spLocks noChangeArrowheads="1"/>
          </p:cNvSpPr>
          <p:nvPr/>
        </p:nvSpPr>
        <p:spPr bwMode="auto">
          <a:xfrm>
            <a:off x="3536950" y="1168400"/>
            <a:ext cx="3698875" cy="336550"/>
          </a:xfrm>
          <a:prstGeom prst="rect">
            <a:avLst/>
          </a:prstGeom>
          <a:noFill/>
          <a:ln w="9525">
            <a:noFill/>
            <a:miter lim="800000"/>
            <a:headEnd/>
            <a:tailEnd/>
          </a:ln>
        </p:spPr>
        <p:txBody>
          <a:bodyPr>
            <a:spAutoFit/>
          </a:bodyPr>
          <a:lstStyle/>
          <a:p>
            <a:pPr algn="ctr" eaLnBrk="0" hangingPunct="0">
              <a:spcBef>
                <a:spcPct val="30000"/>
              </a:spcBef>
              <a:defRPr/>
            </a:pPr>
            <a:r>
              <a:rPr lang="de-DE" sz="1600" b="1" dirty="0">
                <a:latin typeface="Comic Sans MS" pitchFamily="66" charset="0"/>
                <a:ea typeface="ＭＳ Ｐゴシック" pitchFamily="34" charset="-128"/>
                <a:cs typeface="Arial" pitchFamily="34" charset="0"/>
              </a:rPr>
              <a:t>RR 0.80</a:t>
            </a:r>
            <a:r>
              <a:rPr lang="de-DE" sz="1600" dirty="0">
                <a:latin typeface="Comic Sans MS" pitchFamily="66" charset="0"/>
                <a:ea typeface="ＭＳ Ｐゴシック" pitchFamily="34" charset="-128"/>
                <a:cs typeface="Arial" pitchFamily="34" charset="0"/>
              </a:rPr>
              <a:t>  </a:t>
            </a:r>
            <a:r>
              <a:rPr lang="de-DE" sz="1300" dirty="0">
                <a:latin typeface="Comic Sans MS" pitchFamily="66" charset="0"/>
                <a:ea typeface="ＭＳ Ｐゴシック" pitchFamily="34" charset="-128"/>
                <a:cs typeface="Arial" pitchFamily="34" charset="0"/>
              </a:rPr>
              <a:t>(95% CI: 0.69–0.93)</a:t>
            </a:r>
            <a:endParaRPr lang="de-DE" sz="1300" b="1" dirty="0">
              <a:latin typeface="Comic Sans MS" pitchFamily="66" charset="0"/>
              <a:ea typeface="ＭＳ Ｐゴシック" pitchFamily="34" charset="-128"/>
              <a:cs typeface="Arial" pitchFamily="34" charset="0"/>
            </a:endParaRPr>
          </a:p>
        </p:txBody>
      </p:sp>
      <p:sp>
        <p:nvSpPr>
          <p:cNvPr id="31770" name="Text Box 14"/>
          <p:cNvSpPr txBox="1">
            <a:spLocks noChangeArrowheads="1"/>
          </p:cNvSpPr>
          <p:nvPr/>
        </p:nvSpPr>
        <p:spPr bwMode="auto">
          <a:xfrm>
            <a:off x="4498975" y="1916113"/>
            <a:ext cx="3698875" cy="336550"/>
          </a:xfrm>
          <a:prstGeom prst="rect">
            <a:avLst/>
          </a:prstGeom>
          <a:noFill/>
          <a:ln w="9525">
            <a:noFill/>
            <a:miter lim="800000"/>
            <a:headEnd/>
            <a:tailEnd/>
          </a:ln>
        </p:spPr>
        <p:txBody>
          <a:bodyPr>
            <a:spAutoFit/>
          </a:bodyPr>
          <a:lstStyle/>
          <a:p>
            <a:pPr algn="ctr" eaLnBrk="0" hangingPunct="0">
              <a:spcBef>
                <a:spcPct val="30000"/>
              </a:spcBef>
              <a:defRPr/>
            </a:pPr>
            <a:r>
              <a:rPr lang="de-DE" sz="1600" b="1" dirty="0">
                <a:latin typeface="Comic Sans MS" pitchFamily="66" charset="0"/>
                <a:ea typeface="ＭＳ Ｐゴシック" pitchFamily="34" charset="-128"/>
                <a:cs typeface="Arial" pitchFamily="34" charset="0"/>
              </a:rPr>
              <a:t>RR 0.93</a:t>
            </a:r>
            <a:r>
              <a:rPr lang="de-DE" sz="1600" dirty="0">
                <a:latin typeface="Comic Sans MS" pitchFamily="66" charset="0"/>
                <a:ea typeface="ＭＳ Ｐゴシック" pitchFamily="34" charset="-128"/>
                <a:cs typeface="Arial" pitchFamily="34" charset="0"/>
              </a:rPr>
              <a:t>  </a:t>
            </a:r>
            <a:r>
              <a:rPr lang="de-DE" sz="1300" dirty="0">
                <a:latin typeface="Comic Sans MS" pitchFamily="66" charset="0"/>
                <a:ea typeface="ＭＳ Ｐゴシック" pitchFamily="34" charset="-128"/>
                <a:cs typeface="Arial" pitchFamily="34" charset="0"/>
              </a:rPr>
              <a:t>(95% CI: 0.81–1.07)</a:t>
            </a:r>
            <a:endParaRPr lang="de-DE" sz="1300" b="1" dirty="0">
              <a:latin typeface="Comic Sans MS" pitchFamily="66" charset="0"/>
              <a:ea typeface="ＭＳ Ｐゴシック" pitchFamily="34" charset="-128"/>
              <a:cs typeface="Arial" pitchFamily="34" charset="0"/>
            </a:endParaRPr>
          </a:p>
        </p:txBody>
      </p:sp>
      <p:sp>
        <p:nvSpPr>
          <p:cNvPr id="4113" name="Text Box 19"/>
          <p:cNvSpPr txBox="1">
            <a:spLocks noChangeArrowheads="1"/>
          </p:cNvSpPr>
          <p:nvPr/>
        </p:nvSpPr>
        <p:spPr bwMode="auto">
          <a:xfrm rot="10800000">
            <a:off x="1041857" y="2492375"/>
            <a:ext cx="430887" cy="3198813"/>
          </a:xfrm>
          <a:prstGeom prst="rect">
            <a:avLst/>
          </a:prstGeom>
          <a:noFill/>
          <a:ln w="9525">
            <a:noFill/>
            <a:miter lim="800000"/>
            <a:headEnd/>
            <a:tailEnd/>
          </a:ln>
        </p:spPr>
        <p:txBody>
          <a:bodyPr vert="eaVert">
            <a:spAutoFit/>
          </a:bodyPr>
          <a:lstStyle/>
          <a:p>
            <a:pPr algn="ctr" eaLnBrk="0" hangingPunct="0">
              <a:spcBef>
                <a:spcPct val="50000"/>
              </a:spcBef>
            </a:pPr>
            <a:r>
              <a:rPr lang="de-DE" sz="1600" dirty="0">
                <a:latin typeface="Comic Sans MS" pitchFamily="66" charset="0"/>
                <a:ea typeface="ＭＳ Ｐゴシック" charset="-128"/>
                <a:cs typeface="Arial" charset="0"/>
              </a:rPr>
              <a:t>% per anno</a:t>
            </a:r>
          </a:p>
        </p:txBody>
      </p:sp>
      <p:sp>
        <p:nvSpPr>
          <p:cNvPr id="31772" name="Rectangle 28"/>
          <p:cNvSpPr>
            <a:spLocks noChangeArrowheads="1"/>
          </p:cNvSpPr>
          <p:nvPr/>
        </p:nvSpPr>
        <p:spPr bwMode="auto">
          <a:xfrm>
            <a:off x="395536" y="980728"/>
            <a:ext cx="2160364" cy="954107"/>
          </a:xfrm>
          <a:prstGeom prst="rect">
            <a:avLst/>
          </a:prstGeom>
          <a:noFill/>
          <a:ln w="9525">
            <a:solidFill>
              <a:srgbClr val="000066"/>
            </a:solidFill>
            <a:miter lim="800000"/>
            <a:headEnd/>
            <a:tailEnd/>
          </a:ln>
          <a:effectLst/>
        </p:spPr>
        <p:txBody>
          <a:bodyPr wrap="square">
            <a:spAutoFit/>
          </a:bodyPr>
          <a:lstStyle/>
          <a:p>
            <a:pPr algn="ctr">
              <a:defRPr/>
            </a:pPr>
            <a:endParaRPr lang="en-US" sz="1400" dirty="0">
              <a:latin typeface="Comic Sans MS" pitchFamily="66" charset="0"/>
            </a:endParaRPr>
          </a:p>
          <a:p>
            <a:pPr algn="ctr">
              <a:defRPr/>
            </a:pPr>
            <a:r>
              <a:rPr lang="en-US" sz="1400" dirty="0">
                <a:latin typeface="Comic Sans MS" pitchFamily="66" charset="0"/>
              </a:rPr>
              <a:t>SANGUINAMENTI MAGGIORI</a:t>
            </a:r>
          </a:p>
          <a:p>
            <a:pPr algn="ctr">
              <a:defRPr/>
            </a:pPr>
            <a:endParaRPr lang="it-IT" sz="1400" dirty="0">
              <a:latin typeface="Comic Sans MS" pitchFamily="66" charset="0"/>
            </a:endParaRPr>
          </a:p>
        </p:txBody>
      </p:sp>
      <p:sp>
        <p:nvSpPr>
          <p:cNvPr id="4115" name="Text Box 29"/>
          <p:cNvSpPr txBox="1">
            <a:spLocks noChangeArrowheads="1"/>
          </p:cNvSpPr>
          <p:nvPr/>
        </p:nvSpPr>
        <p:spPr bwMode="auto">
          <a:xfrm>
            <a:off x="3487249" y="2133600"/>
            <a:ext cx="724877" cy="646331"/>
          </a:xfrm>
          <a:prstGeom prst="rect">
            <a:avLst/>
          </a:prstGeom>
          <a:noFill/>
          <a:ln w="9525">
            <a:noFill/>
            <a:miter lim="800000"/>
            <a:headEnd/>
            <a:tailEnd/>
          </a:ln>
        </p:spPr>
        <p:txBody>
          <a:bodyPr wrap="none">
            <a:spAutoFit/>
          </a:bodyPr>
          <a:lstStyle/>
          <a:p>
            <a:pPr algn="ctr"/>
            <a:r>
              <a:rPr lang="it-IT" dirty="0">
                <a:latin typeface="Comic Sans MS" pitchFamily="66" charset="0"/>
              </a:rPr>
              <a:t>RRR</a:t>
            </a:r>
          </a:p>
          <a:p>
            <a:pPr algn="ctr"/>
            <a:r>
              <a:rPr lang="it-IT" dirty="0">
                <a:latin typeface="Comic Sans MS" pitchFamily="66" charset="0"/>
              </a:rPr>
              <a:t>20 %</a:t>
            </a:r>
          </a:p>
        </p:txBody>
      </p:sp>
      <p:sp>
        <p:nvSpPr>
          <p:cNvPr id="23" name="Segnaposto piè di pagina 22"/>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3" cstate="print"/>
          <a:srcRect/>
          <a:stretch>
            <a:fillRect/>
          </a:stretch>
        </p:blipFill>
        <p:spPr bwMode="auto">
          <a:xfrm>
            <a:off x="179388" y="260350"/>
            <a:ext cx="6480175" cy="476250"/>
          </a:xfrm>
          <a:prstGeom prst="rect">
            <a:avLst/>
          </a:prstGeom>
          <a:noFill/>
          <a:ln w="9525">
            <a:noFill/>
            <a:miter lim="800000"/>
            <a:headEnd/>
            <a:tailEnd/>
          </a:ln>
        </p:spPr>
      </p:pic>
      <p:sp>
        <p:nvSpPr>
          <p:cNvPr id="5124" name="Text Box 3"/>
          <p:cNvSpPr txBox="1">
            <a:spLocks noChangeArrowheads="1"/>
          </p:cNvSpPr>
          <p:nvPr/>
        </p:nvSpPr>
        <p:spPr bwMode="auto">
          <a:xfrm>
            <a:off x="4648200" y="6477000"/>
            <a:ext cx="4316413" cy="336550"/>
          </a:xfrm>
          <a:prstGeom prst="rect">
            <a:avLst/>
          </a:prstGeom>
          <a:noFill/>
          <a:ln w="9525">
            <a:noFill/>
            <a:miter lim="800000"/>
            <a:headEnd/>
            <a:tailEnd/>
          </a:ln>
        </p:spPr>
        <p:txBody>
          <a:bodyPr wrap="none">
            <a:spAutoFit/>
          </a:bodyPr>
          <a:lstStyle/>
          <a:p>
            <a:r>
              <a:rPr lang="it-IT" sz="1600">
                <a:solidFill>
                  <a:srgbClr val="000099"/>
                </a:solidFill>
              </a:rPr>
              <a:t>Connolly S et al. NEJM 2009; 361: 1139-1151</a:t>
            </a:r>
          </a:p>
        </p:txBody>
      </p:sp>
      <p:grpSp>
        <p:nvGrpSpPr>
          <p:cNvPr id="2" name="Group 9"/>
          <p:cNvGrpSpPr>
            <a:grpSpLocks/>
          </p:cNvGrpSpPr>
          <p:nvPr/>
        </p:nvGrpSpPr>
        <p:grpSpPr bwMode="auto">
          <a:xfrm>
            <a:off x="7956550" y="117475"/>
            <a:ext cx="792163" cy="1008063"/>
            <a:chOff x="4259" y="2736"/>
            <a:chExt cx="884" cy="1248"/>
          </a:xfrm>
        </p:grpSpPr>
        <p:sp>
          <p:nvSpPr>
            <p:cNvPr id="5141" name="AutoShape 10"/>
            <p:cNvSpPr>
              <a:spLocks noChangeArrowheads="1"/>
            </p:cNvSpPr>
            <p:nvPr/>
          </p:nvSpPr>
          <p:spPr bwMode="auto">
            <a:xfrm>
              <a:off x="4259" y="2736"/>
              <a:ext cx="884" cy="1248"/>
            </a:xfrm>
            <a:prstGeom prst="roundRect">
              <a:avLst>
                <a:gd name="adj" fmla="val 8333"/>
              </a:avLst>
            </a:prstGeom>
            <a:solidFill>
              <a:schemeClr val="bg1"/>
            </a:solidFill>
            <a:ln w="15875">
              <a:solidFill>
                <a:srgbClr val="C2103A"/>
              </a:solidFill>
              <a:round/>
              <a:headEnd/>
              <a:tailEnd/>
            </a:ln>
          </p:spPr>
          <p:txBody>
            <a:bodyPr wrap="none" lIns="62362" tIns="31181" rIns="62362" bIns="31181" anchor="ctr"/>
            <a:lstStyle/>
            <a:p>
              <a:pPr defTabSz="457200"/>
              <a:endParaRPr lang="it-IT">
                <a:latin typeface="Century Gothic" pitchFamily="34" charset="0"/>
                <a:ea typeface="ＭＳ Ｐゴシック" charset="-128"/>
              </a:endParaRPr>
            </a:p>
          </p:txBody>
        </p:sp>
        <p:pic>
          <p:nvPicPr>
            <p:cNvPr id="5142" name="Picture 11"/>
            <p:cNvPicPr>
              <a:picLocks noChangeAspect="1" noChangeArrowheads="1"/>
            </p:cNvPicPr>
            <p:nvPr/>
          </p:nvPicPr>
          <p:blipFill>
            <a:blip r:embed="rId4" cstate="print"/>
            <a:srcRect/>
            <a:stretch>
              <a:fillRect/>
            </a:stretch>
          </p:blipFill>
          <p:spPr bwMode="auto">
            <a:xfrm>
              <a:off x="4336" y="2760"/>
              <a:ext cx="730" cy="1153"/>
            </a:xfrm>
            <a:prstGeom prst="rect">
              <a:avLst/>
            </a:prstGeom>
            <a:noFill/>
            <a:ln w="9525">
              <a:noFill/>
              <a:miter lim="800000"/>
              <a:headEnd/>
              <a:tailEnd/>
            </a:ln>
          </p:spPr>
        </p:pic>
      </p:grpSp>
      <p:graphicFrame>
        <p:nvGraphicFramePr>
          <p:cNvPr id="23" name="Object 7"/>
          <p:cNvGraphicFramePr>
            <a:graphicFrameLocks noChangeAspect="1"/>
          </p:cNvGraphicFramePr>
          <p:nvPr/>
        </p:nvGraphicFramePr>
        <p:xfrm>
          <a:off x="1598613" y="2359025"/>
          <a:ext cx="6954837" cy="3898900"/>
        </p:xfrm>
        <a:graphic>
          <a:graphicData uri="http://schemas.openxmlformats.org/drawingml/2006/chart">
            <c:chart xmlns:c="http://schemas.openxmlformats.org/drawingml/2006/chart" xmlns:r="http://schemas.openxmlformats.org/officeDocument/2006/relationships" r:id="rId5"/>
          </a:graphicData>
        </a:graphic>
      </p:graphicFrame>
      <p:sp>
        <p:nvSpPr>
          <p:cNvPr id="5126" name="Line 8"/>
          <p:cNvSpPr>
            <a:spLocks noChangeShapeType="1"/>
          </p:cNvSpPr>
          <p:nvPr/>
        </p:nvSpPr>
        <p:spPr bwMode="auto">
          <a:xfrm flipV="1">
            <a:off x="3059113" y="1700213"/>
            <a:ext cx="0" cy="3168650"/>
          </a:xfrm>
          <a:prstGeom prst="line">
            <a:avLst/>
          </a:prstGeom>
          <a:noFill/>
          <a:ln w="12700">
            <a:solidFill>
              <a:srgbClr val="009900"/>
            </a:solidFill>
            <a:round/>
            <a:headEnd/>
            <a:tailEnd/>
          </a:ln>
        </p:spPr>
        <p:txBody>
          <a:bodyPr/>
          <a:lstStyle/>
          <a:p>
            <a:endParaRPr lang="it-IT"/>
          </a:p>
        </p:txBody>
      </p:sp>
      <p:sp>
        <p:nvSpPr>
          <p:cNvPr id="5127" name="Line 9"/>
          <p:cNvSpPr>
            <a:spLocks noChangeShapeType="1"/>
          </p:cNvSpPr>
          <p:nvPr/>
        </p:nvSpPr>
        <p:spPr bwMode="auto">
          <a:xfrm>
            <a:off x="3059113" y="1700213"/>
            <a:ext cx="1584325" cy="0"/>
          </a:xfrm>
          <a:prstGeom prst="line">
            <a:avLst/>
          </a:prstGeom>
          <a:noFill/>
          <a:ln w="12700">
            <a:solidFill>
              <a:srgbClr val="009900"/>
            </a:solidFill>
            <a:round/>
            <a:headEnd/>
            <a:tailEnd/>
          </a:ln>
        </p:spPr>
        <p:txBody>
          <a:bodyPr/>
          <a:lstStyle/>
          <a:p>
            <a:endParaRPr lang="it-IT"/>
          </a:p>
        </p:txBody>
      </p:sp>
      <p:sp>
        <p:nvSpPr>
          <p:cNvPr id="5128" name="Line 10"/>
          <p:cNvSpPr>
            <a:spLocks noChangeShapeType="1"/>
          </p:cNvSpPr>
          <p:nvPr/>
        </p:nvSpPr>
        <p:spPr bwMode="auto">
          <a:xfrm>
            <a:off x="7596188" y="1700213"/>
            <a:ext cx="0" cy="1441450"/>
          </a:xfrm>
          <a:prstGeom prst="line">
            <a:avLst/>
          </a:prstGeom>
          <a:noFill/>
          <a:ln w="12700">
            <a:solidFill>
              <a:srgbClr val="009900"/>
            </a:solidFill>
            <a:round/>
            <a:headEnd/>
            <a:tailEnd/>
          </a:ln>
        </p:spPr>
        <p:txBody>
          <a:bodyPr/>
          <a:lstStyle/>
          <a:p>
            <a:endParaRPr lang="it-IT"/>
          </a:p>
        </p:txBody>
      </p:sp>
      <p:sp>
        <p:nvSpPr>
          <p:cNvPr id="5129" name="Line 11"/>
          <p:cNvSpPr>
            <a:spLocks noChangeShapeType="1"/>
          </p:cNvSpPr>
          <p:nvPr/>
        </p:nvSpPr>
        <p:spPr bwMode="auto">
          <a:xfrm flipH="1">
            <a:off x="5148263" y="2420938"/>
            <a:ext cx="503237" cy="0"/>
          </a:xfrm>
          <a:prstGeom prst="line">
            <a:avLst/>
          </a:prstGeom>
          <a:noFill/>
          <a:ln w="12700">
            <a:solidFill>
              <a:srgbClr val="009900"/>
            </a:solidFill>
            <a:round/>
            <a:headEnd/>
            <a:tailEnd/>
          </a:ln>
        </p:spPr>
        <p:txBody>
          <a:bodyPr/>
          <a:lstStyle/>
          <a:p>
            <a:endParaRPr lang="it-IT"/>
          </a:p>
        </p:txBody>
      </p:sp>
      <p:sp>
        <p:nvSpPr>
          <p:cNvPr id="5130" name="Line 12"/>
          <p:cNvSpPr>
            <a:spLocks noChangeShapeType="1"/>
          </p:cNvSpPr>
          <p:nvPr/>
        </p:nvSpPr>
        <p:spPr bwMode="auto">
          <a:xfrm>
            <a:off x="5148263" y="2420938"/>
            <a:ext cx="0" cy="2232025"/>
          </a:xfrm>
          <a:prstGeom prst="line">
            <a:avLst/>
          </a:prstGeom>
          <a:noFill/>
          <a:ln w="9525">
            <a:solidFill>
              <a:srgbClr val="009900"/>
            </a:solidFill>
            <a:round/>
            <a:headEnd/>
            <a:tailEnd/>
          </a:ln>
        </p:spPr>
        <p:txBody>
          <a:bodyPr/>
          <a:lstStyle/>
          <a:p>
            <a:endParaRPr lang="it-IT"/>
          </a:p>
        </p:txBody>
      </p:sp>
      <p:sp>
        <p:nvSpPr>
          <p:cNvPr id="5131" name="Line 11"/>
          <p:cNvSpPr>
            <a:spLocks noChangeShapeType="1"/>
          </p:cNvSpPr>
          <p:nvPr/>
        </p:nvSpPr>
        <p:spPr bwMode="auto">
          <a:xfrm flipH="1">
            <a:off x="7164388" y="2420938"/>
            <a:ext cx="431800" cy="0"/>
          </a:xfrm>
          <a:prstGeom prst="line">
            <a:avLst/>
          </a:prstGeom>
          <a:noFill/>
          <a:ln w="12700">
            <a:solidFill>
              <a:srgbClr val="009900"/>
            </a:solidFill>
            <a:round/>
            <a:headEnd/>
            <a:tailEnd/>
          </a:ln>
        </p:spPr>
        <p:txBody>
          <a:bodyPr/>
          <a:lstStyle/>
          <a:p>
            <a:endParaRPr lang="it-IT"/>
          </a:p>
        </p:txBody>
      </p:sp>
      <p:sp>
        <p:nvSpPr>
          <p:cNvPr id="102414" name="Rectangle 58"/>
          <p:cNvSpPr>
            <a:spLocks noChangeArrowheads="1"/>
          </p:cNvSpPr>
          <p:nvPr/>
        </p:nvSpPr>
        <p:spPr bwMode="auto">
          <a:xfrm>
            <a:off x="5658025" y="2276475"/>
            <a:ext cx="1441100" cy="246221"/>
          </a:xfrm>
          <a:prstGeom prst="rect">
            <a:avLst/>
          </a:prstGeom>
          <a:noFill/>
          <a:ln w="9525">
            <a:noFill/>
            <a:miter lim="800000"/>
            <a:headEnd/>
            <a:tailEnd/>
          </a:ln>
        </p:spPr>
        <p:txBody>
          <a:bodyPr wrap="none" lIns="0" tIns="0" rIns="0" bIns="0">
            <a:spAutoFit/>
          </a:bodyPr>
          <a:lstStyle/>
          <a:p>
            <a:pPr algn="ctr" eaLnBrk="0" hangingPunct="0">
              <a:defRPr/>
            </a:pPr>
            <a:r>
              <a:rPr lang="en-US" sz="1600" b="1" dirty="0">
                <a:solidFill>
                  <a:srgbClr val="009900"/>
                </a:solidFill>
                <a:latin typeface="Comic Sans MS" pitchFamily="66" charset="0"/>
                <a:ea typeface="ＭＳ Ｐゴシック" pitchFamily="34" charset="-128"/>
                <a:cs typeface="Arial" pitchFamily="34" charset="0"/>
              </a:rPr>
              <a:t>P&lt; 0.001</a:t>
            </a:r>
            <a:r>
              <a:rPr lang="en-US" sz="1600" dirty="0">
                <a:solidFill>
                  <a:srgbClr val="009900"/>
                </a:solidFill>
                <a:latin typeface="Comic Sans MS" pitchFamily="66" charset="0"/>
                <a:ea typeface="ＭＳ Ｐゴシック" pitchFamily="34" charset="-128"/>
                <a:cs typeface="Arial" pitchFamily="34" charset="0"/>
              </a:rPr>
              <a:t> (sup)</a:t>
            </a:r>
            <a:endParaRPr lang="en-US" sz="3600" dirty="0">
              <a:solidFill>
                <a:srgbClr val="009900"/>
              </a:solidFill>
              <a:latin typeface="Comic Sans MS" pitchFamily="66" charset="0"/>
              <a:ea typeface="ＭＳ Ｐゴシック" pitchFamily="34" charset="-128"/>
              <a:cs typeface="Arial" pitchFamily="34" charset="0"/>
            </a:endParaRPr>
          </a:p>
        </p:txBody>
      </p:sp>
      <p:sp>
        <p:nvSpPr>
          <p:cNvPr id="5133" name="Line 9"/>
          <p:cNvSpPr>
            <a:spLocks noChangeShapeType="1"/>
          </p:cNvSpPr>
          <p:nvPr/>
        </p:nvSpPr>
        <p:spPr bwMode="auto">
          <a:xfrm>
            <a:off x="6156325" y="1700213"/>
            <a:ext cx="1439863" cy="1587"/>
          </a:xfrm>
          <a:prstGeom prst="line">
            <a:avLst/>
          </a:prstGeom>
          <a:noFill/>
          <a:ln w="12700">
            <a:solidFill>
              <a:srgbClr val="009900"/>
            </a:solidFill>
            <a:round/>
            <a:headEnd/>
            <a:tailEnd/>
          </a:ln>
        </p:spPr>
        <p:txBody>
          <a:bodyPr/>
          <a:lstStyle/>
          <a:p>
            <a:endParaRPr lang="it-IT"/>
          </a:p>
        </p:txBody>
      </p:sp>
      <p:sp>
        <p:nvSpPr>
          <p:cNvPr id="102416" name="Rectangle 58"/>
          <p:cNvSpPr>
            <a:spLocks noChangeArrowheads="1"/>
          </p:cNvSpPr>
          <p:nvPr/>
        </p:nvSpPr>
        <p:spPr bwMode="auto">
          <a:xfrm>
            <a:off x="4734100" y="1528763"/>
            <a:ext cx="1441100" cy="246221"/>
          </a:xfrm>
          <a:prstGeom prst="rect">
            <a:avLst/>
          </a:prstGeom>
          <a:noFill/>
          <a:ln w="9525">
            <a:noFill/>
            <a:miter lim="800000"/>
            <a:headEnd/>
            <a:tailEnd/>
          </a:ln>
        </p:spPr>
        <p:txBody>
          <a:bodyPr wrap="none" lIns="0" tIns="0" rIns="0" bIns="0">
            <a:spAutoFit/>
          </a:bodyPr>
          <a:lstStyle/>
          <a:p>
            <a:pPr algn="ctr" eaLnBrk="0" hangingPunct="0">
              <a:defRPr/>
            </a:pPr>
            <a:r>
              <a:rPr lang="en-US" sz="1600" b="1" dirty="0">
                <a:solidFill>
                  <a:srgbClr val="009900"/>
                </a:solidFill>
                <a:latin typeface="Comic Sans MS" pitchFamily="66" charset="0"/>
                <a:ea typeface="ＭＳ Ｐゴシック" pitchFamily="34" charset="-128"/>
                <a:cs typeface="Arial" pitchFamily="34" charset="0"/>
              </a:rPr>
              <a:t>P&lt; 0.001</a:t>
            </a:r>
            <a:r>
              <a:rPr lang="en-US" sz="1600" dirty="0">
                <a:solidFill>
                  <a:srgbClr val="009900"/>
                </a:solidFill>
                <a:latin typeface="Comic Sans MS" pitchFamily="66" charset="0"/>
                <a:ea typeface="ＭＳ Ｐゴシック" pitchFamily="34" charset="-128"/>
                <a:cs typeface="Arial" pitchFamily="34" charset="0"/>
              </a:rPr>
              <a:t> (sup)</a:t>
            </a:r>
            <a:endParaRPr lang="en-US" sz="3600" dirty="0">
              <a:solidFill>
                <a:srgbClr val="009900"/>
              </a:solidFill>
              <a:latin typeface="Comic Sans MS" pitchFamily="66" charset="0"/>
              <a:ea typeface="ＭＳ Ｐゴシック" pitchFamily="34" charset="-128"/>
              <a:cs typeface="Arial" pitchFamily="34" charset="0"/>
            </a:endParaRPr>
          </a:p>
        </p:txBody>
      </p:sp>
      <p:sp>
        <p:nvSpPr>
          <p:cNvPr id="102417" name="Text Box 14"/>
          <p:cNvSpPr txBox="1">
            <a:spLocks noChangeArrowheads="1"/>
          </p:cNvSpPr>
          <p:nvPr/>
        </p:nvSpPr>
        <p:spPr bwMode="auto">
          <a:xfrm>
            <a:off x="3536950" y="1168400"/>
            <a:ext cx="3698875" cy="336550"/>
          </a:xfrm>
          <a:prstGeom prst="rect">
            <a:avLst/>
          </a:prstGeom>
          <a:noFill/>
          <a:ln w="9525">
            <a:noFill/>
            <a:miter lim="800000"/>
            <a:headEnd/>
            <a:tailEnd/>
          </a:ln>
        </p:spPr>
        <p:txBody>
          <a:bodyPr>
            <a:spAutoFit/>
          </a:bodyPr>
          <a:lstStyle/>
          <a:p>
            <a:pPr algn="ctr" eaLnBrk="0" hangingPunct="0">
              <a:spcBef>
                <a:spcPct val="30000"/>
              </a:spcBef>
              <a:defRPr/>
            </a:pPr>
            <a:r>
              <a:rPr lang="de-DE" sz="1600" b="1" dirty="0">
                <a:latin typeface="Comic Sans MS" pitchFamily="66" charset="0"/>
                <a:ea typeface="ＭＳ Ｐゴシック" pitchFamily="34" charset="-128"/>
                <a:cs typeface="Arial" pitchFamily="34" charset="0"/>
              </a:rPr>
              <a:t>RR 0.31</a:t>
            </a:r>
            <a:r>
              <a:rPr lang="de-DE" sz="1600" dirty="0">
                <a:latin typeface="Comic Sans MS" pitchFamily="66" charset="0"/>
                <a:ea typeface="ＭＳ Ｐゴシック" pitchFamily="34" charset="-128"/>
                <a:cs typeface="Arial" pitchFamily="34" charset="0"/>
              </a:rPr>
              <a:t>  </a:t>
            </a:r>
            <a:r>
              <a:rPr lang="de-DE" sz="1300" dirty="0">
                <a:latin typeface="Comic Sans MS" pitchFamily="66" charset="0"/>
                <a:ea typeface="ＭＳ Ｐゴシック" pitchFamily="34" charset="-128"/>
                <a:cs typeface="Arial" pitchFamily="34" charset="0"/>
              </a:rPr>
              <a:t>(95% CI: 0.20–0.47)</a:t>
            </a:r>
            <a:endParaRPr lang="de-DE" sz="1300" b="1" dirty="0">
              <a:latin typeface="Comic Sans MS" pitchFamily="66" charset="0"/>
              <a:ea typeface="ＭＳ Ｐゴシック" pitchFamily="34" charset="-128"/>
              <a:cs typeface="Arial" pitchFamily="34" charset="0"/>
            </a:endParaRPr>
          </a:p>
        </p:txBody>
      </p:sp>
      <p:sp>
        <p:nvSpPr>
          <p:cNvPr id="102418" name="Text Box 14"/>
          <p:cNvSpPr txBox="1">
            <a:spLocks noChangeArrowheads="1"/>
          </p:cNvSpPr>
          <p:nvPr/>
        </p:nvSpPr>
        <p:spPr bwMode="auto">
          <a:xfrm>
            <a:off x="4498975" y="1916113"/>
            <a:ext cx="3698875" cy="336550"/>
          </a:xfrm>
          <a:prstGeom prst="rect">
            <a:avLst/>
          </a:prstGeom>
          <a:noFill/>
          <a:ln w="9525">
            <a:noFill/>
            <a:miter lim="800000"/>
            <a:headEnd/>
            <a:tailEnd/>
          </a:ln>
        </p:spPr>
        <p:txBody>
          <a:bodyPr>
            <a:spAutoFit/>
          </a:bodyPr>
          <a:lstStyle/>
          <a:p>
            <a:pPr algn="ctr" eaLnBrk="0" hangingPunct="0">
              <a:spcBef>
                <a:spcPct val="30000"/>
              </a:spcBef>
              <a:defRPr/>
            </a:pPr>
            <a:r>
              <a:rPr lang="de-DE" sz="1600" b="1" dirty="0">
                <a:latin typeface="Comic Sans MS" pitchFamily="66" charset="0"/>
                <a:ea typeface="ＭＳ Ｐゴシック" pitchFamily="34" charset="-128"/>
                <a:cs typeface="Arial" pitchFamily="34" charset="0"/>
              </a:rPr>
              <a:t>RR 0.40</a:t>
            </a:r>
            <a:r>
              <a:rPr lang="de-DE" sz="1600" dirty="0">
                <a:latin typeface="Comic Sans MS" pitchFamily="66" charset="0"/>
                <a:ea typeface="ＭＳ Ｐゴシック" pitchFamily="34" charset="-128"/>
                <a:cs typeface="Arial" pitchFamily="34" charset="0"/>
              </a:rPr>
              <a:t>  </a:t>
            </a:r>
            <a:r>
              <a:rPr lang="de-DE" sz="1300" dirty="0">
                <a:latin typeface="Comic Sans MS" pitchFamily="66" charset="0"/>
                <a:ea typeface="ＭＳ Ｐゴシック" pitchFamily="34" charset="-128"/>
                <a:cs typeface="Arial" pitchFamily="34" charset="0"/>
              </a:rPr>
              <a:t>(95% CI: 0.27-0.60)</a:t>
            </a:r>
            <a:endParaRPr lang="de-DE" sz="1300" b="1" dirty="0">
              <a:latin typeface="Comic Sans MS" pitchFamily="66" charset="0"/>
              <a:ea typeface="ＭＳ Ｐゴシック" pitchFamily="34" charset="-128"/>
              <a:cs typeface="Arial" pitchFamily="34" charset="0"/>
            </a:endParaRPr>
          </a:p>
        </p:txBody>
      </p:sp>
      <p:sp>
        <p:nvSpPr>
          <p:cNvPr id="5137" name="Text Box 19"/>
          <p:cNvSpPr txBox="1">
            <a:spLocks noChangeArrowheads="1"/>
          </p:cNvSpPr>
          <p:nvPr/>
        </p:nvSpPr>
        <p:spPr bwMode="auto">
          <a:xfrm rot="10800000">
            <a:off x="1042988" y="2492375"/>
            <a:ext cx="428625" cy="3198813"/>
          </a:xfrm>
          <a:prstGeom prst="rect">
            <a:avLst/>
          </a:prstGeom>
          <a:noFill/>
          <a:ln w="9525">
            <a:noFill/>
            <a:miter lim="800000"/>
            <a:headEnd/>
            <a:tailEnd/>
          </a:ln>
        </p:spPr>
        <p:txBody>
          <a:bodyPr vert="eaVert">
            <a:spAutoFit/>
          </a:bodyPr>
          <a:lstStyle/>
          <a:p>
            <a:pPr algn="ctr" eaLnBrk="0" hangingPunct="0">
              <a:spcBef>
                <a:spcPct val="50000"/>
              </a:spcBef>
            </a:pPr>
            <a:r>
              <a:rPr lang="de-DE" sz="1600" b="1">
                <a:solidFill>
                  <a:srgbClr val="000066"/>
                </a:solidFill>
                <a:ea typeface="ＭＳ Ｐゴシック" charset="-128"/>
                <a:cs typeface="Arial" charset="0"/>
              </a:rPr>
              <a:t>% per anno</a:t>
            </a:r>
          </a:p>
        </p:txBody>
      </p:sp>
      <p:sp>
        <p:nvSpPr>
          <p:cNvPr id="102420" name="Rectangle 20"/>
          <p:cNvSpPr>
            <a:spLocks noChangeArrowheads="1"/>
          </p:cNvSpPr>
          <p:nvPr/>
        </p:nvSpPr>
        <p:spPr bwMode="auto">
          <a:xfrm>
            <a:off x="513751" y="949325"/>
            <a:ext cx="1896673" cy="954107"/>
          </a:xfrm>
          <a:prstGeom prst="rect">
            <a:avLst/>
          </a:prstGeom>
          <a:noFill/>
          <a:ln w="9525">
            <a:solidFill>
              <a:srgbClr val="000066"/>
            </a:solidFill>
            <a:miter lim="800000"/>
            <a:headEnd/>
            <a:tailEnd/>
          </a:ln>
          <a:effectLst/>
        </p:spPr>
        <p:txBody>
          <a:bodyPr wrap="none">
            <a:spAutoFit/>
          </a:bodyPr>
          <a:lstStyle/>
          <a:p>
            <a:pPr algn="ctr">
              <a:defRPr/>
            </a:pPr>
            <a:endParaRPr lang="en-US" sz="1400" dirty="0">
              <a:latin typeface="Comic Sans MS" pitchFamily="66" charset="0"/>
            </a:endParaRPr>
          </a:p>
          <a:p>
            <a:pPr algn="ctr">
              <a:defRPr/>
            </a:pPr>
            <a:r>
              <a:rPr lang="en-US" sz="1400" dirty="0">
                <a:latin typeface="Comic Sans MS" pitchFamily="66" charset="0"/>
              </a:rPr>
              <a:t>SANGUINAMENTI </a:t>
            </a:r>
          </a:p>
          <a:p>
            <a:pPr algn="ctr">
              <a:defRPr/>
            </a:pPr>
            <a:r>
              <a:rPr lang="en-US" sz="1400" dirty="0">
                <a:latin typeface="Comic Sans MS" pitchFamily="66" charset="0"/>
              </a:rPr>
              <a:t>INTRACRANICI</a:t>
            </a:r>
          </a:p>
          <a:p>
            <a:pPr algn="ctr">
              <a:defRPr/>
            </a:pPr>
            <a:endParaRPr lang="it-IT" sz="1400" dirty="0">
              <a:latin typeface="Comic Sans MS" pitchFamily="66" charset="0"/>
            </a:endParaRPr>
          </a:p>
        </p:txBody>
      </p:sp>
      <p:sp>
        <p:nvSpPr>
          <p:cNvPr id="5139" name="Text Box 21"/>
          <p:cNvSpPr txBox="1">
            <a:spLocks noChangeArrowheads="1"/>
          </p:cNvSpPr>
          <p:nvPr/>
        </p:nvSpPr>
        <p:spPr bwMode="auto">
          <a:xfrm>
            <a:off x="3474549" y="3498850"/>
            <a:ext cx="724877" cy="646331"/>
          </a:xfrm>
          <a:prstGeom prst="rect">
            <a:avLst/>
          </a:prstGeom>
          <a:noFill/>
          <a:ln w="9525">
            <a:noFill/>
            <a:miter lim="800000"/>
            <a:headEnd/>
            <a:tailEnd/>
          </a:ln>
        </p:spPr>
        <p:txBody>
          <a:bodyPr wrap="none">
            <a:spAutoFit/>
          </a:bodyPr>
          <a:lstStyle/>
          <a:p>
            <a:pPr algn="ctr"/>
            <a:r>
              <a:rPr lang="it-IT">
                <a:latin typeface="Comic Sans MS" pitchFamily="66" charset="0"/>
              </a:rPr>
              <a:t>RRR</a:t>
            </a:r>
          </a:p>
          <a:p>
            <a:pPr algn="ctr"/>
            <a:r>
              <a:rPr lang="it-IT">
                <a:latin typeface="Comic Sans MS" pitchFamily="66" charset="0"/>
              </a:rPr>
              <a:t>69 %</a:t>
            </a:r>
          </a:p>
        </p:txBody>
      </p:sp>
      <p:sp>
        <p:nvSpPr>
          <p:cNvPr id="5140" name="Text Box 22"/>
          <p:cNvSpPr txBox="1">
            <a:spLocks noChangeArrowheads="1"/>
          </p:cNvSpPr>
          <p:nvPr/>
        </p:nvSpPr>
        <p:spPr bwMode="auto">
          <a:xfrm>
            <a:off x="5670550" y="3498850"/>
            <a:ext cx="714375" cy="650875"/>
          </a:xfrm>
          <a:prstGeom prst="rect">
            <a:avLst/>
          </a:prstGeom>
          <a:noFill/>
          <a:ln w="9525">
            <a:solidFill>
              <a:srgbClr val="000066"/>
            </a:solidFill>
            <a:miter lim="800000"/>
            <a:headEnd/>
            <a:tailEnd/>
          </a:ln>
        </p:spPr>
        <p:txBody>
          <a:bodyPr wrap="none">
            <a:spAutoFit/>
          </a:bodyPr>
          <a:lstStyle/>
          <a:p>
            <a:pPr algn="ctr"/>
            <a:r>
              <a:rPr lang="it-IT" b="1">
                <a:solidFill>
                  <a:srgbClr val="000066"/>
                </a:solidFill>
              </a:rPr>
              <a:t>RRR</a:t>
            </a:r>
          </a:p>
          <a:p>
            <a:pPr algn="ctr"/>
            <a:r>
              <a:rPr lang="it-IT" b="1">
                <a:solidFill>
                  <a:srgbClr val="000066"/>
                </a:solidFill>
              </a:rPr>
              <a:t>60 %</a:t>
            </a:r>
          </a:p>
        </p:txBody>
      </p:sp>
      <p:sp>
        <p:nvSpPr>
          <p:cNvPr id="24" name="Segnaposto piè di pagina 23"/>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grpSp>
        <p:nvGrpSpPr>
          <p:cNvPr id="41" name="Gruppo 40"/>
          <p:cNvGrpSpPr/>
          <p:nvPr/>
        </p:nvGrpSpPr>
        <p:grpSpPr>
          <a:xfrm>
            <a:off x="467544" y="980728"/>
            <a:ext cx="8333482" cy="4776105"/>
            <a:chOff x="1203326" y="1767142"/>
            <a:chExt cx="6803231" cy="3602051"/>
          </a:xfrm>
        </p:grpSpPr>
        <p:grpSp>
          <p:nvGrpSpPr>
            <p:cNvPr id="3" name="Group 55"/>
            <p:cNvGrpSpPr>
              <a:grpSpLocks/>
            </p:cNvGrpSpPr>
            <p:nvPr/>
          </p:nvGrpSpPr>
          <p:grpSpPr bwMode="auto">
            <a:xfrm>
              <a:off x="1203326" y="1767142"/>
              <a:ext cx="6448426" cy="3602051"/>
              <a:chOff x="758" y="721"/>
              <a:chExt cx="4062" cy="2564"/>
            </a:xfrm>
          </p:grpSpPr>
          <p:sp>
            <p:nvSpPr>
              <p:cNvPr id="4" name="Freeform 130"/>
              <p:cNvSpPr>
                <a:spLocks/>
              </p:cNvSpPr>
              <p:nvPr/>
            </p:nvSpPr>
            <p:spPr bwMode="auto">
              <a:xfrm>
                <a:off x="1261" y="1399"/>
                <a:ext cx="3420" cy="1652"/>
              </a:xfrm>
              <a:custGeom>
                <a:avLst/>
                <a:gdLst>
                  <a:gd name="T0" fmla="*/ 2147483647 w 3409"/>
                  <a:gd name="T1" fmla="*/ 1634589543 h 1690"/>
                  <a:gd name="T2" fmla="*/ 2147483647 w 3409"/>
                  <a:gd name="T3" fmla="*/ 1634589543 h 1690"/>
                  <a:gd name="T4" fmla="*/ 2147483647 w 3409"/>
                  <a:gd name="T5" fmla="*/ 1634589543 h 1690"/>
                  <a:gd name="T6" fmla="*/ 2147483647 w 3409"/>
                  <a:gd name="T7" fmla="*/ 1634589543 h 1690"/>
                  <a:gd name="T8" fmla="*/ 2147483647 w 3409"/>
                  <a:gd name="T9" fmla="*/ 1634589543 h 1690"/>
                  <a:gd name="T10" fmla="*/ 2147483647 w 3409"/>
                  <a:gd name="T11" fmla="*/ 1634589543 h 1690"/>
                  <a:gd name="T12" fmla="*/ 2147483647 w 3409"/>
                  <a:gd name="T13" fmla="*/ 1634589543 h 1690"/>
                  <a:gd name="T14" fmla="*/ 2147483647 w 3409"/>
                  <a:gd name="T15" fmla="*/ 1634589543 h 1690"/>
                  <a:gd name="T16" fmla="*/ 2147483647 w 3409"/>
                  <a:gd name="T17" fmla="*/ 1634589543 h 1690"/>
                  <a:gd name="T18" fmla="*/ 2147483647 w 3409"/>
                  <a:gd name="T19" fmla="*/ 1634589543 h 1690"/>
                  <a:gd name="T20" fmla="*/ 2147483647 w 3409"/>
                  <a:gd name="T21" fmla="*/ 1634589543 h 1690"/>
                  <a:gd name="T22" fmla="*/ 2147483647 w 3409"/>
                  <a:gd name="T23" fmla="*/ 1634589543 h 1690"/>
                  <a:gd name="T24" fmla="*/ 2147483647 w 3409"/>
                  <a:gd name="T25" fmla="*/ 1634589543 h 1690"/>
                  <a:gd name="T26" fmla="*/ 2147483647 w 3409"/>
                  <a:gd name="T27" fmla="*/ 1634589543 h 1690"/>
                  <a:gd name="T28" fmla="*/ 2147483647 w 3409"/>
                  <a:gd name="T29" fmla="*/ 1634589543 h 1690"/>
                  <a:gd name="T30" fmla="*/ 2147483647 w 3409"/>
                  <a:gd name="T31" fmla="*/ 1634589543 h 1690"/>
                  <a:gd name="T32" fmla="*/ 2147483647 w 3409"/>
                  <a:gd name="T33" fmla="*/ 1634589543 h 1690"/>
                  <a:gd name="T34" fmla="*/ 2147483647 w 3409"/>
                  <a:gd name="T35" fmla="*/ 1634589543 h 1690"/>
                  <a:gd name="T36" fmla="*/ 2147483647 w 3409"/>
                  <a:gd name="T37" fmla="*/ 1634589543 h 1690"/>
                  <a:gd name="T38" fmla="*/ 2147483647 w 3409"/>
                  <a:gd name="T39" fmla="*/ 1634589543 h 1690"/>
                  <a:gd name="T40" fmla="*/ 2147483647 w 3409"/>
                  <a:gd name="T41" fmla="*/ 1634589543 h 1690"/>
                  <a:gd name="T42" fmla="*/ 2147483647 w 3409"/>
                  <a:gd name="T43" fmla="*/ 1634589543 h 1690"/>
                  <a:gd name="T44" fmla="*/ 2147483647 w 3409"/>
                  <a:gd name="T45" fmla="*/ 1634589543 h 1690"/>
                  <a:gd name="T46" fmla="*/ 2147483647 w 3409"/>
                  <a:gd name="T47" fmla="*/ 1634589543 h 1690"/>
                  <a:gd name="T48" fmla="*/ 2147483647 w 3409"/>
                  <a:gd name="T49" fmla="*/ 1634589543 h 1690"/>
                  <a:gd name="T50" fmla="*/ 2147483647 w 3409"/>
                  <a:gd name="T51" fmla="*/ 1634589543 h 1690"/>
                  <a:gd name="T52" fmla="*/ 2147483647 w 3409"/>
                  <a:gd name="T53" fmla="*/ 1634589543 h 1690"/>
                  <a:gd name="T54" fmla="*/ 2147483647 w 3409"/>
                  <a:gd name="T55" fmla="*/ 1634589543 h 1690"/>
                  <a:gd name="T56" fmla="*/ 2147483647 w 3409"/>
                  <a:gd name="T57" fmla="*/ 1634589543 h 1690"/>
                  <a:gd name="T58" fmla="*/ 2147483647 w 3409"/>
                  <a:gd name="T59" fmla="*/ 1634589543 h 1690"/>
                  <a:gd name="T60" fmla="*/ 2147483647 w 3409"/>
                  <a:gd name="T61" fmla="*/ 1634589543 h 1690"/>
                  <a:gd name="T62" fmla="*/ 2147483647 w 3409"/>
                  <a:gd name="T63" fmla="*/ 1634589543 h 1690"/>
                  <a:gd name="T64" fmla="*/ 2147483647 w 3409"/>
                  <a:gd name="T65" fmla="*/ 1634589543 h 1690"/>
                  <a:gd name="T66" fmla="*/ 2147483647 w 3409"/>
                  <a:gd name="T67" fmla="*/ 1634589543 h 1690"/>
                  <a:gd name="T68" fmla="*/ 2147483647 w 3409"/>
                  <a:gd name="T69" fmla="*/ 1634589543 h 1690"/>
                  <a:gd name="T70" fmla="*/ 2147483647 w 3409"/>
                  <a:gd name="T71" fmla="*/ 1634589543 h 1690"/>
                  <a:gd name="T72" fmla="*/ 2147483647 w 3409"/>
                  <a:gd name="T73" fmla="*/ 1634589543 h 1690"/>
                  <a:gd name="T74" fmla="*/ 2147483647 w 3409"/>
                  <a:gd name="T75" fmla="*/ 1634589543 h 1690"/>
                  <a:gd name="T76" fmla="*/ 2147483647 w 3409"/>
                  <a:gd name="T77" fmla="*/ 1634589543 h 1690"/>
                  <a:gd name="T78" fmla="*/ 2147483647 w 3409"/>
                  <a:gd name="T79" fmla="*/ 1634589543 h 1690"/>
                  <a:gd name="T80" fmla="*/ 2147483647 w 3409"/>
                  <a:gd name="T81" fmla="*/ 1634589543 h 1690"/>
                  <a:gd name="T82" fmla="*/ 2147483647 w 3409"/>
                  <a:gd name="T83" fmla="*/ 1634589543 h 1690"/>
                  <a:gd name="T84" fmla="*/ 2147483647 w 3409"/>
                  <a:gd name="T85" fmla="*/ 1634589543 h 1690"/>
                  <a:gd name="T86" fmla="*/ 2147483647 w 3409"/>
                  <a:gd name="T87" fmla="*/ 1634589543 h 1690"/>
                  <a:gd name="T88" fmla="*/ 2147483647 w 3409"/>
                  <a:gd name="T89" fmla="*/ 1634589543 h 1690"/>
                  <a:gd name="T90" fmla="*/ 2147483647 w 3409"/>
                  <a:gd name="T91" fmla="*/ 1634589543 h 1690"/>
                  <a:gd name="T92" fmla="*/ 2147483647 w 3409"/>
                  <a:gd name="T93" fmla="*/ 1634589543 h 1690"/>
                  <a:gd name="T94" fmla="*/ 2147483647 w 3409"/>
                  <a:gd name="T95" fmla="*/ 1634589543 h 1690"/>
                  <a:gd name="T96" fmla="*/ 2147483647 w 3409"/>
                  <a:gd name="T97" fmla="*/ 1634589543 h 1690"/>
                  <a:gd name="T98" fmla="*/ 2147483647 w 3409"/>
                  <a:gd name="T99" fmla="*/ 1634589543 h 1690"/>
                  <a:gd name="T100" fmla="*/ 2147483647 w 3409"/>
                  <a:gd name="T101" fmla="*/ 1634589543 h 1690"/>
                  <a:gd name="T102" fmla="*/ 2147483647 w 3409"/>
                  <a:gd name="T103" fmla="*/ 1634589543 h 1690"/>
                  <a:gd name="T104" fmla="*/ 2147483647 w 3409"/>
                  <a:gd name="T105" fmla="*/ 1634589543 h 1690"/>
                  <a:gd name="T106" fmla="*/ 2147483647 w 3409"/>
                  <a:gd name="T107" fmla="*/ 1634589543 h 1690"/>
                  <a:gd name="T108" fmla="*/ 2147483647 w 3409"/>
                  <a:gd name="T109" fmla="*/ 1634589543 h 1690"/>
                  <a:gd name="T110" fmla="*/ 2147483647 w 3409"/>
                  <a:gd name="T111" fmla="*/ 1634589543 h 1690"/>
                  <a:gd name="T112" fmla="*/ 2147483647 w 3409"/>
                  <a:gd name="T113" fmla="*/ 1634589543 h 1690"/>
                  <a:gd name="T114" fmla="*/ 2147483647 w 3409"/>
                  <a:gd name="T115" fmla="*/ 1634589543 h 1690"/>
                  <a:gd name="T116" fmla="*/ 2147483647 w 3409"/>
                  <a:gd name="T117" fmla="*/ 1634589543 h 1690"/>
                  <a:gd name="T118" fmla="*/ 2147483647 w 3409"/>
                  <a:gd name="T119" fmla="*/ 1634589543 h 1690"/>
                  <a:gd name="T120" fmla="*/ 2147483647 w 3409"/>
                  <a:gd name="T121" fmla="*/ 1634589543 h 16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09"/>
                  <a:gd name="T184" fmla="*/ 0 h 1690"/>
                  <a:gd name="T185" fmla="*/ 4229 w 3409"/>
                  <a:gd name="T186" fmla="*/ 2368 h 16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09" h="1690">
                    <a:moveTo>
                      <a:pt x="3409" y="2"/>
                    </a:moveTo>
                    <a:lnTo>
                      <a:pt x="3409" y="2"/>
                    </a:lnTo>
                    <a:lnTo>
                      <a:pt x="3407" y="2"/>
                    </a:lnTo>
                    <a:lnTo>
                      <a:pt x="3407" y="0"/>
                    </a:lnTo>
                    <a:lnTo>
                      <a:pt x="3409" y="2"/>
                    </a:lnTo>
                    <a:lnTo>
                      <a:pt x="3407" y="2"/>
                    </a:lnTo>
                    <a:lnTo>
                      <a:pt x="3407" y="4"/>
                    </a:lnTo>
                    <a:lnTo>
                      <a:pt x="3405" y="4"/>
                    </a:lnTo>
                    <a:lnTo>
                      <a:pt x="3406" y="3"/>
                    </a:lnTo>
                    <a:lnTo>
                      <a:pt x="3406" y="26"/>
                    </a:lnTo>
                    <a:lnTo>
                      <a:pt x="3350" y="26"/>
                    </a:lnTo>
                    <a:lnTo>
                      <a:pt x="3350" y="47"/>
                    </a:lnTo>
                    <a:lnTo>
                      <a:pt x="3169" y="47"/>
                    </a:lnTo>
                    <a:lnTo>
                      <a:pt x="3169" y="65"/>
                    </a:lnTo>
                    <a:lnTo>
                      <a:pt x="3149" y="65"/>
                    </a:lnTo>
                    <a:lnTo>
                      <a:pt x="3147" y="87"/>
                    </a:lnTo>
                    <a:lnTo>
                      <a:pt x="3128" y="87"/>
                    </a:lnTo>
                    <a:lnTo>
                      <a:pt x="3127" y="103"/>
                    </a:lnTo>
                    <a:lnTo>
                      <a:pt x="3094" y="103"/>
                    </a:lnTo>
                    <a:lnTo>
                      <a:pt x="3092" y="119"/>
                    </a:lnTo>
                    <a:lnTo>
                      <a:pt x="2871" y="119"/>
                    </a:lnTo>
                    <a:lnTo>
                      <a:pt x="2868" y="128"/>
                    </a:lnTo>
                    <a:lnTo>
                      <a:pt x="2861" y="128"/>
                    </a:lnTo>
                    <a:lnTo>
                      <a:pt x="2861" y="147"/>
                    </a:lnTo>
                    <a:lnTo>
                      <a:pt x="2851" y="147"/>
                    </a:lnTo>
                    <a:lnTo>
                      <a:pt x="2851" y="157"/>
                    </a:lnTo>
                    <a:lnTo>
                      <a:pt x="2757" y="157"/>
                    </a:lnTo>
                    <a:lnTo>
                      <a:pt x="2755" y="169"/>
                    </a:lnTo>
                    <a:lnTo>
                      <a:pt x="2731" y="169"/>
                    </a:lnTo>
                    <a:lnTo>
                      <a:pt x="2729" y="180"/>
                    </a:lnTo>
                    <a:lnTo>
                      <a:pt x="2702" y="181"/>
                    </a:lnTo>
                    <a:lnTo>
                      <a:pt x="2700" y="207"/>
                    </a:lnTo>
                    <a:lnTo>
                      <a:pt x="2655" y="207"/>
                    </a:lnTo>
                    <a:lnTo>
                      <a:pt x="2655" y="216"/>
                    </a:lnTo>
                    <a:lnTo>
                      <a:pt x="2625" y="217"/>
                    </a:lnTo>
                    <a:lnTo>
                      <a:pt x="2624" y="240"/>
                    </a:lnTo>
                    <a:lnTo>
                      <a:pt x="2561" y="240"/>
                    </a:lnTo>
                    <a:lnTo>
                      <a:pt x="2561" y="248"/>
                    </a:lnTo>
                    <a:lnTo>
                      <a:pt x="2548" y="248"/>
                    </a:lnTo>
                    <a:lnTo>
                      <a:pt x="2548" y="265"/>
                    </a:lnTo>
                    <a:lnTo>
                      <a:pt x="2496" y="265"/>
                    </a:lnTo>
                    <a:lnTo>
                      <a:pt x="2496" y="275"/>
                    </a:lnTo>
                    <a:lnTo>
                      <a:pt x="2469" y="275"/>
                    </a:lnTo>
                    <a:lnTo>
                      <a:pt x="2469" y="303"/>
                    </a:lnTo>
                    <a:lnTo>
                      <a:pt x="2447" y="303"/>
                    </a:lnTo>
                    <a:lnTo>
                      <a:pt x="2447" y="310"/>
                    </a:lnTo>
                    <a:lnTo>
                      <a:pt x="2402" y="310"/>
                    </a:lnTo>
                    <a:lnTo>
                      <a:pt x="2401" y="334"/>
                    </a:lnTo>
                    <a:lnTo>
                      <a:pt x="2388" y="334"/>
                    </a:lnTo>
                    <a:lnTo>
                      <a:pt x="2388" y="355"/>
                    </a:lnTo>
                    <a:lnTo>
                      <a:pt x="2334" y="355"/>
                    </a:lnTo>
                    <a:lnTo>
                      <a:pt x="2334" y="364"/>
                    </a:lnTo>
                    <a:lnTo>
                      <a:pt x="2329" y="364"/>
                    </a:lnTo>
                    <a:lnTo>
                      <a:pt x="2329" y="391"/>
                    </a:lnTo>
                    <a:lnTo>
                      <a:pt x="2317" y="391"/>
                    </a:lnTo>
                    <a:lnTo>
                      <a:pt x="2316" y="410"/>
                    </a:lnTo>
                    <a:lnTo>
                      <a:pt x="2298" y="410"/>
                    </a:lnTo>
                    <a:lnTo>
                      <a:pt x="2297" y="426"/>
                    </a:lnTo>
                    <a:lnTo>
                      <a:pt x="2249" y="426"/>
                    </a:lnTo>
                    <a:lnTo>
                      <a:pt x="2249" y="457"/>
                    </a:lnTo>
                    <a:lnTo>
                      <a:pt x="2190" y="457"/>
                    </a:lnTo>
                    <a:lnTo>
                      <a:pt x="2190" y="493"/>
                    </a:lnTo>
                    <a:lnTo>
                      <a:pt x="2142" y="493"/>
                    </a:lnTo>
                    <a:lnTo>
                      <a:pt x="2142" y="501"/>
                    </a:lnTo>
                    <a:lnTo>
                      <a:pt x="2104" y="501"/>
                    </a:lnTo>
                    <a:lnTo>
                      <a:pt x="2104" y="509"/>
                    </a:lnTo>
                    <a:lnTo>
                      <a:pt x="2074" y="509"/>
                    </a:lnTo>
                    <a:lnTo>
                      <a:pt x="2074" y="515"/>
                    </a:lnTo>
                    <a:lnTo>
                      <a:pt x="2058" y="518"/>
                    </a:lnTo>
                    <a:lnTo>
                      <a:pt x="2058" y="528"/>
                    </a:lnTo>
                    <a:lnTo>
                      <a:pt x="2042" y="528"/>
                    </a:lnTo>
                    <a:lnTo>
                      <a:pt x="2042" y="542"/>
                    </a:lnTo>
                    <a:lnTo>
                      <a:pt x="2021" y="543"/>
                    </a:lnTo>
                    <a:lnTo>
                      <a:pt x="2021" y="550"/>
                    </a:lnTo>
                    <a:lnTo>
                      <a:pt x="1987" y="550"/>
                    </a:lnTo>
                    <a:lnTo>
                      <a:pt x="1987" y="568"/>
                    </a:lnTo>
                    <a:lnTo>
                      <a:pt x="1967" y="568"/>
                    </a:lnTo>
                    <a:lnTo>
                      <a:pt x="1967" y="594"/>
                    </a:lnTo>
                    <a:lnTo>
                      <a:pt x="1931" y="594"/>
                    </a:lnTo>
                    <a:lnTo>
                      <a:pt x="1931" y="599"/>
                    </a:lnTo>
                    <a:lnTo>
                      <a:pt x="1880" y="599"/>
                    </a:lnTo>
                    <a:lnTo>
                      <a:pt x="1880" y="626"/>
                    </a:lnTo>
                    <a:lnTo>
                      <a:pt x="1838" y="626"/>
                    </a:lnTo>
                    <a:lnTo>
                      <a:pt x="1837" y="645"/>
                    </a:lnTo>
                    <a:lnTo>
                      <a:pt x="1825" y="645"/>
                    </a:lnTo>
                    <a:lnTo>
                      <a:pt x="1825" y="662"/>
                    </a:lnTo>
                    <a:lnTo>
                      <a:pt x="1809" y="662"/>
                    </a:lnTo>
                    <a:lnTo>
                      <a:pt x="1808" y="675"/>
                    </a:lnTo>
                    <a:lnTo>
                      <a:pt x="1762" y="675"/>
                    </a:lnTo>
                    <a:lnTo>
                      <a:pt x="1762" y="688"/>
                    </a:lnTo>
                    <a:lnTo>
                      <a:pt x="1746" y="688"/>
                    </a:lnTo>
                    <a:lnTo>
                      <a:pt x="1744" y="709"/>
                    </a:lnTo>
                    <a:lnTo>
                      <a:pt x="1707" y="710"/>
                    </a:lnTo>
                    <a:lnTo>
                      <a:pt x="1707" y="724"/>
                    </a:lnTo>
                    <a:lnTo>
                      <a:pt x="1685" y="724"/>
                    </a:lnTo>
                    <a:lnTo>
                      <a:pt x="1685" y="739"/>
                    </a:lnTo>
                    <a:lnTo>
                      <a:pt x="1668" y="739"/>
                    </a:lnTo>
                    <a:lnTo>
                      <a:pt x="1668" y="758"/>
                    </a:lnTo>
                    <a:lnTo>
                      <a:pt x="1640" y="760"/>
                    </a:lnTo>
                    <a:lnTo>
                      <a:pt x="1639" y="775"/>
                    </a:lnTo>
                    <a:lnTo>
                      <a:pt x="1603" y="775"/>
                    </a:lnTo>
                    <a:lnTo>
                      <a:pt x="1603" y="781"/>
                    </a:lnTo>
                    <a:lnTo>
                      <a:pt x="1581" y="781"/>
                    </a:lnTo>
                    <a:lnTo>
                      <a:pt x="1581" y="783"/>
                    </a:lnTo>
                    <a:lnTo>
                      <a:pt x="1543" y="783"/>
                    </a:lnTo>
                    <a:lnTo>
                      <a:pt x="1543" y="787"/>
                    </a:lnTo>
                    <a:lnTo>
                      <a:pt x="1513" y="787"/>
                    </a:lnTo>
                    <a:lnTo>
                      <a:pt x="1513" y="799"/>
                    </a:lnTo>
                    <a:lnTo>
                      <a:pt x="1474" y="799"/>
                    </a:lnTo>
                    <a:lnTo>
                      <a:pt x="1475" y="821"/>
                    </a:lnTo>
                    <a:lnTo>
                      <a:pt x="1426" y="819"/>
                    </a:lnTo>
                    <a:lnTo>
                      <a:pt x="1426" y="827"/>
                    </a:lnTo>
                    <a:lnTo>
                      <a:pt x="1397" y="827"/>
                    </a:lnTo>
                    <a:lnTo>
                      <a:pt x="1397" y="839"/>
                    </a:lnTo>
                    <a:lnTo>
                      <a:pt x="1358" y="839"/>
                    </a:lnTo>
                    <a:lnTo>
                      <a:pt x="1358" y="868"/>
                    </a:lnTo>
                    <a:lnTo>
                      <a:pt x="1334" y="869"/>
                    </a:lnTo>
                    <a:lnTo>
                      <a:pt x="1334" y="873"/>
                    </a:lnTo>
                    <a:lnTo>
                      <a:pt x="1306" y="871"/>
                    </a:lnTo>
                    <a:lnTo>
                      <a:pt x="1306" y="886"/>
                    </a:lnTo>
                    <a:lnTo>
                      <a:pt x="1290" y="886"/>
                    </a:lnTo>
                    <a:lnTo>
                      <a:pt x="1290" y="893"/>
                    </a:lnTo>
                    <a:lnTo>
                      <a:pt x="1269" y="893"/>
                    </a:lnTo>
                    <a:lnTo>
                      <a:pt x="1269" y="903"/>
                    </a:lnTo>
                    <a:lnTo>
                      <a:pt x="1247" y="903"/>
                    </a:lnTo>
                    <a:lnTo>
                      <a:pt x="1247" y="908"/>
                    </a:lnTo>
                    <a:lnTo>
                      <a:pt x="1221" y="908"/>
                    </a:lnTo>
                    <a:lnTo>
                      <a:pt x="1221" y="930"/>
                    </a:lnTo>
                    <a:lnTo>
                      <a:pt x="1196" y="930"/>
                    </a:lnTo>
                    <a:lnTo>
                      <a:pt x="1196" y="940"/>
                    </a:lnTo>
                    <a:lnTo>
                      <a:pt x="1170" y="940"/>
                    </a:lnTo>
                    <a:lnTo>
                      <a:pt x="1170" y="946"/>
                    </a:lnTo>
                    <a:lnTo>
                      <a:pt x="1164" y="946"/>
                    </a:lnTo>
                    <a:lnTo>
                      <a:pt x="1164" y="959"/>
                    </a:lnTo>
                    <a:lnTo>
                      <a:pt x="1154" y="959"/>
                    </a:lnTo>
                    <a:lnTo>
                      <a:pt x="1154" y="968"/>
                    </a:lnTo>
                    <a:lnTo>
                      <a:pt x="1151" y="969"/>
                    </a:lnTo>
                    <a:lnTo>
                      <a:pt x="1151" y="974"/>
                    </a:lnTo>
                    <a:lnTo>
                      <a:pt x="1105" y="974"/>
                    </a:lnTo>
                    <a:lnTo>
                      <a:pt x="1105" y="981"/>
                    </a:lnTo>
                    <a:lnTo>
                      <a:pt x="1056" y="978"/>
                    </a:lnTo>
                    <a:lnTo>
                      <a:pt x="1056" y="994"/>
                    </a:lnTo>
                    <a:lnTo>
                      <a:pt x="1024" y="994"/>
                    </a:lnTo>
                    <a:lnTo>
                      <a:pt x="1023" y="1018"/>
                    </a:lnTo>
                    <a:lnTo>
                      <a:pt x="995" y="1018"/>
                    </a:lnTo>
                    <a:lnTo>
                      <a:pt x="995" y="1030"/>
                    </a:lnTo>
                    <a:lnTo>
                      <a:pt x="976" y="1030"/>
                    </a:lnTo>
                    <a:lnTo>
                      <a:pt x="975" y="1052"/>
                    </a:lnTo>
                    <a:lnTo>
                      <a:pt x="962" y="1052"/>
                    </a:lnTo>
                    <a:lnTo>
                      <a:pt x="963" y="1067"/>
                    </a:lnTo>
                    <a:lnTo>
                      <a:pt x="949" y="1067"/>
                    </a:lnTo>
                    <a:lnTo>
                      <a:pt x="949" y="1086"/>
                    </a:lnTo>
                    <a:lnTo>
                      <a:pt x="927" y="1086"/>
                    </a:lnTo>
                    <a:lnTo>
                      <a:pt x="927" y="1101"/>
                    </a:lnTo>
                    <a:lnTo>
                      <a:pt x="901" y="1101"/>
                    </a:lnTo>
                    <a:lnTo>
                      <a:pt x="901" y="1116"/>
                    </a:lnTo>
                    <a:lnTo>
                      <a:pt x="877" y="1116"/>
                    </a:lnTo>
                    <a:lnTo>
                      <a:pt x="878" y="1135"/>
                    </a:lnTo>
                    <a:lnTo>
                      <a:pt x="861" y="1136"/>
                    </a:lnTo>
                    <a:lnTo>
                      <a:pt x="861" y="1155"/>
                    </a:lnTo>
                    <a:lnTo>
                      <a:pt x="809" y="1155"/>
                    </a:lnTo>
                    <a:lnTo>
                      <a:pt x="809" y="1164"/>
                    </a:lnTo>
                    <a:lnTo>
                      <a:pt x="790" y="1165"/>
                    </a:lnTo>
                    <a:lnTo>
                      <a:pt x="790" y="1179"/>
                    </a:lnTo>
                    <a:lnTo>
                      <a:pt x="768" y="1180"/>
                    </a:lnTo>
                    <a:lnTo>
                      <a:pt x="768" y="1196"/>
                    </a:lnTo>
                    <a:lnTo>
                      <a:pt x="744" y="1196"/>
                    </a:lnTo>
                    <a:lnTo>
                      <a:pt x="744" y="1204"/>
                    </a:lnTo>
                    <a:lnTo>
                      <a:pt x="718" y="1206"/>
                    </a:lnTo>
                    <a:lnTo>
                      <a:pt x="718" y="1212"/>
                    </a:lnTo>
                    <a:lnTo>
                      <a:pt x="700" y="1212"/>
                    </a:lnTo>
                    <a:lnTo>
                      <a:pt x="700" y="1233"/>
                    </a:lnTo>
                    <a:lnTo>
                      <a:pt x="667" y="1233"/>
                    </a:lnTo>
                    <a:lnTo>
                      <a:pt x="667" y="1252"/>
                    </a:lnTo>
                    <a:lnTo>
                      <a:pt x="642" y="1252"/>
                    </a:lnTo>
                    <a:lnTo>
                      <a:pt x="642" y="1265"/>
                    </a:lnTo>
                    <a:lnTo>
                      <a:pt x="632" y="1265"/>
                    </a:lnTo>
                    <a:lnTo>
                      <a:pt x="631" y="1277"/>
                    </a:lnTo>
                    <a:lnTo>
                      <a:pt x="582" y="1277"/>
                    </a:lnTo>
                    <a:lnTo>
                      <a:pt x="582" y="1297"/>
                    </a:lnTo>
                    <a:lnTo>
                      <a:pt x="569" y="1297"/>
                    </a:lnTo>
                    <a:lnTo>
                      <a:pt x="569" y="1310"/>
                    </a:lnTo>
                    <a:lnTo>
                      <a:pt x="550" y="1310"/>
                    </a:lnTo>
                    <a:lnTo>
                      <a:pt x="550" y="1329"/>
                    </a:lnTo>
                    <a:lnTo>
                      <a:pt x="527" y="1331"/>
                    </a:lnTo>
                    <a:lnTo>
                      <a:pt x="527" y="1341"/>
                    </a:lnTo>
                    <a:lnTo>
                      <a:pt x="499" y="1341"/>
                    </a:lnTo>
                    <a:lnTo>
                      <a:pt x="499" y="1349"/>
                    </a:lnTo>
                    <a:lnTo>
                      <a:pt x="470" y="1349"/>
                    </a:lnTo>
                    <a:lnTo>
                      <a:pt x="470" y="1358"/>
                    </a:lnTo>
                    <a:lnTo>
                      <a:pt x="460" y="1358"/>
                    </a:lnTo>
                    <a:lnTo>
                      <a:pt x="460" y="1368"/>
                    </a:lnTo>
                    <a:lnTo>
                      <a:pt x="446" y="1368"/>
                    </a:lnTo>
                    <a:lnTo>
                      <a:pt x="446" y="1382"/>
                    </a:lnTo>
                    <a:lnTo>
                      <a:pt x="420" y="1382"/>
                    </a:lnTo>
                    <a:lnTo>
                      <a:pt x="420" y="1398"/>
                    </a:lnTo>
                    <a:lnTo>
                      <a:pt x="391" y="1398"/>
                    </a:lnTo>
                    <a:lnTo>
                      <a:pt x="391" y="1404"/>
                    </a:lnTo>
                    <a:lnTo>
                      <a:pt x="386" y="1404"/>
                    </a:lnTo>
                    <a:lnTo>
                      <a:pt x="386" y="1409"/>
                    </a:lnTo>
                    <a:lnTo>
                      <a:pt x="359" y="1409"/>
                    </a:lnTo>
                    <a:lnTo>
                      <a:pt x="359" y="1427"/>
                    </a:lnTo>
                    <a:lnTo>
                      <a:pt x="307" y="1427"/>
                    </a:lnTo>
                    <a:lnTo>
                      <a:pt x="305" y="1442"/>
                    </a:lnTo>
                    <a:lnTo>
                      <a:pt x="295" y="1442"/>
                    </a:lnTo>
                    <a:lnTo>
                      <a:pt x="297" y="1464"/>
                    </a:lnTo>
                    <a:lnTo>
                      <a:pt x="292" y="1464"/>
                    </a:lnTo>
                    <a:lnTo>
                      <a:pt x="292" y="1473"/>
                    </a:lnTo>
                    <a:lnTo>
                      <a:pt x="276" y="1474"/>
                    </a:lnTo>
                    <a:lnTo>
                      <a:pt x="276" y="1483"/>
                    </a:lnTo>
                    <a:lnTo>
                      <a:pt x="266" y="1483"/>
                    </a:lnTo>
                    <a:lnTo>
                      <a:pt x="266" y="1490"/>
                    </a:lnTo>
                    <a:lnTo>
                      <a:pt x="259" y="1490"/>
                    </a:lnTo>
                    <a:lnTo>
                      <a:pt x="259" y="1501"/>
                    </a:lnTo>
                    <a:lnTo>
                      <a:pt x="237" y="1501"/>
                    </a:lnTo>
                    <a:lnTo>
                      <a:pt x="237" y="1514"/>
                    </a:lnTo>
                    <a:lnTo>
                      <a:pt x="220" y="1514"/>
                    </a:lnTo>
                    <a:lnTo>
                      <a:pt x="220" y="1524"/>
                    </a:lnTo>
                    <a:lnTo>
                      <a:pt x="207" y="1524"/>
                    </a:lnTo>
                    <a:lnTo>
                      <a:pt x="207" y="1537"/>
                    </a:lnTo>
                    <a:lnTo>
                      <a:pt x="188" y="1537"/>
                    </a:lnTo>
                    <a:lnTo>
                      <a:pt x="188" y="1559"/>
                    </a:lnTo>
                    <a:lnTo>
                      <a:pt x="167" y="1559"/>
                    </a:lnTo>
                    <a:lnTo>
                      <a:pt x="167" y="1572"/>
                    </a:lnTo>
                    <a:lnTo>
                      <a:pt x="152" y="1573"/>
                    </a:lnTo>
                    <a:lnTo>
                      <a:pt x="152" y="1578"/>
                    </a:lnTo>
                    <a:lnTo>
                      <a:pt x="133" y="1579"/>
                    </a:lnTo>
                    <a:lnTo>
                      <a:pt x="133" y="1586"/>
                    </a:lnTo>
                    <a:lnTo>
                      <a:pt x="109" y="1586"/>
                    </a:lnTo>
                    <a:lnTo>
                      <a:pt x="109" y="1601"/>
                    </a:lnTo>
                    <a:lnTo>
                      <a:pt x="94" y="1601"/>
                    </a:lnTo>
                    <a:lnTo>
                      <a:pt x="94" y="1605"/>
                    </a:lnTo>
                    <a:lnTo>
                      <a:pt x="77" y="1606"/>
                    </a:lnTo>
                    <a:lnTo>
                      <a:pt x="77" y="1640"/>
                    </a:lnTo>
                    <a:lnTo>
                      <a:pt x="55" y="1640"/>
                    </a:lnTo>
                    <a:lnTo>
                      <a:pt x="55" y="1647"/>
                    </a:lnTo>
                    <a:lnTo>
                      <a:pt x="49" y="1647"/>
                    </a:lnTo>
                    <a:lnTo>
                      <a:pt x="49" y="1657"/>
                    </a:lnTo>
                    <a:lnTo>
                      <a:pt x="44" y="1657"/>
                    </a:lnTo>
                    <a:lnTo>
                      <a:pt x="31" y="1679"/>
                    </a:lnTo>
                    <a:lnTo>
                      <a:pt x="19" y="1679"/>
                    </a:lnTo>
                    <a:lnTo>
                      <a:pt x="19" y="1687"/>
                    </a:lnTo>
                    <a:lnTo>
                      <a:pt x="0" y="1690"/>
                    </a:lnTo>
                  </a:path>
                </a:pathLst>
              </a:custGeom>
              <a:noFill/>
              <a:ln w="38100" cap="flat" cmpd="sng">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5" name="Text Box 19"/>
              <p:cNvSpPr txBox="1">
                <a:spLocks noChangeArrowheads="1"/>
              </p:cNvSpPr>
              <p:nvPr/>
            </p:nvSpPr>
            <p:spPr bwMode="auto">
              <a:xfrm>
                <a:off x="1184" y="3098"/>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0</a:t>
                </a:r>
                <a:endParaRPr lang="en-US" sz="1600">
                  <a:latin typeface="Comic Sans MS" pitchFamily="66" charset="0"/>
                  <a:cs typeface="Arial" charset="0"/>
                </a:endParaRPr>
              </a:p>
            </p:txBody>
          </p:sp>
          <p:sp>
            <p:nvSpPr>
              <p:cNvPr id="6" name="Text Box 21"/>
              <p:cNvSpPr txBox="1">
                <a:spLocks noChangeArrowheads="1"/>
              </p:cNvSpPr>
              <p:nvPr/>
            </p:nvSpPr>
            <p:spPr bwMode="auto">
              <a:xfrm>
                <a:off x="1619" y="3101"/>
                <a:ext cx="271"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120</a:t>
                </a:r>
                <a:endParaRPr lang="en-US" sz="1600">
                  <a:latin typeface="Comic Sans MS" pitchFamily="66" charset="0"/>
                  <a:cs typeface="Arial" charset="0"/>
                </a:endParaRPr>
              </a:p>
            </p:txBody>
          </p:sp>
          <p:sp>
            <p:nvSpPr>
              <p:cNvPr id="7" name="Text Box 23"/>
              <p:cNvSpPr txBox="1">
                <a:spLocks noChangeArrowheads="1"/>
              </p:cNvSpPr>
              <p:nvPr/>
            </p:nvSpPr>
            <p:spPr bwMode="auto">
              <a:xfrm>
                <a:off x="2096" y="3102"/>
                <a:ext cx="2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240</a:t>
                </a:r>
                <a:endParaRPr lang="en-US" sz="1600">
                  <a:latin typeface="Comic Sans MS" pitchFamily="66" charset="0"/>
                  <a:cs typeface="Arial" charset="0"/>
                </a:endParaRPr>
              </a:p>
            </p:txBody>
          </p:sp>
          <p:sp>
            <p:nvSpPr>
              <p:cNvPr id="8" name="Text Box 27"/>
              <p:cNvSpPr txBox="1">
                <a:spLocks noChangeArrowheads="1"/>
              </p:cNvSpPr>
              <p:nvPr/>
            </p:nvSpPr>
            <p:spPr bwMode="auto">
              <a:xfrm>
                <a:off x="3068" y="3102"/>
                <a:ext cx="2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480</a:t>
                </a:r>
                <a:endParaRPr lang="en-US" sz="1600">
                  <a:latin typeface="Comic Sans MS" pitchFamily="66" charset="0"/>
                  <a:cs typeface="Arial" charset="0"/>
                </a:endParaRPr>
              </a:p>
            </p:txBody>
          </p:sp>
          <p:sp>
            <p:nvSpPr>
              <p:cNvPr id="9" name="Text Box 29"/>
              <p:cNvSpPr txBox="1">
                <a:spLocks noChangeArrowheads="1"/>
              </p:cNvSpPr>
              <p:nvPr/>
            </p:nvSpPr>
            <p:spPr bwMode="auto">
              <a:xfrm>
                <a:off x="3553" y="3102"/>
                <a:ext cx="2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600</a:t>
                </a:r>
                <a:endParaRPr lang="en-US" sz="1600">
                  <a:latin typeface="Comic Sans MS" pitchFamily="66" charset="0"/>
                  <a:cs typeface="Arial" charset="0"/>
                </a:endParaRPr>
              </a:p>
            </p:txBody>
          </p:sp>
          <p:sp>
            <p:nvSpPr>
              <p:cNvPr id="10" name="Text Box 31"/>
              <p:cNvSpPr txBox="1">
                <a:spLocks noChangeArrowheads="1"/>
              </p:cNvSpPr>
              <p:nvPr/>
            </p:nvSpPr>
            <p:spPr bwMode="auto">
              <a:xfrm>
                <a:off x="4045" y="3102"/>
                <a:ext cx="2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720</a:t>
                </a:r>
                <a:endParaRPr lang="en-US" sz="1600">
                  <a:latin typeface="Comic Sans MS" pitchFamily="66" charset="0"/>
                  <a:cs typeface="Arial" charset="0"/>
                </a:endParaRPr>
              </a:p>
            </p:txBody>
          </p:sp>
          <p:sp>
            <p:nvSpPr>
              <p:cNvPr id="11" name="Text Box 19"/>
              <p:cNvSpPr txBox="1">
                <a:spLocks noChangeArrowheads="1"/>
              </p:cNvSpPr>
              <p:nvPr/>
            </p:nvSpPr>
            <p:spPr bwMode="auto">
              <a:xfrm>
                <a:off x="1045" y="2957"/>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0</a:t>
                </a:r>
                <a:endParaRPr lang="en-US" sz="1600">
                  <a:latin typeface="Comic Sans MS" pitchFamily="66" charset="0"/>
                  <a:cs typeface="Arial" charset="0"/>
                </a:endParaRPr>
              </a:p>
            </p:txBody>
          </p:sp>
          <p:sp>
            <p:nvSpPr>
              <p:cNvPr id="12" name="Text Box 19"/>
              <p:cNvSpPr txBox="1">
                <a:spLocks noChangeArrowheads="1"/>
              </p:cNvSpPr>
              <p:nvPr/>
            </p:nvSpPr>
            <p:spPr bwMode="auto">
              <a:xfrm>
                <a:off x="1054" y="2573"/>
                <a:ext cx="143"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dirty="0">
                    <a:latin typeface="Comic Sans MS" pitchFamily="66" charset="0"/>
                    <a:cs typeface="Arial" charset="0"/>
                  </a:rPr>
                  <a:t>1</a:t>
                </a:r>
                <a:endParaRPr lang="en-US" sz="1600" dirty="0">
                  <a:latin typeface="Comic Sans MS" pitchFamily="66" charset="0"/>
                  <a:cs typeface="Arial" charset="0"/>
                </a:endParaRPr>
              </a:p>
            </p:txBody>
          </p:sp>
          <p:sp>
            <p:nvSpPr>
              <p:cNvPr id="13" name="Text Box 19"/>
              <p:cNvSpPr txBox="1">
                <a:spLocks noChangeArrowheads="1"/>
              </p:cNvSpPr>
              <p:nvPr/>
            </p:nvSpPr>
            <p:spPr bwMode="auto">
              <a:xfrm>
                <a:off x="1045" y="2203"/>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dirty="0">
                    <a:latin typeface="Comic Sans MS" pitchFamily="66" charset="0"/>
                    <a:cs typeface="Arial" charset="0"/>
                  </a:rPr>
                  <a:t>2</a:t>
                </a:r>
                <a:endParaRPr lang="en-US" sz="1600" dirty="0">
                  <a:latin typeface="Comic Sans MS" pitchFamily="66" charset="0"/>
                  <a:cs typeface="Arial" charset="0"/>
                </a:endParaRPr>
              </a:p>
            </p:txBody>
          </p:sp>
          <p:sp>
            <p:nvSpPr>
              <p:cNvPr id="14" name="Text Box 19"/>
              <p:cNvSpPr txBox="1">
                <a:spLocks noChangeArrowheads="1"/>
              </p:cNvSpPr>
              <p:nvPr/>
            </p:nvSpPr>
            <p:spPr bwMode="auto">
              <a:xfrm>
                <a:off x="1045" y="1832"/>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dirty="0">
                    <a:latin typeface="Comic Sans MS" pitchFamily="66" charset="0"/>
                    <a:cs typeface="Arial" charset="0"/>
                  </a:rPr>
                  <a:t>3</a:t>
                </a:r>
                <a:endParaRPr lang="en-US" sz="1600" dirty="0">
                  <a:latin typeface="Comic Sans MS" pitchFamily="66" charset="0"/>
                  <a:cs typeface="Arial" charset="0"/>
                </a:endParaRPr>
              </a:p>
            </p:txBody>
          </p:sp>
          <p:sp>
            <p:nvSpPr>
              <p:cNvPr id="15" name="Text Box 19"/>
              <p:cNvSpPr txBox="1">
                <a:spLocks noChangeArrowheads="1"/>
              </p:cNvSpPr>
              <p:nvPr/>
            </p:nvSpPr>
            <p:spPr bwMode="auto">
              <a:xfrm>
                <a:off x="1045" y="1462"/>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1600" dirty="0">
                    <a:latin typeface="Comic Sans MS" pitchFamily="66" charset="0"/>
                    <a:cs typeface="Arial" charset="0"/>
                  </a:rPr>
                  <a:t>4</a:t>
                </a:r>
              </a:p>
            </p:txBody>
          </p:sp>
          <p:sp>
            <p:nvSpPr>
              <p:cNvPr id="16" name="Text Box 19"/>
              <p:cNvSpPr txBox="1">
                <a:spLocks noChangeArrowheads="1"/>
              </p:cNvSpPr>
              <p:nvPr/>
            </p:nvSpPr>
            <p:spPr bwMode="auto">
              <a:xfrm>
                <a:off x="1045" y="1091"/>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dirty="0">
                    <a:latin typeface="Comic Sans MS" pitchFamily="66" charset="0"/>
                    <a:cs typeface="Arial" charset="0"/>
                  </a:rPr>
                  <a:t>5</a:t>
                </a:r>
                <a:endParaRPr lang="en-US" sz="1600" dirty="0">
                  <a:latin typeface="Comic Sans MS" pitchFamily="66" charset="0"/>
                  <a:cs typeface="Arial" charset="0"/>
                </a:endParaRPr>
              </a:p>
            </p:txBody>
          </p:sp>
          <p:sp>
            <p:nvSpPr>
              <p:cNvPr id="17" name="Text Box 19"/>
              <p:cNvSpPr txBox="1">
                <a:spLocks noChangeArrowheads="1"/>
              </p:cNvSpPr>
              <p:nvPr/>
            </p:nvSpPr>
            <p:spPr bwMode="auto">
              <a:xfrm>
                <a:off x="1045" y="721"/>
                <a:ext cx="159"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dirty="0">
                    <a:latin typeface="Comic Sans MS" pitchFamily="66" charset="0"/>
                    <a:cs typeface="Arial" charset="0"/>
                  </a:rPr>
                  <a:t>6</a:t>
                </a:r>
                <a:endParaRPr lang="en-US" sz="1600" dirty="0">
                  <a:latin typeface="Comic Sans MS" pitchFamily="66" charset="0"/>
                  <a:cs typeface="Arial" charset="0"/>
                </a:endParaRPr>
              </a:p>
            </p:txBody>
          </p:sp>
          <p:sp>
            <p:nvSpPr>
              <p:cNvPr id="18" name="Text Box 31"/>
              <p:cNvSpPr txBox="1">
                <a:spLocks noChangeArrowheads="1"/>
              </p:cNvSpPr>
              <p:nvPr/>
            </p:nvSpPr>
            <p:spPr bwMode="auto">
              <a:xfrm>
                <a:off x="4532" y="3102"/>
                <a:ext cx="2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a:latin typeface="Comic Sans MS" pitchFamily="66" charset="0"/>
                    <a:cs typeface="Arial" charset="0"/>
                  </a:rPr>
                  <a:t>840</a:t>
                </a:r>
                <a:endParaRPr lang="en-US" sz="1600">
                  <a:latin typeface="Comic Sans MS" pitchFamily="66" charset="0"/>
                  <a:cs typeface="Arial" charset="0"/>
                </a:endParaRPr>
              </a:p>
            </p:txBody>
          </p:sp>
          <p:sp>
            <p:nvSpPr>
              <p:cNvPr id="19" name="Line 102"/>
              <p:cNvSpPr>
                <a:spLocks noChangeShapeType="1"/>
              </p:cNvSpPr>
              <p:nvPr/>
            </p:nvSpPr>
            <p:spPr bwMode="auto">
              <a:xfrm>
                <a:off x="4674"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0" name="Line 104"/>
              <p:cNvSpPr>
                <a:spLocks noChangeShapeType="1"/>
              </p:cNvSpPr>
              <p:nvPr/>
            </p:nvSpPr>
            <p:spPr bwMode="auto">
              <a:xfrm>
                <a:off x="4189"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1" name="Line 106"/>
              <p:cNvSpPr>
                <a:spLocks noChangeShapeType="1"/>
              </p:cNvSpPr>
              <p:nvPr/>
            </p:nvSpPr>
            <p:spPr bwMode="auto">
              <a:xfrm>
                <a:off x="3699"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2" name="Line 108"/>
              <p:cNvSpPr>
                <a:spLocks noChangeShapeType="1"/>
              </p:cNvSpPr>
              <p:nvPr/>
            </p:nvSpPr>
            <p:spPr bwMode="auto">
              <a:xfrm>
                <a:off x="3213"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3" name="Line 110"/>
              <p:cNvSpPr>
                <a:spLocks noChangeShapeType="1"/>
              </p:cNvSpPr>
              <p:nvPr/>
            </p:nvSpPr>
            <p:spPr bwMode="auto">
              <a:xfrm>
                <a:off x="2727"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4" name="Line 112"/>
              <p:cNvSpPr>
                <a:spLocks noChangeShapeType="1"/>
              </p:cNvSpPr>
              <p:nvPr/>
            </p:nvSpPr>
            <p:spPr bwMode="auto">
              <a:xfrm>
                <a:off x="2241"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5" name="Line 114"/>
              <p:cNvSpPr>
                <a:spLocks noChangeShapeType="1"/>
              </p:cNvSpPr>
              <p:nvPr/>
            </p:nvSpPr>
            <p:spPr bwMode="auto">
              <a:xfrm>
                <a:off x="1756"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6" name="Line 116"/>
              <p:cNvSpPr>
                <a:spLocks noChangeShapeType="1"/>
              </p:cNvSpPr>
              <p:nvPr/>
            </p:nvSpPr>
            <p:spPr bwMode="auto">
              <a:xfrm>
                <a:off x="1266" y="306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7" name="Line 117"/>
              <p:cNvSpPr>
                <a:spLocks noChangeShapeType="1"/>
              </p:cNvSpPr>
              <p:nvPr/>
            </p:nvSpPr>
            <p:spPr bwMode="auto">
              <a:xfrm rot="5400000">
                <a:off x="1222" y="3032"/>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8" name="Line 118"/>
              <p:cNvSpPr>
                <a:spLocks noChangeShapeType="1"/>
              </p:cNvSpPr>
              <p:nvPr/>
            </p:nvSpPr>
            <p:spPr bwMode="auto">
              <a:xfrm rot="5400000">
                <a:off x="1222" y="2660"/>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29" name="Line 119"/>
              <p:cNvSpPr>
                <a:spLocks noChangeShapeType="1"/>
              </p:cNvSpPr>
              <p:nvPr/>
            </p:nvSpPr>
            <p:spPr bwMode="auto">
              <a:xfrm rot="5400000">
                <a:off x="1222" y="228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30" name="Line 120"/>
              <p:cNvSpPr>
                <a:spLocks noChangeShapeType="1"/>
              </p:cNvSpPr>
              <p:nvPr/>
            </p:nvSpPr>
            <p:spPr bwMode="auto">
              <a:xfrm rot="5400000">
                <a:off x="1222" y="1917"/>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31" name="Line 121"/>
              <p:cNvSpPr>
                <a:spLocks noChangeShapeType="1"/>
              </p:cNvSpPr>
              <p:nvPr/>
            </p:nvSpPr>
            <p:spPr bwMode="auto">
              <a:xfrm rot="5400000">
                <a:off x="1222" y="1548"/>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32" name="Line 122"/>
              <p:cNvSpPr>
                <a:spLocks noChangeShapeType="1"/>
              </p:cNvSpPr>
              <p:nvPr/>
            </p:nvSpPr>
            <p:spPr bwMode="auto">
              <a:xfrm rot="5400000">
                <a:off x="1222" y="1177"/>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33" name="Line 123"/>
              <p:cNvSpPr>
                <a:spLocks noChangeShapeType="1"/>
              </p:cNvSpPr>
              <p:nvPr/>
            </p:nvSpPr>
            <p:spPr bwMode="auto">
              <a:xfrm rot="5400000">
                <a:off x="1222" y="802"/>
                <a:ext cx="0" cy="4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34" name="Text Box 25"/>
              <p:cNvSpPr txBox="1">
                <a:spLocks noChangeArrowheads="1"/>
              </p:cNvSpPr>
              <p:nvPr/>
            </p:nvSpPr>
            <p:spPr bwMode="auto">
              <a:xfrm>
                <a:off x="2582" y="3103"/>
                <a:ext cx="288" cy="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dirty="0">
                    <a:latin typeface="Comic Sans MS" pitchFamily="66" charset="0"/>
                    <a:cs typeface="Arial" charset="0"/>
                  </a:rPr>
                  <a:t>360</a:t>
                </a:r>
                <a:endParaRPr lang="en-US" sz="1600" dirty="0">
                  <a:latin typeface="Comic Sans MS" pitchFamily="66" charset="0"/>
                  <a:cs typeface="Arial" charset="0"/>
                </a:endParaRPr>
              </a:p>
            </p:txBody>
          </p:sp>
          <p:sp>
            <p:nvSpPr>
              <p:cNvPr id="35" name="Freeform 129"/>
              <p:cNvSpPr>
                <a:spLocks/>
              </p:cNvSpPr>
              <p:nvPr/>
            </p:nvSpPr>
            <p:spPr bwMode="auto">
              <a:xfrm>
                <a:off x="1257" y="1657"/>
                <a:ext cx="3424" cy="1398"/>
              </a:xfrm>
              <a:custGeom>
                <a:avLst/>
                <a:gdLst>
                  <a:gd name="T0" fmla="*/ 2147483647 w 3397"/>
                  <a:gd name="T1" fmla="*/ 1582794949 h 1434"/>
                  <a:gd name="T2" fmla="*/ 2147483647 w 3397"/>
                  <a:gd name="T3" fmla="*/ 1582794949 h 1434"/>
                  <a:gd name="T4" fmla="*/ 2147483647 w 3397"/>
                  <a:gd name="T5" fmla="*/ 1582794949 h 1434"/>
                  <a:gd name="T6" fmla="*/ 2147483647 w 3397"/>
                  <a:gd name="T7" fmla="*/ 1582794949 h 1434"/>
                  <a:gd name="T8" fmla="*/ 2147483647 w 3397"/>
                  <a:gd name="T9" fmla="*/ 1582794949 h 1434"/>
                  <a:gd name="T10" fmla="*/ 2147483647 w 3397"/>
                  <a:gd name="T11" fmla="*/ 1582794949 h 1434"/>
                  <a:gd name="T12" fmla="*/ 2147483647 w 3397"/>
                  <a:gd name="T13" fmla="*/ 1582794949 h 1434"/>
                  <a:gd name="T14" fmla="*/ 2147483647 w 3397"/>
                  <a:gd name="T15" fmla="*/ 1582794949 h 1434"/>
                  <a:gd name="T16" fmla="*/ 2147483647 w 3397"/>
                  <a:gd name="T17" fmla="*/ 1582794949 h 1434"/>
                  <a:gd name="T18" fmla="*/ 2147483647 w 3397"/>
                  <a:gd name="T19" fmla="*/ 1582794949 h 1434"/>
                  <a:gd name="T20" fmla="*/ 2147483647 w 3397"/>
                  <a:gd name="T21" fmla="*/ 1582794949 h 1434"/>
                  <a:gd name="T22" fmla="*/ 2147483647 w 3397"/>
                  <a:gd name="T23" fmla="*/ 1582794949 h 1434"/>
                  <a:gd name="T24" fmla="*/ 2147483647 w 3397"/>
                  <a:gd name="T25" fmla="*/ 1582794949 h 1434"/>
                  <a:gd name="T26" fmla="*/ 2147483647 w 3397"/>
                  <a:gd name="T27" fmla="*/ 1582794949 h 1434"/>
                  <a:gd name="T28" fmla="*/ 2147483647 w 3397"/>
                  <a:gd name="T29" fmla="*/ 1582794949 h 1434"/>
                  <a:gd name="T30" fmla="*/ 2147483647 w 3397"/>
                  <a:gd name="T31" fmla="*/ 1582794949 h 1434"/>
                  <a:gd name="T32" fmla="*/ 2147483647 w 3397"/>
                  <a:gd name="T33" fmla="*/ 1582794949 h 1434"/>
                  <a:gd name="T34" fmla="*/ 2147483647 w 3397"/>
                  <a:gd name="T35" fmla="*/ 1582794949 h 1434"/>
                  <a:gd name="T36" fmla="*/ 2147483647 w 3397"/>
                  <a:gd name="T37" fmla="*/ 1582794949 h 1434"/>
                  <a:gd name="T38" fmla="*/ 2147483647 w 3397"/>
                  <a:gd name="T39" fmla="*/ 1582794949 h 1434"/>
                  <a:gd name="T40" fmla="*/ 2147483647 w 3397"/>
                  <a:gd name="T41" fmla="*/ 1582794949 h 1434"/>
                  <a:gd name="T42" fmla="*/ 2147483647 w 3397"/>
                  <a:gd name="T43" fmla="*/ 1582794949 h 1434"/>
                  <a:gd name="T44" fmla="*/ 2147483647 w 3397"/>
                  <a:gd name="T45" fmla="*/ 1582794949 h 1434"/>
                  <a:gd name="T46" fmla="*/ 2147483647 w 3397"/>
                  <a:gd name="T47" fmla="*/ 1582794949 h 1434"/>
                  <a:gd name="T48" fmla="*/ 2147483647 w 3397"/>
                  <a:gd name="T49" fmla="*/ 1582794949 h 1434"/>
                  <a:gd name="T50" fmla="*/ 2147483647 w 3397"/>
                  <a:gd name="T51" fmla="*/ 1582794949 h 1434"/>
                  <a:gd name="T52" fmla="*/ 2147483647 w 3397"/>
                  <a:gd name="T53" fmla="*/ 1582794949 h 1434"/>
                  <a:gd name="T54" fmla="*/ 2147483647 w 3397"/>
                  <a:gd name="T55" fmla="*/ 1582794949 h 1434"/>
                  <a:gd name="T56" fmla="*/ 2147483647 w 3397"/>
                  <a:gd name="T57" fmla="*/ 1582794949 h 1434"/>
                  <a:gd name="T58" fmla="*/ 2147483647 w 3397"/>
                  <a:gd name="T59" fmla="*/ 1582794949 h 1434"/>
                  <a:gd name="T60" fmla="*/ 2147483647 w 3397"/>
                  <a:gd name="T61" fmla="*/ 1582794949 h 1434"/>
                  <a:gd name="T62" fmla="*/ 2147483647 w 3397"/>
                  <a:gd name="T63" fmla="*/ 1582794949 h 1434"/>
                  <a:gd name="T64" fmla="*/ 2147483647 w 3397"/>
                  <a:gd name="T65" fmla="*/ 1582794949 h 1434"/>
                  <a:gd name="T66" fmla="*/ 2147483647 w 3397"/>
                  <a:gd name="T67" fmla="*/ 1582794949 h 1434"/>
                  <a:gd name="T68" fmla="*/ 2147483647 w 3397"/>
                  <a:gd name="T69" fmla="*/ 1582794949 h 1434"/>
                  <a:gd name="T70" fmla="*/ 2147483647 w 3397"/>
                  <a:gd name="T71" fmla="*/ 1582794949 h 1434"/>
                  <a:gd name="T72" fmla="*/ 2147483647 w 3397"/>
                  <a:gd name="T73" fmla="*/ 1582794949 h 1434"/>
                  <a:gd name="T74" fmla="*/ 2147483647 w 3397"/>
                  <a:gd name="T75" fmla="*/ 1582794949 h 1434"/>
                  <a:gd name="T76" fmla="*/ 2147483647 w 3397"/>
                  <a:gd name="T77" fmla="*/ 1582794949 h 1434"/>
                  <a:gd name="T78" fmla="*/ 2147483647 w 3397"/>
                  <a:gd name="T79" fmla="*/ 1582794949 h 1434"/>
                  <a:gd name="T80" fmla="*/ 2147483647 w 3397"/>
                  <a:gd name="T81" fmla="*/ 1582794949 h 1434"/>
                  <a:gd name="T82" fmla="*/ 2147483647 w 3397"/>
                  <a:gd name="T83" fmla="*/ 1582794949 h 1434"/>
                  <a:gd name="T84" fmla="*/ 2147483647 w 3397"/>
                  <a:gd name="T85" fmla="*/ 1582794949 h 1434"/>
                  <a:gd name="T86" fmla="*/ 2147483647 w 3397"/>
                  <a:gd name="T87" fmla="*/ 1582794949 h 1434"/>
                  <a:gd name="T88" fmla="*/ 2147483647 w 3397"/>
                  <a:gd name="T89" fmla="*/ 1582794949 h 1434"/>
                  <a:gd name="T90" fmla="*/ 2147483647 w 3397"/>
                  <a:gd name="T91" fmla="*/ 1582794949 h 1434"/>
                  <a:gd name="T92" fmla="*/ 2147483647 w 3397"/>
                  <a:gd name="T93" fmla="*/ 1582794949 h 1434"/>
                  <a:gd name="T94" fmla="*/ 2147483647 w 3397"/>
                  <a:gd name="T95" fmla="*/ 1582794949 h 1434"/>
                  <a:gd name="T96" fmla="*/ 2147483647 w 3397"/>
                  <a:gd name="T97" fmla="*/ 1582794949 h 1434"/>
                  <a:gd name="T98" fmla="*/ 2147483647 w 3397"/>
                  <a:gd name="T99" fmla="*/ 1582794949 h 1434"/>
                  <a:gd name="T100" fmla="*/ 2147483647 w 3397"/>
                  <a:gd name="T101" fmla="*/ 1582794949 h 1434"/>
                  <a:gd name="T102" fmla="*/ 2147483647 w 3397"/>
                  <a:gd name="T103" fmla="*/ 1582794949 h 1434"/>
                  <a:gd name="T104" fmla="*/ 2147483647 w 3397"/>
                  <a:gd name="T105" fmla="*/ 1582794949 h 1434"/>
                  <a:gd name="T106" fmla="*/ 2147483647 w 3397"/>
                  <a:gd name="T107" fmla="*/ 1582794949 h 1434"/>
                  <a:gd name="T108" fmla="*/ 2147483647 w 3397"/>
                  <a:gd name="T109" fmla="*/ 1582794949 h 1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97"/>
                  <a:gd name="T166" fmla="*/ 0 h 1434"/>
                  <a:gd name="T167" fmla="*/ 4236 w 3397"/>
                  <a:gd name="T168" fmla="*/ 1976 h 1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97" h="1434">
                    <a:moveTo>
                      <a:pt x="0" y="1434"/>
                    </a:moveTo>
                    <a:lnTo>
                      <a:pt x="33" y="1416"/>
                    </a:lnTo>
                    <a:lnTo>
                      <a:pt x="33" y="1409"/>
                    </a:lnTo>
                    <a:lnTo>
                      <a:pt x="42" y="1409"/>
                    </a:lnTo>
                    <a:lnTo>
                      <a:pt x="42" y="1402"/>
                    </a:lnTo>
                    <a:lnTo>
                      <a:pt x="49" y="1402"/>
                    </a:lnTo>
                    <a:lnTo>
                      <a:pt x="49" y="1392"/>
                    </a:lnTo>
                    <a:lnTo>
                      <a:pt x="75" y="1392"/>
                    </a:lnTo>
                    <a:lnTo>
                      <a:pt x="75" y="1378"/>
                    </a:lnTo>
                    <a:lnTo>
                      <a:pt x="113" y="1377"/>
                    </a:lnTo>
                    <a:lnTo>
                      <a:pt x="113" y="1361"/>
                    </a:lnTo>
                    <a:lnTo>
                      <a:pt x="147" y="1361"/>
                    </a:lnTo>
                    <a:lnTo>
                      <a:pt x="147" y="1352"/>
                    </a:lnTo>
                    <a:lnTo>
                      <a:pt x="162" y="1352"/>
                    </a:lnTo>
                    <a:lnTo>
                      <a:pt x="162" y="1347"/>
                    </a:lnTo>
                    <a:lnTo>
                      <a:pt x="173" y="1347"/>
                    </a:lnTo>
                    <a:lnTo>
                      <a:pt x="173" y="1343"/>
                    </a:lnTo>
                    <a:lnTo>
                      <a:pt x="199" y="1343"/>
                    </a:lnTo>
                    <a:lnTo>
                      <a:pt x="199" y="1338"/>
                    </a:lnTo>
                    <a:lnTo>
                      <a:pt x="217" y="1338"/>
                    </a:lnTo>
                    <a:lnTo>
                      <a:pt x="217" y="1330"/>
                    </a:lnTo>
                    <a:lnTo>
                      <a:pt x="241" y="1330"/>
                    </a:lnTo>
                    <a:lnTo>
                      <a:pt x="241" y="1319"/>
                    </a:lnTo>
                    <a:lnTo>
                      <a:pt x="266" y="1319"/>
                    </a:lnTo>
                    <a:lnTo>
                      <a:pt x="266" y="1312"/>
                    </a:lnTo>
                    <a:lnTo>
                      <a:pt x="272" y="1312"/>
                    </a:lnTo>
                    <a:lnTo>
                      <a:pt x="273" y="1302"/>
                    </a:lnTo>
                    <a:lnTo>
                      <a:pt x="299" y="1302"/>
                    </a:lnTo>
                    <a:lnTo>
                      <a:pt x="299" y="1294"/>
                    </a:lnTo>
                    <a:lnTo>
                      <a:pt x="314" y="1294"/>
                    </a:lnTo>
                    <a:lnTo>
                      <a:pt x="314" y="1284"/>
                    </a:lnTo>
                    <a:lnTo>
                      <a:pt x="328" y="1284"/>
                    </a:lnTo>
                    <a:lnTo>
                      <a:pt x="328" y="1279"/>
                    </a:lnTo>
                    <a:lnTo>
                      <a:pt x="353" y="1279"/>
                    </a:lnTo>
                    <a:lnTo>
                      <a:pt x="353" y="1275"/>
                    </a:lnTo>
                    <a:lnTo>
                      <a:pt x="382" y="1275"/>
                    </a:lnTo>
                    <a:lnTo>
                      <a:pt x="382" y="1265"/>
                    </a:lnTo>
                    <a:lnTo>
                      <a:pt x="418" y="1265"/>
                    </a:lnTo>
                    <a:lnTo>
                      <a:pt x="418" y="1258"/>
                    </a:lnTo>
                    <a:lnTo>
                      <a:pt x="438" y="1258"/>
                    </a:lnTo>
                    <a:lnTo>
                      <a:pt x="438" y="1253"/>
                    </a:lnTo>
                    <a:lnTo>
                      <a:pt x="447" y="1253"/>
                    </a:lnTo>
                    <a:lnTo>
                      <a:pt x="447" y="1237"/>
                    </a:lnTo>
                    <a:lnTo>
                      <a:pt x="468" y="1237"/>
                    </a:lnTo>
                    <a:lnTo>
                      <a:pt x="468" y="1233"/>
                    </a:lnTo>
                    <a:lnTo>
                      <a:pt x="519" y="1233"/>
                    </a:lnTo>
                    <a:lnTo>
                      <a:pt x="519" y="1218"/>
                    </a:lnTo>
                    <a:lnTo>
                      <a:pt x="529" y="1218"/>
                    </a:lnTo>
                    <a:lnTo>
                      <a:pt x="529" y="1204"/>
                    </a:lnTo>
                    <a:lnTo>
                      <a:pt x="549" y="1204"/>
                    </a:lnTo>
                    <a:lnTo>
                      <a:pt x="549" y="1191"/>
                    </a:lnTo>
                    <a:lnTo>
                      <a:pt x="580" y="1191"/>
                    </a:lnTo>
                    <a:lnTo>
                      <a:pt x="580" y="1187"/>
                    </a:lnTo>
                    <a:lnTo>
                      <a:pt x="601" y="1187"/>
                    </a:lnTo>
                    <a:lnTo>
                      <a:pt x="601" y="1167"/>
                    </a:lnTo>
                    <a:lnTo>
                      <a:pt x="633" y="1166"/>
                    </a:lnTo>
                    <a:lnTo>
                      <a:pt x="633" y="1161"/>
                    </a:lnTo>
                    <a:lnTo>
                      <a:pt x="645" y="1162"/>
                    </a:lnTo>
                    <a:lnTo>
                      <a:pt x="645" y="1155"/>
                    </a:lnTo>
                    <a:lnTo>
                      <a:pt x="664" y="1155"/>
                    </a:lnTo>
                    <a:lnTo>
                      <a:pt x="664" y="1147"/>
                    </a:lnTo>
                    <a:lnTo>
                      <a:pt x="690" y="1147"/>
                    </a:lnTo>
                    <a:lnTo>
                      <a:pt x="690" y="1140"/>
                    </a:lnTo>
                    <a:lnTo>
                      <a:pt x="733" y="1140"/>
                    </a:lnTo>
                    <a:lnTo>
                      <a:pt x="733" y="1132"/>
                    </a:lnTo>
                    <a:lnTo>
                      <a:pt x="763" y="1132"/>
                    </a:lnTo>
                    <a:lnTo>
                      <a:pt x="763" y="1127"/>
                    </a:lnTo>
                    <a:lnTo>
                      <a:pt x="782" y="1125"/>
                    </a:lnTo>
                    <a:lnTo>
                      <a:pt x="782" y="1121"/>
                    </a:lnTo>
                    <a:lnTo>
                      <a:pt x="807" y="1121"/>
                    </a:lnTo>
                    <a:lnTo>
                      <a:pt x="807" y="1103"/>
                    </a:lnTo>
                    <a:lnTo>
                      <a:pt x="820" y="1103"/>
                    </a:lnTo>
                    <a:lnTo>
                      <a:pt x="820" y="1089"/>
                    </a:lnTo>
                    <a:lnTo>
                      <a:pt x="847" y="1089"/>
                    </a:lnTo>
                    <a:lnTo>
                      <a:pt x="847" y="1084"/>
                    </a:lnTo>
                    <a:lnTo>
                      <a:pt x="876" y="1084"/>
                    </a:lnTo>
                    <a:lnTo>
                      <a:pt x="878" y="1063"/>
                    </a:lnTo>
                    <a:lnTo>
                      <a:pt x="909" y="1063"/>
                    </a:lnTo>
                    <a:lnTo>
                      <a:pt x="909" y="1057"/>
                    </a:lnTo>
                    <a:lnTo>
                      <a:pt x="914" y="1057"/>
                    </a:lnTo>
                    <a:lnTo>
                      <a:pt x="914" y="1051"/>
                    </a:lnTo>
                    <a:lnTo>
                      <a:pt x="937" y="1051"/>
                    </a:lnTo>
                    <a:lnTo>
                      <a:pt x="938" y="1032"/>
                    </a:lnTo>
                    <a:lnTo>
                      <a:pt x="954" y="1030"/>
                    </a:lnTo>
                    <a:lnTo>
                      <a:pt x="954" y="1020"/>
                    </a:lnTo>
                    <a:lnTo>
                      <a:pt x="969" y="1020"/>
                    </a:lnTo>
                    <a:lnTo>
                      <a:pt x="969" y="1007"/>
                    </a:lnTo>
                    <a:lnTo>
                      <a:pt x="998" y="1008"/>
                    </a:lnTo>
                    <a:lnTo>
                      <a:pt x="998" y="1000"/>
                    </a:lnTo>
                    <a:lnTo>
                      <a:pt x="1035" y="1000"/>
                    </a:lnTo>
                    <a:lnTo>
                      <a:pt x="1035" y="988"/>
                    </a:lnTo>
                    <a:lnTo>
                      <a:pt x="1064" y="987"/>
                    </a:lnTo>
                    <a:lnTo>
                      <a:pt x="1064" y="975"/>
                    </a:lnTo>
                    <a:lnTo>
                      <a:pt x="1076" y="975"/>
                    </a:lnTo>
                    <a:lnTo>
                      <a:pt x="1076" y="969"/>
                    </a:lnTo>
                    <a:lnTo>
                      <a:pt x="1086" y="969"/>
                    </a:lnTo>
                    <a:lnTo>
                      <a:pt x="1086" y="956"/>
                    </a:lnTo>
                    <a:lnTo>
                      <a:pt x="1093" y="956"/>
                    </a:lnTo>
                    <a:lnTo>
                      <a:pt x="1093" y="949"/>
                    </a:lnTo>
                    <a:lnTo>
                      <a:pt x="1103" y="949"/>
                    </a:lnTo>
                    <a:lnTo>
                      <a:pt x="1103" y="942"/>
                    </a:lnTo>
                    <a:lnTo>
                      <a:pt x="1125" y="942"/>
                    </a:lnTo>
                    <a:lnTo>
                      <a:pt x="1125" y="930"/>
                    </a:lnTo>
                    <a:lnTo>
                      <a:pt x="1150" y="930"/>
                    </a:lnTo>
                    <a:lnTo>
                      <a:pt x="1150" y="922"/>
                    </a:lnTo>
                    <a:lnTo>
                      <a:pt x="1165" y="922"/>
                    </a:lnTo>
                    <a:lnTo>
                      <a:pt x="1165" y="915"/>
                    </a:lnTo>
                    <a:lnTo>
                      <a:pt x="1180" y="915"/>
                    </a:lnTo>
                    <a:lnTo>
                      <a:pt x="1180" y="909"/>
                    </a:lnTo>
                    <a:lnTo>
                      <a:pt x="1238" y="909"/>
                    </a:lnTo>
                    <a:lnTo>
                      <a:pt x="1238" y="905"/>
                    </a:lnTo>
                    <a:lnTo>
                      <a:pt x="1246" y="905"/>
                    </a:lnTo>
                    <a:lnTo>
                      <a:pt x="1246" y="898"/>
                    </a:lnTo>
                    <a:lnTo>
                      <a:pt x="1261" y="898"/>
                    </a:lnTo>
                    <a:lnTo>
                      <a:pt x="1261" y="892"/>
                    </a:lnTo>
                    <a:lnTo>
                      <a:pt x="1267" y="892"/>
                    </a:lnTo>
                    <a:lnTo>
                      <a:pt x="1267" y="885"/>
                    </a:lnTo>
                    <a:lnTo>
                      <a:pt x="1296" y="885"/>
                    </a:lnTo>
                    <a:lnTo>
                      <a:pt x="1297" y="863"/>
                    </a:lnTo>
                    <a:lnTo>
                      <a:pt x="1306" y="863"/>
                    </a:lnTo>
                    <a:lnTo>
                      <a:pt x="1306" y="856"/>
                    </a:lnTo>
                    <a:lnTo>
                      <a:pt x="1322" y="856"/>
                    </a:lnTo>
                    <a:lnTo>
                      <a:pt x="1322" y="846"/>
                    </a:lnTo>
                    <a:lnTo>
                      <a:pt x="1342" y="846"/>
                    </a:lnTo>
                    <a:lnTo>
                      <a:pt x="1342" y="839"/>
                    </a:lnTo>
                    <a:lnTo>
                      <a:pt x="1351" y="839"/>
                    </a:lnTo>
                    <a:lnTo>
                      <a:pt x="1351" y="832"/>
                    </a:lnTo>
                    <a:lnTo>
                      <a:pt x="1369" y="831"/>
                    </a:lnTo>
                    <a:lnTo>
                      <a:pt x="1371" y="806"/>
                    </a:lnTo>
                    <a:lnTo>
                      <a:pt x="1413" y="806"/>
                    </a:lnTo>
                    <a:lnTo>
                      <a:pt x="1413" y="801"/>
                    </a:lnTo>
                    <a:lnTo>
                      <a:pt x="1421" y="801"/>
                    </a:lnTo>
                    <a:lnTo>
                      <a:pt x="1421" y="795"/>
                    </a:lnTo>
                    <a:lnTo>
                      <a:pt x="1430" y="795"/>
                    </a:lnTo>
                    <a:lnTo>
                      <a:pt x="1430" y="778"/>
                    </a:lnTo>
                    <a:lnTo>
                      <a:pt x="1459" y="779"/>
                    </a:lnTo>
                    <a:lnTo>
                      <a:pt x="1459" y="774"/>
                    </a:lnTo>
                    <a:lnTo>
                      <a:pt x="1481" y="774"/>
                    </a:lnTo>
                    <a:lnTo>
                      <a:pt x="1481" y="765"/>
                    </a:lnTo>
                    <a:lnTo>
                      <a:pt x="1485" y="765"/>
                    </a:lnTo>
                    <a:lnTo>
                      <a:pt x="1484" y="752"/>
                    </a:lnTo>
                    <a:lnTo>
                      <a:pt x="1505" y="753"/>
                    </a:lnTo>
                    <a:lnTo>
                      <a:pt x="1505" y="746"/>
                    </a:lnTo>
                    <a:lnTo>
                      <a:pt x="1518" y="746"/>
                    </a:lnTo>
                    <a:lnTo>
                      <a:pt x="1518" y="734"/>
                    </a:lnTo>
                    <a:lnTo>
                      <a:pt x="1536" y="734"/>
                    </a:lnTo>
                    <a:lnTo>
                      <a:pt x="1536" y="726"/>
                    </a:lnTo>
                    <a:lnTo>
                      <a:pt x="1563" y="728"/>
                    </a:lnTo>
                    <a:lnTo>
                      <a:pt x="1563" y="713"/>
                    </a:lnTo>
                    <a:lnTo>
                      <a:pt x="1569" y="713"/>
                    </a:lnTo>
                    <a:lnTo>
                      <a:pt x="1569" y="706"/>
                    </a:lnTo>
                    <a:lnTo>
                      <a:pt x="1573" y="706"/>
                    </a:lnTo>
                    <a:lnTo>
                      <a:pt x="1573" y="699"/>
                    </a:lnTo>
                    <a:lnTo>
                      <a:pt x="1576" y="699"/>
                    </a:lnTo>
                    <a:lnTo>
                      <a:pt x="1575" y="689"/>
                    </a:lnTo>
                    <a:lnTo>
                      <a:pt x="1601" y="690"/>
                    </a:lnTo>
                    <a:lnTo>
                      <a:pt x="1601" y="684"/>
                    </a:lnTo>
                    <a:lnTo>
                      <a:pt x="1617" y="684"/>
                    </a:lnTo>
                    <a:lnTo>
                      <a:pt x="1617" y="679"/>
                    </a:lnTo>
                    <a:lnTo>
                      <a:pt x="1638" y="679"/>
                    </a:lnTo>
                    <a:lnTo>
                      <a:pt x="1638" y="672"/>
                    </a:lnTo>
                    <a:lnTo>
                      <a:pt x="1663" y="672"/>
                    </a:lnTo>
                    <a:lnTo>
                      <a:pt x="1663" y="664"/>
                    </a:lnTo>
                    <a:lnTo>
                      <a:pt x="1715" y="664"/>
                    </a:lnTo>
                    <a:lnTo>
                      <a:pt x="1715" y="657"/>
                    </a:lnTo>
                    <a:lnTo>
                      <a:pt x="1728" y="657"/>
                    </a:lnTo>
                    <a:lnTo>
                      <a:pt x="1728" y="641"/>
                    </a:lnTo>
                    <a:lnTo>
                      <a:pt x="1740" y="641"/>
                    </a:lnTo>
                    <a:lnTo>
                      <a:pt x="1740" y="633"/>
                    </a:lnTo>
                    <a:lnTo>
                      <a:pt x="1761" y="635"/>
                    </a:lnTo>
                    <a:lnTo>
                      <a:pt x="1761" y="628"/>
                    </a:lnTo>
                    <a:lnTo>
                      <a:pt x="1764" y="628"/>
                    </a:lnTo>
                    <a:lnTo>
                      <a:pt x="1764" y="621"/>
                    </a:lnTo>
                    <a:lnTo>
                      <a:pt x="1780" y="621"/>
                    </a:lnTo>
                    <a:lnTo>
                      <a:pt x="1780" y="613"/>
                    </a:lnTo>
                    <a:lnTo>
                      <a:pt x="1803" y="614"/>
                    </a:lnTo>
                    <a:lnTo>
                      <a:pt x="1803" y="606"/>
                    </a:lnTo>
                    <a:lnTo>
                      <a:pt x="1855" y="606"/>
                    </a:lnTo>
                    <a:lnTo>
                      <a:pt x="1855" y="599"/>
                    </a:lnTo>
                    <a:lnTo>
                      <a:pt x="1873" y="599"/>
                    </a:lnTo>
                    <a:lnTo>
                      <a:pt x="1873" y="591"/>
                    </a:lnTo>
                    <a:lnTo>
                      <a:pt x="1978" y="591"/>
                    </a:lnTo>
                    <a:lnTo>
                      <a:pt x="1978" y="584"/>
                    </a:lnTo>
                    <a:lnTo>
                      <a:pt x="2006" y="584"/>
                    </a:lnTo>
                    <a:lnTo>
                      <a:pt x="2006" y="574"/>
                    </a:lnTo>
                    <a:lnTo>
                      <a:pt x="2016" y="574"/>
                    </a:lnTo>
                    <a:lnTo>
                      <a:pt x="2016" y="567"/>
                    </a:lnTo>
                    <a:lnTo>
                      <a:pt x="2033" y="567"/>
                    </a:lnTo>
                    <a:lnTo>
                      <a:pt x="2033" y="550"/>
                    </a:lnTo>
                    <a:lnTo>
                      <a:pt x="2064" y="550"/>
                    </a:lnTo>
                    <a:lnTo>
                      <a:pt x="2064" y="532"/>
                    </a:lnTo>
                    <a:lnTo>
                      <a:pt x="2074" y="532"/>
                    </a:lnTo>
                    <a:lnTo>
                      <a:pt x="2074" y="522"/>
                    </a:lnTo>
                    <a:lnTo>
                      <a:pt x="2090" y="522"/>
                    </a:lnTo>
                    <a:lnTo>
                      <a:pt x="2090" y="516"/>
                    </a:lnTo>
                    <a:lnTo>
                      <a:pt x="2111" y="516"/>
                    </a:lnTo>
                    <a:lnTo>
                      <a:pt x="2113" y="494"/>
                    </a:lnTo>
                    <a:lnTo>
                      <a:pt x="2145" y="493"/>
                    </a:lnTo>
                    <a:lnTo>
                      <a:pt x="2145" y="485"/>
                    </a:lnTo>
                    <a:lnTo>
                      <a:pt x="2152" y="485"/>
                    </a:lnTo>
                    <a:lnTo>
                      <a:pt x="2152" y="478"/>
                    </a:lnTo>
                    <a:lnTo>
                      <a:pt x="2168" y="478"/>
                    </a:lnTo>
                    <a:lnTo>
                      <a:pt x="2168" y="469"/>
                    </a:lnTo>
                    <a:lnTo>
                      <a:pt x="2237" y="469"/>
                    </a:lnTo>
                    <a:lnTo>
                      <a:pt x="2237" y="459"/>
                    </a:lnTo>
                    <a:lnTo>
                      <a:pt x="2247" y="459"/>
                    </a:lnTo>
                    <a:lnTo>
                      <a:pt x="2247" y="452"/>
                    </a:lnTo>
                    <a:lnTo>
                      <a:pt x="2262" y="452"/>
                    </a:lnTo>
                    <a:lnTo>
                      <a:pt x="2263" y="432"/>
                    </a:lnTo>
                    <a:lnTo>
                      <a:pt x="2278" y="432"/>
                    </a:lnTo>
                    <a:lnTo>
                      <a:pt x="2278" y="424"/>
                    </a:lnTo>
                    <a:lnTo>
                      <a:pt x="2331" y="424"/>
                    </a:lnTo>
                    <a:lnTo>
                      <a:pt x="2331" y="417"/>
                    </a:lnTo>
                    <a:lnTo>
                      <a:pt x="2359" y="414"/>
                    </a:lnTo>
                    <a:lnTo>
                      <a:pt x="2359" y="405"/>
                    </a:lnTo>
                    <a:lnTo>
                      <a:pt x="2379" y="403"/>
                    </a:lnTo>
                    <a:lnTo>
                      <a:pt x="2379" y="393"/>
                    </a:lnTo>
                    <a:lnTo>
                      <a:pt x="2406" y="393"/>
                    </a:lnTo>
                    <a:lnTo>
                      <a:pt x="2408" y="380"/>
                    </a:lnTo>
                    <a:lnTo>
                      <a:pt x="2419" y="380"/>
                    </a:lnTo>
                    <a:lnTo>
                      <a:pt x="2415" y="368"/>
                    </a:lnTo>
                    <a:lnTo>
                      <a:pt x="2428" y="368"/>
                    </a:lnTo>
                    <a:lnTo>
                      <a:pt x="2428" y="361"/>
                    </a:lnTo>
                    <a:lnTo>
                      <a:pt x="2444" y="359"/>
                    </a:lnTo>
                    <a:lnTo>
                      <a:pt x="2444" y="352"/>
                    </a:lnTo>
                    <a:lnTo>
                      <a:pt x="2464" y="352"/>
                    </a:lnTo>
                    <a:lnTo>
                      <a:pt x="2464" y="327"/>
                    </a:lnTo>
                    <a:lnTo>
                      <a:pt x="2486" y="327"/>
                    </a:lnTo>
                    <a:lnTo>
                      <a:pt x="2486" y="319"/>
                    </a:lnTo>
                    <a:lnTo>
                      <a:pt x="2528" y="317"/>
                    </a:lnTo>
                    <a:lnTo>
                      <a:pt x="2528" y="309"/>
                    </a:lnTo>
                    <a:lnTo>
                      <a:pt x="2534" y="309"/>
                    </a:lnTo>
                    <a:lnTo>
                      <a:pt x="2534" y="294"/>
                    </a:lnTo>
                    <a:lnTo>
                      <a:pt x="2567" y="294"/>
                    </a:lnTo>
                    <a:lnTo>
                      <a:pt x="2568" y="282"/>
                    </a:lnTo>
                    <a:lnTo>
                      <a:pt x="2580" y="282"/>
                    </a:lnTo>
                    <a:lnTo>
                      <a:pt x="2580" y="271"/>
                    </a:lnTo>
                    <a:lnTo>
                      <a:pt x="2613" y="270"/>
                    </a:lnTo>
                    <a:lnTo>
                      <a:pt x="2613" y="260"/>
                    </a:lnTo>
                    <a:lnTo>
                      <a:pt x="2625" y="260"/>
                    </a:lnTo>
                    <a:lnTo>
                      <a:pt x="2625" y="244"/>
                    </a:lnTo>
                    <a:lnTo>
                      <a:pt x="2632" y="244"/>
                    </a:lnTo>
                    <a:lnTo>
                      <a:pt x="2632" y="236"/>
                    </a:lnTo>
                    <a:lnTo>
                      <a:pt x="2748" y="234"/>
                    </a:lnTo>
                    <a:lnTo>
                      <a:pt x="2749" y="222"/>
                    </a:lnTo>
                    <a:lnTo>
                      <a:pt x="2761" y="222"/>
                    </a:lnTo>
                    <a:lnTo>
                      <a:pt x="2761" y="212"/>
                    </a:lnTo>
                    <a:lnTo>
                      <a:pt x="2794" y="210"/>
                    </a:lnTo>
                    <a:lnTo>
                      <a:pt x="2795" y="199"/>
                    </a:lnTo>
                    <a:lnTo>
                      <a:pt x="2846" y="196"/>
                    </a:lnTo>
                    <a:lnTo>
                      <a:pt x="2849" y="183"/>
                    </a:lnTo>
                    <a:lnTo>
                      <a:pt x="3018" y="183"/>
                    </a:lnTo>
                    <a:lnTo>
                      <a:pt x="3020" y="165"/>
                    </a:lnTo>
                    <a:lnTo>
                      <a:pt x="3038" y="165"/>
                    </a:lnTo>
                    <a:lnTo>
                      <a:pt x="3038" y="155"/>
                    </a:lnTo>
                    <a:lnTo>
                      <a:pt x="3044" y="155"/>
                    </a:lnTo>
                    <a:lnTo>
                      <a:pt x="3043" y="135"/>
                    </a:lnTo>
                    <a:lnTo>
                      <a:pt x="3060" y="134"/>
                    </a:lnTo>
                    <a:lnTo>
                      <a:pt x="3060" y="121"/>
                    </a:lnTo>
                    <a:lnTo>
                      <a:pt x="3082" y="121"/>
                    </a:lnTo>
                    <a:lnTo>
                      <a:pt x="3082" y="104"/>
                    </a:lnTo>
                    <a:lnTo>
                      <a:pt x="3112" y="103"/>
                    </a:lnTo>
                    <a:lnTo>
                      <a:pt x="3112" y="69"/>
                    </a:lnTo>
                    <a:lnTo>
                      <a:pt x="3231" y="69"/>
                    </a:lnTo>
                    <a:lnTo>
                      <a:pt x="3232" y="50"/>
                    </a:lnTo>
                    <a:lnTo>
                      <a:pt x="3260" y="50"/>
                    </a:lnTo>
                    <a:lnTo>
                      <a:pt x="3260" y="30"/>
                    </a:lnTo>
                    <a:lnTo>
                      <a:pt x="3394" y="30"/>
                    </a:lnTo>
                    <a:lnTo>
                      <a:pt x="3394" y="3"/>
                    </a:lnTo>
                    <a:lnTo>
                      <a:pt x="3395" y="6"/>
                    </a:lnTo>
                    <a:lnTo>
                      <a:pt x="3397" y="6"/>
                    </a:lnTo>
                    <a:lnTo>
                      <a:pt x="3395" y="4"/>
                    </a:lnTo>
                    <a:lnTo>
                      <a:pt x="3397" y="4"/>
                    </a:lnTo>
                    <a:lnTo>
                      <a:pt x="3395" y="2"/>
                    </a:lnTo>
                    <a:lnTo>
                      <a:pt x="3395" y="4"/>
                    </a:lnTo>
                    <a:lnTo>
                      <a:pt x="3395" y="0"/>
                    </a:lnTo>
                  </a:path>
                </a:pathLst>
              </a:custGeom>
              <a:noFill/>
              <a:ln w="38100" cap="flat" cmpd="sng">
                <a:solidFill>
                  <a:srgbClr val="CC0066"/>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sp>
            <p:nvSpPr>
              <p:cNvPr id="36" name="Text Box 18"/>
              <p:cNvSpPr txBox="1">
                <a:spLocks noChangeArrowheads="1"/>
              </p:cNvSpPr>
              <p:nvPr/>
            </p:nvSpPr>
            <p:spPr bwMode="auto">
              <a:xfrm rot="16200000">
                <a:off x="13" y="1889"/>
                <a:ext cx="1663"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GB" sz="1600" b="1" dirty="0" smtClean="0">
                    <a:cs typeface="Arial" charset="0"/>
                  </a:rPr>
                  <a:t>Tasso </a:t>
                </a:r>
                <a:r>
                  <a:rPr lang="en-GB" sz="1600" b="1" dirty="0" err="1" smtClean="0">
                    <a:latin typeface="Comic Sans MS" pitchFamily="66" charset="0"/>
                    <a:cs typeface="Arial" charset="0"/>
                  </a:rPr>
                  <a:t>cumulativo</a:t>
                </a:r>
                <a:r>
                  <a:rPr lang="en-GB" sz="1600" b="1" dirty="0" smtClean="0">
                    <a:cs typeface="Arial" charset="0"/>
                  </a:rPr>
                  <a:t> di </a:t>
                </a:r>
                <a:r>
                  <a:rPr lang="en-GB" sz="1600" b="1" dirty="0" err="1" smtClean="0">
                    <a:cs typeface="Arial" charset="0"/>
                  </a:rPr>
                  <a:t>eventi</a:t>
                </a:r>
                <a:r>
                  <a:rPr lang="en-GB" sz="1600" b="1" dirty="0" smtClean="0">
                    <a:cs typeface="Arial" charset="0"/>
                  </a:rPr>
                  <a:t> (</a:t>
                </a:r>
                <a:r>
                  <a:rPr lang="en-GB" sz="1600" b="1" dirty="0">
                    <a:cs typeface="Arial" charset="0"/>
                  </a:rPr>
                  <a:t>%)</a:t>
                </a:r>
                <a:endParaRPr lang="en-US" sz="1600" b="1" dirty="0">
                  <a:cs typeface="Arial" charset="0"/>
                </a:endParaRPr>
              </a:p>
            </p:txBody>
          </p:sp>
          <p:sp>
            <p:nvSpPr>
              <p:cNvPr id="37" name="Freeform 97"/>
              <p:cNvSpPr>
                <a:spLocks/>
              </p:cNvSpPr>
              <p:nvPr/>
            </p:nvSpPr>
            <p:spPr bwMode="auto">
              <a:xfrm>
                <a:off x="1243" y="820"/>
                <a:ext cx="3437" cy="2245"/>
              </a:xfrm>
              <a:custGeom>
                <a:avLst/>
                <a:gdLst>
                  <a:gd name="T0" fmla="*/ 0 w 3174"/>
                  <a:gd name="T1" fmla="*/ 0 h 2466"/>
                  <a:gd name="T2" fmla="*/ 0 w 3174"/>
                  <a:gd name="T3" fmla="*/ 695997131 h 2466"/>
                  <a:gd name="T4" fmla="*/ 2147483647 w 3174"/>
                  <a:gd name="T5" fmla="*/ 695997131 h 2466"/>
                  <a:gd name="T6" fmla="*/ 0 60000 65536"/>
                  <a:gd name="T7" fmla="*/ 0 60000 65536"/>
                  <a:gd name="T8" fmla="*/ 0 60000 65536"/>
                  <a:gd name="T9" fmla="*/ 0 w 3174"/>
                  <a:gd name="T10" fmla="*/ 0 h 2466"/>
                  <a:gd name="T11" fmla="*/ 3174 w 3174"/>
                  <a:gd name="T12" fmla="*/ 2466 h 2466"/>
                </a:gdLst>
                <a:ahLst/>
                <a:cxnLst>
                  <a:cxn ang="T6">
                    <a:pos x="T0" y="T1"/>
                  </a:cxn>
                  <a:cxn ang="T7">
                    <a:pos x="T2" y="T3"/>
                  </a:cxn>
                  <a:cxn ang="T8">
                    <a:pos x="T4" y="T5"/>
                  </a:cxn>
                </a:cxnLst>
                <a:rect l="T9" t="T10" r="T11" b="T12"/>
                <a:pathLst>
                  <a:path w="3174" h="2466">
                    <a:moveTo>
                      <a:pt x="0" y="0"/>
                    </a:moveTo>
                    <a:lnTo>
                      <a:pt x="0" y="2466"/>
                    </a:lnTo>
                    <a:lnTo>
                      <a:pt x="3174" y="2466"/>
                    </a:lnTo>
                  </a:path>
                </a:pathLst>
              </a:custGeom>
              <a:noFill/>
              <a:ln w="19050" cap="flat" cmpd="sng">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nchor="ctr">
                <a:spAutoFit/>
              </a:bodyPr>
              <a:lstStyle/>
              <a:p>
                <a:pPr fontAlgn="base">
                  <a:spcBef>
                    <a:spcPct val="0"/>
                  </a:spcBef>
                  <a:spcAft>
                    <a:spcPct val="0"/>
                  </a:spcAft>
                </a:pPr>
                <a:endParaRPr lang="it-IT">
                  <a:solidFill>
                    <a:srgbClr val="FFFFFF"/>
                  </a:solidFill>
                </a:endParaRPr>
              </a:p>
            </p:txBody>
          </p:sp>
        </p:grpSp>
        <p:sp>
          <p:nvSpPr>
            <p:cNvPr id="38" name="Rectangle 357"/>
            <p:cNvSpPr>
              <a:spLocks noChangeArrowheads="1"/>
            </p:cNvSpPr>
            <p:nvPr/>
          </p:nvSpPr>
          <p:spPr bwMode="auto">
            <a:xfrm>
              <a:off x="5703888" y="2594068"/>
              <a:ext cx="1206500" cy="257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64310" tIns="32155" rIns="64310" bIns="32155">
              <a:spAutoFit/>
            </a:bodyPr>
            <a:lstStyle/>
            <a:p>
              <a:pPr defTabSz="890588" eaLnBrk="0" fontAlgn="base" hangingPunct="0">
                <a:spcBef>
                  <a:spcPct val="0"/>
                </a:spcBef>
                <a:spcAft>
                  <a:spcPct val="0"/>
                </a:spcAft>
              </a:pPr>
              <a:r>
                <a:rPr lang="en-US" b="1" dirty="0">
                  <a:latin typeface="Comic Sans MS" pitchFamily="66" charset="0"/>
                  <a:cs typeface="Arial"/>
                </a:rPr>
                <a:t>Warfarin</a:t>
              </a:r>
              <a:endParaRPr lang="en-GB" b="1" dirty="0">
                <a:latin typeface="Comic Sans MS" pitchFamily="66" charset="0"/>
                <a:cs typeface="Arial"/>
              </a:endParaRPr>
            </a:p>
          </p:txBody>
        </p:sp>
        <p:sp>
          <p:nvSpPr>
            <p:cNvPr id="39" name="Rectangle 357"/>
            <p:cNvSpPr>
              <a:spLocks noChangeArrowheads="1"/>
            </p:cNvSpPr>
            <p:nvPr/>
          </p:nvSpPr>
          <p:spPr bwMode="auto">
            <a:xfrm>
              <a:off x="6315869" y="3535601"/>
              <a:ext cx="1690688" cy="257883"/>
            </a:xfrm>
            <a:prstGeom prst="rect">
              <a:avLst/>
            </a:prstGeom>
            <a:noFill/>
            <a:ln w="9525" algn="ctr">
              <a:noFill/>
              <a:miter lim="800000"/>
              <a:headEnd/>
              <a:tailEnd/>
            </a:ln>
            <a:extLst>
              <a:ext uri="{909E8E84-426E-40dd-AFC4-6F175D3DCCD1}">
                <a14:hiddenFill xmlns="" xmlns:a14="http://schemas.microsoft.com/office/drawing/2010/main">
                  <a:solidFill>
                    <a:srgbClr val="FFFFFF"/>
                  </a:solidFill>
                </a14:hiddenFill>
              </a:ext>
            </a:extLst>
          </p:spPr>
          <p:txBody>
            <a:bodyPr lIns="64310" tIns="32155" rIns="64310" bIns="32155">
              <a:spAutoFit/>
            </a:bodyPr>
            <a:lstStyle/>
            <a:p>
              <a:pPr defTabSz="890588" eaLnBrk="0" fontAlgn="base" hangingPunct="0">
                <a:spcBef>
                  <a:spcPct val="0"/>
                </a:spcBef>
                <a:spcAft>
                  <a:spcPct val="0"/>
                </a:spcAft>
              </a:pPr>
              <a:r>
                <a:rPr lang="en-US" b="1" dirty="0">
                  <a:solidFill>
                    <a:srgbClr val="FF0066"/>
                  </a:solidFill>
                  <a:latin typeface="Comic Sans MS" pitchFamily="66" charset="0"/>
                  <a:cs typeface="Arial"/>
                </a:rPr>
                <a:t>Rivaroxaban</a:t>
              </a:r>
              <a:endParaRPr lang="en-GB" b="1" dirty="0">
                <a:solidFill>
                  <a:srgbClr val="FF0066"/>
                </a:solidFill>
                <a:latin typeface="Comic Sans MS" pitchFamily="66" charset="0"/>
                <a:cs typeface="Arial"/>
              </a:endParaRPr>
            </a:p>
          </p:txBody>
        </p:sp>
        <p:sp>
          <p:nvSpPr>
            <p:cNvPr id="40" name="Rectangle 357"/>
            <p:cNvSpPr>
              <a:spLocks noChangeArrowheads="1"/>
            </p:cNvSpPr>
            <p:nvPr/>
          </p:nvSpPr>
          <p:spPr bwMode="auto">
            <a:xfrm>
              <a:off x="4612879" y="4265269"/>
              <a:ext cx="2824162" cy="4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64310" tIns="32155" rIns="64310" bIns="32155">
              <a:spAutoFit/>
            </a:bodyPr>
            <a:lstStyle/>
            <a:p>
              <a:pPr algn="ctr" defTabSz="890588" eaLnBrk="0" fontAlgn="base" hangingPunct="0">
                <a:spcBef>
                  <a:spcPct val="0"/>
                </a:spcBef>
                <a:spcAft>
                  <a:spcPct val="0"/>
                </a:spcAft>
                <a:tabLst>
                  <a:tab pos="735013" algn="l"/>
                </a:tabLst>
              </a:pPr>
              <a:r>
                <a:rPr lang="en-US" sz="1400" b="1" dirty="0" smtClean="0">
                  <a:latin typeface="Comic Sans MS" pitchFamily="66" charset="0"/>
                  <a:cs typeface="Arial"/>
                </a:rPr>
                <a:t>HR = </a:t>
              </a:r>
              <a:r>
                <a:rPr lang="en-GB" sz="1400" b="1" dirty="0" smtClean="0">
                  <a:latin typeface="Comic Sans MS" pitchFamily="66" charset="0"/>
                  <a:cs typeface="Arial"/>
                </a:rPr>
                <a:t>0,79 </a:t>
              </a:r>
              <a:r>
                <a:rPr lang="en-GB" sz="1400" b="1" dirty="0">
                  <a:latin typeface="Comic Sans MS" pitchFamily="66" charset="0"/>
                  <a:cs typeface="Arial"/>
                </a:rPr>
                <a:t>(</a:t>
              </a:r>
              <a:r>
                <a:rPr lang="en-GB" sz="1400" b="1" dirty="0" smtClean="0">
                  <a:latin typeface="Comic Sans MS" pitchFamily="66" charset="0"/>
                  <a:cs typeface="Arial"/>
                </a:rPr>
                <a:t>0,66-0,96</a:t>
              </a:r>
              <a:r>
                <a:rPr lang="en-GB" sz="1400" b="1" dirty="0">
                  <a:latin typeface="Comic Sans MS" pitchFamily="66" charset="0"/>
                  <a:cs typeface="Arial"/>
                </a:rPr>
                <a:t>)</a:t>
              </a:r>
            </a:p>
            <a:p>
              <a:pPr algn="ctr" defTabSz="890588" eaLnBrk="0" fontAlgn="base" hangingPunct="0">
                <a:spcBef>
                  <a:spcPct val="0"/>
                </a:spcBef>
                <a:spcAft>
                  <a:spcPct val="0"/>
                </a:spcAft>
                <a:tabLst>
                  <a:tab pos="735013" algn="l"/>
                </a:tabLst>
              </a:pPr>
              <a:r>
                <a:rPr lang="en-GB" sz="1400" b="1" dirty="0" smtClean="0">
                  <a:latin typeface="Comic Sans MS" pitchFamily="66" charset="0"/>
                  <a:cs typeface="Arial"/>
                </a:rPr>
                <a:t>p &lt;0,001 </a:t>
              </a:r>
              <a:r>
                <a:rPr lang="en-GB" sz="1400" b="1" dirty="0">
                  <a:latin typeface="Comic Sans MS" pitchFamily="66" charset="0"/>
                  <a:cs typeface="Arial"/>
                </a:rPr>
                <a:t>(non-</a:t>
              </a:r>
              <a:r>
                <a:rPr lang="en-GB" sz="1400" b="1" dirty="0" err="1" smtClean="0">
                  <a:latin typeface="Comic Sans MS" pitchFamily="66" charset="0"/>
                  <a:cs typeface="Arial"/>
                </a:rPr>
                <a:t>inferiorità</a:t>
              </a:r>
              <a:r>
                <a:rPr lang="en-GB" sz="1400" b="1" dirty="0" smtClean="0">
                  <a:latin typeface="Comic Sans MS" pitchFamily="66" charset="0"/>
                  <a:cs typeface="Arial"/>
                </a:rPr>
                <a:t>)</a:t>
              </a:r>
              <a:endParaRPr lang="en-GB" sz="1400" b="1" dirty="0">
                <a:latin typeface="Comic Sans MS" pitchFamily="66" charset="0"/>
                <a:cs typeface="Arial"/>
              </a:endParaRPr>
            </a:p>
          </p:txBody>
        </p:sp>
      </p:grpSp>
      <p:pic>
        <p:nvPicPr>
          <p:cNvPr id="43" name="Picture 5" descr="rocketAF_logo.png"/>
          <p:cNvPicPr>
            <a:picLocks noChangeAspect="1"/>
          </p:cNvPicPr>
          <p:nvPr/>
        </p:nvPicPr>
        <p:blipFill>
          <a:blip r:embed="rId2" cstate="print"/>
          <a:srcRect/>
          <a:stretch>
            <a:fillRect/>
          </a:stretch>
        </p:blipFill>
        <p:spPr bwMode="auto">
          <a:xfrm>
            <a:off x="6012160" y="548680"/>
            <a:ext cx="2750766" cy="433134"/>
          </a:xfrm>
          <a:prstGeom prst="rect">
            <a:avLst/>
          </a:prstGeom>
          <a:noFill/>
          <a:ln w="9525">
            <a:noFill/>
            <a:miter lim="800000"/>
            <a:headEnd/>
            <a:tailEnd/>
          </a:ln>
        </p:spPr>
      </p:pic>
      <p:graphicFrame>
        <p:nvGraphicFramePr>
          <p:cNvPr id="45" name="Group 10"/>
          <p:cNvGraphicFramePr>
            <a:graphicFrameLocks noGrp="1"/>
          </p:cNvGraphicFramePr>
          <p:nvPr/>
        </p:nvGraphicFramePr>
        <p:xfrm>
          <a:off x="1979712" y="1556792"/>
          <a:ext cx="3313112" cy="822960"/>
        </p:xfrm>
        <a:graphic>
          <a:graphicData uri="http://schemas.openxmlformats.org/drawingml/2006/table">
            <a:tbl>
              <a:tblPr firstRow="1" bandRow="1">
                <a:tableStyleId>{3B4B98B0-60AC-42C2-AFA5-B58CD77FA1E5}</a:tableStyleId>
              </a:tblPr>
              <a:tblGrid>
                <a:gridCol w="736600"/>
                <a:gridCol w="1446212"/>
                <a:gridCol w="1130300"/>
              </a:tblGrid>
              <a:tr h="250825">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endParaRPr kumimoji="0" lang="it-IT" sz="1400" b="1" i="0" u="none" strike="noStrike" cap="none" normalizeH="0" baseline="0" dirty="0" smtClean="0">
                        <a:ln>
                          <a:noFill/>
                        </a:ln>
                        <a:solidFill>
                          <a:srgbClr val="000066"/>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1400" u="none" strike="noStrike" cap="none" normalizeH="0" baseline="0" smtClean="0">
                          <a:ln>
                            <a:noFill/>
                          </a:ln>
                          <a:effectLst/>
                          <a:latin typeface="Comic Sans MS" pitchFamily="66" charset="0"/>
                        </a:rPr>
                        <a:t>Rivaroxaban</a:t>
                      </a:r>
                      <a:endParaRPr kumimoji="0" lang="en-US" sz="1400" b="1" i="0" u="none" strike="noStrike" cap="none" normalizeH="0" baseline="0" smtClean="0">
                        <a:ln>
                          <a:noFill/>
                        </a:ln>
                        <a:solidFill>
                          <a:srgbClr val="CC0000"/>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1400" u="none" strike="noStrike" cap="none" normalizeH="0" baseline="0" smtClean="0">
                          <a:ln>
                            <a:noFill/>
                          </a:ln>
                          <a:effectLst/>
                          <a:latin typeface="Comic Sans MS" pitchFamily="66" charset="0"/>
                        </a:rPr>
                        <a:t>Warfarin</a:t>
                      </a:r>
                      <a:endParaRPr kumimoji="0" lang="en-US" sz="1400" b="1" i="0" u="none" strike="noStrike" cap="none" normalizeH="0" baseline="0" smtClean="0">
                        <a:ln>
                          <a:noFill/>
                        </a:ln>
                        <a:solidFill>
                          <a:srgbClr val="0000FF"/>
                        </a:solidFill>
                        <a:effectLst/>
                        <a:latin typeface="Comic Sans MS" pitchFamily="66" charset="0"/>
                      </a:endParaRPr>
                    </a:p>
                  </a:txBody>
                  <a:tcPr horzOverflow="overflow"/>
                </a:tc>
              </a:tr>
              <a:tr h="438150">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1400" u="none" strike="noStrike" cap="none" normalizeH="0" baseline="0" smtClean="0">
                          <a:ln>
                            <a:noFill/>
                          </a:ln>
                          <a:effectLst/>
                          <a:latin typeface="Comic Sans MS" pitchFamily="66" charset="0"/>
                        </a:rPr>
                        <a:t>Event Rate</a:t>
                      </a:r>
                      <a:endParaRPr kumimoji="0" lang="en-US" sz="1400" b="1" i="0" u="none" strike="noStrike" cap="none" normalizeH="0" baseline="0" smtClean="0">
                        <a:ln>
                          <a:noFill/>
                        </a:ln>
                        <a:solidFill>
                          <a:srgbClr val="000066"/>
                        </a:solidFill>
                        <a:effectLst/>
                        <a:latin typeface="Comic Sans MS" pitchFamily="66"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1400" u="none" strike="noStrike" cap="none" normalizeH="0" baseline="0" dirty="0" smtClean="0">
                          <a:ln>
                            <a:noFill/>
                          </a:ln>
                          <a:effectLst/>
                          <a:latin typeface="Comic Sans MS" pitchFamily="66" charset="0"/>
                        </a:rPr>
                        <a:t>1.71</a:t>
                      </a:r>
                      <a:endParaRPr kumimoji="0" lang="en-US" sz="1400" b="1" i="0" u="none" strike="noStrike" cap="none" normalizeH="0" baseline="0" dirty="0" smtClean="0">
                        <a:ln>
                          <a:noFill/>
                        </a:ln>
                        <a:solidFill>
                          <a:srgbClr val="CC0000"/>
                        </a:solidFill>
                        <a:effectLst/>
                        <a:latin typeface="Comic Sans MS" pitchFamily="66"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1400" u="none" strike="noStrike" cap="none" normalizeH="0" baseline="0" dirty="0" smtClean="0">
                          <a:ln>
                            <a:noFill/>
                          </a:ln>
                          <a:effectLst/>
                          <a:latin typeface="Comic Sans MS" pitchFamily="66" charset="0"/>
                        </a:rPr>
                        <a:t>2.15</a:t>
                      </a:r>
                      <a:endParaRPr kumimoji="0" lang="en-US" sz="1400" b="1" i="0" u="none" strike="noStrike" cap="none" normalizeH="0" baseline="0" dirty="0" smtClean="0">
                        <a:ln>
                          <a:noFill/>
                        </a:ln>
                        <a:solidFill>
                          <a:srgbClr val="0000FF"/>
                        </a:solidFill>
                        <a:effectLst/>
                        <a:latin typeface="Comic Sans MS" pitchFamily="66" charset="0"/>
                      </a:endParaRPr>
                    </a:p>
                  </a:txBody>
                  <a:tcPr anchor="ctr" horzOverflow="overflow"/>
                </a:tc>
              </a:tr>
            </a:tbl>
          </a:graphicData>
        </a:graphic>
      </p:graphicFrame>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64514" name="Picture 2"/>
          <p:cNvPicPr>
            <a:picLocks noChangeAspect="1" noChangeArrowheads="1"/>
          </p:cNvPicPr>
          <p:nvPr/>
        </p:nvPicPr>
        <p:blipFill>
          <a:blip r:embed="rId2" cstate="print">
            <a:lum contrast="10000"/>
          </a:blip>
          <a:srcRect/>
          <a:stretch>
            <a:fillRect/>
          </a:stretch>
        </p:blipFill>
        <p:spPr bwMode="auto">
          <a:xfrm>
            <a:off x="755576" y="1772816"/>
            <a:ext cx="7943850" cy="3800475"/>
          </a:xfrm>
          <a:prstGeom prst="rect">
            <a:avLst/>
          </a:prstGeom>
          <a:noFill/>
          <a:ln w="9525">
            <a:noFill/>
            <a:miter lim="800000"/>
            <a:headEnd/>
            <a:tailEnd/>
          </a:ln>
        </p:spPr>
      </p:pic>
      <p:pic>
        <p:nvPicPr>
          <p:cNvPr id="4" name="Picture 5" descr="rocketAF_logo.png"/>
          <p:cNvPicPr>
            <a:picLocks noChangeAspect="1"/>
          </p:cNvPicPr>
          <p:nvPr/>
        </p:nvPicPr>
        <p:blipFill>
          <a:blip r:embed="rId3" cstate="print"/>
          <a:srcRect/>
          <a:stretch>
            <a:fillRect/>
          </a:stretch>
        </p:blipFill>
        <p:spPr bwMode="auto">
          <a:xfrm>
            <a:off x="6012160" y="548680"/>
            <a:ext cx="2750766" cy="433134"/>
          </a:xfrm>
          <a:prstGeom prst="rect">
            <a:avLst/>
          </a:prstGeom>
          <a:noFill/>
          <a:ln w="9525">
            <a:noFill/>
            <a:miter lim="800000"/>
            <a:headEnd/>
            <a:tailEnd/>
          </a:ln>
        </p:spPr>
      </p:pic>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64514" name="Picture 2"/>
          <p:cNvPicPr>
            <a:picLocks noChangeAspect="1" noChangeArrowheads="1"/>
          </p:cNvPicPr>
          <p:nvPr/>
        </p:nvPicPr>
        <p:blipFill>
          <a:blip r:embed="rId2" cstate="print">
            <a:lum contrast="10000"/>
          </a:blip>
          <a:srcRect/>
          <a:stretch>
            <a:fillRect/>
          </a:stretch>
        </p:blipFill>
        <p:spPr bwMode="auto">
          <a:xfrm>
            <a:off x="395536" y="332656"/>
            <a:ext cx="6456834" cy="38360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4515" name="Picture 3"/>
          <p:cNvPicPr>
            <a:picLocks noChangeAspect="1" noChangeArrowheads="1"/>
          </p:cNvPicPr>
          <p:nvPr/>
        </p:nvPicPr>
        <p:blipFill>
          <a:blip r:embed="rId3" cstate="print">
            <a:lum contrast="10000"/>
          </a:blip>
          <a:srcRect/>
          <a:stretch>
            <a:fillRect/>
          </a:stretch>
        </p:blipFill>
        <p:spPr bwMode="auto">
          <a:xfrm>
            <a:off x="1331640" y="4725144"/>
            <a:ext cx="7410450" cy="1095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95536" y="188640"/>
            <a:ext cx="8305800" cy="1143000"/>
          </a:xfrm>
        </p:spPr>
        <p:txBody>
          <a:bodyPr>
            <a:scene3d>
              <a:camera prst="orthographicFront"/>
              <a:lightRig rig="threePt" dir="t"/>
            </a:scene3d>
            <a:sp3d extrusionH="57150">
              <a:bevelT w="38100" h="38100"/>
            </a:sp3d>
          </a:bodyPr>
          <a:lstStyle/>
          <a:p>
            <a:pPr eaLnBrk="1" hangingPunct="1"/>
            <a:r>
              <a:rPr lang="it-IT" sz="4000" b="1" dirty="0" smtClean="0">
                <a:solidFill>
                  <a:srgbClr val="C00000"/>
                </a:solidFill>
                <a:effectLst/>
                <a:latin typeface="Comic Sans MS" pitchFamily="66" charset="0"/>
              </a:rPr>
              <a:t>Tipo di pazienti</a:t>
            </a:r>
          </a:p>
        </p:txBody>
      </p:sp>
      <p:graphicFrame>
        <p:nvGraphicFramePr>
          <p:cNvPr id="7" name="Object 5"/>
          <p:cNvGraphicFramePr>
            <a:graphicFrameLocks noChangeAspect="1"/>
          </p:cNvGraphicFramePr>
          <p:nvPr/>
        </p:nvGraphicFramePr>
        <p:xfrm>
          <a:off x="1259632" y="1340768"/>
          <a:ext cx="7028265"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5"/>
          <p:cNvSpPr txBox="1">
            <a:spLocks noChangeArrowheads="1"/>
          </p:cNvSpPr>
          <p:nvPr/>
        </p:nvSpPr>
        <p:spPr bwMode="auto">
          <a:xfrm>
            <a:off x="5148064" y="5589240"/>
            <a:ext cx="2640466" cy="369332"/>
          </a:xfrm>
          <a:prstGeom prst="rect">
            <a:avLst/>
          </a:prstGeom>
          <a:noFill/>
          <a:ln w="9525">
            <a:noFill/>
            <a:miter lim="800000"/>
            <a:headEnd/>
            <a:tailEnd/>
          </a:ln>
        </p:spPr>
        <p:txBody>
          <a:bodyPr wrap="none">
            <a:spAutoFit/>
          </a:bodyPr>
          <a:lstStyle/>
          <a:p>
            <a:pPr algn="ctr" eaLnBrk="0" hangingPunct="0"/>
            <a:r>
              <a:rPr lang="it-IT" sz="900" i="1" dirty="0">
                <a:solidFill>
                  <a:srgbClr val="FFFFFF"/>
                </a:solidFill>
                <a:latin typeface="Arial" charset="0"/>
              </a:rPr>
              <a:t>Vittorio </a:t>
            </a:r>
            <a:r>
              <a:rPr lang="it-IT" sz="900" i="1" dirty="0" err="1">
                <a:solidFill>
                  <a:srgbClr val="FFFFFF"/>
                </a:solidFill>
                <a:latin typeface="Arial" charset="0"/>
              </a:rPr>
              <a:t>Pengo</a:t>
            </a:r>
            <a:endParaRPr lang="it-IT" sz="900" i="1" dirty="0">
              <a:solidFill>
                <a:srgbClr val="FFFFFF"/>
              </a:solidFill>
              <a:latin typeface="Arial" charset="0"/>
            </a:endParaRPr>
          </a:p>
          <a:p>
            <a:pPr algn="ctr" eaLnBrk="0" hangingPunct="0"/>
            <a:r>
              <a:rPr lang="it-IT" sz="900" i="1" dirty="0" err="1">
                <a:solidFill>
                  <a:srgbClr val="FFFFFF"/>
                </a:solidFill>
                <a:latin typeface="Arial" charset="0"/>
              </a:rPr>
              <a:t>Clinical</a:t>
            </a:r>
            <a:r>
              <a:rPr lang="it-IT" sz="900" i="1" dirty="0">
                <a:solidFill>
                  <a:srgbClr val="FFFFFF"/>
                </a:solidFill>
                <a:latin typeface="Arial" charset="0"/>
              </a:rPr>
              <a:t> </a:t>
            </a:r>
            <a:r>
              <a:rPr lang="it-IT" sz="900" i="1" dirty="0" err="1">
                <a:solidFill>
                  <a:srgbClr val="FFFFFF"/>
                </a:solidFill>
                <a:latin typeface="Arial" charset="0"/>
              </a:rPr>
              <a:t>Cardiology</a:t>
            </a:r>
            <a:r>
              <a:rPr lang="it-IT" sz="900" i="1" dirty="0">
                <a:solidFill>
                  <a:srgbClr val="FFFFFF"/>
                </a:solidFill>
                <a:latin typeface="Arial" charset="0"/>
              </a:rPr>
              <a:t>, </a:t>
            </a:r>
            <a:r>
              <a:rPr lang="it-IT" sz="900" i="1" dirty="0" err="1">
                <a:solidFill>
                  <a:srgbClr val="FFFFFF"/>
                </a:solidFill>
                <a:latin typeface="Arial" charset="0"/>
              </a:rPr>
              <a:t>Thrombosis</a:t>
            </a:r>
            <a:r>
              <a:rPr lang="it-IT" sz="900" i="1" dirty="0">
                <a:solidFill>
                  <a:srgbClr val="FFFFFF"/>
                </a:solidFill>
                <a:latin typeface="Arial" charset="0"/>
              </a:rPr>
              <a:t> </a:t>
            </a:r>
            <a:r>
              <a:rPr lang="it-IT" sz="900" i="1" dirty="0" err="1">
                <a:solidFill>
                  <a:srgbClr val="FFFFFF"/>
                </a:solidFill>
                <a:latin typeface="Arial" charset="0"/>
              </a:rPr>
              <a:t>Centre</a:t>
            </a:r>
            <a:r>
              <a:rPr lang="it-IT" sz="900" i="1" dirty="0">
                <a:solidFill>
                  <a:srgbClr val="FFFFFF"/>
                </a:solidFill>
                <a:latin typeface="Arial" charset="0"/>
              </a:rPr>
              <a:t>, Padova</a:t>
            </a:r>
          </a:p>
        </p:txBody>
      </p:sp>
      <p:sp>
        <p:nvSpPr>
          <p:cNvPr id="5" name="Segnaposto piè di pagina 4"/>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grpSp>
        <p:nvGrpSpPr>
          <p:cNvPr id="9" name="Gruppo 8"/>
          <p:cNvGrpSpPr/>
          <p:nvPr/>
        </p:nvGrpSpPr>
        <p:grpSpPr>
          <a:xfrm>
            <a:off x="467544" y="1772816"/>
            <a:ext cx="8208912" cy="3724096"/>
            <a:chOff x="539552" y="1700808"/>
            <a:chExt cx="8208912" cy="3724096"/>
          </a:xfrm>
        </p:grpSpPr>
        <p:sp>
          <p:nvSpPr>
            <p:cNvPr id="5" name="CasellaDiTesto 4"/>
            <p:cNvSpPr txBox="1"/>
            <p:nvPr/>
          </p:nvSpPr>
          <p:spPr>
            <a:xfrm>
              <a:off x="539552" y="1700808"/>
              <a:ext cx="3888432" cy="37240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it-IT" sz="2000" b="1" dirty="0" smtClean="0">
                  <a:latin typeface="Comic Sans MS" pitchFamily="66" charset="0"/>
                </a:rPr>
                <a:t>Contro </a:t>
              </a:r>
            </a:p>
            <a:p>
              <a:pPr algn="just"/>
              <a:endParaRPr lang="it-IT" dirty="0" smtClean="0">
                <a:latin typeface="Comic Sans MS" pitchFamily="66" charset="0"/>
              </a:endParaRPr>
            </a:p>
            <a:p>
              <a:pPr algn="just">
                <a:buFont typeface="Arial" pitchFamily="34" charset="0"/>
                <a:buChar char="•"/>
              </a:pPr>
              <a:r>
                <a:rPr lang="it-IT" dirty="0" smtClean="0">
                  <a:latin typeface="Comic Sans MS" pitchFamily="66" charset="0"/>
                </a:rPr>
                <a:t> vastissima esperienza di </a:t>
              </a:r>
            </a:p>
            <a:p>
              <a:pPr algn="just"/>
              <a:r>
                <a:rPr lang="it-IT" dirty="0" smtClean="0">
                  <a:latin typeface="Comic Sans MS" pitchFamily="66" charset="0"/>
                </a:rPr>
                <a:t>  impiego di </a:t>
              </a:r>
              <a:r>
                <a:rPr lang="it-IT" dirty="0" err="1" smtClean="0">
                  <a:latin typeface="Comic Sans MS" pitchFamily="66" charset="0"/>
                </a:rPr>
                <a:t>warfarin</a:t>
              </a:r>
              <a:r>
                <a:rPr lang="it-IT" dirty="0" smtClean="0">
                  <a:latin typeface="Comic Sans MS" pitchFamily="66" charset="0"/>
                </a:rPr>
                <a:t>   </a:t>
              </a:r>
            </a:p>
            <a:p>
              <a:pPr algn="just">
                <a:buFont typeface="Arial" pitchFamily="34" charset="0"/>
                <a:buChar char="•"/>
              </a:pPr>
              <a:r>
                <a:rPr lang="it-IT" dirty="0" smtClean="0">
                  <a:latin typeface="Comic Sans MS" pitchFamily="66" charset="0"/>
                </a:rPr>
                <a:t> costo/beneficio (rispetto   </a:t>
              </a:r>
            </a:p>
            <a:p>
              <a:pPr algn="just"/>
              <a:r>
                <a:rPr lang="it-IT" dirty="0" smtClean="0">
                  <a:latin typeface="Comic Sans MS" pitchFamily="66" charset="0"/>
                </a:rPr>
                <a:t>  al </a:t>
              </a:r>
              <a:r>
                <a:rPr lang="it-IT" dirty="0" err="1" smtClean="0">
                  <a:latin typeface="Comic Sans MS" pitchFamily="66" charset="0"/>
                </a:rPr>
                <a:t>warfarin</a:t>
              </a:r>
              <a:r>
                <a:rPr lang="it-IT" dirty="0" smtClean="0">
                  <a:latin typeface="Comic Sans MS" pitchFamily="66" charset="0"/>
                </a:rPr>
                <a:t>)</a:t>
              </a:r>
            </a:p>
            <a:p>
              <a:pPr algn="just">
                <a:buFont typeface="Arial" pitchFamily="34" charset="0"/>
                <a:buChar char="•"/>
              </a:pPr>
              <a:r>
                <a:rPr lang="it-IT" dirty="0" smtClean="0">
                  <a:latin typeface="Comic Sans MS" pitchFamily="66" charset="0"/>
                </a:rPr>
                <a:t> assenza di antidoto</a:t>
              </a:r>
            </a:p>
            <a:p>
              <a:pPr algn="just">
                <a:buFont typeface="Arial" pitchFamily="34" charset="0"/>
                <a:buChar char="•"/>
              </a:pPr>
              <a:r>
                <a:rPr lang="it-IT" dirty="0" smtClean="0">
                  <a:latin typeface="Comic Sans MS" pitchFamily="66" charset="0"/>
                </a:rPr>
                <a:t> difficile valutazione della </a:t>
              </a:r>
            </a:p>
            <a:p>
              <a:pPr algn="just"/>
              <a:r>
                <a:rPr lang="it-IT" dirty="0" smtClean="0">
                  <a:latin typeface="Comic Sans MS" pitchFamily="66" charset="0"/>
                </a:rPr>
                <a:t>  </a:t>
              </a:r>
              <a:r>
                <a:rPr lang="it-IT" dirty="0" err="1" smtClean="0">
                  <a:latin typeface="Comic Sans MS" pitchFamily="66" charset="0"/>
                </a:rPr>
                <a:t>compliance</a:t>
              </a:r>
              <a:endParaRPr lang="it-IT" dirty="0" smtClean="0">
                <a:latin typeface="Comic Sans MS" pitchFamily="66" charset="0"/>
              </a:endParaRPr>
            </a:p>
            <a:p>
              <a:pPr algn="just">
                <a:buFont typeface="Arial" pitchFamily="34" charset="0"/>
                <a:buChar char="•"/>
              </a:pPr>
              <a:r>
                <a:rPr lang="it-IT" dirty="0" smtClean="0">
                  <a:latin typeface="Comic Sans MS" pitchFamily="66" charset="0"/>
                </a:rPr>
                <a:t> assenza di confronti diretti </a:t>
              </a:r>
            </a:p>
            <a:p>
              <a:pPr algn="just"/>
              <a:r>
                <a:rPr lang="it-IT" dirty="0" smtClean="0">
                  <a:latin typeface="Comic Sans MS" pitchFamily="66" charset="0"/>
                </a:rPr>
                <a:t>  fra le varie molecole</a:t>
              </a:r>
            </a:p>
            <a:p>
              <a:pPr algn="just">
                <a:buFont typeface="Arial" pitchFamily="34" charset="0"/>
                <a:buChar char="•"/>
              </a:pPr>
              <a:r>
                <a:rPr lang="it-IT" dirty="0" smtClean="0">
                  <a:latin typeface="Comic Sans MS" pitchFamily="66" charset="0"/>
                </a:rPr>
                <a:t> limitata aderenza alle due </a:t>
              </a:r>
            </a:p>
            <a:p>
              <a:pPr algn="just"/>
              <a:r>
                <a:rPr lang="it-IT" dirty="0" smtClean="0">
                  <a:latin typeface="Comic Sans MS" pitchFamily="66" charset="0"/>
                </a:rPr>
                <a:t>  somministrazioni/</a:t>
              </a:r>
              <a:r>
                <a:rPr lang="it-IT" dirty="0" err="1" smtClean="0">
                  <a:latin typeface="Comic Sans MS" pitchFamily="66" charset="0"/>
                </a:rPr>
                <a:t>die</a:t>
              </a:r>
              <a:endParaRPr lang="it-IT" dirty="0">
                <a:latin typeface="Comic Sans MS" pitchFamily="66" charset="0"/>
              </a:endParaRPr>
            </a:p>
          </p:txBody>
        </p:sp>
        <p:sp>
          <p:nvSpPr>
            <p:cNvPr id="6" name="CasellaDiTesto 5"/>
            <p:cNvSpPr txBox="1"/>
            <p:nvPr/>
          </p:nvSpPr>
          <p:spPr>
            <a:xfrm>
              <a:off x="4644008" y="1700808"/>
              <a:ext cx="4104456" cy="37240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sz="2000" b="1" dirty="0" smtClean="0">
                  <a:latin typeface="Comic Sans MS" pitchFamily="66" charset="0"/>
                </a:rPr>
                <a:t>Pro</a:t>
              </a:r>
            </a:p>
            <a:p>
              <a:endParaRPr lang="it-IT" dirty="0" smtClean="0">
                <a:latin typeface="Comic Sans MS" pitchFamily="66" charset="0"/>
              </a:endParaRPr>
            </a:p>
            <a:p>
              <a:pPr>
                <a:buFont typeface="Arial" pitchFamily="34" charset="0"/>
                <a:buChar char="•"/>
              </a:pPr>
              <a:r>
                <a:rPr lang="it-IT" dirty="0" smtClean="0">
                  <a:latin typeface="Comic Sans MS" pitchFamily="66" charset="0"/>
                </a:rPr>
                <a:t> </a:t>
              </a:r>
              <a:r>
                <a:rPr lang="it-IT" b="1" dirty="0" smtClean="0">
                  <a:latin typeface="Comic Sans MS" pitchFamily="66" charset="0"/>
                </a:rPr>
                <a:t>non necessità monitoraggio di </a:t>
              </a:r>
            </a:p>
            <a:p>
              <a:r>
                <a:rPr lang="it-IT" b="1" dirty="0" smtClean="0">
                  <a:latin typeface="Comic Sans MS" pitchFamily="66" charset="0"/>
                </a:rPr>
                <a:t>  laboratorio</a:t>
              </a:r>
            </a:p>
            <a:p>
              <a:pPr>
                <a:buFont typeface="Arial" pitchFamily="34" charset="0"/>
                <a:buChar char="•"/>
              </a:pPr>
              <a:r>
                <a:rPr lang="it-IT" b="1" dirty="0" smtClean="0">
                  <a:latin typeface="Comic Sans MS" pitchFamily="66" charset="0"/>
                </a:rPr>
                <a:t> pari efficacia rispetto al </a:t>
              </a:r>
            </a:p>
            <a:p>
              <a:r>
                <a:rPr lang="it-IT" b="1" dirty="0" smtClean="0">
                  <a:latin typeface="Comic Sans MS" pitchFamily="66" charset="0"/>
                </a:rPr>
                <a:t>  </a:t>
              </a:r>
              <a:r>
                <a:rPr lang="it-IT" b="1" dirty="0" err="1" smtClean="0">
                  <a:latin typeface="Comic Sans MS" pitchFamily="66" charset="0"/>
                </a:rPr>
                <a:t>warfarin</a:t>
              </a:r>
              <a:endParaRPr lang="it-IT" b="1" dirty="0" smtClean="0">
                <a:latin typeface="Comic Sans MS" pitchFamily="66" charset="0"/>
              </a:endParaRPr>
            </a:p>
            <a:p>
              <a:pPr>
                <a:buFont typeface="Arial" pitchFamily="34" charset="0"/>
                <a:buChar char="•"/>
              </a:pPr>
              <a:r>
                <a:rPr lang="it-IT" dirty="0" smtClean="0">
                  <a:latin typeface="Comic Sans MS" pitchFamily="66" charset="0"/>
                </a:rPr>
                <a:t> </a:t>
              </a:r>
              <a:r>
                <a:rPr lang="it-IT" b="1" dirty="0" smtClean="0">
                  <a:latin typeface="Comic Sans MS" pitchFamily="66" charset="0"/>
                </a:rPr>
                <a:t>possibile minore impatto sul </a:t>
              </a:r>
            </a:p>
            <a:p>
              <a:r>
                <a:rPr lang="it-IT" b="1" dirty="0" smtClean="0">
                  <a:latin typeface="Comic Sans MS" pitchFamily="66" charset="0"/>
                </a:rPr>
                <a:t>  rischio emorragico complessivo</a:t>
              </a:r>
            </a:p>
            <a:p>
              <a:pPr>
                <a:buFont typeface="Arial" pitchFamily="34" charset="0"/>
                <a:buChar char="•"/>
              </a:pPr>
              <a:r>
                <a:rPr lang="it-IT" dirty="0" smtClean="0">
                  <a:latin typeface="Comic Sans MS" pitchFamily="66" charset="0"/>
                </a:rPr>
                <a:t> possibile unico trattamento per </a:t>
              </a:r>
            </a:p>
            <a:p>
              <a:r>
                <a:rPr lang="it-IT" dirty="0" smtClean="0">
                  <a:latin typeface="Comic Sans MS" pitchFamily="66" charset="0"/>
                </a:rPr>
                <a:t>  la fase </a:t>
              </a:r>
              <a:r>
                <a:rPr lang="it-IT" dirty="0" err="1" smtClean="0">
                  <a:latin typeface="Comic Sans MS" pitchFamily="66" charset="0"/>
                </a:rPr>
                <a:t>inziale</a:t>
              </a:r>
              <a:r>
                <a:rPr lang="it-IT" dirty="0" smtClean="0">
                  <a:latin typeface="Comic Sans MS" pitchFamily="66" charset="0"/>
                </a:rPr>
                <a:t> del TEV</a:t>
              </a:r>
            </a:p>
            <a:p>
              <a:pPr>
                <a:buFont typeface="Arial" pitchFamily="34" charset="0"/>
                <a:buChar char="•"/>
              </a:pPr>
              <a:r>
                <a:rPr lang="it-IT" dirty="0" smtClean="0">
                  <a:latin typeface="Comic Sans MS" pitchFamily="66" charset="0"/>
                </a:rPr>
                <a:t> possibile nuovo standard di </a:t>
              </a:r>
            </a:p>
            <a:p>
              <a:r>
                <a:rPr lang="it-IT" dirty="0" smtClean="0">
                  <a:latin typeface="Comic Sans MS" pitchFamily="66" charset="0"/>
                </a:rPr>
                <a:t>  sicurezza per i trattamenti       </a:t>
              </a:r>
            </a:p>
            <a:p>
              <a:pPr algn="just"/>
              <a:r>
                <a:rPr lang="it-IT" dirty="0" smtClean="0">
                  <a:latin typeface="Comic Sans MS" pitchFamily="66" charset="0"/>
                </a:rPr>
                <a:t>  prolungati</a:t>
              </a:r>
              <a:endParaRPr lang="it-IT" dirty="0">
                <a:latin typeface="Comic Sans MS" pitchFamily="66" charset="0"/>
              </a:endParaRPr>
            </a:p>
          </p:txBody>
        </p:sp>
      </p:grpSp>
      <p:sp>
        <p:nvSpPr>
          <p:cNvPr id="8" name="Rettangolo 7"/>
          <p:cNvSpPr/>
          <p:nvPr/>
        </p:nvSpPr>
        <p:spPr>
          <a:xfrm>
            <a:off x="1115616" y="692696"/>
            <a:ext cx="7200800" cy="830997"/>
          </a:xfrm>
          <a:prstGeom prst="rect">
            <a:avLst/>
          </a:prstGeom>
        </p:spPr>
        <p:txBody>
          <a:bodyPr wrap="square">
            <a:spAutoFit/>
          </a:bodyPr>
          <a:lstStyle/>
          <a:p>
            <a:pPr algn="ctr"/>
            <a:r>
              <a:rPr lang="it-IT" sz="2400" b="1" dirty="0" smtClean="0">
                <a:latin typeface="Comic Sans MS" pitchFamily="66" charset="0"/>
              </a:rPr>
              <a:t>I nuovi anticoagulanti orali per il trattamento del TEV</a:t>
            </a:r>
            <a:endParaRPr lang="it-IT" sz="2400" b="1" dirty="0">
              <a:latin typeface="Comic Sans MS" pitchFamily="66" charset="0"/>
            </a:endParaRPr>
          </a:p>
        </p:txBody>
      </p:sp>
      <p:sp>
        <p:nvSpPr>
          <p:cNvPr id="7" name="Rettangolo 6"/>
          <p:cNvSpPr/>
          <p:nvPr/>
        </p:nvSpPr>
        <p:spPr>
          <a:xfrm>
            <a:off x="5796136" y="5589240"/>
            <a:ext cx="2808312" cy="307777"/>
          </a:xfrm>
          <a:prstGeom prst="rect">
            <a:avLst/>
          </a:prstGeom>
        </p:spPr>
        <p:txBody>
          <a:bodyPr wrap="square">
            <a:spAutoFit/>
          </a:bodyPr>
          <a:lstStyle/>
          <a:p>
            <a:r>
              <a:rPr lang="it-IT" sz="1400" i="1" dirty="0" err="1" smtClean="0"/>
              <a:t>C.Cimminiello</a:t>
            </a:r>
            <a:r>
              <a:rPr lang="it-IT" sz="1400" i="1" dirty="0" smtClean="0"/>
              <a:t> </a:t>
            </a:r>
            <a:r>
              <a:rPr lang="it-IT" sz="1400" i="1" dirty="0" err="1" smtClean="0"/>
              <a:t>Vimercate</a:t>
            </a:r>
            <a:r>
              <a:rPr lang="it-IT" sz="1400" i="1" dirty="0" smtClean="0"/>
              <a:t> (</a:t>
            </a:r>
            <a:r>
              <a:rPr lang="it-IT" sz="1400" i="1" dirty="0" err="1" smtClean="0"/>
              <a:t>MI</a:t>
            </a:r>
            <a:r>
              <a:rPr lang="it-IT" sz="1400" i="1" dirty="0" smtClean="0"/>
              <a:t>)</a:t>
            </a:r>
            <a:endParaRPr lang="it-IT" sz="1400" i="1" dirty="0"/>
          </a:p>
        </p:txBody>
      </p:sp>
      <p:sp>
        <p:nvSpPr>
          <p:cNvPr id="10" name="Rettangolo 9"/>
          <p:cNvSpPr/>
          <p:nvPr/>
        </p:nvSpPr>
        <p:spPr>
          <a:xfrm>
            <a:off x="6084168" y="5877272"/>
            <a:ext cx="1872208" cy="276999"/>
          </a:xfrm>
          <a:prstGeom prst="rect">
            <a:avLst/>
          </a:prstGeom>
        </p:spPr>
        <p:txBody>
          <a:bodyPr wrap="square">
            <a:spAutoFit/>
          </a:bodyPr>
          <a:lstStyle/>
          <a:p>
            <a:pPr algn="ctr"/>
            <a:r>
              <a:rPr lang="it-IT" sz="1200" i="1" dirty="0" smtClean="0"/>
              <a:t>Milano 6 aprile 2013</a:t>
            </a:r>
            <a:endParaRPr lang="it-IT" sz="1200" i="1" dirty="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sp>
        <p:nvSpPr>
          <p:cNvPr id="3" name="Rettangolo 2"/>
          <p:cNvSpPr/>
          <p:nvPr/>
        </p:nvSpPr>
        <p:spPr>
          <a:xfrm>
            <a:off x="611560" y="2420888"/>
            <a:ext cx="7848872" cy="2246769"/>
          </a:xfrm>
          <a:prstGeom prst="rect">
            <a:avLst/>
          </a:prstGeom>
        </p:spPr>
        <p:txBody>
          <a:bodyPr wrap="square">
            <a:spAutoFit/>
          </a:bodyPr>
          <a:lstStyle/>
          <a:p>
            <a:pPr algn="just"/>
            <a:r>
              <a:rPr lang="it-IT" sz="2000" dirty="0" smtClean="0">
                <a:latin typeface="Comic Sans MS" pitchFamily="66" charset="0"/>
              </a:rPr>
              <a:t>I  NAO sono da preferire al </a:t>
            </a:r>
            <a:r>
              <a:rPr lang="it-IT" sz="2000" dirty="0" err="1" smtClean="0">
                <a:latin typeface="Comic Sans MS" pitchFamily="66" charset="0"/>
              </a:rPr>
              <a:t>warfarin</a:t>
            </a:r>
            <a:r>
              <a:rPr lang="it-IT" sz="2000" dirty="0" smtClean="0">
                <a:latin typeface="Comic Sans MS" pitchFamily="66" charset="0"/>
              </a:rPr>
              <a:t> in presenza di:</a:t>
            </a:r>
          </a:p>
          <a:p>
            <a:pPr algn="just"/>
            <a:endParaRPr lang="it-IT" sz="2000" dirty="0" smtClean="0">
              <a:latin typeface="Comic Sans MS" pitchFamily="66" charset="0"/>
            </a:endParaRPr>
          </a:p>
          <a:p>
            <a:pPr marL="261938" indent="-261938" algn="just">
              <a:buBlip>
                <a:blip r:embed="rId2"/>
              </a:buBlip>
            </a:pPr>
            <a:r>
              <a:rPr lang="it-IT" sz="2000" dirty="0" smtClean="0">
                <a:latin typeface="Comic Sans MS" pitchFamily="66" charset="0"/>
              </a:rPr>
              <a:t>difficoltà logistiche nell’effettuare il monitoraggio della TAO</a:t>
            </a:r>
          </a:p>
          <a:p>
            <a:pPr marL="261938" indent="-261938" algn="just">
              <a:buBlip>
                <a:blip r:embed="rId2"/>
              </a:buBlip>
            </a:pPr>
            <a:r>
              <a:rPr lang="it-IT" sz="2000" dirty="0" smtClean="0">
                <a:latin typeface="Comic Sans MS" pitchFamily="66" charset="0"/>
              </a:rPr>
              <a:t>non disponibilità nell’effettuare il monitoraggio dell’ INR</a:t>
            </a:r>
          </a:p>
          <a:p>
            <a:pPr marL="261938" indent="-261938" algn="just">
              <a:buBlip>
                <a:blip r:embed="rId2"/>
              </a:buBlip>
            </a:pPr>
            <a:r>
              <a:rPr lang="it-IT" sz="2000" dirty="0" smtClean="0">
                <a:latin typeface="Comic Sans MS" pitchFamily="66" charset="0"/>
              </a:rPr>
              <a:t>pregresso ictus ischemico</a:t>
            </a:r>
          </a:p>
          <a:p>
            <a:pPr marL="261938" indent="-261938" algn="just">
              <a:buBlip>
                <a:blip r:embed="rId2"/>
              </a:buBlip>
            </a:pPr>
            <a:r>
              <a:rPr lang="it-IT" sz="2000" dirty="0" smtClean="0">
                <a:latin typeface="Comic Sans MS" pitchFamily="66" charset="0"/>
              </a:rPr>
              <a:t>pregressa emorragia intracranica</a:t>
            </a:r>
          </a:p>
          <a:p>
            <a:pPr marL="261938" indent="-261938" algn="just">
              <a:buBlip>
                <a:blip r:embed="rId2"/>
              </a:buBlip>
            </a:pPr>
            <a:r>
              <a:rPr lang="it-IT" sz="2000" dirty="0" smtClean="0">
                <a:latin typeface="Comic Sans MS" pitchFamily="66" charset="0"/>
              </a:rPr>
              <a:t>paziente candidato a cardioversione elettrica</a:t>
            </a:r>
            <a:endParaRPr lang="it-IT" sz="2000" dirty="0">
              <a:latin typeface="Comic Sans MS" pitchFamily="66" charset="0"/>
            </a:endParaRPr>
          </a:p>
        </p:txBody>
      </p:sp>
      <p:pic>
        <p:nvPicPr>
          <p:cNvPr id="49154" name="Picture 2" descr="C:\Users\oreste\Desktop\x.png"/>
          <p:cNvPicPr>
            <a:picLocks noChangeAspect="1" noChangeArrowheads="1"/>
          </p:cNvPicPr>
          <p:nvPr/>
        </p:nvPicPr>
        <p:blipFill>
          <a:blip r:embed="rId3" cstate="print">
            <a:lum contrast="10000"/>
          </a:blip>
          <a:srcRect/>
          <a:stretch>
            <a:fillRect/>
          </a:stretch>
        </p:blipFill>
        <p:spPr bwMode="auto">
          <a:xfrm>
            <a:off x="395536" y="332656"/>
            <a:ext cx="1113934" cy="100811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sp>
        <p:nvSpPr>
          <p:cNvPr id="4" name="Rettangolo 3"/>
          <p:cNvSpPr/>
          <p:nvPr/>
        </p:nvSpPr>
        <p:spPr>
          <a:xfrm>
            <a:off x="395536" y="1844824"/>
            <a:ext cx="8424936" cy="3139321"/>
          </a:xfrm>
          <a:prstGeom prst="rect">
            <a:avLst/>
          </a:prstGeom>
        </p:spPr>
        <p:txBody>
          <a:bodyPr wrap="square">
            <a:spAutoFit/>
          </a:bodyPr>
          <a:lstStyle/>
          <a:p>
            <a:r>
              <a:rPr lang="it-IT" dirty="0" smtClean="0">
                <a:latin typeface="Comic Sans MS" pitchFamily="66" charset="0"/>
              </a:rPr>
              <a:t>Proponibile lo </a:t>
            </a:r>
            <a:r>
              <a:rPr lang="it-IT" i="1" dirty="0" err="1" smtClean="0">
                <a:latin typeface="Comic Sans MS" pitchFamily="66" charset="0"/>
              </a:rPr>
              <a:t>switch</a:t>
            </a:r>
            <a:r>
              <a:rPr lang="it-IT" i="1" dirty="0" smtClean="0">
                <a:latin typeface="Comic Sans MS" pitchFamily="66" charset="0"/>
              </a:rPr>
              <a:t> ai NAO in caso di:</a:t>
            </a:r>
          </a:p>
          <a:p>
            <a:endParaRPr lang="it-IT" i="1" dirty="0" smtClean="0">
              <a:latin typeface="Comic Sans MS" pitchFamily="66" charset="0"/>
            </a:endParaRPr>
          </a:p>
          <a:p>
            <a:pPr marL="261938" indent="-261938">
              <a:buBlip>
                <a:blip r:embed="rId2"/>
              </a:buBlip>
            </a:pPr>
            <a:r>
              <a:rPr lang="it-IT" dirty="0" smtClean="0">
                <a:latin typeface="Comic Sans MS" pitchFamily="66" charset="0"/>
              </a:rPr>
              <a:t>difficoltà logistiche nell’effettuare il monitoraggio della TAO</a:t>
            </a:r>
          </a:p>
          <a:p>
            <a:pPr marL="261938" indent="-261938">
              <a:buBlip>
                <a:blip r:embed="rId2"/>
              </a:buBlip>
            </a:pPr>
            <a:r>
              <a:rPr lang="it-IT" dirty="0" smtClean="0">
                <a:latin typeface="Comic Sans MS" pitchFamily="66" charset="0"/>
              </a:rPr>
              <a:t>impiego giornaliero di basse dosi di </a:t>
            </a:r>
            <a:r>
              <a:rPr lang="it-IT" dirty="0" err="1" smtClean="0">
                <a:latin typeface="Comic Sans MS" pitchFamily="66" charset="0"/>
              </a:rPr>
              <a:t>warfarin</a:t>
            </a:r>
            <a:r>
              <a:rPr lang="it-IT" dirty="0" smtClean="0">
                <a:latin typeface="Comic Sans MS" pitchFamily="66" charset="0"/>
              </a:rPr>
              <a:t> (8-10 mg/settimana)</a:t>
            </a:r>
          </a:p>
          <a:p>
            <a:pPr marL="261938" indent="-261938">
              <a:buBlip>
                <a:blip r:embed="rId2"/>
              </a:buBlip>
            </a:pPr>
            <a:r>
              <a:rPr lang="it-IT" dirty="0" smtClean="0">
                <a:latin typeface="Comic Sans MS" pitchFamily="66" charset="0"/>
              </a:rPr>
              <a:t>labilità dell’ INR</a:t>
            </a:r>
          </a:p>
          <a:p>
            <a:pPr marL="261938" indent="-261938">
              <a:buBlip>
                <a:blip r:embed="rId2"/>
              </a:buBlip>
            </a:pPr>
            <a:r>
              <a:rPr lang="it-IT" dirty="0" smtClean="0">
                <a:latin typeface="Comic Sans MS" pitchFamily="66" charset="0"/>
              </a:rPr>
              <a:t>qualità </a:t>
            </a:r>
            <a:r>
              <a:rPr lang="it-IT" dirty="0" err="1" smtClean="0">
                <a:latin typeface="Comic Sans MS" pitchFamily="66" charset="0"/>
              </a:rPr>
              <a:t>subottimale</a:t>
            </a:r>
            <a:r>
              <a:rPr lang="it-IT" dirty="0" smtClean="0">
                <a:latin typeface="Comic Sans MS" pitchFamily="66" charset="0"/>
              </a:rPr>
              <a:t> della TAO (TTR &lt; 60%)</a:t>
            </a:r>
          </a:p>
          <a:p>
            <a:pPr marL="261938" indent="-261938">
              <a:buBlip>
                <a:blip r:embed="rId2"/>
              </a:buBlip>
            </a:pPr>
            <a:r>
              <a:rPr lang="it-IT" dirty="0" smtClean="0">
                <a:latin typeface="Comic Sans MS" pitchFamily="66" charset="0"/>
              </a:rPr>
              <a:t>farmaci interferenti con il </a:t>
            </a:r>
            <a:r>
              <a:rPr lang="it-IT" dirty="0" err="1" smtClean="0">
                <a:latin typeface="Comic Sans MS" pitchFamily="66" charset="0"/>
              </a:rPr>
              <a:t>warfarin</a:t>
            </a:r>
            <a:r>
              <a:rPr lang="it-IT" dirty="0" smtClean="0">
                <a:latin typeface="Comic Sans MS" pitchFamily="66" charset="0"/>
              </a:rPr>
              <a:t> e non interferenti con NAO</a:t>
            </a:r>
          </a:p>
          <a:p>
            <a:pPr marL="261938" indent="-261938">
              <a:buBlip>
                <a:blip r:embed="rId2"/>
              </a:buBlip>
            </a:pPr>
            <a:r>
              <a:rPr lang="it-IT" dirty="0" smtClean="0">
                <a:latin typeface="Comic Sans MS" pitchFamily="66" charset="0"/>
              </a:rPr>
              <a:t>pregressa emorragia maggiore (escluse le emorragie gastrointestinali)</a:t>
            </a:r>
          </a:p>
          <a:p>
            <a:pPr marL="261938" indent="-261938">
              <a:buBlip>
                <a:blip r:embed="rId2"/>
              </a:buBlip>
            </a:pPr>
            <a:r>
              <a:rPr lang="it-IT" dirty="0" smtClean="0">
                <a:latin typeface="Comic Sans MS" pitchFamily="66" charset="0"/>
              </a:rPr>
              <a:t>pregressa emorragia cerebrale in corso di </a:t>
            </a:r>
            <a:r>
              <a:rPr lang="it-IT" dirty="0" err="1" smtClean="0">
                <a:latin typeface="Comic Sans MS" pitchFamily="66" charset="0"/>
              </a:rPr>
              <a:t>warfarin</a:t>
            </a:r>
            <a:r>
              <a:rPr lang="it-IT" dirty="0" smtClean="0">
                <a:latin typeface="Comic Sans MS" pitchFamily="66" charset="0"/>
              </a:rPr>
              <a:t> con INR in </a:t>
            </a:r>
            <a:r>
              <a:rPr lang="it-IT" dirty="0" err="1" smtClean="0">
                <a:latin typeface="Comic Sans MS" pitchFamily="66" charset="0"/>
              </a:rPr>
              <a:t>range</a:t>
            </a:r>
            <a:r>
              <a:rPr lang="it-IT" dirty="0" smtClean="0">
                <a:latin typeface="Comic Sans MS" pitchFamily="66" charset="0"/>
              </a:rPr>
              <a:t> terapeutico</a:t>
            </a:r>
          </a:p>
          <a:p>
            <a:pPr marL="261938" indent="-261938">
              <a:buBlip>
                <a:blip r:embed="rId2"/>
              </a:buBlip>
            </a:pPr>
            <a:r>
              <a:rPr lang="it-IT" dirty="0" smtClean="0">
                <a:latin typeface="Comic Sans MS" pitchFamily="66" charset="0"/>
              </a:rPr>
              <a:t>pregresso </a:t>
            </a:r>
            <a:r>
              <a:rPr lang="it-IT" dirty="0" err="1" smtClean="0">
                <a:latin typeface="Comic Sans MS" pitchFamily="66" charset="0"/>
              </a:rPr>
              <a:t>stroke</a:t>
            </a:r>
            <a:r>
              <a:rPr lang="it-IT" dirty="0" smtClean="0">
                <a:latin typeface="Comic Sans MS" pitchFamily="66" charset="0"/>
              </a:rPr>
              <a:t> / TIA in corso di </a:t>
            </a:r>
            <a:r>
              <a:rPr lang="it-IT" dirty="0" err="1" smtClean="0">
                <a:latin typeface="Comic Sans MS" pitchFamily="66" charset="0"/>
              </a:rPr>
              <a:t>warfarin</a:t>
            </a:r>
            <a:r>
              <a:rPr lang="it-IT" dirty="0" smtClean="0">
                <a:latin typeface="Comic Sans MS" pitchFamily="66" charset="0"/>
              </a:rPr>
              <a:t> con INR in </a:t>
            </a:r>
            <a:r>
              <a:rPr lang="it-IT" dirty="0" err="1" smtClean="0">
                <a:latin typeface="Comic Sans MS" pitchFamily="66" charset="0"/>
              </a:rPr>
              <a:t>range</a:t>
            </a:r>
            <a:r>
              <a:rPr lang="it-IT" dirty="0" smtClean="0">
                <a:latin typeface="Comic Sans MS" pitchFamily="66" charset="0"/>
              </a:rPr>
              <a:t> terapeutico</a:t>
            </a:r>
            <a:endParaRPr lang="it-IT" dirty="0">
              <a:latin typeface="Comic Sans MS" pitchFamily="66" charset="0"/>
            </a:endParaRPr>
          </a:p>
        </p:txBody>
      </p:sp>
      <p:pic>
        <p:nvPicPr>
          <p:cNvPr id="5" name="Picture 2" descr="C:\Users\oreste\Desktop\x.png"/>
          <p:cNvPicPr>
            <a:picLocks noChangeAspect="1" noChangeArrowheads="1"/>
          </p:cNvPicPr>
          <p:nvPr/>
        </p:nvPicPr>
        <p:blipFill>
          <a:blip r:embed="rId3" cstate="print">
            <a:lum contrast="10000"/>
          </a:blip>
          <a:srcRect/>
          <a:stretch>
            <a:fillRect/>
          </a:stretch>
        </p:blipFill>
        <p:spPr bwMode="auto">
          <a:xfrm>
            <a:off x="395536" y="332656"/>
            <a:ext cx="1113934" cy="100811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sp>
        <p:nvSpPr>
          <p:cNvPr id="3" name="Rettangolo 2"/>
          <p:cNvSpPr/>
          <p:nvPr/>
        </p:nvSpPr>
        <p:spPr>
          <a:xfrm>
            <a:off x="467544" y="2132856"/>
            <a:ext cx="7416824" cy="2862322"/>
          </a:xfrm>
          <a:prstGeom prst="rect">
            <a:avLst/>
          </a:prstGeom>
        </p:spPr>
        <p:txBody>
          <a:bodyPr wrap="square">
            <a:spAutoFit/>
          </a:bodyPr>
          <a:lstStyle/>
          <a:p>
            <a:pPr marL="261938" indent="-261938" algn="just"/>
            <a:r>
              <a:rPr lang="it-IT" sz="2000" dirty="0" smtClean="0">
                <a:latin typeface="Comic Sans MS" pitchFamily="66" charset="0"/>
              </a:rPr>
              <a:t>Controindicato lo </a:t>
            </a:r>
            <a:r>
              <a:rPr lang="it-IT" sz="2000" i="1" dirty="0" err="1" smtClean="0">
                <a:latin typeface="Comic Sans MS" pitchFamily="66" charset="0"/>
              </a:rPr>
              <a:t>switch</a:t>
            </a:r>
            <a:r>
              <a:rPr lang="it-IT" sz="2000" i="1" dirty="0" smtClean="0">
                <a:latin typeface="Comic Sans MS" pitchFamily="66" charset="0"/>
              </a:rPr>
              <a:t> ai NAO in caso di:</a:t>
            </a:r>
          </a:p>
          <a:p>
            <a:pPr marL="261938" indent="-261938" algn="just"/>
            <a:endParaRPr lang="it-IT" sz="2000" i="1" dirty="0" smtClean="0">
              <a:latin typeface="Comic Sans MS" pitchFamily="66" charset="0"/>
            </a:endParaRPr>
          </a:p>
          <a:p>
            <a:pPr marL="261938" indent="-261938" algn="just">
              <a:buBlip>
                <a:blip r:embed="rId2"/>
              </a:buBlip>
            </a:pPr>
            <a:r>
              <a:rPr lang="it-IT" sz="2000" dirty="0" smtClean="0">
                <a:latin typeface="Comic Sans MS" pitchFamily="66" charset="0"/>
              </a:rPr>
              <a:t>Insufficienza renale severa (</a:t>
            </a:r>
            <a:r>
              <a:rPr lang="it-IT" sz="2000" dirty="0" err="1" smtClean="0">
                <a:latin typeface="Comic Sans MS" pitchFamily="66" charset="0"/>
              </a:rPr>
              <a:t>CrCl</a:t>
            </a:r>
            <a:r>
              <a:rPr lang="it-IT" sz="2000" dirty="0" smtClean="0">
                <a:latin typeface="Comic Sans MS" pitchFamily="66" charset="0"/>
              </a:rPr>
              <a:t> &lt; 30 </a:t>
            </a:r>
            <a:r>
              <a:rPr lang="it-IT" sz="2000" dirty="0" err="1" smtClean="0">
                <a:latin typeface="Comic Sans MS" pitchFamily="66" charset="0"/>
              </a:rPr>
              <a:t>mL</a:t>
            </a:r>
            <a:r>
              <a:rPr lang="it-IT" sz="2000" dirty="0" smtClean="0">
                <a:latin typeface="Comic Sans MS" pitchFamily="66" charset="0"/>
              </a:rPr>
              <a:t>/min)</a:t>
            </a:r>
          </a:p>
          <a:p>
            <a:pPr marL="261938" indent="-261938" algn="just">
              <a:buBlip>
                <a:blip r:embed="rId2"/>
              </a:buBlip>
            </a:pPr>
            <a:r>
              <a:rPr lang="it-IT" sz="2000" dirty="0" smtClean="0">
                <a:latin typeface="Comic Sans MS" pitchFamily="66" charset="0"/>
              </a:rPr>
              <a:t>Epatopatia severa</a:t>
            </a:r>
          </a:p>
          <a:p>
            <a:pPr marL="261938" indent="-261938" algn="just">
              <a:buBlip>
                <a:blip r:embed="rId2"/>
              </a:buBlip>
            </a:pPr>
            <a:r>
              <a:rPr lang="it-IT" sz="2000" dirty="0" smtClean="0">
                <a:latin typeface="Comic Sans MS" pitchFamily="66" charset="0"/>
              </a:rPr>
              <a:t>Scarsa </a:t>
            </a:r>
            <a:r>
              <a:rPr lang="it-IT" sz="2000" dirty="0" err="1" smtClean="0">
                <a:latin typeface="Comic Sans MS" pitchFamily="66" charset="0"/>
              </a:rPr>
              <a:t>compliance</a:t>
            </a:r>
            <a:r>
              <a:rPr lang="it-IT" sz="2000" dirty="0" smtClean="0">
                <a:latin typeface="Comic Sans MS" pitchFamily="66" charset="0"/>
              </a:rPr>
              <a:t> alla TAO con </a:t>
            </a:r>
            <a:r>
              <a:rPr lang="it-IT" sz="2000" dirty="0" err="1" smtClean="0">
                <a:latin typeface="Comic Sans MS" pitchFamily="66" charset="0"/>
              </a:rPr>
              <a:t>warfarin</a:t>
            </a:r>
            <a:endParaRPr lang="it-IT" sz="2000" dirty="0" smtClean="0">
              <a:latin typeface="Comic Sans MS" pitchFamily="66" charset="0"/>
            </a:endParaRPr>
          </a:p>
          <a:p>
            <a:pPr marL="261938" indent="-261938">
              <a:buBlip>
                <a:blip r:embed="rId2"/>
              </a:buBlip>
            </a:pPr>
            <a:r>
              <a:rPr lang="it-IT" sz="2000" dirty="0" err="1" smtClean="0">
                <a:latin typeface="Comic Sans MS" pitchFamily="66" charset="0"/>
              </a:rPr>
              <a:t>Valvulopatie</a:t>
            </a:r>
            <a:r>
              <a:rPr lang="it-IT" sz="2000" dirty="0" smtClean="0">
                <a:latin typeface="Comic Sans MS" pitchFamily="66" charset="0"/>
              </a:rPr>
              <a:t> emodinamicamente significative (stenosi mitralica reumatica)</a:t>
            </a:r>
          </a:p>
          <a:p>
            <a:pPr marL="261938" indent="-261938" algn="just">
              <a:buBlip>
                <a:blip r:embed="rId2"/>
              </a:buBlip>
            </a:pPr>
            <a:r>
              <a:rPr lang="it-IT" sz="2000" dirty="0" smtClean="0">
                <a:latin typeface="Comic Sans MS" pitchFamily="66" charset="0"/>
              </a:rPr>
              <a:t>Protesi valvolari (meccaniche)</a:t>
            </a:r>
          </a:p>
          <a:p>
            <a:pPr marL="261938" indent="-261938" algn="just">
              <a:buBlip>
                <a:blip r:embed="rId2"/>
              </a:buBlip>
            </a:pPr>
            <a:r>
              <a:rPr lang="it-IT" sz="2000" dirty="0" smtClean="0">
                <a:latin typeface="Comic Sans MS" pitchFamily="66" charset="0"/>
              </a:rPr>
              <a:t> Pazienti con alta qualità terapeutica (TTR &gt;70)</a:t>
            </a:r>
            <a:endParaRPr lang="it-IT" sz="2000" dirty="0">
              <a:latin typeface="Comic Sans MS" pitchFamily="66" charset="0"/>
            </a:endParaRPr>
          </a:p>
        </p:txBody>
      </p:sp>
      <p:pic>
        <p:nvPicPr>
          <p:cNvPr id="4" name="Picture 2" descr="C:\Users\oreste\Desktop\x.png"/>
          <p:cNvPicPr>
            <a:picLocks noChangeAspect="1" noChangeArrowheads="1"/>
          </p:cNvPicPr>
          <p:nvPr/>
        </p:nvPicPr>
        <p:blipFill>
          <a:blip r:embed="rId3" cstate="print">
            <a:lum contrast="10000"/>
          </a:blip>
          <a:srcRect/>
          <a:stretch>
            <a:fillRect/>
          </a:stretch>
        </p:blipFill>
        <p:spPr bwMode="auto">
          <a:xfrm>
            <a:off x="395536" y="332656"/>
            <a:ext cx="1113934" cy="100811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sp>
        <p:nvSpPr>
          <p:cNvPr id="3" name="CasellaDiTesto 2"/>
          <p:cNvSpPr txBox="1"/>
          <p:nvPr/>
        </p:nvSpPr>
        <p:spPr>
          <a:xfrm>
            <a:off x="683568" y="476672"/>
            <a:ext cx="7992888"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it-IT" sz="3200" b="1" dirty="0" smtClean="0">
                <a:solidFill>
                  <a:srgbClr val="FF0000"/>
                </a:solidFill>
                <a:latin typeface="Comic Sans MS" pitchFamily="66" charset="0"/>
              </a:rPr>
              <a:t>New </a:t>
            </a:r>
            <a:r>
              <a:rPr lang="it-IT" sz="3200" b="1" dirty="0" err="1" smtClean="0">
                <a:solidFill>
                  <a:srgbClr val="FF0000"/>
                </a:solidFill>
                <a:latin typeface="Comic Sans MS" pitchFamily="66" charset="0"/>
              </a:rPr>
              <a:t>Oral</a:t>
            </a:r>
            <a:r>
              <a:rPr lang="it-IT" sz="3200" b="1" dirty="0" smtClean="0">
                <a:solidFill>
                  <a:srgbClr val="FF0000"/>
                </a:solidFill>
                <a:latin typeface="Comic Sans MS" pitchFamily="66" charset="0"/>
              </a:rPr>
              <a:t>  </a:t>
            </a:r>
            <a:r>
              <a:rPr lang="it-IT" sz="3200" b="1" dirty="0" err="1" smtClean="0">
                <a:solidFill>
                  <a:srgbClr val="FF0000"/>
                </a:solidFill>
                <a:latin typeface="Comic Sans MS" pitchFamily="66" charset="0"/>
              </a:rPr>
              <a:t>Anticoagulants</a:t>
            </a:r>
            <a:r>
              <a:rPr lang="it-IT" sz="3200" b="1" dirty="0" smtClean="0">
                <a:solidFill>
                  <a:srgbClr val="FF0000"/>
                </a:solidFill>
                <a:latin typeface="Comic Sans MS" pitchFamily="66" charset="0"/>
              </a:rPr>
              <a:t> : </a:t>
            </a:r>
            <a:r>
              <a:rPr lang="it-IT" sz="3200" b="1" dirty="0" err="1" smtClean="0">
                <a:solidFill>
                  <a:srgbClr val="FF0000"/>
                </a:solidFill>
                <a:latin typeface="Comic Sans MS" pitchFamily="66" charset="0"/>
              </a:rPr>
              <a:t>Breakthrough</a:t>
            </a:r>
            <a:r>
              <a:rPr lang="it-IT" sz="3200" b="1" dirty="0" smtClean="0">
                <a:solidFill>
                  <a:srgbClr val="FF0000"/>
                </a:solidFill>
                <a:latin typeface="Comic Sans MS" pitchFamily="66" charset="0"/>
              </a:rPr>
              <a:t> or Just </a:t>
            </a:r>
            <a:r>
              <a:rPr lang="it-IT" sz="3200" b="1" dirty="0" err="1" smtClean="0">
                <a:solidFill>
                  <a:srgbClr val="FF0000"/>
                </a:solidFill>
                <a:latin typeface="Comic Sans MS" pitchFamily="66" charset="0"/>
              </a:rPr>
              <a:t>Another</a:t>
            </a:r>
            <a:r>
              <a:rPr lang="it-IT" sz="3200" b="1" dirty="0" smtClean="0">
                <a:solidFill>
                  <a:srgbClr val="FF0000"/>
                </a:solidFill>
                <a:latin typeface="Comic Sans MS" pitchFamily="66" charset="0"/>
              </a:rPr>
              <a:t> </a:t>
            </a:r>
            <a:r>
              <a:rPr lang="it-IT" sz="3200" b="1" dirty="0" err="1" smtClean="0">
                <a:solidFill>
                  <a:srgbClr val="FF0000"/>
                </a:solidFill>
                <a:latin typeface="Comic Sans MS" pitchFamily="66" charset="0"/>
              </a:rPr>
              <a:t>Bleeding</a:t>
            </a:r>
            <a:r>
              <a:rPr lang="it-IT" sz="3200" b="1" dirty="0" smtClean="0">
                <a:solidFill>
                  <a:srgbClr val="FF0000"/>
                </a:solidFill>
                <a:latin typeface="Comic Sans MS" pitchFamily="66" charset="0"/>
              </a:rPr>
              <a:t> </a:t>
            </a:r>
            <a:r>
              <a:rPr lang="it-IT" sz="3200" b="1" dirty="0" err="1" smtClean="0">
                <a:solidFill>
                  <a:srgbClr val="FF0000"/>
                </a:solidFill>
                <a:latin typeface="Comic Sans MS" pitchFamily="66" charset="0"/>
              </a:rPr>
              <a:t>Mess</a:t>
            </a:r>
            <a:r>
              <a:rPr lang="it-IT" sz="3200" b="1" dirty="0" smtClean="0">
                <a:solidFill>
                  <a:srgbClr val="FF0000"/>
                </a:solidFill>
                <a:latin typeface="Comic Sans MS" pitchFamily="66" charset="0"/>
              </a:rPr>
              <a:t> ?</a:t>
            </a:r>
            <a:endParaRPr lang="it-IT" sz="3200" b="1" dirty="0">
              <a:solidFill>
                <a:srgbClr val="FF0000"/>
              </a:solidFill>
              <a:latin typeface="Comic Sans MS" pitchFamily="66" charset="0"/>
            </a:endParaRPr>
          </a:p>
        </p:txBody>
      </p:sp>
      <p:sp>
        <p:nvSpPr>
          <p:cNvPr id="4" name="CasellaDiTesto 3"/>
          <p:cNvSpPr txBox="1"/>
          <p:nvPr/>
        </p:nvSpPr>
        <p:spPr>
          <a:xfrm>
            <a:off x="1043608" y="2996952"/>
            <a:ext cx="7344816" cy="2339102"/>
          </a:xfrm>
          <a:prstGeom prst="rect">
            <a:avLst/>
          </a:prstGeom>
          <a:noFill/>
        </p:spPr>
        <p:txBody>
          <a:bodyPr wrap="square" rtlCol="0">
            <a:spAutoFit/>
          </a:bodyPr>
          <a:lstStyle/>
          <a:p>
            <a:pPr algn="just">
              <a:tabLst>
                <a:tab pos="1887538" algn="l"/>
              </a:tabLst>
            </a:pPr>
            <a:r>
              <a:rPr lang="it-IT" dirty="0" err="1" smtClean="0">
                <a:latin typeface="Comic Sans MS" pitchFamily="66" charset="0"/>
              </a:rPr>
              <a:t>Debate</a:t>
            </a:r>
            <a:r>
              <a:rPr lang="it-IT" dirty="0" smtClean="0">
                <a:latin typeface="Comic Sans MS" pitchFamily="66" charset="0"/>
              </a:rPr>
              <a:t> </a:t>
            </a:r>
            <a:r>
              <a:rPr lang="it-IT" dirty="0" err="1" smtClean="0">
                <a:latin typeface="Comic Sans MS" pitchFamily="66" charset="0"/>
              </a:rPr>
              <a:t>between</a:t>
            </a:r>
            <a:r>
              <a:rPr lang="it-IT" dirty="0" smtClean="0">
                <a:latin typeface="Comic Sans MS" pitchFamily="66" charset="0"/>
              </a:rPr>
              <a:t> :</a:t>
            </a:r>
          </a:p>
          <a:p>
            <a:pPr algn="just">
              <a:tabLst>
                <a:tab pos="1887538" algn="l"/>
              </a:tabLst>
            </a:pPr>
            <a:r>
              <a:rPr lang="it-IT" dirty="0" smtClean="0">
                <a:latin typeface="Comic Sans MS" pitchFamily="66" charset="0"/>
              </a:rPr>
              <a:t>	 </a:t>
            </a:r>
            <a:r>
              <a:rPr lang="it-IT" b="1" dirty="0" smtClean="0">
                <a:latin typeface="Comic Sans MS" pitchFamily="66" charset="0"/>
              </a:rPr>
              <a:t>dr. Marc </a:t>
            </a:r>
            <a:r>
              <a:rPr lang="it-IT" b="1" dirty="0" err="1" smtClean="0">
                <a:latin typeface="Comic Sans MS" pitchFamily="66" charset="0"/>
              </a:rPr>
              <a:t>Carrier</a:t>
            </a:r>
            <a:r>
              <a:rPr lang="it-IT" b="1" dirty="0" smtClean="0">
                <a:latin typeface="Comic Sans MS" pitchFamily="66" charset="0"/>
              </a:rPr>
              <a:t> </a:t>
            </a:r>
          </a:p>
          <a:p>
            <a:pPr algn="just">
              <a:tabLst>
                <a:tab pos="1887538" algn="l"/>
              </a:tabLst>
            </a:pPr>
            <a:r>
              <a:rPr lang="it-IT" sz="1400" dirty="0" smtClean="0">
                <a:latin typeface="Comic Sans MS" pitchFamily="66" charset="0"/>
              </a:rPr>
              <a:t>	 </a:t>
            </a:r>
            <a:r>
              <a:rPr lang="en-US" sz="1400" dirty="0" smtClean="0">
                <a:latin typeface="Comic Sans MS" pitchFamily="66" charset="0"/>
              </a:rPr>
              <a:t>MD </a:t>
            </a:r>
            <a:r>
              <a:rPr lang="en-US" sz="1400" dirty="0" err="1" smtClean="0">
                <a:latin typeface="Comic Sans MS" pitchFamily="66" charset="0"/>
              </a:rPr>
              <a:t>MSc</a:t>
            </a:r>
            <a:r>
              <a:rPr lang="en-US" sz="1400" dirty="0" smtClean="0">
                <a:latin typeface="Comic Sans MS" pitchFamily="66" charset="0"/>
              </a:rPr>
              <a:t> FRCPC Thrombosis Program Ottawa Hospital 	 Research Institute  </a:t>
            </a:r>
          </a:p>
          <a:p>
            <a:pPr algn="just"/>
            <a:endParaRPr lang="it-IT" dirty="0" smtClean="0">
              <a:latin typeface="Comic Sans MS" pitchFamily="66" charset="0"/>
            </a:endParaRPr>
          </a:p>
          <a:p>
            <a:pPr algn="just"/>
            <a:r>
              <a:rPr lang="it-IT" dirty="0" smtClean="0">
                <a:latin typeface="Comic Sans MS" pitchFamily="66" charset="0"/>
              </a:rPr>
              <a:t>	</a:t>
            </a:r>
            <a:r>
              <a:rPr lang="it-IT" b="1" dirty="0" smtClean="0">
                <a:latin typeface="Comic Sans MS" pitchFamily="66" charset="0"/>
              </a:rPr>
              <a:t>           dr. </a:t>
            </a:r>
            <a:r>
              <a:rPr lang="it-IT" b="1" dirty="0" err="1" smtClean="0">
                <a:latin typeface="Comic Sans MS" pitchFamily="66" charset="0"/>
              </a:rPr>
              <a:t>Jafna</a:t>
            </a:r>
            <a:r>
              <a:rPr lang="it-IT" b="1" dirty="0" smtClean="0">
                <a:latin typeface="Comic Sans MS" pitchFamily="66" charset="0"/>
              </a:rPr>
              <a:t> </a:t>
            </a:r>
            <a:r>
              <a:rPr lang="it-IT" b="1" dirty="0" err="1" smtClean="0">
                <a:latin typeface="Comic Sans MS" pitchFamily="66" charset="0"/>
              </a:rPr>
              <a:t>Cox</a:t>
            </a:r>
            <a:endParaRPr lang="it-IT" b="1" dirty="0" smtClean="0">
              <a:latin typeface="Comic Sans MS" pitchFamily="66" charset="0"/>
            </a:endParaRPr>
          </a:p>
          <a:p>
            <a:pPr algn="just"/>
            <a:r>
              <a:rPr lang="it-IT" dirty="0" smtClean="0">
                <a:latin typeface="Comic Sans MS" pitchFamily="66" charset="0"/>
              </a:rPr>
              <a:t>		  </a:t>
            </a:r>
            <a:r>
              <a:rPr lang="en-US" sz="1400" dirty="0" smtClean="0">
                <a:latin typeface="Comic Sans MS" pitchFamily="66" charset="0"/>
              </a:rPr>
              <a:t>FACC Heart and Stroke Foundation of Nova Scotia Endowed 		  Chair in Cardiovascular Outcomes Research CDHA/Dalhousie 		   University Past ACC  Governor</a:t>
            </a:r>
            <a:r>
              <a:rPr lang="it-IT" sz="1400" dirty="0" smtClean="0">
                <a:latin typeface="Comic Sans MS" pitchFamily="66" charset="0"/>
              </a:rPr>
              <a:t> </a:t>
            </a:r>
            <a:endParaRPr lang="it-IT" sz="1400" dirty="0">
              <a:latin typeface="Comic Sans MS" pitchFamily="66" charset="0"/>
            </a:endParaRPr>
          </a:p>
        </p:txBody>
      </p:sp>
      <p:sp>
        <p:nvSpPr>
          <p:cNvPr id="5" name="CasellaDiTesto 4"/>
          <p:cNvSpPr txBox="1"/>
          <p:nvPr/>
        </p:nvSpPr>
        <p:spPr>
          <a:xfrm>
            <a:off x="5796136" y="5589240"/>
            <a:ext cx="2880320" cy="338554"/>
          </a:xfrm>
          <a:prstGeom prst="rect">
            <a:avLst/>
          </a:prstGeom>
          <a:noFill/>
        </p:spPr>
        <p:txBody>
          <a:bodyPr wrap="square" rtlCol="0">
            <a:spAutoFit/>
          </a:bodyPr>
          <a:lstStyle/>
          <a:p>
            <a:pPr algn="ctr"/>
            <a:r>
              <a:rPr lang="it-IT" sz="1600" i="1" dirty="0" err="1" smtClean="0">
                <a:latin typeface="Comic Sans MS" pitchFamily="66" charset="0"/>
              </a:rPr>
              <a:t>November</a:t>
            </a:r>
            <a:r>
              <a:rPr lang="it-IT" sz="1600" i="1" dirty="0" smtClean="0">
                <a:latin typeface="Comic Sans MS" pitchFamily="66" charset="0"/>
              </a:rPr>
              <a:t> 8, 2013</a:t>
            </a:r>
            <a:endParaRPr lang="it-IT" sz="1600" i="1" dirty="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dr. Oreste Urbano  - Messina</a:t>
            </a:r>
            <a:endParaRPr lang="it-IT"/>
          </a:p>
        </p:txBody>
      </p:sp>
      <p:pic>
        <p:nvPicPr>
          <p:cNvPr id="65538" name="Picture 2"/>
          <p:cNvPicPr>
            <a:picLocks noChangeAspect="1" noChangeArrowheads="1"/>
          </p:cNvPicPr>
          <p:nvPr/>
        </p:nvPicPr>
        <p:blipFill>
          <a:blip r:embed="rId2" cstate="print">
            <a:lum contrast="10000"/>
          </a:blip>
          <a:srcRect/>
          <a:stretch>
            <a:fillRect/>
          </a:stretch>
        </p:blipFill>
        <p:spPr bwMode="auto">
          <a:xfrm>
            <a:off x="251520" y="260648"/>
            <a:ext cx="7079742" cy="2209601"/>
          </a:xfrm>
          <a:prstGeom prst="rect">
            <a:avLst/>
          </a:prstGeom>
          <a:noFill/>
          <a:ln w="9525">
            <a:noFill/>
            <a:miter lim="800000"/>
            <a:headEnd/>
            <a:tailEnd/>
          </a:ln>
        </p:spPr>
      </p:pic>
      <p:sp>
        <p:nvSpPr>
          <p:cNvPr id="4" name="TextBox 7"/>
          <p:cNvSpPr txBox="1">
            <a:spLocks noChangeArrowheads="1"/>
          </p:cNvSpPr>
          <p:nvPr/>
        </p:nvSpPr>
        <p:spPr bwMode="auto">
          <a:xfrm>
            <a:off x="3779912" y="2132856"/>
            <a:ext cx="3456384" cy="280293"/>
          </a:xfrm>
          <a:prstGeom prst="rect">
            <a:avLst/>
          </a:prstGeom>
          <a:noFill/>
          <a:ln w="9525">
            <a:noFill/>
            <a:miter lim="800000"/>
            <a:headEnd/>
            <a:tailEnd/>
          </a:ln>
        </p:spPr>
        <p:txBody>
          <a:bodyPr lIns="109728" tIns="54864" rIns="109728" bIns="54864" anchor="b"/>
          <a:lstStyle/>
          <a:p>
            <a:pPr indent="-411163">
              <a:lnSpc>
                <a:spcPct val="85000"/>
              </a:lnSpc>
              <a:spcBef>
                <a:spcPts val="238"/>
              </a:spcBef>
            </a:pPr>
            <a:r>
              <a:rPr lang="de-DE" sz="1200" i="1" dirty="0" err="1" smtClean="0">
                <a:solidFill>
                  <a:schemeClr val="bg1"/>
                </a:solidFill>
                <a:cs typeface="Arial" pitchFamily="34" charset="0"/>
              </a:rPr>
              <a:t>Int</a:t>
            </a:r>
            <a:r>
              <a:rPr lang="de-DE" sz="1200" i="1" dirty="0" smtClean="0">
                <a:solidFill>
                  <a:schemeClr val="bg1"/>
                </a:solidFill>
                <a:cs typeface="Arial" pitchFamily="34" charset="0"/>
              </a:rPr>
              <a:t> </a:t>
            </a:r>
            <a:r>
              <a:rPr lang="de-DE" sz="1200" i="1" dirty="0">
                <a:solidFill>
                  <a:schemeClr val="bg1"/>
                </a:solidFill>
                <a:cs typeface="Arial" pitchFamily="34" charset="0"/>
              </a:rPr>
              <a:t>J </a:t>
            </a:r>
            <a:r>
              <a:rPr lang="de-DE" sz="1200" i="1" dirty="0" err="1">
                <a:solidFill>
                  <a:schemeClr val="bg1"/>
                </a:solidFill>
                <a:cs typeface="Arial" pitchFamily="34" charset="0"/>
              </a:rPr>
              <a:t>of</a:t>
            </a:r>
            <a:r>
              <a:rPr lang="de-DE" sz="1200" i="1" dirty="0">
                <a:solidFill>
                  <a:schemeClr val="bg1"/>
                </a:solidFill>
                <a:cs typeface="Arial" pitchFamily="34" charset="0"/>
              </a:rPr>
              <a:t> </a:t>
            </a:r>
            <a:r>
              <a:rPr lang="de-DE" sz="1200" i="1" dirty="0" err="1">
                <a:solidFill>
                  <a:schemeClr val="bg1"/>
                </a:solidFill>
                <a:cs typeface="Arial" pitchFamily="34" charset="0"/>
              </a:rPr>
              <a:t>Stroke</a:t>
            </a:r>
            <a:r>
              <a:rPr lang="de-DE" sz="1200" i="1" dirty="0">
                <a:solidFill>
                  <a:schemeClr val="bg1"/>
                </a:solidFill>
                <a:cs typeface="Arial" pitchFamily="34" charset="0"/>
              </a:rPr>
              <a:t>: </a:t>
            </a:r>
            <a:r>
              <a:rPr lang="de-DE" sz="1200" i="1" dirty="0" err="1">
                <a:solidFill>
                  <a:schemeClr val="bg1"/>
                </a:solidFill>
                <a:cs typeface="Arial" pitchFamily="34" charset="0"/>
              </a:rPr>
              <a:t>Vol</a:t>
            </a:r>
            <a:r>
              <a:rPr lang="de-DE" sz="1200" i="1" dirty="0">
                <a:solidFill>
                  <a:schemeClr val="bg1"/>
                </a:solidFill>
                <a:cs typeface="Arial" pitchFamily="34" charset="0"/>
              </a:rPr>
              <a:t> 7, </a:t>
            </a:r>
            <a:r>
              <a:rPr lang="de-DE" sz="1200" i="1" dirty="0" err="1">
                <a:solidFill>
                  <a:schemeClr val="bg1"/>
                </a:solidFill>
                <a:cs typeface="Arial" pitchFamily="34" charset="0"/>
              </a:rPr>
              <a:t>February</a:t>
            </a:r>
            <a:r>
              <a:rPr lang="de-DE" sz="1200" i="1" dirty="0">
                <a:solidFill>
                  <a:schemeClr val="bg1"/>
                </a:solidFill>
                <a:cs typeface="Arial" pitchFamily="34" charset="0"/>
              </a:rPr>
              <a:t> 2012, 139–141 </a:t>
            </a:r>
          </a:p>
        </p:txBody>
      </p:sp>
      <p:sp>
        <p:nvSpPr>
          <p:cNvPr id="5" name="Rettangolo 4"/>
          <p:cNvSpPr/>
          <p:nvPr/>
        </p:nvSpPr>
        <p:spPr>
          <a:xfrm>
            <a:off x="611560" y="3212976"/>
            <a:ext cx="7776864" cy="1815882"/>
          </a:xfrm>
          <a:prstGeom prst="rect">
            <a:avLst/>
          </a:prstGeom>
        </p:spPr>
        <p:txBody>
          <a:bodyPr wrap="square">
            <a:spAutoFit/>
          </a:bodyPr>
          <a:lstStyle/>
          <a:p>
            <a:pPr algn="just"/>
            <a:r>
              <a:rPr lang="en-US" sz="2800" b="1" dirty="0" smtClean="0">
                <a:solidFill>
                  <a:srgbClr val="C00000"/>
                </a:solidFill>
                <a:effectLst>
                  <a:glow rad="63500">
                    <a:schemeClr val="accent1">
                      <a:satMod val="175000"/>
                      <a:alpha val="40000"/>
                    </a:schemeClr>
                  </a:glow>
                </a:effectLst>
                <a:latin typeface="Comic Sans MS" pitchFamily="66" charset="0"/>
              </a:rPr>
              <a:t>Looking at these factors collectively, we expect that no regulatory agency would approve VKAs today. This indicates that </a:t>
            </a:r>
            <a:r>
              <a:rPr lang="it-IT" sz="2800" b="1" dirty="0" smtClean="0">
                <a:solidFill>
                  <a:srgbClr val="C00000"/>
                </a:solidFill>
                <a:effectLst>
                  <a:glow rad="63500">
                    <a:schemeClr val="accent1">
                      <a:satMod val="175000"/>
                      <a:alpha val="40000"/>
                    </a:schemeClr>
                  </a:glow>
                </a:effectLst>
                <a:latin typeface="Comic Sans MS" pitchFamily="66" charset="0"/>
              </a:rPr>
              <a:t>the </a:t>
            </a:r>
            <a:r>
              <a:rPr lang="it-IT" sz="2800" b="1" dirty="0" err="1" smtClean="0">
                <a:solidFill>
                  <a:srgbClr val="C00000"/>
                </a:solidFill>
                <a:effectLst>
                  <a:glow rad="63500">
                    <a:schemeClr val="accent1">
                      <a:satMod val="175000"/>
                      <a:alpha val="40000"/>
                    </a:schemeClr>
                  </a:glow>
                </a:effectLst>
                <a:latin typeface="Comic Sans MS" pitchFamily="66" charset="0"/>
              </a:rPr>
              <a:t>king</a:t>
            </a:r>
            <a:r>
              <a:rPr lang="it-IT" sz="2800" b="1" dirty="0" smtClean="0">
                <a:solidFill>
                  <a:srgbClr val="C00000"/>
                </a:solidFill>
                <a:effectLst>
                  <a:glow rad="63500">
                    <a:schemeClr val="accent1">
                      <a:satMod val="175000"/>
                      <a:alpha val="40000"/>
                    </a:schemeClr>
                  </a:glow>
                </a:effectLst>
                <a:latin typeface="Comic Sans MS" pitchFamily="66" charset="0"/>
              </a:rPr>
              <a:t> </a:t>
            </a:r>
            <a:r>
              <a:rPr lang="it-IT" sz="2800" b="1" dirty="0" err="1" smtClean="0">
                <a:solidFill>
                  <a:srgbClr val="C00000"/>
                </a:solidFill>
                <a:effectLst>
                  <a:glow rad="63500">
                    <a:schemeClr val="accent1">
                      <a:satMod val="175000"/>
                      <a:alpha val="40000"/>
                    </a:schemeClr>
                  </a:glow>
                </a:effectLst>
                <a:latin typeface="Comic Sans MS" pitchFamily="66" charset="0"/>
              </a:rPr>
              <a:t>is</a:t>
            </a:r>
            <a:r>
              <a:rPr lang="it-IT" sz="2800" b="1" dirty="0" smtClean="0">
                <a:solidFill>
                  <a:srgbClr val="C00000"/>
                </a:solidFill>
                <a:effectLst>
                  <a:glow rad="63500">
                    <a:schemeClr val="accent1">
                      <a:satMod val="175000"/>
                      <a:alpha val="40000"/>
                    </a:schemeClr>
                  </a:glow>
                </a:effectLst>
                <a:latin typeface="Comic Sans MS" pitchFamily="66" charset="0"/>
              </a:rPr>
              <a:t> dead.</a:t>
            </a:r>
            <a:endParaRPr lang="it-IT" sz="2800" b="1" dirty="0">
              <a:solidFill>
                <a:srgbClr val="C00000"/>
              </a:solidFill>
              <a:effectLst>
                <a:glow rad="63500">
                  <a:schemeClr val="accent1">
                    <a:satMod val="175000"/>
                    <a:alpha val="40000"/>
                  </a:schemeClr>
                </a:glow>
              </a:effectLst>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67544" y="188640"/>
            <a:ext cx="8229600" cy="1139825"/>
          </a:xfrm>
        </p:spPr>
        <p:txBody>
          <a:bodyPr/>
          <a:lstStyle/>
          <a:p>
            <a:pPr eaLnBrk="1" hangingPunct="1"/>
            <a:r>
              <a:rPr lang="it-IT" sz="4000" dirty="0" smtClean="0">
                <a:solidFill>
                  <a:srgbClr val="C00000"/>
                </a:solidFill>
                <a:effectLst/>
                <a:latin typeface="Comic Sans MS" pitchFamily="66" charset="0"/>
              </a:rPr>
              <a:t>Chi sorveglia i Pazienti</a:t>
            </a:r>
          </a:p>
        </p:txBody>
      </p:sp>
      <p:graphicFrame>
        <p:nvGraphicFramePr>
          <p:cNvPr id="6" name="Object 3"/>
          <p:cNvGraphicFramePr>
            <a:graphicFrameLocks noChangeAspect="1"/>
          </p:cNvGraphicFramePr>
          <p:nvPr/>
        </p:nvGraphicFramePr>
        <p:xfrm>
          <a:off x="971600" y="1412776"/>
          <a:ext cx="7435850" cy="45767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p:cNvSpPr txBox="1">
            <a:spLocks noChangeArrowheads="1"/>
          </p:cNvSpPr>
          <p:nvPr/>
        </p:nvSpPr>
        <p:spPr bwMode="auto">
          <a:xfrm>
            <a:off x="5508104" y="5589240"/>
            <a:ext cx="2640466" cy="369332"/>
          </a:xfrm>
          <a:prstGeom prst="rect">
            <a:avLst/>
          </a:prstGeom>
          <a:noFill/>
          <a:ln w="9525">
            <a:noFill/>
            <a:miter lim="800000"/>
            <a:headEnd/>
            <a:tailEnd/>
          </a:ln>
        </p:spPr>
        <p:txBody>
          <a:bodyPr wrap="none">
            <a:spAutoFit/>
          </a:bodyPr>
          <a:lstStyle/>
          <a:p>
            <a:pPr algn="ctr" eaLnBrk="0" hangingPunct="0"/>
            <a:r>
              <a:rPr lang="it-IT" sz="900" i="1" dirty="0">
                <a:solidFill>
                  <a:srgbClr val="FFFFFF"/>
                </a:solidFill>
                <a:latin typeface="Arial" charset="0"/>
              </a:rPr>
              <a:t>Vittorio </a:t>
            </a:r>
            <a:r>
              <a:rPr lang="it-IT" sz="900" i="1" dirty="0" err="1">
                <a:solidFill>
                  <a:srgbClr val="FFFFFF"/>
                </a:solidFill>
                <a:latin typeface="Arial" charset="0"/>
              </a:rPr>
              <a:t>Pengo</a:t>
            </a:r>
            <a:endParaRPr lang="it-IT" sz="900" i="1" dirty="0">
              <a:solidFill>
                <a:srgbClr val="FFFFFF"/>
              </a:solidFill>
              <a:latin typeface="Arial" charset="0"/>
            </a:endParaRPr>
          </a:p>
          <a:p>
            <a:pPr algn="ctr" eaLnBrk="0" hangingPunct="0"/>
            <a:r>
              <a:rPr lang="it-IT" sz="900" i="1" dirty="0" err="1">
                <a:solidFill>
                  <a:srgbClr val="FFFFFF"/>
                </a:solidFill>
                <a:latin typeface="Arial" charset="0"/>
              </a:rPr>
              <a:t>Clinical</a:t>
            </a:r>
            <a:r>
              <a:rPr lang="it-IT" sz="900" i="1" dirty="0">
                <a:solidFill>
                  <a:srgbClr val="FFFFFF"/>
                </a:solidFill>
                <a:latin typeface="Arial" charset="0"/>
              </a:rPr>
              <a:t> </a:t>
            </a:r>
            <a:r>
              <a:rPr lang="it-IT" sz="900" i="1" dirty="0" err="1">
                <a:solidFill>
                  <a:srgbClr val="FFFFFF"/>
                </a:solidFill>
                <a:latin typeface="Arial" charset="0"/>
              </a:rPr>
              <a:t>Cardiology</a:t>
            </a:r>
            <a:r>
              <a:rPr lang="it-IT" sz="900" i="1" dirty="0">
                <a:solidFill>
                  <a:srgbClr val="FFFFFF"/>
                </a:solidFill>
                <a:latin typeface="Arial" charset="0"/>
              </a:rPr>
              <a:t>, </a:t>
            </a:r>
            <a:r>
              <a:rPr lang="it-IT" sz="900" i="1" dirty="0" err="1">
                <a:solidFill>
                  <a:srgbClr val="FFFFFF"/>
                </a:solidFill>
                <a:latin typeface="Arial" charset="0"/>
              </a:rPr>
              <a:t>Thrombosis</a:t>
            </a:r>
            <a:r>
              <a:rPr lang="it-IT" sz="900" i="1" dirty="0">
                <a:solidFill>
                  <a:srgbClr val="FFFFFF"/>
                </a:solidFill>
                <a:latin typeface="Arial" charset="0"/>
              </a:rPr>
              <a:t> </a:t>
            </a:r>
            <a:r>
              <a:rPr lang="it-IT" sz="900" i="1" dirty="0" err="1">
                <a:solidFill>
                  <a:srgbClr val="FFFFFF"/>
                </a:solidFill>
                <a:latin typeface="Arial" charset="0"/>
              </a:rPr>
              <a:t>Centre</a:t>
            </a:r>
            <a:r>
              <a:rPr lang="it-IT" sz="900" i="1" dirty="0">
                <a:solidFill>
                  <a:srgbClr val="FFFFFF"/>
                </a:solidFill>
                <a:latin typeface="Arial" charset="0"/>
              </a:rPr>
              <a:t>, Padova</a:t>
            </a:r>
          </a:p>
        </p:txBody>
      </p:sp>
      <p:sp>
        <p:nvSpPr>
          <p:cNvPr id="5" name="Segnaposto piè di pagina 4"/>
          <p:cNvSpPr>
            <a:spLocks noGrp="1"/>
          </p:cNvSpPr>
          <p:nvPr>
            <p:ph type="ftr" sz="quarter" idx="11"/>
          </p:nvPr>
        </p:nvSpPr>
        <p:spPr/>
        <p:txBody>
          <a:bodyPr/>
          <a:lstStyle/>
          <a:p>
            <a:r>
              <a:rPr lang="it-IT" smtClean="0"/>
              <a:t>dr. Oreste Urbano  - Messina</a:t>
            </a:r>
            <a:endParaRPr lang="it-IT"/>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mtClean="0"/>
              <a:t>dr. Oreste Urbano  - Messina</a:t>
            </a:r>
            <a:endParaRPr lang="it-IT"/>
          </a:p>
        </p:txBody>
      </p:sp>
      <p:pic>
        <p:nvPicPr>
          <p:cNvPr id="36866" name="Picture 2"/>
          <p:cNvPicPr>
            <a:picLocks noChangeAspect="1" noChangeArrowheads="1"/>
          </p:cNvPicPr>
          <p:nvPr/>
        </p:nvPicPr>
        <p:blipFill>
          <a:blip r:embed="rId2" cstate="print">
            <a:lum/>
          </a:blip>
          <a:srcRect l="1579"/>
          <a:stretch>
            <a:fillRect/>
          </a:stretch>
        </p:blipFill>
        <p:spPr bwMode="auto">
          <a:xfrm>
            <a:off x="4067944" y="476672"/>
            <a:ext cx="4742654" cy="5398021"/>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323528" y="548680"/>
            <a:ext cx="3375759" cy="1584176"/>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6871" name="AutoShape 7" descr="data:image/jpeg;base64,/9j/4AAQSkZJRgABAQAAAQABAAD/2wCEAAkGBxQTEhMUExQVFhQXFR0ZFxgXFRcdGBwbHB8YHhoeHx4eHCgiGCInHRYXITMhJSkrLjAuGB8zODMtNygtLisBCgoKDg0OGxAQGzAkICQ3LS8zMi83LDQsODcsLCw0MjQ3LCwsLCwsNCw0LzQsLDQsLCwsLCwsLCwsLCwtLCwsLP/AABEIAOEA4QMBEQACEQEDEQH/xAAcAAEAAgIDAQAAAAAAAAAAAAAABQYEBwEDCAL/xABJEAACAQMBBAQHDgMHBAMBAAABAgMABBEhBQYSMRNBUWEUIjI0cYGSBxYjM0JSVHJ0kaGxstFTYnMVJENjgqLBk8LS8FV14hf/xAAbAQEAAwEBAQEAAAAAAAAAAAAAAwQFBgIBB//EAEERAAEDAgIFCQYEBQQDAQEAAAEAAgMEESExBRJBUXETFCIyUmGBkbEVM6HB0fAGQlPhIzRicsIkgqLxQ5Kycxb/2gAMAwEAAhEDEQA/AK7Y2cZjjzGnkL8lewd1cvLK/Xd0jmV+kU1NCYWEsGQ2Dcu/wKP+GnsL+1R8rJ2j5qbmsPYHkE8Cj/hp7C/tTlZO0fNOaw9geQTwKP8Ahp7C/tTlZO0fNOaw9geQTwKP+GnsL+1OVk7R805rD2B5BPAo/wCGnsL+1OVk7R805rD2B5BPAo/4aewv7U5WTtHzTmsPYHkFlru+xAItSQeXwP8A+ak/j/1fFQHmQwOp/wAVivs+MEgxICOYKDP5V4MkgwJPxUwp4CLhjfIL7g2WrnCQqx7FjBP4CjXyuNgSfNfHw0zBdzWgd4C+rjYwTHHAFzy4osZ+8V9c6ZuZI815ZHSv6gaeFlxb7JVyQkIYjUhYwfyFGvldkSfNfXxUzBd7WjjZd/vdb6Kf+if/ABr1/qP6vio70X9H/FPe630U/wDRP/jT/Uf1fFL0X9H/ABXQNkqW4BCOPOOHoxxZ9GM1515b2ub+Kk5KmDdfVbbfYWX3NsPgHE9vwjtaLA+8ivpMzRc3+K8sbSPNmhpPdZdcGylc4SFWPYsYJ/AV8a+V2AJPmvT4aZgu5rRxAX3PsXgGXt+EZxlosDPZqO419c6ZuJuPNeWMpHmzA08LLo8Cj/hp7C/tXjlZO0fNS81h7A8gvpNnoSAIkJJwAEBJP3V9EkhNgT8V8NPA0XLW24BZEmwSoJNsQBzJhwB+Fejy4FzrfFRNFG42GpfwWL4FH/DT2F/avHKydo+am5rD2B5BPAo/4aewv7U5WTtHzTmsPYHkE8Cj/hp7C/tTlZO0fNOaw9geQTwKP+GnsL+1OVk7R805rD2B5BPAo/4aewv7U5WTtHzTmsPYHkE8Cj/hp7C/tTlZO0fNOaw9geQTwKP+GnsL+1OVk7R805tD2B5BUfol7B9wrc1jvXG6jdwV4sPio/qL+QrDl947iV2VL7lnAei76jU6URKIlESiIaIt9bI+Ih/pJ+kV1kXu28AvzGq9+/ifVUL3StgcLeFRjRiBKB1HqbuzjB78dtZWkaax5Vviun/D9frN5s84jL6fTuUb7mnno/pP/wBtQaN994K5+IP5PxHzU77rHkW/12/IVa0r1W+KzPwz15OA9VHe5T5xN/SH6hUOi+u7grf4l9wzj8ld94N4YrTg6UMePOOEA8sd/fWpPUshtrbVzlDo6WsvydsN6hv/AOiWvzZfZH71W9pw96v/AP8AO1W9vn+yq+wLtZdrCRc8LyMwzzwQapQSB9XrDatqthdDovk3ZgAfFW/3SfMX+un6hWhpD3BWDoD+dHA+iqfuYedt/SP5rWfoz3p4Lc/EX8qOI+a2FvHssXNvJF1kZXuYar+P51sVEXKxlq5WgqjTVDZNm3htWjiMaEYPWDzFcsRbBfpFwclcvcy2V0k7TMPFiGF7C7Z/IfmK0tGw6zy87Fz/AOIavk4RC04uz4D6/JXzevzO4/pN+VatV7l3ArmdG/zcfELSFcuv0dKIlESiJREoi5oioVb64hXWw+Kj+ov5CsSX3juJXYUvuWcB6LvqNTpREoiURKIhoi3rZOVtYyOYgUj1KK6thtED3fJfmkzQ6pcD2j6rH2Rfx31qGIyrqVkQ9R5Ef8g+ivEUjZ47781LVQSUFTqg4jEH0/dU3dTZLWu1GibXETFT2qSMH8CPSDWdSwmGpLTuXQaTq21WjRK3eL8dqzfdY+Lt/rt+Qr3pXqt8VX/DPXk4BR3uU+cTf0h+oVDorru4K3+JfcM4/JXLebdtLwRh3ZODOOEDXOO30Vp1FK2e2sclz+j9JPotbVaDfeqttjcCKGCaUSyExxswBC4OAT2VRl0dGxhcCcFtUun5Zp2RlgGsQNu1V7cXz6D0n9JqlQ+/atXTP8k/w9VffdJ8xf66fqFa2kPcFcxoD+dHA+iqfuYedt/SP5rWfoz3p4Lc/EX8qOI+a2ebheMR58YqWA7QCAfzH31uaw1tXauM5N2pr7L2WqPdB2V0N2WUeLMOIY+dyYenOD/qrAr4dSW42ruNB1XLUuq44sw8Nn33LYGwbRbKyXj0KrxyY+ceYHbrhR6q2IGCCEArlq2V1dWHU2mw4D7uV371+Z3H9Jvyr7Ve5dwKj0b/ADcfELSFcuv0dKIlESiJREoi5oioVb64hXWw+Kj+ov5CsSX3juJXYUvuWcB6LvqNTpREoiURKIhoi3nbeZr9nH6K6pvuRw+S/NZP5s/3fNas3J2/4LMOI/AvgOOzsb1fkT3VhUdTyMmORXbaX0fzuLo9YZfTx9Vtx7RGkSX5SghWHY2MjvGgNdAWAuDlwYle1jothtfwVL91j4u3+u35CszSvVb4rovwz15OAUd7lPnE39IfqFQ6K67uCt/iX3DOPyUx7pW05YBB0UjJxFs4PPGKtaRlfGG6hsqH4fpYpy/lGg2sqFPvFcurK87srAggkYIPMVkuqZnCxcV0zNHUzHBzYwCFm7iefQek/pNSUPv2qvpn+Sf4eqvvuk+Yv9dP1CtbSHuCuY0B/OjgfRVP3MPO2/pH81rP0Z708FufiL+VHEfNWDfraZtrmzlHJeLiHap4eIfd+Qq5Wy8lIxyy9DUoqaeaI7bW442VlvtnR3HQu2ojcSIR16HHq1B9VXXxtk1SdmKx4aiWn12tw1hqlVP3R9r+PDbKebK8n3jgH5n1CqFfN0mxjiVuaBpOi+oduIHlj9PNWbevzO4/pN+VXKr3LuBWPo3+bj4haQrl1+jpREoiURKIlEXNEVCrfXEK62HxUf1F/IViS+8dxK7Cl9yzgPRd9RqdKIlESiJRENEW24N6bQWyoZ14hCFxhufDjHLtrom1UPJAa2z5LhX6LqzUF4Yba19m/itSLyrnl3RWw9x9740iMVy/DweQxycr83Ts/L0VsUNa0M1JDlkuU0xoiR8vKwNvfMd+/wAfVYvui7aguEhEMgcqzE4zpkDHMV40jNHI1uqbqfQNFPTveZW2uAsH3PNpxW80rTOEBjwCc6nI7BUWjpWRvJcbYKxp2llqImtibcg/JXqTemwbypoz6VJ/7a1TVU5zcFzTdFV7eqwjxH1Xx749nfxIvYP/AI185zTbwvXs3SPZd5/uqps+VJdtccJDRkgqVGBgRKD6NQaosLX1l2Zfstudj4tD6kuDu/8AuPyVl90nzF/rp+oVb0h7grI0B/OjgfRUncHaMUFyzyuEXoyMnPPI7Ky9HyNjkJcbYLo9N08s9OGxC5us33Rdrw3Bh6GQPwhs4zpnGOYqXSMzJNXVN1X0DSTU4fyrbXspbcze2JLXgnkCvHkLnOWXGRjv5j1CrNHWMEVnnEKhpbRMr6nXhbcOz7jt+qol5tAzXBmfm0gY9wyMD1AAeqsp0uvLrneumipxDTiJmwW++JWyt4t6LSS2nRJlLNGQBhtT91bVRVROicA7YuQodF1cdSx7mEAEblqeueXcJREoiURKIlEXNEVCrfXEK62HxUf1F/IViS+8dxK7Cl9yzgPRd9RqdKIlESiJREoiURKIlESiJREoiURbJ9y/Z8QRpuJWmOVK9aLns78A59HfW3oyNgaX3x9FyH4iqJS4RWszO+8/sob3Qd4hPIIYzmKM6kcmflp3D96raQqRIdRuQWhoPRxgZysg6TvgP3VPrNW+lESiLmiLiiJREoiURKIlESiLmiKhVvriFsnZm7l0YYiLeQgxqQeHmCBWZJSTF5Iacyujp9I0jYmgyDIbe5ZPvZu/o8vs145nN2SpvadJ+oPNPezd/R5fZpzObslPadJ+oPNPezd/R5fZpzObslPadJ+oPNPezd/R5fZpzObslPadJ+oPNPezd/R5fZpzObslPadJ+oPNPezd/R5fZpzObslPadJ+oPNPezd/R5fZpzObslPadJ+oPNPezd/R5fZpzObslPadJ+oPNPezd/R5fZpzObslPadJ+oPNPezd/R5fZpzObslPadJ+oPNPezd/R5fZpzObslPadJ+oPNPezd/R5fZpzObslPadJ+oPNPezd/R5fZpzObslPadJ+oPNfcW796pysEynBGQCDg8xp1GvQpagZNK8u0hROFnPaV8e9m7+jy+zXnmc/ZK9e06T9Qeae9m7+jy+zTmc3ZKe06T9Qeae9m7+jy+zTmc3ZKe06T9Qeae9m7+jy+zTmc3ZKe06T9Qeae9m7+jy+zTmc3ZKe06T9Qeae9m7+jy+zTmc3ZKe06T9Qeae9m7+jy+zTmc3ZKe06T9Qeae9m7+jy+zTmc3ZKe06T9Qeae9m7+jy+zTmc3ZKe06T9Qeae9m7+jy+zTmc3ZKe06T9Qeae9m7+jy+zTmc3ZKe06T9Qeae9m7+jy+zTmc3ZKe06T9Qeae9m7+jy+zTmc/ZKe06T9Qea1r4DJ8xvurZ5N25cjy8faC9T7s+Z2v2eP9C1eWMpKiJREoiURKIlESiJREoiURKIlESiJREoiURKIlESiJREoiURKIlESiJREoi820RegN2fM7X7PH+haIpKiJREoiURKIlESiJREoiURR1/ty3h+MmRe7iGfuqJ88bMyrcFDUTe7YSq/c+6NaqcIssh/lQY/EiqrtIRDK5WpH+HKtwu8tbxP0XSN/2byLKcj/3sFeef3yYVJ7Aa3rTtCHf9h5dlOB/72inP97CnsBrurO1dtv7o9qTh1ljP8yAj8Ca9N0jEc7heJPw5VAXYWu4H6hWDZ+3reb4uZG7s4P3GrLJ435FZU9BUwe8YQpKplUSiJREoiURKIlESiJREoiURebaIvQG7Pmdr9nj/AELRFJURKIlESiJREoiURKIq3vBvlBbEoMyS/MTq9J5D0c6qT1jI8Mytei0NPUjXPRbvP0VX2je3k4BuZRaRN5KKCZXHYEXLE+nFUnumkxkOqN236ragho6c2gZyrhmT1R4nD1X3svdMc47Vn/zLpwoPf0aeN99emUu5t/7vovNTpY5PlA7oxf8A5HDyVkt93pgMdOkQ7IIEX8W4jVptO8fmA4BY79IQk35Mu/ucT6WXxe7PiiwJ764GeQMyrnHPAVRXx7GM68h816hqJZbmGnbh3E+pXFlYRSEiC+uCQMkCYN+DKa+MYx/UkPmvs1RLELzU7f8A1t6Fdk+70xGOnWUdk8KN+K8Jr06nf2r8QvDNIQg35Mt/tcR63Vd2rumOclqVI/xLRwcd5jfX7jVV9L2m/wDr9Ctam0scmS37pB/kMPNdGzbm8gybWYXUa+VE4IlX0o2GHqryx0sfuzrDcc/LNSVEVHPhUM5NxycLFp8RceatOwN84bg8DZil5cD9Z7j/AMc6uQVjJDY4FY1boaenGu3pN3hWWrix0oiURKIlESiJREoiURebaIvQG7Pmdr9nj/QtEUlREoiURKIlESiL4lkCgsxAUDJJOABXwkAXK9NaXENaLkqgbY3mlu2eG0PRwqPhLhjwgDrPF8kfiay5al8xLYsBtK6il0ZFRtEtUNZ5yYMT5bfQLnd3YBIzbjgXrupU+Fbt6JD5A/mOpr7BT9j/ANjn4DYvlfpAA2nNz2Gnoj+4jM9wVk2LBbK0qwFZJ48CR2bikyc4DOcnmDp1VbibGCQzEjb+6yKuSqc1jprtY7IDAbMgofZG1rm5kYvNHB0U4Qwhc8XPTiJzqOWB1VBHLJI7FwFjktCqpKamjAawv1m31t3gN23FWTeC5eOBnjIDArqwyMFgDp6CatTuc1hLe71WRRRskmDHjA3y4FRUbmS6h6SW3Dxhhwxkl3BAyCD5PIHGvKoAS6UaxFxfLNXXAR0z+TY+zrZ5C23v3L6u5ejun6OW345FUcMhIZcZwBjmDnONOdfXHVlOqRc2zXyJvKUzddjtVpOIyN/pldSOwbp5Ii0hUsHcZUYGFJHLPdUsD3OZd3eqlbEyOXVjFhYZ54hVjZW9jtc3hZs26IzoCOpNMg9hwT66pxVZMj75BbNToljaaENHTcQD4/RSsfQ3dvHPcReDs3ksXCyLnRcOMEZ6hVjoSMD3i33vVF3LUk7oIHa4GYtcG2d2m4wUJvFsAgZnBlTquY0+GTs6RR8av8w1H41Xnp8Onj3jPx3rRoNIAm0PRPYJ6J/tJ6p7tq6tj7xy2RSO6bprdx8FcKSwx6esdx1HfXmKofCQ2TFpyKkqtGw1oMlONWQdZhw+H2CtgwTK6hlIZSMgg5BFajXAi4XKvY5ji1wsQuyvq8pREoiURKIlESiLzbRF6A3Z8ztfs8f6FoikqIlESiJREoi4Y41NEAutb7wbYa/keKN+js4dZpDyIH55weEddZE8xncWtNmjM/fwXX0NG2gjbI9utK/qjd97TsUrsvZMYiEs69DaR+NHC3X/AJkvzmPMLyGR11PHE0N1n4NGQ+ZVGpq5DLycJ1pXYFw/+W7gNp28F371Xs7WqXNlLiNQHYBQSV9fUOsV6qXyGMSRHBRaNhgbUup6tl3HAY5H99hVatd5jFcwzvGYzKoE2MdHIh8mVe8ZORVNtTqSB7ha+e7itiTRglp3wsdrBp6O8Ha08diytsQQQ7TWWUcUMyca8PFkSDGGAXU8vxqSVrGVGs7I4qGlfPPo0xxmzmGxvbI3wN/vBXLZ8hurdhNEyByy8LaEpnxTzyMjFX2EyxnXFrrnp2iknHJOBIsbjEX2ro2hsVh0AthEixPxkMDqcYGo16ySTzrxJAejydhbFSwVrTyhnLiXC2Fvmlhsdy85uBC6zcJKqG5hQvyu5RRkLru5Sxuk1YwMjEBcCy+JttN9nFcbfjeCyaO1jZm4eBAupGeZOTk4pMDHDqxhfaJzJ6wPqHADM39FTL/YpF5bWiHxWt0WXvUElyfSc/fWe+EiZsbdwuuhhrQaSWqfmHOLeJGHksvenaUdxcJbni8EhdRKUUkFzoqafd6akqJGyPDPyjOyg0dTSU8DpxblXg2vu2n58FPSXA2bG5lkeSJpAIU5sqnGRk6tjU+irRcKZp1jcbFltjOk5AI2hrgCXHIE+GA3Lo2vsZeAyQp0kEnjS2/LOdeOP5kg540zXmWEFus0XBzH03FS0ta7XEcrtV7cGv8Ak7e078bKD2Ftc2EiozmSxm1if5p689hByGXuzVWGU07gCbsOX36rSrKMaQYXAaszesN/1vsPgtlKwIBByDyNa4N1yBBBsVzX1fEoiURKIlESiLzbRF6A3Z8ztfs8f6FoikqIlESiJREoipW/O1ndlsbc/CSY6Qj5K9merQEnuHfWdWSkkQszK6HQ9IxjTWT9VuXefvLvTdnYyMF0/u0DeJkfHSr5UrdqgjxR6+yvsEIP9o+J3/RfdIVj2k/qPz/pacmjvP5vLes/Ze0JbwljFG1m5ZOFj44KkjiI5YJHLmNDUjHumOQ1fiqtTTxUQDQ4iUWNxljs8N+SiI3bZU3RvlrGYnDHXoyeYPdUA/0r9U9Qq+4N0rFyjMJm7N6zNlbBDdNBIqyWR+EgfPjLx6kKewdunrqSOC92OF2ZhV6mvLdSZhLZhg4bDbaVmR7Rii4YLWJriSNeAY5KOxpW0Ho591SCRjehGNYj7zVd1PLLeapcI2ux48GjFZC2V5L8bOsIPyYEBI/1vnP3V6DJndZ1uH1URno4vdxl3e44eQt6rk7sxny5rlj3zuPwXApzZpzJ818Gk5B1WMH+0fO6DdmMeTLcqe6dz+BJFObNGRPmvp0nIesxh/2j5WXDWF5H8VcLKB8mdBk/60xj7jQsmb1XX4/sgno5feR6ve0/I39V0/2ojEx3UbW0rKUD5GCD8yUaD0HB7q88qD0ZBqnL/oqTmr2jlKdwkaMbfVv/AGsXY+xZrQ9Egikty/SGV/LXGuo5MexhyrxHC+I6rbFudyp6qthqxyjy5rwLaoyPDcN42qq7a3j6W68IEZkghPDCOSF+pm7ddcDsFUZqnWl17XAy3LapNHcjTcgXar34u323BTG620JFkPAHuJZpOO44TiGHPUpOhYaZAJ5VZp5HA4Yk57gqGkqeN0fSIY1gsy/Wdx22OxZ29OyETjZh/dpT8MB/hPyWZezsYd+e2pKmEC5PVOfd3/VVtG1j32aPeN6v9Q2sP+PluXRuPtN4ZGsLg+OmsTdTLzwD16aju9FeaSUsPIvzGSk0xSsmjFbBkesNx+8CrxWiucSiJREoiURKIvNtEXoDdnzO1+zx/oWiKSoiURKIlEWLtO9WGJ5W5KufT2CvEkgY0uOxTU8Dp5WxtzK1xsG1kmzISRPeMwDdaQD4xx2Z8gekVkwMc7pHrO9Nv0XXVsscNmAdCEDDe49UeHWKtl7vFBZyxWzIViEYHHg8C8go5a6Z16qvPqGQuEZGCwodHT1kbqhpu6+W07yodIrixkaW0XwmzlPHwIclSdSRjOfVVe0kJ1o+k0rQL6euYI6k8nK3C5223qUsWa9MrXELpbcCAJMMZZSWLYPIch6qmZeYkvFm4YFUpgKIMbC8GS5xbuIta66Z79bohOlW3tOLgB4wrznlwrqCidWRq2dNOfwyCXC9m+v7L2yndS3dqF8ueVw3vO8+itFnaJEgSNVRByCjAq41oaLNWNLK+V5fIbk71Gb3yulrI8bsjKVIKn+ZRg92DUNUS2MkFXNFsY+qax4BBvnwKhr3a0ou9JG6JZoo2IxwLxjxlYcyxJXDchkVXfK/lcDhcDuWhDSRGlxb0i1zhvNsiNlt42rsspJXtpeK5MYS5YNIx8bolJyoPUeQzX1pc6M3daxz7l5mbEyoZqxa2swWAy1iM7KX3VklaDM3ETxtwFxhzHnxCw6jirFOXlnS/eyoaSbC2a0Vshe2V9tu5SV3apIhSRQykYIYZFSuaHCxVSKV8Tg9hsRuVedXseZaWzJweLLPDn8Xj/FfRyrG8GeLfT9lqgsr8rNlG7AO+jvXivvaO66XLxlnAtkXxIYwApJ+USOYxjlR9M2Qi/VGwLzBpR9MxwA/iE4uOfCylIIDEyRxRxrbhDkjQgjGABjUYzrUwaWkBowVJ7xK1z5HEvv94rFfbttJMbTiV2ZW4gMFe9Se3BOndXgzxufyd7qYUNTHDzm1gCOPFUjb9g8WqkmazKlG63tyfEJ7Spyp7qzp2FmIzZ6fsujop2S4EdCa9xsDwMfMYjvWxNi7QW4gjlXk6gkdh6x6jWrDIJGBwXKVdO6nmdE7YVm1Iq6URKIlESiLzbRF6A3Z8ztfs8f6FoikqIlESiJRFRvdJnaQ29nHo0rgn0ch+Jz6qzq8lxbENq6TQDGxiSqfk0LP2AY0FxdNpEg6KPuii0JH1n4j36VJDqtDpDkMBwCq1vKPMdMMXHpH+530FlibU3hlZCZNnSPbka8XCW4e3h6tK8SVDiOlH0VYp9HRNf0KkB43XtfisTYGzGYxzbOuGSBnxLE+CUx5WAc66Y9fOo4YibOhdYbQpq2qa0OhrowXgdFw27srKf2qWuZxbKcQphrgjrz5MY9OMnu066tSfxH8mMhn9FmU2rSw84d1jcM+bvDId/BQRgR2eFiYSqyiUhQV4WJKH+XQKVbr1HZVXVBuw4Z3+/RaQe9gEzRrX1dXHG4GPHc4bMCs3Zm9x4VidCZslQ2ixsF+Wc6oMDUEZzUkdZhqkY/BV6jRA1jIx1mZ2zIvswz7l3S7UiuytrP4pk1HRTAhuHxuHK6g6Zr3yrZf4b8L7io20stJephx1e02xF8L2OHcpT3uQ8fGeIniViCx4WdRhXYdbDt7hU3N2XuqftGbU1RbaMsQDmAdy6H3TgKGNjKVMnSn4V/L7dD68V55qwixvvUg0tO14eLXA1chkpPZuz0gTgTiIJJJZ2ZiT2liTUzIwwWCp1FQ+d2s+27AADyCiNr7ycJeODhZkHwkjnEMX1j1n+Ua6dVQSVFrtZ57Ar1Lo3WDXzXAOQHWdwG7vKqsAlvp0RWlZAQ7zSAqpUHlGg0VTyBOpFUgHTvDce8/stx5ioIXPIAOQaMTf+p2ZI8grVs7+6XHg5PwEuWgyfIYatH6MeMvrHVV1n8J+psOX0WHP/q4OXHXbg7vGx3yPgVC7WiuLi7lt5rkQwqAyKnimRWyAMnmQRg69fKq8okkkMbnWHqtGmfT09K2eKLWecCTjYj7wWVs7dFltY0xFHOsqv0iglsA9ZPMkaY5V6jpCIwMAb3uoZ9LtdUufi5hBFjgMflt3rO3njX4K5GGVW6KXGoaKTxGHqYq3qqSoAwk8DwKraOc7p05wJ6Te5zcR5i4UV7nczRSXVm5+KclfRkg/f4p9dQ0JLHOiOxXdOsbLHFVN/MMfvzCvNaS5tKIlESiJRF5toi9Abs+Z2v2eP8AQtEUlREoiURKItbbRvOLaV3NzFrAeH62AB/ub8KyZH3nc7shddBDq6Pii2yuF+F/oFZrjYsbWUVo8pjBVBkFQzEYJGvPJq2YWmERE2WPHWyNrH1TG61r77C+CwH2RtC2x4PcCZBySbGcdnFoPyqIxTxdR1xuKtCr0fU+/j1Dvbl5Lu3ekeGK8up4uhJYs0Y5DgUAkdvFjNeoC5jXyPFu5R1zWTSw00LtewAB4n5KV3YsjHAGf42U9JKf5mxp6AMD1VPTsLWXOZxKo6RnEk1mdVvRHAfXNRu/Vp4kdwCw6Jxx8ONYyQTnuBCt3YNQ1jMA8bFc0NN03QG3SBtffb5jBQOxbA3AbjEUgeUlmQf3iNvkSEnR15dXIjvqrCzlR0rG58RuK06ucU5GprN1RgD1CNotmD4rNTacdlMFntUWQ69NEoww1ywXmO8dVS8q2B9ntx3hVzSyV0WtDKS3suOXdf0V3hlDKGU5VgCCOsHUGtEEEXC5xzSxxa7ML7Jr6vKpW395OkBWJmWDi4GlQfCSP/DhHX3vyGtUJqjWFm5b9p7guhotG8mdaQXfmGnqtHad8hmVjRbKWOOOS8XhQMBb2aajjPk8Z/xJCcZJOBrUYjDWh0ng372qZ1U6SR0dKbm3SkO4Z23NHdirTsTZ7IZJZcCWUgsq+SgUYVR24A1PbmrkMZbdzsysWsqGvDYo+q29iczfEnx2dy53jsTLA3DpIhEkZ7HXUffy9Br7OwuZhmMQlBOIphrdU4Hgfu6jb6J7qG2uIFhEuAeKVM8AI8bHeCPwqFwdKxr2AX71bhcyklkgmLtXc02vbLzVO23dySSdD4aXIPwrkiOBB14xq517TWfM9z3amvffsC36OGONnK8hYHIdZ5+QVo3ZS2ks5rWCRpVVSGYgjJcE+LpyzV6ARuiMbTdY2kHVMVWypmaGkkEDhvUFYXZS/sZjobiEJJ9dfEb/AHBarNdqzMfvwPotKaIPop4h/wCN1xwOI+F1sytdcelESiJREoi820RegN2fM7X7PH+haIpKiJREoiURar2eOk8MbrlvI4/SOPJ/BaxW9LXO8gfFdrP/AA+Rb2WOd/x/dWferwhbm3khtunWNGODoAzYGR3gA/fVyo1xI1zW3ssbRvN3U0kcsuoXEeQ+Sgf7enVLlbq2unWTJUEErGNcAHAOh6+6qonfZwkacfgtPmEDnRuppWAttfefj8FOTRnwCzhZmJleJGJOSQcu2c89FI9dWXA8gxh22+qzmObz6aVosGhxHoPW6twq+sFcOoIIIBB0IPKvhF19BINwoMbo2qvxxoYn6mjdlx6gcerlVfmkQNwLcFpHS9U5uo92sNxAKqu0rR4pVhuOKcKs0kUmOIniA0ZdccJyc8tRVGVrmO1H45kH73Lap5WSxGWCzLljSMsjsPf5qxblbR/u8EMg4HESlMnR0xzB7QMZHVp21bpJegGuwNllaXp/475WYi5v3HceOw7VG7xbe6cmGLiaLPCejPjzt1xoR5Kj5T8hyqOafXOq3Lu2/e1XKGg5AcrLYOzxyaO0d57LduayLSwS1Mcs4Ely3iQRRr4qDHkRjkMDOXPfXoMEVnPF3bAPv4qKSofVh0cJ1Yxi5xzPe4+gUxbbNeR1luSCynMcS+RGe0n5bfzdXVUzYnOOvJ4DYPqVnyVLI2GKnyObjmfoO7btUxVhUEoirWxLdXiu7diQizyLocEK3jDB6tGqnC0Fr2HYSterkcyWGdouS1p8Rh8lVooolYmz2abhFOk0pJDY5lcg5HfVNoYPdR6w3rbc6Vzf9VU8mT+VuY4q1bs7dWV2ie3NtOFzwFccSjrU4GQM1dp5g46pbqlYekKF0TRKyTlGHbuPfmqdt9eDoCP8LaEqg9gLq4qhMLW7nH1XQUR1+UB/NG0/AhbUU6VtLiSuaIlESiJRF5toi9Abs+Z2v2eP9C0RSVESiJRFw/I18K+jNau3cxwa/wDyK/k+KxoP8h6FdnX31sP0j8lZN7Nq30EuYIg8PANeDiIbJzyOeWKuVMs7HdAXCyNGUlDPF/GfZ999sPRQybyXsqsontI2xycOrD1MuB66rCpmdhrAH4/ELQOjaKIhxje4d1iPgVZdsZzs7iIJ8IXJGME9HJyx31cl/wDHff8AIrIpbWqLdk//AE1Rm2794p74LKyjwaNk6wsjsyjhB5ZwBUczyxz7HYrdHTsmhgJYD0nA94ABx4Lqt5HMcqTTyRCKYF4wxaQoyeIiuNWLOCRjXqrw0nVLXEix8ccsVI9rA9j4ow7WbgchcHEkZCww+KbRa5itIppJZBInDx4K/BrxnLOo8slMAjtFH8q2MOJN/TH4pAKaWqdFG0apvbPE2yB2C+IU1vLs15QksOrBSrAYDNG48YKT5LctfTVioiL7Ob9grO0fUsiLo5cjY9wIyuBmFVth7SjkTwC7BQoOGNxoydQBIPikZAzyPXVKGVrxyMmFsitqsppI38+pjcHEjYfA5g52zC42NNLZ3Utt0SyzFOGBxoAMZUdir1nGuQedfInOhlMdrnYV9qmRVlM2o1y1l7uHrxO6+FtyutjsjGXmYyTlcF+QXPMIPkD8e2tFkNuk43P3kudmq9boRDVYDlv47/TcqfNeTtBAkckjOI53bxsNhGwjlvlcJ+T11Rc95Y0Am9ifJb7YYGzyOe0AXYBhhiMRbZffsUhcyTO8EkM7vJJ0TIoGEWLA6RnHLDHODzyQBUpLi4Oa4km3ltuqsbYWMeyWMBrdYE7S78oHDb8Vxs7aUhvFcu3QyTyxqSfFbhXxU4fk4YMeLrxXyORxmvfAkj7CT00baQtDRrta1x3i5xN9txbDYpPZSgzbRBOAXUE+mMZqWMAvlH3kqdSSIaYjOx/+lF7rQyIYR4dDJBGCFjXAJHJcnmcVFTgi38QEBXdIvjeHnm7mvdmTjxU7Fstzdi4eVWVUZY0VcYDEZJOfGOlWRG4y65PBZjqpgpeQYwgkgkk7u7YqLvd5En/2LfoWs2pyP93yXS6L67f/AMh6lbQt/JX6o/KtluQXGP6xXZX1eUoiURKIvNtEXoDdnzO1+zx/oWiKSoiURKIlEWq9nng8MXrivY5PQOPB/BqxW9HXG4g/FdrP/E5F3aY4f8f2Vp3yW+Z40syQhU8ZHCMHIx4x5adlXKvlyQIli6KNC1jnVWYItn6BQ1nund+Uy2/Snm8xaV89o1Cj8agjpJRiQL9+K0JdLUnVaX6u5tmj6+isG3I3S2t3kILwSxu5HL5jH0Ycn1VZmBbG1zs2kfRZdG5j6iRjMA8OA9R6KRm2FA7yOylmkXhfLMQVHIYzjQ6jvqYwMJJO1VGV07GNY02DTcZZrpm3XtnADIThi2S78XEQBktnJOAAOyvJpYyLEKRmlKlhJa7ZbIWtwtZG3XtsBeA8OOEjibDAEkBtfG1JOtOax7kGlKkG+tjnkMNmG5R+9u3+jU29tl7pxhVQZKjrJ6hpUVTPqjk4+srWjNH8o4Tz4RjMnasDdPc50jfwhiOk8qNSNR2O2MnmdAcemoaWic1p5Q57PqrOk9MskeOQHVyJ2cBl4kKO27s1be+jeRpVhIURuCTwYBBGcfJODr1Z51DPEI5w5xNt+7/pW6KpdUUTmsAL8bjfls78sNqsUW8XDMtrcjDSL8HMh8STOdRjVCcffV1tR0uTk27RkVlO0drQmpgODTi05j6rPG7NtwqvAcLxY8d84bylznJU9Y5VJzWO1reqq+06nWLtbO2wbMjlmNhzXEm69sZOk6PxsqdGYDxccOgOMDA0oaWIu1rL63SlSGcnrYY7BtzxWTDsWFJOkVMNksNTwhm8pgucAnrIr2IGB2sAoX1sz4+TLsMB32GQvmQFDbNceD3spZVEssvCzHC/MUk9mgqtH7t7srk/RaFQDy8EVidUNuBnvKxNj7kwPboJ4VEoGCyPni7GyO3srzFRMMYDxj3FT1Wm52TuML7t3EZd3gpPYm6MNrMZYmfVOHhY5A1zkVLDSMifrNVOs0vNVQ8nIBne4VL3gbj6AD/F2hKwHcHVBVCY3sN7j6roaEamuT+WNo+BK2ooraXElc0RKIlESiLzbRF6A3Z8ztfs8f6FoikqIlESiJRFrbaNnw7Su4eQuoCV+vgEf7lP31kSMtO5vaC6+CbW0fDLtjcL8L/Qq62W14/BEuHYKnRgsSeXIfnpWiyVvJB5yXOzUknOnQMFzcgLHa/t47hWJcPPGMFuIR8K6518VTr6a8GSNrwd/kpRT1EkBaALMOy2tc4bMT6J/aVteie2SQP8HhscsNpkHrweyvvKRzXY0pzapoTHUPbbHDw9F3bsXpkgAf42M9HKOx1/cYPrr7TvLmY5jAqPSEAimJZ1XdIcD9MlLVOqKrW8u3ipMEDASBS0sh8mGPrY9/YO+qk8xHQZntO5bGj6AOAmmF23s0bXHcO7eVjbhbDEatcMG45TlePywnVxZ+U3M+kDqrxRwaoLzmVLpquMjhA22q3O2V+7uGQ81bqvLCXy6A8wD6RXwi6+gkZLXvugbFMYhljJWNG5dUZOoI+aCQNOQNZNdAWWc3IfBdVoStEhfHILuI8Tx3kDxVp2Rt5GESyOvHIoMbckl+r2N2pzBq9FOCAHZn4/e5YtVQPYXuYDZuY2t49245FTdWVnKM3jvzFAxXWR8JGOsu2g+7OfQKhnfqMwzOAVyggE0wDuqMTwCh9rTW9rbQ2s6NKrJghVLElQCSQO1vzqCRzIo2xvF1fpmVFVUPqISGkHbhnsx3BVfYG8clqq46SRCx4oDG+Yxk44HIw2nUapQ1LogNvdu8VtVujo6pxvZpws4EY4bW7OKv8A/bUbWz3Ck8Cox1UgggciDrmtTlmmMvC5fmUjalsDhiSO8Yqj2NoXvrGE84IRJJ9dvHb/AHFazWt1pmM3Yn1XSTShlFPKPzusOAwHwWzK2FxyURKIlESiLzbRF6A3Z8ztfs8f6FoikqIlESiJRFRvdKhaM295GPGicA+jmPxGPXWdXgtLZBsXS/h97ZRJSvycFnbEVJFubQ6xuOli/pSjOnofi/CvcNnB0ew4jgVVqy+N0dSOsOi7+5v1FlB7S2EsMIl2lcPLw6RxKQB3AcsnAGTVeSAMaHTuvuC0qevdNMY6CMNviXH1XdszaU0ERnjsI4rdRknixKU6yM8+3U17ie5jddrAB8VHUU0M8ghfUF0h7ujf5Kc2jL4PKt4nxEgAuAOr5kuO7OD3eirDzqO5UZHP6rNgbziM0ruu2+r82+OY7+Kzd4ts9DCDGOklk0hVdeJjyPoHMmpJptRuGJOSr0NHy8tpDqtbi4nYPqcgoHd/dCTBa7kzxv0jxryZuY425tj5o09NVoKR1ryHPGy067S8Vw2mbbVFgTsHcNnHNWPbm0/B0R+DiUyKhwcEcZCg9+pFW5ZOTANlk0dLzl5ZexsT5C6wBvQOkI6M9F0xg48jJkAPyezIxnt6qh510ssL2v3qz7LPJ31ulqh9u49+/avm13pJJEsDx/AtMgyCxVTggj5LajSjak/mbbC69SaLAAMcgd0g07rnv2hZew9rC7SQNGBjAIyHQhgGGvInXUV7hlEwNwoKykNI5pa7O/ccDb/pRu8e7JMJ8FwhVxJ0fVxKc5T5jfgeuoZ6Y6v8LDbb6blboNJgS/6nG4Lb9xwx3j4jYpXY+1eMcMhAcDOeQYDmdfJI5FTy9FTQzaws7P7+yqVVS8mdZmXp9Qdh28VgWUouZjdNgW0IIhJ0DNgh5fRg8IPpNeGnlH8oeqMvqrMrDTQ82b7x/W7hsbx2nwCwb/acqTNPBPDcREDMPEoZQOtD1nnUT5SH67XAjcrMNNE+EQzMcxw/NY2PFTexd4ILlQUYBuRRsBwezHX6qsQ1EcowWdV6PqKZ3SFxvGSxd6pwTFb8g7dJL1Yii8Yk9xYKvrrxUEGzPE8AptGsLQ+faOi3+52A8hcqI9zuJpZbq8YfGPhfRkk/cOEeqoKEF7nSnar+nXNijipW/lGP35lXmtJc2lESiJREoi820RegN2fM7X7PH+haIpKiJREoiURYu1LFZ4nibky49HYajljEjS07VNTzuglbI3MLXGwLuSHKMCZ7Nj4vW8DY6RR28Ojj0CsqB7m9E9Zvpt+q66tijm6YPQmAx3PHVPj1SrLvBAZJbS7ji8JiRGIRSuctwlXAJweVXJm6zmyAawWPQyCOKWle/k3EjE32XuMFhS2N5fuBcr4PaKcmPiHE+Oo4NRlk07un0Wqw2ej0ey9OeUlO3YOCtl/fQwxgyuqxnCjPI50Aq697GN6RwWHDBNM+0YJdmoMRGxYOqmW0wcEDieAHU8PW0fcNRjrHKvbkTrDFvp+y0i8VzdRx1ZfIO47nccDxVjtbpJFDxsGUjIIORVprg4XCyJInxOLHixCjN6dnyTxKkQXPSI54jjRGDdnXjFRVDHPbZqu6NqI4JS+S+RGHeLLDud3eO5EwRECHpAAx+EmIwCw5AD7zUTqe8mta1seJU8ekdSnMRcTfo8G32cfILCi2FdutwJWiEksZUyqWLZyOFQOSIBkYGpzmvAgmOtrWx2/eQVl1fRsdGYg4taQdU2t3nvJUtu/st4nldwicYUCOM5UcIwW5DU/8CpoInMJJwvsCoV1UyVjWNJNr4nPE5cApe6uEjUu7BVAySTgAVO5waLlUY43yODWC5Kq7Wfh8nGEMdt1sQVebqxj5KdWSMn0VT5Pl3a1rN+JW0JvZ8eoXa0m7MN8dp+A4ro29t+RHIhhElpAejuBgdY8kDsUEHPqrzNO5p6LbtGBUlFQRvaDK/VlfizwOd+9Rc+6UEyi5sQkinUwyeT3gHQoe6oTSsf8AxIce5XGaWnhcaesu09oZ8dxCld1dk2oHhXg7wNHxAiRiQpGjEZ6hgjNTU0MQ/iatrKnpKrqiebcoHh1shib5XUFvBftKDwg9NeFVRetbdT4gPYXbiY91Vp3l2Azd6futKhp2xdY9CK5J2F5GP/qMB3rYWxdnLbwRxL8hQCe09Z9ZzWrFGI2BoXK1dQ6omdKdpWdUirJREoiURKIvNtEXoDdnzO1+zx/oWiKSoiURKIlESiKk79bKdHS+gHwkeOMAeUvae3QkHuPdWdWRFpEzMxmui0NVMkaaKbquy7j95d6+t19sonDg/wB2mbxNfiZT5ULdgJPi/d2V9p5gP7T8Du+i+aRonvvcfxGZ/wBTdjh3j83mrhcQq6sjDKsMEdoNXy0OFisBj3McHNzCre913b20CRmJJHI4IIiAx100zqB31UqXRxsDbXOwLY0XFUVM5eHlozc7LvUZsiaewFpA/wAK1wxzGWx0QHDopPMDi5Hs0qGNz4NRhx1vgrdUyCvM0zOiGAY262efl9VLy7MhMz+CziC4XV1Qgqc6+PFnBzpqMHvqcxM1jybrH72Kg2qmETecx68ZyJz8HfLELu/tC7i+NtxKPnQNqf8AQ2CPUTXrlJW9Zt+H0Xjm9JL7uTV7nD5j6Ln30xjR4rhD2GB/+ARXznTRmCPAp7LkOLXMP+4Id6Yjosdw57BBJ/yBTnbDkCfAr57LlHWc0f7guDtK7k0itujHz52Ax/oXJP3inKSu6rbcfovvNqSL3kut3NHzP0Kxr3Z6Qo1zeu1wyDIXGIwergjzjOcanJry+MMHKSnWt5eSmiqHzPFPSNDA7C/5jxdn5KR2LtoTxNI0bwhCQRIMaDXOeWMddSxTB7S4i1t6p1dEYJAxrg++5Vy9WW1uGurdPCLW4w0ipqc/OHb/AOiqj9eJ/KMGs1y14TFVwCmmOpKzAE4eC6t3rNmvOlsxLDbtrMksZVc/NRT+Y5UhYeV1o7hu1SV0zW0nJVRa+QdUtNzxJ+7rN3p2sj8aMf7tEfhjn41+awr255t6Mdte6iYG4/KM+/u+qraOpHss4e8d1f6Rtef8fNY+42zXmka/uB47aRLjRV5ZHYMaDuz214o4y9xmf4KXTFSyGMUUJwHWO8/eJV5rSXNpREoiURKIlEXm2iL0Buz5na/Z4/0LRFJURKIlESiJRFwy5BB1BovoNsQtbbe2Q1hI8iJ0llNpLHnyc9nzcZ8VurlWRPEYHFwF2HMffwXXUVY2vjaxx1ZmdU7/AK942qd2Bt8IqCR+OBjiG4PV2Ry/MccgeRxzzVqGcAC5uNh+RWbW6PL3Exts8YuZ/k3eNvdwWVY7s4u3uZpOmP8AhcXNBrkYGnXoa9MprSmRxvuUE2k70raeJuqPzW2/Piq/vWpuL8wpH0jrDwpqQqMxzxsRqOHQ1Vqf4k+qBc2Wro0imohK52qC653kDYB3qP3sthZRxRozNcMwlmlyeNgvLXqXPV3VFUt5EBo62ZKtaMlNdI6R4swdFrdgv81bItoTzXkyxOBFHCuVKggysCRrz5Fc61eEj3ykNOAHxWG6np4aRjpW9Jzjt/KPgo9d9ZOjtz0SGR52gkXiICsCBp3a1Hzx2qMMb2KtHQsfKSDWOqGhwO8FZ+1du3Aa48HjjZLfHScbHiYlQxCgDqB66kknku7UAs1Vaahpi2PlnEGS9rWsMbYrD23t7po7ERs0aXMgDspwwA5gHqydM14ln12stgHKxR0HIyTl4DnRjAHLjZYk8DR3ElhM7Pb3MZ6EucsrdmeZ1/4qIgskMLj0XZKdj2yQNromgPjPStgCOCktyr5ikllcayw5UhvlRnke/QgfdU1I8kGJ+YVTS8DQ5tXBg1+OGwq1RRKqhVACgYAAwAKugACwWI5znHWcbkqr7e28GV0hk4IkOJrjqXtSP58h5acqpzT3BDTYDM/Id62aKgLXNdK27ji1m/vdub6qvbE2Sb+RGKlLGIno0J1Y9ZJ+USc8TZ7qqQxGode1mBatZVjR8Zbe8zszu3cANg8VspEAAAGANABWuBZcgSSblfVfV8SiJREoiURKIvNtEXoDdnzO1+zx/oWiKSoiURKIlESiJRF8SxhgVYAqRgg8iK+EAixXpri0hzTYha/2zu1NZs8tmvSQv8bA2oI69PlD8RWXLTPhJdHiDmF1NJpKGsaIqo6rxk4YfHZ6Ffe728BAAtiZEHO2kYCZP6bnAkUfNOvfX2Co2Mx7jn4HavNdo8E3nGqe2Oqf7gMQe8YK0bFvraR5DFhZWIMqsCsmeWoOvV1aVcifESS3M571i1cFTG1okxaMiMW+BH/ar+2dgTyHaErqGZ4lSEKc+KDkjB69KrSwSO13HbktWl0hBGKeNhsASXX3n5Lv3Xhkg2dLKFJnfikIYa5A4QCO4KK+04fHTl35lFpF8c9e2MnoCwwy3n1VS2MI5LmwZXLyvI0k4zoHz2dXXVKINMjCDiTc+a3avlI6ecObZoAa3hxV1tSBebRjJHjRo/3pwn8q0G+9kb95LnZLmkp5BsJH/K6ruwdm+G7KWONh00MhKHPJgQR94NVoo+Wp7DMFa1bU8y0mXvHQeMeH7KXt7e5up7NpoGhNtlpHJXDtoAFAJOCRmpg2SV7C5ttVUHyU1JDM2KTW5SwAxwHf6KT2qtpDcC4lOZ+HhRVyzH0IupPealkETJOUdn97FTpjWTU5p4+pmScB4kqC3h3gJBFwTDGeVujDp5PrsMiJT2DWq89RsfgNwz8dy06HR4BvB0nds9QcAese/JY+x93Jr0pJcr0Nsg+ChXQY6tOrTGSdT3V5jp3zkGTBuwKWq0jDRBzKc60h6zjj98Mh3rYUEKooVQFUDAA5AVqNAaLBco97nuLnG5K7K+rylESiJREoiURKIvNtEXoDdnzO1+zx/oWiKSoiURKIlESiJREoiURVrb+5kFwS6/Ay/PQcz2kdZ7+dU56NkmIwK2KLTM9ONR3SbuP1+wqvtG1vIABcwi6RdFlUsJVHc6+Ovrzyqm9s0fXbrDft81swS0dQbwP5InNptqn/AGnA+C79m72AYC3RX/Lu0zju6VcfeQTXuKq2B3g76qKo0STi6K/fGf8AE/KysNtvFKR5ukg+dbzxv/tPCastqX9m/AgrKk0dCD7wt7ntI+Iuurwy2VxI1hKrg5Di1y2e3Kg699edeIG/JkHgpORqXM1BUNI3a+HkbLtXa8JcyLZztIw4WfwYhiNNCzY00H3V65ZmtrBhvwUZpJgwRunaGjG2tceQuviTbkiL4lqkK9s00cY9lcmvhnc0YNtxIC9NoY3npylx/pa53xNlB7T3rByGus/5domp7jK35gA1XkqtjneDfqtKn0SRi2LxkP8AiPmSsXZ0F3PnwWDwZW0aaQsZWH9RhxH1V4YJpPdt1e/b5qed9JB/MScoRk0WDR/tGHmrPsDcuGA8ch6aXnxuNAe4HP3nJq5BRMjNziVjVumpqgajOg3cPr9hWerixkoiURKIlESiJREoiURebaIvQG7Pmdr9nj/QtEUlREoiURKIlESiJREoiURKIo3aGwbeb42FG78YP3jBqGSnjk6wVuCvqYPdvI9PIqAn9zq2OsbSxnubP51Wdo+PYSFqM/EVSMHgO8FjHcBx5N5MB6T+9eOYO2PKm9vsPWgb9+CDcBz5V5MR6T+9OYO2vKe32DqwN+/BZEHudW2cyNLJ6Wx+Ve26Pj2klRP/ABHU2swBvgp/Z2wLaD4qFFPbjJ+85NWY6eKPqhZc+kKmf3jyfTyCk6mVNKIlESiJREoiURKIlESiJRF5toi9Abs+Z2v2eP8AQtEUlREoiURKIlESiJREoiURKIlESiJREoiURKIlESiJREoiURKIlESiJREoiURebsURdFl8XH9RfyFEXdREoiURKIlESiJREoiURKIlESiJREoiURKIlESiJREoiURKIlESiJREoi5FEVJoi//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6873" name="AutoShape 9" descr="data:image/jpeg;base64,/9j/4AAQSkZJRgABAQAAAQABAAD/2wCEAAkGBxQTEhMUExQVFhQXFR0ZFxgXFRcdGBwbHB8YHhoeHx4eHCgiGCInHRYXITMhJSkrLjAuGB8zODMtNygtLisBCgoKDg0OGxAQGzAkICQ3LS8zMi83LDQsODcsLCw0MjQ3LCwsLCwsNCw0LzQsLDQsLCwsLCwsLCwsLCwtLCwsLP/AABEIAOEA4QMBEQACEQEDEQH/xAAcAAEAAgIDAQAAAAAAAAAAAAAABQYEBwEDCAL/xABJEAACAQMBBAQHDgMHBAMBAAABAgMABBEhBQYSMRNBUWEUIjI0cYGSBxYjM0JSVHJ0kaGxstFTYnMVJENjgqLBk8LS8FV14hf/xAAbAQEAAwEBAQEAAAAAAAAAAAAAAwQFBgIBB//EAEERAAEDAgIFCQYEBQQDAQEAAAEAAgMEESExBRJBUXETFCIyUmGBkbEVM6HB0fAGQlPhIzRicsIkgqLxQ5Kycxb/2gAMAwEAAhEDEQA/AK7Y2cZjjzGnkL8lewd1cvLK/Xd0jmV+kU1NCYWEsGQ2Dcu/wKP+GnsL+1R8rJ2j5qbmsPYHkE8Cj/hp7C/tTlZO0fNOaw9geQTwKP8Ahp7C/tTlZO0fNOaw9geQTwKP+GnsL+1OVk7R805rD2B5BPAo/wCGnsL+1OVk7R805rD2B5BPAo/4aewv7U5WTtHzTmsPYHkFlru+xAItSQeXwP8A+ak/j/1fFQHmQwOp/wAVivs+MEgxICOYKDP5V4MkgwJPxUwp4CLhjfIL7g2WrnCQqx7FjBP4CjXyuNgSfNfHw0zBdzWgd4C+rjYwTHHAFzy4osZ+8V9c6ZuZI815ZHSv6gaeFlxb7JVyQkIYjUhYwfyFGvldkSfNfXxUzBd7WjjZd/vdb6Kf+if/ABr1/qP6vio70X9H/FPe630U/wDRP/jT/Uf1fFL0X9H/ABXQNkqW4BCOPOOHoxxZ9GM1515b2ub+Kk5KmDdfVbbfYWX3NsPgHE9vwjtaLA+8ivpMzRc3+K8sbSPNmhpPdZdcGylc4SFWPYsYJ/AV8a+V2AJPmvT4aZgu5rRxAX3PsXgGXt+EZxlosDPZqO419c6ZuJuPNeWMpHmzA08LLo8Cj/hp7C/tXjlZO0fNS81h7A8gvpNnoSAIkJJwAEBJP3V9EkhNgT8V8NPA0XLW24BZEmwSoJNsQBzJhwB+Fejy4FzrfFRNFG42GpfwWL4FH/DT2F/avHKydo+am5rD2B5BPAo/4aewv7U5WTtHzTmsPYHkE8Cj/hp7C/tTlZO0fNOaw9geQTwKP+GnsL+1OVk7R805rD2B5BPAo/4aewv7U5WTtHzTmsPYHkE8Cj/hp7C/tTlZO0fNOaw9geQTwKP+GnsL+1OVk7R805tD2B5BUfol7B9wrc1jvXG6jdwV4sPio/qL+QrDl947iV2VL7lnAei76jU6URKIlESiIaIt9bI+Ih/pJ+kV1kXu28AvzGq9+/ifVUL3StgcLeFRjRiBKB1HqbuzjB78dtZWkaax5Vviun/D9frN5s84jL6fTuUb7mnno/pP/wBtQaN994K5+IP5PxHzU77rHkW/12/IVa0r1W+KzPwz15OA9VHe5T5xN/SH6hUOi+u7grf4l9wzj8ld94N4YrTg6UMePOOEA8sd/fWpPUshtrbVzlDo6WsvydsN6hv/AOiWvzZfZH71W9pw96v/AP8AO1W9vn+yq+wLtZdrCRc8LyMwzzwQapQSB9XrDatqthdDovk3ZgAfFW/3SfMX+un6hWhpD3BWDoD+dHA+iqfuYedt/SP5rWfoz3p4Lc/EX8qOI+a2FvHssXNvJF1kZXuYar+P51sVEXKxlq5WgqjTVDZNm3htWjiMaEYPWDzFcsRbBfpFwclcvcy2V0k7TMPFiGF7C7Z/IfmK0tGw6zy87Fz/AOIavk4RC04uz4D6/JXzevzO4/pN+VatV7l3ArmdG/zcfELSFcuv0dKIlESiJREoi5oioVb64hXWw+Kj+ov5CsSX3juJXYUvuWcB6LvqNTpREoiURKIhoi3rZOVtYyOYgUj1KK6thtED3fJfmkzQ6pcD2j6rH2Rfx31qGIyrqVkQ9R5Ef8g+ivEUjZ47781LVQSUFTqg4jEH0/dU3dTZLWu1GibXETFT2qSMH8CPSDWdSwmGpLTuXQaTq21WjRK3eL8dqzfdY+Lt/rt+Qr3pXqt8VX/DPXk4BR3uU+cTf0h+oVDorru4K3+JfcM4/JXLebdtLwRh3ZODOOEDXOO30Vp1FK2e2sclz+j9JPotbVaDfeqttjcCKGCaUSyExxswBC4OAT2VRl0dGxhcCcFtUun5Zp2RlgGsQNu1V7cXz6D0n9JqlQ+/atXTP8k/w9VffdJ8xf66fqFa2kPcFcxoD+dHA+iqfuYedt/SP5rWfoz3p4Lc/EX8qOI+a2ebheMR58YqWA7QCAfzH31uaw1tXauM5N2pr7L2WqPdB2V0N2WUeLMOIY+dyYenOD/qrAr4dSW42ruNB1XLUuq44sw8Nn33LYGwbRbKyXj0KrxyY+ceYHbrhR6q2IGCCEArlq2V1dWHU2mw4D7uV371+Z3H9Jvyr7Ve5dwKj0b/ADcfELSFcuv0dKIlESiJREoi5oioVb64hXWw+Kj+ov5CsSX3juJXYUvuWcB6LvqNTpREoiURKIhoi3nbeZr9nH6K6pvuRw+S/NZP5s/3fNas3J2/4LMOI/AvgOOzsb1fkT3VhUdTyMmORXbaX0fzuLo9YZfTx9Vtx7RGkSX5SghWHY2MjvGgNdAWAuDlwYle1jothtfwVL91j4u3+u35CszSvVb4rovwz15OAUd7lPnE39IfqFQ6K67uCt/iX3DOPyUx7pW05YBB0UjJxFs4PPGKtaRlfGG6hsqH4fpYpy/lGg2sqFPvFcurK87srAggkYIPMVkuqZnCxcV0zNHUzHBzYwCFm7iefQek/pNSUPv2qvpn+Sf4eqvvuk+Yv9dP1CtbSHuCuY0B/OjgfRVP3MPO2/pH81rP0Z708FufiL+VHEfNWDfraZtrmzlHJeLiHap4eIfd+Qq5Wy8lIxyy9DUoqaeaI7bW442VlvtnR3HQu2ojcSIR16HHq1B9VXXxtk1SdmKx4aiWn12tw1hqlVP3R9r+PDbKebK8n3jgH5n1CqFfN0mxjiVuaBpOi+oduIHlj9PNWbevzO4/pN+VXKr3LuBWPo3+bj4haQrl1+jpREoiURKIlEXNEVCrfXEK62HxUf1F/IViS+8dxK7Cl9yzgPRd9RqdKIlESiJRENEW24N6bQWyoZ14hCFxhufDjHLtrom1UPJAa2z5LhX6LqzUF4Yba19m/itSLyrnl3RWw9x9740iMVy/DweQxycr83Ts/L0VsUNa0M1JDlkuU0xoiR8vKwNvfMd+/wAfVYvui7aguEhEMgcqzE4zpkDHMV40jNHI1uqbqfQNFPTveZW2uAsH3PNpxW80rTOEBjwCc6nI7BUWjpWRvJcbYKxp2llqImtibcg/JXqTemwbypoz6VJ/7a1TVU5zcFzTdFV7eqwjxH1Xx749nfxIvYP/AI185zTbwvXs3SPZd5/uqps+VJdtccJDRkgqVGBgRKD6NQaosLX1l2Zfstudj4tD6kuDu/8AuPyVl90nzF/rp+oVb0h7grI0B/OjgfRUncHaMUFyzyuEXoyMnPPI7Ky9HyNjkJcbYLo9N08s9OGxC5us33Rdrw3Bh6GQPwhs4zpnGOYqXSMzJNXVN1X0DSTU4fyrbXspbcze2JLXgnkCvHkLnOWXGRjv5j1CrNHWMEVnnEKhpbRMr6nXhbcOz7jt+qol5tAzXBmfm0gY9wyMD1AAeqsp0uvLrneumipxDTiJmwW++JWyt4t6LSS2nRJlLNGQBhtT91bVRVROicA7YuQodF1cdSx7mEAEblqeueXcJREoiURKIlEXNEVCrfXEK62HxUf1F/IViS+8dxK7Cl9yzgPRd9RqdKIlESiJREoiURKIlESiJREoiURbJ9y/Z8QRpuJWmOVK9aLns78A59HfW3oyNgaX3x9FyH4iqJS4RWszO+8/sob3Qd4hPIIYzmKM6kcmflp3D96raQqRIdRuQWhoPRxgZysg6TvgP3VPrNW+lESiLmiLiiJREoiURKIlESiLmiKhVvriFsnZm7l0YYiLeQgxqQeHmCBWZJSTF5Iacyujp9I0jYmgyDIbe5ZPvZu/o8vs145nN2SpvadJ+oPNPezd/R5fZpzObslPadJ+oPNPezd/R5fZpzObslPadJ+oPNPezd/R5fZpzObslPadJ+oPNPezd/R5fZpzObslPadJ+oPNPezd/R5fZpzObslPadJ+oPNPezd/R5fZpzObslPadJ+oPNPezd/R5fZpzObslPadJ+oPNPezd/R5fZpzObslPadJ+oPNPezd/R5fZpzObslPadJ+oPNPezd/R5fZpzObslPadJ+oPNPezd/R5fZpzObslPadJ+oPNPezd/R5fZpzObslPadJ+oPNfcW796pysEynBGQCDg8xp1GvQpagZNK8u0hROFnPaV8e9m7+jy+zXnmc/ZK9e06T9Qeae9m7+jy+zTmc3ZKe06T9Qeae9m7+jy+zTmc3ZKe06T9Qeae9m7+jy+zTmc3ZKe06T9Qeae9m7+jy+zTmc3ZKe06T9Qeae9m7+jy+zTmc3ZKe06T9Qeae9m7+jy+zTmc3ZKe06T9Qeae9m7+jy+zTmc3ZKe06T9Qeae9m7+jy+zTmc3ZKe06T9Qeae9m7+jy+zTmc3ZKe06T9Qeae9m7+jy+zTmc3ZKe06T9Qeae9m7+jy+zTmc3ZKe06T9Qeae9m7+jy+zTmc/ZKe06T9Qea1r4DJ8xvurZ5N25cjy8faC9T7s+Z2v2eP9C1eWMpKiJREoiURKIlESiJREoiURKIlESiJREoiURKIlESiJREoiURKIlESiJREoi820RegN2fM7X7PH+haIpKiJREoiURKIlESiJREoiURR1/ty3h+MmRe7iGfuqJ88bMyrcFDUTe7YSq/c+6NaqcIssh/lQY/EiqrtIRDK5WpH+HKtwu8tbxP0XSN/2byLKcj/3sFeef3yYVJ7Aa3rTtCHf9h5dlOB/72inP97CnsBrurO1dtv7o9qTh1ljP8yAj8Ca9N0jEc7heJPw5VAXYWu4H6hWDZ+3reb4uZG7s4P3GrLJ435FZU9BUwe8YQpKplUSiJREoiURKIlESiJREoiURebaIvQG7Pmdr9nj/AELRFJURKIlESiJREoiURKIq3vBvlBbEoMyS/MTq9J5D0c6qT1jI8Mytei0NPUjXPRbvP0VX2je3k4BuZRaRN5KKCZXHYEXLE+nFUnumkxkOqN236ragho6c2gZyrhmT1R4nD1X3svdMc47Vn/zLpwoPf0aeN99emUu5t/7vovNTpY5PlA7oxf8A5HDyVkt93pgMdOkQ7IIEX8W4jVptO8fmA4BY79IQk35Mu/ucT6WXxe7PiiwJ764GeQMyrnHPAVRXx7GM68h816hqJZbmGnbh3E+pXFlYRSEiC+uCQMkCYN+DKa+MYx/UkPmvs1RLELzU7f8A1t6Fdk+70xGOnWUdk8KN+K8Jr06nf2r8QvDNIQg35Mt/tcR63Vd2rumOclqVI/xLRwcd5jfX7jVV9L2m/wDr9Ctam0scmS37pB/kMPNdGzbm8gybWYXUa+VE4IlX0o2GHqryx0sfuzrDcc/LNSVEVHPhUM5NxycLFp8RceatOwN84bg8DZil5cD9Z7j/AMc6uQVjJDY4FY1boaenGu3pN3hWWrix0oiURKIlESiJREoiURebaIvQG7Pmdr9nj/QtEUlREoiURKIlESiL4lkCgsxAUDJJOABXwkAXK9NaXENaLkqgbY3mlu2eG0PRwqPhLhjwgDrPF8kfiay5al8xLYsBtK6il0ZFRtEtUNZ5yYMT5bfQLnd3YBIzbjgXrupU+Fbt6JD5A/mOpr7BT9j/ANjn4DYvlfpAA2nNz2Gnoj+4jM9wVk2LBbK0qwFZJ48CR2bikyc4DOcnmDp1VbibGCQzEjb+6yKuSqc1jprtY7IDAbMgofZG1rm5kYvNHB0U4Qwhc8XPTiJzqOWB1VBHLJI7FwFjktCqpKamjAawv1m31t3gN23FWTeC5eOBnjIDArqwyMFgDp6CatTuc1hLe71WRRRskmDHjA3y4FRUbmS6h6SW3Dxhhwxkl3BAyCD5PIHGvKoAS6UaxFxfLNXXAR0z+TY+zrZ5C23v3L6u5ejun6OW345FUcMhIZcZwBjmDnONOdfXHVlOqRc2zXyJvKUzddjtVpOIyN/pldSOwbp5Ii0hUsHcZUYGFJHLPdUsD3OZd3eqlbEyOXVjFhYZ54hVjZW9jtc3hZs26IzoCOpNMg9hwT66pxVZMj75BbNToljaaENHTcQD4/RSsfQ3dvHPcReDs3ksXCyLnRcOMEZ6hVjoSMD3i33vVF3LUk7oIHa4GYtcG2d2m4wUJvFsAgZnBlTquY0+GTs6RR8av8w1H41Xnp8Onj3jPx3rRoNIAm0PRPYJ6J/tJ6p7tq6tj7xy2RSO6bprdx8FcKSwx6esdx1HfXmKofCQ2TFpyKkqtGw1oMlONWQdZhw+H2CtgwTK6hlIZSMgg5BFajXAi4XKvY5ji1wsQuyvq8pREoiURKIlESiLzbRF6A3Z8ztfs8f6FoikqIlESiJREoi4Y41NEAutb7wbYa/keKN+js4dZpDyIH55weEddZE8xncWtNmjM/fwXX0NG2gjbI9utK/qjd97TsUrsvZMYiEs69DaR+NHC3X/AJkvzmPMLyGR11PHE0N1n4NGQ+ZVGpq5DLycJ1pXYFw/+W7gNp28F371Xs7WqXNlLiNQHYBQSV9fUOsV6qXyGMSRHBRaNhgbUup6tl3HAY5H99hVatd5jFcwzvGYzKoE2MdHIh8mVe8ZORVNtTqSB7ha+e7itiTRglp3wsdrBp6O8Ha08diytsQQQ7TWWUcUMyca8PFkSDGGAXU8vxqSVrGVGs7I4qGlfPPo0xxmzmGxvbI3wN/vBXLZ8hurdhNEyByy8LaEpnxTzyMjFX2EyxnXFrrnp2iknHJOBIsbjEX2ro2hsVh0AthEixPxkMDqcYGo16ySTzrxJAejydhbFSwVrTyhnLiXC2Fvmlhsdy85uBC6zcJKqG5hQvyu5RRkLru5Sxuk1YwMjEBcCy+JttN9nFcbfjeCyaO1jZm4eBAupGeZOTk4pMDHDqxhfaJzJ6wPqHADM39FTL/YpF5bWiHxWt0WXvUElyfSc/fWe+EiZsbdwuuhhrQaSWqfmHOLeJGHksvenaUdxcJbni8EhdRKUUkFzoqafd6akqJGyPDPyjOyg0dTSU8DpxblXg2vu2n58FPSXA2bG5lkeSJpAIU5sqnGRk6tjU+irRcKZp1jcbFltjOk5AI2hrgCXHIE+GA3Lo2vsZeAyQp0kEnjS2/LOdeOP5kg540zXmWEFus0XBzH03FS0ta7XEcrtV7cGv8Ak7e078bKD2Ftc2EiozmSxm1if5p689hByGXuzVWGU07gCbsOX36rSrKMaQYXAaszesN/1vsPgtlKwIBByDyNa4N1yBBBsVzX1fEoiURKIlESiLzbRF6A3Z8ztfs8f6FoikqIlESiJREoipW/O1ndlsbc/CSY6Qj5K9merQEnuHfWdWSkkQszK6HQ9IxjTWT9VuXefvLvTdnYyMF0/u0DeJkfHSr5UrdqgjxR6+yvsEIP9o+J3/RfdIVj2k/qPz/pacmjvP5vLes/Ze0JbwljFG1m5ZOFj44KkjiI5YJHLmNDUjHumOQ1fiqtTTxUQDQ4iUWNxljs8N+SiI3bZU3RvlrGYnDHXoyeYPdUA/0r9U9Qq+4N0rFyjMJm7N6zNlbBDdNBIqyWR+EgfPjLx6kKewdunrqSOC92OF2ZhV6mvLdSZhLZhg4bDbaVmR7Rii4YLWJriSNeAY5KOxpW0Ho591SCRjehGNYj7zVd1PLLeapcI2ux48GjFZC2V5L8bOsIPyYEBI/1vnP3V6DJndZ1uH1URno4vdxl3e44eQt6rk7sxny5rlj3zuPwXApzZpzJ818Gk5B1WMH+0fO6DdmMeTLcqe6dz+BJFObNGRPmvp0nIesxh/2j5WXDWF5H8VcLKB8mdBk/60xj7jQsmb1XX4/sgno5feR6ve0/I39V0/2ojEx3UbW0rKUD5GCD8yUaD0HB7q88qD0ZBqnL/oqTmr2jlKdwkaMbfVv/AGsXY+xZrQ9Egikty/SGV/LXGuo5MexhyrxHC+I6rbFudyp6qthqxyjy5rwLaoyPDcN42qq7a3j6W68IEZkghPDCOSF+pm7ddcDsFUZqnWl17XAy3LapNHcjTcgXar34u323BTG620JFkPAHuJZpOO44TiGHPUpOhYaZAJ5VZp5HA4Yk57gqGkqeN0fSIY1gsy/Wdx22OxZ29OyETjZh/dpT8MB/hPyWZezsYd+e2pKmEC5PVOfd3/VVtG1j32aPeN6v9Q2sP+PluXRuPtN4ZGsLg+OmsTdTLzwD16aju9FeaSUsPIvzGSk0xSsmjFbBkesNx+8CrxWiucSiJREoiURKIvNtEXoDdnzO1+zx/oWiKSoiURKIlEWLtO9WGJ5W5KufT2CvEkgY0uOxTU8Dp5WxtzK1xsG1kmzISRPeMwDdaQD4xx2Z8gekVkwMc7pHrO9Nv0XXVsscNmAdCEDDe49UeHWKtl7vFBZyxWzIViEYHHg8C8go5a6Z16qvPqGQuEZGCwodHT1kbqhpu6+W07yodIrixkaW0XwmzlPHwIclSdSRjOfVVe0kJ1o+k0rQL6euYI6k8nK3C5223qUsWa9MrXELpbcCAJMMZZSWLYPIch6qmZeYkvFm4YFUpgKIMbC8GS5xbuIta66Z79bohOlW3tOLgB4wrznlwrqCidWRq2dNOfwyCXC9m+v7L2yndS3dqF8ueVw3vO8+itFnaJEgSNVRByCjAq41oaLNWNLK+V5fIbk71Gb3yulrI8bsjKVIKn+ZRg92DUNUS2MkFXNFsY+qax4BBvnwKhr3a0ou9JG6JZoo2IxwLxjxlYcyxJXDchkVXfK/lcDhcDuWhDSRGlxb0i1zhvNsiNlt42rsspJXtpeK5MYS5YNIx8bolJyoPUeQzX1pc6M3daxz7l5mbEyoZqxa2swWAy1iM7KX3VklaDM3ETxtwFxhzHnxCw6jirFOXlnS/eyoaSbC2a0Vshe2V9tu5SV3apIhSRQykYIYZFSuaHCxVSKV8Tg9hsRuVedXseZaWzJweLLPDn8Xj/FfRyrG8GeLfT9lqgsr8rNlG7AO+jvXivvaO66XLxlnAtkXxIYwApJ+USOYxjlR9M2Qi/VGwLzBpR9MxwA/iE4uOfCylIIDEyRxRxrbhDkjQgjGABjUYzrUwaWkBowVJ7xK1z5HEvv94rFfbttJMbTiV2ZW4gMFe9Se3BOndXgzxufyd7qYUNTHDzm1gCOPFUjb9g8WqkmazKlG63tyfEJ7Spyp7qzp2FmIzZ6fsujop2S4EdCa9xsDwMfMYjvWxNi7QW4gjlXk6gkdh6x6jWrDIJGBwXKVdO6nmdE7YVm1Iq6URKIlESiLzbRF6A3Z8ztfs8f6FoikqIlESiJRFRvdJnaQ29nHo0rgn0ch+Jz6qzq8lxbENq6TQDGxiSqfk0LP2AY0FxdNpEg6KPuii0JH1n4j36VJDqtDpDkMBwCq1vKPMdMMXHpH+530FlibU3hlZCZNnSPbka8XCW4e3h6tK8SVDiOlH0VYp9HRNf0KkB43XtfisTYGzGYxzbOuGSBnxLE+CUx5WAc66Y9fOo4YibOhdYbQpq2qa0OhrowXgdFw27srKf2qWuZxbKcQphrgjrz5MY9OMnu066tSfxH8mMhn9FmU2rSw84d1jcM+bvDId/BQRgR2eFiYSqyiUhQV4WJKH+XQKVbr1HZVXVBuw4Z3+/RaQe9gEzRrX1dXHG4GPHc4bMCs3Zm9x4VidCZslQ2ixsF+Wc6oMDUEZzUkdZhqkY/BV6jRA1jIx1mZ2zIvswz7l3S7UiuytrP4pk1HRTAhuHxuHK6g6Zr3yrZf4b8L7io20stJephx1e02xF8L2OHcpT3uQ8fGeIniViCx4WdRhXYdbDt7hU3N2XuqftGbU1RbaMsQDmAdy6H3TgKGNjKVMnSn4V/L7dD68V55qwixvvUg0tO14eLXA1chkpPZuz0gTgTiIJJJZ2ZiT2liTUzIwwWCp1FQ+d2s+27AADyCiNr7ycJeODhZkHwkjnEMX1j1n+Ua6dVQSVFrtZ57Ar1Lo3WDXzXAOQHWdwG7vKqsAlvp0RWlZAQ7zSAqpUHlGg0VTyBOpFUgHTvDce8/stx5ioIXPIAOQaMTf+p2ZI8grVs7+6XHg5PwEuWgyfIYatH6MeMvrHVV1n8J+psOX0WHP/q4OXHXbg7vGx3yPgVC7WiuLi7lt5rkQwqAyKnimRWyAMnmQRg69fKq8okkkMbnWHqtGmfT09K2eKLWecCTjYj7wWVs7dFltY0xFHOsqv0iglsA9ZPMkaY5V6jpCIwMAb3uoZ9LtdUufi5hBFjgMflt3rO3njX4K5GGVW6KXGoaKTxGHqYq3qqSoAwk8DwKraOc7p05wJ6Te5zcR5i4UV7nczRSXVm5+KclfRkg/f4p9dQ0JLHOiOxXdOsbLHFVN/MMfvzCvNaS5tKIlESiJRF5toi9Abs+Z2v2eP8AQtEUlREoiURKItbbRvOLaV3NzFrAeH62AB/ub8KyZH3nc7shddBDq6Pii2yuF+F/oFZrjYsbWUVo8pjBVBkFQzEYJGvPJq2YWmERE2WPHWyNrH1TG61r77C+CwH2RtC2x4PcCZBySbGcdnFoPyqIxTxdR1xuKtCr0fU+/j1Dvbl5Lu3ekeGK8up4uhJYs0Y5DgUAkdvFjNeoC5jXyPFu5R1zWTSw00LtewAB4n5KV3YsjHAGf42U9JKf5mxp6AMD1VPTsLWXOZxKo6RnEk1mdVvRHAfXNRu/Vp4kdwCw6Jxx8ONYyQTnuBCt3YNQ1jMA8bFc0NN03QG3SBtffb5jBQOxbA3AbjEUgeUlmQf3iNvkSEnR15dXIjvqrCzlR0rG58RuK06ucU5GprN1RgD1CNotmD4rNTacdlMFntUWQ69NEoww1ywXmO8dVS8q2B9ntx3hVzSyV0WtDKS3suOXdf0V3hlDKGU5VgCCOsHUGtEEEXC5xzSxxa7ML7Jr6vKpW395OkBWJmWDi4GlQfCSP/DhHX3vyGtUJqjWFm5b9p7guhotG8mdaQXfmGnqtHad8hmVjRbKWOOOS8XhQMBb2aajjPk8Z/xJCcZJOBrUYjDWh0ng372qZ1U6SR0dKbm3SkO4Z23NHdirTsTZ7IZJZcCWUgsq+SgUYVR24A1PbmrkMZbdzsysWsqGvDYo+q29iczfEnx2dy53jsTLA3DpIhEkZ7HXUffy9Br7OwuZhmMQlBOIphrdU4Hgfu6jb6J7qG2uIFhEuAeKVM8AI8bHeCPwqFwdKxr2AX71bhcyklkgmLtXc02vbLzVO23dySSdD4aXIPwrkiOBB14xq517TWfM9z3amvffsC36OGONnK8hYHIdZ5+QVo3ZS2ks5rWCRpVVSGYgjJcE+LpyzV6ARuiMbTdY2kHVMVWypmaGkkEDhvUFYXZS/sZjobiEJJ9dfEb/AHBarNdqzMfvwPotKaIPop4h/wCN1xwOI+F1sytdcelESiJREoi820RegN2fM7X7PH+haIpKiJREoiURar2eOk8MbrlvI4/SOPJ/BaxW9LXO8gfFdrP/AA+Rb2WOd/x/dWferwhbm3khtunWNGODoAzYGR3gA/fVyo1xI1zW3ssbRvN3U0kcsuoXEeQ+Sgf7enVLlbq2unWTJUEErGNcAHAOh6+6qonfZwkacfgtPmEDnRuppWAttfefj8FOTRnwCzhZmJleJGJOSQcu2c89FI9dWXA8gxh22+qzmObz6aVosGhxHoPW6twq+sFcOoIIIBB0IPKvhF19BINwoMbo2qvxxoYn6mjdlx6gcerlVfmkQNwLcFpHS9U5uo92sNxAKqu0rR4pVhuOKcKs0kUmOIniA0ZdccJyc8tRVGVrmO1H45kH73Lap5WSxGWCzLljSMsjsPf5qxblbR/u8EMg4HESlMnR0xzB7QMZHVp21bpJegGuwNllaXp/475WYi5v3HceOw7VG7xbe6cmGLiaLPCejPjzt1xoR5Kj5T8hyqOafXOq3Lu2/e1XKGg5AcrLYOzxyaO0d57LduayLSwS1Mcs4Ely3iQRRr4qDHkRjkMDOXPfXoMEVnPF3bAPv4qKSofVh0cJ1Yxi5xzPe4+gUxbbNeR1luSCynMcS+RGe0n5bfzdXVUzYnOOvJ4DYPqVnyVLI2GKnyObjmfoO7btUxVhUEoirWxLdXiu7diQizyLocEK3jDB6tGqnC0Fr2HYSterkcyWGdouS1p8Rh8lVooolYmz2abhFOk0pJDY5lcg5HfVNoYPdR6w3rbc6Vzf9VU8mT+VuY4q1bs7dWV2ie3NtOFzwFccSjrU4GQM1dp5g46pbqlYekKF0TRKyTlGHbuPfmqdt9eDoCP8LaEqg9gLq4qhMLW7nH1XQUR1+UB/NG0/AhbUU6VtLiSuaIlESiJRF5toi9Abs+Z2v2eP9C0RSVESiJRFw/I18K+jNau3cxwa/wDyK/k+KxoP8h6FdnX31sP0j8lZN7Nq30EuYIg8PANeDiIbJzyOeWKuVMs7HdAXCyNGUlDPF/GfZ999sPRQybyXsqsontI2xycOrD1MuB66rCpmdhrAH4/ELQOjaKIhxje4d1iPgVZdsZzs7iIJ8IXJGME9HJyx31cl/wDHff8AIrIpbWqLdk//AE1Rm2794p74LKyjwaNk6wsjsyjhB5ZwBUczyxz7HYrdHTsmhgJYD0nA94ABx4Lqt5HMcqTTyRCKYF4wxaQoyeIiuNWLOCRjXqrw0nVLXEix8ccsVI9rA9j4ow7WbgchcHEkZCww+KbRa5itIppJZBInDx4K/BrxnLOo8slMAjtFH8q2MOJN/TH4pAKaWqdFG0apvbPE2yB2C+IU1vLs15QksOrBSrAYDNG48YKT5LctfTVioiL7Ob9grO0fUsiLo5cjY9wIyuBmFVth7SjkTwC7BQoOGNxoydQBIPikZAzyPXVKGVrxyMmFsitqsppI38+pjcHEjYfA5g52zC42NNLZ3Utt0SyzFOGBxoAMZUdir1nGuQedfInOhlMdrnYV9qmRVlM2o1y1l7uHrxO6+FtyutjsjGXmYyTlcF+QXPMIPkD8e2tFkNuk43P3kudmq9boRDVYDlv47/TcqfNeTtBAkckjOI53bxsNhGwjlvlcJ+T11Rc95Y0Am9ifJb7YYGzyOe0AXYBhhiMRbZffsUhcyTO8EkM7vJJ0TIoGEWLA6RnHLDHODzyQBUpLi4Oa4km3ltuqsbYWMeyWMBrdYE7S78oHDb8Vxs7aUhvFcu3QyTyxqSfFbhXxU4fk4YMeLrxXyORxmvfAkj7CT00baQtDRrta1x3i5xN9txbDYpPZSgzbRBOAXUE+mMZqWMAvlH3kqdSSIaYjOx/+lF7rQyIYR4dDJBGCFjXAJHJcnmcVFTgi38QEBXdIvjeHnm7mvdmTjxU7Fstzdi4eVWVUZY0VcYDEZJOfGOlWRG4y65PBZjqpgpeQYwgkgkk7u7YqLvd5En/2LfoWs2pyP93yXS6L67f/AMh6lbQt/JX6o/KtluQXGP6xXZX1eUoiURKIvNtEXoDdnzO1+zx/oWiKSoiURKIlEWq9nng8MXrivY5PQOPB/BqxW9HXG4g/FdrP/E5F3aY4f8f2Vp3yW+Z40syQhU8ZHCMHIx4x5adlXKvlyQIli6KNC1jnVWYItn6BQ1nund+Uy2/Snm8xaV89o1Cj8agjpJRiQL9+K0JdLUnVaX6u5tmj6+isG3I3S2t3kILwSxu5HL5jH0Ycn1VZmBbG1zs2kfRZdG5j6iRjMA8OA9R6KRm2FA7yOylmkXhfLMQVHIYzjQ6jvqYwMJJO1VGV07GNY02DTcZZrpm3XtnADIThi2S78XEQBktnJOAAOyvJpYyLEKRmlKlhJa7ZbIWtwtZG3XtsBeA8OOEjibDAEkBtfG1JOtOax7kGlKkG+tjnkMNmG5R+9u3+jU29tl7pxhVQZKjrJ6hpUVTPqjk4+srWjNH8o4Tz4RjMnasDdPc50jfwhiOk8qNSNR2O2MnmdAcemoaWic1p5Q57PqrOk9MskeOQHVyJ2cBl4kKO27s1be+jeRpVhIURuCTwYBBGcfJODr1Z51DPEI5w5xNt+7/pW6KpdUUTmsAL8bjfls78sNqsUW8XDMtrcjDSL8HMh8STOdRjVCcffV1tR0uTk27RkVlO0drQmpgODTi05j6rPG7NtwqvAcLxY8d84bylznJU9Y5VJzWO1reqq+06nWLtbO2wbMjlmNhzXEm69sZOk6PxsqdGYDxccOgOMDA0oaWIu1rL63SlSGcnrYY7BtzxWTDsWFJOkVMNksNTwhm8pgucAnrIr2IGB2sAoX1sz4+TLsMB32GQvmQFDbNceD3spZVEssvCzHC/MUk9mgqtH7t7srk/RaFQDy8EVidUNuBnvKxNj7kwPboJ4VEoGCyPni7GyO3srzFRMMYDxj3FT1Wm52TuML7t3EZd3gpPYm6MNrMZYmfVOHhY5A1zkVLDSMifrNVOs0vNVQ8nIBne4VL3gbj6AD/F2hKwHcHVBVCY3sN7j6roaEamuT+WNo+BK2ooraXElc0RKIlESiLzbRF6A3Z8ztfs8f6FoikqIlESiJRFrbaNnw7Su4eQuoCV+vgEf7lP31kSMtO5vaC6+CbW0fDLtjcL8L/Qq62W14/BEuHYKnRgsSeXIfnpWiyVvJB5yXOzUknOnQMFzcgLHa/t47hWJcPPGMFuIR8K6518VTr6a8GSNrwd/kpRT1EkBaALMOy2tc4bMT6J/aVteie2SQP8HhscsNpkHrweyvvKRzXY0pzapoTHUPbbHDw9F3bsXpkgAf42M9HKOx1/cYPrr7TvLmY5jAqPSEAimJZ1XdIcD9MlLVOqKrW8u3ipMEDASBS0sh8mGPrY9/YO+qk8xHQZntO5bGj6AOAmmF23s0bXHcO7eVjbhbDEatcMG45TlePywnVxZ+U3M+kDqrxRwaoLzmVLpquMjhA22q3O2V+7uGQ81bqvLCXy6A8wD6RXwi6+gkZLXvugbFMYhljJWNG5dUZOoI+aCQNOQNZNdAWWc3IfBdVoStEhfHILuI8Tx3kDxVp2Rt5GESyOvHIoMbckl+r2N2pzBq9FOCAHZn4/e5YtVQPYXuYDZuY2t49245FTdWVnKM3jvzFAxXWR8JGOsu2g+7OfQKhnfqMwzOAVyggE0wDuqMTwCh9rTW9rbQ2s6NKrJghVLElQCSQO1vzqCRzIo2xvF1fpmVFVUPqISGkHbhnsx3BVfYG8clqq46SRCx4oDG+Yxk44HIw2nUapQ1LogNvdu8VtVujo6pxvZpws4EY4bW7OKv8A/bUbWz3Ck8Cox1UgggciDrmtTlmmMvC5fmUjalsDhiSO8Yqj2NoXvrGE84IRJJ9dvHb/AHFazWt1pmM3Yn1XSTShlFPKPzusOAwHwWzK2FxyURKIlESiLzbRF6A3Z8ztfs8f6FoikqIlESiJRFRvdKhaM295GPGicA+jmPxGPXWdXgtLZBsXS/h97ZRJSvycFnbEVJFubQ6xuOli/pSjOnofi/CvcNnB0ew4jgVVqy+N0dSOsOi7+5v1FlB7S2EsMIl2lcPLw6RxKQB3AcsnAGTVeSAMaHTuvuC0qevdNMY6CMNviXH1XdszaU0ERnjsI4rdRknixKU6yM8+3U17ie5jddrAB8VHUU0M8ghfUF0h7ujf5Kc2jL4PKt4nxEgAuAOr5kuO7OD3eirDzqO5UZHP6rNgbziM0ruu2+r82+OY7+Kzd4ts9DCDGOklk0hVdeJjyPoHMmpJptRuGJOSr0NHy8tpDqtbi4nYPqcgoHd/dCTBa7kzxv0jxryZuY425tj5o09NVoKR1ryHPGy067S8Vw2mbbVFgTsHcNnHNWPbm0/B0R+DiUyKhwcEcZCg9+pFW5ZOTANlk0dLzl5ZexsT5C6wBvQOkI6M9F0xg48jJkAPyezIxnt6qh510ssL2v3qz7LPJ31ulqh9u49+/avm13pJJEsDx/AtMgyCxVTggj5LajSjak/mbbC69SaLAAMcgd0g07rnv2hZew9rC7SQNGBjAIyHQhgGGvInXUV7hlEwNwoKykNI5pa7O/ccDb/pRu8e7JMJ8FwhVxJ0fVxKc5T5jfgeuoZ6Y6v8LDbb6blboNJgS/6nG4Lb9xwx3j4jYpXY+1eMcMhAcDOeQYDmdfJI5FTy9FTQzaws7P7+yqVVS8mdZmXp9Qdh28VgWUouZjdNgW0IIhJ0DNgh5fRg8IPpNeGnlH8oeqMvqrMrDTQ82b7x/W7hsbx2nwCwb/acqTNPBPDcREDMPEoZQOtD1nnUT5SH67XAjcrMNNE+EQzMcxw/NY2PFTexd4ILlQUYBuRRsBwezHX6qsQ1EcowWdV6PqKZ3SFxvGSxd6pwTFb8g7dJL1Yii8Yk9xYKvrrxUEGzPE8AptGsLQ+faOi3+52A8hcqI9zuJpZbq8YfGPhfRkk/cOEeqoKEF7nSnar+nXNijipW/lGP35lXmtJc2lESiJREoi820RegN2fM7X7PH+haIpKiJREoiURYu1LFZ4nibky49HYajljEjS07VNTzuglbI3MLXGwLuSHKMCZ7Nj4vW8DY6RR28Ojj0CsqB7m9E9Zvpt+q66tijm6YPQmAx3PHVPj1SrLvBAZJbS7ji8JiRGIRSuctwlXAJweVXJm6zmyAawWPQyCOKWle/k3EjE32XuMFhS2N5fuBcr4PaKcmPiHE+Oo4NRlk07un0Wqw2ej0ey9OeUlO3YOCtl/fQwxgyuqxnCjPI50Aq697GN6RwWHDBNM+0YJdmoMRGxYOqmW0wcEDieAHU8PW0fcNRjrHKvbkTrDFvp+y0i8VzdRx1ZfIO47nccDxVjtbpJFDxsGUjIIORVprg4XCyJInxOLHixCjN6dnyTxKkQXPSI54jjRGDdnXjFRVDHPbZqu6NqI4JS+S+RGHeLLDud3eO5EwRECHpAAx+EmIwCw5AD7zUTqe8mta1seJU8ekdSnMRcTfo8G32cfILCi2FdutwJWiEksZUyqWLZyOFQOSIBkYGpzmvAgmOtrWx2/eQVl1fRsdGYg4taQdU2t3nvJUtu/st4nldwicYUCOM5UcIwW5DU/8CpoInMJJwvsCoV1UyVjWNJNr4nPE5cApe6uEjUu7BVAySTgAVO5waLlUY43yODWC5Kq7Wfh8nGEMdt1sQVebqxj5KdWSMn0VT5Pl3a1rN+JW0JvZ8eoXa0m7MN8dp+A4ro29t+RHIhhElpAejuBgdY8kDsUEHPqrzNO5p6LbtGBUlFQRvaDK/VlfizwOd+9Rc+6UEyi5sQkinUwyeT3gHQoe6oTSsf8AxIce5XGaWnhcaesu09oZ8dxCld1dk2oHhXg7wNHxAiRiQpGjEZ6hgjNTU0MQ/iatrKnpKrqiebcoHh1shib5XUFvBftKDwg9NeFVRetbdT4gPYXbiY91Vp3l2Azd6futKhp2xdY9CK5J2F5GP/qMB3rYWxdnLbwRxL8hQCe09Z9ZzWrFGI2BoXK1dQ6omdKdpWdUirJREoiURKIvNtEXoDdnzO1+zx/oWiKSoiURKIlESiKk79bKdHS+gHwkeOMAeUvae3QkHuPdWdWRFpEzMxmui0NVMkaaKbquy7j95d6+t19sonDg/wB2mbxNfiZT5ULdgJPi/d2V9p5gP7T8Du+i+aRonvvcfxGZ/wBTdjh3j83mrhcQq6sjDKsMEdoNXy0OFisBj3McHNzCre913b20CRmJJHI4IIiAx100zqB31UqXRxsDbXOwLY0XFUVM5eHlozc7LvUZsiaewFpA/wAK1wxzGWx0QHDopPMDi5Hs0qGNz4NRhx1vgrdUyCvM0zOiGAY262efl9VLy7MhMz+CziC4XV1Qgqc6+PFnBzpqMHvqcxM1jybrH72Kg2qmETecx68ZyJz8HfLELu/tC7i+NtxKPnQNqf8AQ2CPUTXrlJW9Zt+H0Xjm9JL7uTV7nD5j6Ln30xjR4rhD2GB/+ARXznTRmCPAp7LkOLXMP+4Id6Yjosdw57BBJ/yBTnbDkCfAr57LlHWc0f7guDtK7k0itujHz52Ax/oXJP3inKSu6rbcfovvNqSL3kut3NHzP0Kxr3Z6Qo1zeu1wyDIXGIwergjzjOcanJry+MMHKSnWt5eSmiqHzPFPSNDA7C/5jxdn5KR2LtoTxNI0bwhCQRIMaDXOeWMddSxTB7S4i1t6p1dEYJAxrg++5Vy9WW1uGurdPCLW4w0ipqc/OHb/AOiqj9eJ/KMGs1y14TFVwCmmOpKzAE4eC6t3rNmvOlsxLDbtrMksZVc/NRT+Y5UhYeV1o7hu1SV0zW0nJVRa+QdUtNzxJ+7rN3p2sj8aMf7tEfhjn41+awr255t6Mdte6iYG4/KM+/u+qraOpHss4e8d1f6Rtef8fNY+42zXmka/uB47aRLjRV5ZHYMaDuz214o4y9xmf4KXTFSyGMUUJwHWO8/eJV5rSXNpREoiURKIlEXm2iL0Buz5na/Z4/0LRFJURKIlESiJRFwy5BB1BovoNsQtbbe2Q1hI8iJ0llNpLHnyc9nzcZ8VurlWRPEYHFwF2HMffwXXUVY2vjaxx1ZmdU7/AK942qd2Bt8IqCR+OBjiG4PV2Ry/MccgeRxzzVqGcAC5uNh+RWbW6PL3Exts8YuZ/k3eNvdwWVY7s4u3uZpOmP8AhcXNBrkYGnXoa9MprSmRxvuUE2k70raeJuqPzW2/Piq/vWpuL8wpH0jrDwpqQqMxzxsRqOHQ1Vqf4k+qBc2Wro0imohK52qC653kDYB3qP3sthZRxRozNcMwlmlyeNgvLXqXPV3VFUt5EBo62ZKtaMlNdI6R4swdFrdgv81bItoTzXkyxOBFHCuVKggysCRrz5Fc61eEj3ykNOAHxWG6np4aRjpW9Jzjt/KPgo9d9ZOjtz0SGR52gkXiICsCBp3a1Hzx2qMMb2KtHQsfKSDWOqGhwO8FZ+1du3Aa48HjjZLfHScbHiYlQxCgDqB66kknku7UAs1Vaahpi2PlnEGS9rWsMbYrD23t7po7ERs0aXMgDspwwA5gHqydM14ln12stgHKxR0HIyTl4DnRjAHLjZYk8DR3ElhM7Pb3MZ6EucsrdmeZ1/4qIgskMLj0XZKdj2yQNromgPjPStgCOCktyr5ikllcayw5UhvlRnke/QgfdU1I8kGJ+YVTS8DQ5tXBg1+OGwq1RRKqhVACgYAAwAKugACwWI5znHWcbkqr7e28GV0hk4IkOJrjqXtSP58h5acqpzT3BDTYDM/Id62aKgLXNdK27ji1m/vdub6qvbE2Sb+RGKlLGIno0J1Y9ZJ+USc8TZ7qqQxGode1mBatZVjR8Zbe8zszu3cANg8VspEAAAGANABWuBZcgSSblfVfV8SiJREoiURKIvNtEXoDdnzO1+zx/oWiKSoiURKIlESiJRF8SxhgVYAqRgg8iK+EAixXpri0hzTYha/2zu1NZs8tmvSQv8bA2oI69PlD8RWXLTPhJdHiDmF1NJpKGsaIqo6rxk4YfHZ6Ffe728BAAtiZEHO2kYCZP6bnAkUfNOvfX2Co2Mx7jn4HavNdo8E3nGqe2Oqf7gMQe8YK0bFvraR5DFhZWIMqsCsmeWoOvV1aVcifESS3M571i1cFTG1okxaMiMW+BH/ar+2dgTyHaErqGZ4lSEKc+KDkjB69KrSwSO13HbktWl0hBGKeNhsASXX3n5Lv3Xhkg2dLKFJnfikIYa5A4QCO4KK+04fHTl35lFpF8c9e2MnoCwwy3n1VS2MI5LmwZXLyvI0k4zoHz2dXXVKINMjCDiTc+a3avlI6ecObZoAa3hxV1tSBebRjJHjRo/3pwn8q0G+9kb95LnZLmkp5BsJH/K6ruwdm+G7KWONh00MhKHPJgQR94NVoo+Wp7DMFa1bU8y0mXvHQeMeH7KXt7e5up7NpoGhNtlpHJXDtoAFAJOCRmpg2SV7C5ttVUHyU1JDM2KTW5SwAxwHf6KT2qtpDcC4lOZ+HhRVyzH0IupPealkETJOUdn97FTpjWTU5p4+pmScB4kqC3h3gJBFwTDGeVujDp5PrsMiJT2DWq89RsfgNwz8dy06HR4BvB0nds9QcAese/JY+x93Jr0pJcr0Nsg+ChXQY6tOrTGSdT3V5jp3zkGTBuwKWq0jDRBzKc60h6zjj98Mh3rYUEKooVQFUDAA5AVqNAaLBco97nuLnG5K7K+rylESiJREoiURKIvNtEXoDdnzO1+zx/oWiKSoiURKIlESiJREoiURVrb+5kFwS6/Ay/PQcz2kdZ7+dU56NkmIwK2KLTM9ONR3SbuP1+wqvtG1vIABcwi6RdFlUsJVHc6+Ovrzyqm9s0fXbrDft81swS0dQbwP5InNptqn/AGnA+C79m72AYC3RX/Lu0zju6VcfeQTXuKq2B3g76qKo0STi6K/fGf8AE/KysNtvFKR5ukg+dbzxv/tPCastqX9m/AgrKk0dCD7wt7ntI+Iuurwy2VxI1hKrg5Di1y2e3Kg699edeIG/JkHgpORqXM1BUNI3a+HkbLtXa8JcyLZztIw4WfwYhiNNCzY00H3V65ZmtrBhvwUZpJgwRunaGjG2tceQuviTbkiL4lqkK9s00cY9lcmvhnc0YNtxIC9NoY3npylx/pa53xNlB7T3rByGus/5domp7jK35gA1XkqtjneDfqtKn0SRi2LxkP8AiPmSsXZ0F3PnwWDwZW0aaQsZWH9RhxH1V4YJpPdt1e/b5qed9JB/MScoRk0WDR/tGHmrPsDcuGA8ch6aXnxuNAe4HP3nJq5BRMjNziVjVumpqgajOg3cPr9hWerixkoiURKIlESiJREoiURebaIvQG7Pmdr9nj/QtEUlREoiURKIlESiJREoiURKIo3aGwbeb42FG78YP3jBqGSnjk6wVuCvqYPdvI9PIqAn9zq2OsbSxnubP51Wdo+PYSFqM/EVSMHgO8FjHcBx5N5MB6T+9eOYO2PKm9vsPWgb9+CDcBz5V5MR6T+9OYO2vKe32DqwN+/BZEHudW2cyNLJ6Wx+Ve26Pj2klRP/ABHU2swBvgp/Z2wLaD4qFFPbjJ+85NWY6eKPqhZc+kKmf3jyfTyCk6mVNKIlESiJREoiURKIlESiJRF5toi9Abs+Z2v2eP8AQtEUlREoiURKIlESiJREoiURKIlESiJREoiURKIlESiJREoiURKIlESiJREoiURebsURdFl8XH9RfyFEXdREoiURKIlESiJREoiURKIlESiJREoiURKIlESiJREoiURKIlESiJREoi5FEVJoi//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6874" name="Picture 10" descr="C:\Users\oreste\Desktop\untitled.png"/>
          <p:cNvPicPr>
            <a:picLocks noChangeAspect="1" noChangeArrowheads="1"/>
          </p:cNvPicPr>
          <p:nvPr/>
        </p:nvPicPr>
        <p:blipFill>
          <a:blip r:embed="rId4" cstate="print">
            <a:lum contrast="10000"/>
          </a:blip>
          <a:srcRect/>
          <a:stretch>
            <a:fillRect/>
          </a:stretch>
        </p:blipFill>
        <p:spPr bwMode="auto">
          <a:xfrm>
            <a:off x="2771800" y="620688"/>
            <a:ext cx="576064" cy="576064"/>
          </a:xfrm>
          <a:prstGeom prst="rect">
            <a:avLst/>
          </a:prstGeom>
          <a:noFill/>
        </p:spPr>
      </p:pic>
      <p:sp>
        <p:nvSpPr>
          <p:cNvPr id="9" name="Ovale 8"/>
          <p:cNvSpPr/>
          <p:nvPr/>
        </p:nvSpPr>
        <p:spPr>
          <a:xfrm>
            <a:off x="7884368" y="3356992"/>
            <a:ext cx="432048"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7884368" y="4293096"/>
            <a:ext cx="432048"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dr. Oreste Urbano  - Messina</a:t>
            </a:r>
            <a:endParaRPr lang="it-IT"/>
          </a:p>
        </p:txBody>
      </p:sp>
      <p:pic>
        <p:nvPicPr>
          <p:cNvPr id="65538" name="Picture 2"/>
          <p:cNvPicPr>
            <a:picLocks noChangeAspect="1" noChangeArrowheads="1"/>
          </p:cNvPicPr>
          <p:nvPr/>
        </p:nvPicPr>
        <p:blipFill>
          <a:blip r:embed="rId2" cstate="print">
            <a:lum contrast="10000"/>
          </a:blip>
          <a:srcRect t="4982"/>
          <a:stretch>
            <a:fillRect/>
          </a:stretch>
        </p:blipFill>
        <p:spPr bwMode="auto">
          <a:xfrm>
            <a:off x="539552" y="2204864"/>
            <a:ext cx="8380427" cy="3312368"/>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539552" y="260648"/>
            <a:ext cx="8121265" cy="1708398"/>
          </a:xfrm>
          <a:prstGeom prst="rect">
            <a:avLst/>
          </a:prstGeom>
          <a:noFill/>
          <a:ln w="9525">
            <a:noFill/>
            <a:miter lim="800000"/>
            <a:headEnd/>
            <a:tailEnd/>
          </a:ln>
        </p:spPr>
      </p:pic>
      <p:sp>
        <p:nvSpPr>
          <p:cNvPr id="7" name="Rettangolo 6"/>
          <p:cNvSpPr/>
          <p:nvPr/>
        </p:nvSpPr>
        <p:spPr>
          <a:xfrm>
            <a:off x="3995936" y="5589240"/>
            <a:ext cx="4932040" cy="253916"/>
          </a:xfrm>
          <a:prstGeom prst="rect">
            <a:avLst/>
          </a:prstGeom>
        </p:spPr>
        <p:txBody>
          <a:bodyPr wrap="square">
            <a:spAutoFit/>
          </a:bodyPr>
          <a:lstStyle/>
          <a:p>
            <a:r>
              <a:rPr lang="it-IT" sz="1050" i="1" dirty="0" smtClean="0"/>
              <a:t>H. R. BULLER,</a:t>
            </a:r>
            <a:r>
              <a:rPr lang="en-US" sz="1050" i="1" dirty="0" smtClean="0"/>
              <a:t>Journal of Thrombosis and </a:t>
            </a:r>
            <a:r>
              <a:rPr lang="en-US" sz="1050" i="1" dirty="0" err="1" smtClean="0"/>
              <a:t>Haemostasis</a:t>
            </a:r>
            <a:r>
              <a:rPr lang="en-US" sz="1050" i="1" dirty="0" smtClean="0"/>
              <a:t>, 2005 , 3: 1554–1560</a:t>
            </a:r>
            <a:endParaRPr lang="it-IT" sz="1050" i="1"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rbita">
  <a:themeElements>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AOCP DIAGNOSI STRUMENTALE E TERAPIA</Template>
  <TotalTime>2977</TotalTime>
  <Words>4070</Words>
  <Application>Microsoft Office PowerPoint</Application>
  <PresentationFormat>Presentazione su schermo (4:3)</PresentationFormat>
  <Paragraphs>832</Paragraphs>
  <Slides>65</Slides>
  <Notes>23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65</vt:i4>
      </vt:variant>
    </vt:vector>
  </HeadingPairs>
  <TitlesOfParts>
    <vt:vector size="67" baseType="lpstr">
      <vt:lpstr>Orbita</vt:lpstr>
      <vt:lpstr>Photo Editor Photo</vt:lpstr>
      <vt:lpstr>Diapositiva 1</vt:lpstr>
      <vt:lpstr>Diapositiva 2</vt:lpstr>
      <vt:lpstr>Diapositiva 3</vt:lpstr>
      <vt:lpstr>Diapositiva 4</vt:lpstr>
      <vt:lpstr>Pazienti in trattamento con Coumadin o Sintrom in Italia</vt:lpstr>
      <vt:lpstr>Tipo di pazienti</vt:lpstr>
      <vt:lpstr>Chi sorveglia i Pazienti</vt:lpstr>
      <vt:lpstr>Diapositiva 8</vt:lpstr>
      <vt:lpstr>Diapositiva 9</vt:lpstr>
      <vt:lpstr>Diapositiva 10</vt:lpstr>
      <vt:lpstr>Diapositiva 11</vt:lpstr>
      <vt:lpstr>Diapositiva 12</vt:lpstr>
      <vt:lpstr>Efficacia/sicurezza della TAO nella prevenzione delle recidive di TEV</vt:lpstr>
      <vt:lpstr>Diapositiva 14</vt:lpstr>
      <vt:lpstr>Diapositiva 15</vt:lpstr>
      <vt:lpstr>Diapositiva 16</vt:lpstr>
      <vt:lpstr>Diapositiva 17</vt:lpstr>
      <vt:lpstr>Diapositiva 18</vt:lpstr>
      <vt:lpstr>Diapositiva 19</vt:lpstr>
      <vt:lpstr>Raccomandazione  </vt:lpstr>
      <vt:lpstr>Raccomandazione  </vt:lpstr>
      <vt:lpstr>Diapositiva 22</vt:lpstr>
      <vt:lpstr>Diapositiva 23</vt:lpstr>
      <vt:lpstr>Diapositiva 24</vt:lpstr>
      <vt:lpstr>Diapositiva 25</vt:lpstr>
      <vt:lpstr>Terapia antitrombotica nella prevenzione dell’ictus in pazienti che presentano fibrillazione atriale non valvolare: meta-analisi</vt:lpstr>
      <vt:lpstr>Gestione della FA nella pratica clinica:  Prescrizione dei VKA</vt:lpstr>
      <vt:lpstr>Warfarin è utilizzato solo in metà dei pazienti  con FA</vt:lpstr>
      <vt:lpstr>Diapositiva 29</vt:lpstr>
      <vt:lpstr>Diapositiva 30</vt:lpstr>
      <vt:lpstr>Diapositiva 31</vt:lpstr>
      <vt:lpstr>Diapositiva 32</vt:lpstr>
      <vt:lpstr>Diapositiva 33</vt:lpstr>
      <vt:lpstr>Diapositiva 34</vt:lpstr>
      <vt:lpstr>Diapositiva 35</vt:lpstr>
      <vt:lpstr>WICH DRUG CAUSE PREVENTABLE ADMISSIONS TO HOSPITAL? A SYSTEMATIC REVIEW       Howard RL et al.Brit J Clin Pharmacol 2006</vt:lpstr>
      <vt:lpstr>Diapositiva 37</vt:lpstr>
      <vt:lpstr>Diapositiva 38</vt:lpstr>
      <vt:lpstr>Diapositiva 39</vt:lpstr>
      <vt:lpstr>Controllo dell’INR: Trials clinici vs pratica clinica (TTR)</vt:lpstr>
      <vt:lpstr>Anticoagulation Control in Real Life in Italy </vt:lpstr>
      <vt:lpstr>MODELLI GESTIONALI</vt:lpstr>
      <vt:lpstr>Diapositiva 43</vt:lpstr>
      <vt:lpstr>Diapositiva 44</vt:lpstr>
      <vt:lpstr>I nuovi farmaci anticoagulanti</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oreste</dc:creator>
  <cp:lastModifiedBy>oreste</cp:lastModifiedBy>
  <cp:revision>309</cp:revision>
  <dcterms:created xsi:type="dcterms:W3CDTF">2014-07-26T11:12:11Z</dcterms:created>
  <dcterms:modified xsi:type="dcterms:W3CDTF">2014-09-20T05:45:50Z</dcterms:modified>
</cp:coreProperties>
</file>