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8" r:id="rId3"/>
    <p:sldId id="257" r:id="rId4"/>
    <p:sldId id="259" r:id="rId5"/>
    <p:sldId id="263" r:id="rId6"/>
    <p:sldId id="262" r:id="rId7"/>
    <p:sldId id="264" r:id="rId8"/>
    <p:sldId id="278" r:id="rId9"/>
    <p:sldId id="279" r:id="rId10"/>
    <p:sldId id="280" r:id="rId11"/>
    <p:sldId id="281" r:id="rId12"/>
    <p:sldId id="283" r:id="rId13"/>
    <p:sldId id="282" r:id="rId14"/>
    <p:sldId id="270" r:id="rId15"/>
    <p:sldId id="284" r:id="rId16"/>
    <p:sldId id="285" r:id="rId17"/>
    <p:sldId id="286" r:id="rId18"/>
    <p:sldId id="287" r:id="rId19"/>
    <p:sldId id="289" r:id="rId20"/>
    <p:sldId id="288" r:id="rId21"/>
    <p:sldId id="265" r:id="rId22"/>
    <p:sldId id="268" r:id="rId23"/>
    <p:sldId id="277" r:id="rId24"/>
    <p:sldId id="266" r:id="rId25"/>
    <p:sldId id="267" r:id="rId26"/>
    <p:sldId id="272" r:id="rId27"/>
    <p:sldId id="273" r:id="rId28"/>
    <p:sldId id="274" r:id="rId29"/>
    <p:sldId id="275" r:id="rId30"/>
    <p:sldId id="291" r:id="rId31"/>
    <p:sldId id="294" r:id="rId32"/>
    <p:sldId id="276" r:id="rId33"/>
    <p:sldId id="290" r:id="rId34"/>
    <p:sldId id="295" r:id="rId35"/>
    <p:sldId id="297" r:id="rId36"/>
    <p:sldId id="296" r:id="rId37"/>
    <p:sldId id="298" r:id="rId38"/>
    <p:sldId id="301" r:id="rId39"/>
    <p:sldId id="300" r:id="rId40"/>
    <p:sldId id="302" r:id="rId41"/>
    <p:sldId id="292" r:id="rId42"/>
    <p:sldId id="299" r:id="rId43"/>
    <p:sldId id="303" r:id="rId44"/>
    <p:sldId id="304" r:id="rId45"/>
    <p:sldId id="306" r:id="rId46"/>
    <p:sldId id="305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02FC13-640D-4BD9-8939-F8DDBCFABD21}" type="datetimeFigureOut">
              <a:rPr lang="it-IT" smtClean="0"/>
              <a:pPr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B8294F3-47F6-4A61-9211-AD14FF88C41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86161"/>
          </a:xfrm>
        </p:spPr>
        <p:txBody>
          <a:bodyPr>
            <a:normAutofit fontScale="90000"/>
          </a:bodyPr>
          <a:lstStyle/>
          <a:p>
            <a:r>
              <a:rPr lang="it-IT" sz="3100" b="1" dirty="0" smtClean="0"/>
              <a:t>CLINICA E LABORATORIO: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b="1" dirty="0" smtClean="0"/>
              <a:t>UN PERCORSO COMUNE TRA </a:t>
            </a:r>
            <a:br>
              <a:rPr lang="it-IT" sz="3100" b="1" dirty="0" smtClean="0"/>
            </a:br>
            <a:r>
              <a:rPr lang="it-IT" sz="3100" b="1" dirty="0" smtClean="0"/>
              <a:t>APPROPIATEZZA E LABORATORIO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dirty="0"/>
              <a:t> </a:t>
            </a:r>
            <a:br>
              <a:rPr lang="it-IT" sz="3100" dirty="0"/>
            </a:br>
            <a:r>
              <a:rPr lang="it-IT" sz="3100" b="1" dirty="0"/>
              <a:t>Viagrande (CT), 16 Giugno 2015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dirty="0"/>
              <a:t> </a:t>
            </a:r>
            <a:br>
              <a:rPr lang="it-IT" sz="3100" dirty="0"/>
            </a:br>
            <a:r>
              <a:rPr lang="it-IT" sz="3100" b="1" dirty="0" smtClean="0"/>
              <a:t>Hotel  </a:t>
            </a:r>
            <a:r>
              <a:rPr lang="it-IT" sz="3100" b="1" dirty="0"/>
              <a:t>Villa Itria</a:t>
            </a:r>
            <a:r>
              <a:rPr lang="it-IT" sz="1200" dirty="0"/>
              <a:t/>
            </a:r>
            <a:br>
              <a:rPr lang="it-IT" sz="1200" dirty="0"/>
            </a:br>
            <a:endParaRPr lang="it-IT" sz="1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2592288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chemeClr val="tx1"/>
                </a:solidFill>
              </a:rPr>
              <a:t>Aspetti clinici delle Malattie del Connettivo Laboratorio: percorso diagnostico e linee guida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Dr. Nunzio Maurizio Catania</a:t>
            </a:r>
          </a:p>
          <a:p>
            <a:endParaRPr lang="it-IT" sz="2400" b="1" dirty="0" smtClean="0">
              <a:solidFill>
                <a:schemeClr val="tx1"/>
              </a:solidFill>
            </a:endParaRPr>
          </a:p>
          <a:p>
            <a:r>
              <a:rPr lang="it-IT" sz="2400" b="1" dirty="0" smtClean="0">
                <a:solidFill>
                  <a:schemeClr val="tx1"/>
                </a:solidFill>
              </a:rPr>
              <a:t>U.O.C. Patologia Clinica Ospedale S. Marta e Santa Venera -  Acireale</a:t>
            </a:r>
          </a:p>
          <a:p>
            <a:r>
              <a:rPr lang="it-IT" sz="2400" b="1" dirty="0" smtClean="0">
                <a:solidFill>
                  <a:schemeClr val="tx1"/>
                </a:solidFill>
              </a:rPr>
              <a:t>Direttore Dr. Erasmo Laudani</a:t>
            </a:r>
          </a:p>
          <a:p>
            <a:endParaRPr lang="it-IT" sz="2400" dirty="0"/>
          </a:p>
        </p:txBody>
      </p:sp>
      <p:pic>
        <p:nvPicPr>
          <p:cNvPr id="6" name="Picture 2" descr="C:\Users\Mauroct\Pictures\P.O. Ac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517232"/>
            <a:ext cx="223224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3"/>
            <a:ext cx="576064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83264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9"/>
            <a:ext cx="806489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258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mtClean="0"/>
              <a:t>Pattern omogeneo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Pattern coarse speckled</a:t>
            </a:r>
            <a:endParaRPr lang="it-IT"/>
          </a:p>
        </p:txBody>
      </p:sp>
      <p:pic>
        <p:nvPicPr>
          <p:cNvPr id="4" name="Segnaposto contenuto 3" descr="Granulare a grossi granul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5832647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mtClean="0"/>
              <a:t>Pattern fine speckled</a:t>
            </a:r>
            <a:endParaRPr lang="it-IT"/>
          </a:p>
        </p:txBody>
      </p:sp>
      <p:pic>
        <p:nvPicPr>
          <p:cNvPr id="4" name="Segnaposto contenuto 3" descr="fini granul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552728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Pattern centromerico</a:t>
            </a:r>
            <a:endParaRPr lang="it-IT"/>
          </a:p>
        </p:txBody>
      </p:sp>
      <p:pic>
        <p:nvPicPr>
          <p:cNvPr id="4" name="Segnaposto contenuto 3" descr="centromeric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2660" y="1774825"/>
            <a:ext cx="6718679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Pattern apparato di Golgi</a:t>
            </a:r>
            <a:endParaRPr lang="it-IT"/>
          </a:p>
        </p:txBody>
      </p:sp>
      <p:pic>
        <p:nvPicPr>
          <p:cNvPr id="4" name="Segnaposto contenuto 3" descr="Apparato di Gol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5562" y="1774825"/>
            <a:ext cx="6872876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Pattern citoplasmatico finemente granulare</a:t>
            </a:r>
            <a:endParaRPr lang="it-IT"/>
          </a:p>
        </p:txBody>
      </p:sp>
      <p:pic>
        <p:nvPicPr>
          <p:cNvPr id="4" name="Segnaposto contenuto 3" descr="Jo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0917" y="1782440"/>
            <a:ext cx="4582165" cy="4610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Malattie del connettivo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Malattie multiorgano e non solo muscolo scheletriche</a:t>
            </a:r>
          </a:p>
          <a:p>
            <a:r>
              <a:rPr lang="it-IT" dirty="0" smtClean="0"/>
              <a:t>Patogenesi autoimmune</a:t>
            </a:r>
          </a:p>
          <a:p>
            <a:r>
              <a:rPr lang="it-IT" dirty="0" smtClean="0"/>
              <a:t>Sintomatologia spesso sfumata</a:t>
            </a:r>
          </a:p>
          <a:p>
            <a:r>
              <a:rPr lang="it-IT" dirty="0" smtClean="0"/>
              <a:t>Ruolo preponderante del laboratorio ai fini diagnostici e di monitoraggio della malattia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Pattern mitocondriale</a:t>
            </a:r>
            <a:endParaRPr lang="it-IT"/>
          </a:p>
        </p:txBody>
      </p:sp>
      <p:pic>
        <p:nvPicPr>
          <p:cNvPr id="4" name="Segnaposto contenuto 3" descr="Mitocondria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00808"/>
            <a:ext cx="5688632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problema degli ANA negativi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Sospetto di sindrome di Sjogren (debole espressività degli antigeni Ro nelle cellule Hep-2</a:t>
            </a:r>
          </a:p>
          <a:p>
            <a:r>
              <a:rPr lang="it-IT" dirty="0" smtClean="0"/>
              <a:t>Sospetto di dermatopolimiosite (scarsissima espressività dell’antigene Jo-1 nelle cellule Hep-2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mtClean="0"/>
              <a:t> ANA positivi aspecifici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r>
              <a:rPr lang="it-IT" dirty="0" smtClean="0"/>
              <a:t>Positività 1:40 – 1:80</a:t>
            </a:r>
          </a:p>
          <a:p>
            <a:r>
              <a:rPr lang="it-IT" dirty="0" smtClean="0"/>
              <a:t>Infezioni virali</a:t>
            </a:r>
          </a:p>
          <a:p>
            <a:r>
              <a:rPr lang="it-IT" dirty="0" smtClean="0"/>
              <a:t>Neoplasie</a:t>
            </a:r>
          </a:p>
          <a:p>
            <a:r>
              <a:rPr lang="it-IT" dirty="0" smtClean="0"/>
              <a:t>Donne gravide</a:t>
            </a:r>
          </a:p>
          <a:p>
            <a:r>
              <a:rPr lang="it-IT" dirty="0" smtClean="0"/>
              <a:t>Donne sopra i 40 anni</a:t>
            </a:r>
          </a:p>
          <a:p>
            <a:r>
              <a:rPr lang="it-IT" dirty="0" smtClean="0"/>
              <a:t>Anziani</a:t>
            </a:r>
          </a:p>
          <a:p>
            <a:r>
              <a:rPr lang="it-IT" dirty="0" smtClean="0"/>
              <a:t>Farmaci (isoniazide, idralazina, procainamide, penicillamina, metildopa, anticonvusivanti)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76875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Significato diagnostico</a:t>
            </a:r>
          </a:p>
          <a:p>
            <a:r>
              <a:rPr lang="it-IT" dirty="0" smtClean="0"/>
              <a:t>Nessuna o scarsa correlazione tra variazioni del titolo e decorso della malattia e/o risposta alla terapia</a:t>
            </a:r>
          </a:p>
          <a:p>
            <a:r>
              <a:rPr lang="it-IT" dirty="0" smtClean="0"/>
              <a:t>Forte correlazione tra titolo degli ANA e positività dei test di secondo livello: positività 1:320 16% anche ENA positivi; positività uguale o superiore a 1:1280 50% anche ENA positivi</a:t>
            </a:r>
          </a:p>
          <a:p>
            <a:r>
              <a:rPr lang="it-IT" dirty="0" smtClean="0"/>
              <a:t>Operatore dipendente</a:t>
            </a:r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Anticorpi anti DNA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Metodo radioimmunologico: tecnica di Farr (metodo di riferimento con alta specificità; utilizza radioisotopi ed è difficilmente automatizzabile)</a:t>
            </a:r>
          </a:p>
          <a:p>
            <a:r>
              <a:rPr lang="it-IT" dirty="0" smtClean="0"/>
              <a:t>Metodo IFI: Crithidia luciliae (poco sensibile; di facile esecuzione utile ai fini diagnostici)</a:t>
            </a:r>
          </a:p>
          <a:p>
            <a:r>
              <a:rPr lang="it-IT" dirty="0" smtClean="0"/>
              <a:t>Metodo EIA (molto sensibile ma poco specifico; utile per il monitoraggio della malattia)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8640"/>
            <a:ext cx="655272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Anticorpi anti DNA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Anticorpi diretti verso il DNA a singola elica (anti-ssDNA) molto aspecifici e di nessuna utilità diagnostica </a:t>
            </a:r>
          </a:p>
          <a:p>
            <a:r>
              <a:rPr lang="it-IT" dirty="0" smtClean="0"/>
              <a:t>Anticorpi diretti verso il DNA nativo a doppia elica (anti-dsDNA) altamente specifici per diagnosi di LES</a:t>
            </a:r>
          </a:p>
          <a:p>
            <a:r>
              <a:rPr lang="it-IT" dirty="0" smtClean="0"/>
              <a:t>La determinazione degli anticorpi anti-dsDNA è raccomandata in caso di ANA positivo 1:160 o superiore con pattern omogeneo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Ro/SSA </a:t>
            </a:r>
          </a:p>
          <a:p>
            <a:r>
              <a:rPr lang="it-IT" dirty="0" smtClean="0"/>
              <a:t>La/SSB</a:t>
            </a:r>
          </a:p>
          <a:p>
            <a:r>
              <a:rPr lang="it-IT" dirty="0" smtClean="0"/>
              <a:t>Sm</a:t>
            </a:r>
          </a:p>
          <a:p>
            <a:r>
              <a:rPr lang="it-IT" dirty="0" smtClean="0"/>
              <a:t>U1RNP</a:t>
            </a:r>
          </a:p>
          <a:p>
            <a:r>
              <a:rPr lang="it-IT" dirty="0" smtClean="0"/>
              <a:t>Topoisomerasi I (Scl-70)</a:t>
            </a:r>
          </a:p>
          <a:p>
            <a:r>
              <a:rPr lang="it-IT" dirty="0" smtClean="0"/>
              <a:t>Istidil-tRNA sintetasi (Jo-1)</a:t>
            </a:r>
          </a:p>
          <a:p>
            <a:r>
              <a:rPr lang="it-IT" dirty="0" smtClean="0"/>
              <a:t>Proteina B centromerica (CENP-B)</a:t>
            </a:r>
          </a:p>
          <a:p>
            <a:r>
              <a:rPr lang="it-IT" dirty="0" smtClean="0"/>
              <a:t>Ribonucleoproteine ribosomiali (rRNP)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Anticorpi anti Ro/SSA</a:t>
            </a:r>
            <a:r>
              <a:rPr lang="it-IT" dirty="0" smtClean="0"/>
              <a:t>: SS, LES  </a:t>
            </a:r>
          </a:p>
          <a:p>
            <a:r>
              <a:rPr lang="it-IT" smtClean="0"/>
              <a:t>Anticorpi anti La/SSB</a:t>
            </a:r>
            <a:r>
              <a:rPr lang="it-IT" dirty="0" smtClean="0"/>
              <a:t>: SS, LES</a:t>
            </a:r>
          </a:p>
          <a:p>
            <a:r>
              <a:rPr lang="it-IT" smtClean="0"/>
              <a:t>Anticorpi anti Sm</a:t>
            </a:r>
            <a:r>
              <a:rPr lang="it-IT" dirty="0" smtClean="0"/>
              <a:t>: LES</a:t>
            </a:r>
          </a:p>
          <a:p>
            <a:r>
              <a:rPr lang="it-IT" smtClean="0"/>
              <a:t>Anticorpi anti U1RNP</a:t>
            </a:r>
            <a:r>
              <a:rPr lang="it-IT" dirty="0" smtClean="0"/>
              <a:t>: MMTC</a:t>
            </a:r>
          </a:p>
          <a:p>
            <a:r>
              <a:rPr lang="it-IT" smtClean="0"/>
              <a:t>Anticorpi anti Scl-70</a:t>
            </a:r>
            <a:r>
              <a:rPr lang="it-IT" dirty="0" smtClean="0"/>
              <a:t>: SSc soprattutto nella forma generalizzata diffusa</a:t>
            </a:r>
          </a:p>
          <a:p>
            <a:r>
              <a:rPr lang="it-IT" smtClean="0"/>
              <a:t>Anticorpi anti CENP-B</a:t>
            </a:r>
            <a:r>
              <a:rPr lang="it-IT" dirty="0" smtClean="0"/>
              <a:t>: SSc soprattutto nella variante CREST</a:t>
            </a:r>
          </a:p>
          <a:p>
            <a:r>
              <a:rPr lang="it-IT" smtClean="0"/>
              <a:t>Anticorpi anti Jo-1</a:t>
            </a:r>
            <a:r>
              <a:rPr lang="it-IT" dirty="0" smtClean="0"/>
              <a:t>: PM/DM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Laboratorio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Anticorpi anti nucleo (</a:t>
            </a:r>
            <a:r>
              <a:rPr lang="it-IT" smtClean="0"/>
              <a:t>ANA)</a:t>
            </a:r>
          </a:p>
          <a:p>
            <a:r>
              <a:rPr lang="it-IT" smtClean="0"/>
              <a:t> </a:t>
            </a:r>
            <a:r>
              <a:rPr lang="it-IT" dirty="0" smtClean="0"/>
              <a:t>Anticorpi anti DNA</a:t>
            </a:r>
          </a:p>
          <a:p>
            <a:r>
              <a:rPr lang="it-IT" dirty="0" smtClean="0"/>
              <a:t>Anticorpi anti antigeni nucleari e citoplasmatici (ENA)</a:t>
            </a:r>
          </a:p>
          <a:p>
            <a:r>
              <a:rPr lang="it-IT" dirty="0" smtClean="0"/>
              <a:t>Anticorpi anti peptidi citrullinati</a:t>
            </a:r>
          </a:p>
          <a:p>
            <a:r>
              <a:rPr lang="it-IT" dirty="0" smtClean="0"/>
              <a:t>Anticorpi anti fosfolipidi</a:t>
            </a:r>
          </a:p>
          <a:p>
            <a:r>
              <a:rPr lang="it-IT" dirty="0" smtClean="0"/>
              <a:t>Anticorpi anti citoplasma dei neutrofili (ANCA)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ENA 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Anticorpi anti nucleosoma: LES, SSc, MMTC</a:t>
            </a:r>
          </a:p>
          <a:p>
            <a:r>
              <a:rPr lang="it-IT" smtClean="0"/>
              <a:t>Anticorpi anti istoni: LES, AR, SSc, vasculiti, CBP, neoplasie</a:t>
            </a:r>
          </a:p>
          <a:p>
            <a:r>
              <a:rPr lang="it-IT" smtClean="0"/>
              <a:t>Anticorpi anti antigene PCNA: LES</a:t>
            </a:r>
          </a:p>
          <a:p>
            <a:r>
              <a:rPr lang="it-IT" smtClean="0"/>
              <a:t>Anticorpi anti antigene Ku: sindromi overlap, LES, MMTC, PM/DM, SSc</a:t>
            </a:r>
          </a:p>
          <a:p>
            <a:r>
              <a:rPr lang="it-IT" smtClean="0"/>
              <a:t>Anticorpi anti PM/Scl: sindromi overlap, PM/DM</a:t>
            </a:r>
          </a:p>
          <a:p>
            <a:pPr>
              <a:buNone/>
            </a:pPr>
            <a:endParaRPr lang="it-IT" smtClean="0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ENA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Anticorpi anti P: neuro LES, APS</a:t>
            </a:r>
          </a:p>
          <a:p>
            <a:r>
              <a:rPr lang="it-IT" smtClean="0"/>
              <a:t>Anticorpi anti apparato di Golgi: SS (associata a LNH), LES, infezioni virali (EBV, HBV, HIV)</a:t>
            </a:r>
          </a:p>
          <a:p>
            <a:r>
              <a:rPr lang="it-IT" smtClean="0"/>
              <a:t>Anticorpi anti particella di riconoscimento del segnale (anti SRP): PM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Test di II livello (ANA uguale o &gt; a 1:160</a:t>
            </a:r>
          </a:p>
          <a:p>
            <a:r>
              <a:rPr lang="it-IT" dirty="0" smtClean="0"/>
              <a:t>In caso di ANA negativo solo in presenza di chiari sintomi di SS o PM/DM</a:t>
            </a:r>
          </a:p>
          <a:p>
            <a:r>
              <a:rPr lang="it-IT" dirty="0" smtClean="0"/>
              <a:t>Inutile ripetere il test se già positivo (anti Sm correla con riacutizzazione LES?)</a:t>
            </a:r>
          </a:p>
          <a:p>
            <a:r>
              <a:rPr lang="it-IT" dirty="0" smtClean="0"/>
              <a:t>Quantizzazione solo in caso di positività isolata di U1RNP (criterio diagnostico di MMTC)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20688"/>
            <a:ext cx="62646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ANTICORPI ANTI PEPTIDI CITRULLINATI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Stessa sensibilità ma piu specificità rispetto al FR</a:t>
            </a:r>
          </a:p>
          <a:p>
            <a:r>
              <a:rPr lang="it-IT" smtClean="0"/>
              <a:t>Predittività di sviluppare la malattia</a:t>
            </a:r>
          </a:p>
          <a:p>
            <a:r>
              <a:rPr lang="it-IT" smtClean="0"/>
              <a:t>Cattiva prognosi (artrite persistente erosiva)</a:t>
            </a:r>
          </a:p>
          <a:p>
            <a:r>
              <a:rPr lang="it-IT" smtClean="0"/>
              <a:t>Scarsa utilità nel monitoraggio della terapia </a:t>
            </a:r>
          </a:p>
          <a:p>
            <a:r>
              <a:rPr lang="it-IT" smtClean="0"/>
              <a:t>Positività nel 20% di AR con FR negativo</a:t>
            </a:r>
          </a:p>
          <a:p>
            <a:r>
              <a:rPr lang="it-IT" smtClean="0"/>
              <a:t>15 – 20% di pazienti con AR positivi al FR ma negativi all’ACPA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SINDROME APS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Presenza di anticorpi antifosfolipidi </a:t>
            </a:r>
          </a:p>
          <a:p>
            <a:r>
              <a:rPr lang="it-IT" smtClean="0"/>
              <a:t>Trombosi venose e/o arteriose</a:t>
            </a:r>
          </a:p>
          <a:p>
            <a:r>
              <a:rPr lang="it-IT" smtClean="0"/>
              <a:t>Complicanze ostetriche (poliabortività, eclampsia, pre-eclampsia) </a:t>
            </a:r>
          </a:p>
          <a:p>
            <a:r>
              <a:rPr lang="it-IT" smtClean="0"/>
              <a:t>Primaria </a:t>
            </a:r>
          </a:p>
          <a:p>
            <a:r>
              <a:rPr lang="it-IT" smtClean="0"/>
              <a:t>Secondaria a malattia autoimmune sistemica soprattutto LES</a:t>
            </a:r>
          </a:p>
          <a:p>
            <a:pPr>
              <a:buNone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ANTICORPI ANTIFOSFOLIPIDI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Anticoagulante lupico (LAC)</a:t>
            </a:r>
          </a:p>
          <a:p>
            <a:r>
              <a:rPr lang="it-IT" smtClean="0"/>
              <a:t>Anticorpi anti cardiolipina (aCL) </a:t>
            </a:r>
            <a:r>
              <a:rPr lang="el-GR" smtClean="0"/>
              <a:t>β</a:t>
            </a:r>
            <a:r>
              <a:rPr lang="it-IT" smtClean="0"/>
              <a:t>2 GPI dipendenti di classe IgG e/o IgM</a:t>
            </a:r>
          </a:p>
          <a:p>
            <a:r>
              <a:rPr lang="it-IT" smtClean="0"/>
              <a:t>Anticorpi anti </a:t>
            </a:r>
            <a:r>
              <a:rPr lang="el-GR" smtClean="0"/>
              <a:t>β</a:t>
            </a:r>
            <a:r>
              <a:rPr lang="it-IT" smtClean="0"/>
              <a:t>2 glicoproteinaI di classe IgG e/o IgM</a:t>
            </a:r>
          </a:p>
          <a:p>
            <a:r>
              <a:rPr lang="it-IT" smtClean="0"/>
              <a:t>La diagnosi di APS primaria o secondaria si pone con la presenza di un criterio clinico e di uno di laboratorio testato due volte ad almeno 12 settimane di distanza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ANCA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Vasculiti sistemiche autoimmuni</a:t>
            </a:r>
          </a:p>
          <a:p>
            <a:r>
              <a:rPr lang="it-IT" smtClean="0"/>
              <a:t>Malattie infiammatorie intestinali (RCU, Morbo di Crohn)</a:t>
            </a:r>
          </a:p>
          <a:p>
            <a:r>
              <a:rPr lang="it-IT" smtClean="0"/>
              <a:t>Epatite autoimmune</a:t>
            </a:r>
          </a:p>
          <a:p>
            <a:r>
              <a:rPr lang="it-IT" smtClean="0"/>
              <a:t>Colangite sclerosante</a:t>
            </a:r>
          </a:p>
          <a:p>
            <a:r>
              <a:rPr lang="it-IT" smtClean="0"/>
              <a:t>Malattie autoimmuni sistemiche (LES, AR)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VASCULITI SISTEMICHE ANCA ASSOCIATE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Granulomatosi di Wengen</a:t>
            </a:r>
          </a:p>
          <a:p>
            <a:r>
              <a:rPr lang="it-IT" smtClean="0"/>
              <a:t>Poliangiote microscopica</a:t>
            </a:r>
          </a:p>
          <a:p>
            <a:r>
              <a:rPr lang="it-IT" smtClean="0"/>
              <a:t>Glomerulonefrite necrotizzante pauci-immune </a:t>
            </a:r>
          </a:p>
          <a:p>
            <a:r>
              <a:rPr lang="it-IT" smtClean="0"/>
              <a:t>Sindrome di Churg-Strauss</a:t>
            </a:r>
          </a:p>
          <a:p>
            <a:pPr>
              <a:buNone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ANCA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Immunofluorescenza indiretta (IFI) su leucociti umani normali fissati in etanolo che identifica due pattern (C-ANCA e P-ANCA)</a:t>
            </a:r>
          </a:p>
          <a:p>
            <a:r>
              <a:rPr lang="it-IT" smtClean="0"/>
              <a:t>Dosaggio di proteinasi 3 (PR3) in ELISA associato nel 90-95% con i C-ANCA</a:t>
            </a:r>
          </a:p>
          <a:p>
            <a:r>
              <a:rPr lang="it-IT" smtClean="0"/>
              <a:t>Dosaggio di mieloperossidasi (MPO) in ELISA associato nell’80% con i P-ANCA</a:t>
            </a:r>
          </a:p>
          <a:p>
            <a:endParaRPr lang="it-IT" smtClean="0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Metodi per dosare gli autoanticorpi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it-IT" dirty="0" smtClean="0"/>
              <a:t>Metodi immunochimici: immunofluorescenza indiretta(IFI), immunodiffusione (ID), controimmunoelettroforesi (CIE), immunoblot (IB), immunodot (DB)</a:t>
            </a:r>
          </a:p>
          <a:p>
            <a:pPr marL="514350" indent="-514350"/>
            <a:r>
              <a:rPr lang="it-IT" dirty="0" smtClean="0"/>
              <a:t>Metodi immunometrici: RIA, immunoenzimatica (EIA), immunofluorescenza (FIA), immunochemiluminescenza (CLIA)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ANCA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 Screening in IFI</a:t>
            </a:r>
          </a:p>
          <a:p>
            <a:r>
              <a:rPr lang="it-IT" smtClean="0"/>
              <a:t>Se IFI positivo PR3 ed MPO in ELISA</a:t>
            </a:r>
          </a:p>
          <a:p>
            <a:r>
              <a:rPr lang="it-IT" smtClean="0"/>
              <a:t>Se IFI negativo e forte sospetto clinico di vasculite, PR3 e MPO in ELISA</a:t>
            </a:r>
          </a:p>
          <a:p>
            <a:r>
              <a:rPr lang="it-IT" smtClean="0"/>
              <a:t>Follow-up del paziente con test positivo (il livello ematico correla con l’attività della malattia)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MANIFESTAZIONI CLINICHE SOSPETTE PER VASCULITE</a:t>
            </a:r>
            <a:endParaRPr lang="it-IT"/>
          </a:p>
        </p:txBody>
      </p:sp>
      <p:pic>
        <p:nvPicPr>
          <p:cNvPr id="4" name="Segnaposto contenuto 3" descr="anc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408712" cy="4536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CONCLUSIONI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r>
              <a:rPr lang="it-IT" dirty="0" smtClean="0"/>
              <a:t>Richiesta appropriata</a:t>
            </a:r>
          </a:p>
          <a:p>
            <a:endParaRPr lang="it-IT" dirty="0" smtClean="0"/>
          </a:p>
          <a:p>
            <a:r>
              <a:rPr lang="it-IT" dirty="0" smtClean="0"/>
              <a:t>Risposta esauriente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Diagnosi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Monitoraggio dei pazienti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mtClean="0"/>
              <a:t>Grazie per l’attenzione</a:t>
            </a:r>
            <a:endParaRPr lang="it-IT"/>
          </a:p>
        </p:txBody>
      </p:sp>
      <p:pic>
        <p:nvPicPr>
          <p:cNvPr id="4" name="Segnaposto contenuto 3" descr="gabbian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8064896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Anticorpi anti nucleo (ANA)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Test di primo livello ma non test di screening</a:t>
            </a:r>
          </a:p>
          <a:p>
            <a:r>
              <a:rPr lang="it-IT" dirty="0" smtClean="0"/>
              <a:t>Da preferire il test in IFI con definizione del quadro fluoroscopico (pattern) ed espressione quantitativa in titolo (reciproco dell’ultima diluizione del siero ancora reattiva)</a:t>
            </a:r>
          </a:p>
          <a:p>
            <a:r>
              <a:rPr lang="it-IT" dirty="0" smtClean="0"/>
              <a:t>Si raccomanda l’impiego di cellule epiteliali da carcinoma laringeo (HEp-2) quale substrato perché garantisce l’integrità degli antigeni clinicamente significativi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Anticorpi anti nucleo (ANA)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Presenti nei soggetti sani nel 30% a basso titolo (1:40) e nel 5% ad alto titolo (1:160)</a:t>
            </a:r>
          </a:p>
          <a:p>
            <a:r>
              <a:rPr lang="it-IT" dirty="0" smtClean="0"/>
              <a:t>Titoli superiori a 1:40 ma inferiori a1:160 sono considerati bassi positivi ed i pazienti non vanno sottoposti ad approfondimento diagnostico, ma monitorati</a:t>
            </a:r>
          </a:p>
          <a:p>
            <a:r>
              <a:rPr lang="it-IT" dirty="0" smtClean="0"/>
              <a:t>Titoli uguali o superiori a 1:160 sono considerati positivi ed i pazienti sottoposti ad approfondimento diagnostico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Pattern ANA positivi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/>
          </a:bodyPr>
          <a:lstStyle/>
          <a:p>
            <a:r>
              <a:rPr lang="it-IT" dirty="0" smtClean="0"/>
              <a:t>Omogeneo: anti istoni anti DNA</a:t>
            </a:r>
          </a:p>
          <a:p>
            <a:r>
              <a:rPr lang="it-IT" dirty="0" smtClean="0"/>
              <a:t>Speckled o granulare: anti Sm, anti Ro/SSA, anti La/SSB, anti RNP, anti Scl-70</a:t>
            </a:r>
          </a:p>
          <a:p>
            <a:r>
              <a:rPr lang="it-IT" dirty="0" smtClean="0"/>
              <a:t>Centromerico: anti CENP B</a:t>
            </a:r>
          </a:p>
          <a:p>
            <a:r>
              <a:rPr lang="it-IT" dirty="0" smtClean="0"/>
              <a:t>Nucleolare: anti PM/Scl, anti RNA-pol I, anti Scl-70</a:t>
            </a:r>
          </a:p>
          <a:p>
            <a:r>
              <a:rPr lang="it-IT" dirty="0" smtClean="0"/>
              <a:t>“Nuclear dots” o puntiforme: anti colina, anti Sp-100 </a:t>
            </a:r>
          </a:p>
          <a:p>
            <a:r>
              <a:rPr lang="it-IT" dirty="0" smtClean="0"/>
              <a:t>Granulare citoplasmatico: anti Jo-1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4963" y="908720"/>
            <a:ext cx="627940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4950" y="757238"/>
            <a:ext cx="61341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o">
  <a:themeElements>
    <a:clrScheme name="Mo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</TotalTime>
  <Words>1115</Words>
  <Application>Microsoft Office PowerPoint</Application>
  <PresentationFormat>Presentazione su schermo (4:3)</PresentationFormat>
  <Paragraphs>155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7" baseType="lpstr">
      <vt:lpstr>Modulo</vt:lpstr>
      <vt:lpstr>CLINICA E LABORATORIO: UN PERCORSO COMUNE TRA  APPROPIATEZZA E LABORATORIO   Viagrande (CT), 16 Giugno 2015   Hotel  Villa Itria </vt:lpstr>
      <vt:lpstr>Malattie del connettivo</vt:lpstr>
      <vt:lpstr> Il Laboratorio </vt:lpstr>
      <vt:lpstr>Metodi per dosare gli autoanticorpi</vt:lpstr>
      <vt:lpstr>Anticorpi anti nucleo (ANA)</vt:lpstr>
      <vt:lpstr>Anticorpi anti nucleo (ANA)</vt:lpstr>
      <vt:lpstr>Pattern ANA positivi</vt:lpstr>
      <vt:lpstr>Diapositiva 8</vt:lpstr>
      <vt:lpstr>Diapositiva 9</vt:lpstr>
      <vt:lpstr>Diapositiva 10</vt:lpstr>
      <vt:lpstr>Diapositiva 11</vt:lpstr>
      <vt:lpstr>Diapositiva 12</vt:lpstr>
      <vt:lpstr>Diapositiva 13</vt:lpstr>
      <vt:lpstr>Pattern omogeneo</vt:lpstr>
      <vt:lpstr>Pattern coarse speckled</vt:lpstr>
      <vt:lpstr>Pattern fine speckled</vt:lpstr>
      <vt:lpstr>Pattern centromerico</vt:lpstr>
      <vt:lpstr>Pattern apparato di Golgi</vt:lpstr>
      <vt:lpstr>Pattern citoplasmatico finemente granulare</vt:lpstr>
      <vt:lpstr>Pattern mitocondriale</vt:lpstr>
      <vt:lpstr>Il problema degli ANA negativi</vt:lpstr>
      <vt:lpstr> ANA positivi aspecifici</vt:lpstr>
      <vt:lpstr>Diapositiva 23</vt:lpstr>
      <vt:lpstr>ANA</vt:lpstr>
      <vt:lpstr>Anticorpi anti DNA</vt:lpstr>
      <vt:lpstr>Diapositiva 26</vt:lpstr>
      <vt:lpstr>Anticorpi anti DNA</vt:lpstr>
      <vt:lpstr>ENA</vt:lpstr>
      <vt:lpstr>ENA</vt:lpstr>
      <vt:lpstr>ENA </vt:lpstr>
      <vt:lpstr>ENA</vt:lpstr>
      <vt:lpstr>ENA</vt:lpstr>
      <vt:lpstr>Diapositiva 33</vt:lpstr>
      <vt:lpstr>ANTICORPI ANTI PEPTIDI CITRULLINATI</vt:lpstr>
      <vt:lpstr>SINDROME APS</vt:lpstr>
      <vt:lpstr>ANTICORPI ANTIFOSFOLIPIDI</vt:lpstr>
      <vt:lpstr>ANCA</vt:lpstr>
      <vt:lpstr>VASCULITI SISTEMICHE ANCA ASSOCIATE</vt:lpstr>
      <vt:lpstr>ANCA</vt:lpstr>
      <vt:lpstr>Diapositiva 40</vt:lpstr>
      <vt:lpstr>Diapositiva 41</vt:lpstr>
      <vt:lpstr>Diapositiva 42</vt:lpstr>
      <vt:lpstr>ANCA</vt:lpstr>
      <vt:lpstr>MANIFESTAZIONI CLINICHE SOSPETTE PER VASCULITE</vt:lpstr>
      <vt:lpstr>CONCLUSIONI</vt:lpstr>
      <vt:lpstr>Grazie per l’attenzione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 e Laboratorio: un percorso comune tra Appropriatezza e Laboratorio   Viagrande (CT), 16 Giugno 2015   Hotel Villa Itria </dc:title>
  <dc:creator>Utente</dc:creator>
  <cp:lastModifiedBy>Mauroct</cp:lastModifiedBy>
  <cp:revision>115</cp:revision>
  <dcterms:created xsi:type="dcterms:W3CDTF">2015-05-25T15:15:41Z</dcterms:created>
  <dcterms:modified xsi:type="dcterms:W3CDTF">2015-06-16T10:55:28Z</dcterms:modified>
</cp:coreProperties>
</file>