
<file path=[Content_Types].xml><?xml version="1.0" encoding="utf-8"?>
<Types xmlns="http://schemas.openxmlformats.org/package/2006/content-types">
  <Override PartName="/ppt/slides/slide41.xml" ContentType="application/vnd.openxmlformats-officedocument.presentationml.slide+xml"/>
  <Override PartName="/ppt/diagrams/layout20.xml" ContentType="application/vnd.openxmlformats-officedocument.drawingml.diagramLayout+xml"/>
  <Override PartName="/ppt/diagrams/layout8.xml" ContentType="application/vnd.openxmlformats-officedocument.drawingml.diagramLayout+xml"/>
  <Override PartName="/ppt/slides/slide50.xml" ContentType="application/vnd.openxmlformats-officedocument.presentationml.slide+xml"/>
  <Override PartName="/ppt/diagrams/data12.xml" ContentType="application/vnd.openxmlformats-officedocument.drawingml.diagramData+xml"/>
  <Override PartName="/ppt/slides/slide18.xml" ContentType="application/vnd.openxmlformats-officedocument.presentationml.slide+xml"/>
  <Override PartName="/ppt/diagrams/quickStyle16.xml" ContentType="application/vnd.openxmlformats-officedocument.drawingml.diagramStyl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diagrams/layout16.xml" ContentType="application/vnd.openxmlformats-officedocument.drawingml.diagramLayout+xml"/>
  <Override PartName="/ppt/diagrams/quickStyle6.xml" ContentType="application/vnd.openxmlformats-officedocument.drawingml.diagramStyle+xml"/>
  <Override PartName="/ppt/slides/slide47.xml" ContentType="application/vnd.openxmlformats-officedocument.presentationml.slide+xml"/>
  <Override PartName="/ppt/diagrams/colors2.xml" ContentType="application/vnd.openxmlformats-officedocument.drawingml.diagramColors+xml"/>
  <Override PartName="/ppt/diagrams/drawing10.xml" ContentType="application/vnd.ms-office.drawingml.diagramDrawing+xml"/>
  <Override PartName="/ppt/notesMasters/notesMaster1.xml" ContentType="application/vnd.openxmlformats-officedocument.presentationml.notesMaster+xml"/>
  <Override PartName="/ppt/diagrams/data18.xml" ContentType="application/vnd.openxmlformats-officedocument.drawingml.diagramData+xml"/>
  <Override PartName="/ppt/diagrams/drawing1.xml" ContentType="application/vnd.ms-office.drawingml.diagramDrawing+xml"/>
  <Override PartName="/ppt/theme/theme1.xml" ContentType="application/vnd.openxmlformats-officedocument.theme+xml"/>
  <Override PartName="/ppt/notesSlides/notesSlide2.xml" ContentType="application/vnd.openxmlformats-officedocument.presentationml.notesSlide+xml"/>
  <Override PartName="/ppt/diagrams/colors15.xml" ContentType="application/vnd.openxmlformats-officedocument.drawingml.diagramColors+xml"/>
  <Override PartName="/ppt/diagrams/colors8.xml" ContentType="application/vnd.openxmlformats-officedocument.drawingml.diagramColors+xml"/>
  <Override PartName="/ppt/diagrams/drawing15.xml" ContentType="application/vnd.ms-office.drawingml.diagramDrawing+xml"/>
  <Override PartName="/ppt/diagrams/drawing7.xml" ContentType="application/vnd.ms-office.drawingml.diagramDrawing+xml"/>
  <Override PartName="/ppt/diagrams/data6.xml" ContentType="application/vnd.openxmlformats-officedocument.drawingml.diagramData+xml"/>
  <Default Extension="jpeg" ContentType="image/jpeg"/>
  <Override PartName="/ppt/diagrams/layout3.xml" ContentType="application/vnd.openxmlformats-officedocument.drawingml.diagramLayout+xml"/>
  <Override PartName="/ppt/slides/slide13.xml" ContentType="application/vnd.openxmlformats-officedocument.presentationml.slide+xml"/>
  <Override PartName="/ppt/diagrams/quickStyle11.xml" ContentType="application/vnd.openxmlformats-officedocument.drawingml.diagramStyl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diagrams/layout11.xml" ContentType="application/vnd.openxmlformats-officedocument.drawingml.diagramLayout+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slideMasters/slideMaster2.xml" ContentType="application/vnd.openxmlformats-officedocument.presentationml.slideMaster+xml"/>
  <Override PartName="/ppt/diagrams/layout9.xml" ContentType="application/vnd.openxmlformats-officedocument.drawingml.diagramLayout+xml"/>
  <Override PartName="/ppt/slides/slide51.xml" ContentType="application/vnd.openxmlformats-officedocument.presentationml.slide+xml"/>
  <Override PartName="/ppt/slides/slide19.xml" ContentType="application/vnd.openxmlformats-officedocument.presentationml.slide+xml"/>
  <Override PartName="/ppt/diagrams/data13.xml" ContentType="application/vnd.openxmlformats-officedocument.drawingml.diagramData+xml"/>
  <Override PartName="/ppt/diagrams/quickStyle17.xml" ContentType="application/vnd.openxmlformats-officedocument.drawingml.diagramStyle+xml"/>
  <Override PartName="/ppt/slideLayouts/slideLayout10.xml" ContentType="application/vnd.openxmlformats-officedocument.presentationml.slideLayout+xml"/>
  <Override PartName="/ppt/slides/slide29.xml" ContentType="application/vnd.openxmlformats-officedocument.presentationml.slide+xml"/>
  <Override PartName="/ppt/slides/slide38.xml" ContentType="application/vnd.openxmlformats-officedocument.presentationml.slide+xml"/>
  <Override PartName="/ppt/diagrams/layout17.xml" ContentType="application/vnd.openxmlformats-officedocument.drawingml.diagramLayout+xml"/>
  <Override PartName="/ppt/diagrams/colors10.xml" ContentType="application/vnd.openxmlformats-officedocument.drawingml.diagramColors+xml"/>
  <Override PartName="/ppt/slides/slide48.xml" ContentType="application/vnd.openxmlformats-officedocument.presentationml.slide+xml"/>
  <Override PartName="/ppt/diagrams/quickStyle7.xml" ContentType="application/vnd.openxmlformats-officedocument.drawingml.diagramStyle+xml"/>
  <Override PartName="/ppt/diagrams/colors3.xml" ContentType="application/vnd.openxmlformats-officedocument.drawingml.diagramColors+xml"/>
  <Override PartName="/ppt/diagrams/drawing11.xml" ContentType="application/vnd.ms-office.drawingml.diagramDrawing+xml"/>
  <Override PartName="/ppt/diagrams/data19.xml" ContentType="application/vnd.openxmlformats-officedocument.drawingml.diagramData+xml"/>
  <Override PartName="/ppt/diagrams/drawing20.xml" ContentType="application/vnd.ms-office.drawingml.diagramDrawing+xml"/>
  <Override PartName="/ppt/diagrams/drawing2.xml" ContentType="application/vnd.ms-office.drawingml.diagramDrawing+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Default Extension="emf" ContentType="image/x-emf"/>
  <Override PartName="/ppt/diagrams/colors16.xml" ContentType="application/vnd.openxmlformats-officedocument.drawingml.diagramColors+xml"/>
  <Override PartName="/ppt/charts/chart1.xml" ContentType="application/vnd.openxmlformats-officedocument.drawingml.chart+xml"/>
  <Override PartName="/ppt/diagrams/colors9.xml" ContentType="application/vnd.openxmlformats-officedocument.drawingml.diagramColors+xml"/>
  <Override PartName="/ppt/diagrams/drawing16.xml" ContentType="application/vnd.ms-office.drawingml.diagramDrawing+xml"/>
  <Override PartName="/ppt/diagrams/drawing8.xml" ContentType="application/vnd.ms-office.drawingml.diagramDrawing+xml"/>
  <Override PartName="/ppt/diagrams/data7.xml" ContentType="application/vnd.openxmlformats-officedocument.drawingml.diagramData+xml"/>
  <Override PartName="/ppt/diagrams/layout4.xml" ContentType="application/vnd.openxmlformats-officedocument.drawingml.diagramLayout+xml"/>
  <Override PartName="/ppt/slides/slide14.xml" ContentType="application/vnd.openxmlformats-officedocument.presentationml.slide+xml"/>
  <Override PartName="/ppt/diagrams/quickStyle12.xml" ContentType="application/vnd.openxmlformats-officedocument.drawingml.diagramStyl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diagrams/layout12.xml" ContentType="application/vnd.openxmlformats-officedocument.drawingml.diagramLayout+xml"/>
  <Override PartName="/ppt/slides/slide5.xml" ContentType="application/vnd.openxmlformats-officedocument.presentationml.slide+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diagrams/quickStyle2.xml" ContentType="application/vnd.openxmlformats-officedocument.drawingml.diagramStyle+xml"/>
  <Default Extension="xml" ContentType="application/xml"/>
  <Override PartName="/ppt/tableStyles.xml" ContentType="application/vnd.openxmlformats-officedocument.presentationml.tableStyles+xml"/>
  <Override PartName="/ppt/slides/slide52.xml" ContentType="application/vnd.openxmlformats-officedocument.presentationml.slide+xml"/>
  <Override PartName="/ppt/diagrams/data14.xml" ContentType="application/vnd.openxmlformats-officedocument.drawingml.diagramData+xml"/>
  <Override PartName="/ppt/diagrams/quickStyle18.xml" ContentType="application/vnd.openxmlformats-officedocument.drawingml.diagramStyl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diagrams/layout18.xml" ContentType="application/vnd.openxmlformats-officedocument.drawingml.diagramLayout+xml"/>
  <Override PartName="/ppt/diagrams/quickStyle8.xml" ContentType="application/vnd.openxmlformats-officedocument.drawingml.diagramStyle+xml"/>
  <Override PartName="/ppt/slides/slide49.xml" ContentType="application/vnd.openxmlformats-officedocument.presentationml.slide+xml"/>
  <Override PartName="/ppt/diagrams/colors11.xml" ContentType="application/vnd.openxmlformats-officedocument.drawingml.diagramColors+xml"/>
  <Override PartName="/ppt/diagrams/colors4.xml" ContentType="application/vnd.openxmlformats-officedocument.drawingml.diagramColors+xml"/>
  <Override PartName="/ppt/diagrams/colors20.xml" ContentType="application/vnd.openxmlformats-officedocument.drawingml.diagramColors+xml"/>
  <Override PartName="/docProps/core.xml" ContentType="application/vnd.openxmlformats-package.core-properties+xml"/>
  <Override PartName="/ppt/diagrams/drawing3.xml" ContentType="application/vnd.ms-office.drawingml.diagramDrawing+xml"/>
  <Override PartName="/ppt/diagrams/data2.xml" ContentType="application/vnd.openxmlformats-officedocument.drawingml.diagramData+xml"/>
  <Override PartName="/ppt/theme/theme3.xml" ContentType="application/vnd.openxmlformats-officedocument.theme+xml"/>
  <Override PartName="/ppt/notesSlides/notesSlide4.xml" ContentType="application/vnd.openxmlformats-officedocument.presentationml.notesSlide+xml"/>
  <Override PartName="/ppt/diagrams/colors17.xml" ContentType="application/vnd.openxmlformats-officedocument.drawingml.diagramColors+xml"/>
  <Override PartName="/ppt/diagrams/drawing17.xml" ContentType="application/vnd.ms-office.drawingml.diagramDrawing+xml"/>
  <Override PartName="/ppt/slideLayouts/slideLayout1.xml" ContentType="application/vnd.openxmlformats-officedocument.presentationml.slideLayout+xml"/>
  <Override PartName="/ppt/diagrams/drawing9.xml" ContentType="application/vnd.ms-office.drawingml.diagramDrawing+xml"/>
  <Override PartName="/ppt/diagrams/data8.xml" ContentType="application/vnd.openxmlformats-officedocument.drawingml.diagramData+xml"/>
  <Default Extension="gif" ContentType="image/gif"/>
  <Override PartName="/ppt/diagrams/layout5.xml" ContentType="application/vnd.openxmlformats-officedocument.drawingml.diagramLayout+xml"/>
  <Override PartName="/ppt/slides/slide15.xml" ContentType="application/vnd.openxmlformats-officedocument.presentationml.slide+xml"/>
  <Override PartName="/ppt/diagrams/quickStyle13.xml" ContentType="application/vnd.openxmlformats-officedocument.drawingml.diagramStyl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diagrams/quickStyle3.xml" ContentType="application/vnd.openxmlformats-officedocument.drawingml.diagramStyle+xml"/>
  <Override PartName="/ppt/diagrams/layout13.xml" ContentType="application/vnd.openxmlformats-officedocument.drawingml.diagramLayout+xml"/>
  <Override PartName="/ppt/slides/slide53.xml" ContentType="application/vnd.openxmlformats-officedocument.presentationml.slide+xml"/>
  <Override PartName="/ppt/diagrams/data15.xml" ContentType="application/vnd.openxmlformats-officedocument.drawingml.diagramData+xml"/>
  <Override PartName="/ppt/diagrams/quickStyle19.xml" ContentType="application/vnd.openxmlformats-officedocument.drawingml.diagramStyle+xml"/>
  <Override PartName="/ppt/slideLayouts/slideLayout12.xml" ContentType="application/vnd.openxmlformats-officedocument.presentationml.slideLayout+xml"/>
  <Override PartName="/ppt/diagrams/layout19.xml" ContentType="application/vnd.openxmlformats-officedocument.drawingml.diagramLayout+xml"/>
  <Override PartName="/ppt/diagrams/quickStyle9.xml" ContentType="application/vnd.openxmlformats-officedocument.drawingml.diagramStyle+xml"/>
  <Override PartName="/ppt/diagrams/colors12.xml" ContentType="application/vnd.openxmlformats-officedocument.drawingml.diagramColors+xml"/>
  <Override PartName="/ppt/diagrams/colors5.xml" ContentType="application/vnd.openxmlformats-officedocument.drawingml.diagramColors+xml"/>
  <Override PartName="/ppt/diagrams/drawing12.xml" ContentType="application/vnd.ms-office.drawingml.diagramDrawing+xml"/>
  <Override PartName="/ppt/diagrams/drawing4.xml" ContentType="application/vnd.ms-office.drawingml.diagramDrawing+xml"/>
  <Override PartName="/ppt/diagrams/data3.xml" ContentType="application/vnd.openxmlformats-officedocument.drawingml.diagramData+xml"/>
  <Override PartName="/ppt/theme/theme4.xml" ContentType="application/vnd.openxmlformats-officedocument.theme+xml"/>
  <Override PartName="/ppt/notesSlides/notesSlide5.xml" ContentType="application/vnd.openxmlformats-officedocument.presentationml.notesSlide+xml"/>
  <Override PartName="/ppt/slides/slide10.xml" ContentType="application/vnd.openxmlformats-officedocument.presentationml.slide+xml"/>
  <Override PartName="/ppt/diagrams/colors18.xml" ContentType="application/vnd.openxmlformats-officedocument.drawingml.diagramColors+xml"/>
  <Override PartName="/ppt/slides/slide20.xml" ContentType="application/vnd.openxmlformats-officedocument.presentationml.slide+xml"/>
  <Override PartName="/ppt/diagrams/drawing18.xml" ContentType="application/vnd.ms-office.drawingml.diagramDrawing+xml"/>
  <Override PartName="/ppt/slides/slide1.xml" ContentType="application/vnd.openxmlformats-officedocument.presentationml.slide+xml"/>
  <Override PartName="/ppt/slideLayouts/slideLayout2.xml" ContentType="application/vnd.openxmlformats-officedocument.presentationml.slideLayout+xml"/>
  <Override PartName="/ppt/diagrams/data9.xml" ContentType="application/vnd.openxmlformats-officedocument.drawingml.diagramData+xml"/>
  <Override PartName="/ppt/diagrams/layout6.xml" ContentType="application/vnd.openxmlformats-officedocument.drawingml.diagramLayout+xml"/>
  <Override PartName="/ppt/diagrams/data10.xml" ContentType="application/vnd.openxmlformats-officedocument.drawingml.diagramData+xml"/>
  <Override PartName="/ppt/slides/slide16.xml" ContentType="application/vnd.openxmlformats-officedocument.presentationml.slide+xml"/>
  <Override PartName="/ppt/viewProps.xml" ContentType="application/vnd.openxmlformats-officedocument.presentationml.viewProps+xml"/>
  <Override PartName="/ppt/diagrams/quickStyle14.xml" ContentType="application/vnd.openxmlformats-officedocument.drawingml.diagramStyle+xml"/>
  <Default Extension="rels" ContentType="application/vnd.openxmlformats-package.relationships+xml"/>
  <Override PartName="/ppt/slides/slide26.xml" ContentType="application/vnd.openxmlformats-officedocument.presentationml.slide+xml"/>
  <Override PartName="/ppt/diagrams/data20.xml" ContentType="application/vnd.openxmlformats-officedocument.drawingml.diagramData+xml"/>
  <Override PartName="/ppt/slides/slide35.xml" ContentType="application/vnd.openxmlformats-officedocument.presentationml.slide+xml"/>
  <Override PartName="/ppt/slides/slide7.xml" ContentType="application/vnd.openxmlformats-officedocument.presentationml.slide+xml"/>
  <Override PartName="/ppt/diagrams/layout14.xml" ContentType="application/vnd.openxmlformats-officedocument.drawingml.diagramLayout+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diagrams/quickStyle4.xml" ContentType="application/vnd.openxmlformats-officedocument.drawingml.diagramStyle+xml"/>
  <Override PartName="/ppt/slides/slide54.xml" ContentType="application/vnd.openxmlformats-officedocument.presentationml.slide+xml"/>
  <Override PartName="/ppt/diagrams/data16.xml" ContentType="application/vnd.openxmlformats-officedocument.drawingml.diagramData+xml"/>
  <Override PartName="/ppt/slideLayouts/slideLayout13.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diagrams/colors13.xml" ContentType="application/vnd.openxmlformats-officedocument.drawingml.diagramColors+xml"/>
  <Override PartName="/ppt/diagrams/colors6.xml" ContentType="application/vnd.openxmlformats-officedocument.drawingml.diagramColors+xml"/>
  <Override PartName="/ppt/diagrams/drawing13.xml" ContentType="application/vnd.ms-office.drawingml.diagramDrawing+xml"/>
  <Override PartName="/ppt/diagrams/drawing5.xml" ContentType="application/vnd.ms-office.drawingml.diagramDrawing+xml"/>
  <Override PartName="/ppt/theme/theme5.xml" ContentType="application/vnd.openxmlformats-officedocument.theme+xml"/>
  <Override PartName="/ppt/diagrams/data4.xml" ContentType="application/vnd.openxmlformats-officedocument.drawingml.diagramData+xml"/>
  <Override PartName="/ppt/diagrams/layout1.xml" ContentType="application/vnd.openxmlformats-officedocument.drawingml.diagramLayout+xml"/>
  <Override PartName="/ppt/notesSlides/notesSlide6.xml" ContentType="application/vnd.openxmlformats-officedocument.presentationml.notesSlide+xml"/>
  <Override PartName="/ppt/slides/slide11.xml" ContentType="application/vnd.openxmlformats-officedocument.presentationml.slide+xml"/>
  <Override PartName="/ppt/diagrams/colors19.xml" ContentType="application/vnd.openxmlformats-officedocument.drawingml.diagramColors+xml"/>
  <Override PartName="/ppt/slides/slide21.xml" ContentType="application/vnd.openxmlformats-officedocument.presentationml.slide+xml"/>
  <Override PartName="/ppt/diagrams/drawing19.xml" ContentType="application/vnd.ms-office.drawingml.diagramDrawing+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diagrams/layout7.xml" ContentType="application/vnd.openxmlformats-officedocument.drawingml.diagramLayout+xml"/>
  <Override PartName="/ppt/diagrams/data11.xml" ContentType="application/vnd.openxmlformats-officedocument.drawingml.diagramData+xml"/>
  <Override PartName="/ppt/slides/slide17.xml" ContentType="application/vnd.openxmlformats-officedocument.presentationml.slide+xml"/>
  <Override PartName="/ppt/diagrams/quickStyle15.xml" ContentType="application/vnd.openxmlformats-officedocument.drawingml.diagramStyl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diagrams/layout15.xml" ContentType="application/vnd.openxmlformats-officedocument.drawingml.diagramLayout+xml"/>
  <Override PartName="/ppt/slideLayouts/slideLayout9.xml" ContentType="application/vnd.openxmlformats-officedocument.presentationml.slideLayout+xml"/>
  <Override PartName="/ppt/diagrams/quickStyle5.xml" ContentType="application/vnd.openxmlformats-officedocument.drawingml.diagramStyle+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diagrams/data17.xml" ContentType="application/vnd.openxmlformats-officedocument.drawingml.diagramData+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diagrams/colors14.xml" ContentType="application/vnd.openxmlformats-officedocument.drawingml.diagramColors+xml"/>
  <Override PartName="/ppt/diagrams/colors7.xml" ContentType="application/vnd.openxmlformats-officedocument.drawingml.diagramColors+xml"/>
  <Override PartName="/ppt/diagrams/drawing14.xml" ContentType="application/vnd.ms-office.drawingml.diagramDrawing+xml"/>
  <Override PartName="/ppt/diagrams/drawing6.xml" ContentType="application/vnd.ms-office.drawingml.diagramDrawing+xml"/>
  <Override PartName="/ppt/theme/theme6.xml" ContentType="application/vnd.openxmlformats-officedocument.theme+xml"/>
  <Override PartName="/ppt/diagrams/data5.xml" ContentType="application/vnd.openxmlformats-officedocument.drawingml.diagramData+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diagrams/quickStyle10.xml" ContentType="application/vnd.openxmlformats-officedocument.drawingml.diagramStyle+xml"/>
  <Override PartName="/ppt/slides/slide22.xml" ContentType="application/vnd.openxmlformats-officedocument.presentationml.slide+xml"/>
  <Override PartName="/ppt/diagrams/quickStyle20.xml" ContentType="application/vnd.openxmlformats-officedocument.drawingml.diagramStyle+xml"/>
  <Override PartName="/ppt/slides/slide31.xml" ContentType="application/vnd.openxmlformats-officedocument.presentationml.slide+xml"/>
  <Override PartName="/ppt/slides/slide3.xml" ContentType="application/vnd.openxmlformats-officedocument.presentationml.slide+xml"/>
  <Override PartName="/ppt/diagrams/layout10.xml" ContentType="application/vnd.openxmlformats-officedocument.drawingml.diagramLayout+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1" r:id="rId2"/>
    <p:sldMasterId id="2147483663" r:id="rId3"/>
    <p:sldMasterId id="2147483665" r:id="rId4"/>
    <p:sldMasterId id="2147483667" r:id="rId5"/>
  </p:sldMasterIdLst>
  <p:notesMasterIdLst>
    <p:notesMasterId r:id="rId61"/>
  </p:notesMasterIdLst>
  <p:sldIdLst>
    <p:sldId id="258" r:id="rId6"/>
    <p:sldId id="429" r:id="rId7"/>
    <p:sldId id="430" r:id="rId8"/>
    <p:sldId id="431" r:id="rId9"/>
    <p:sldId id="433" r:id="rId10"/>
    <p:sldId id="435" r:id="rId11"/>
    <p:sldId id="440" r:id="rId12"/>
    <p:sldId id="441" r:id="rId13"/>
    <p:sldId id="462" r:id="rId14"/>
    <p:sldId id="463" r:id="rId15"/>
    <p:sldId id="464" r:id="rId16"/>
    <p:sldId id="265" r:id="rId17"/>
    <p:sldId id="473" r:id="rId18"/>
    <p:sldId id="266" r:id="rId19"/>
    <p:sldId id="454" r:id="rId20"/>
    <p:sldId id="456" r:id="rId21"/>
    <p:sldId id="457" r:id="rId22"/>
    <p:sldId id="281" r:id="rId23"/>
    <p:sldId id="395" r:id="rId24"/>
    <p:sldId id="327" r:id="rId25"/>
    <p:sldId id="329" r:id="rId26"/>
    <p:sldId id="375" r:id="rId27"/>
    <p:sldId id="397" r:id="rId28"/>
    <p:sldId id="378" r:id="rId29"/>
    <p:sldId id="381" r:id="rId30"/>
    <p:sldId id="398" r:id="rId31"/>
    <p:sldId id="366" r:id="rId32"/>
    <p:sldId id="368" r:id="rId33"/>
    <p:sldId id="370" r:id="rId34"/>
    <p:sldId id="426" r:id="rId35"/>
    <p:sldId id="374" r:id="rId36"/>
    <p:sldId id="419" r:id="rId37"/>
    <p:sldId id="420" r:id="rId38"/>
    <p:sldId id="399" r:id="rId39"/>
    <p:sldId id="390" r:id="rId40"/>
    <p:sldId id="467" r:id="rId41"/>
    <p:sldId id="466" r:id="rId42"/>
    <p:sldId id="468" r:id="rId43"/>
    <p:sldId id="427" r:id="rId44"/>
    <p:sldId id="416" r:id="rId45"/>
    <p:sldId id="417" r:id="rId46"/>
    <p:sldId id="418" r:id="rId47"/>
    <p:sldId id="382" r:id="rId48"/>
    <p:sldId id="384" r:id="rId49"/>
    <p:sldId id="385" r:id="rId50"/>
    <p:sldId id="386" r:id="rId51"/>
    <p:sldId id="388" r:id="rId52"/>
    <p:sldId id="389" r:id="rId53"/>
    <p:sldId id="276" r:id="rId54"/>
    <p:sldId id="277" r:id="rId55"/>
    <p:sldId id="393" r:id="rId56"/>
    <p:sldId id="422" r:id="rId57"/>
    <p:sldId id="471" r:id="rId58"/>
    <p:sldId id="472" r:id="rId59"/>
    <p:sldId id="470" r:id="rId6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5620"/>
    <p:restoredTop sz="94660"/>
  </p:normalViewPr>
  <p:slideViewPr>
    <p:cSldViewPr snapToGrid="0" snapToObjects="1">
      <p:cViewPr varScale="1">
        <p:scale>
          <a:sx n="92" d="100"/>
          <a:sy n="92" d="100"/>
        </p:scale>
        <p:origin x="-816"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ssimolazzeri:Desktop:da_fare_29_12_2010:AUA_2015:Poster_FU:DATI%2017-04-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style val="2"/>
  <c:chart>
    <c:autoTitleDeleted val="1"/>
    <c:view3D>
      <c:depthPercent val="100"/>
      <c:perspective val="30"/>
    </c:view3D>
    <c:floor>
      <c:spPr>
        <a:noFill/>
        <a:ln w="3175">
          <a:solidFill>
            <a:srgbClr val="C0C0C0"/>
          </a:solidFill>
          <a:prstDash val="solid"/>
        </a:ln>
      </c:spPr>
    </c:floor>
    <c:sideWall>
      <c:spPr>
        <a:noFill/>
        <a:ln w="25400">
          <a:noFill/>
        </a:ln>
      </c:spPr>
    </c:sideWall>
    <c:backWall>
      <c:spPr>
        <a:noFill/>
        <a:ln w="25400">
          <a:noFill/>
        </a:ln>
      </c:spPr>
    </c:backWall>
    <c:plotArea>
      <c:layout>
        <c:manualLayout>
          <c:layoutTarget val="inner"/>
          <c:xMode val="edge"/>
          <c:yMode val="edge"/>
          <c:x val="0.211302021176631"/>
          <c:y val="0.157447135653124"/>
          <c:w val="0.68304606845469"/>
          <c:h val="0.557447966771872"/>
        </c:manualLayout>
      </c:layout>
      <c:area3DChart>
        <c:grouping val="standard"/>
        <c:ser>
          <c:idx val="0"/>
          <c:order val="0"/>
          <c:tx>
            <c:strRef>
              <c:f>'Frequencies '!$M$10</c:f>
              <c:strCache>
                <c:ptCount val="1"/>
                <c:pt idx="0">
                  <c:v>PSA</c:v>
                </c:pt>
              </c:strCache>
            </c:strRef>
          </c:tx>
          <c:spPr>
            <a:solidFill>
              <a:srgbClr val="0000FF"/>
            </a:solidFill>
            <a:ln w="25400">
              <a:noFill/>
            </a:ln>
          </c:spPr>
          <c:cat>
            <c:strRef>
              <c:f>'Frequencies '!$L$11:$L$16</c:f>
              <c:strCache>
                <c:ptCount val="6"/>
                <c:pt idx="0">
                  <c:v>3 (134)</c:v>
                </c:pt>
                <c:pt idx="1">
                  <c:v>6 (126)</c:v>
                </c:pt>
                <c:pt idx="2">
                  <c:v>12 (120)</c:v>
                </c:pt>
                <c:pt idx="3">
                  <c:v>18 (78)</c:v>
                </c:pt>
                <c:pt idx="4">
                  <c:v>24 (49)</c:v>
                </c:pt>
                <c:pt idx="5">
                  <c:v>30 (29)</c:v>
                </c:pt>
              </c:strCache>
            </c:strRef>
          </c:cat>
          <c:val>
            <c:numRef>
              <c:f>'Frequencies '!$M$11:$M$16</c:f>
              <c:numCache>
                <c:formatCode>General</c:formatCode>
                <c:ptCount val="6"/>
                <c:pt idx="0">
                  <c:v>3.0</c:v>
                </c:pt>
                <c:pt idx="1">
                  <c:v>0.8</c:v>
                </c:pt>
                <c:pt idx="2">
                  <c:v>3.3</c:v>
                </c:pt>
                <c:pt idx="3">
                  <c:v>6.4</c:v>
                </c:pt>
                <c:pt idx="4">
                  <c:v>10.2</c:v>
                </c:pt>
                <c:pt idx="5">
                  <c:v>6.9</c:v>
                </c:pt>
              </c:numCache>
            </c:numRef>
          </c:val>
        </c:ser>
        <c:ser>
          <c:idx val="1"/>
          <c:order val="1"/>
          <c:tx>
            <c:strRef>
              <c:f>'Frequencies '!$N$10</c:f>
              <c:strCache>
                <c:ptCount val="1"/>
                <c:pt idx="0">
                  <c:v>PHI</c:v>
                </c:pt>
              </c:strCache>
            </c:strRef>
          </c:tx>
          <c:spPr>
            <a:solidFill>
              <a:srgbClr val="FF0000"/>
            </a:solidFill>
            <a:ln w="25400">
              <a:noFill/>
            </a:ln>
          </c:spPr>
          <c:cat>
            <c:strRef>
              <c:f>'Frequencies '!$L$11:$L$16</c:f>
              <c:strCache>
                <c:ptCount val="6"/>
                <c:pt idx="0">
                  <c:v>3 (134)</c:v>
                </c:pt>
                <c:pt idx="1">
                  <c:v>6 (126)</c:v>
                </c:pt>
                <c:pt idx="2">
                  <c:v>12 (120)</c:v>
                </c:pt>
                <c:pt idx="3">
                  <c:v>18 (78)</c:v>
                </c:pt>
                <c:pt idx="4">
                  <c:v>24 (49)</c:v>
                </c:pt>
                <c:pt idx="5">
                  <c:v>30 (29)</c:v>
                </c:pt>
              </c:strCache>
            </c:strRef>
          </c:cat>
          <c:val>
            <c:numRef>
              <c:f>'Frequencies '!$N$11:$N$16</c:f>
              <c:numCache>
                <c:formatCode>General</c:formatCode>
                <c:ptCount val="6"/>
                <c:pt idx="0">
                  <c:v>3.7</c:v>
                </c:pt>
                <c:pt idx="1">
                  <c:v>2.4</c:v>
                </c:pt>
                <c:pt idx="2">
                  <c:v>5.0</c:v>
                </c:pt>
                <c:pt idx="3">
                  <c:v>2.6</c:v>
                </c:pt>
                <c:pt idx="4">
                  <c:v>2.0</c:v>
                </c:pt>
                <c:pt idx="5">
                  <c:v>0.0</c:v>
                </c:pt>
              </c:numCache>
            </c:numRef>
          </c:val>
        </c:ser>
        <c:ser>
          <c:idx val="2"/>
          <c:order val="2"/>
          <c:tx>
            <c:strRef>
              <c:f>'Frequencies '!$O$10</c:f>
              <c:strCache>
                <c:ptCount val="1"/>
                <c:pt idx="0">
                  <c:v>p2PSA</c:v>
                </c:pt>
              </c:strCache>
            </c:strRef>
          </c:tx>
          <c:spPr>
            <a:solidFill>
              <a:srgbClr val="9BBB59"/>
            </a:solidFill>
            <a:ln w="25400">
              <a:noFill/>
            </a:ln>
          </c:spPr>
          <c:cat>
            <c:strRef>
              <c:f>'Frequencies '!$L$11:$L$16</c:f>
              <c:strCache>
                <c:ptCount val="6"/>
                <c:pt idx="0">
                  <c:v>3 (134)</c:v>
                </c:pt>
                <c:pt idx="1">
                  <c:v>6 (126)</c:v>
                </c:pt>
                <c:pt idx="2">
                  <c:v>12 (120)</c:v>
                </c:pt>
                <c:pt idx="3">
                  <c:v>18 (78)</c:v>
                </c:pt>
                <c:pt idx="4">
                  <c:v>24 (49)</c:v>
                </c:pt>
                <c:pt idx="5">
                  <c:v>30 (29)</c:v>
                </c:pt>
              </c:strCache>
            </c:strRef>
          </c:cat>
          <c:val>
            <c:numRef>
              <c:f>'Frequencies '!$O$11:$O$16</c:f>
              <c:numCache>
                <c:formatCode>General</c:formatCode>
                <c:ptCount val="6"/>
                <c:pt idx="0">
                  <c:v>30.6</c:v>
                </c:pt>
                <c:pt idx="1">
                  <c:v>32.5</c:v>
                </c:pt>
                <c:pt idx="2">
                  <c:v>27.5</c:v>
                </c:pt>
                <c:pt idx="3">
                  <c:v>33.3</c:v>
                </c:pt>
                <c:pt idx="4">
                  <c:v>28.6</c:v>
                </c:pt>
                <c:pt idx="5">
                  <c:v>10.3</c:v>
                </c:pt>
              </c:numCache>
            </c:numRef>
          </c:val>
        </c:ser>
        <c:axId val="616458232"/>
        <c:axId val="616008920"/>
        <c:axId val="498867160"/>
      </c:area3DChart>
      <c:catAx>
        <c:axId val="616458232"/>
        <c:scaling>
          <c:orientation val="minMax"/>
        </c:scaling>
        <c:axPos val="b"/>
        <c:numFmt formatCode="General" sourceLinked="1"/>
        <c:tickLblPos val="nextTo"/>
        <c:spPr>
          <a:ln w="3175">
            <a:solidFill>
              <a:srgbClr val="C0C0C0"/>
            </a:solidFill>
            <a:prstDash val="solid"/>
          </a:ln>
        </c:spPr>
        <c:txPr>
          <a:bodyPr rot="0" vert="horz"/>
          <a:lstStyle/>
          <a:p>
            <a:pPr>
              <a:defRPr/>
            </a:pPr>
            <a:endParaRPr lang="it-IT"/>
          </a:p>
        </c:txPr>
        <c:crossAx val="616008920"/>
        <c:crosses val="autoZero"/>
        <c:auto val="1"/>
        <c:lblAlgn val="ctr"/>
        <c:lblOffset val="100"/>
      </c:catAx>
      <c:valAx>
        <c:axId val="616008920"/>
        <c:scaling>
          <c:orientation val="minMax"/>
        </c:scaling>
        <c:axPos val="l"/>
        <c:majorGridlines>
          <c:spPr>
            <a:ln w="3175">
              <a:solidFill>
                <a:srgbClr val="C0C0C0"/>
              </a:solidFill>
              <a:prstDash val="solid"/>
            </a:ln>
          </c:spPr>
        </c:majorGridlines>
        <c:numFmt formatCode="General" sourceLinked="1"/>
        <c:majorTickMark val="none"/>
        <c:tickLblPos val="nextTo"/>
        <c:spPr>
          <a:ln w="9525">
            <a:noFill/>
          </a:ln>
        </c:spPr>
        <c:txPr>
          <a:bodyPr rot="0" vert="horz"/>
          <a:lstStyle/>
          <a:p>
            <a:pPr>
              <a:defRPr/>
            </a:pPr>
            <a:endParaRPr lang="it-IT"/>
          </a:p>
        </c:txPr>
        <c:crossAx val="616458232"/>
        <c:crosses val="autoZero"/>
        <c:crossBetween val="midCat"/>
      </c:valAx>
      <c:serAx>
        <c:axId val="498867160"/>
        <c:scaling>
          <c:orientation val="minMax"/>
        </c:scaling>
        <c:delete val="1"/>
        <c:axPos val="b"/>
        <c:numFmt formatCode="General" sourceLinked="1"/>
        <c:tickLblPos val="nextTo"/>
        <c:crossAx val="616008920"/>
        <c:crosses val="autoZero"/>
        <c:tickLblSkip val="1"/>
        <c:tickMarkSkip val="1"/>
      </c:serAx>
      <c:spPr>
        <a:noFill/>
        <a:ln w="25400">
          <a:noFill/>
        </a:ln>
      </c:spPr>
    </c:plotArea>
    <c:plotVisOnly val="1"/>
    <c:dispBlanksAs val="zero"/>
  </c:chart>
  <c:spPr>
    <a:solidFill>
      <a:srgbClr val="FFFFFF"/>
    </a:solidFill>
    <a:ln w="3175">
      <a:solidFill>
        <a:srgbClr val="C0C0C0"/>
      </a:solidFill>
      <a:prstDash val="solid"/>
    </a:ln>
  </c:spPr>
  <c:txPr>
    <a:bodyPr/>
    <a:lstStyle/>
    <a:p>
      <a:pPr>
        <a:defRPr sz="1200" b="0" i="0" u="none" strike="noStrike" baseline="0">
          <a:solidFill>
            <a:srgbClr val="000000"/>
          </a:solidFill>
          <a:latin typeface="Calibri"/>
          <a:ea typeface="Calibri"/>
          <a:cs typeface="Calibri"/>
        </a:defRPr>
      </a:pPr>
      <a:endParaRPr lang="it-IT"/>
    </a:p>
  </c:txPr>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9.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9FF216-D9FC-B84B-8FBA-2B8C380A53B1}" type="doc">
      <dgm:prSet loTypeId="urn:microsoft.com/office/officeart/2005/8/layout/vList4#3" loCatId="list" qsTypeId="urn:microsoft.com/office/officeart/2005/8/quickstyle/3D2" qsCatId="3D" csTypeId="urn:microsoft.com/office/officeart/2005/8/colors/accent0_1" csCatId="mainScheme" phldr="1"/>
      <dgm:spPr/>
      <dgm:t>
        <a:bodyPr/>
        <a:lstStyle/>
        <a:p>
          <a:endParaRPr lang="it-IT"/>
        </a:p>
      </dgm:t>
    </dgm:pt>
    <dgm:pt modelId="{D74F9776-6044-BF4B-A45D-499BCA2F21B0}">
      <dgm:prSet custT="1"/>
      <dgm:spPr/>
      <dgm:t>
        <a:bodyPr/>
        <a:lstStyle/>
        <a:p>
          <a:pPr algn="r" rtl="0">
            <a:lnSpc>
              <a:spcPts val="3960"/>
            </a:lnSpc>
          </a:pPr>
          <a:r>
            <a:rPr lang="it-IT" sz="3400" b="0" dirty="0" smtClean="0">
              <a:latin typeface="American Typewriter"/>
              <a:cs typeface="American Typewriter"/>
            </a:rPr>
            <a:t>PSA </a:t>
          </a:r>
          <a:r>
            <a:rPr lang="it-IT" sz="3400" b="0" dirty="0" err="1" smtClean="0">
              <a:latin typeface="American Typewriter"/>
              <a:cs typeface="American Typewriter"/>
            </a:rPr>
            <a:t>testing</a:t>
          </a:r>
          <a:r>
            <a:rPr lang="it-IT" sz="3400" b="0" dirty="0" smtClean="0">
              <a:latin typeface="American Typewriter"/>
              <a:cs typeface="American Typewriter"/>
            </a:rPr>
            <a:t> </a:t>
          </a:r>
          <a:r>
            <a:rPr lang="it-IT" sz="3400" b="0" dirty="0" err="1" smtClean="0">
              <a:latin typeface="American Typewriter"/>
              <a:cs typeface="American Typewriter"/>
            </a:rPr>
            <a:t>for</a:t>
          </a:r>
          <a:r>
            <a:rPr lang="it-IT" sz="3400" b="0" dirty="0" smtClean="0">
              <a:latin typeface="American Typewriter"/>
              <a:cs typeface="American Typewriter"/>
            </a:rPr>
            <a:t> </a:t>
          </a:r>
          <a:r>
            <a:rPr lang="it-IT" sz="3400" b="0" dirty="0" err="1" smtClean="0">
              <a:latin typeface="American Typewriter"/>
              <a:cs typeface="American Typewriter"/>
            </a:rPr>
            <a:t>early</a:t>
          </a:r>
          <a:r>
            <a:rPr lang="it-IT" sz="3400" b="0" dirty="0" smtClean="0">
              <a:latin typeface="American Typewriter"/>
              <a:cs typeface="American Typewriter"/>
            </a:rPr>
            <a:t> </a:t>
          </a:r>
          <a:r>
            <a:rPr lang="it-IT" sz="3400" b="0" dirty="0" err="1" smtClean="0">
              <a:latin typeface="American Typewriter"/>
              <a:cs typeface="American Typewriter"/>
            </a:rPr>
            <a:t>diagnosis</a:t>
          </a:r>
          <a:r>
            <a:rPr lang="it-IT" sz="3400" b="0" dirty="0" smtClean="0">
              <a:latin typeface="American Typewriter"/>
              <a:cs typeface="American Typewriter"/>
            </a:rPr>
            <a:t> </a:t>
          </a:r>
        </a:p>
        <a:p>
          <a:pPr algn="r" rtl="0">
            <a:lnSpc>
              <a:spcPts val="3360"/>
            </a:lnSpc>
          </a:pPr>
          <a:r>
            <a:rPr lang="it-IT" sz="3400" b="0" dirty="0" err="1" smtClean="0">
              <a:latin typeface="American Typewriter"/>
              <a:cs typeface="American Typewriter"/>
            </a:rPr>
            <a:t>of</a:t>
          </a:r>
          <a:r>
            <a:rPr lang="it-IT" sz="3400" b="0" dirty="0" smtClean="0">
              <a:latin typeface="American Typewriter"/>
              <a:cs typeface="American Typewriter"/>
            </a:rPr>
            <a:t> prostate </a:t>
          </a:r>
          <a:r>
            <a:rPr lang="it-IT" sz="3400" b="0" dirty="0" err="1" smtClean="0">
              <a:latin typeface="American Typewriter"/>
              <a:cs typeface="American Typewriter"/>
            </a:rPr>
            <a:t>cancer</a:t>
          </a:r>
          <a:r>
            <a:rPr lang="it-IT" sz="3400" b="0" dirty="0" smtClean="0">
              <a:latin typeface="American Typewriter"/>
              <a:cs typeface="American Typewriter"/>
            </a:rPr>
            <a:t>:                      </a:t>
          </a:r>
        </a:p>
        <a:p>
          <a:pPr algn="r" rtl="0">
            <a:lnSpc>
              <a:spcPts val="3360"/>
            </a:lnSpc>
          </a:pPr>
          <a:r>
            <a:rPr lang="it-IT" sz="4300" b="0" dirty="0" smtClean="0">
              <a:latin typeface="American Typewriter"/>
              <a:cs typeface="American Typewriter"/>
            </a:rPr>
            <a:t>The Great Prostate </a:t>
          </a:r>
          <a:r>
            <a:rPr lang="it-IT" sz="4300" b="0" dirty="0" err="1" smtClean="0">
              <a:latin typeface="American Typewriter"/>
              <a:cs typeface="American Typewriter"/>
            </a:rPr>
            <a:t>Mistake</a:t>
          </a:r>
          <a:r>
            <a:rPr lang="it-IT" sz="4300" b="0" dirty="0" smtClean="0">
              <a:latin typeface="American Typewriter"/>
              <a:cs typeface="American Typewriter"/>
            </a:rPr>
            <a:t> </a:t>
          </a:r>
        </a:p>
        <a:p>
          <a:pPr algn="r" rtl="0">
            <a:lnSpc>
              <a:spcPts val="3560"/>
            </a:lnSpc>
          </a:pPr>
          <a:r>
            <a:rPr lang="it-IT" sz="2400" b="0" dirty="0" smtClean="0">
              <a:latin typeface="American Typewriter"/>
              <a:cs typeface="American Typewriter"/>
            </a:rPr>
            <a:t>(</a:t>
          </a:r>
          <a:r>
            <a:rPr lang="en-US" sz="2400" b="0" dirty="0" smtClean="0">
              <a:latin typeface="American Typewriter"/>
              <a:cs typeface="American Typewriter"/>
            </a:rPr>
            <a:t>Published: March 9, 2010)</a:t>
          </a:r>
          <a:endParaRPr lang="it-IT" sz="2400" b="0" dirty="0">
            <a:latin typeface="American Typewriter"/>
            <a:cs typeface="American Typewriter"/>
          </a:endParaRPr>
        </a:p>
      </dgm:t>
    </dgm:pt>
    <dgm:pt modelId="{C5499B74-76E6-9948-9ACA-86B6D839DF00}" type="parTrans" cxnId="{6779F03B-E5D3-3046-99EA-4D708EEE4E90}">
      <dgm:prSet/>
      <dgm:spPr/>
      <dgm:t>
        <a:bodyPr/>
        <a:lstStyle/>
        <a:p>
          <a:pPr algn="r"/>
          <a:endParaRPr lang="it-IT">
            <a:latin typeface="American Typewriter"/>
            <a:cs typeface="American Typewriter"/>
          </a:endParaRPr>
        </a:p>
      </dgm:t>
    </dgm:pt>
    <dgm:pt modelId="{4B2968F7-3B37-E542-96DC-2C3AE3DAECB4}" type="sibTrans" cxnId="{6779F03B-E5D3-3046-99EA-4D708EEE4E90}">
      <dgm:prSet/>
      <dgm:spPr/>
      <dgm:t>
        <a:bodyPr/>
        <a:lstStyle/>
        <a:p>
          <a:pPr algn="r"/>
          <a:endParaRPr lang="it-IT">
            <a:latin typeface="American Typewriter"/>
            <a:cs typeface="American Typewriter"/>
          </a:endParaRPr>
        </a:p>
      </dgm:t>
    </dgm:pt>
    <dgm:pt modelId="{9C3110C8-EB28-9541-9EFE-379EF3E4913C}" type="pres">
      <dgm:prSet presAssocID="{359FF216-D9FC-B84B-8FBA-2B8C380A53B1}" presName="linear" presStyleCnt="0">
        <dgm:presLayoutVars>
          <dgm:dir/>
          <dgm:resizeHandles val="exact"/>
        </dgm:presLayoutVars>
      </dgm:prSet>
      <dgm:spPr/>
      <dgm:t>
        <a:bodyPr/>
        <a:lstStyle/>
        <a:p>
          <a:endParaRPr lang="it-IT"/>
        </a:p>
      </dgm:t>
    </dgm:pt>
    <dgm:pt modelId="{1B1CF1AE-26FF-1E45-9612-37F0C625055B}" type="pres">
      <dgm:prSet presAssocID="{D74F9776-6044-BF4B-A45D-499BCA2F21B0}" presName="comp" presStyleCnt="0"/>
      <dgm:spPr/>
      <dgm:t>
        <a:bodyPr/>
        <a:lstStyle/>
        <a:p>
          <a:endParaRPr lang="it-IT"/>
        </a:p>
      </dgm:t>
    </dgm:pt>
    <dgm:pt modelId="{E724CAB2-7FB3-7345-B29E-38B714D420BC}" type="pres">
      <dgm:prSet presAssocID="{D74F9776-6044-BF4B-A45D-499BCA2F21B0}" presName="box" presStyleLbl="node1" presStyleIdx="0" presStyleCnt="1" custScaleX="98986" custLinFactNeighborX="-2102"/>
      <dgm:spPr/>
      <dgm:t>
        <a:bodyPr/>
        <a:lstStyle/>
        <a:p>
          <a:endParaRPr lang="it-IT"/>
        </a:p>
      </dgm:t>
    </dgm:pt>
    <dgm:pt modelId="{B63D703E-D4A0-5E47-A074-E92D7A896091}" type="pres">
      <dgm:prSet presAssocID="{D74F9776-6044-BF4B-A45D-499BCA2F21B0}" presName="img" presStyleLbl="fgImgPlace1" presStyleIdx="0" presStyleCnt="1" custScaleX="176858" custScaleY="100863" custLinFactNeighborX="25473" custLinFactNeighborY="635"/>
      <dgm:spPr>
        <a:blipFill rotWithShape="0">
          <a:blip xmlns:r="http://schemas.openxmlformats.org/officeDocument/2006/relationships" r:embed="rId1"/>
          <a:stretch>
            <a:fillRect/>
          </a:stretch>
        </a:blipFill>
      </dgm:spPr>
      <dgm:t>
        <a:bodyPr/>
        <a:lstStyle/>
        <a:p>
          <a:endParaRPr lang="it-IT"/>
        </a:p>
      </dgm:t>
    </dgm:pt>
    <dgm:pt modelId="{41BFD882-4E4C-1A40-BD19-78E92D956CBD}" type="pres">
      <dgm:prSet presAssocID="{D74F9776-6044-BF4B-A45D-499BCA2F21B0}" presName="text" presStyleLbl="node1" presStyleIdx="0" presStyleCnt="1">
        <dgm:presLayoutVars>
          <dgm:bulletEnabled val="1"/>
        </dgm:presLayoutVars>
      </dgm:prSet>
      <dgm:spPr/>
      <dgm:t>
        <a:bodyPr/>
        <a:lstStyle/>
        <a:p>
          <a:endParaRPr lang="it-IT"/>
        </a:p>
      </dgm:t>
    </dgm:pt>
  </dgm:ptLst>
  <dgm:cxnLst>
    <dgm:cxn modelId="{CD547811-95FB-0A4A-A90A-F677FCCAFB6F}" type="presOf" srcId="{D74F9776-6044-BF4B-A45D-499BCA2F21B0}" destId="{41BFD882-4E4C-1A40-BD19-78E92D956CBD}" srcOrd="1" destOrd="0" presId="urn:microsoft.com/office/officeart/2005/8/layout/vList4#3"/>
    <dgm:cxn modelId="{1281DB23-9B6E-6442-965D-A1227AB8CE4C}" type="presOf" srcId="{359FF216-D9FC-B84B-8FBA-2B8C380A53B1}" destId="{9C3110C8-EB28-9541-9EFE-379EF3E4913C}" srcOrd="0" destOrd="0" presId="urn:microsoft.com/office/officeart/2005/8/layout/vList4#3"/>
    <dgm:cxn modelId="{77BB09B0-5FD1-8C4B-B813-71202722C6AB}" type="presOf" srcId="{D74F9776-6044-BF4B-A45D-499BCA2F21B0}" destId="{E724CAB2-7FB3-7345-B29E-38B714D420BC}" srcOrd="0" destOrd="0" presId="urn:microsoft.com/office/officeart/2005/8/layout/vList4#3"/>
    <dgm:cxn modelId="{6779F03B-E5D3-3046-99EA-4D708EEE4E90}" srcId="{359FF216-D9FC-B84B-8FBA-2B8C380A53B1}" destId="{D74F9776-6044-BF4B-A45D-499BCA2F21B0}" srcOrd="0" destOrd="0" parTransId="{C5499B74-76E6-9948-9ACA-86B6D839DF00}" sibTransId="{4B2968F7-3B37-E542-96DC-2C3AE3DAECB4}"/>
    <dgm:cxn modelId="{FD4097FC-25F7-8449-B73F-946F7BBE71BC}" type="presParOf" srcId="{9C3110C8-EB28-9541-9EFE-379EF3E4913C}" destId="{1B1CF1AE-26FF-1E45-9612-37F0C625055B}" srcOrd="0" destOrd="0" presId="urn:microsoft.com/office/officeart/2005/8/layout/vList4#3"/>
    <dgm:cxn modelId="{089A949D-688D-2340-8C68-64B3CE412805}" type="presParOf" srcId="{1B1CF1AE-26FF-1E45-9612-37F0C625055B}" destId="{E724CAB2-7FB3-7345-B29E-38B714D420BC}" srcOrd="0" destOrd="0" presId="urn:microsoft.com/office/officeart/2005/8/layout/vList4#3"/>
    <dgm:cxn modelId="{8803FD7B-8BBE-A540-93C6-F8F3C65B78ED}" type="presParOf" srcId="{1B1CF1AE-26FF-1E45-9612-37F0C625055B}" destId="{B63D703E-D4A0-5E47-A074-E92D7A896091}" srcOrd="1" destOrd="0" presId="urn:microsoft.com/office/officeart/2005/8/layout/vList4#3"/>
    <dgm:cxn modelId="{FAD2684F-E3E5-8844-938C-769338C0ED8C}" type="presParOf" srcId="{1B1CF1AE-26FF-1E45-9612-37F0C625055B}" destId="{41BFD882-4E4C-1A40-BD19-78E92D956CBD}" srcOrd="2" destOrd="0" presId="urn:microsoft.com/office/officeart/2005/8/layout/vList4#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29C046-825B-9844-B548-523DB852F55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it-IT"/>
        </a:p>
      </dgm:t>
    </dgm:pt>
    <dgm:pt modelId="{E83F30ED-6928-8048-9369-55277AD8A92A}">
      <dgm:prSet/>
      <dgm:spPr/>
      <dgm:t>
        <a:bodyPr/>
        <a:lstStyle/>
        <a:p>
          <a:pPr rtl="0"/>
          <a:r>
            <a:rPr lang="en-GB" noProof="0" dirty="0" smtClean="0"/>
            <a:t>p2PSA/PHI</a:t>
          </a:r>
        </a:p>
        <a:p>
          <a:pPr rtl="0"/>
          <a:r>
            <a:rPr lang="en-GB" noProof="0" dirty="0" smtClean="0"/>
            <a:t>(%p2PSA) </a:t>
          </a:r>
          <a:endParaRPr lang="en-GB" noProof="0" dirty="0"/>
        </a:p>
      </dgm:t>
    </dgm:pt>
    <dgm:pt modelId="{0198CD1C-BD4C-E14D-B79D-27DD1F0979AB}" type="parTrans" cxnId="{653E4CE8-0AC1-D340-A11A-3FF781FB263A}">
      <dgm:prSet/>
      <dgm:spPr/>
      <dgm:t>
        <a:bodyPr/>
        <a:lstStyle/>
        <a:p>
          <a:endParaRPr lang="it-IT"/>
        </a:p>
      </dgm:t>
    </dgm:pt>
    <dgm:pt modelId="{891524D0-3FB7-E74F-8A65-FE0D5FCB3FEF}" type="sibTrans" cxnId="{653E4CE8-0AC1-D340-A11A-3FF781FB263A}">
      <dgm:prSet/>
      <dgm:spPr/>
      <dgm:t>
        <a:bodyPr/>
        <a:lstStyle/>
        <a:p>
          <a:endParaRPr lang="it-IT"/>
        </a:p>
      </dgm:t>
    </dgm:pt>
    <dgm:pt modelId="{E8C9CA38-4F43-E54E-9080-FFE02BDBA0E9}">
      <dgm:prSet/>
      <dgm:spPr/>
      <dgm:t>
        <a:bodyPr/>
        <a:lstStyle/>
        <a:p>
          <a:pPr rtl="0"/>
          <a:r>
            <a:rPr lang="en-GB" noProof="0" dirty="0" smtClean="0"/>
            <a:t>More accurate of tPSA, </a:t>
          </a:r>
          <a:r>
            <a:rPr lang="en-GB" noProof="0" dirty="0" err="1" smtClean="0"/>
            <a:t>f</a:t>
          </a:r>
          <a:r>
            <a:rPr lang="en-GB" noProof="0" dirty="0" smtClean="0"/>
            <a:t>/tPSA in predicting PCa</a:t>
          </a:r>
          <a:endParaRPr lang="en-GB" noProof="0" dirty="0"/>
        </a:p>
      </dgm:t>
    </dgm:pt>
    <dgm:pt modelId="{299291F1-76D5-BC4A-B1CE-E02661676AB0}" type="parTrans" cxnId="{4379EBF8-E3FA-764F-8DE5-976079FF3FE2}">
      <dgm:prSet/>
      <dgm:spPr/>
      <dgm:t>
        <a:bodyPr/>
        <a:lstStyle/>
        <a:p>
          <a:endParaRPr lang="it-IT"/>
        </a:p>
      </dgm:t>
    </dgm:pt>
    <dgm:pt modelId="{70DFDD91-8260-654F-8ABB-9074AE9C4D2C}" type="sibTrans" cxnId="{4379EBF8-E3FA-764F-8DE5-976079FF3FE2}">
      <dgm:prSet/>
      <dgm:spPr/>
      <dgm:t>
        <a:bodyPr/>
        <a:lstStyle/>
        <a:p>
          <a:endParaRPr lang="it-IT"/>
        </a:p>
      </dgm:t>
    </dgm:pt>
    <dgm:pt modelId="{D7452491-CE04-6B46-AFEF-E0F54A8B75ED}">
      <dgm:prSet/>
      <dgm:spPr/>
      <dgm:t>
        <a:bodyPr/>
        <a:lstStyle/>
        <a:p>
          <a:pPr rtl="0"/>
          <a:r>
            <a:rPr lang="en-GB" noProof="0" dirty="0" smtClean="0">
              <a:solidFill>
                <a:srgbClr val="7F7F7F"/>
              </a:solidFill>
            </a:rPr>
            <a:t>Correlate with aggressiveness</a:t>
          </a:r>
          <a:endParaRPr lang="en-GB" noProof="0" dirty="0">
            <a:solidFill>
              <a:srgbClr val="7F7F7F"/>
            </a:solidFill>
          </a:endParaRPr>
        </a:p>
      </dgm:t>
    </dgm:pt>
    <dgm:pt modelId="{248CCDFF-FFB2-F44F-8EC9-341CF59B5924}" type="parTrans" cxnId="{551435C3-764C-A047-A470-414CD2B89009}">
      <dgm:prSet/>
      <dgm:spPr/>
      <dgm:t>
        <a:bodyPr/>
        <a:lstStyle/>
        <a:p>
          <a:endParaRPr lang="it-IT"/>
        </a:p>
      </dgm:t>
    </dgm:pt>
    <dgm:pt modelId="{584BB1CB-F70B-0C47-B880-82D861CFD13F}" type="sibTrans" cxnId="{551435C3-764C-A047-A470-414CD2B89009}">
      <dgm:prSet/>
      <dgm:spPr/>
      <dgm:t>
        <a:bodyPr/>
        <a:lstStyle/>
        <a:p>
          <a:endParaRPr lang="it-IT"/>
        </a:p>
      </dgm:t>
    </dgm:pt>
    <dgm:pt modelId="{5AAF9211-6F7C-0749-A821-E14DD3DF77BE}" type="pres">
      <dgm:prSet presAssocID="{8A29C046-825B-9844-B548-523DB852F553}" presName="hierChild1" presStyleCnt="0">
        <dgm:presLayoutVars>
          <dgm:chPref val="1"/>
          <dgm:dir/>
          <dgm:animOne val="branch"/>
          <dgm:animLvl val="lvl"/>
          <dgm:resizeHandles/>
        </dgm:presLayoutVars>
      </dgm:prSet>
      <dgm:spPr/>
      <dgm:t>
        <a:bodyPr/>
        <a:lstStyle/>
        <a:p>
          <a:endParaRPr lang="it-IT"/>
        </a:p>
      </dgm:t>
    </dgm:pt>
    <dgm:pt modelId="{A65742DC-2AEE-2545-AE40-BEE3455BF6A3}" type="pres">
      <dgm:prSet presAssocID="{E83F30ED-6928-8048-9369-55277AD8A92A}" presName="hierRoot1" presStyleCnt="0"/>
      <dgm:spPr/>
      <dgm:t>
        <a:bodyPr/>
        <a:lstStyle/>
        <a:p>
          <a:endParaRPr lang="it-IT"/>
        </a:p>
      </dgm:t>
    </dgm:pt>
    <dgm:pt modelId="{D7C1F038-DE0A-2D47-8303-8381DC3F4365}" type="pres">
      <dgm:prSet presAssocID="{E83F30ED-6928-8048-9369-55277AD8A92A}" presName="composite" presStyleCnt="0"/>
      <dgm:spPr/>
      <dgm:t>
        <a:bodyPr/>
        <a:lstStyle/>
        <a:p>
          <a:endParaRPr lang="it-IT"/>
        </a:p>
      </dgm:t>
    </dgm:pt>
    <dgm:pt modelId="{F4356846-751F-624B-8360-857320CED316}" type="pres">
      <dgm:prSet presAssocID="{E83F30ED-6928-8048-9369-55277AD8A92A}" presName="background" presStyleLbl="node0" presStyleIdx="0" presStyleCnt="1"/>
      <dgm:spPr/>
      <dgm:t>
        <a:bodyPr/>
        <a:lstStyle/>
        <a:p>
          <a:endParaRPr lang="it-IT"/>
        </a:p>
      </dgm:t>
    </dgm:pt>
    <dgm:pt modelId="{CFD2D1C2-4702-9E46-A6F0-02AE05F11029}" type="pres">
      <dgm:prSet presAssocID="{E83F30ED-6928-8048-9369-55277AD8A92A}" presName="text" presStyleLbl="fgAcc0" presStyleIdx="0" presStyleCnt="1">
        <dgm:presLayoutVars>
          <dgm:chPref val="3"/>
        </dgm:presLayoutVars>
      </dgm:prSet>
      <dgm:spPr/>
      <dgm:t>
        <a:bodyPr/>
        <a:lstStyle/>
        <a:p>
          <a:endParaRPr lang="it-IT"/>
        </a:p>
      </dgm:t>
    </dgm:pt>
    <dgm:pt modelId="{B6791D3A-CC02-8840-86E5-892BACF5202B}" type="pres">
      <dgm:prSet presAssocID="{E83F30ED-6928-8048-9369-55277AD8A92A}" presName="hierChild2" presStyleCnt="0"/>
      <dgm:spPr/>
      <dgm:t>
        <a:bodyPr/>
        <a:lstStyle/>
        <a:p>
          <a:endParaRPr lang="it-IT"/>
        </a:p>
      </dgm:t>
    </dgm:pt>
    <dgm:pt modelId="{27FD0D92-C069-4541-9C20-3C0C101AD5D0}" type="pres">
      <dgm:prSet presAssocID="{299291F1-76D5-BC4A-B1CE-E02661676AB0}" presName="Name10" presStyleLbl="parChTrans1D2" presStyleIdx="0" presStyleCnt="2"/>
      <dgm:spPr/>
      <dgm:t>
        <a:bodyPr/>
        <a:lstStyle/>
        <a:p>
          <a:endParaRPr lang="it-IT"/>
        </a:p>
      </dgm:t>
    </dgm:pt>
    <dgm:pt modelId="{150B069D-10F8-FF48-AD15-C489C1DEF08F}" type="pres">
      <dgm:prSet presAssocID="{E8C9CA38-4F43-E54E-9080-FFE02BDBA0E9}" presName="hierRoot2" presStyleCnt="0"/>
      <dgm:spPr/>
      <dgm:t>
        <a:bodyPr/>
        <a:lstStyle/>
        <a:p>
          <a:endParaRPr lang="it-IT"/>
        </a:p>
      </dgm:t>
    </dgm:pt>
    <dgm:pt modelId="{410DE9B9-A4A7-FB48-B200-E4B235019BFD}" type="pres">
      <dgm:prSet presAssocID="{E8C9CA38-4F43-E54E-9080-FFE02BDBA0E9}" presName="composite2" presStyleCnt="0"/>
      <dgm:spPr/>
      <dgm:t>
        <a:bodyPr/>
        <a:lstStyle/>
        <a:p>
          <a:endParaRPr lang="it-IT"/>
        </a:p>
      </dgm:t>
    </dgm:pt>
    <dgm:pt modelId="{8F22CA05-BDEC-9241-9A7F-79D6733384A8}" type="pres">
      <dgm:prSet presAssocID="{E8C9CA38-4F43-E54E-9080-FFE02BDBA0E9}" presName="background2" presStyleLbl="node2" presStyleIdx="0" presStyleCnt="2"/>
      <dgm:spPr/>
      <dgm:t>
        <a:bodyPr/>
        <a:lstStyle/>
        <a:p>
          <a:endParaRPr lang="it-IT"/>
        </a:p>
      </dgm:t>
    </dgm:pt>
    <dgm:pt modelId="{22F211E9-2FC6-2F47-A65A-EBF7A4F6BA21}" type="pres">
      <dgm:prSet presAssocID="{E8C9CA38-4F43-E54E-9080-FFE02BDBA0E9}" presName="text2" presStyleLbl="fgAcc2" presStyleIdx="0" presStyleCnt="2" custScaleX="133337">
        <dgm:presLayoutVars>
          <dgm:chPref val="3"/>
        </dgm:presLayoutVars>
      </dgm:prSet>
      <dgm:spPr/>
      <dgm:t>
        <a:bodyPr/>
        <a:lstStyle/>
        <a:p>
          <a:endParaRPr lang="it-IT"/>
        </a:p>
      </dgm:t>
    </dgm:pt>
    <dgm:pt modelId="{14484672-38BE-8146-991C-C69080C3B85A}" type="pres">
      <dgm:prSet presAssocID="{E8C9CA38-4F43-E54E-9080-FFE02BDBA0E9}" presName="hierChild3" presStyleCnt="0"/>
      <dgm:spPr/>
      <dgm:t>
        <a:bodyPr/>
        <a:lstStyle/>
        <a:p>
          <a:endParaRPr lang="it-IT"/>
        </a:p>
      </dgm:t>
    </dgm:pt>
    <dgm:pt modelId="{78DBED33-BF88-C24E-9F76-7C1CEB53652E}" type="pres">
      <dgm:prSet presAssocID="{248CCDFF-FFB2-F44F-8EC9-341CF59B5924}" presName="Name10" presStyleLbl="parChTrans1D2" presStyleIdx="1" presStyleCnt="2"/>
      <dgm:spPr/>
      <dgm:t>
        <a:bodyPr/>
        <a:lstStyle/>
        <a:p>
          <a:endParaRPr lang="it-IT"/>
        </a:p>
      </dgm:t>
    </dgm:pt>
    <dgm:pt modelId="{889E165F-4A86-7143-973F-04441BFABECE}" type="pres">
      <dgm:prSet presAssocID="{D7452491-CE04-6B46-AFEF-E0F54A8B75ED}" presName="hierRoot2" presStyleCnt="0"/>
      <dgm:spPr/>
      <dgm:t>
        <a:bodyPr/>
        <a:lstStyle/>
        <a:p>
          <a:endParaRPr lang="it-IT"/>
        </a:p>
      </dgm:t>
    </dgm:pt>
    <dgm:pt modelId="{9C3EE26C-9643-FA44-8FD9-6494987A91FB}" type="pres">
      <dgm:prSet presAssocID="{D7452491-CE04-6B46-AFEF-E0F54A8B75ED}" presName="composite2" presStyleCnt="0"/>
      <dgm:spPr/>
      <dgm:t>
        <a:bodyPr/>
        <a:lstStyle/>
        <a:p>
          <a:endParaRPr lang="it-IT"/>
        </a:p>
      </dgm:t>
    </dgm:pt>
    <dgm:pt modelId="{67CF5E4F-3979-7C42-9DB2-4B78155B3513}" type="pres">
      <dgm:prSet presAssocID="{D7452491-CE04-6B46-AFEF-E0F54A8B75ED}" presName="background2" presStyleLbl="node2" presStyleIdx="1" presStyleCnt="2"/>
      <dgm:spPr/>
      <dgm:t>
        <a:bodyPr/>
        <a:lstStyle/>
        <a:p>
          <a:endParaRPr lang="it-IT"/>
        </a:p>
      </dgm:t>
    </dgm:pt>
    <dgm:pt modelId="{C2082403-379A-6043-92B8-F30EE55B63D7}" type="pres">
      <dgm:prSet presAssocID="{D7452491-CE04-6B46-AFEF-E0F54A8B75ED}" presName="text2" presStyleLbl="fgAcc2" presStyleIdx="1" presStyleCnt="2">
        <dgm:presLayoutVars>
          <dgm:chPref val="3"/>
        </dgm:presLayoutVars>
      </dgm:prSet>
      <dgm:spPr/>
      <dgm:t>
        <a:bodyPr/>
        <a:lstStyle/>
        <a:p>
          <a:endParaRPr lang="it-IT"/>
        </a:p>
      </dgm:t>
    </dgm:pt>
    <dgm:pt modelId="{9D5DC7CF-CE1D-C14A-9878-9F31C433035F}" type="pres">
      <dgm:prSet presAssocID="{D7452491-CE04-6B46-AFEF-E0F54A8B75ED}" presName="hierChild3" presStyleCnt="0"/>
      <dgm:spPr/>
      <dgm:t>
        <a:bodyPr/>
        <a:lstStyle/>
        <a:p>
          <a:endParaRPr lang="it-IT"/>
        </a:p>
      </dgm:t>
    </dgm:pt>
  </dgm:ptLst>
  <dgm:cxnLst>
    <dgm:cxn modelId="{551435C3-764C-A047-A470-414CD2B89009}" srcId="{E83F30ED-6928-8048-9369-55277AD8A92A}" destId="{D7452491-CE04-6B46-AFEF-E0F54A8B75ED}" srcOrd="1" destOrd="0" parTransId="{248CCDFF-FFB2-F44F-8EC9-341CF59B5924}" sibTransId="{584BB1CB-F70B-0C47-B880-82D861CFD13F}"/>
    <dgm:cxn modelId="{4379EBF8-E3FA-764F-8DE5-976079FF3FE2}" srcId="{E83F30ED-6928-8048-9369-55277AD8A92A}" destId="{E8C9CA38-4F43-E54E-9080-FFE02BDBA0E9}" srcOrd="0" destOrd="0" parTransId="{299291F1-76D5-BC4A-B1CE-E02661676AB0}" sibTransId="{70DFDD91-8260-654F-8ABB-9074AE9C4D2C}"/>
    <dgm:cxn modelId="{797329A4-26F8-C24E-BB31-23C59ADA7BF3}" type="presOf" srcId="{8A29C046-825B-9844-B548-523DB852F553}" destId="{5AAF9211-6F7C-0749-A821-E14DD3DF77BE}" srcOrd="0" destOrd="0" presId="urn:microsoft.com/office/officeart/2005/8/layout/hierarchy1"/>
    <dgm:cxn modelId="{8E89B8A8-47DA-6F4D-BFEE-031BE84116E8}" type="presOf" srcId="{299291F1-76D5-BC4A-B1CE-E02661676AB0}" destId="{27FD0D92-C069-4541-9C20-3C0C101AD5D0}" srcOrd="0" destOrd="0" presId="urn:microsoft.com/office/officeart/2005/8/layout/hierarchy1"/>
    <dgm:cxn modelId="{3B0E94AF-5456-4345-8144-BA68C35B63EF}" type="presOf" srcId="{E83F30ED-6928-8048-9369-55277AD8A92A}" destId="{CFD2D1C2-4702-9E46-A6F0-02AE05F11029}" srcOrd="0" destOrd="0" presId="urn:microsoft.com/office/officeart/2005/8/layout/hierarchy1"/>
    <dgm:cxn modelId="{B56744FD-87A1-714F-9B06-8F922B349B49}" type="presOf" srcId="{E8C9CA38-4F43-E54E-9080-FFE02BDBA0E9}" destId="{22F211E9-2FC6-2F47-A65A-EBF7A4F6BA21}" srcOrd="0" destOrd="0" presId="urn:microsoft.com/office/officeart/2005/8/layout/hierarchy1"/>
    <dgm:cxn modelId="{16B1923D-A61E-5E48-B1C1-DD314D6DEF56}" type="presOf" srcId="{D7452491-CE04-6B46-AFEF-E0F54A8B75ED}" destId="{C2082403-379A-6043-92B8-F30EE55B63D7}" srcOrd="0" destOrd="0" presId="urn:microsoft.com/office/officeart/2005/8/layout/hierarchy1"/>
    <dgm:cxn modelId="{653E4CE8-0AC1-D340-A11A-3FF781FB263A}" srcId="{8A29C046-825B-9844-B548-523DB852F553}" destId="{E83F30ED-6928-8048-9369-55277AD8A92A}" srcOrd="0" destOrd="0" parTransId="{0198CD1C-BD4C-E14D-B79D-27DD1F0979AB}" sibTransId="{891524D0-3FB7-E74F-8A65-FE0D5FCB3FEF}"/>
    <dgm:cxn modelId="{161F5D58-7C6A-684A-A90B-B26F31BCAE56}" type="presOf" srcId="{248CCDFF-FFB2-F44F-8EC9-341CF59B5924}" destId="{78DBED33-BF88-C24E-9F76-7C1CEB53652E}" srcOrd="0" destOrd="0" presId="urn:microsoft.com/office/officeart/2005/8/layout/hierarchy1"/>
    <dgm:cxn modelId="{FDB868CE-2C5E-894A-ADDB-CF4EBE05A234}" type="presParOf" srcId="{5AAF9211-6F7C-0749-A821-E14DD3DF77BE}" destId="{A65742DC-2AEE-2545-AE40-BEE3455BF6A3}" srcOrd="0" destOrd="0" presId="urn:microsoft.com/office/officeart/2005/8/layout/hierarchy1"/>
    <dgm:cxn modelId="{7626CA13-229E-544E-837F-9A6835B16806}" type="presParOf" srcId="{A65742DC-2AEE-2545-AE40-BEE3455BF6A3}" destId="{D7C1F038-DE0A-2D47-8303-8381DC3F4365}" srcOrd="0" destOrd="0" presId="urn:microsoft.com/office/officeart/2005/8/layout/hierarchy1"/>
    <dgm:cxn modelId="{8B373280-79E5-CC48-AF60-C71134520B3C}" type="presParOf" srcId="{D7C1F038-DE0A-2D47-8303-8381DC3F4365}" destId="{F4356846-751F-624B-8360-857320CED316}" srcOrd="0" destOrd="0" presId="urn:microsoft.com/office/officeart/2005/8/layout/hierarchy1"/>
    <dgm:cxn modelId="{FCEE333F-FBAF-1143-9326-71101E151B64}" type="presParOf" srcId="{D7C1F038-DE0A-2D47-8303-8381DC3F4365}" destId="{CFD2D1C2-4702-9E46-A6F0-02AE05F11029}" srcOrd="1" destOrd="0" presId="urn:microsoft.com/office/officeart/2005/8/layout/hierarchy1"/>
    <dgm:cxn modelId="{A72D3337-DB66-3D48-9093-A6AFE3AC48F0}" type="presParOf" srcId="{A65742DC-2AEE-2545-AE40-BEE3455BF6A3}" destId="{B6791D3A-CC02-8840-86E5-892BACF5202B}" srcOrd="1" destOrd="0" presId="urn:microsoft.com/office/officeart/2005/8/layout/hierarchy1"/>
    <dgm:cxn modelId="{BC61A5F6-9D41-B14B-B408-8B0F990B56C2}" type="presParOf" srcId="{B6791D3A-CC02-8840-86E5-892BACF5202B}" destId="{27FD0D92-C069-4541-9C20-3C0C101AD5D0}" srcOrd="0" destOrd="0" presId="urn:microsoft.com/office/officeart/2005/8/layout/hierarchy1"/>
    <dgm:cxn modelId="{3905DE8D-1707-3349-ACD8-A4EB910FCBEB}" type="presParOf" srcId="{B6791D3A-CC02-8840-86E5-892BACF5202B}" destId="{150B069D-10F8-FF48-AD15-C489C1DEF08F}" srcOrd="1" destOrd="0" presId="urn:microsoft.com/office/officeart/2005/8/layout/hierarchy1"/>
    <dgm:cxn modelId="{E5923F21-D114-E546-ACE8-D56D0F3EA549}" type="presParOf" srcId="{150B069D-10F8-FF48-AD15-C489C1DEF08F}" destId="{410DE9B9-A4A7-FB48-B200-E4B235019BFD}" srcOrd="0" destOrd="0" presId="urn:microsoft.com/office/officeart/2005/8/layout/hierarchy1"/>
    <dgm:cxn modelId="{DE55311D-9F21-0F4B-85DB-4F50612E2305}" type="presParOf" srcId="{410DE9B9-A4A7-FB48-B200-E4B235019BFD}" destId="{8F22CA05-BDEC-9241-9A7F-79D6733384A8}" srcOrd="0" destOrd="0" presId="urn:microsoft.com/office/officeart/2005/8/layout/hierarchy1"/>
    <dgm:cxn modelId="{9EBA909D-F2C0-7B48-BA3B-80509C9BB258}" type="presParOf" srcId="{410DE9B9-A4A7-FB48-B200-E4B235019BFD}" destId="{22F211E9-2FC6-2F47-A65A-EBF7A4F6BA21}" srcOrd="1" destOrd="0" presId="urn:microsoft.com/office/officeart/2005/8/layout/hierarchy1"/>
    <dgm:cxn modelId="{D1392751-26EC-CC4A-BF75-4DBC387AD439}" type="presParOf" srcId="{150B069D-10F8-FF48-AD15-C489C1DEF08F}" destId="{14484672-38BE-8146-991C-C69080C3B85A}" srcOrd="1" destOrd="0" presId="urn:microsoft.com/office/officeart/2005/8/layout/hierarchy1"/>
    <dgm:cxn modelId="{490BF80E-34D4-2547-A926-782D46CDFE39}" type="presParOf" srcId="{B6791D3A-CC02-8840-86E5-892BACF5202B}" destId="{78DBED33-BF88-C24E-9F76-7C1CEB53652E}" srcOrd="2" destOrd="0" presId="urn:microsoft.com/office/officeart/2005/8/layout/hierarchy1"/>
    <dgm:cxn modelId="{F442B127-DBE0-E84E-AB20-5D3E9475B491}" type="presParOf" srcId="{B6791D3A-CC02-8840-86E5-892BACF5202B}" destId="{889E165F-4A86-7143-973F-04441BFABECE}" srcOrd="3" destOrd="0" presId="urn:microsoft.com/office/officeart/2005/8/layout/hierarchy1"/>
    <dgm:cxn modelId="{C21B5962-0A6E-054A-9DBD-4F012862A9EB}" type="presParOf" srcId="{889E165F-4A86-7143-973F-04441BFABECE}" destId="{9C3EE26C-9643-FA44-8FD9-6494987A91FB}" srcOrd="0" destOrd="0" presId="urn:microsoft.com/office/officeart/2005/8/layout/hierarchy1"/>
    <dgm:cxn modelId="{ACC95098-8738-6740-81EF-C0930411998C}" type="presParOf" srcId="{9C3EE26C-9643-FA44-8FD9-6494987A91FB}" destId="{67CF5E4F-3979-7C42-9DB2-4B78155B3513}" srcOrd="0" destOrd="0" presId="urn:microsoft.com/office/officeart/2005/8/layout/hierarchy1"/>
    <dgm:cxn modelId="{389EF4C7-8A21-6C4E-8B55-16A1963AABE0}" type="presParOf" srcId="{9C3EE26C-9643-FA44-8FD9-6494987A91FB}" destId="{C2082403-379A-6043-92B8-F30EE55B63D7}" srcOrd="1" destOrd="0" presId="urn:microsoft.com/office/officeart/2005/8/layout/hierarchy1"/>
    <dgm:cxn modelId="{17D710B7-EEC6-9941-B0E8-1B15733A5DF4}" type="presParOf" srcId="{889E165F-4A86-7143-973F-04441BFABECE}" destId="{9D5DC7CF-CE1D-C14A-9878-9F31C433035F}"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A8C1373-3D98-2D4D-86B8-B22EA57ABBE4}" type="doc">
      <dgm:prSet loTypeId="urn:microsoft.com/office/officeart/2005/8/layout/vList5" loCatId="list" qsTypeId="urn:microsoft.com/office/officeart/2005/8/quickstyle/3D2" qsCatId="3D" csTypeId="urn:microsoft.com/office/officeart/2005/8/colors/accent0_2" csCatId="mainScheme" phldr="1"/>
      <dgm:spPr/>
      <dgm:t>
        <a:bodyPr/>
        <a:lstStyle/>
        <a:p>
          <a:endParaRPr lang="it-IT"/>
        </a:p>
      </dgm:t>
    </dgm:pt>
    <dgm:pt modelId="{F7E66693-54B7-D448-9229-BA401BF531E5}">
      <dgm:prSet/>
      <dgm:spPr/>
      <dgm:t>
        <a:bodyPr/>
        <a:lstStyle/>
        <a:p>
          <a:pPr rtl="0"/>
          <a:r>
            <a:rPr lang="it-IT" dirty="0" smtClean="0"/>
            <a:t>PRO</a:t>
          </a:r>
          <a:endParaRPr lang="it-IT" dirty="0"/>
        </a:p>
      </dgm:t>
    </dgm:pt>
    <dgm:pt modelId="{2FCAEB55-28A6-CC4A-B316-31FA62384B0C}" type="parTrans" cxnId="{34828E85-C221-AB4C-80EC-8DF883C0B798}">
      <dgm:prSet/>
      <dgm:spPr/>
      <dgm:t>
        <a:bodyPr/>
        <a:lstStyle/>
        <a:p>
          <a:endParaRPr lang="it-IT"/>
        </a:p>
      </dgm:t>
    </dgm:pt>
    <dgm:pt modelId="{92B1B519-E42F-2C48-BE71-AE119180F619}" type="sibTrans" cxnId="{34828E85-C221-AB4C-80EC-8DF883C0B798}">
      <dgm:prSet/>
      <dgm:spPr/>
      <dgm:t>
        <a:bodyPr/>
        <a:lstStyle/>
        <a:p>
          <a:endParaRPr lang="it-IT"/>
        </a:p>
      </dgm:t>
    </dgm:pt>
    <dgm:pt modelId="{9AB892A2-4BDD-234E-9DCB-D995711FDF4E}">
      <dgm:prSet/>
      <dgm:spPr/>
      <dgm:t>
        <a:bodyPr/>
        <a:lstStyle/>
        <a:p>
          <a:pPr rtl="0"/>
          <a:r>
            <a:rPr lang="it-IT" dirty="0" err="1" smtClean="0"/>
            <a:t>M</a:t>
          </a:r>
          <a:endParaRPr lang="it-IT" dirty="0"/>
        </a:p>
      </dgm:t>
    </dgm:pt>
    <dgm:pt modelId="{A465C282-D765-4F48-81EC-CCCBF7FEA652}" type="parTrans" cxnId="{62C9C9AE-1B06-5448-A75F-8ECAE7A29FE2}">
      <dgm:prSet/>
      <dgm:spPr/>
      <dgm:t>
        <a:bodyPr/>
        <a:lstStyle/>
        <a:p>
          <a:endParaRPr lang="it-IT"/>
        </a:p>
      </dgm:t>
    </dgm:pt>
    <dgm:pt modelId="{D9F9F09C-2739-B041-AB5D-A8C53D8C2FE2}" type="sibTrans" cxnId="{62C9C9AE-1B06-5448-A75F-8ECAE7A29FE2}">
      <dgm:prSet/>
      <dgm:spPr/>
      <dgm:t>
        <a:bodyPr/>
        <a:lstStyle/>
        <a:p>
          <a:endParaRPr lang="it-IT"/>
        </a:p>
      </dgm:t>
    </dgm:pt>
    <dgm:pt modelId="{38D35D17-BB4E-D144-8D98-BC6947150442}">
      <dgm:prSet/>
      <dgm:spPr/>
      <dgm:t>
        <a:bodyPr/>
        <a:lstStyle/>
        <a:p>
          <a:pPr rtl="0"/>
          <a:r>
            <a:rPr lang="it-IT" dirty="0" smtClean="0"/>
            <a:t>E</a:t>
          </a:r>
          <a:endParaRPr lang="it-IT" dirty="0"/>
        </a:p>
      </dgm:t>
    </dgm:pt>
    <dgm:pt modelId="{4EDE4C44-8A2E-8C47-BDDF-33D6ADA0D995}" type="parTrans" cxnId="{FE69E04D-2236-8A4A-8E2A-B7C83A0E3684}">
      <dgm:prSet/>
      <dgm:spPr/>
      <dgm:t>
        <a:bodyPr/>
        <a:lstStyle/>
        <a:p>
          <a:endParaRPr lang="it-IT"/>
        </a:p>
      </dgm:t>
    </dgm:pt>
    <dgm:pt modelId="{BBD3B44C-F6A8-6B4C-A853-EE97A4F3BDE2}" type="sibTrans" cxnId="{FE69E04D-2236-8A4A-8E2A-B7C83A0E3684}">
      <dgm:prSet/>
      <dgm:spPr/>
      <dgm:t>
        <a:bodyPr/>
        <a:lstStyle/>
        <a:p>
          <a:endParaRPr lang="it-IT"/>
        </a:p>
      </dgm:t>
    </dgm:pt>
    <dgm:pt modelId="{F5424032-7419-1147-95D8-4F7BB8B73B2B}">
      <dgm:prSet/>
      <dgm:spPr/>
      <dgm:t>
        <a:bodyPr/>
        <a:lstStyle/>
        <a:p>
          <a:pPr rtl="0"/>
          <a:r>
            <a:rPr lang="it-IT" dirty="0" err="1" smtClean="0"/>
            <a:t>TheU</a:t>
          </a:r>
          <a:endParaRPr lang="it-IT" dirty="0"/>
        </a:p>
      </dgm:t>
    </dgm:pt>
    <dgm:pt modelId="{965AB4D6-AB6B-C345-B3FA-527B594C48AA}" type="parTrans" cxnId="{C0179F69-C914-E341-90F6-1C0C3FEFB7CC}">
      <dgm:prSet/>
      <dgm:spPr/>
      <dgm:t>
        <a:bodyPr/>
        <a:lstStyle/>
        <a:p>
          <a:endParaRPr lang="it-IT"/>
        </a:p>
      </dgm:t>
    </dgm:pt>
    <dgm:pt modelId="{B5E3E6C4-3FBE-CA4E-982D-4D3842546BB7}" type="sibTrans" cxnId="{C0179F69-C914-E341-90F6-1C0C3FEFB7CC}">
      <dgm:prSet/>
      <dgm:spPr/>
      <dgm:t>
        <a:bodyPr/>
        <a:lstStyle/>
        <a:p>
          <a:endParaRPr lang="it-IT"/>
        </a:p>
      </dgm:t>
    </dgm:pt>
    <dgm:pt modelId="{5E20D657-F7CF-3D47-A67A-989B13744098}">
      <dgm:prSet/>
      <dgm:spPr/>
      <dgm:t>
        <a:bodyPr/>
        <a:lstStyle/>
        <a:p>
          <a:pPr rtl="0"/>
          <a:r>
            <a:rPr lang="it-IT" dirty="0" err="1" smtClean="0"/>
            <a:t>S</a:t>
          </a:r>
          <a:endParaRPr lang="it-IT" dirty="0"/>
        </a:p>
      </dgm:t>
    </dgm:pt>
    <dgm:pt modelId="{959DF246-1D54-214B-8775-11C32031DB63}" type="parTrans" cxnId="{F6170C8A-503D-C94B-9B84-A97C7BFA68EC}">
      <dgm:prSet/>
      <dgm:spPr/>
      <dgm:t>
        <a:bodyPr/>
        <a:lstStyle/>
        <a:p>
          <a:endParaRPr lang="it-IT"/>
        </a:p>
      </dgm:t>
    </dgm:pt>
    <dgm:pt modelId="{0E7C32F2-34CA-824C-97C1-19283C01B803}" type="sibTrans" cxnId="{F6170C8A-503D-C94B-9B84-A97C7BFA68EC}">
      <dgm:prSet/>
      <dgm:spPr/>
      <dgm:t>
        <a:bodyPr/>
        <a:lstStyle/>
        <a:p>
          <a:endParaRPr lang="it-IT"/>
        </a:p>
      </dgm:t>
    </dgm:pt>
    <dgm:pt modelId="{A1DFAFEC-A8B8-4043-9E65-56805C65FDEB}">
      <dgm:prSet/>
      <dgm:spPr/>
      <dgm:t>
        <a:bodyPr/>
        <a:lstStyle/>
        <a:p>
          <a:pPr rtl="0"/>
          <a:r>
            <a:rPr lang="it-IT" dirty="0" smtClean="0"/>
            <a:t>proPSA</a:t>
          </a:r>
          <a:endParaRPr lang="it-IT" dirty="0"/>
        </a:p>
      </dgm:t>
    </dgm:pt>
    <dgm:pt modelId="{80ADA9DF-7020-6E47-BBE4-7EE185B9DD0C}" type="parTrans" cxnId="{BD22A509-9757-454B-8B94-08AB3475F15B}">
      <dgm:prSet/>
      <dgm:spPr/>
      <dgm:t>
        <a:bodyPr/>
        <a:lstStyle/>
        <a:p>
          <a:endParaRPr lang="it-IT"/>
        </a:p>
      </dgm:t>
    </dgm:pt>
    <dgm:pt modelId="{C30F79FD-5C76-C042-97A8-1B3846033D45}" type="sibTrans" cxnId="{BD22A509-9757-454B-8B94-08AB3475F15B}">
      <dgm:prSet/>
      <dgm:spPr/>
      <dgm:t>
        <a:bodyPr/>
        <a:lstStyle/>
        <a:p>
          <a:endParaRPr lang="it-IT"/>
        </a:p>
      </dgm:t>
    </dgm:pt>
    <dgm:pt modelId="{5A0CBB5D-D855-C142-AC37-91142FA985B4}">
      <dgm:prSet/>
      <dgm:spPr/>
      <dgm:t>
        <a:bodyPr/>
        <a:lstStyle/>
        <a:p>
          <a:pPr rtl="0"/>
          <a:r>
            <a:rPr lang="it-IT" dirty="0" err="1" smtClean="0"/>
            <a:t>Multicentric</a:t>
          </a:r>
          <a:endParaRPr lang="it-IT" dirty="0"/>
        </a:p>
      </dgm:t>
    </dgm:pt>
    <dgm:pt modelId="{FD36BF9B-40A1-5449-9A86-29A258AB57F4}" type="parTrans" cxnId="{768C9CE6-8833-DA49-968D-36EBAE1F98CA}">
      <dgm:prSet/>
      <dgm:spPr/>
      <dgm:t>
        <a:bodyPr/>
        <a:lstStyle/>
        <a:p>
          <a:endParaRPr lang="it-IT"/>
        </a:p>
      </dgm:t>
    </dgm:pt>
    <dgm:pt modelId="{8D2041E1-3DF4-C447-BF7B-C7E20DF15F18}" type="sibTrans" cxnId="{768C9CE6-8833-DA49-968D-36EBAE1F98CA}">
      <dgm:prSet/>
      <dgm:spPr/>
      <dgm:t>
        <a:bodyPr/>
        <a:lstStyle/>
        <a:p>
          <a:endParaRPr lang="it-IT"/>
        </a:p>
      </dgm:t>
    </dgm:pt>
    <dgm:pt modelId="{A5417911-EA4D-694F-8DE0-D00EB0726F45}">
      <dgm:prSet/>
      <dgm:spPr/>
      <dgm:t>
        <a:bodyPr/>
        <a:lstStyle/>
        <a:p>
          <a:pPr rtl="0"/>
          <a:r>
            <a:rPr lang="it-IT" dirty="0" err="1" smtClean="0"/>
            <a:t>European</a:t>
          </a:r>
          <a:endParaRPr lang="it-IT" dirty="0"/>
        </a:p>
      </dgm:t>
    </dgm:pt>
    <dgm:pt modelId="{B943C0E2-16F0-614E-A072-197C8225D1F4}" type="parTrans" cxnId="{25F44746-E0A0-264B-B67B-CDA1F9121829}">
      <dgm:prSet/>
      <dgm:spPr/>
      <dgm:t>
        <a:bodyPr/>
        <a:lstStyle/>
        <a:p>
          <a:endParaRPr lang="it-IT"/>
        </a:p>
      </dgm:t>
    </dgm:pt>
    <dgm:pt modelId="{17F1FAC7-9DA0-8A40-8986-08662C300DAF}" type="sibTrans" cxnId="{25F44746-E0A0-264B-B67B-CDA1F9121829}">
      <dgm:prSet/>
      <dgm:spPr/>
      <dgm:t>
        <a:bodyPr/>
        <a:lstStyle/>
        <a:p>
          <a:endParaRPr lang="it-IT"/>
        </a:p>
      </dgm:t>
    </dgm:pt>
    <dgm:pt modelId="{AFC179A4-251B-EC45-AD6F-582F2BD1A18E}">
      <dgm:prSet/>
      <dgm:spPr/>
      <dgm:t>
        <a:bodyPr/>
        <a:lstStyle/>
        <a:p>
          <a:pPr rtl="0"/>
          <a:r>
            <a:rPr lang="it-IT" dirty="0" err="1" smtClean="0"/>
            <a:t>University</a:t>
          </a:r>
          <a:r>
            <a:rPr lang="it-IT" dirty="0" smtClean="0"/>
            <a:t> </a:t>
          </a:r>
          <a:r>
            <a:rPr lang="it-IT" dirty="0" err="1" smtClean="0"/>
            <a:t>department</a:t>
          </a:r>
          <a:r>
            <a:rPr lang="it-IT" dirty="0" smtClean="0"/>
            <a:t> </a:t>
          </a:r>
          <a:r>
            <a:rPr lang="it-IT" dirty="0" err="1" smtClean="0"/>
            <a:t>based</a:t>
          </a:r>
          <a:endParaRPr lang="it-IT" dirty="0"/>
        </a:p>
      </dgm:t>
    </dgm:pt>
    <dgm:pt modelId="{287AE934-A1A9-3A45-BFDD-6F16EB99704E}" type="parTrans" cxnId="{16BB8696-1AC5-DC4D-9238-DD9FDA2E4013}">
      <dgm:prSet/>
      <dgm:spPr/>
      <dgm:t>
        <a:bodyPr/>
        <a:lstStyle/>
        <a:p>
          <a:endParaRPr lang="it-IT"/>
        </a:p>
      </dgm:t>
    </dgm:pt>
    <dgm:pt modelId="{7E15030D-07BC-184F-AC2E-7C2DD2D1D15C}" type="sibTrans" cxnId="{16BB8696-1AC5-DC4D-9238-DD9FDA2E4013}">
      <dgm:prSet/>
      <dgm:spPr/>
      <dgm:t>
        <a:bodyPr/>
        <a:lstStyle/>
        <a:p>
          <a:endParaRPr lang="it-IT"/>
        </a:p>
      </dgm:t>
    </dgm:pt>
    <dgm:pt modelId="{2528365D-B1BE-C647-BA19-AD9DAF2B8925}">
      <dgm:prSet/>
      <dgm:spPr/>
      <dgm:t>
        <a:bodyPr/>
        <a:lstStyle/>
        <a:p>
          <a:pPr rtl="0"/>
          <a:r>
            <a:rPr lang="it-IT" dirty="0" err="1" smtClean="0"/>
            <a:t>Study</a:t>
          </a:r>
          <a:r>
            <a:rPr lang="it-IT" dirty="0" smtClean="0"/>
            <a:t> </a:t>
          </a:r>
          <a:endParaRPr lang="it-IT" dirty="0"/>
        </a:p>
      </dgm:t>
    </dgm:pt>
    <dgm:pt modelId="{4271F098-2E24-0544-B1C5-8EFFA2685C3C}" type="parTrans" cxnId="{48FE04B2-FC03-B54C-AFD2-1F7F6D142D5C}">
      <dgm:prSet/>
      <dgm:spPr/>
      <dgm:t>
        <a:bodyPr/>
        <a:lstStyle/>
        <a:p>
          <a:endParaRPr lang="it-IT"/>
        </a:p>
      </dgm:t>
    </dgm:pt>
    <dgm:pt modelId="{2FD9BFFE-98DB-C848-821B-47258A46BA05}" type="sibTrans" cxnId="{48FE04B2-FC03-B54C-AFD2-1F7F6D142D5C}">
      <dgm:prSet/>
      <dgm:spPr/>
      <dgm:t>
        <a:bodyPr/>
        <a:lstStyle/>
        <a:p>
          <a:endParaRPr lang="it-IT"/>
        </a:p>
      </dgm:t>
    </dgm:pt>
    <dgm:pt modelId="{89D12857-49A5-114B-A993-9381FE1F0D94}" type="pres">
      <dgm:prSet presAssocID="{8A8C1373-3D98-2D4D-86B8-B22EA57ABBE4}" presName="Name0" presStyleCnt="0">
        <dgm:presLayoutVars>
          <dgm:dir/>
          <dgm:animLvl val="lvl"/>
          <dgm:resizeHandles val="exact"/>
        </dgm:presLayoutVars>
      </dgm:prSet>
      <dgm:spPr/>
      <dgm:t>
        <a:bodyPr/>
        <a:lstStyle/>
        <a:p>
          <a:endParaRPr lang="it-IT"/>
        </a:p>
      </dgm:t>
    </dgm:pt>
    <dgm:pt modelId="{11F5C5FF-7B0D-CF42-AE83-26E027E91E31}" type="pres">
      <dgm:prSet presAssocID="{F7E66693-54B7-D448-9229-BA401BF531E5}" presName="linNode" presStyleCnt="0"/>
      <dgm:spPr/>
      <dgm:t>
        <a:bodyPr/>
        <a:lstStyle/>
        <a:p>
          <a:endParaRPr lang="it-IT"/>
        </a:p>
      </dgm:t>
    </dgm:pt>
    <dgm:pt modelId="{ED5B8B45-0F2C-7842-B9C6-E75398C60726}" type="pres">
      <dgm:prSet presAssocID="{F7E66693-54B7-D448-9229-BA401BF531E5}" presName="parentText" presStyleLbl="node1" presStyleIdx="0" presStyleCnt="5">
        <dgm:presLayoutVars>
          <dgm:chMax val="1"/>
          <dgm:bulletEnabled val="1"/>
        </dgm:presLayoutVars>
      </dgm:prSet>
      <dgm:spPr/>
      <dgm:t>
        <a:bodyPr/>
        <a:lstStyle/>
        <a:p>
          <a:endParaRPr lang="it-IT"/>
        </a:p>
      </dgm:t>
    </dgm:pt>
    <dgm:pt modelId="{6B400742-4C30-E64C-8143-0B3262EB1B3F}" type="pres">
      <dgm:prSet presAssocID="{F7E66693-54B7-D448-9229-BA401BF531E5}" presName="descendantText" presStyleLbl="alignAccFollowNode1" presStyleIdx="0" presStyleCnt="5">
        <dgm:presLayoutVars>
          <dgm:bulletEnabled val="1"/>
        </dgm:presLayoutVars>
      </dgm:prSet>
      <dgm:spPr/>
      <dgm:t>
        <a:bodyPr/>
        <a:lstStyle/>
        <a:p>
          <a:endParaRPr lang="it-IT"/>
        </a:p>
      </dgm:t>
    </dgm:pt>
    <dgm:pt modelId="{99348A6B-80C1-484F-B616-601C7C613E01}" type="pres">
      <dgm:prSet presAssocID="{92B1B519-E42F-2C48-BE71-AE119180F619}" presName="sp" presStyleCnt="0"/>
      <dgm:spPr/>
      <dgm:t>
        <a:bodyPr/>
        <a:lstStyle/>
        <a:p>
          <a:endParaRPr lang="it-IT"/>
        </a:p>
      </dgm:t>
    </dgm:pt>
    <dgm:pt modelId="{38ED80FD-B60D-2E49-A8F0-D0487ACC7DE6}" type="pres">
      <dgm:prSet presAssocID="{9AB892A2-4BDD-234E-9DCB-D995711FDF4E}" presName="linNode" presStyleCnt="0"/>
      <dgm:spPr/>
      <dgm:t>
        <a:bodyPr/>
        <a:lstStyle/>
        <a:p>
          <a:endParaRPr lang="it-IT"/>
        </a:p>
      </dgm:t>
    </dgm:pt>
    <dgm:pt modelId="{8675CB62-675E-5F4A-A9C4-271B1370B67F}" type="pres">
      <dgm:prSet presAssocID="{9AB892A2-4BDD-234E-9DCB-D995711FDF4E}" presName="parentText" presStyleLbl="node1" presStyleIdx="1" presStyleCnt="5">
        <dgm:presLayoutVars>
          <dgm:chMax val="1"/>
          <dgm:bulletEnabled val="1"/>
        </dgm:presLayoutVars>
      </dgm:prSet>
      <dgm:spPr/>
      <dgm:t>
        <a:bodyPr/>
        <a:lstStyle/>
        <a:p>
          <a:endParaRPr lang="it-IT"/>
        </a:p>
      </dgm:t>
    </dgm:pt>
    <dgm:pt modelId="{9F2BB47F-5ADB-954F-9D30-F4726DC17257}" type="pres">
      <dgm:prSet presAssocID="{9AB892A2-4BDD-234E-9DCB-D995711FDF4E}" presName="descendantText" presStyleLbl="alignAccFollowNode1" presStyleIdx="1" presStyleCnt="5">
        <dgm:presLayoutVars>
          <dgm:bulletEnabled val="1"/>
        </dgm:presLayoutVars>
      </dgm:prSet>
      <dgm:spPr/>
      <dgm:t>
        <a:bodyPr/>
        <a:lstStyle/>
        <a:p>
          <a:endParaRPr lang="it-IT"/>
        </a:p>
      </dgm:t>
    </dgm:pt>
    <dgm:pt modelId="{1BACA894-0E81-3A4A-AC80-39D5DE7B7EB2}" type="pres">
      <dgm:prSet presAssocID="{D9F9F09C-2739-B041-AB5D-A8C53D8C2FE2}" presName="sp" presStyleCnt="0"/>
      <dgm:spPr/>
      <dgm:t>
        <a:bodyPr/>
        <a:lstStyle/>
        <a:p>
          <a:endParaRPr lang="it-IT"/>
        </a:p>
      </dgm:t>
    </dgm:pt>
    <dgm:pt modelId="{9772F4CF-B74C-BF4F-8144-B4E84FC3296F}" type="pres">
      <dgm:prSet presAssocID="{38D35D17-BB4E-D144-8D98-BC6947150442}" presName="linNode" presStyleCnt="0"/>
      <dgm:spPr/>
      <dgm:t>
        <a:bodyPr/>
        <a:lstStyle/>
        <a:p>
          <a:endParaRPr lang="it-IT"/>
        </a:p>
      </dgm:t>
    </dgm:pt>
    <dgm:pt modelId="{F1AE1B59-B97E-D549-AC59-93E9813CA6A4}" type="pres">
      <dgm:prSet presAssocID="{38D35D17-BB4E-D144-8D98-BC6947150442}" presName="parentText" presStyleLbl="node1" presStyleIdx="2" presStyleCnt="5">
        <dgm:presLayoutVars>
          <dgm:chMax val="1"/>
          <dgm:bulletEnabled val="1"/>
        </dgm:presLayoutVars>
      </dgm:prSet>
      <dgm:spPr/>
      <dgm:t>
        <a:bodyPr/>
        <a:lstStyle/>
        <a:p>
          <a:endParaRPr lang="it-IT"/>
        </a:p>
      </dgm:t>
    </dgm:pt>
    <dgm:pt modelId="{9EB42831-F107-0246-8F60-E67A6D68B22C}" type="pres">
      <dgm:prSet presAssocID="{38D35D17-BB4E-D144-8D98-BC6947150442}" presName="descendantText" presStyleLbl="alignAccFollowNode1" presStyleIdx="2" presStyleCnt="5">
        <dgm:presLayoutVars>
          <dgm:bulletEnabled val="1"/>
        </dgm:presLayoutVars>
      </dgm:prSet>
      <dgm:spPr/>
      <dgm:t>
        <a:bodyPr/>
        <a:lstStyle/>
        <a:p>
          <a:endParaRPr lang="it-IT"/>
        </a:p>
      </dgm:t>
    </dgm:pt>
    <dgm:pt modelId="{B1DCD3BC-3242-464E-9C3F-F8D18C8C4736}" type="pres">
      <dgm:prSet presAssocID="{BBD3B44C-F6A8-6B4C-A853-EE97A4F3BDE2}" presName="sp" presStyleCnt="0"/>
      <dgm:spPr/>
      <dgm:t>
        <a:bodyPr/>
        <a:lstStyle/>
        <a:p>
          <a:endParaRPr lang="it-IT"/>
        </a:p>
      </dgm:t>
    </dgm:pt>
    <dgm:pt modelId="{393B6C2D-041F-F24C-8595-5E69DFCCE044}" type="pres">
      <dgm:prSet presAssocID="{F5424032-7419-1147-95D8-4F7BB8B73B2B}" presName="linNode" presStyleCnt="0"/>
      <dgm:spPr/>
      <dgm:t>
        <a:bodyPr/>
        <a:lstStyle/>
        <a:p>
          <a:endParaRPr lang="it-IT"/>
        </a:p>
      </dgm:t>
    </dgm:pt>
    <dgm:pt modelId="{D93F6828-5D7F-9D4C-9A1F-5844A2712F51}" type="pres">
      <dgm:prSet presAssocID="{F5424032-7419-1147-95D8-4F7BB8B73B2B}" presName="parentText" presStyleLbl="node1" presStyleIdx="3" presStyleCnt="5">
        <dgm:presLayoutVars>
          <dgm:chMax val="1"/>
          <dgm:bulletEnabled val="1"/>
        </dgm:presLayoutVars>
      </dgm:prSet>
      <dgm:spPr/>
      <dgm:t>
        <a:bodyPr/>
        <a:lstStyle/>
        <a:p>
          <a:endParaRPr lang="it-IT"/>
        </a:p>
      </dgm:t>
    </dgm:pt>
    <dgm:pt modelId="{6B906346-342E-8B43-A083-3AC4F25C011F}" type="pres">
      <dgm:prSet presAssocID="{F5424032-7419-1147-95D8-4F7BB8B73B2B}" presName="descendantText" presStyleLbl="alignAccFollowNode1" presStyleIdx="3" presStyleCnt="5">
        <dgm:presLayoutVars>
          <dgm:bulletEnabled val="1"/>
        </dgm:presLayoutVars>
      </dgm:prSet>
      <dgm:spPr/>
      <dgm:t>
        <a:bodyPr/>
        <a:lstStyle/>
        <a:p>
          <a:endParaRPr lang="it-IT"/>
        </a:p>
      </dgm:t>
    </dgm:pt>
    <dgm:pt modelId="{7F906EA9-A760-7F44-A225-448465800C49}" type="pres">
      <dgm:prSet presAssocID="{B5E3E6C4-3FBE-CA4E-982D-4D3842546BB7}" presName="sp" presStyleCnt="0"/>
      <dgm:spPr/>
      <dgm:t>
        <a:bodyPr/>
        <a:lstStyle/>
        <a:p>
          <a:endParaRPr lang="it-IT"/>
        </a:p>
      </dgm:t>
    </dgm:pt>
    <dgm:pt modelId="{E7BC8777-5B62-3E4D-9868-F33BDEFF6656}" type="pres">
      <dgm:prSet presAssocID="{5E20D657-F7CF-3D47-A67A-989B13744098}" presName="linNode" presStyleCnt="0"/>
      <dgm:spPr/>
      <dgm:t>
        <a:bodyPr/>
        <a:lstStyle/>
        <a:p>
          <a:endParaRPr lang="it-IT"/>
        </a:p>
      </dgm:t>
    </dgm:pt>
    <dgm:pt modelId="{04543EBE-5065-984D-8166-5DBEC51E6C48}" type="pres">
      <dgm:prSet presAssocID="{5E20D657-F7CF-3D47-A67A-989B13744098}" presName="parentText" presStyleLbl="node1" presStyleIdx="4" presStyleCnt="5">
        <dgm:presLayoutVars>
          <dgm:chMax val="1"/>
          <dgm:bulletEnabled val="1"/>
        </dgm:presLayoutVars>
      </dgm:prSet>
      <dgm:spPr/>
      <dgm:t>
        <a:bodyPr/>
        <a:lstStyle/>
        <a:p>
          <a:endParaRPr lang="it-IT"/>
        </a:p>
      </dgm:t>
    </dgm:pt>
    <dgm:pt modelId="{84C76277-3155-B144-A8C8-EAB4CB5EC9B1}" type="pres">
      <dgm:prSet presAssocID="{5E20D657-F7CF-3D47-A67A-989B13744098}" presName="descendantText" presStyleLbl="alignAccFollowNode1" presStyleIdx="4" presStyleCnt="5">
        <dgm:presLayoutVars>
          <dgm:bulletEnabled val="1"/>
        </dgm:presLayoutVars>
      </dgm:prSet>
      <dgm:spPr/>
      <dgm:t>
        <a:bodyPr/>
        <a:lstStyle/>
        <a:p>
          <a:endParaRPr lang="it-IT"/>
        </a:p>
      </dgm:t>
    </dgm:pt>
  </dgm:ptLst>
  <dgm:cxnLst>
    <dgm:cxn modelId="{16BB8696-1AC5-DC4D-9238-DD9FDA2E4013}" srcId="{F5424032-7419-1147-95D8-4F7BB8B73B2B}" destId="{AFC179A4-251B-EC45-AD6F-582F2BD1A18E}" srcOrd="0" destOrd="0" parTransId="{287AE934-A1A9-3A45-BFDD-6F16EB99704E}" sibTransId="{7E15030D-07BC-184F-AC2E-7C2DD2D1D15C}"/>
    <dgm:cxn modelId="{BD22A509-9757-454B-8B94-08AB3475F15B}" srcId="{F7E66693-54B7-D448-9229-BA401BF531E5}" destId="{A1DFAFEC-A8B8-4043-9E65-56805C65FDEB}" srcOrd="0" destOrd="0" parTransId="{80ADA9DF-7020-6E47-BBE4-7EE185B9DD0C}" sibTransId="{C30F79FD-5C76-C042-97A8-1B3846033D45}"/>
    <dgm:cxn modelId="{768C9CE6-8833-DA49-968D-36EBAE1F98CA}" srcId="{9AB892A2-4BDD-234E-9DCB-D995711FDF4E}" destId="{5A0CBB5D-D855-C142-AC37-91142FA985B4}" srcOrd="0" destOrd="0" parTransId="{FD36BF9B-40A1-5449-9A86-29A258AB57F4}" sibTransId="{8D2041E1-3DF4-C447-BF7B-C7E20DF15F18}"/>
    <dgm:cxn modelId="{894B70B8-768B-044B-853C-DA60FE3CB44E}" type="presOf" srcId="{8A8C1373-3D98-2D4D-86B8-B22EA57ABBE4}" destId="{89D12857-49A5-114B-A993-9381FE1F0D94}" srcOrd="0" destOrd="0" presId="urn:microsoft.com/office/officeart/2005/8/layout/vList5"/>
    <dgm:cxn modelId="{34828E85-C221-AB4C-80EC-8DF883C0B798}" srcId="{8A8C1373-3D98-2D4D-86B8-B22EA57ABBE4}" destId="{F7E66693-54B7-D448-9229-BA401BF531E5}" srcOrd="0" destOrd="0" parTransId="{2FCAEB55-28A6-CC4A-B316-31FA62384B0C}" sibTransId="{92B1B519-E42F-2C48-BE71-AE119180F619}"/>
    <dgm:cxn modelId="{C700979D-1832-0049-AE90-4A1BBAD2F077}" type="presOf" srcId="{5E20D657-F7CF-3D47-A67A-989B13744098}" destId="{04543EBE-5065-984D-8166-5DBEC51E6C48}" srcOrd="0" destOrd="0" presId="urn:microsoft.com/office/officeart/2005/8/layout/vList5"/>
    <dgm:cxn modelId="{C0179F69-C914-E341-90F6-1C0C3FEFB7CC}" srcId="{8A8C1373-3D98-2D4D-86B8-B22EA57ABBE4}" destId="{F5424032-7419-1147-95D8-4F7BB8B73B2B}" srcOrd="3" destOrd="0" parTransId="{965AB4D6-AB6B-C345-B3FA-527B594C48AA}" sibTransId="{B5E3E6C4-3FBE-CA4E-982D-4D3842546BB7}"/>
    <dgm:cxn modelId="{F6170C8A-503D-C94B-9B84-A97C7BFA68EC}" srcId="{8A8C1373-3D98-2D4D-86B8-B22EA57ABBE4}" destId="{5E20D657-F7CF-3D47-A67A-989B13744098}" srcOrd="4" destOrd="0" parTransId="{959DF246-1D54-214B-8775-11C32031DB63}" sibTransId="{0E7C32F2-34CA-824C-97C1-19283C01B803}"/>
    <dgm:cxn modelId="{B58FC7E4-2545-0D4B-9C57-EF6D073AC841}" type="presOf" srcId="{9AB892A2-4BDD-234E-9DCB-D995711FDF4E}" destId="{8675CB62-675E-5F4A-A9C4-271B1370B67F}" srcOrd="0" destOrd="0" presId="urn:microsoft.com/office/officeart/2005/8/layout/vList5"/>
    <dgm:cxn modelId="{1E6A5F56-5B15-0648-BC09-A85FB88CADA4}" type="presOf" srcId="{38D35D17-BB4E-D144-8D98-BC6947150442}" destId="{F1AE1B59-B97E-D549-AC59-93E9813CA6A4}" srcOrd="0" destOrd="0" presId="urn:microsoft.com/office/officeart/2005/8/layout/vList5"/>
    <dgm:cxn modelId="{2C1E9DC8-CBBE-504E-B6EF-86AFCB142C2E}" type="presOf" srcId="{2528365D-B1BE-C647-BA19-AD9DAF2B8925}" destId="{84C76277-3155-B144-A8C8-EAB4CB5EC9B1}" srcOrd="0" destOrd="0" presId="urn:microsoft.com/office/officeart/2005/8/layout/vList5"/>
    <dgm:cxn modelId="{25F44746-E0A0-264B-B67B-CDA1F9121829}" srcId="{38D35D17-BB4E-D144-8D98-BC6947150442}" destId="{A5417911-EA4D-694F-8DE0-D00EB0726F45}" srcOrd="0" destOrd="0" parTransId="{B943C0E2-16F0-614E-A072-197C8225D1F4}" sibTransId="{17F1FAC7-9DA0-8A40-8986-08662C300DAF}"/>
    <dgm:cxn modelId="{BF843130-3427-3545-829E-C2C251B8977D}" type="presOf" srcId="{F5424032-7419-1147-95D8-4F7BB8B73B2B}" destId="{D93F6828-5D7F-9D4C-9A1F-5844A2712F51}" srcOrd="0" destOrd="0" presId="urn:microsoft.com/office/officeart/2005/8/layout/vList5"/>
    <dgm:cxn modelId="{B00E4F3F-81B3-6648-B51A-B590F6AE07FD}" type="presOf" srcId="{A1DFAFEC-A8B8-4043-9E65-56805C65FDEB}" destId="{6B400742-4C30-E64C-8143-0B3262EB1B3F}" srcOrd="0" destOrd="0" presId="urn:microsoft.com/office/officeart/2005/8/layout/vList5"/>
    <dgm:cxn modelId="{42D4A689-3860-944B-857C-BDBD4E1038EB}" type="presOf" srcId="{5A0CBB5D-D855-C142-AC37-91142FA985B4}" destId="{9F2BB47F-5ADB-954F-9D30-F4726DC17257}" srcOrd="0" destOrd="0" presId="urn:microsoft.com/office/officeart/2005/8/layout/vList5"/>
    <dgm:cxn modelId="{1C98CD7D-888F-3449-87F4-7195864017C5}" type="presOf" srcId="{F7E66693-54B7-D448-9229-BA401BF531E5}" destId="{ED5B8B45-0F2C-7842-B9C6-E75398C60726}" srcOrd="0" destOrd="0" presId="urn:microsoft.com/office/officeart/2005/8/layout/vList5"/>
    <dgm:cxn modelId="{FE8D946B-084A-1A40-8C75-C82AE006394F}" type="presOf" srcId="{AFC179A4-251B-EC45-AD6F-582F2BD1A18E}" destId="{6B906346-342E-8B43-A083-3AC4F25C011F}" srcOrd="0" destOrd="0" presId="urn:microsoft.com/office/officeart/2005/8/layout/vList5"/>
    <dgm:cxn modelId="{FE69E04D-2236-8A4A-8E2A-B7C83A0E3684}" srcId="{8A8C1373-3D98-2D4D-86B8-B22EA57ABBE4}" destId="{38D35D17-BB4E-D144-8D98-BC6947150442}" srcOrd="2" destOrd="0" parTransId="{4EDE4C44-8A2E-8C47-BDDF-33D6ADA0D995}" sibTransId="{BBD3B44C-F6A8-6B4C-A853-EE97A4F3BDE2}"/>
    <dgm:cxn modelId="{62C9C9AE-1B06-5448-A75F-8ECAE7A29FE2}" srcId="{8A8C1373-3D98-2D4D-86B8-B22EA57ABBE4}" destId="{9AB892A2-4BDD-234E-9DCB-D995711FDF4E}" srcOrd="1" destOrd="0" parTransId="{A465C282-D765-4F48-81EC-CCCBF7FEA652}" sibTransId="{D9F9F09C-2739-B041-AB5D-A8C53D8C2FE2}"/>
    <dgm:cxn modelId="{A682E64C-BF45-2A49-8858-8C42044A992D}" type="presOf" srcId="{A5417911-EA4D-694F-8DE0-D00EB0726F45}" destId="{9EB42831-F107-0246-8F60-E67A6D68B22C}" srcOrd="0" destOrd="0" presId="urn:microsoft.com/office/officeart/2005/8/layout/vList5"/>
    <dgm:cxn modelId="{48FE04B2-FC03-B54C-AFD2-1F7F6D142D5C}" srcId="{5E20D657-F7CF-3D47-A67A-989B13744098}" destId="{2528365D-B1BE-C647-BA19-AD9DAF2B8925}" srcOrd="0" destOrd="0" parTransId="{4271F098-2E24-0544-B1C5-8EFFA2685C3C}" sibTransId="{2FD9BFFE-98DB-C848-821B-47258A46BA05}"/>
    <dgm:cxn modelId="{1859143B-CCD6-B543-B82E-8A0CF8C72326}" type="presParOf" srcId="{89D12857-49A5-114B-A993-9381FE1F0D94}" destId="{11F5C5FF-7B0D-CF42-AE83-26E027E91E31}" srcOrd="0" destOrd="0" presId="urn:microsoft.com/office/officeart/2005/8/layout/vList5"/>
    <dgm:cxn modelId="{D7A03277-D40A-1C40-98C9-3C128723D2D4}" type="presParOf" srcId="{11F5C5FF-7B0D-CF42-AE83-26E027E91E31}" destId="{ED5B8B45-0F2C-7842-B9C6-E75398C60726}" srcOrd="0" destOrd="0" presId="urn:microsoft.com/office/officeart/2005/8/layout/vList5"/>
    <dgm:cxn modelId="{B282ABC2-546E-5349-986D-C7C1E6F5BA14}" type="presParOf" srcId="{11F5C5FF-7B0D-CF42-AE83-26E027E91E31}" destId="{6B400742-4C30-E64C-8143-0B3262EB1B3F}" srcOrd="1" destOrd="0" presId="urn:microsoft.com/office/officeart/2005/8/layout/vList5"/>
    <dgm:cxn modelId="{EFB794EB-A1BB-F949-BDE4-003697D6E68B}" type="presParOf" srcId="{89D12857-49A5-114B-A993-9381FE1F0D94}" destId="{99348A6B-80C1-484F-B616-601C7C613E01}" srcOrd="1" destOrd="0" presId="urn:microsoft.com/office/officeart/2005/8/layout/vList5"/>
    <dgm:cxn modelId="{1C83FE1E-BB1E-DA41-B054-0083446A91CD}" type="presParOf" srcId="{89D12857-49A5-114B-A993-9381FE1F0D94}" destId="{38ED80FD-B60D-2E49-A8F0-D0487ACC7DE6}" srcOrd="2" destOrd="0" presId="urn:microsoft.com/office/officeart/2005/8/layout/vList5"/>
    <dgm:cxn modelId="{E1526B2E-762F-2446-88C3-36BB8E52FB95}" type="presParOf" srcId="{38ED80FD-B60D-2E49-A8F0-D0487ACC7DE6}" destId="{8675CB62-675E-5F4A-A9C4-271B1370B67F}" srcOrd="0" destOrd="0" presId="urn:microsoft.com/office/officeart/2005/8/layout/vList5"/>
    <dgm:cxn modelId="{88F5319E-0D88-9A4D-A3F6-35FF5B8477AF}" type="presParOf" srcId="{38ED80FD-B60D-2E49-A8F0-D0487ACC7DE6}" destId="{9F2BB47F-5ADB-954F-9D30-F4726DC17257}" srcOrd="1" destOrd="0" presId="urn:microsoft.com/office/officeart/2005/8/layout/vList5"/>
    <dgm:cxn modelId="{054AA1D6-ABA7-1440-875E-A43D70941543}" type="presParOf" srcId="{89D12857-49A5-114B-A993-9381FE1F0D94}" destId="{1BACA894-0E81-3A4A-AC80-39D5DE7B7EB2}" srcOrd="3" destOrd="0" presId="urn:microsoft.com/office/officeart/2005/8/layout/vList5"/>
    <dgm:cxn modelId="{D324E960-E29F-354A-9516-8AFFD6186D6C}" type="presParOf" srcId="{89D12857-49A5-114B-A993-9381FE1F0D94}" destId="{9772F4CF-B74C-BF4F-8144-B4E84FC3296F}" srcOrd="4" destOrd="0" presId="urn:microsoft.com/office/officeart/2005/8/layout/vList5"/>
    <dgm:cxn modelId="{4289B5BF-2812-7D4B-A74D-4A1CCD352853}" type="presParOf" srcId="{9772F4CF-B74C-BF4F-8144-B4E84FC3296F}" destId="{F1AE1B59-B97E-D549-AC59-93E9813CA6A4}" srcOrd="0" destOrd="0" presId="urn:microsoft.com/office/officeart/2005/8/layout/vList5"/>
    <dgm:cxn modelId="{5D3CC50F-2795-4148-82C7-DD320E8964B5}" type="presParOf" srcId="{9772F4CF-B74C-BF4F-8144-B4E84FC3296F}" destId="{9EB42831-F107-0246-8F60-E67A6D68B22C}" srcOrd="1" destOrd="0" presId="urn:microsoft.com/office/officeart/2005/8/layout/vList5"/>
    <dgm:cxn modelId="{6709738B-E724-FD4F-B5A0-D23F8749FBC4}" type="presParOf" srcId="{89D12857-49A5-114B-A993-9381FE1F0D94}" destId="{B1DCD3BC-3242-464E-9C3F-F8D18C8C4736}" srcOrd="5" destOrd="0" presId="urn:microsoft.com/office/officeart/2005/8/layout/vList5"/>
    <dgm:cxn modelId="{B0B98395-DADA-EE46-ABF7-B77552469042}" type="presParOf" srcId="{89D12857-49A5-114B-A993-9381FE1F0D94}" destId="{393B6C2D-041F-F24C-8595-5E69DFCCE044}" srcOrd="6" destOrd="0" presId="urn:microsoft.com/office/officeart/2005/8/layout/vList5"/>
    <dgm:cxn modelId="{7D2F0D53-D4EE-DC43-A8A6-92517BDBBCCA}" type="presParOf" srcId="{393B6C2D-041F-F24C-8595-5E69DFCCE044}" destId="{D93F6828-5D7F-9D4C-9A1F-5844A2712F51}" srcOrd="0" destOrd="0" presId="urn:microsoft.com/office/officeart/2005/8/layout/vList5"/>
    <dgm:cxn modelId="{C95B514B-88D6-2E43-B8CB-5CD923140E62}" type="presParOf" srcId="{393B6C2D-041F-F24C-8595-5E69DFCCE044}" destId="{6B906346-342E-8B43-A083-3AC4F25C011F}" srcOrd="1" destOrd="0" presId="urn:microsoft.com/office/officeart/2005/8/layout/vList5"/>
    <dgm:cxn modelId="{151D8774-738B-5844-85F5-B039712765DF}" type="presParOf" srcId="{89D12857-49A5-114B-A993-9381FE1F0D94}" destId="{7F906EA9-A760-7F44-A225-448465800C49}" srcOrd="7" destOrd="0" presId="urn:microsoft.com/office/officeart/2005/8/layout/vList5"/>
    <dgm:cxn modelId="{8CA212DF-C7C0-C045-8987-ACA05C25F8AA}" type="presParOf" srcId="{89D12857-49A5-114B-A993-9381FE1F0D94}" destId="{E7BC8777-5B62-3E4D-9868-F33BDEFF6656}" srcOrd="8" destOrd="0" presId="urn:microsoft.com/office/officeart/2005/8/layout/vList5"/>
    <dgm:cxn modelId="{B49523BB-A044-C54F-82B8-959308183798}" type="presParOf" srcId="{E7BC8777-5B62-3E4D-9868-F33BDEFF6656}" destId="{04543EBE-5065-984D-8166-5DBEC51E6C48}" srcOrd="0" destOrd="0" presId="urn:microsoft.com/office/officeart/2005/8/layout/vList5"/>
    <dgm:cxn modelId="{2264C86D-AA2B-F94D-84E2-D6BD0B67D310}" type="presParOf" srcId="{E7BC8777-5B62-3E4D-9868-F33BDEFF6656}" destId="{84C76277-3155-B144-A8C8-EAB4CB5EC9B1}"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CEACAA-4504-2847-B85A-CE8C6F930CB3}" type="doc">
      <dgm:prSet loTypeId="urn:microsoft.com/office/officeart/2005/8/layout/process4" loCatId="process" qsTypeId="urn:microsoft.com/office/officeart/2005/8/quickstyle/3D2" qsCatId="3D" csTypeId="urn:microsoft.com/office/officeart/2005/8/colors/accent0_1" csCatId="mainScheme" phldr="1"/>
      <dgm:spPr/>
      <dgm:t>
        <a:bodyPr/>
        <a:lstStyle/>
        <a:p>
          <a:endParaRPr lang="it-IT"/>
        </a:p>
      </dgm:t>
    </dgm:pt>
    <dgm:pt modelId="{92ECC641-9D49-8045-8263-9900DF7A34E5}">
      <dgm:prSet custT="1"/>
      <dgm:spPr/>
      <dgm:t>
        <a:bodyPr/>
        <a:lstStyle/>
        <a:p>
          <a:pPr rtl="0"/>
          <a:r>
            <a:rPr lang="it-IT" sz="3200" b="1" smtClean="0"/>
            <a:t>Is phi higher in men with PCa?</a:t>
          </a:r>
          <a:endParaRPr lang="it-IT" sz="3200" b="1" dirty="0"/>
        </a:p>
      </dgm:t>
    </dgm:pt>
    <dgm:pt modelId="{7E7D6C20-C1C8-C84A-BE04-C425640856C4}" type="parTrans" cxnId="{A2B23981-4085-3640-A14B-74ADFF1E0505}">
      <dgm:prSet/>
      <dgm:spPr/>
      <dgm:t>
        <a:bodyPr/>
        <a:lstStyle/>
        <a:p>
          <a:endParaRPr lang="it-IT" sz="3200" b="1">
            <a:solidFill>
              <a:schemeClr val="bg1"/>
            </a:solidFill>
          </a:endParaRPr>
        </a:p>
      </dgm:t>
    </dgm:pt>
    <dgm:pt modelId="{AF2AB1EC-79E1-FB45-A9DA-9EC6B2D0EA6D}" type="sibTrans" cxnId="{A2B23981-4085-3640-A14B-74ADFF1E0505}">
      <dgm:prSet/>
      <dgm:spPr/>
      <dgm:t>
        <a:bodyPr/>
        <a:lstStyle/>
        <a:p>
          <a:endParaRPr lang="it-IT" sz="3200" b="1">
            <a:solidFill>
              <a:schemeClr val="bg1"/>
            </a:solidFill>
          </a:endParaRPr>
        </a:p>
      </dgm:t>
    </dgm:pt>
    <dgm:pt modelId="{F28C0525-CF49-4F4C-AC92-F810F93921F7}">
      <dgm:prSet custT="1"/>
      <dgm:spPr/>
      <dgm:t>
        <a:bodyPr/>
        <a:lstStyle/>
        <a:p>
          <a:pPr rtl="0"/>
          <a:r>
            <a:rPr lang="it-IT" sz="3200" b="1" smtClean="0"/>
            <a:t>Does phi predict PCa?</a:t>
          </a:r>
          <a:endParaRPr lang="it-IT" sz="3200" b="1" dirty="0"/>
        </a:p>
      </dgm:t>
    </dgm:pt>
    <dgm:pt modelId="{A252B26D-A84C-8345-90D2-B8B96678D364}" type="parTrans" cxnId="{2F023311-7545-E045-8AE8-76A1D2A0BBE0}">
      <dgm:prSet/>
      <dgm:spPr/>
      <dgm:t>
        <a:bodyPr/>
        <a:lstStyle/>
        <a:p>
          <a:endParaRPr lang="it-IT" sz="3200" b="1">
            <a:solidFill>
              <a:schemeClr val="bg1"/>
            </a:solidFill>
          </a:endParaRPr>
        </a:p>
      </dgm:t>
    </dgm:pt>
    <dgm:pt modelId="{9D8E554D-34DF-8341-BB82-E6367806E1F1}" type="sibTrans" cxnId="{2F023311-7545-E045-8AE8-76A1D2A0BBE0}">
      <dgm:prSet/>
      <dgm:spPr/>
      <dgm:t>
        <a:bodyPr/>
        <a:lstStyle/>
        <a:p>
          <a:endParaRPr lang="it-IT" sz="3200" b="1">
            <a:solidFill>
              <a:schemeClr val="bg1"/>
            </a:solidFill>
          </a:endParaRPr>
        </a:p>
      </dgm:t>
    </dgm:pt>
    <dgm:pt modelId="{47D2864D-DE77-D84B-9D14-AD9BA2661922}">
      <dgm:prSet custT="1"/>
      <dgm:spPr/>
      <dgm:t>
        <a:bodyPr/>
        <a:lstStyle/>
        <a:p>
          <a:pPr rtl="0"/>
          <a:r>
            <a:rPr lang="en-GB" sz="3200" b="1" smtClean="0"/>
            <a:t>Does phi predict cancer aggressiveness? </a:t>
          </a:r>
          <a:endParaRPr lang="en-GB" sz="3200" b="1" dirty="0"/>
        </a:p>
      </dgm:t>
    </dgm:pt>
    <dgm:pt modelId="{315167E1-0B65-A548-A00E-1152EC477245}" type="parTrans" cxnId="{085213AD-9B8D-C445-940D-133A12CCABC3}">
      <dgm:prSet/>
      <dgm:spPr/>
      <dgm:t>
        <a:bodyPr/>
        <a:lstStyle/>
        <a:p>
          <a:endParaRPr lang="it-IT" sz="3200" b="1">
            <a:solidFill>
              <a:schemeClr val="bg1"/>
            </a:solidFill>
          </a:endParaRPr>
        </a:p>
      </dgm:t>
    </dgm:pt>
    <dgm:pt modelId="{F647E206-7093-764E-8179-42DD462DB070}" type="sibTrans" cxnId="{085213AD-9B8D-C445-940D-133A12CCABC3}">
      <dgm:prSet/>
      <dgm:spPr/>
      <dgm:t>
        <a:bodyPr/>
        <a:lstStyle/>
        <a:p>
          <a:endParaRPr lang="it-IT" sz="3200" b="1">
            <a:solidFill>
              <a:schemeClr val="bg1"/>
            </a:solidFill>
          </a:endParaRPr>
        </a:p>
      </dgm:t>
    </dgm:pt>
    <dgm:pt modelId="{FA971F0C-0309-4248-98A9-60D38174C1CB}" type="pres">
      <dgm:prSet presAssocID="{6CCEACAA-4504-2847-B85A-CE8C6F930CB3}" presName="Name0" presStyleCnt="0">
        <dgm:presLayoutVars>
          <dgm:dir/>
          <dgm:animLvl val="lvl"/>
          <dgm:resizeHandles val="exact"/>
        </dgm:presLayoutVars>
      </dgm:prSet>
      <dgm:spPr/>
      <dgm:t>
        <a:bodyPr/>
        <a:lstStyle/>
        <a:p>
          <a:endParaRPr lang="it-IT"/>
        </a:p>
      </dgm:t>
    </dgm:pt>
    <dgm:pt modelId="{1F3D1326-9FBA-8849-A646-2628EB2E99BD}" type="pres">
      <dgm:prSet presAssocID="{47D2864D-DE77-D84B-9D14-AD9BA2661922}" presName="boxAndChildren" presStyleCnt="0"/>
      <dgm:spPr/>
      <dgm:t>
        <a:bodyPr/>
        <a:lstStyle/>
        <a:p>
          <a:endParaRPr lang="it-IT"/>
        </a:p>
      </dgm:t>
    </dgm:pt>
    <dgm:pt modelId="{DEE5CD90-1051-A042-A5D6-CC8A7474CD2A}" type="pres">
      <dgm:prSet presAssocID="{47D2864D-DE77-D84B-9D14-AD9BA2661922}" presName="parentTextBox" presStyleLbl="node1" presStyleIdx="0" presStyleCnt="3"/>
      <dgm:spPr/>
      <dgm:t>
        <a:bodyPr/>
        <a:lstStyle/>
        <a:p>
          <a:endParaRPr lang="it-IT"/>
        </a:p>
      </dgm:t>
    </dgm:pt>
    <dgm:pt modelId="{E534112F-F8A0-E241-83FB-ABE12866DBE4}" type="pres">
      <dgm:prSet presAssocID="{9D8E554D-34DF-8341-BB82-E6367806E1F1}" presName="sp" presStyleCnt="0"/>
      <dgm:spPr/>
      <dgm:t>
        <a:bodyPr/>
        <a:lstStyle/>
        <a:p>
          <a:endParaRPr lang="it-IT"/>
        </a:p>
      </dgm:t>
    </dgm:pt>
    <dgm:pt modelId="{953A0AC4-4521-B845-B864-945B0FB63291}" type="pres">
      <dgm:prSet presAssocID="{F28C0525-CF49-4F4C-AC92-F810F93921F7}" presName="arrowAndChildren" presStyleCnt="0"/>
      <dgm:spPr/>
      <dgm:t>
        <a:bodyPr/>
        <a:lstStyle/>
        <a:p>
          <a:endParaRPr lang="it-IT"/>
        </a:p>
      </dgm:t>
    </dgm:pt>
    <dgm:pt modelId="{4BE72FF3-F3A4-574A-A7F9-56E88D0F815C}" type="pres">
      <dgm:prSet presAssocID="{F28C0525-CF49-4F4C-AC92-F810F93921F7}" presName="parentTextArrow" presStyleLbl="node1" presStyleIdx="1" presStyleCnt="3"/>
      <dgm:spPr/>
      <dgm:t>
        <a:bodyPr/>
        <a:lstStyle/>
        <a:p>
          <a:endParaRPr lang="it-IT"/>
        </a:p>
      </dgm:t>
    </dgm:pt>
    <dgm:pt modelId="{1EF191A6-73ED-6A44-BE55-FDBDC13FF219}" type="pres">
      <dgm:prSet presAssocID="{AF2AB1EC-79E1-FB45-A9DA-9EC6B2D0EA6D}" presName="sp" presStyleCnt="0"/>
      <dgm:spPr/>
      <dgm:t>
        <a:bodyPr/>
        <a:lstStyle/>
        <a:p>
          <a:endParaRPr lang="it-IT"/>
        </a:p>
      </dgm:t>
    </dgm:pt>
    <dgm:pt modelId="{88C14C93-ECEC-0B44-92CB-EC7D234D476A}" type="pres">
      <dgm:prSet presAssocID="{92ECC641-9D49-8045-8263-9900DF7A34E5}" presName="arrowAndChildren" presStyleCnt="0"/>
      <dgm:spPr/>
      <dgm:t>
        <a:bodyPr/>
        <a:lstStyle/>
        <a:p>
          <a:endParaRPr lang="it-IT"/>
        </a:p>
      </dgm:t>
    </dgm:pt>
    <dgm:pt modelId="{CDBA7D13-EB2C-CC49-BA08-CAEF10A22D2E}" type="pres">
      <dgm:prSet presAssocID="{92ECC641-9D49-8045-8263-9900DF7A34E5}" presName="parentTextArrow" presStyleLbl="node1" presStyleIdx="2" presStyleCnt="3"/>
      <dgm:spPr/>
      <dgm:t>
        <a:bodyPr/>
        <a:lstStyle/>
        <a:p>
          <a:endParaRPr lang="it-IT"/>
        </a:p>
      </dgm:t>
    </dgm:pt>
  </dgm:ptLst>
  <dgm:cxnLst>
    <dgm:cxn modelId="{5A63556D-F7D6-BC44-BCFC-18E416AC397D}" type="presOf" srcId="{47D2864D-DE77-D84B-9D14-AD9BA2661922}" destId="{DEE5CD90-1051-A042-A5D6-CC8A7474CD2A}" srcOrd="0" destOrd="0" presId="urn:microsoft.com/office/officeart/2005/8/layout/process4"/>
    <dgm:cxn modelId="{2F023311-7545-E045-8AE8-76A1D2A0BBE0}" srcId="{6CCEACAA-4504-2847-B85A-CE8C6F930CB3}" destId="{F28C0525-CF49-4F4C-AC92-F810F93921F7}" srcOrd="1" destOrd="0" parTransId="{A252B26D-A84C-8345-90D2-B8B96678D364}" sibTransId="{9D8E554D-34DF-8341-BB82-E6367806E1F1}"/>
    <dgm:cxn modelId="{DFBA29AC-1AD2-D74B-AF3C-C20EE110FF53}" type="presOf" srcId="{6CCEACAA-4504-2847-B85A-CE8C6F930CB3}" destId="{FA971F0C-0309-4248-98A9-60D38174C1CB}" srcOrd="0" destOrd="0" presId="urn:microsoft.com/office/officeart/2005/8/layout/process4"/>
    <dgm:cxn modelId="{085213AD-9B8D-C445-940D-133A12CCABC3}" srcId="{6CCEACAA-4504-2847-B85A-CE8C6F930CB3}" destId="{47D2864D-DE77-D84B-9D14-AD9BA2661922}" srcOrd="2" destOrd="0" parTransId="{315167E1-0B65-A548-A00E-1152EC477245}" sibTransId="{F647E206-7093-764E-8179-42DD462DB070}"/>
    <dgm:cxn modelId="{587D40E4-9787-0E41-82F2-D2A04764BB83}" type="presOf" srcId="{92ECC641-9D49-8045-8263-9900DF7A34E5}" destId="{CDBA7D13-EB2C-CC49-BA08-CAEF10A22D2E}" srcOrd="0" destOrd="0" presId="urn:microsoft.com/office/officeart/2005/8/layout/process4"/>
    <dgm:cxn modelId="{2F848187-ED61-7A41-BA88-A90D8C1771F7}" type="presOf" srcId="{F28C0525-CF49-4F4C-AC92-F810F93921F7}" destId="{4BE72FF3-F3A4-574A-A7F9-56E88D0F815C}" srcOrd="0" destOrd="0" presId="urn:microsoft.com/office/officeart/2005/8/layout/process4"/>
    <dgm:cxn modelId="{A2B23981-4085-3640-A14B-74ADFF1E0505}" srcId="{6CCEACAA-4504-2847-B85A-CE8C6F930CB3}" destId="{92ECC641-9D49-8045-8263-9900DF7A34E5}" srcOrd="0" destOrd="0" parTransId="{7E7D6C20-C1C8-C84A-BE04-C425640856C4}" sibTransId="{AF2AB1EC-79E1-FB45-A9DA-9EC6B2D0EA6D}"/>
    <dgm:cxn modelId="{187708A1-D4A0-2047-95ED-C90A215678C3}" type="presParOf" srcId="{FA971F0C-0309-4248-98A9-60D38174C1CB}" destId="{1F3D1326-9FBA-8849-A646-2628EB2E99BD}" srcOrd="0" destOrd="0" presId="urn:microsoft.com/office/officeart/2005/8/layout/process4"/>
    <dgm:cxn modelId="{2020ECFF-EAA8-BA48-89DE-FE773FEFDF76}" type="presParOf" srcId="{1F3D1326-9FBA-8849-A646-2628EB2E99BD}" destId="{DEE5CD90-1051-A042-A5D6-CC8A7474CD2A}" srcOrd="0" destOrd="0" presId="urn:microsoft.com/office/officeart/2005/8/layout/process4"/>
    <dgm:cxn modelId="{7B6F49F1-69EB-0F4D-BCF3-6600162D5549}" type="presParOf" srcId="{FA971F0C-0309-4248-98A9-60D38174C1CB}" destId="{E534112F-F8A0-E241-83FB-ABE12866DBE4}" srcOrd="1" destOrd="0" presId="urn:microsoft.com/office/officeart/2005/8/layout/process4"/>
    <dgm:cxn modelId="{498132FF-F5FF-F447-88AA-C4736DBF430C}" type="presParOf" srcId="{FA971F0C-0309-4248-98A9-60D38174C1CB}" destId="{953A0AC4-4521-B845-B864-945B0FB63291}" srcOrd="2" destOrd="0" presId="urn:microsoft.com/office/officeart/2005/8/layout/process4"/>
    <dgm:cxn modelId="{534353E3-796C-664D-94EC-F613C9F0DF07}" type="presParOf" srcId="{953A0AC4-4521-B845-B864-945B0FB63291}" destId="{4BE72FF3-F3A4-574A-A7F9-56E88D0F815C}" srcOrd="0" destOrd="0" presId="urn:microsoft.com/office/officeart/2005/8/layout/process4"/>
    <dgm:cxn modelId="{0BC059E7-7E34-FE45-90B1-AB0F6DD331DB}" type="presParOf" srcId="{FA971F0C-0309-4248-98A9-60D38174C1CB}" destId="{1EF191A6-73ED-6A44-BE55-FDBDC13FF219}" srcOrd="3" destOrd="0" presId="urn:microsoft.com/office/officeart/2005/8/layout/process4"/>
    <dgm:cxn modelId="{711DAB2E-FB74-5E47-8D5B-B945F48B3912}" type="presParOf" srcId="{FA971F0C-0309-4248-98A9-60D38174C1CB}" destId="{88C14C93-ECEC-0B44-92CB-EC7D234D476A}" srcOrd="4" destOrd="0" presId="urn:microsoft.com/office/officeart/2005/8/layout/process4"/>
    <dgm:cxn modelId="{DB6D1D38-5314-7742-A397-80596CF74BA7}" type="presParOf" srcId="{88C14C93-ECEC-0B44-92CB-EC7D234D476A}" destId="{CDBA7D13-EB2C-CC49-BA08-CAEF10A22D2E}"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276C64-E600-B045-8932-2C83F5A49FFB}" type="doc">
      <dgm:prSet loTypeId="urn:microsoft.com/office/officeart/2005/8/layout/cycle6" loCatId="cycle" qsTypeId="urn:microsoft.com/office/officeart/2005/8/quickstyle/3D2" qsCatId="3D" csTypeId="urn:microsoft.com/office/officeart/2005/8/colors/colorful1" csCatId="colorful" phldr="1"/>
      <dgm:spPr/>
      <dgm:t>
        <a:bodyPr/>
        <a:lstStyle/>
        <a:p>
          <a:endParaRPr lang="it-IT"/>
        </a:p>
      </dgm:t>
    </dgm:pt>
    <dgm:pt modelId="{DB79A199-021F-EE45-9128-BF03A03A946D}">
      <dgm:prSet custT="1"/>
      <dgm:spPr/>
      <dgm:t>
        <a:bodyPr/>
        <a:lstStyle/>
        <a:p>
          <a:pPr rtl="0"/>
          <a:r>
            <a:rPr lang="it-IT" sz="2400" b="0" smtClean="0">
              <a:solidFill>
                <a:srgbClr val="000000"/>
              </a:solidFill>
            </a:rPr>
            <a:t>Repeat </a:t>
          </a:r>
        </a:p>
        <a:p>
          <a:pPr rtl="0"/>
          <a:r>
            <a:rPr lang="it-IT" sz="2400" b="0" smtClean="0">
              <a:solidFill>
                <a:srgbClr val="000000"/>
              </a:solidFill>
            </a:rPr>
            <a:t>biopsy </a:t>
          </a:r>
          <a:endParaRPr lang="it-IT" sz="2400" b="0" dirty="0" smtClean="0">
            <a:solidFill>
              <a:srgbClr val="000000"/>
            </a:solidFill>
          </a:endParaRPr>
        </a:p>
      </dgm:t>
    </dgm:pt>
    <dgm:pt modelId="{1631C61D-6128-A94D-A617-AEE7EA133354}" type="parTrans" cxnId="{93B8C6BC-1DFF-6D42-AD5F-86EEAE798D89}">
      <dgm:prSet/>
      <dgm:spPr/>
      <dgm:t>
        <a:bodyPr/>
        <a:lstStyle/>
        <a:p>
          <a:endParaRPr lang="it-IT" sz="2400" b="0">
            <a:solidFill>
              <a:srgbClr val="000000"/>
            </a:solidFill>
          </a:endParaRPr>
        </a:p>
      </dgm:t>
    </dgm:pt>
    <dgm:pt modelId="{85E1D7A5-8ED0-0248-A0D5-502AF14409AC}" type="sibTrans" cxnId="{93B8C6BC-1DFF-6D42-AD5F-86EEAE798D89}">
      <dgm:prSet/>
      <dgm:spPr/>
      <dgm:t>
        <a:bodyPr/>
        <a:lstStyle/>
        <a:p>
          <a:endParaRPr lang="it-IT" sz="2400" b="0">
            <a:solidFill>
              <a:srgbClr val="000000"/>
            </a:solidFill>
          </a:endParaRPr>
        </a:p>
      </dgm:t>
    </dgm:pt>
    <dgm:pt modelId="{1A4BA3DC-2867-3E4E-935A-64CE57A4799B}">
      <dgm:prSet custT="1"/>
      <dgm:spPr/>
      <dgm:t>
        <a:bodyPr/>
        <a:lstStyle/>
        <a:p>
          <a:pPr rtl="0"/>
          <a:r>
            <a:rPr lang="it-IT" sz="2400" b="0" smtClean="0">
              <a:solidFill>
                <a:srgbClr val="000000"/>
              </a:solidFill>
            </a:rPr>
            <a:t>Familiarity </a:t>
          </a:r>
          <a:endParaRPr lang="it-IT" sz="2400" b="0" dirty="0">
            <a:solidFill>
              <a:srgbClr val="000000"/>
            </a:solidFill>
          </a:endParaRPr>
        </a:p>
      </dgm:t>
    </dgm:pt>
    <dgm:pt modelId="{CAC12333-3ADE-304E-AB6A-B5D66B194DCD}" type="parTrans" cxnId="{15EFB369-6164-464B-8D0B-E2A843717C3A}">
      <dgm:prSet/>
      <dgm:spPr/>
      <dgm:t>
        <a:bodyPr/>
        <a:lstStyle/>
        <a:p>
          <a:endParaRPr lang="it-IT" sz="2400" b="0">
            <a:solidFill>
              <a:srgbClr val="000000"/>
            </a:solidFill>
          </a:endParaRPr>
        </a:p>
      </dgm:t>
    </dgm:pt>
    <dgm:pt modelId="{5B7CD96B-1789-9643-8996-2BD441F20F78}" type="sibTrans" cxnId="{15EFB369-6164-464B-8D0B-E2A843717C3A}">
      <dgm:prSet/>
      <dgm:spPr/>
      <dgm:t>
        <a:bodyPr/>
        <a:lstStyle/>
        <a:p>
          <a:endParaRPr lang="it-IT" sz="2400" b="0">
            <a:solidFill>
              <a:srgbClr val="000000"/>
            </a:solidFill>
          </a:endParaRPr>
        </a:p>
      </dgm:t>
    </dgm:pt>
    <dgm:pt modelId="{92D33C7C-4499-364A-B0B3-AD4D8D59AA89}">
      <dgm:prSet custT="1"/>
      <dgm:spPr/>
      <dgm:t>
        <a:bodyPr/>
        <a:lstStyle/>
        <a:p>
          <a:pPr rtl="0"/>
          <a:r>
            <a:rPr lang="it-IT" sz="2400" b="0" smtClean="0">
              <a:solidFill>
                <a:srgbClr val="000000"/>
              </a:solidFill>
            </a:rPr>
            <a:t>Young </a:t>
          </a:r>
        </a:p>
        <a:p>
          <a:pPr rtl="0"/>
          <a:r>
            <a:rPr lang="it-IT" sz="2400" b="0" smtClean="0">
              <a:solidFill>
                <a:srgbClr val="000000"/>
              </a:solidFill>
            </a:rPr>
            <a:t>men </a:t>
          </a:r>
          <a:endParaRPr lang="it-IT" sz="2400" b="0" dirty="0">
            <a:solidFill>
              <a:srgbClr val="000000"/>
            </a:solidFill>
          </a:endParaRPr>
        </a:p>
      </dgm:t>
    </dgm:pt>
    <dgm:pt modelId="{FD71719B-A9E1-1043-B4F8-37B2CD94DD5D}" type="parTrans" cxnId="{16FC9CBC-B124-4742-A9D1-693AD98AC71A}">
      <dgm:prSet/>
      <dgm:spPr/>
      <dgm:t>
        <a:bodyPr/>
        <a:lstStyle/>
        <a:p>
          <a:endParaRPr lang="it-IT" sz="2400" b="0">
            <a:solidFill>
              <a:srgbClr val="000000"/>
            </a:solidFill>
          </a:endParaRPr>
        </a:p>
      </dgm:t>
    </dgm:pt>
    <dgm:pt modelId="{BEDD0DE3-D4DE-ED40-98EA-6CBBA0127887}" type="sibTrans" cxnId="{16FC9CBC-B124-4742-A9D1-693AD98AC71A}">
      <dgm:prSet/>
      <dgm:spPr/>
      <dgm:t>
        <a:bodyPr/>
        <a:lstStyle/>
        <a:p>
          <a:endParaRPr lang="it-IT" sz="2400" b="0">
            <a:solidFill>
              <a:srgbClr val="000000"/>
            </a:solidFill>
          </a:endParaRPr>
        </a:p>
      </dgm:t>
    </dgm:pt>
    <dgm:pt modelId="{62EA2B86-9629-A04F-AE6D-5C6FF15DBEDB}">
      <dgm:prSet custT="1"/>
      <dgm:spPr/>
      <dgm:t>
        <a:bodyPr/>
        <a:lstStyle/>
        <a:p>
          <a:pPr rtl="0"/>
          <a:r>
            <a:rPr lang="it-IT" sz="2000" b="0" dirty="0" err="1" smtClean="0">
              <a:solidFill>
                <a:srgbClr val="000000"/>
              </a:solidFill>
            </a:rPr>
            <a:t>Inflammation</a:t>
          </a:r>
          <a:endParaRPr lang="it-IT" sz="2000" b="0" dirty="0" smtClean="0">
            <a:solidFill>
              <a:srgbClr val="000000"/>
            </a:solidFill>
          </a:endParaRPr>
        </a:p>
      </dgm:t>
    </dgm:pt>
    <dgm:pt modelId="{B500D5A5-2A29-AD49-97BA-DC1A5D360C8F}" type="parTrans" cxnId="{3F62D754-795A-BE45-9248-C83F5121AEBF}">
      <dgm:prSet/>
      <dgm:spPr/>
      <dgm:t>
        <a:bodyPr/>
        <a:lstStyle/>
        <a:p>
          <a:endParaRPr lang="it-IT" sz="2400" b="0">
            <a:solidFill>
              <a:srgbClr val="000000"/>
            </a:solidFill>
          </a:endParaRPr>
        </a:p>
      </dgm:t>
    </dgm:pt>
    <dgm:pt modelId="{E634F1A0-A639-6840-8479-A7B34E43AC7B}" type="sibTrans" cxnId="{3F62D754-795A-BE45-9248-C83F5121AEBF}">
      <dgm:prSet/>
      <dgm:spPr/>
      <dgm:t>
        <a:bodyPr/>
        <a:lstStyle/>
        <a:p>
          <a:endParaRPr lang="it-IT" sz="2400" b="0">
            <a:solidFill>
              <a:srgbClr val="000000"/>
            </a:solidFill>
          </a:endParaRPr>
        </a:p>
      </dgm:t>
    </dgm:pt>
    <dgm:pt modelId="{B71A1347-F927-2F4F-88E3-C99A9C536214}">
      <dgm:prSet custT="1"/>
      <dgm:spPr/>
      <dgm:t>
        <a:bodyPr/>
        <a:lstStyle/>
        <a:p>
          <a:pPr rtl="0"/>
          <a:r>
            <a:rPr lang="en-GB" sz="2400" b="0" dirty="0" smtClean="0">
              <a:solidFill>
                <a:srgbClr val="000000"/>
              </a:solidFill>
            </a:rPr>
            <a:t>PIN</a:t>
          </a:r>
        </a:p>
        <a:p>
          <a:pPr rtl="0"/>
          <a:r>
            <a:rPr lang="en-GB" sz="2400" b="0" dirty="0" smtClean="0">
              <a:solidFill>
                <a:srgbClr val="000000"/>
              </a:solidFill>
            </a:rPr>
            <a:t>ASAP</a:t>
          </a:r>
          <a:endParaRPr lang="en-GB" sz="2400" b="0" dirty="0">
            <a:solidFill>
              <a:srgbClr val="000000"/>
            </a:solidFill>
          </a:endParaRPr>
        </a:p>
      </dgm:t>
    </dgm:pt>
    <dgm:pt modelId="{D14E7D9E-FB70-C547-BB63-47FDD51CB2DF}" type="parTrans" cxnId="{43429A21-5114-634C-801F-A29C1F69121D}">
      <dgm:prSet/>
      <dgm:spPr/>
      <dgm:t>
        <a:bodyPr/>
        <a:lstStyle/>
        <a:p>
          <a:endParaRPr lang="it-IT" sz="2400" b="0">
            <a:solidFill>
              <a:srgbClr val="000000"/>
            </a:solidFill>
          </a:endParaRPr>
        </a:p>
      </dgm:t>
    </dgm:pt>
    <dgm:pt modelId="{F42271DC-2DB5-B645-BA53-9C5289EBDF2E}" type="sibTrans" cxnId="{43429A21-5114-634C-801F-A29C1F69121D}">
      <dgm:prSet/>
      <dgm:spPr/>
      <dgm:t>
        <a:bodyPr/>
        <a:lstStyle/>
        <a:p>
          <a:endParaRPr lang="it-IT" sz="2400" b="0">
            <a:solidFill>
              <a:srgbClr val="000000"/>
            </a:solidFill>
          </a:endParaRPr>
        </a:p>
      </dgm:t>
    </dgm:pt>
    <dgm:pt modelId="{1BDD406F-115D-B249-9790-F0E376B23AD2}">
      <dgm:prSet custT="1"/>
      <dgm:spPr/>
      <dgm:t>
        <a:bodyPr/>
        <a:lstStyle/>
        <a:p>
          <a:pPr rtl="0"/>
          <a:r>
            <a:rPr lang="en-GB" sz="2400" b="0" dirty="0" smtClean="0">
              <a:solidFill>
                <a:srgbClr val="000000"/>
              </a:solidFill>
            </a:rPr>
            <a:t>Obesity </a:t>
          </a:r>
          <a:endParaRPr lang="en-GB" sz="2400" b="0" dirty="0">
            <a:solidFill>
              <a:srgbClr val="000000"/>
            </a:solidFill>
          </a:endParaRPr>
        </a:p>
      </dgm:t>
    </dgm:pt>
    <dgm:pt modelId="{E61FCDA8-6350-9945-85A6-A064964B87A1}" type="parTrans" cxnId="{4A30FE22-A68F-F84A-990D-27CE8118AC73}">
      <dgm:prSet/>
      <dgm:spPr/>
      <dgm:t>
        <a:bodyPr/>
        <a:lstStyle/>
        <a:p>
          <a:endParaRPr lang="it-IT"/>
        </a:p>
      </dgm:t>
    </dgm:pt>
    <dgm:pt modelId="{38EEF5B8-3AAB-D74F-B275-F3E92896E666}" type="sibTrans" cxnId="{4A30FE22-A68F-F84A-990D-27CE8118AC73}">
      <dgm:prSet/>
      <dgm:spPr/>
      <dgm:t>
        <a:bodyPr/>
        <a:lstStyle/>
        <a:p>
          <a:endParaRPr lang="it-IT"/>
        </a:p>
      </dgm:t>
    </dgm:pt>
    <dgm:pt modelId="{3CECBF97-C9B9-0B48-B827-4D1300601CBB}" type="pres">
      <dgm:prSet presAssocID="{E0276C64-E600-B045-8932-2C83F5A49FFB}" presName="cycle" presStyleCnt="0">
        <dgm:presLayoutVars>
          <dgm:dir/>
          <dgm:resizeHandles val="exact"/>
        </dgm:presLayoutVars>
      </dgm:prSet>
      <dgm:spPr/>
      <dgm:t>
        <a:bodyPr/>
        <a:lstStyle/>
        <a:p>
          <a:endParaRPr lang="it-IT"/>
        </a:p>
      </dgm:t>
    </dgm:pt>
    <dgm:pt modelId="{4375E5EC-C3F2-314A-9B9E-1AEAC2060822}" type="pres">
      <dgm:prSet presAssocID="{DB79A199-021F-EE45-9128-BF03A03A946D}" presName="node" presStyleLbl="node1" presStyleIdx="0" presStyleCnt="6">
        <dgm:presLayoutVars>
          <dgm:bulletEnabled val="1"/>
        </dgm:presLayoutVars>
      </dgm:prSet>
      <dgm:spPr/>
      <dgm:t>
        <a:bodyPr/>
        <a:lstStyle/>
        <a:p>
          <a:endParaRPr lang="it-IT"/>
        </a:p>
      </dgm:t>
    </dgm:pt>
    <dgm:pt modelId="{8E16A877-2690-D747-BE21-0D82A1C5CD6F}" type="pres">
      <dgm:prSet presAssocID="{DB79A199-021F-EE45-9128-BF03A03A946D}" presName="spNode" presStyleCnt="0"/>
      <dgm:spPr/>
    </dgm:pt>
    <dgm:pt modelId="{B3162482-A471-7F47-ACB7-05D5FE8A1513}" type="pres">
      <dgm:prSet presAssocID="{85E1D7A5-8ED0-0248-A0D5-502AF14409AC}" presName="sibTrans" presStyleLbl="sibTrans1D1" presStyleIdx="0" presStyleCnt="6"/>
      <dgm:spPr/>
      <dgm:t>
        <a:bodyPr/>
        <a:lstStyle/>
        <a:p>
          <a:endParaRPr lang="it-IT"/>
        </a:p>
      </dgm:t>
    </dgm:pt>
    <dgm:pt modelId="{FEB5CCEA-994B-D648-A54D-C0572FDFCA3F}" type="pres">
      <dgm:prSet presAssocID="{1A4BA3DC-2867-3E4E-935A-64CE57A4799B}" presName="node" presStyleLbl="node1" presStyleIdx="1" presStyleCnt="6">
        <dgm:presLayoutVars>
          <dgm:bulletEnabled val="1"/>
        </dgm:presLayoutVars>
      </dgm:prSet>
      <dgm:spPr/>
      <dgm:t>
        <a:bodyPr/>
        <a:lstStyle/>
        <a:p>
          <a:endParaRPr lang="it-IT"/>
        </a:p>
      </dgm:t>
    </dgm:pt>
    <dgm:pt modelId="{CACD407D-D56C-D54F-97DB-7FD511F64485}" type="pres">
      <dgm:prSet presAssocID="{1A4BA3DC-2867-3E4E-935A-64CE57A4799B}" presName="spNode" presStyleCnt="0"/>
      <dgm:spPr/>
    </dgm:pt>
    <dgm:pt modelId="{D246D383-7229-9343-918D-21C30540DA36}" type="pres">
      <dgm:prSet presAssocID="{5B7CD96B-1789-9643-8996-2BD441F20F78}" presName="sibTrans" presStyleLbl="sibTrans1D1" presStyleIdx="1" presStyleCnt="6"/>
      <dgm:spPr/>
      <dgm:t>
        <a:bodyPr/>
        <a:lstStyle/>
        <a:p>
          <a:endParaRPr lang="it-IT"/>
        </a:p>
      </dgm:t>
    </dgm:pt>
    <dgm:pt modelId="{6B64AC1A-08AE-1145-A431-7D9FB909B70D}" type="pres">
      <dgm:prSet presAssocID="{92D33C7C-4499-364A-B0B3-AD4D8D59AA89}" presName="node" presStyleLbl="node1" presStyleIdx="2" presStyleCnt="6">
        <dgm:presLayoutVars>
          <dgm:bulletEnabled val="1"/>
        </dgm:presLayoutVars>
      </dgm:prSet>
      <dgm:spPr/>
      <dgm:t>
        <a:bodyPr/>
        <a:lstStyle/>
        <a:p>
          <a:endParaRPr lang="it-IT"/>
        </a:p>
      </dgm:t>
    </dgm:pt>
    <dgm:pt modelId="{5CCE48A8-99A3-B04D-B665-B487F335CC22}" type="pres">
      <dgm:prSet presAssocID="{92D33C7C-4499-364A-B0B3-AD4D8D59AA89}" presName="spNode" presStyleCnt="0"/>
      <dgm:spPr/>
    </dgm:pt>
    <dgm:pt modelId="{E9BBFE50-249A-9A46-99FD-8CD2DB61A635}" type="pres">
      <dgm:prSet presAssocID="{BEDD0DE3-D4DE-ED40-98EA-6CBBA0127887}" presName="sibTrans" presStyleLbl="sibTrans1D1" presStyleIdx="2" presStyleCnt="6"/>
      <dgm:spPr/>
      <dgm:t>
        <a:bodyPr/>
        <a:lstStyle/>
        <a:p>
          <a:endParaRPr lang="it-IT"/>
        </a:p>
      </dgm:t>
    </dgm:pt>
    <dgm:pt modelId="{63838021-A183-D946-B1CC-49B038789A2D}" type="pres">
      <dgm:prSet presAssocID="{62EA2B86-9629-A04F-AE6D-5C6FF15DBEDB}" presName="node" presStyleLbl="node1" presStyleIdx="3" presStyleCnt="6">
        <dgm:presLayoutVars>
          <dgm:bulletEnabled val="1"/>
        </dgm:presLayoutVars>
      </dgm:prSet>
      <dgm:spPr/>
      <dgm:t>
        <a:bodyPr/>
        <a:lstStyle/>
        <a:p>
          <a:endParaRPr lang="it-IT"/>
        </a:p>
      </dgm:t>
    </dgm:pt>
    <dgm:pt modelId="{3957CD7A-A28C-6B4B-AA25-3018B5A363D4}" type="pres">
      <dgm:prSet presAssocID="{62EA2B86-9629-A04F-AE6D-5C6FF15DBEDB}" presName="spNode" presStyleCnt="0"/>
      <dgm:spPr/>
    </dgm:pt>
    <dgm:pt modelId="{C3B4488D-1FBB-1B45-82DA-23EA169B2E78}" type="pres">
      <dgm:prSet presAssocID="{E634F1A0-A639-6840-8479-A7B34E43AC7B}" presName="sibTrans" presStyleLbl="sibTrans1D1" presStyleIdx="3" presStyleCnt="6"/>
      <dgm:spPr/>
      <dgm:t>
        <a:bodyPr/>
        <a:lstStyle/>
        <a:p>
          <a:endParaRPr lang="it-IT"/>
        </a:p>
      </dgm:t>
    </dgm:pt>
    <dgm:pt modelId="{AC620EDA-E87D-E345-AFF3-07496E055E08}" type="pres">
      <dgm:prSet presAssocID="{B71A1347-F927-2F4F-88E3-C99A9C536214}" presName="node" presStyleLbl="node1" presStyleIdx="4" presStyleCnt="6">
        <dgm:presLayoutVars>
          <dgm:bulletEnabled val="1"/>
        </dgm:presLayoutVars>
      </dgm:prSet>
      <dgm:spPr/>
      <dgm:t>
        <a:bodyPr/>
        <a:lstStyle/>
        <a:p>
          <a:endParaRPr lang="it-IT"/>
        </a:p>
      </dgm:t>
    </dgm:pt>
    <dgm:pt modelId="{36C3FC12-B914-964D-9D34-282DE4D9CAA9}" type="pres">
      <dgm:prSet presAssocID="{B71A1347-F927-2F4F-88E3-C99A9C536214}" presName="spNode" presStyleCnt="0"/>
      <dgm:spPr/>
    </dgm:pt>
    <dgm:pt modelId="{631BE9AF-9B7F-7342-B3B6-834B18558F00}" type="pres">
      <dgm:prSet presAssocID="{F42271DC-2DB5-B645-BA53-9C5289EBDF2E}" presName="sibTrans" presStyleLbl="sibTrans1D1" presStyleIdx="4" presStyleCnt="6"/>
      <dgm:spPr/>
      <dgm:t>
        <a:bodyPr/>
        <a:lstStyle/>
        <a:p>
          <a:endParaRPr lang="it-IT"/>
        </a:p>
      </dgm:t>
    </dgm:pt>
    <dgm:pt modelId="{B2944754-AA85-4540-B18E-1B8CC6D8FC9C}" type="pres">
      <dgm:prSet presAssocID="{1BDD406F-115D-B249-9790-F0E376B23AD2}" presName="node" presStyleLbl="node1" presStyleIdx="5" presStyleCnt="6">
        <dgm:presLayoutVars>
          <dgm:bulletEnabled val="1"/>
        </dgm:presLayoutVars>
      </dgm:prSet>
      <dgm:spPr/>
      <dgm:t>
        <a:bodyPr/>
        <a:lstStyle/>
        <a:p>
          <a:endParaRPr lang="it-IT"/>
        </a:p>
      </dgm:t>
    </dgm:pt>
    <dgm:pt modelId="{35F57CB8-BAA6-A24A-BC66-0AAD342A6AEC}" type="pres">
      <dgm:prSet presAssocID="{1BDD406F-115D-B249-9790-F0E376B23AD2}" presName="spNode" presStyleCnt="0"/>
      <dgm:spPr/>
    </dgm:pt>
    <dgm:pt modelId="{4B690AD8-7253-584D-BE5F-A1E9D70A8599}" type="pres">
      <dgm:prSet presAssocID="{38EEF5B8-3AAB-D74F-B275-F3E92896E666}" presName="sibTrans" presStyleLbl="sibTrans1D1" presStyleIdx="5" presStyleCnt="6"/>
      <dgm:spPr/>
      <dgm:t>
        <a:bodyPr/>
        <a:lstStyle/>
        <a:p>
          <a:endParaRPr lang="it-IT"/>
        </a:p>
      </dgm:t>
    </dgm:pt>
  </dgm:ptLst>
  <dgm:cxnLst>
    <dgm:cxn modelId="{93B8C6BC-1DFF-6D42-AD5F-86EEAE798D89}" srcId="{E0276C64-E600-B045-8932-2C83F5A49FFB}" destId="{DB79A199-021F-EE45-9128-BF03A03A946D}" srcOrd="0" destOrd="0" parTransId="{1631C61D-6128-A94D-A617-AEE7EA133354}" sibTransId="{85E1D7A5-8ED0-0248-A0D5-502AF14409AC}"/>
    <dgm:cxn modelId="{3F62D754-795A-BE45-9248-C83F5121AEBF}" srcId="{E0276C64-E600-B045-8932-2C83F5A49FFB}" destId="{62EA2B86-9629-A04F-AE6D-5C6FF15DBEDB}" srcOrd="3" destOrd="0" parTransId="{B500D5A5-2A29-AD49-97BA-DC1A5D360C8F}" sibTransId="{E634F1A0-A639-6840-8479-A7B34E43AC7B}"/>
    <dgm:cxn modelId="{FF1528E9-F1EA-784D-8119-0DFDE4E56A9C}" type="presOf" srcId="{1BDD406F-115D-B249-9790-F0E376B23AD2}" destId="{B2944754-AA85-4540-B18E-1B8CC6D8FC9C}" srcOrd="0" destOrd="0" presId="urn:microsoft.com/office/officeart/2005/8/layout/cycle6"/>
    <dgm:cxn modelId="{9160F4A4-FD56-0447-9695-D4091F7AD3DD}" type="presOf" srcId="{62EA2B86-9629-A04F-AE6D-5C6FF15DBEDB}" destId="{63838021-A183-D946-B1CC-49B038789A2D}" srcOrd="0" destOrd="0" presId="urn:microsoft.com/office/officeart/2005/8/layout/cycle6"/>
    <dgm:cxn modelId="{15EFB369-6164-464B-8D0B-E2A843717C3A}" srcId="{E0276C64-E600-B045-8932-2C83F5A49FFB}" destId="{1A4BA3DC-2867-3E4E-935A-64CE57A4799B}" srcOrd="1" destOrd="0" parTransId="{CAC12333-3ADE-304E-AB6A-B5D66B194DCD}" sibTransId="{5B7CD96B-1789-9643-8996-2BD441F20F78}"/>
    <dgm:cxn modelId="{6381257E-68A0-6149-B009-D474EF83DF81}" type="presOf" srcId="{DB79A199-021F-EE45-9128-BF03A03A946D}" destId="{4375E5EC-C3F2-314A-9B9E-1AEAC2060822}" srcOrd="0" destOrd="0" presId="urn:microsoft.com/office/officeart/2005/8/layout/cycle6"/>
    <dgm:cxn modelId="{07A8548E-1F3C-A74E-908D-27861A05EBE8}" type="presOf" srcId="{38EEF5B8-3AAB-D74F-B275-F3E92896E666}" destId="{4B690AD8-7253-584D-BE5F-A1E9D70A8599}" srcOrd="0" destOrd="0" presId="urn:microsoft.com/office/officeart/2005/8/layout/cycle6"/>
    <dgm:cxn modelId="{AFB8E567-1F81-4441-98CF-4AB9D948B7C3}" type="presOf" srcId="{E0276C64-E600-B045-8932-2C83F5A49FFB}" destId="{3CECBF97-C9B9-0B48-B827-4D1300601CBB}" srcOrd="0" destOrd="0" presId="urn:microsoft.com/office/officeart/2005/8/layout/cycle6"/>
    <dgm:cxn modelId="{43429A21-5114-634C-801F-A29C1F69121D}" srcId="{E0276C64-E600-B045-8932-2C83F5A49FFB}" destId="{B71A1347-F927-2F4F-88E3-C99A9C536214}" srcOrd="4" destOrd="0" parTransId="{D14E7D9E-FB70-C547-BB63-47FDD51CB2DF}" sibTransId="{F42271DC-2DB5-B645-BA53-9C5289EBDF2E}"/>
    <dgm:cxn modelId="{3DC8F865-05BC-3D46-ADFD-AB3FE20C6EF5}" type="presOf" srcId="{F42271DC-2DB5-B645-BA53-9C5289EBDF2E}" destId="{631BE9AF-9B7F-7342-B3B6-834B18558F00}" srcOrd="0" destOrd="0" presId="urn:microsoft.com/office/officeart/2005/8/layout/cycle6"/>
    <dgm:cxn modelId="{364DC7D7-E3B2-EF40-A845-40D0668C3813}" type="presOf" srcId="{85E1D7A5-8ED0-0248-A0D5-502AF14409AC}" destId="{B3162482-A471-7F47-ACB7-05D5FE8A1513}" srcOrd="0" destOrd="0" presId="urn:microsoft.com/office/officeart/2005/8/layout/cycle6"/>
    <dgm:cxn modelId="{59255F91-E155-E94B-837D-91FDB2C9049E}" type="presOf" srcId="{BEDD0DE3-D4DE-ED40-98EA-6CBBA0127887}" destId="{E9BBFE50-249A-9A46-99FD-8CD2DB61A635}" srcOrd="0" destOrd="0" presId="urn:microsoft.com/office/officeart/2005/8/layout/cycle6"/>
    <dgm:cxn modelId="{E14467F3-E9C4-EB43-B2A7-908C481C76D0}" type="presOf" srcId="{1A4BA3DC-2867-3E4E-935A-64CE57A4799B}" destId="{FEB5CCEA-994B-D648-A54D-C0572FDFCA3F}" srcOrd="0" destOrd="0" presId="urn:microsoft.com/office/officeart/2005/8/layout/cycle6"/>
    <dgm:cxn modelId="{4A30FE22-A68F-F84A-990D-27CE8118AC73}" srcId="{E0276C64-E600-B045-8932-2C83F5A49FFB}" destId="{1BDD406F-115D-B249-9790-F0E376B23AD2}" srcOrd="5" destOrd="0" parTransId="{E61FCDA8-6350-9945-85A6-A064964B87A1}" sibTransId="{38EEF5B8-3AAB-D74F-B275-F3E92896E666}"/>
    <dgm:cxn modelId="{7E3A959B-CA5D-C541-A099-8B18FE6B1BF8}" type="presOf" srcId="{B71A1347-F927-2F4F-88E3-C99A9C536214}" destId="{AC620EDA-E87D-E345-AFF3-07496E055E08}" srcOrd="0" destOrd="0" presId="urn:microsoft.com/office/officeart/2005/8/layout/cycle6"/>
    <dgm:cxn modelId="{7CA24D15-2725-9B49-9608-B19434EE0114}" type="presOf" srcId="{E634F1A0-A639-6840-8479-A7B34E43AC7B}" destId="{C3B4488D-1FBB-1B45-82DA-23EA169B2E78}" srcOrd="0" destOrd="0" presId="urn:microsoft.com/office/officeart/2005/8/layout/cycle6"/>
    <dgm:cxn modelId="{16FC9CBC-B124-4742-A9D1-693AD98AC71A}" srcId="{E0276C64-E600-B045-8932-2C83F5A49FFB}" destId="{92D33C7C-4499-364A-B0B3-AD4D8D59AA89}" srcOrd="2" destOrd="0" parTransId="{FD71719B-A9E1-1043-B4F8-37B2CD94DD5D}" sibTransId="{BEDD0DE3-D4DE-ED40-98EA-6CBBA0127887}"/>
    <dgm:cxn modelId="{71016EB9-BF2B-D341-A32F-6E5A9685B5E7}" type="presOf" srcId="{92D33C7C-4499-364A-B0B3-AD4D8D59AA89}" destId="{6B64AC1A-08AE-1145-A431-7D9FB909B70D}" srcOrd="0" destOrd="0" presId="urn:microsoft.com/office/officeart/2005/8/layout/cycle6"/>
    <dgm:cxn modelId="{268851BD-8C67-1B48-9852-989ECE3FC4F5}" type="presOf" srcId="{5B7CD96B-1789-9643-8996-2BD441F20F78}" destId="{D246D383-7229-9343-918D-21C30540DA36}" srcOrd="0" destOrd="0" presId="urn:microsoft.com/office/officeart/2005/8/layout/cycle6"/>
    <dgm:cxn modelId="{39EEA860-B0A8-974B-A37E-17FDFAD47076}" type="presParOf" srcId="{3CECBF97-C9B9-0B48-B827-4D1300601CBB}" destId="{4375E5EC-C3F2-314A-9B9E-1AEAC2060822}" srcOrd="0" destOrd="0" presId="urn:microsoft.com/office/officeart/2005/8/layout/cycle6"/>
    <dgm:cxn modelId="{E738F2CA-CCA6-DE41-8707-E4508CC1D436}" type="presParOf" srcId="{3CECBF97-C9B9-0B48-B827-4D1300601CBB}" destId="{8E16A877-2690-D747-BE21-0D82A1C5CD6F}" srcOrd="1" destOrd="0" presId="urn:microsoft.com/office/officeart/2005/8/layout/cycle6"/>
    <dgm:cxn modelId="{22CB0799-CC46-BE44-97A2-561EB990AF3F}" type="presParOf" srcId="{3CECBF97-C9B9-0B48-B827-4D1300601CBB}" destId="{B3162482-A471-7F47-ACB7-05D5FE8A1513}" srcOrd="2" destOrd="0" presId="urn:microsoft.com/office/officeart/2005/8/layout/cycle6"/>
    <dgm:cxn modelId="{034D32B1-E217-4946-88B7-0468B4E59EE6}" type="presParOf" srcId="{3CECBF97-C9B9-0B48-B827-4D1300601CBB}" destId="{FEB5CCEA-994B-D648-A54D-C0572FDFCA3F}" srcOrd="3" destOrd="0" presId="urn:microsoft.com/office/officeart/2005/8/layout/cycle6"/>
    <dgm:cxn modelId="{953806CF-B8D4-AA43-B87E-8F7525BBCEF5}" type="presParOf" srcId="{3CECBF97-C9B9-0B48-B827-4D1300601CBB}" destId="{CACD407D-D56C-D54F-97DB-7FD511F64485}" srcOrd="4" destOrd="0" presId="urn:microsoft.com/office/officeart/2005/8/layout/cycle6"/>
    <dgm:cxn modelId="{F86CEC4F-7232-7247-A50A-099D37F4848A}" type="presParOf" srcId="{3CECBF97-C9B9-0B48-B827-4D1300601CBB}" destId="{D246D383-7229-9343-918D-21C30540DA36}" srcOrd="5" destOrd="0" presId="urn:microsoft.com/office/officeart/2005/8/layout/cycle6"/>
    <dgm:cxn modelId="{6968A173-E7EB-5E43-80EB-CB9170E4E370}" type="presParOf" srcId="{3CECBF97-C9B9-0B48-B827-4D1300601CBB}" destId="{6B64AC1A-08AE-1145-A431-7D9FB909B70D}" srcOrd="6" destOrd="0" presId="urn:microsoft.com/office/officeart/2005/8/layout/cycle6"/>
    <dgm:cxn modelId="{55804B4D-C934-D84B-A8C1-4341A528125E}" type="presParOf" srcId="{3CECBF97-C9B9-0B48-B827-4D1300601CBB}" destId="{5CCE48A8-99A3-B04D-B665-B487F335CC22}" srcOrd="7" destOrd="0" presId="urn:microsoft.com/office/officeart/2005/8/layout/cycle6"/>
    <dgm:cxn modelId="{A7FC3164-0660-6647-90A7-D09DB3A869B6}" type="presParOf" srcId="{3CECBF97-C9B9-0B48-B827-4D1300601CBB}" destId="{E9BBFE50-249A-9A46-99FD-8CD2DB61A635}" srcOrd="8" destOrd="0" presId="urn:microsoft.com/office/officeart/2005/8/layout/cycle6"/>
    <dgm:cxn modelId="{0947270E-F55C-1D43-A12C-F122C7382F24}" type="presParOf" srcId="{3CECBF97-C9B9-0B48-B827-4D1300601CBB}" destId="{63838021-A183-D946-B1CC-49B038789A2D}" srcOrd="9" destOrd="0" presId="urn:microsoft.com/office/officeart/2005/8/layout/cycle6"/>
    <dgm:cxn modelId="{51AD8F0E-2FC4-AD49-B7DD-E71E05B6B06F}" type="presParOf" srcId="{3CECBF97-C9B9-0B48-B827-4D1300601CBB}" destId="{3957CD7A-A28C-6B4B-AA25-3018B5A363D4}" srcOrd="10" destOrd="0" presId="urn:microsoft.com/office/officeart/2005/8/layout/cycle6"/>
    <dgm:cxn modelId="{5146220F-E5F7-B94A-8903-835082868886}" type="presParOf" srcId="{3CECBF97-C9B9-0B48-B827-4D1300601CBB}" destId="{C3B4488D-1FBB-1B45-82DA-23EA169B2E78}" srcOrd="11" destOrd="0" presId="urn:microsoft.com/office/officeart/2005/8/layout/cycle6"/>
    <dgm:cxn modelId="{82456420-5667-7B4F-B66E-02CD4755EB31}" type="presParOf" srcId="{3CECBF97-C9B9-0B48-B827-4D1300601CBB}" destId="{AC620EDA-E87D-E345-AFF3-07496E055E08}" srcOrd="12" destOrd="0" presId="urn:microsoft.com/office/officeart/2005/8/layout/cycle6"/>
    <dgm:cxn modelId="{1D295AB1-A98B-EF47-AEDC-AF94C5A716E4}" type="presParOf" srcId="{3CECBF97-C9B9-0B48-B827-4D1300601CBB}" destId="{36C3FC12-B914-964D-9D34-282DE4D9CAA9}" srcOrd="13" destOrd="0" presId="urn:microsoft.com/office/officeart/2005/8/layout/cycle6"/>
    <dgm:cxn modelId="{ED0D77E8-3278-024E-8D70-8A274C6EECBB}" type="presParOf" srcId="{3CECBF97-C9B9-0B48-B827-4D1300601CBB}" destId="{631BE9AF-9B7F-7342-B3B6-834B18558F00}" srcOrd="14" destOrd="0" presId="urn:microsoft.com/office/officeart/2005/8/layout/cycle6"/>
    <dgm:cxn modelId="{BD6D2D2B-AE1E-064E-AA4F-5F566D771B15}" type="presParOf" srcId="{3CECBF97-C9B9-0B48-B827-4D1300601CBB}" destId="{B2944754-AA85-4540-B18E-1B8CC6D8FC9C}" srcOrd="15" destOrd="0" presId="urn:microsoft.com/office/officeart/2005/8/layout/cycle6"/>
    <dgm:cxn modelId="{7A2EBA13-9D6B-AF49-B372-247C5D84F97A}" type="presParOf" srcId="{3CECBF97-C9B9-0B48-B827-4D1300601CBB}" destId="{35F57CB8-BAA6-A24A-BC66-0AAD342A6AEC}" srcOrd="16" destOrd="0" presId="urn:microsoft.com/office/officeart/2005/8/layout/cycle6"/>
    <dgm:cxn modelId="{D5ED00C2-4AED-A54E-916D-FEF3D1FE7D8A}" type="presParOf" srcId="{3CECBF97-C9B9-0B48-B827-4D1300601CBB}" destId="{4B690AD8-7253-584D-BE5F-A1E9D70A8599}" srcOrd="17"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B8D209-B89E-E04D-9403-514E08FB57C6}" type="doc">
      <dgm:prSet loTypeId="urn:microsoft.com/office/officeart/2005/8/layout/vProcess5" loCatId="process" qsTypeId="urn:microsoft.com/office/officeart/2005/8/quickstyle/3D2" qsCatId="3D" csTypeId="urn:microsoft.com/office/officeart/2005/8/colors/accent0_1" csCatId="mainScheme" phldr="1"/>
      <dgm:spPr/>
      <dgm:t>
        <a:bodyPr/>
        <a:lstStyle/>
        <a:p>
          <a:endParaRPr lang="it-IT"/>
        </a:p>
      </dgm:t>
    </dgm:pt>
    <dgm:pt modelId="{CE821398-9998-B547-B8EC-F425BF7556C2}">
      <dgm:prSet custT="1"/>
      <dgm:spPr/>
      <dgm:t>
        <a:bodyPr/>
        <a:lstStyle/>
        <a:p>
          <a:pPr rtl="0"/>
          <a:r>
            <a:rPr lang="en-GB" sz="2800" dirty="0" smtClean="0">
              <a:solidFill>
                <a:schemeClr val="tx1">
                  <a:lumMod val="75000"/>
                </a:schemeClr>
              </a:solidFill>
            </a:rPr>
            <a:t>To discriminate men with or without PCa</a:t>
          </a:r>
          <a:endParaRPr lang="en-GB" sz="2800" dirty="0">
            <a:solidFill>
              <a:schemeClr val="tx1">
                <a:lumMod val="75000"/>
              </a:schemeClr>
            </a:solidFill>
          </a:endParaRPr>
        </a:p>
      </dgm:t>
    </dgm:pt>
    <dgm:pt modelId="{884D6694-9538-8C4B-A1B6-5F3F11A7BF99}" type="parTrans" cxnId="{CFCA2447-7E0B-0145-A79C-D9EB27CA7080}">
      <dgm:prSet/>
      <dgm:spPr/>
      <dgm:t>
        <a:bodyPr/>
        <a:lstStyle/>
        <a:p>
          <a:endParaRPr lang="it-IT">
            <a:solidFill>
              <a:schemeClr val="tx1"/>
            </a:solidFill>
          </a:endParaRPr>
        </a:p>
      </dgm:t>
    </dgm:pt>
    <dgm:pt modelId="{942E98ED-BF55-FB41-BBC1-679F7A9ECE05}" type="sibTrans" cxnId="{CFCA2447-7E0B-0145-A79C-D9EB27CA7080}">
      <dgm:prSet/>
      <dgm:spPr/>
      <dgm:t>
        <a:bodyPr/>
        <a:lstStyle/>
        <a:p>
          <a:endParaRPr lang="it-IT">
            <a:solidFill>
              <a:schemeClr val="tx1"/>
            </a:solidFill>
          </a:endParaRPr>
        </a:p>
      </dgm:t>
    </dgm:pt>
    <dgm:pt modelId="{64B45256-F24C-FA4D-B3DC-B83C16214479}">
      <dgm:prSet custT="1"/>
      <dgm:spPr/>
      <dgm:t>
        <a:bodyPr/>
        <a:lstStyle/>
        <a:p>
          <a:pPr rtl="0"/>
          <a:r>
            <a:rPr lang="en-GB" sz="2400" dirty="0" smtClean="0"/>
            <a:t>To discriminates men with indolent from clinically significant PCa</a:t>
          </a:r>
          <a:endParaRPr lang="en-GB" sz="2400" dirty="0"/>
        </a:p>
      </dgm:t>
    </dgm:pt>
    <dgm:pt modelId="{29A02B15-D467-794A-8A2B-497575BB1122}" type="parTrans" cxnId="{186E354A-CBDA-BA4B-98E5-06140CB37876}">
      <dgm:prSet/>
      <dgm:spPr/>
      <dgm:t>
        <a:bodyPr/>
        <a:lstStyle/>
        <a:p>
          <a:endParaRPr lang="it-IT">
            <a:solidFill>
              <a:schemeClr val="tx1"/>
            </a:solidFill>
          </a:endParaRPr>
        </a:p>
      </dgm:t>
    </dgm:pt>
    <dgm:pt modelId="{C6583E4C-8122-0446-B4DD-7C6DFCCB73A4}" type="sibTrans" cxnId="{186E354A-CBDA-BA4B-98E5-06140CB37876}">
      <dgm:prSet/>
      <dgm:spPr/>
      <dgm:t>
        <a:bodyPr/>
        <a:lstStyle/>
        <a:p>
          <a:endParaRPr lang="it-IT">
            <a:solidFill>
              <a:schemeClr val="tx1"/>
            </a:solidFill>
          </a:endParaRPr>
        </a:p>
      </dgm:t>
    </dgm:pt>
    <dgm:pt modelId="{E9941A46-1EDA-2247-A980-85580B7E4300}">
      <dgm:prSet custT="1"/>
      <dgm:spPr/>
      <dgm:t>
        <a:bodyPr/>
        <a:lstStyle/>
        <a:p>
          <a:pPr rtl="0"/>
          <a:r>
            <a:rPr lang="en-US" sz="2800" noProof="0" dirty="0" smtClean="0">
              <a:solidFill>
                <a:srgbClr val="BFBFBF"/>
              </a:solidFill>
            </a:rPr>
            <a:t>To assists in choosing the appropriate strategy (AS)</a:t>
          </a:r>
          <a:endParaRPr lang="en-US" sz="2800" noProof="0" dirty="0">
            <a:solidFill>
              <a:srgbClr val="BFBFBF"/>
            </a:solidFill>
          </a:endParaRPr>
        </a:p>
      </dgm:t>
    </dgm:pt>
    <dgm:pt modelId="{D0DBA085-15B3-3F48-BDCB-B922824755BA}" type="parTrans" cxnId="{7DED4848-7C27-B043-9A27-C0ADD1ACAAA1}">
      <dgm:prSet/>
      <dgm:spPr/>
      <dgm:t>
        <a:bodyPr/>
        <a:lstStyle/>
        <a:p>
          <a:endParaRPr lang="it-IT">
            <a:solidFill>
              <a:schemeClr val="tx1"/>
            </a:solidFill>
          </a:endParaRPr>
        </a:p>
      </dgm:t>
    </dgm:pt>
    <dgm:pt modelId="{8AD59A9E-65E7-3042-8FCA-94C0D2DAC859}" type="sibTrans" cxnId="{7DED4848-7C27-B043-9A27-C0ADD1ACAAA1}">
      <dgm:prSet/>
      <dgm:spPr/>
      <dgm:t>
        <a:bodyPr/>
        <a:lstStyle/>
        <a:p>
          <a:endParaRPr lang="it-IT">
            <a:solidFill>
              <a:schemeClr val="tx1"/>
            </a:solidFill>
          </a:endParaRPr>
        </a:p>
      </dgm:t>
    </dgm:pt>
    <dgm:pt modelId="{FA67665E-80FF-7C4E-9A6A-6B180554131F}">
      <dgm:prSet custT="1"/>
      <dgm:spPr/>
      <dgm:t>
        <a:bodyPr/>
        <a:lstStyle/>
        <a:p>
          <a:pPr rtl="0"/>
          <a:r>
            <a:rPr lang="en-GB" sz="2800" dirty="0" smtClean="0">
              <a:solidFill>
                <a:srgbClr val="BFBFBF"/>
              </a:solidFill>
            </a:rPr>
            <a:t>To be useful for follow-up</a:t>
          </a:r>
          <a:endParaRPr lang="en-GB" sz="2800" dirty="0">
            <a:solidFill>
              <a:srgbClr val="BFBFBF"/>
            </a:solidFill>
          </a:endParaRPr>
        </a:p>
      </dgm:t>
    </dgm:pt>
    <dgm:pt modelId="{9B4353AF-DCC9-3F4E-89FD-759067E111AC}" type="parTrans" cxnId="{AD901121-AA7B-7F4C-9FC5-1EDE36BA8DFD}">
      <dgm:prSet/>
      <dgm:spPr/>
      <dgm:t>
        <a:bodyPr/>
        <a:lstStyle/>
        <a:p>
          <a:endParaRPr lang="it-IT">
            <a:solidFill>
              <a:schemeClr val="tx1"/>
            </a:solidFill>
          </a:endParaRPr>
        </a:p>
      </dgm:t>
    </dgm:pt>
    <dgm:pt modelId="{3704088F-DED2-5D40-BBAD-AB44199E3DF7}" type="sibTrans" cxnId="{AD901121-AA7B-7F4C-9FC5-1EDE36BA8DFD}">
      <dgm:prSet/>
      <dgm:spPr/>
      <dgm:t>
        <a:bodyPr/>
        <a:lstStyle/>
        <a:p>
          <a:endParaRPr lang="it-IT">
            <a:solidFill>
              <a:schemeClr val="tx1"/>
            </a:solidFill>
          </a:endParaRPr>
        </a:p>
      </dgm:t>
    </dgm:pt>
    <dgm:pt modelId="{9E074DC7-9215-4540-9565-867672B61CF1}" type="pres">
      <dgm:prSet presAssocID="{9EB8D209-B89E-E04D-9403-514E08FB57C6}" presName="outerComposite" presStyleCnt="0">
        <dgm:presLayoutVars>
          <dgm:chMax val="5"/>
          <dgm:dir/>
          <dgm:resizeHandles val="exact"/>
        </dgm:presLayoutVars>
      </dgm:prSet>
      <dgm:spPr/>
      <dgm:t>
        <a:bodyPr/>
        <a:lstStyle/>
        <a:p>
          <a:endParaRPr lang="it-IT"/>
        </a:p>
      </dgm:t>
    </dgm:pt>
    <dgm:pt modelId="{DF05A249-7171-7D4C-9D97-88A4DF5BE01F}" type="pres">
      <dgm:prSet presAssocID="{9EB8D209-B89E-E04D-9403-514E08FB57C6}" presName="dummyMaxCanvas" presStyleCnt="0">
        <dgm:presLayoutVars/>
      </dgm:prSet>
      <dgm:spPr/>
      <dgm:t>
        <a:bodyPr/>
        <a:lstStyle/>
        <a:p>
          <a:endParaRPr lang="it-IT"/>
        </a:p>
      </dgm:t>
    </dgm:pt>
    <dgm:pt modelId="{058BD256-67E3-0F4F-BB60-2EA2199F3EFF}" type="pres">
      <dgm:prSet presAssocID="{9EB8D209-B89E-E04D-9403-514E08FB57C6}" presName="FourNodes_1" presStyleLbl="node1" presStyleIdx="0" presStyleCnt="4">
        <dgm:presLayoutVars>
          <dgm:bulletEnabled val="1"/>
        </dgm:presLayoutVars>
      </dgm:prSet>
      <dgm:spPr/>
      <dgm:t>
        <a:bodyPr/>
        <a:lstStyle/>
        <a:p>
          <a:endParaRPr lang="it-IT"/>
        </a:p>
      </dgm:t>
    </dgm:pt>
    <dgm:pt modelId="{E8D8EA8E-4A9E-E54A-AF9C-DBF827D8C059}" type="pres">
      <dgm:prSet presAssocID="{9EB8D209-B89E-E04D-9403-514E08FB57C6}" presName="FourNodes_2" presStyleLbl="node1" presStyleIdx="1" presStyleCnt="4">
        <dgm:presLayoutVars>
          <dgm:bulletEnabled val="1"/>
        </dgm:presLayoutVars>
      </dgm:prSet>
      <dgm:spPr/>
      <dgm:t>
        <a:bodyPr/>
        <a:lstStyle/>
        <a:p>
          <a:endParaRPr lang="it-IT"/>
        </a:p>
      </dgm:t>
    </dgm:pt>
    <dgm:pt modelId="{31532903-0C68-EB43-A8FE-CB59BB91AC34}" type="pres">
      <dgm:prSet presAssocID="{9EB8D209-B89E-E04D-9403-514E08FB57C6}" presName="FourNodes_3" presStyleLbl="node1" presStyleIdx="2" presStyleCnt="4">
        <dgm:presLayoutVars>
          <dgm:bulletEnabled val="1"/>
        </dgm:presLayoutVars>
      </dgm:prSet>
      <dgm:spPr/>
      <dgm:t>
        <a:bodyPr/>
        <a:lstStyle/>
        <a:p>
          <a:endParaRPr lang="it-IT"/>
        </a:p>
      </dgm:t>
    </dgm:pt>
    <dgm:pt modelId="{6EA65BA7-B643-CA43-A01D-1ABA26C75870}" type="pres">
      <dgm:prSet presAssocID="{9EB8D209-B89E-E04D-9403-514E08FB57C6}" presName="FourNodes_4" presStyleLbl="node1" presStyleIdx="3" presStyleCnt="4">
        <dgm:presLayoutVars>
          <dgm:bulletEnabled val="1"/>
        </dgm:presLayoutVars>
      </dgm:prSet>
      <dgm:spPr/>
      <dgm:t>
        <a:bodyPr/>
        <a:lstStyle/>
        <a:p>
          <a:endParaRPr lang="it-IT"/>
        </a:p>
      </dgm:t>
    </dgm:pt>
    <dgm:pt modelId="{32802794-6465-E542-8EBF-5AAA03F594C0}" type="pres">
      <dgm:prSet presAssocID="{9EB8D209-B89E-E04D-9403-514E08FB57C6}" presName="FourConn_1-2" presStyleLbl="fgAccFollowNode1" presStyleIdx="0" presStyleCnt="3">
        <dgm:presLayoutVars>
          <dgm:bulletEnabled val="1"/>
        </dgm:presLayoutVars>
      </dgm:prSet>
      <dgm:spPr/>
      <dgm:t>
        <a:bodyPr/>
        <a:lstStyle/>
        <a:p>
          <a:endParaRPr lang="it-IT"/>
        </a:p>
      </dgm:t>
    </dgm:pt>
    <dgm:pt modelId="{78558C4B-5B69-CB4E-85F6-8EE4FF6B2E71}" type="pres">
      <dgm:prSet presAssocID="{9EB8D209-B89E-E04D-9403-514E08FB57C6}" presName="FourConn_2-3" presStyleLbl="fgAccFollowNode1" presStyleIdx="1" presStyleCnt="3">
        <dgm:presLayoutVars>
          <dgm:bulletEnabled val="1"/>
        </dgm:presLayoutVars>
      </dgm:prSet>
      <dgm:spPr/>
      <dgm:t>
        <a:bodyPr/>
        <a:lstStyle/>
        <a:p>
          <a:endParaRPr lang="it-IT"/>
        </a:p>
      </dgm:t>
    </dgm:pt>
    <dgm:pt modelId="{47F42308-FF72-5B48-BB02-2935DEE23689}" type="pres">
      <dgm:prSet presAssocID="{9EB8D209-B89E-E04D-9403-514E08FB57C6}" presName="FourConn_3-4" presStyleLbl="fgAccFollowNode1" presStyleIdx="2" presStyleCnt="3">
        <dgm:presLayoutVars>
          <dgm:bulletEnabled val="1"/>
        </dgm:presLayoutVars>
      </dgm:prSet>
      <dgm:spPr/>
      <dgm:t>
        <a:bodyPr/>
        <a:lstStyle/>
        <a:p>
          <a:endParaRPr lang="it-IT"/>
        </a:p>
      </dgm:t>
    </dgm:pt>
    <dgm:pt modelId="{D8BA43E1-8A82-2B40-97A1-E9448CF1C4FB}" type="pres">
      <dgm:prSet presAssocID="{9EB8D209-B89E-E04D-9403-514E08FB57C6}" presName="FourNodes_1_text" presStyleLbl="node1" presStyleIdx="3" presStyleCnt="4">
        <dgm:presLayoutVars>
          <dgm:bulletEnabled val="1"/>
        </dgm:presLayoutVars>
      </dgm:prSet>
      <dgm:spPr/>
      <dgm:t>
        <a:bodyPr/>
        <a:lstStyle/>
        <a:p>
          <a:endParaRPr lang="it-IT"/>
        </a:p>
      </dgm:t>
    </dgm:pt>
    <dgm:pt modelId="{8985A582-F1F6-2E45-B604-84A3F55077DA}" type="pres">
      <dgm:prSet presAssocID="{9EB8D209-B89E-E04D-9403-514E08FB57C6}" presName="FourNodes_2_text" presStyleLbl="node1" presStyleIdx="3" presStyleCnt="4">
        <dgm:presLayoutVars>
          <dgm:bulletEnabled val="1"/>
        </dgm:presLayoutVars>
      </dgm:prSet>
      <dgm:spPr/>
      <dgm:t>
        <a:bodyPr/>
        <a:lstStyle/>
        <a:p>
          <a:endParaRPr lang="it-IT"/>
        </a:p>
      </dgm:t>
    </dgm:pt>
    <dgm:pt modelId="{763F3316-5521-EB4A-9E4A-40355A6EF260}" type="pres">
      <dgm:prSet presAssocID="{9EB8D209-B89E-E04D-9403-514E08FB57C6}" presName="FourNodes_3_text" presStyleLbl="node1" presStyleIdx="3" presStyleCnt="4">
        <dgm:presLayoutVars>
          <dgm:bulletEnabled val="1"/>
        </dgm:presLayoutVars>
      </dgm:prSet>
      <dgm:spPr/>
      <dgm:t>
        <a:bodyPr/>
        <a:lstStyle/>
        <a:p>
          <a:endParaRPr lang="it-IT"/>
        </a:p>
      </dgm:t>
    </dgm:pt>
    <dgm:pt modelId="{DD1147E9-DE59-A04C-80B8-831ACBCA6CB6}" type="pres">
      <dgm:prSet presAssocID="{9EB8D209-B89E-E04D-9403-514E08FB57C6}" presName="FourNodes_4_text" presStyleLbl="node1" presStyleIdx="3" presStyleCnt="4">
        <dgm:presLayoutVars>
          <dgm:bulletEnabled val="1"/>
        </dgm:presLayoutVars>
      </dgm:prSet>
      <dgm:spPr/>
      <dgm:t>
        <a:bodyPr/>
        <a:lstStyle/>
        <a:p>
          <a:endParaRPr lang="it-IT"/>
        </a:p>
      </dgm:t>
    </dgm:pt>
  </dgm:ptLst>
  <dgm:cxnLst>
    <dgm:cxn modelId="{5B308D7C-C2B0-A746-874B-467CF666976E}" type="presOf" srcId="{CE821398-9998-B547-B8EC-F425BF7556C2}" destId="{058BD256-67E3-0F4F-BB60-2EA2199F3EFF}" srcOrd="0" destOrd="0" presId="urn:microsoft.com/office/officeart/2005/8/layout/vProcess5"/>
    <dgm:cxn modelId="{A201FEDF-1C38-C24B-977A-2BA7F2BB8C85}" type="presOf" srcId="{942E98ED-BF55-FB41-BBC1-679F7A9ECE05}" destId="{32802794-6465-E542-8EBF-5AAA03F594C0}" srcOrd="0" destOrd="0" presId="urn:microsoft.com/office/officeart/2005/8/layout/vProcess5"/>
    <dgm:cxn modelId="{DE750B63-F887-E741-A9A9-531FE78D61A5}" type="presOf" srcId="{CE821398-9998-B547-B8EC-F425BF7556C2}" destId="{D8BA43E1-8A82-2B40-97A1-E9448CF1C4FB}" srcOrd="1" destOrd="0" presId="urn:microsoft.com/office/officeart/2005/8/layout/vProcess5"/>
    <dgm:cxn modelId="{7DED4848-7C27-B043-9A27-C0ADD1ACAAA1}" srcId="{9EB8D209-B89E-E04D-9403-514E08FB57C6}" destId="{E9941A46-1EDA-2247-A980-85580B7E4300}" srcOrd="2" destOrd="0" parTransId="{D0DBA085-15B3-3F48-BDCB-B922824755BA}" sibTransId="{8AD59A9E-65E7-3042-8FCA-94C0D2DAC859}"/>
    <dgm:cxn modelId="{22B61CAD-1BCE-7F4F-B5C3-AE72BD61FD28}" type="presOf" srcId="{8AD59A9E-65E7-3042-8FCA-94C0D2DAC859}" destId="{47F42308-FF72-5B48-BB02-2935DEE23689}" srcOrd="0" destOrd="0" presId="urn:microsoft.com/office/officeart/2005/8/layout/vProcess5"/>
    <dgm:cxn modelId="{186E354A-CBDA-BA4B-98E5-06140CB37876}" srcId="{9EB8D209-B89E-E04D-9403-514E08FB57C6}" destId="{64B45256-F24C-FA4D-B3DC-B83C16214479}" srcOrd="1" destOrd="0" parTransId="{29A02B15-D467-794A-8A2B-497575BB1122}" sibTransId="{C6583E4C-8122-0446-B4DD-7C6DFCCB73A4}"/>
    <dgm:cxn modelId="{04B36304-506C-A146-BD21-D948D356B220}" type="presOf" srcId="{E9941A46-1EDA-2247-A980-85580B7E4300}" destId="{763F3316-5521-EB4A-9E4A-40355A6EF260}" srcOrd="1" destOrd="0" presId="urn:microsoft.com/office/officeart/2005/8/layout/vProcess5"/>
    <dgm:cxn modelId="{54719E17-D453-744E-A2BE-3E3C45B12553}" type="presOf" srcId="{C6583E4C-8122-0446-B4DD-7C6DFCCB73A4}" destId="{78558C4B-5B69-CB4E-85F6-8EE4FF6B2E71}" srcOrd="0" destOrd="0" presId="urn:microsoft.com/office/officeart/2005/8/layout/vProcess5"/>
    <dgm:cxn modelId="{8B9AB516-D1D5-9646-A576-8612D948A3FC}" type="presOf" srcId="{9EB8D209-B89E-E04D-9403-514E08FB57C6}" destId="{9E074DC7-9215-4540-9565-867672B61CF1}" srcOrd="0" destOrd="0" presId="urn:microsoft.com/office/officeart/2005/8/layout/vProcess5"/>
    <dgm:cxn modelId="{A23693EC-8310-FE44-8B46-CE3F846D8536}" type="presOf" srcId="{E9941A46-1EDA-2247-A980-85580B7E4300}" destId="{31532903-0C68-EB43-A8FE-CB59BB91AC34}" srcOrd="0" destOrd="0" presId="urn:microsoft.com/office/officeart/2005/8/layout/vProcess5"/>
    <dgm:cxn modelId="{2E1225EC-7543-E04B-B8F4-69B9B2AC3477}" type="presOf" srcId="{64B45256-F24C-FA4D-B3DC-B83C16214479}" destId="{8985A582-F1F6-2E45-B604-84A3F55077DA}" srcOrd="1" destOrd="0" presId="urn:microsoft.com/office/officeart/2005/8/layout/vProcess5"/>
    <dgm:cxn modelId="{ACA650D2-79FF-5B45-A0BB-7F49AFDBC192}" type="presOf" srcId="{FA67665E-80FF-7C4E-9A6A-6B180554131F}" destId="{DD1147E9-DE59-A04C-80B8-831ACBCA6CB6}" srcOrd="1" destOrd="0" presId="urn:microsoft.com/office/officeart/2005/8/layout/vProcess5"/>
    <dgm:cxn modelId="{AD901121-AA7B-7F4C-9FC5-1EDE36BA8DFD}" srcId="{9EB8D209-B89E-E04D-9403-514E08FB57C6}" destId="{FA67665E-80FF-7C4E-9A6A-6B180554131F}" srcOrd="3" destOrd="0" parTransId="{9B4353AF-DCC9-3F4E-89FD-759067E111AC}" sibTransId="{3704088F-DED2-5D40-BBAD-AB44199E3DF7}"/>
    <dgm:cxn modelId="{F33FE7A3-D5C0-BE48-9804-C56C4117C82A}" type="presOf" srcId="{64B45256-F24C-FA4D-B3DC-B83C16214479}" destId="{E8D8EA8E-4A9E-E54A-AF9C-DBF827D8C059}" srcOrd="0" destOrd="0" presId="urn:microsoft.com/office/officeart/2005/8/layout/vProcess5"/>
    <dgm:cxn modelId="{24C80F36-44FE-5641-9AE8-4C7FC3E63FB6}" type="presOf" srcId="{FA67665E-80FF-7C4E-9A6A-6B180554131F}" destId="{6EA65BA7-B643-CA43-A01D-1ABA26C75870}" srcOrd="0" destOrd="0" presId="urn:microsoft.com/office/officeart/2005/8/layout/vProcess5"/>
    <dgm:cxn modelId="{CFCA2447-7E0B-0145-A79C-D9EB27CA7080}" srcId="{9EB8D209-B89E-E04D-9403-514E08FB57C6}" destId="{CE821398-9998-B547-B8EC-F425BF7556C2}" srcOrd="0" destOrd="0" parTransId="{884D6694-9538-8C4B-A1B6-5F3F11A7BF99}" sibTransId="{942E98ED-BF55-FB41-BBC1-679F7A9ECE05}"/>
    <dgm:cxn modelId="{33079630-98B5-CC46-AB38-E8633B040BCC}" type="presParOf" srcId="{9E074DC7-9215-4540-9565-867672B61CF1}" destId="{DF05A249-7171-7D4C-9D97-88A4DF5BE01F}" srcOrd="0" destOrd="0" presId="urn:microsoft.com/office/officeart/2005/8/layout/vProcess5"/>
    <dgm:cxn modelId="{0298B93F-D0E3-F345-B9B5-3AD33FEBC49B}" type="presParOf" srcId="{9E074DC7-9215-4540-9565-867672B61CF1}" destId="{058BD256-67E3-0F4F-BB60-2EA2199F3EFF}" srcOrd="1" destOrd="0" presId="urn:microsoft.com/office/officeart/2005/8/layout/vProcess5"/>
    <dgm:cxn modelId="{5E65C824-4E0F-C146-8846-566B74177E38}" type="presParOf" srcId="{9E074DC7-9215-4540-9565-867672B61CF1}" destId="{E8D8EA8E-4A9E-E54A-AF9C-DBF827D8C059}" srcOrd="2" destOrd="0" presId="urn:microsoft.com/office/officeart/2005/8/layout/vProcess5"/>
    <dgm:cxn modelId="{D6F2AF11-346A-0F47-A71E-535909C7DEEE}" type="presParOf" srcId="{9E074DC7-9215-4540-9565-867672B61CF1}" destId="{31532903-0C68-EB43-A8FE-CB59BB91AC34}" srcOrd="3" destOrd="0" presId="urn:microsoft.com/office/officeart/2005/8/layout/vProcess5"/>
    <dgm:cxn modelId="{FA1899F0-2C28-B448-8110-9700CC887C91}" type="presParOf" srcId="{9E074DC7-9215-4540-9565-867672B61CF1}" destId="{6EA65BA7-B643-CA43-A01D-1ABA26C75870}" srcOrd="4" destOrd="0" presId="urn:microsoft.com/office/officeart/2005/8/layout/vProcess5"/>
    <dgm:cxn modelId="{88C50B15-BE2F-9C48-8C36-BCCF8E07D1A3}" type="presParOf" srcId="{9E074DC7-9215-4540-9565-867672B61CF1}" destId="{32802794-6465-E542-8EBF-5AAA03F594C0}" srcOrd="5" destOrd="0" presId="urn:microsoft.com/office/officeart/2005/8/layout/vProcess5"/>
    <dgm:cxn modelId="{D0F67766-5EFB-2D40-9916-F3A58DD3F89E}" type="presParOf" srcId="{9E074DC7-9215-4540-9565-867672B61CF1}" destId="{78558C4B-5B69-CB4E-85F6-8EE4FF6B2E71}" srcOrd="6" destOrd="0" presId="urn:microsoft.com/office/officeart/2005/8/layout/vProcess5"/>
    <dgm:cxn modelId="{55C42CEA-8D2F-E24F-842E-7EFB6CE3D07B}" type="presParOf" srcId="{9E074DC7-9215-4540-9565-867672B61CF1}" destId="{47F42308-FF72-5B48-BB02-2935DEE23689}" srcOrd="7" destOrd="0" presId="urn:microsoft.com/office/officeart/2005/8/layout/vProcess5"/>
    <dgm:cxn modelId="{C1F21956-E481-F545-A6BC-E3EBBEA664C2}" type="presParOf" srcId="{9E074DC7-9215-4540-9565-867672B61CF1}" destId="{D8BA43E1-8A82-2B40-97A1-E9448CF1C4FB}" srcOrd="8" destOrd="0" presId="urn:microsoft.com/office/officeart/2005/8/layout/vProcess5"/>
    <dgm:cxn modelId="{FBE289A1-F6BC-B34D-A3EB-34CEEAF002C0}" type="presParOf" srcId="{9E074DC7-9215-4540-9565-867672B61CF1}" destId="{8985A582-F1F6-2E45-B604-84A3F55077DA}" srcOrd="9" destOrd="0" presId="urn:microsoft.com/office/officeart/2005/8/layout/vProcess5"/>
    <dgm:cxn modelId="{D687CA69-7B14-6B4D-9CBC-FA79078165EE}" type="presParOf" srcId="{9E074DC7-9215-4540-9565-867672B61CF1}" destId="{763F3316-5521-EB4A-9E4A-40355A6EF260}" srcOrd="10" destOrd="0" presId="urn:microsoft.com/office/officeart/2005/8/layout/vProcess5"/>
    <dgm:cxn modelId="{46D6B85A-5876-164F-9CD1-EC8ED415C57F}" type="presParOf" srcId="{9E074DC7-9215-4540-9565-867672B61CF1}" destId="{DD1147E9-DE59-A04C-80B8-831ACBCA6CB6}"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7210C4-DC88-DE4A-ACFB-EF32DEDF7F14}" type="doc">
      <dgm:prSet loTypeId="urn:microsoft.com/office/officeart/2005/8/layout/hierarchy1" loCatId="hierarchy" qsTypeId="urn:microsoft.com/office/officeart/2005/8/quickstyle/3D2" qsCatId="3D" csTypeId="urn:microsoft.com/office/officeart/2005/8/colors/accent0_1" csCatId="mainScheme" phldr="1"/>
      <dgm:spPr/>
      <dgm:t>
        <a:bodyPr/>
        <a:lstStyle/>
        <a:p>
          <a:endParaRPr lang="it-IT"/>
        </a:p>
      </dgm:t>
    </dgm:pt>
    <dgm:pt modelId="{40ECAA36-967C-334D-ADC0-B0ECD7E32A53}">
      <dgm:prSet/>
      <dgm:spPr/>
      <dgm:t>
        <a:bodyPr/>
        <a:lstStyle/>
        <a:p>
          <a:pPr rtl="0"/>
          <a:r>
            <a:rPr lang="en-GB" noProof="0" dirty="0" smtClean="0"/>
            <a:t>PHI correlates with:</a:t>
          </a:r>
          <a:endParaRPr lang="en-GB" noProof="0" dirty="0"/>
        </a:p>
      </dgm:t>
    </dgm:pt>
    <dgm:pt modelId="{5C9990CE-E244-F641-A1FF-00B52DF91379}" type="parTrans" cxnId="{D8B3CF8F-53C8-D444-B4AE-6B7A6B39848C}">
      <dgm:prSet/>
      <dgm:spPr/>
      <dgm:t>
        <a:bodyPr/>
        <a:lstStyle/>
        <a:p>
          <a:endParaRPr lang="en-GB" noProof="0"/>
        </a:p>
      </dgm:t>
    </dgm:pt>
    <dgm:pt modelId="{91F23665-8B8A-2149-A339-BDA9F8D6E7E1}" type="sibTrans" cxnId="{D8B3CF8F-53C8-D444-B4AE-6B7A6B39848C}">
      <dgm:prSet/>
      <dgm:spPr/>
      <dgm:t>
        <a:bodyPr/>
        <a:lstStyle/>
        <a:p>
          <a:endParaRPr lang="en-GB" noProof="0"/>
        </a:p>
      </dgm:t>
    </dgm:pt>
    <dgm:pt modelId="{84771209-28DE-F848-989C-C38874B93FED}">
      <dgm:prSet/>
      <dgm:spPr/>
      <dgm:t>
        <a:bodyPr/>
        <a:lstStyle/>
        <a:p>
          <a:pPr rtl="0"/>
          <a:r>
            <a:rPr lang="en-GB" noProof="0" dirty="0" smtClean="0"/>
            <a:t>Tumour volume</a:t>
          </a:r>
          <a:endParaRPr lang="en-GB" noProof="0" dirty="0"/>
        </a:p>
      </dgm:t>
    </dgm:pt>
    <dgm:pt modelId="{73969514-92EC-B64F-8E3E-7445003DC892}" type="parTrans" cxnId="{AAEB889B-8912-904B-A237-1FF4AC435B68}">
      <dgm:prSet/>
      <dgm:spPr/>
      <dgm:t>
        <a:bodyPr/>
        <a:lstStyle/>
        <a:p>
          <a:endParaRPr lang="en-GB" noProof="0"/>
        </a:p>
      </dgm:t>
    </dgm:pt>
    <dgm:pt modelId="{93FD94FD-95B9-064D-81E1-D0083C918485}" type="sibTrans" cxnId="{AAEB889B-8912-904B-A237-1FF4AC435B68}">
      <dgm:prSet/>
      <dgm:spPr/>
      <dgm:t>
        <a:bodyPr/>
        <a:lstStyle/>
        <a:p>
          <a:endParaRPr lang="en-GB" noProof="0"/>
        </a:p>
      </dgm:t>
    </dgm:pt>
    <dgm:pt modelId="{F9622026-9DB1-F043-9E5F-4F21DD4D965D}">
      <dgm:prSet/>
      <dgm:spPr/>
      <dgm:t>
        <a:bodyPr/>
        <a:lstStyle/>
        <a:p>
          <a:pPr rtl="0"/>
          <a:r>
            <a:rPr lang="en-GB" noProof="0" dirty="0" smtClean="0"/>
            <a:t>Tumour %</a:t>
          </a:r>
          <a:endParaRPr lang="en-GB" noProof="0" dirty="0"/>
        </a:p>
      </dgm:t>
    </dgm:pt>
    <dgm:pt modelId="{18B18A1F-230B-0A41-9B44-7EF31582D84E}" type="parTrans" cxnId="{B8D90679-257E-DF42-9052-6AFB9B38E99E}">
      <dgm:prSet/>
      <dgm:spPr/>
      <dgm:t>
        <a:bodyPr/>
        <a:lstStyle/>
        <a:p>
          <a:endParaRPr lang="en-GB" noProof="0"/>
        </a:p>
      </dgm:t>
    </dgm:pt>
    <dgm:pt modelId="{37EDE3C1-5105-4F42-ADC1-23FD1903B618}" type="sibTrans" cxnId="{B8D90679-257E-DF42-9052-6AFB9B38E99E}">
      <dgm:prSet/>
      <dgm:spPr/>
      <dgm:t>
        <a:bodyPr/>
        <a:lstStyle/>
        <a:p>
          <a:endParaRPr lang="en-GB" noProof="0"/>
        </a:p>
      </dgm:t>
    </dgm:pt>
    <dgm:pt modelId="{688CD051-096F-964D-8D24-0879704B6542}">
      <dgm:prSet/>
      <dgm:spPr/>
      <dgm:t>
        <a:bodyPr/>
        <a:lstStyle/>
        <a:p>
          <a:pPr rtl="0"/>
          <a:r>
            <a:rPr lang="en-GB" noProof="0" dirty="0" smtClean="0"/>
            <a:t>% positive biopsy cores</a:t>
          </a:r>
          <a:endParaRPr lang="en-GB" noProof="0" dirty="0"/>
        </a:p>
      </dgm:t>
    </dgm:pt>
    <dgm:pt modelId="{02B13BCC-0657-4449-8E41-F0B43852C463}" type="parTrans" cxnId="{83757F9F-4AEE-3A4F-A54D-E0AAA336D9DB}">
      <dgm:prSet/>
      <dgm:spPr/>
      <dgm:t>
        <a:bodyPr/>
        <a:lstStyle/>
        <a:p>
          <a:endParaRPr lang="en-GB" noProof="0"/>
        </a:p>
      </dgm:t>
    </dgm:pt>
    <dgm:pt modelId="{76DECC22-595C-1C4F-B84A-9AF6D4927028}" type="sibTrans" cxnId="{83757F9F-4AEE-3A4F-A54D-E0AAA336D9DB}">
      <dgm:prSet/>
      <dgm:spPr/>
      <dgm:t>
        <a:bodyPr/>
        <a:lstStyle/>
        <a:p>
          <a:endParaRPr lang="en-GB" noProof="0"/>
        </a:p>
      </dgm:t>
    </dgm:pt>
    <dgm:pt modelId="{AF6AF3DC-C3B3-1F4E-A8D8-A77812C8EFFA}" type="pres">
      <dgm:prSet presAssocID="{E67210C4-DC88-DE4A-ACFB-EF32DEDF7F14}" presName="hierChild1" presStyleCnt="0">
        <dgm:presLayoutVars>
          <dgm:chPref val="1"/>
          <dgm:dir/>
          <dgm:animOne val="branch"/>
          <dgm:animLvl val="lvl"/>
          <dgm:resizeHandles/>
        </dgm:presLayoutVars>
      </dgm:prSet>
      <dgm:spPr/>
      <dgm:t>
        <a:bodyPr/>
        <a:lstStyle/>
        <a:p>
          <a:endParaRPr lang="it-IT"/>
        </a:p>
      </dgm:t>
    </dgm:pt>
    <dgm:pt modelId="{4B8106F2-FC00-8746-AC2C-63C201552D43}" type="pres">
      <dgm:prSet presAssocID="{40ECAA36-967C-334D-ADC0-B0ECD7E32A53}" presName="hierRoot1" presStyleCnt="0"/>
      <dgm:spPr/>
      <dgm:t>
        <a:bodyPr/>
        <a:lstStyle/>
        <a:p>
          <a:endParaRPr lang="it-IT"/>
        </a:p>
      </dgm:t>
    </dgm:pt>
    <dgm:pt modelId="{3A036FBE-E0AF-D546-89B7-63ED5B6E9B26}" type="pres">
      <dgm:prSet presAssocID="{40ECAA36-967C-334D-ADC0-B0ECD7E32A53}" presName="composite" presStyleCnt="0"/>
      <dgm:spPr/>
      <dgm:t>
        <a:bodyPr/>
        <a:lstStyle/>
        <a:p>
          <a:endParaRPr lang="it-IT"/>
        </a:p>
      </dgm:t>
    </dgm:pt>
    <dgm:pt modelId="{7002E49F-A36D-AA4E-B29F-4ACDD5479147}" type="pres">
      <dgm:prSet presAssocID="{40ECAA36-967C-334D-ADC0-B0ECD7E32A53}" presName="background" presStyleLbl="node0" presStyleIdx="0" presStyleCnt="1"/>
      <dgm:spPr/>
      <dgm:t>
        <a:bodyPr/>
        <a:lstStyle/>
        <a:p>
          <a:endParaRPr lang="it-IT"/>
        </a:p>
      </dgm:t>
    </dgm:pt>
    <dgm:pt modelId="{E5F8D277-F4A3-5C4D-9352-C423DA4FB223}" type="pres">
      <dgm:prSet presAssocID="{40ECAA36-967C-334D-ADC0-B0ECD7E32A53}" presName="text" presStyleLbl="fgAcc0" presStyleIdx="0" presStyleCnt="1">
        <dgm:presLayoutVars>
          <dgm:chPref val="3"/>
        </dgm:presLayoutVars>
      </dgm:prSet>
      <dgm:spPr/>
      <dgm:t>
        <a:bodyPr/>
        <a:lstStyle/>
        <a:p>
          <a:endParaRPr lang="it-IT"/>
        </a:p>
      </dgm:t>
    </dgm:pt>
    <dgm:pt modelId="{4042FA90-F36C-C542-A904-05AFBA64C7AA}" type="pres">
      <dgm:prSet presAssocID="{40ECAA36-967C-334D-ADC0-B0ECD7E32A53}" presName="hierChild2" presStyleCnt="0"/>
      <dgm:spPr/>
      <dgm:t>
        <a:bodyPr/>
        <a:lstStyle/>
        <a:p>
          <a:endParaRPr lang="it-IT"/>
        </a:p>
      </dgm:t>
    </dgm:pt>
    <dgm:pt modelId="{1E69166D-C020-A348-86BE-230C93B66A6A}" type="pres">
      <dgm:prSet presAssocID="{73969514-92EC-B64F-8E3E-7445003DC892}" presName="Name10" presStyleLbl="parChTrans1D2" presStyleIdx="0" presStyleCnt="3"/>
      <dgm:spPr/>
      <dgm:t>
        <a:bodyPr/>
        <a:lstStyle/>
        <a:p>
          <a:endParaRPr lang="it-IT"/>
        </a:p>
      </dgm:t>
    </dgm:pt>
    <dgm:pt modelId="{51D7628D-AD2F-214B-952E-87798C26ABC1}" type="pres">
      <dgm:prSet presAssocID="{84771209-28DE-F848-989C-C38874B93FED}" presName="hierRoot2" presStyleCnt="0"/>
      <dgm:spPr/>
      <dgm:t>
        <a:bodyPr/>
        <a:lstStyle/>
        <a:p>
          <a:endParaRPr lang="it-IT"/>
        </a:p>
      </dgm:t>
    </dgm:pt>
    <dgm:pt modelId="{B0688DCA-2393-EF4D-BF7A-391E25ACC014}" type="pres">
      <dgm:prSet presAssocID="{84771209-28DE-F848-989C-C38874B93FED}" presName="composite2" presStyleCnt="0"/>
      <dgm:spPr/>
      <dgm:t>
        <a:bodyPr/>
        <a:lstStyle/>
        <a:p>
          <a:endParaRPr lang="it-IT"/>
        </a:p>
      </dgm:t>
    </dgm:pt>
    <dgm:pt modelId="{B975CC6C-112C-4340-BCCA-5FDC6D0AC2D9}" type="pres">
      <dgm:prSet presAssocID="{84771209-28DE-F848-989C-C38874B93FED}" presName="background2" presStyleLbl="node2" presStyleIdx="0" presStyleCnt="3"/>
      <dgm:spPr/>
      <dgm:t>
        <a:bodyPr/>
        <a:lstStyle/>
        <a:p>
          <a:endParaRPr lang="it-IT"/>
        </a:p>
      </dgm:t>
    </dgm:pt>
    <dgm:pt modelId="{D6D26C6D-CCBD-3D49-B67F-333F37697BBA}" type="pres">
      <dgm:prSet presAssocID="{84771209-28DE-F848-989C-C38874B93FED}" presName="text2" presStyleLbl="fgAcc2" presStyleIdx="0" presStyleCnt="3">
        <dgm:presLayoutVars>
          <dgm:chPref val="3"/>
        </dgm:presLayoutVars>
      </dgm:prSet>
      <dgm:spPr/>
      <dgm:t>
        <a:bodyPr/>
        <a:lstStyle/>
        <a:p>
          <a:endParaRPr lang="it-IT"/>
        </a:p>
      </dgm:t>
    </dgm:pt>
    <dgm:pt modelId="{68C42BC3-B981-3A4B-BD43-69BAAEFF0F03}" type="pres">
      <dgm:prSet presAssocID="{84771209-28DE-F848-989C-C38874B93FED}" presName="hierChild3" presStyleCnt="0"/>
      <dgm:spPr/>
      <dgm:t>
        <a:bodyPr/>
        <a:lstStyle/>
        <a:p>
          <a:endParaRPr lang="it-IT"/>
        </a:p>
      </dgm:t>
    </dgm:pt>
    <dgm:pt modelId="{2C6F7C10-01C9-7E40-9EEE-3E283F809284}" type="pres">
      <dgm:prSet presAssocID="{18B18A1F-230B-0A41-9B44-7EF31582D84E}" presName="Name10" presStyleLbl="parChTrans1D2" presStyleIdx="1" presStyleCnt="3"/>
      <dgm:spPr/>
      <dgm:t>
        <a:bodyPr/>
        <a:lstStyle/>
        <a:p>
          <a:endParaRPr lang="it-IT"/>
        </a:p>
      </dgm:t>
    </dgm:pt>
    <dgm:pt modelId="{6C0B8E1B-CFAE-3043-82BF-0D850AC41133}" type="pres">
      <dgm:prSet presAssocID="{F9622026-9DB1-F043-9E5F-4F21DD4D965D}" presName="hierRoot2" presStyleCnt="0"/>
      <dgm:spPr/>
      <dgm:t>
        <a:bodyPr/>
        <a:lstStyle/>
        <a:p>
          <a:endParaRPr lang="it-IT"/>
        </a:p>
      </dgm:t>
    </dgm:pt>
    <dgm:pt modelId="{06AF74FA-3B1C-BB44-AFF6-D8DB13C1E5F6}" type="pres">
      <dgm:prSet presAssocID="{F9622026-9DB1-F043-9E5F-4F21DD4D965D}" presName="composite2" presStyleCnt="0"/>
      <dgm:spPr/>
      <dgm:t>
        <a:bodyPr/>
        <a:lstStyle/>
        <a:p>
          <a:endParaRPr lang="it-IT"/>
        </a:p>
      </dgm:t>
    </dgm:pt>
    <dgm:pt modelId="{684D0FE4-ADA2-5944-AC5E-E0C9725B876B}" type="pres">
      <dgm:prSet presAssocID="{F9622026-9DB1-F043-9E5F-4F21DD4D965D}" presName="background2" presStyleLbl="node2" presStyleIdx="1" presStyleCnt="3"/>
      <dgm:spPr/>
      <dgm:t>
        <a:bodyPr/>
        <a:lstStyle/>
        <a:p>
          <a:endParaRPr lang="it-IT"/>
        </a:p>
      </dgm:t>
    </dgm:pt>
    <dgm:pt modelId="{775DC328-8713-324E-A693-03170E29C5CB}" type="pres">
      <dgm:prSet presAssocID="{F9622026-9DB1-F043-9E5F-4F21DD4D965D}" presName="text2" presStyleLbl="fgAcc2" presStyleIdx="1" presStyleCnt="3">
        <dgm:presLayoutVars>
          <dgm:chPref val="3"/>
        </dgm:presLayoutVars>
      </dgm:prSet>
      <dgm:spPr/>
      <dgm:t>
        <a:bodyPr/>
        <a:lstStyle/>
        <a:p>
          <a:endParaRPr lang="it-IT"/>
        </a:p>
      </dgm:t>
    </dgm:pt>
    <dgm:pt modelId="{77B08248-998A-E142-BF37-EC9EF0C8DE91}" type="pres">
      <dgm:prSet presAssocID="{F9622026-9DB1-F043-9E5F-4F21DD4D965D}" presName="hierChild3" presStyleCnt="0"/>
      <dgm:spPr/>
      <dgm:t>
        <a:bodyPr/>
        <a:lstStyle/>
        <a:p>
          <a:endParaRPr lang="it-IT"/>
        </a:p>
      </dgm:t>
    </dgm:pt>
    <dgm:pt modelId="{8FFA12B5-62DD-BF4A-B277-1B7B7CA0BEE7}" type="pres">
      <dgm:prSet presAssocID="{02B13BCC-0657-4449-8E41-F0B43852C463}" presName="Name10" presStyleLbl="parChTrans1D2" presStyleIdx="2" presStyleCnt="3"/>
      <dgm:spPr/>
      <dgm:t>
        <a:bodyPr/>
        <a:lstStyle/>
        <a:p>
          <a:endParaRPr lang="it-IT"/>
        </a:p>
      </dgm:t>
    </dgm:pt>
    <dgm:pt modelId="{91B63A49-00E5-F243-A556-A31738563D0D}" type="pres">
      <dgm:prSet presAssocID="{688CD051-096F-964D-8D24-0879704B6542}" presName="hierRoot2" presStyleCnt="0"/>
      <dgm:spPr/>
      <dgm:t>
        <a:bodyPr/>
        <a:lstStyle/>
        <a:p>
          <a:endParaRPr lang="it-IT"/>
        </a:p>
      </dgm:t>
    </dgm:pt>
    <dgm:pt modelId="{CCF3187A-5DA6-704C-93CC-3FA205E7905A}" type="pres">
      <dgm:prSet presAssocID="{688CD051-096F-964D-8D24-0879704B6542}" presName="composite2" presStyleCnt="0"/>
      <dgm:spPr/>
      <dgm:t>
        <a:bodyPr/>
        <a:lstStyle/>
        <a:p>
          <a:endParaRPr lang="it-IT"/>
        </a:p>
      </dgm:t>
    </dgm:pt>
    <dgm:pt modelId="{DA1AE67E-0F18-5F47-8F10-1662866FE019}" type="pres">
      <dgm:prSet presAssocID="{688CD051-096F-964D-8D24-0879704B6542}" presName="background2" presStyleLbl="node2" presStyleIdx="2" presStyleCnt="3"/>
      <dgm:spPr/>
      <dgm:t>
        <a:bodyPr/>
        <a:lstStyle/>
        <a:p>
          <a:endParaRPr lang="it-IT"/>
        </a:p>
      </dgm:t>
    </dgm:pt>
    <dgm:pt modelId="{C13C1FEA-FFFD-624C-893F-894532DDCD11}" type="pres">
      <dgm:prSet presAssocID="{688CD051-096F-964D-8D24-0879704B6542}" presName="text2" presStyleLbl="fgAcc2" presStyleIdx="2" presStyleCnt="3">
        <dgm:presLayoutVars>
          <dgm:chPref val="3"/>
        </dgm:presLayoutVars>
      </dgm:prSet>
      <dgm:spPr/>
      <dgm:t>
        <a:bodyPr/>
        <a:lstStyle/>
        <a:p>
          <a:endParaRPr lang="it-IT"/>
        </a:p>
      </dgm:t>
    </dgm:pt>
    <dgm:pt modelId="{423891BB-1B57-6E4B-B24F-9CBE558A4911}" type="pres">
      <dgm:prSet presAssocID="{688CD051-096F-964D-8D24-0879704B6542}" presName="hierChild3" presStyleCnt="0"/>
      <dgm:spPr/>
      <dgm:t>
        <a:bodyPr/>
        <a:lstStyle/>
        <a:p>
          <a:endParaRPr lang="it-IT"/>
        </a:p>
      </dgm:t>
    </dgm:pt>
  </dgm:ptLst>
  <dgm:cxnLst>
    <dgm:cxn modelId="{589AA7E1-B3AB-0744-B3F7-8F2BC7942F46}" type="presOf" srcId="{688CD051-096F-964D-8D24-0879704B6542}" destId="{C13C1FEA-FFFD-624C-893F-894532DDCD11}" srcOrd="0" destOrd="0" presId="urn:microsoft.com/office/officeart/2005/8/layout/hierarchy1"/>
    <dgm:cxn modelId="{6D9A1D2C-CEA1-DC4A-9461-49991D16C842}" type="presOf" srcId="{40ECAA36-967C-334D-ADC0-B0ECD7E32A53}" destId="{E5F8D277-F4A3-5C4D-9352-C423DA4FB223}" srcOrd="0" destOrd="0" presId="urn:microsoft.com/office/officeart/2005/8/layout/hierarchy1"/>
    <dgm:cxn modelId="{83757F9F-4AEE-3A4F-A54D-E0AAA336D9DB}" srcId="{40ECAA36-967C-334D-ADC0-B0ECD7E32A53}" destId="{688CD051-096F-964D-8D24-0879704B6542}" srcOrd="2" destOrd="0" parTransId="{02B13BCC-0657-4449-8E41-F0B43852C463}" sibTransId="{76DECC22-595C-1C4F-B84A-9AF6D4927028}"/>
    <dgm:cxn modelId="{73957EDA-3F14-2146-8140-14F7A5326116}" type="presOf" srcId="{02B13BCC-0657-4449-8E41-F0B43852C463}" destId="{8FFA12B5-62DD-BF4A-B277-1B7B7CA0BEE7}" srcOrd="0" destOrd="0" presId="urn:microsoft.com/office/officeart/2005/8/layout/hierarchy1"/>
    <dgm:cxn modelId="{0C926B8F-3318-224F-9CF8-C838D2B3536D}" type="presOf" srcId="{F9622026-9DB1-F043-9E5F-4F21DD4D965D}" destId="{775DC328-8713-324E-A693-03170E29C5CB}" srcOrd="0" destOrd="0" presId="urn:microsoft.com/office/officeart/2005/8/layout/hierarchy1"/>
    <dgm:cxn modelId="{AAEB889B-8912-904B-A237-1FF4AC435B68}" srcId="{40ECAA36-967C-334D-ADC0-B0ECD7E32A53}" destId="{84771209-28DE-F848-989C-C38874B93FED}" srcOrd="0" destOrd="0" parTransId="{73969514-92EC-B64F-8E3E-7445003DC892}" sibTransId="{93FD94FD-95B9-064D-81E1-D0083C918485}"/>
    <dgm:cxn modelId="{B8D90679-257E-DF42-9052-6AFB9B38E99E}" srcId="{40ECAA36-967C-334D-ADC0-B0ECD7E32A53}" destId="{F9622026-9DB1-F043-9E5F-4F21DD4D965D}" srcOrd="1" destOrd="0" parTransId="{18B18A1F-230B-0A41-9B44-7EF31582D84E}" sibTransId="{37EDE3C1-5105-4F42-ADC1-23FD1903B618}"/>
    <dgm:cxn modelId="{C40C399E-D841-9E4E-BA79-D1D446387345}" type="presOf" srcId="{84771209-28DE-F848-989C-C38874B93FED}" destId="{D6D26C6D-CCBD-3D49-B67F-333F37697BBA}" srcOrd="0" destOrd="0" presId="urn:microsoft.com/office/officeart/2005/8/layout/hierarchy1"/>
    <dgm:cxn modelId="{39614083-E0A1-0A43-AE4E-C4AA5C4AFDA8}" type="presOf" srcId="{18B18A1F-230B-0A41-9B44-7EF31582D84E}" destId="{2C6F7C10-01C9-7E40-9EEE-3E283F809284}" srcOrd="0" destOrd="0" presId="urn:microsoft.com/office/officeart/2005/8/layout/hierarchy1"/>
    <dgm:cxn modelId="{DD0AD583-A779-9348-97B0-B531B6A75B8E}" type="presOf" srcId="{E67210C4-DC88-DE4A-ACFB-EF32DEDF7F14}" destId="{AF6AF3DC-C3B3-1F4E-A8D8-A77812C8EFFA}" srcOrd="0" destOrd="0" presId="urn:microsoft.com/office/officeart/2005/8/layout/hierarchy1"/>
    <dgm:cxn modelId="{D8B3CF8F-53C8-D444-B4AE-6B7A6B39848C}" srcId="{E67210C4-DC88-DE4A-ACFB-EF32DEDF7F14}" destId="{40ECAA36-967C-334D-ADC0-B0ECD7E32A53}" srcOrd="0" destOrd="0" parTransId="{5C9990CE-E244-F641-A1FF-00B52DF91379}" sibTransId="{91F23665-8B8A-2149-A339-BDA9F8D6E7E1}"/>
    <dgm:cxn modelId="{3AE34857-0E29-7D40-8396-30A1695B2C0F}" type="presOf" srcId="{73969514-92EC-B64F-8E3E-7445003DC892}" destId="{1E69166D-C020-A348-86BE-230C93B66A6A}" srcOrd="0" destOrd="0" presId="urn:microsoft.com/office/officeart/2005/8/layout/hierarchy1"/>
    <dgm:cxn modelId="{0E834022-E65F-1740-8EE4-A4BFB6FC3780}" type="presParOf" srcId="{AF6AF3DC-C3B3-1F4E-A8D8-A77812C8EFFA}" destId="{4B8106F2-FC00-8746-AC2C-63C201552D43}" srcOrd="0" destOrd="0" presId="urn:microsoft.com/office/officeart/2005/8/layout/hierarchy1"/>
    <dgm:cxn modelId="{2B9D7A2B-D325-FD45-B3D0-E1533D2AFE97}" type="presParOf" srcId="{4B8106F2-FC00-8746-AC2C-63C201552D43}" destId="{3A036FBE-E0AF-D546-89B7-63ED5B6E9B26}" srcOrd="0" destOrd="0" presId="urn:microsoft.com/office/officeart/2005/8/layout/hierarchy1"/>
    <dgm:cxn modelId="{ED95ED26-EBC7-574D-8D43-7051A4B02502}" type="presParOf" srcId="{3A036FBE-E0AF-D546-89B7-63ED5B6E9B26}" destId="{7002E49F-A36D-AA4E-B29F-4ACDD5479147}" srcOrd="0" destOrd="0" presId="urn:microsoft.com/office/officeart/2005/8/layout/hierarchy1"/>
    <dgm:cxn modelId="{28ABB426-437E-CB47-B093-EF4EB07D3A7A}" type="presParOf" srcId="{3A036FBE-E0AF-D546-89B7-63ED5B6E9B26}" destId="{E5F8D277-F4A3-5C4D-9352-C423DA4FB223}" srcOrd="1" destOrd="0" presId="urn:microsoft.com/office/officeart/2005/8/layout/hierarchy1"/>
    <dgm:cxn modelId="{A3FD39EC-B5F4-194A-9691-84146381A5FD}" type="presParOf" srcId="{4B8106F2-FC00-8746-AC2C-63C201552D43}" destId="{4042FA90-F36C-C542-A904-05AFBA64C7AA}" srcOrd="1" destOrd="0" presId="urn:microsoft.com/office/officeart/2005/8/layout/hierarchy1"/>
    <dgm:cxn modelId="{2F65C893-5E0A-6A44-A8F4-E758486138E7}" type="presParOf" srcId="{4042FA90-F36C-C542-A904-05AFBA64C7AA}" destId="{1E69166D-C020-A348-86BE-230C93B66A6A}" srcOrd="0" destOrd="0" presId="urn:microsoft.com/office/officeart/2005/8/layout/hierarchy1"/>
    <dgm:cxn modelId="{89392298-5BEC-7642-9076-B5A6DEF58A15}" type="presParOf" srcId="{4042FA90-F36C-C542-A904-05AFBA64C7AA}" destId="{51D7628D-AD2F-214B-952E-87798C26ABC1}" srcOrd="1" destOrd="0" presId="urn:microsoft.com/office/officeart/2005/8/layout/hierarchy1"/>
    <dgm:cxn modelId="{3182EEAA-6155-DC4E-8F7E-74018C575D03}" type="presParOf" srcId="{51D7628D-AD2F-214B-952E-87798C26ABC1}" destId="{B0688DCA-2393-EF4D-BF7A-391E25ACC014}" srcOrd="0" destOrd="0" presId="urn:microsoft.com/office/officeart/2005/8/layout/hierarchy1"/>
    <dgm:cxn modelId="{4784D5E8-0E8C-BD4A-9159-16D07D2B994C}" type="presParOf" srcId="{B0688DCA-2393-EF4D-BF7A-391E25ACC014}" destId="{B975CC6C-112C-4340-BCCA-5FDC6D0AC2D9}" srcOrd="0" destOrd="0" presId="urn:microsoft.com/office/officeart/2005/8/layout/hierarchy1"/>
    <dgm:cxn modelId="{E3157D17-873B-F44B-A6AA-F178C4EC44BF}" type="presParOf" srcId="{B0688DCA-2393-EF4D-BF7A-391E25ACC014}" destId="{D6D26C6D-CCBD-3D49-B67F-333F37697BBA}" srcOrd="1" destOrd="0" presId="urn:microsoft.com/office/officeart/2005/8/layout/hierarchy1"/>
    <dgm:cxn modelId="{1F38DB9B-6F84-CF49-9A44-22B6ED9B2DE8}" type="presParOf" srcId="{51D7628D-AD2F-214B-952E-87798C26ABC1}" destId="{68C42BC3-B981-3A4B-BD43-69BAAEFF0F03}" srcOrd="1" destOrd="0" presId="urn:microsoft.com/office/officeart/2005/8/layout/hierarchy1"/>
    <dgm:cxn modelId="{44F83B68-EDC0-494E-9BB5-245B810BC6AA}" type="presParOf" srcId="{4042FA90-F36C-C542-A904-05AFBA64C7AA}" destId="{2C6F7C10-01C9-7E40-9EEE-3E283F809284}" srcOrd="2" destOrd="0" presId="urn:microsoft.com/office/officeart/2005/8/layout/hierarchy1"/>
    <dgm:cxn modelId="{2A31E85D-E606-554C-9171-73383081E284}" type="presParOf" srcId="{4042FA90-F36C-C542-A904-05AFBA64C7AA}" destId="{6C0B8E1B-CFAE-3043-82BF-0D850AC41133}" srcOrd="3" destOrd="0" presId="urn:microsoft.com/office/officeart/2005/8/layout/hierarchy1"/>
    <dgm:cxn modelId="{1A65C7F4-068D-2746-874B-51F031A81170}" type="presParOf" srcId="{6C0B8E1B-CFAE-3043-82BF-0D850AC41133}" destId="{06AF74FA-3B1C-BB44-AFF6-D8DB13C1E5F6}" srcOrd="0" destOrd="0" presId="urn:microsoft.com/office/officeart/2005/8/layout/hierarchy1"/>
    <dgm:cxn modelId="{4CF10630-D5DE-EE43-8D75-399933AF52D8}" type="presParOf" srcId="{06AF74FA-3B1C-BB44-AFF6-D8DB13C1E5F6}" destId="{684D0FE4-ADA2-5944-AC5E-E0C9725B876B}" srcOrd="0" destOrd="0" presId="urn:microsoft.com/office/officeart/2005/8/layout/hierarchy1"/>
    <dgm:cxn modelId="{A9CD22C7-3142-7F4E-A243-368D7AFC5189}" type="presParOf" srcId="{06AF74FA-3B1C-BB44-AFF6-D8DB13C1E5F6}" destId="{775DC328-8713-324E-A693-03170E29C5CB}" srcOrd="1" destOrd="0" presId="urn:microsoft.com/office/officeart/2005/8/layout/hierarchy1"/>
    <dgm:cxn modelId="{5AC4D081-2B7C-1A4A-B711-9648692843FE}" type="presParOf" srcId="{6C0B8E1B-CFAE-3043-82BF-0D850AC41133}" destId="{77B08248-998A-E142-BF37-EC9EF0C8DE91}" srcOrd="1" destOrd="0" presId="urn:microsoft.com/office/officeart/2005/8/layout/hierarchy1"/>
    <dgm:cxn modelId="{D83812A9-00FD-3D44-93AD-137A4C2C07B0}" type="presParOf" srcId="{4042FA90-F36C-C542-A904-05AFBA64C7AA}" destId="{8FFA12B5-62DD-BF4A-B277-1B7B7CA0BEE7}" srcOrd="4" destOrd="0" presId="urn:microsoft.com/office/officeart/2005/8/layout/hierarchy1"/>
    <dgm:cxn modelId="{0942B066-2CB0-4448-B4AB-D2EFCD2A23EE}" type="presParOf" srcId="{4042FA90-F36C-C542-A904-05AFBA64C7AA}" destId="{91B63A49-00E5-F243-A556-A31738563D0D}" srcOrd="5" destOrd="0" presId="urn:microsoft.com/office/officeart/2005/8/layout/hierarchy1"/>
    <dgm:cxn modelId="{93C18805-597D-F74A-8FAF-888E10176465}" type="presParOf" srcId="{91B63A49-00E5-F243-A556-A31738563D0D}" destId="{CCF3187A-5DA6-704C-93CC-3FA205E7905A}" srcOrd="0" destOrd="0" presId="urn:microsoft.com/office/officeart/2005/8/layout/hierarchy1"/>
    <dgm:cxn modelId="{21D2B19C-9E35-9046-A98B-AF4C8639A0FB}" type="presParOf" srcId="{CCF3187A-5DA6-704C-93CC-3FA205E7905A}" destId="{DA1AE67E-0F18-5F47-8F10-1662866FE019}" srcOrd="0" destOrd="0" presId="urn:microsoft.com/office/officeart/2005/8/layout/hierarchy1"/>
    <dgm:cxn modelId="{C4003708-811F-0747-9238-1F6F94DE7925}" type="presParOf" srcId="{CCF3187A-5DA6-704C-93CC-3FA205E7905A}" destId="{C13C1FEA-FFFD-624C-893F-894532DDCD11}" srcOrd="1" destOrd="0" presId="urn:microsoft.com/office/officeart/2005/8/layout/hierarchy1"/>
    <dgm:cxn modelId="{61AA2D1C-F848-1847-B1AB-7ECCB15AA81E}" type="presParOf" srcId="{91B63A49-00E5-F243-A556-A31738563D0D}" destId="{423891BB-1B57-6E4B-B24F-9CBE558A4911}"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D46001-4A4D-BF4F-8B16-5BB1B4F52BE0}" type="doc">
      <dgm:prSet loTypeId="urn:microsoft.com/office/officeart/2005/8/layout/hierarchy1" loCatId="hierarchy" qsTypeId="urn:microsoft.com/office/officeart/2005/8/quickstyle/3D2" qsCatId="3D" csTypeId="urn:microsoft.com/office/officeart/2005/8/colors/accent0_1" csCatId="mainScheme" phldr="1"/>
      <dgm:spPr/>
      <dgm:t>
        <a:bodyPr/>
        <a:lstStyle/>
        <a:p>
          <a:endParaRPr lang="it-IT"/>
        </a:p>
      </dgm:t>
    </dgm:pt>
    <dgm:pt modelId="{9F7647F0-9B35-5447-BBA5-3D0E6DB992DA}">
      <dgm:prSet/>
      <dgm:spPr/>
      <dgm:t>
        <a:bodyPr/>
        <a:lstStyle/>
        <a:p>
          <a:pPr rtl="0"/>
          <a:r>
            <a:rPr lang="en-GB" b="0" i="0" baseline="0" noProof="0" dirty="0" smtClean="0"/>
            <a:t>PHI does not correlate with</a:t>
          </a:r>
          <a:endParaRPr lang="en-GB" b="0" i="0" baseline="0" noProof="0" dirty="0"/>
        </a:p>
      </dgm:t>
    </dgm:pt>
    <dgm:pt modelId="{0BE5B19D-C2AF-EA4F-8312-FEE463BBBDBF}" type="parTrans" cxnId="{B51CAB80-4144-5C4A-BA3A-7FCC4A32CB1D}">
      <dgm:prSet/>
      <dgm:spPr/>
      <dgm:t>
        <a:bodyPr/>
        <a:lstStyle/>
        <a:p>
          <a:endParaRPr lang="en-GB" noProof="0"/>
        </a:p>
      </dgm:t>
    </dgm:pt>
    <dgm:pt modelId="{B2878057-3E11-6341-931E-E873AC358731}" type="sibTrans" cxnId="{B51CAB80-4144-5C4A-BA3A-7FCC4A32CB1D}">
      <dgm:prSet/>
      <dgm:spPr/>
      <dgm:t>
        <a:bodyPr/>
        <a:lstStyle/>
        <a:p>
          <a:endParaRPr lang="en-GB" noProof="0"/>
        </a:p>
      </dgm:t>
    </dgm:pt>
    <dgm:pt modelId="{CF194D7C-273F-754F-A439-520CB7AFD5E7}">
      <dgm:prSet/>
      <dgm:spPr/>
      <dgm:t>
        <a:bodyPr/>
        <a:lstStyle/>
        <a:p>
          <a:pPr rtl="0"/>
          <a:r>
            <a:rPr lang="en-GB" b="0" i="0" baseline="0" noProof="0" dirty="0" smtClean="0"/>
            <a:t>Age</a:t>
          </a:r>
          <a:endParaRPr lang="en-GB" b="0" i="0" baseline="0" noProof="0" dirty="0"/>
        </a:p>
      </dgm:t>
    </dgm:pt>
    <dgm:pt modelId="{76F3F5AC-D4E6-E748-838D-D171B20EBA44}" type="parTrans" cxnId="{A7428F2E-26E0-B34C-80C3-F32E63BDF6BF}">
      <dgm:prSet/>
      <dgm:spPr/>
      <dgm:t>
        <a:bodyPr/>
        <a:lstStyle/>
        <a:p>
          <a:endParaRPr lang="en-GB" noProof="0"/>
        </a:p>
      </dgm:t>
    </dgm:pt>
    <dgm:pt modelId="{FB55C857-E42A-9942-B835-982DE0761B29}" type="sibTrans" cxnId="{A7428F2E-26E0-B34C-80C3-F32E63BDF6BF}">
      <dgm:prSet/>
      <dgm:spPr/>
      <dgm:t>
        <a:bodyPr/>
        <a:lstStyle/>
        <a:p>
          <a:endParaRPr lang="en-GB" noProof="0"/>
        </a:p>
      </dgm:t>
    </dgm:pt>
    <dgm:pt modelId="{100FF405-7198-B54E-856E-A474C73F2034}">
      <dgm:prSet/>
      <dgm:spPr/>
      <dgm:t>
        <a:bodyPr/>
        <a:lstStyle/>
        <a:p>
          <a:pPr rtl="0"/>
          <a:r>
            <a:rPr lang="en-GB" b="0" i="0" baseline="0" noProof="0" dirty="0" smtClean="0"/>
            <a:t>Prostate weight</a:t>
          </a:r>
          <a:endParaRPr lang="en-GB" b="0" i="0" baseline="0" noProof="0" dirty="0"/>
        </a:p>
      </dgm:t>
    </dgm:pt>
    <dgm:pt modelId="{C8A933E6-F877-CB49-B1B8-A8DCF1D6C0B1}" type="parTrans" cxnId="{26297678-AF76-1840-B075-F8026A39B91F}">
      <dgm:prSet/>
      <dgm:spPr/>
      <dgm:t>
        <a:bodyPr/>
        <a:lstStyle/>
        <a:p>
          <a:endParaRPr lang="en-GB" noProof="0"/>
        </a:p>
      </dgm:t>
    </dgm:pt>
    <dgm:pt modelId="{32E03078-D021-6944-8AC2-70DC9B10A564}" type="sibTrans" cxnId="{26297678-AF76-1840-B075-F8026A39B91F}">
      <dgm:prSet/>
      <dgm:spPr/>
      <dgm:t>
        <a:bodyPr/>
        <a:lstStyle/>
        <a:p>
          <a:endParaRPr lang="en-GB" noProof="0"/>
        </a:p>
      </dgm:t>
    </dgm:pt>
    <dgm:pt modelId="{DA4D7929-31A8-6D46-A908-81B106C01581}">
      <dgm:prSet/>
      <dgm:spPr/>
      <dgm:t>
        <a:bodyPr/>
        <a:lstStyle/>
        <a:p>
          <a:pPr rtl="0"/>
          <a:r>
            <a:rPr lang="en-GB" b="0" i="0" baseline="0" noProof="0" dirty="0" smtClean="0"/>
            <a:t>TRUS prostate volume</a:t>
          </a:r>
          <a:endParaRPr lang="en-GB" noProof="0" dirty="0"/>
        </a:p>
      </dgm:t>
    </dgm:pt>
    <dgm:pt modelId="{BDCD1C7A-653B-4340-9E3B-70C85278AF5E}" type="parTrans" cxnId="{7C445CF4-B3B0-F24F-88FE-13F6A4E37883}">
      <dgm:prSet/>
      <dgm:spPr/>
      <dgm:t>
        <a:bodyPr/>
        <a:lstStyle/>
        <a:p>
          <a:endParaRPr lang="en-GB" noProof="0"/>
        </a:p>
      </dgm:t>
    </dgm:pt>
    <dgm:pt modelId="{3E965577-890F-0E4B-8401-19F4FE86E96E}" type="sibTrans" cxnId="{7C445CF4-B3B0-F24F-88FE-13F6A4E37883}">
      <dgm:prSet/>
      <dgm:spPr/>
      <dgm:t>
        <a:bodyPr/>
        <a:lstStyle/>
        <a:p>
          <a:endParaRPr lang="en-GB" noProof="0"/>
        </a:p>
      </dgm:t>
    </dgm:pt>
    <dgm:pt modelId="{E0B290CD-2493-D344-BDC3-E6BF93D64BA0}">
      <dgm:prSet/>
      <dgm:spPr/>
      <dgm:t>
        <a:bodyPr/>
        <a:lstStyle/>
        <a:p>
          <a:pPr rtl="0"/>
          <a:r>
            <a:rPr lang="en-GB" b="0" i="0" baseline="0" noProof="0" dirty="0" smtClean="0"/>
            <a:t>TRUS adenoma volume</a:t>
          </a:r>
          <a:endParaRPr lang="en-GB" b="0" i="0" baseline="0" noProof="0" dirty="0"/>
        </a:p>
      </dgm:t>
    </dgm:pt>
    <dgm:pt modelId="{FC17C545-AAAE-8D44-ABF2-A9F027F8559F}" type="parTrans" cxnId="{BFDAA9A9-7805-C447-A07E-5952B14BA6FF}">
      <dgm:prSet/>
      <dgm:spPr/>
      <dgm:t>
        <a:bodyPr/>
        <a:lstStyle/>
        <a:p>
          <a:endParaRPr lang="en-GB" noProof="0"/>
        </a:p>
      </dgm:t>
    </dgm:pt>
    <dgm:pt modelId="{2F37C111-520E-A44B-B4B2-2506E56A851C}" type="sibTrans" cxnId="{BFDAA9A9-7805-C447-A07E-5952B14BA6FF}">
      <dgm:prSet/>
      <dgm:spPr/>
      <dgm:t>
        <a:bodyPr/>
        <a:lstStyle/>
        <a:p>
          <a:endParaRPr lang="en-GB" noProof="0"/>
        </a:p>
      </dgm:t>
    </dgm:pt>
    <dgm:pt modelId="{D91F72C6-F376-E349-878F-02483C435005}" type="pres">
      <dgm:prSet presAssocID="{82D46001-4A4D-BF4F-8B16-5BB1B4F52BE0}" presName="hierChild1" presStyleCnt="0">
        <dgm:presLayoutVars>
          <dgm:chPref val="1"/>
          <dgm:dir/>
          <dgm:animOne val="branch"/>
          <dgm:animLvl val="lvl"/>
          <dgm:resizeHandles/>
        </dgm:presLayoutVars>
      </dgm:prSet>
      <dgm:spPr/>
      <dgm:t>
        <a:bodyPr/>
        <a:lstStyle/>
        <a:p>
          <a:endParaRPr lang="it-IT"/>
        </a:p>
      </dgm:t>
    </dgm:pt>
    <dgm:pt modelId="{AD8823C8-CE1E-FA40-BEFC-BB5DB2880F18}" type="pres">
      <dgm:prSet presAssocID="{9F7647F0-9B35-5447-BBA5-3D0E6DB992DA}" presName="hierRoot1" presStyleCnt="0"/>
      <dgm:spPr/>
      <dgm:t>
        <a:bodyPr/>
        <a:lstStyle/>
        <a:p>
          <a:endParaRPr lang="it-IT"/>
        </a:p>
      </dgm:t>
    </dgm:pt>
    <dgm:pt modelId="{8F59C2CC-BB9F-B14F-8A13-AB854742215E}" type="pres">
      <dgm:prSet presAssocID="{9F7647F0-9B35-5447-BBA5-3D0E6DB992DA}" presName="composite" presStyleCnt="0"/>
      <dgm:spPr/>
      <dgm:t>
        <a:bodyPr/>
        <a:lstStyle/>
        <a:p>
          <a:endParaRPr lang="it-IT"/>
        </a:p>
      </dgm:t>
    </dgm:pt>
    <dgm:pt modelId="{6AA0AFE9-4A8A-9142-B9EC-226DEA9667D9}" type="pres">
      <dgm:prSet presAssocID="{9F7647F0-9B35-5447-BBA5-3D0E6DB992DA}" presName="background" presStyleLbl="node0" presStyleIdx="0" presStyleCnt="1"/>
      <dgm:spPr/>
      <dgm:t>
        <a:bodyPr/>
        <a:lstStyle/>
        <a:p>
          <a:endParaRPr lang="it-IT"/>
        </a:p>
      </dgm:t>
    </dgm:pt>
    <dgm:pt modelId="{D6274058-6D38-3342-B9C7-7989A0AAEF06}" type="pres">
      <dgm:prSet presAssocID="{9F7647F0-9B35-5447-BBA5-3D0E6DB992DA}" presName="text" presStyleLbl="fgAcc0" presStyleIdx="0" presStyleCnt="1">
        <dgm:presLayoutVars>
          <dgm:chPref val="3"/>
        </dgm:presLayoutVars>
      </dgm:prSet>
      <dgm:spPr/>
      <dgm:t>
        <a:bodyPr/>
        <a:lstStyle/>
        <a:p>
          <a:endParaRPr lang="it-IT"/>
        </a:p>
      </dgm:t>
    </dgm:pt>
    <dgm:pt modelId="{7A935F1E-686F-C445-89BD-3A5792423EAA}" type="pres">
      <dgm:prSet presAssocID="{9F7647F0-9B35-5447-BBA5-3D0E6DB992DA}" presName="hierChild2" presStyleCnt="0"/>
      <dgm:spPr/>
      <dgm:t>
        <a:bodyPr/>
        <a:lstStyle/>
        <a:p>
          <a:endParaRPr lang="it-IT"/>
        </a:p>
      </dgm:t>
    </dgm:pt>
    <dgm:pt modelId="{F1D8B23E-1B50-F44B-A1F4-1C5C131D0792}" type="pres">
      <dgm:prSet presAssocID="{76F3F5AC-D4E6-E748-838D-D171B20EBA44}" presName="Name10" presStyleLbl="parChTrans1D2" presStyleIdx="0" presStyleCnt="4"/>
      <dgm:spPr/>
      <dgm:t>
        <a:bodyPr/>
        <a:lstStyle/>
        <a:p>
          <a:endParaRPr lang="it-IT"/>
        </a:p>
      </dgm:t>
    </dgm:pt>
    <dgm:pt modelId="{DE056321-D7FE-044D-AE03-9C1B69764FC4}" type="pres">
      <dgm:prSet presAssocID="{CF194D7C-273F-754F-A439-520CB7AFD5E7}" presName="hierRoot2" presStyleCnt="0"/>
      <dgm:spPr/>
      <dgm:t>
        <a:bodyPr/>
        <a:lstStyle/>
        <a:p>
          <a:endParaRPr lang="it-IT"/>
        </a:p>
      </dgm:t>
    </dgm:pt>
    <dgm:pt modelId="{DC2A0DCF-7705-2747-91E6-494B457BC087}" type="pres">
      <dgm:prSet presAssocID="{CF194D7C-273F-754F-A439-520CB7AFD5E7}" presName="composite2" presStyleCnt="0"/>
      <dgm:spPr/>
      <dgm:t>
        <a:bodyPr/>
        <a:lstStyle/>
        <a:p>
          <a:endParaRPr lang="it-IT"/>
        </a:p>
      </dgm:t>
    </dgm:pt>
    <dgm:pt modelId="{4F27DFE4-A5F6-8740-9013-BDA9D6C96882}" type="pres">
      <dgm:prSet presAssocID="{CF194D7C-273F-754F-A439-520CB7AFD5E7}" presName="background2" presStyleLbl="node2" presStyleIdx="0" presStyleCnt="4"/>
      <dgm:spPr/>
      <dgm:t>
        <a:bodyPr/>
        <a:lstStyle/>
        <a:p>
          <a:endParaRPr lang="it-IT"/>
        </a:p>
      </dgm:t>
    </dgm:pt>
    <dgm:pt modelId="{7DEA2593-F3F7-FC40-9733-F7F04C180703}" type="pres">
      <dgm:prSet presAssocID="{CF194D7C-273F-754F-A439-520CB7AFD5E7}" presName="text2" presStyleLbl="fgAcc2" presStyleIdx="0" presStyleCnt="4">
        <dgm:presLayoutVars>
          <dgm:chPref val="3"/>
        </dgm:presLayoutVars>
      </dgm:prSet>
      <dgm:spPr/>
      <dgm:t>
        <a:bodyPr/>
        <a:lstStyle/>
        <a:p>
          <a:endParaRPr lang="it-IT"/>
        </a:p>
      </dgm:t>
    </dgm:pt>
    <dgm:pt modelId="{0023474F-551A-F04F-9F5D-B7AAFDF5505B}" type="pres">
      <dgm:prSet presAssocID="{CF194D7C-273F-754F-A439-520CB7AFD5E7}" presName="hierChild3" presStyleCnt="0"/>
      <dgm:spPr/>
      <dgm:t>
        <a:bodyPr/>
        <a:lstStyle/>
        <a:p>
          <a:endParaRPr lang="it-IT"/>
        </a:p>
      </dgm:t>
    </dgm:pt>
    <dgm:pt modelId="{24C5A823-333C-FE47-B7F2-CFDDFFBB3F42}" type="pres">
      <dgm:prSet presAssocID="{C8A933E6-F877-CB49-B1B8-A8DCF1D6C0B1}" presName="Name10" presStyleLbl="parChTrans1D2" presStyleIdx="1" presStyleCnt="4"/>
      <dgm:spPr/>
      <dgm:t>
        <a:bodyPr/>
        <a:lstStyle/>
        <a:p>
          <a:endParaRPr lang="it-IT"/>
        </a:p>
      </dgm:t>
    </dgm:pt>
    <dgm:pt modelId="{FD7481B5-2991-CB49-82A7-CE0C1D31F9F2}" type="pres">
      <dgm:prSet presAssocID="{100FF405-7198-B54E-856E-A474C73F2034}" presName="hierRoot2" presStyleCnt="0"/>
      <dgm:spPr/>
      <dgm:t>
        <a:bodyPr/>
        <a:lstStyle/>
        <a:p>
          <a:endParaRPr lang="it-IT"/>
        </a:p>
      </dgm:t>
    </dgm:pt>
    <dgm:pt modelId="{FB45A3A0-85D3-1A47-A2A0-F00E1DF53801}" type="pres">
      <dgm:prSet presAssocID="{100FF405-7198-B54E-856E-A474C73F2034}" presName="composite2" presStyleCnt="0"/>
      <dgm:spPr/>
      <dgm:t>
        <a:bodyPr/>
        <a:lstStyle/>
        <a:p>
          <a:endParaRPr lang="it-IT"/>
        </a:p>
      </dgm:t>
    </dgm:pt>
    <dgm:pt modelId="{F8EBB6D2-3B1F-0F44-9DEC-8E7A0775DD16}" type="pres">
      <dgm:prSet presAssocID="{100FF405-7198-B54E-856E-A474C73F2034}" presName="background2" presStyleLbl="node2" presStyleIdx="1" presStyleCnt="4"/>
      <dgm:spPr/>
      <dgm:t>
        <a:bodyPr/>
        <a:lstStyle/>
        <a:p>
          <a:endParaRPr lang="it-IT"/>
        </a:p>
      </dgm:t>
    </dgm:pt>
    <dgm:pt modelId="{B8203E32-859B-9145-ADBB-E28D8D7C8109}" type="pres">
      <dgm:prSet presAssocID="{100FF405-7198-B54E-856E-A474C73F2034}" presName="text2" presStyleLbl="fgAcc2" presStyleIdx="1" presStyleCnt="4">
        <dgm:presLayoutVars>
          <dgm:chPref val="3"/>
        </dgm:presLayoutVars>
      </dgm:prSet>
      <dgm:spPr/>
      <dgm:t>
        <a:bodyPr/>
        <a:lstStyle/>
        <a:p>
          <a:endParaRPr lang="it-IT"/>
        </a:p>
      </dgm:t>
    </dgm:pt>
    <dgm:pt modelId="{FECE1B5B-1B51-3B4A-B34E-8CE296D2AC92}" type="pres">
      <dgm:prSet presAssocID="{100FF405-7198-B54E-856E-A474C73F2034}" presName="hierChild3" presStyleCnt="0"/>
      <dgm:spPr/>
      <dgm:t>
        <a:bodyPr/>
        <a:lstStyle/>
        <a:p>
          <a:endParaRPr lang="it-IT"/>
        </a:p>
      </dgm:t>
    </dgm:pt>
    <dgm:pt modelId="{7D90E58C-989E-C143-AC32-374A3A2DA910}" type="pres">
      <dgm:prSet presAssocID="{BDCD1C7A-653B-4340-9E3B-70C85278AF5E}" presName="Name10" presStyleLbl="parChTrans1D2" presStyleIdx="2" presStyleCnt="4"/>
      <dgm:spPr/>
      <dgm:t>
        <a:bodyPr/>
        <a:lstStyle/>
        <a:p>
          <a:endParaRPr lang="it-IT"/>
        </a:p>
      </dgm:t>
    </dgm:pt>
    <dgm:pt modelId="{164BBB20-3990-4C42-9CF8-72E43999170D}" type="pres">
      <dgm:prSet presAssocID="{DA4D7929-31A8-6D46-A908-81B106C01581}" presName="hierRoot2" presStyleCnt="0"/>
      <dgm:spPr/>
      <dgm:t>
        <a:bodyPr/>
        <a:lstStyle/>
        <a:p>
          <a:endParaRPr lang="it-IT"/>
        </a:p>
      </dgm:t>
    </dgm:pt>
    <dgm:pt modelId="{9255A2B8-D171-2643-A077-751EC342C773}" type="pres">
      <dgm:prSet presAssocID="{DA4D7929-31A8-6D46-A908-81B106C01581}" presName="composite2" presStyleCnt="0"/>
      <dgm:spPr/>
      <dgm:t>
        <a:bodyPr/>
        <a:lstStyle/>
        <a:p>
          <a:endParaRPr lang="it-IT"/>
        </a:p>
      </dgm:t>
    </dgm:pt>
    <dgm:pt modelId="{350E2C81-EEB4-D94D-9819-A343EBDC9D8D}" type="pres">
      <dgm:prSet presAssocID="{DA4D7929-31A8-6D46-A908-81B106C01581}" presName="background2" presStyleLbl="node2" presStyleIdx="2" presStyleCnt="4"/>
      <dgm:spPr/>
      <dgm:t>
        <a:bodyPr/>
        <a:lstStyle/>
        <a:p>
          <a:endParaRPr lang="it-IT"/>
        </a:p>
      </dgm:t>
    </dgm:pt>
    <dgm:pt modelId="{7C07A253-B995-2247-83AC-B5113033168B}" type="pres">
      <dgm:prSet presAssocID="{DA4D7929-31A8-6D46-A908-81B106C01581}" presName="text2" presStyleLbl="fgAcc2" presStyleIdx="2" presStyleCnt="4">
        <dgm:presLayoutVars>
          <dgm:chPref val="3"/>
        </dgm:presLayoutVars>
      </dgm:prSet>
      <dgm:spPr/>
      <dgm:t>
        <a:bodyPr/>
        <a:lstStyle/>
        <a:p>
          <a:endParaRPr lang="it-IT"/>
        </a:p>
      </dgm:t>
    </dgm:pt>
    <dgm:pt modelId="{D8C8E819-8B5C-8448-8B3D-21938881CF9B}" type="pres">
      <dgm:prSet presAssocID="{DA4D7929-31A8-6D46-A908-81B106C01581}" presName="hierChild3" presStyleCnt="0"/>
      <dgm:spPr/>
      <dgm:t>
        <a:bodyPr/>
        <a:lstStyle/>
        <a:p>
          <a:endParaRPr lang="it-IT"/>
        </a:p>
      </dgm:t>
    </dgm:pt>
    <dgm:pt modelId="{1A6AA2DA-760D-E542-A7DC-1FF8744D648C}" type="pres">
      <dgm:prSet presAssocID="{FC17C545-AAAE-8D44-ABF2-A9F027F8559F}" presName="Name10" presStyleLbl="parChTrans1D2" presStyleIdx="3" presStyleCnt="4"/>
      <dgm:spPr/>
      <dgm:t>
        <a:bodyPr/>
        <a:lstStyle/>
        <a:p>
          <a:endParaRPr lang="it-IT"/>
        </a:p>
      </dgm:t>
    </dgm:pt>
    <dgm:pt modelId="{FA881B69-999B-2F40-8283-EDBD23F3E580}" type="pres">
      <dgm:prSet presAssocID="{E0B290CD-2493-D344-BDC3-E6BF93D64BA0}" presName="hierRoot2" presStyleCnt="0"/>
      <dgm:spPr/>
      <dgm:t>
        <a:bodyPr/>
        <a:lstStyle/>
        <a:p>
          <a:endParaRPr lang="it-IT"/>
        </a:p>
      </dgm:t>
    </dgm:pt>
    <dgm:pt modelId="{BCDCD921-F47F-0D4A-ABDD-5442DF548174}" type="pres">
      <dgm:prSet presAssocID="{E0B290CD-2493-D344-BDC3-E6BF93D64BA0}" presName="composite2" presStyleCnt="0"/>
      <dgm:spPr/>
      <dgm:t>
        <a:bodyPr/>
        <a:lstStyle/>
        <a:p>
          <a:endParaRPr lang="it-IT"/>
        </a:p>
      </dgm:t>
    </dgm:pt>
    <dgm:pt modelId="{0A4D35A6-747A-5A44-95CB-3A451D48669D}" type="pres">
      <dgm:prSet presAssocID="{E0B290CD-2493-D344-BDC3-E6BF93D64BA0}" presName="background2" presStyleLbl="node2" presStyleIdx="3" presStyleCnt="4"/>
      <dgm:spPr/>
      <dgm:t>
        <a:bodyPr/>
        <a:lstStyle/>
        <a:p>
          <a:endParaRPr lang="it-IT"/>
        </a:p>
      </dgm:t>
    </dgm:pt>
    <dgm:pt modelId="{3B603211-A777-BF45-9B63-41259CD151E4}" type="pres">
      <dgm:prSet presAssocID="{E0B290CD-2493-D344-BDC3-E6BF93D64BA0}" presName="text2" presStyleLbl="fgAcc2" presStyleIdx="3" presStyleCnt="4">
        <dgm:presLayoutVars>
          <dgm:chPref val="3"/>
        </dgm:presLayoutVars>
      </dgm:prSet>
      <dgm:spPr/>
      <dgm:t>
        <a:bodyPr/>
        <a:lstStyle/>
        <a:p>
          <a:endParaRPr lang="it-IT"/>
        </a:p>
      </dgm:t>
    </dgm:pt>
    <dgm:pt modelId="{F8CED1E5-845E-F34B-BC53-BF329FDD54C8}" type="pres">
      <dgm:prSet presAssocID="{E0B290CD-2493-D344-BDC3-E6BF93D64BA0}" presName="hierChild3" presStyleCnt="0"/>
      <dgm:spPr/>
      <dgm:t>
        <a:bodyPr/>
        <a:lstStyle/>
        <a:p>
          <a:endParaRPr lang="it-IT"/>
        </a:p>
      </dgm:t>
    </dgm:pt>
  </dgm:ptLst>
  <dgm:cxnLst>
    <dgm:cxn modelId="{1DC42947-E42E-B941-86DC-58AE201E9F39}" type="presOf" srcId="{CF194D7C-273F-754F-A439-520CB7AFD5E7}" destId="{7DEA2593-F3F7-FC40-9733-F7F04C180703}" srcOrd="0" destOrd="0" presId="urn:microsoft.com/office/officeart/2005/8/layout/hierarchy1"/>
    <dgm:cxn modelId="{A7428F2E-26E0-B34C-80C3-F32E63BDF6BF}" srcId="{9F7647F0-9B35-5447-BBA5-3D0E6DB992DA}" destId="{CF194D7C-273F-754F-A439-520CB7AFD5E7}" srcOrd="0" destOrd="0" parTransId="{76F3F5AC-D4E6-E748-838D-D171B20EBA44}" sibTransId="{FB55C857-E42A-9942-B835-982DE0761B29}"/>
    <dgm:cxn modelId="{F6485431-047B-B24B-94E8-B7F3256CF9AE}" type="presOf" srcId="{82D46001-4A4D-BF4F-8B16-5BB1B4F52BE0}" destId="{D91F72C6-F376-E349-878F-02483C435005}" srcOrd="0" destOrd="0" presId="urn:microsoft.com/office/officeart/2005/8/layout/hierarchy1"/>
    <dgm:cxn modelId="{400D7159-4909-BF44-B2D3-45459EF43FD5}" type="presOf" srcId="{DA4D7929-31A8-6D46-A908-81B106C01581}" destId="{7C07A253-B995-2247-83AC-B5113033168B}" srcOrd="0" destOrd="0" presId="urn:microsoft.com/office/officeart/2005/8/layout/hierarchy1"/>
    <dgm:cxn modelId="{DAF28851-6618-DA44-A6EA-BA1E8206BE3E}" type="presOf" srcId="{100FF405-7198-B54E-856E-A474C73F2034}" destId="{B8203E32-859B-9145-ADBB-E28D8D7C8109}" srcOrd="0" destOrd="0" presId="urn:microsoft.com/office/officeart/2005/8/layout/hierarchy1"/>
    <dgm:cxn modelId="{6B255199-EF7D-AC43-BD9C-EFCEE5ECAA4C}" type="presOf" srcId="{C8A933E6-F877-CB49-B1B8-A8DCF1D6C0B1}" destId="{24C5A823-333C-FE47-B7F2-CFDDFFBB3F42}" srcOrd="0" destOrd="0" presId="urn:microsoft.com/office/officeart/2005/8/layout/hierarchy1"/>
    <dgm:cxn modelId="{26297678-AF76-1840-B075-F8026A39B91F}" srcId="{9F7647F0-9B35-5447-BBA5-3D0E6DB992DA}" destId="{100FF405-7198-B54E-856E-A474C73F2034}" srcOrd="1" destOrd="0" parTransId="{C8A933E6-F877-CB49-B1B8-A8DCF1D6C0B1}" sibTransId="{32E03078-D021-6944-8AC2-70DC9B10A564}"/>
    <dgm:cxn modelId="{BFDAA9A9-7805-C447-A07E-5952B14BA6FF}" srcId="{9F7647F0-9B35-5447-BBA5-3D0E6DB992DA}" destId="{E0B290CD-2493-D344-BDC3-E6BF93D64BA0}" srcOrd="3" destOrd="0" parTransId="{FC17C545-AAAE-8D44-ABF2-A9F027F8559F}" sibTransId="{2F37C111-520E-A44B-B4B2-2506E56A851C}"/>
    <dgm:cxn modelId="{27816810-EC3B-FF40-A869-8C859816CCA6}" type="presOf" srcId="{BDCD1C7A-653B-4340-9E3B-70C85278AF5E}" destId="{7D90E58C-989E-C143-AC32-374A3A2DA910}" srcOrd="0" destOrd="0" presId="urn:microsoft.com/office/officeart/2005/8/layout/hierarchy1"/>
    <dgm:cxn modelId="{7C445CF4-B3B0-F24F-88FE-13F6A4E37883}" srcId="{9F7647F0-9B35-5447-BBA5-3D0E6DB992DA}" destId="{DA4D7929-31A8-6D46-A908-81B106C01581}" srcOrd="2" destOrd="0" parTransId="{BDCD1C7A-653B-4340-9E3B-70C85278AF5E}" sibTransId="{3E965577-890F-0E4B-8401-19F4FE86E96E}"/>
    <dgm:cxn modelId="{893B9D51-2252-8146-B565-33D068158332}" type="presOf" srcId="{9F7647F0-9B35-5447-BBA5-3D0E6DB992DA}" destId="{D6274058-6D38-3342-B9C7-7989A0AAEF06}" srcOrd="0" destOrd="0" presId="urn:microsoft.com/office/officeart/2005/8/layout/hierarchy1"/>
    <dgm:cxn modelId="{2824A17D-27D1-6E4D-8175-240FFDDE4A97}" type="presOf" srcId="{E0B290CD-2493-D344-BDC3-E6BF93D64BA0}" destId="{3B603211-A777-BF45-9B63-41259CD151E4}" srcOrd="0" destOrd="0" presId="urn:microsoft.com/office/officeart/2005/8/layout/hierarchy1"/>
    <dgm:cxn modelId="{B51CAB80-4144-5C4A-BA3A-7FCC4A32CB1D}" srcId="{82D46001-4A4D-BF4F-8B16-5BB1B4F52BE0}" destId="{9F7647F0-9B35-5447-BBA5-3D0E6DB992DA}" srcOrd="0" destOrd="0" parTransId="{0BE5B19D-C2AF-EA4F-8312-FEE463BBBDBF}" sibTransId="{B2878057-3E11-6341-931E-E873AC358731}"/>
    <dgm:cxn modelId="{313BD3B3-8642-3F4A-BD3E-A9FC6069480B}" type="presOf" srcId="{FC17C545-AAAE-8D44-ABF2-A9F027F8559F}" destId="{1A6AA2DA-760D-E542-A7DC-1FF8744D648C}" srcOrd="0" destOrd="0" presId="urn:microsoft.com/office/officeart/2005/8/layout/hierarchy1"/>
    <dgm:cxn modelId="{4BCC3E79-2B13-1447-B5E5-4EC05F7B540B}" type="presOf" srcId="{76F3F5AC-D4E6-E748-838D-D171B20EBA44}" destId="{F1D8B23E-1B50-F44B-A1F4-1C5C131D0792}" srcOrd="0" destOrd="0" presId="urn:microsoft.com/office/officeart/2005/8/layout/hierarchy1"/>
    <dgm:cxn modelId="{AE181E18-ED41-2649-865B-8D734FAD26C0}" type="presParOf" srcId="{D91F72C6-F376-E349-878F-02483C435005}" destId="{AD8823C8-CE1E-FA40-BEFC-BB5DB2880F18}" srcOrd="0" destOrd="0" presId="urn:microsoft.com/office/officeart/2005/8/layout/hierarchy1"/>
    <dgm:cxn modelId="{7A459365-8BC2-F24F-B1CF-94C7EB0D29BF}" type="presParOf" srcId="{AD8823C8-CE1E-FA40-BEFC-BB5DB2880F18}" destId="{8F59C2CC-BB9F-B14F-8A13-AB854742215E}" srcOrd="0" destOrd="0" presId="urn:microsoft.com/office/officeart/2005/8/layout/hierarchy1"/>
    <dgm:cxn modelId="{7372C231-3836-F843-9EDD-FBCCCE9F507D}" type="presParOf" srcId="{8F59C2CC-BB9F-B14F-8A13-AB854742215E}" destId="{6AA0AFE9-4A8A-9142-B9EC-226DEA9667D9}" srcOrd="0" destOrd="0" presId="urn:microsoft.com/office/officeart/2005/8/layout/hierarchy1"/>
    <dgm:cxn modelId="{2C02A4DA-403A-5646-988B-0739950498A8}" type="presParOf" srcId="{8F59C2CC-BB9F-B14F-8A13-AB854742215E}" destId="{D6274058-6D38-3342-B9C7-7989A0AAEF06}" srcOrd="1" destOrd="0" presId="urn:microsoft.com/office/officeart/2005/8/layout/hierarchy1"/>
    <dgm:cxn modelId="{29F01CCD-5E53-1E43-B867-AE5508F51752}" type="presParOf" srcId="{AD8823C8-CE1E-FA40-BEFC-BB5DB2880F18}" destId="{7A935F1E-686F-C445-89BD-3A5792423EAA}" srcOrd="1" destOrd="0" presId="urn:microsoft.com/office/officeart/2005/8/layout/hierarchy1"/>
    <dgm:cxn modelId="{AA3FDE3A-735D-6249-9F1C-ECF6FDE233FA}" type="presParOf" srcId="{7A935F1E-686F-C445-89BD-3A5792423EAA}" destId="{F1D8B23E-1B50-F44B-A1F4-1C5C131D0792}" srcOrd="0" destOrd="0" presId="urn:microsoft.com/office/officeart/2005/8/layout/hierarchy1"/>
    <dgm:cxn modelId="{734EBA90-9665-6A4A-9428-A65315E7D092}" type="presParOf" srcId="{7A935F1E-686F-C445-89BD-3A5792423EAA}" destId="{DE056321-D7FE-044D-AE03-9C1B69764FC4}" srcOrd="1" destOrd="0" presId="urn:microsoft.com/office/officeart/2005/8/layout/hierarchy1"/>
    <dgm:cxn modelId="{C9A4DCD4-60F7-1546-8205-92F411BD1094}" type="presParOf" srcId="{DE056321-D7FE-044D-AE03-9C1B69764FC4}" destId="{DC2A0DCF-7705-2747-91E6-494B457BC087}" srcOrd="0" destOrd="0" presId="urn:microsoft.com/office/officeart/2005/8/layout/hierarchy1"/>
    <dgm:cxn modelId="{C7FFD2B7-D2A6-E242-B9DB-8FB9456C7707}" type="presParOf" srcId="{DC2A0DCF-7705-2747-91E6-494B457BC087}" destId="{4F27DFE4-A5F6-8740-9013-BDA9D6C96882}" srcOrd="0" destOrd="0" presId="urn:microsoft.com/office/officeart/2005/8/layout/hierarchy1"/>
    <dgm:cxn modelId="{C97F9654-5177-5940-921D-4F2E404E6730}" type="presParOf" srcId="{DC2A0DCF-7705-2747-91E6-494B457BC087}" destId="{7DEA2593-F3F7-FC40-9733-F7F04C180703}" srcOrd="1" destOrd="0" presId="urn:microsoft.com/office/officeart/2005/8/layout/hierarchy1"/>
    <dgm:cxn modelId="{2FAE5637-AD57-5D4C-AC6F-2AD17E6FF209}" type="presParOf" srcId="{DE056321-D7FE-044D-AE03-9C1B69764FC4}" destId="{0023474F-551A-F04F-9F5D-B7AAFDF5505B}" srcOrd="1" destOrd="0" presId="urn:microsoft.com/office/officeart/2005/8/layout/hierarchy1"/>
    <dgm:cxn modelId="{1C456382-0AE5-0F46-9B99-FF0FBB5E16BF}" type="presParOf" srcId="{7A935F1E-686F-C445-89BD-3A5792423EAA}" destId="{24C5A823-333C-FE47-B7F2-CFDDFFBB3F42}" srcOrd="2" destOrd="0" presId="urn:microsoft.com/office/officeart/2005/8/layout/hierarchy1"/>
    <dgm:cxn modelId="{5E0E3047-D8CF-D54E-8057-364ACAEDB4E3}" type="presParOf" srcId="{7A935F1E-686F-C445-89BD-3A5792423EAA}" destId="{FD7481B5-2991-CB49-82A7-CE0C1D31F9F2}" srcOrd="3" destOrd="0" presId="urn:microsoft.com/office/officeart/2005/8/layout/hierarchy1"/>
    <dgm:cxn modelId="{335D8ADC-36EB-E44F-8047-D89021BD0E51}" type="presParOf" srcId="{FD7481B5-2991-CB49-82A7-CE0C1D31F9F2}" destId="{FB45A3A0-85D3-1A47-A2A0-F00E1DF53801}" srcOrd="0" destOrd="0" presId="urn:microsoft.com/office/officeart/2005/8/layout/hierarchy1"/>
    <dgm:cxn modelId="{24E6B577-A700-2E4F-A045-A03CEA2247A9}" type="presParOf" srcId="{FB45A3A0-85D3-1A47-A2A0-F00E1DF53801}" destId="{F8EBB6D2-3B1F-0F44-9DEC-8E7A0775DD16}" srcOrd="0" destOrd="0" presId="urn:microsoft.com/office/officeart/2005/8/layout/hierarchy1"/>
    <dgm:cxn modelId="{6D6EE06A-E6BF-BC4C-8838-5C7F45BAA796}" type="presParOf" srcId="{FB45A3A0-85D3-1A47-A2A0-F00E1DF53801}" destId="{B8203E32-859B-9145-ADBB-E28D8D7C8109}" srcOrd="1" destOrd="0" presId="urn:microsoft.com/office/officeart/2005/8/layout/hierarchy1"/>
    <dgm:cxn modelId="{352F7936-31EC-6B43-9888-55475506EF05}" type="presParOf" srcId="{FD7481B5-2991-CB49-82A7-CE0C1D31F9F2}" destId="{FECE1B5B-1B51-3B4A-B34E-8CE296D2AC92}" srcOrd="1" destOrd="0" presId="urn:microsoft.com/office/officeart/2005/8/layout/hierarchy1"/>
    <dgm:cxn modelId="{D5BEC2D1-FDF5-954E-82D9-FBEBC3AC37FD}" type="presParOf" srcId="{7A935F1E-686F-C445-89BD-3A5792423EAA}" destId="{7D90E58C-989E-C143-AC32-374A3A2DA910}" srcOrd="4" destOrd="0" presId="urn:microsoft.com/office/officeart/2005/8/layout/hierarchy1"/>
    <dgm:cxn modelId="{2A996FE1-331F-8541-A3BB-00BAE6FD8196}" type="presParOf" srcId="{7A935F1E-686F-C445-89BD-3A5792423EAA}" destId="{164BBB20-3990-4C42-9CF8-72E43999170D}" srcOrd="5" destOrd="0" presId="urn:microsoft.com/office/officeart/2005/8/layout/hierarchy1"/>
    <dgm:cxn modelId="{720C6A31-FB3E-EE42-B0FD-B5AB04269827}" type="presParOf" srcId="{164BBB20-3990-4C42-9CF8-72E43999170D}" destId="{9255A2B8-D171-2643-A077-751EC342C773}" srcOrd="0" destOrd="0" presId="urn:microsoft.com/office/officeart/2005/8/layout/hierarchy1"/>
    <dgm:cxn modelId="{5E174CF0-205D-1245-AFFB-DAA410742770}" type="presParOf" srcId="{9255A2B8-D171-2643-A077-751EC342C773}" destId="{350E2C81-EEB4-D94D-9819-A343EBDC9D8D}" srcOrd="0" destOrd="0" presId="urn:microsoft.com/office/officeart/2005/8/layout/hierarchy1"/>
    <dgm:cxn modelId="{838289E1-2ED6-0B4B-8D1F-ED54F6607D2D}" type="presParOf" srcId="{9255A2B8-D171-2643-A077-751EC342C773}" destId="{7C07A253-B995-2247-83AC-B5113033168B}" srcOrd="1" destOrd="0" presId="urn:microsoft.com/office/officeart/2005/8/layout/hierarchy1"/>
    <dgm:cxn modelId="{8B5D4406-FED2-0E47-B165-CAAA6D363FFC}" type="presParOf" srcId="{164BBB20-3990-4C42-9CF8-72E43999170D}" destId="{D8C8E819-8B5C-8448-8B3D-21938881CF9B}" srcOrd="1" destOrd="0" presId="urn:microsoft.com/office/officeart/2005/8/layout/hierarchy1"/>
    <dgm:cxn modelId="{0EE9074E-C678-EE4A-A5ED-D1CE8FF75B97}" type="presParOf" srcId="{7A935F1E-686F-C445-89BD-3A5792423EAA}" destId="{1A6AA2DA-760D-E542-A7DC-1FF8744D648C}" srcOrd="6" destOrd="0" presId="urn:microsoft.com/office/officeart/2005/8/layout/hierarchy1"/>
    <dgm:cxn modelId="{DEB881BD-A265-3744-A1D5-12574F625826}" type="presParOf" srcId="{7A935F1E-686F-C445-89BD-3A5792423EAA}" destId="{FA881B69-999B-2F40-8283-EDBD23F3E580}" srcOrd="7" destOrd="0" presId="urn:microsoft.com/office/officeart/2005/8/layout/hierarchy1"/>
    <dgm:cxn modelId="{89363128-2FFA-E742-A492-6B496DC2559A}" type="presParOf" srcId="{FA881B69-999B-2F40-8283-EDBD23F3E580}" destId="{BCDCD921-F47F-0D4A-ABDD-5442DF548174}" srcOrd="0" destOrd="0" presId="urn:microsoft.com/office/officeart/2005/8/layout/hierarchy1"/>
    <dgm:cxn modelId="{31EB6650-C78A-274C-B610-B5562480FE14}" type="presParOf" srcId="{BCDCD921-F47F-0D4A-ABDD-5442DF548174}" destId="{0A4D35A6-747A-5A44-95CB-3A451D48669D}" srcOrd="0" destOrd="0" presId="urn:microsoft.com/office/officeart/2005/8/layout/hierarchy1"/>
    <dgm:cxn modelId="{9220AE42-D148-A243-BAA2-4E7242991B41}" type="presParOf" srcId="{BCDCD921-F47F-0D4A-ABDD-5442DF548174}" destId="{3B603211-A777-BF45-9B63-41259CD151E4}" srcOrd="1" destOrd="0" presId="urn:microsoft.com/office/officeart/2005/8/layout/hierarchy1"/>
    <dgm:cxn modelId="{1DE260C3-1668-6C4F-B087-71CF961E6406}" type="presParOf" srcId="{FA881B69-999B-2F40-8283-EDBD23F3E580}" destId="{F8CED1E5-845E-F34B-BC53-BF329FDD54C8}"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ED9A32D-F5CA-004D-B097-FFF413163CCE}" type="doc">
      <dgm:prSet loTypeId="urn:microsoft.com/office/officeart/2005/8/layout/funnel1" loCatId="relationship" qsTypeId="urn:microsoft.com/office/officeart/2005/8/quickstyle/simple1" qsCatId="simple" csTypeId="urn:microsoft.com/office/officeart/2005/8/colors/accent0_3" csCatId="mainScheme" phldr="1"/>
      <dgm:spPr/>
      <dgm:t>
        <a:bodyPr/>
        <a:lstStyle/>
        <a:p>
          <a:endParaRPr lang="it-IT"/>
        </a:p>
      </dgm:t>
    </dgm:pt>
    <dgm:pt modelId="{D0AE0107-B5F2-024B-9E70-6F0E64260EBF}">
      <dgm:prSet/>
      <dgm:spPr/>
      <dgm:t>
        <a:bodyPr/>
        <a:lstStyle/>
        <a:p>
          <a:pPr rtl="0"/>
          <a:r>
            <a:rPr lang="en-GB" b="1" noProof="0" dirty="0" smtClean="0"/>
            <a:t>PHI is a </a:t>
          </a:r>
          <a:r>
            <a:rPr lang="en-GB" b="1" noProof="0" dirty="0" smtClean="0">
              <a:solidFill>
                <a:srgbClr val="FFFF00"/>
              </a:solidFill>
            </a:rPr>
            <a:t>robust predictor</a:t>
          </a:r>
          <a:r>
            <a:rPr lang="en-GB" b="1" noProof="0" dirty="0" smtClean="0"/>
            <a:t> </a:t>
          </a:r>
          <a:endParaRPr lang="en-GB" b="1" noProof="0" dirty="0"/>
        </a:p>
      </dgm:t>
    </dgm:pt>
    <dgm:pt modelId="{CDE2091C-AB42-E541-AD93-6B2C20EA094B}" type="parTrans" cxnId="{F153D734-BE04-8741-A80A-EFDA4F5AD3B0}">
      <dgm:prSet/>
      <dgm:spPr/>
      <dgm:t>
        <a:bodyPr/>
        <a:lstStyle/>
        <a:p>
          <a:endParaRPr lang="it-IT"/>
        </a:p>
      </dgm:t>
    </dgm:pt>
    <dgm:pt modelId="{4557BBBE-42A9-D349-9237-C54165999A61}" type="sibTrans" cxnId="{F153D734-BE04-8741-A80A-EFDA4F5AD3B0}">
      <dgm:prSet/>
      <dgm:spPr/>
      <dgm:t>
        <a:bodyPr/>
        <a:lstStyle/>
        <a:p>
          <a:endParaRPr lang="it-IT"/>
        </a:p>
      </dgm:t>
    </dgm:pt>
    <dgm:pt modelId="{1C77C579-74EC-324C-8E4C-87FB0F05F46B}">
      <dgm:prSet custT="1"/>
      <dgm:spPr/>
      <dgm:t>
        <a:bodyPr/>
        <a:lstStyle/>
        <a:p>
          <a:r>
            <a:rPr lang="en-GB" sz="2800" dirty="0" smtClean="0">
              <a:solidFill>
                <a:srgbClr val="FFFF00"/>
              </a:solidFill>
            </a:rPr>
            <a:t>pT3 - GS 7 - GS up-</a:t>
          </a:r>
          <a:r>
            <a:rPr lang="en-GB" sz="2800" dirty="0" err="1" smtClean="0">
              <a:solidFill>
                <a:srgbClr val="FFFF00"/>
              </a:solidFill>
            </a:rPr>
            <a:t>greading</a:t>
          </a:r>
          <a:r>
            <a:rPr lang="en-GB" sz="2800" dirty="0" smtClean="0">
              <a:solidFill>
                <a:srgbClr val="FFFF00"/>
              </a:solidFill>
            </a:rPr>
            <a:t> - Low-volume cancer</a:t>
          </a:r>
          <a:endParaRPr lang="en-US" sz="2800" i="1" noProof="0" dirty="0"/>
        </a:p>
      </dgm:t>
    </dgm:pt>
    <dgm:pt modelId="{7B6B808C-74D8-BE4D-BCCA-F00342E86BBC}" type="parTrans" cxnId="{33A07F6A-514A-2342-8A4C-8227A4315BC2}">
      <dgm:prSet/>
      <dgm:spPr/>
      <dgm:t>
        <a:bodyPr/>
        <a:lstStyle/>
        <a:p>
          <a:endParaRPr lang="it-IT"/>
        </a:p>
      </dgm:t>
    </dgm:pt>
    <dgm:pt modelId="{507C7911-9B47-8E40-9756-D642B435FDA7}" type="sibTrans" cxnId="{33A07F6A-514A-2342-8A4C-8227A4315BC2}">
      <dgm:prSet/>
      <dgm:spPr/>
      <dgm:t>
        <a:bodyPr/>
        <a:lstStyle/>
        <a:p>
          <a:endParaRPr lang="it-IT"/>
        </a:p>
      </dgm:t>
    </dgm:pt>
    <dgm:pt modelId="{796C6763-3E03-B34D-BBCC-B9D27D69FB95}" type="pres">
      <dgm:prSet presAssocID="{1ED9A32D-F5CA-004D-B097-FFF413163CCE}" presName="Name0" presStyleCnt="0">
        <dgm:presLayoutVars>
          <dgm:chMax val="4"/>
          <dgm:resizeHandles val="exact"/>
        </dgm:presLayoutVars>
      </dgm:prSet>
      <dgm:spPr/>
      <dgm:t>
        <a:bodyPr/>
        <a:lstStyle/>
        <a:p>
          <a:endParaRPr lang="it-IT"/>
        </a:p>
      </dgm:t>
    </dgm:pt>
    <dgm:pt modelId="{E407E8FD-7C99-7840-BFD8-A71A1305AC4B}" type="pres">
      <dgm:prSet presAssocID="{1ED9A32D-F5CA-004D-B097-FFF413163CCE}" presName="ellipse" presStyleLbl="trBgShp" presStyleIdx="0" presStyleCnt="1"/>
      <dgm:spPr/>
      <dgm:t>
        <a:bodyPr/>
        <a:lstStyle/>
        <a:p>
          <a:endParaRPr lang="it-IT"/>
        </a:p>
      </dgm:t>
    </dgm:pt>
    <dgm:pt modelId="{8D06F962-F5D5-9F4D-B53E-FCB660332A91}" type="pres">
      <dgm:prSet presAssocID="{1ED9A32D-F5CA-004D-B097-FFF413163CCE}" presName="arrow1" presStyleLbl="fgShp" presStyleIdx="0" presStyleCnt="1"/>
      <dgm:spPr/>
      <dgm:t>
        <a:bodyPr/>
        <a:lstStyle/>
        <a:p>
          <a:endParaRPr lang="it-IT"/>
        </a:p>
      </dgm:t>
    </dgm:pt>
    <dgm:pt modelId="{56BEAC81-4277-A343-B3AB-A4098A7109DA}" type="pres">
      <dgm:prSet presAssocID="{1ED9A32D-F5CA-004D-B097-FFF413163CCE}" presName="rectangle" presStyleLbl="revTx" presStyleIdx="0" presStyleCnt="1" custScaleX="179357">
        <dgm:presLayoutVars>
          <dgm:bulletEnabled val="1"/>
        </dgm:presLayoutVars>
      </dgm:prSet>
      <dgm:spPr/>
      <dgm:t>
        <a:bodyPr/>
        <a:lstStyle/>
        <a:p>
          <a:endParaRPr lang="it-IT"/>
        </a:p>
      </dgm:t>
    </dgm:pt>
    <dgm:pt modelId="{B13C64F4-8B1E-784B-914F-A480EA6ED072}" type="pres">
      <dgm:prSet presAssocID="{1C77C579-74EC-324C-8E4C-87FB0F05F46B}" presName="item1" presStyleLbl="node1" presStyleIdx="0" presStyleCnt="1" custLinFactNeighborX="6806" custLinFactNeighborY="-8295">
        <dgm:presLayoutVars>
          <dgm:bulletEnabled val="1"/>
        </dgm:presLayoutVars>
      </dgm:prSet>
      <dgm:spPr/>
      <dgm:t>
        <a:bodyPr/>
        <a:lstStyle/>
        <a:p>
          <a:endParaRPr lang="it-IT"/>
        </a:p>
      </dgm:t>
    </dgm:pt>
    <dgm:pt modelId="{A498EE0F-1751-5F40-8E41-823C61BF9BAD}" type="pres">
      <dgm:prSet presAssocID="{1ED9A32D-F5CA-004D-B097-FFF413163CCE}" presName="funnel" presStyleLbl="trAlignAcc1" presStyleIdx="0" presStyleCnt="1"/>
      <dgm:spPr/>
      <dgm:t>
        <a:bodyPr/>
        <a:lstStyle/>
        <a:p>
          <a:endParaRPr lang="it-IT"/>
        </a:p>
      </dgm:t>
    </dgm:pt>
  </dgm:ptLst>
  <dgm:cxnLst>
    <dgm:cxn modelId="{F4C98C85-60CC-CC4E-BFDA-DD9AA041EA8F}" type="presOf" srcId="{1ED9A32D-F5CA-004D-B097-FFF413163CCE}" destId="{796C6763-3E03-B34D-BBCC-B9D27D69FB95}" srcOrd="0" destOrd="0" presId="urn:microsoft.com/office/officeart/2005/8/layout/funnel1"/>
    <dgm:cxn modelId="{33A07F6A-514A-2342-8A4C-8227A4315BC2}" srcId="{1ED9A32D-F5CA-004D-B097-FFF413163CCE}" destId="{1C77C579-74EC-324C-8E4C-87FB0F05F46B}" srcOrd="1" destOrd="0" parTransId="{7B6B808C-74D8-BE4D-BCCA-F00342E86BBC}" sibTransId="{507C7911-9B47-8E40-9756-D642B435FDA7}"/>
    <dgm:cxn modelId="{F153D734-BE04-8741-A80A-EFDA4F5AD3B0}" srcId="{1ED9A32D-F5CA-004D-B097-FFF413163CCE}" destId="{D0AE0107-B5F2-024B-9E70-6F0E64260EBF}" srcOrd="0" destOrd="0" parTransId="{CDE2091C-AB42-E541-AD93-6B2C20EA094B}" sibTransId="{4557BBBE-42A9-D349-9237-C54165999A61}"/>
    <dgm:cxn modelId="{14302890-89B4-1542-ABA1-67A49B270424}" type="presOf" srcId="{1C77C579-74EC-324C-8E4C-87FB0F05F46B}" destId="{56BEAC81-4277-A343-B3AB-A4098A7109DA}" srcOrd="0" destOrd="0" presId="urn:microsoft.com/office/officeart/2005/8/layout/funnel1"/>
    <dgm:cxn modelId="{E19B34D6-AD14-C445-BA5E-CA3C5D4A3C29}" type="presOf" srcId="{D0AE0107-B5F2-024B-9E70-6F0E64260EBF}" destId="{B13C64F4-8B1E-784B-914F-A480EA6ED072}" srcOrd="0" destOrd="0" presId="urn:microsoft.com/office/officeart/2005/8/layout/funnel1"/>
    <dgm:cxn modelId="{A2E9708C-C913-D547-BBA1-B2AD52FD74FA}" type="presParOf" srcId="{796C6763-3E03-B34D-BBCC-B9D27D69FB95}" destId="{E407E8FD-7C99-7840-BFD8-A71A1305AC4B}" srcOrd="0" destOrd="0" presId="urn:microsoft.com/office/officeart/2005/8/layout/funnel1"/>
    <dgm:cxn modelId="{8ED7961A-901A-6649-816F-9C7CD6E202BE}" type="presParOf" srcId="{796C6763-3E03-B34D-BBCC-B9D27D69FB95}" destId="{8D06F962-F5D5-9F4D-B53E-FCB660332A91}" srcOrd="1" destOrd="0" presId="urn:microsoft.com/office/officeart/2005/8/layout/funnel1"/>
    <dgm:cxn modelId="{EF50A96F-7685-7E41-A79C-B3C6AF23ED6D}" type="presParOf" srcId="{796C6763-3E03-B34D-BBCC-B9D27D69FB95}" destId="{56BEAC81-4277-A343-B3AB-A4098A7109DA}" srcOrd="2" destOrd="0" presId="urn:microsoft.com/office/officeart/2005/8/layout/funnel1"/>
    <dgm:cxn modelId="{3EBAACE6-72BE-E246-B293-0B0B336FE5DF}" type="presParOf" srcId="{796C6763-3E03-B34D-BBCC-B9D27D69FB95}" destId="{B13C64F4-8B1E-784B-914F-A480EA6ED072}" srcOrd="3" destOrd="0" presId="urn:microsoft.com/office/officeart/2005/8/layout/funnel1"/>
    <dgm:cxn modelId="{4A6A214B-66E3-4C45-A4B9-FFA465C809C9}" type="presParOf" srcId="{796C6763-3E03-B34D-BBCC-B9D27D69FB95}" destId="{A498EE0F-1751-5F40-8E41-823C61BF9BAD}" srcOrd="4"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EB8D209-B89E-E04D-9403-514E08FB57C6}" type="doc">
      <dgm:prSet loTypeId="urn:microsoft.com/office/officeart/2005/8/layout/vProcess5" loCatId="process" qsTypeId="urn:microsoft.com/office/officeart/2005/8/quickstyle/3D2" qsCatId="3D" csTypeId="urn:microsoft.com/office/officeart/2005/8/colors/accent0_1" csCatId="mainScheme" phldr="1"/>
      <dgm:spPr/>
      <dgm:t>
        <a:bodyPr/>
        <a:lstStyle/>
        <a:p>
          <a:endParaRPr lang="it-IT"/>
        </a:p>
      </dgm:t>
    </dgm:pt>
    <dgm:pt modelId="{CE821398-9998-B547-B8EC-F425BF7556C2}">
      <dgm:prSet custT="1"/>
      <dgm:spPr/>
      <dgm:t>
        <a:bodyPr/>
        <a:lstStyle/>
        <a:p>
          <a:pPr rtl="0"/>
          <a:r>
            <a:rPr lang="en-GB" sz="2800" dirty="0" smtClean="0">
              <a:solidFill>
                <a:schemeClr val="tx1">
                  <a:lumMod val="75000"/>
                </a:schemeClr>
              </a:solidFill>
            </a:rPr>
            <a:t>To discriminate men with or without PCa</a:t>
          </a:r>
          <a:endParaRPr lang="en-GB" sz="2800" dirty="0">
            <a:solidFill>
              <a:schemeClr val="tx1">
                <a:lumMod val="75000"/>
              </a:schemeClr>
            </a:solidFill>
          </a:endParaRPr>
        </a:p>
      </dgm:t>
    </dgm:pt>
    <dgm:pt modelId="{884D6694-9538-8C4B-A1B6-5F3F11A7BF99}" type="parTrans" cxnId="{CFCA2447-7E0B-0145-A79C-D9EB27CA7080}">
      <dgm:prSet/>
      <dgm:spPr/>
      <dgm:t>
        <a:bodyPr/>
        <a:lstStyle/>
        <a:p>
          <a:endParaRPr lang="it-IT">
            <a:solidFill>
              <a:schemeClr val="tx1"/>
            </a:solidFill>
          </a:endParaRPr>
        </a:p>
      </dgm:t>
    </dgm:pt>
    <dgm:pt modelId="{942E98ED-BF55-FB41-BBC1-679F7A9ECE05}" type="sibTrans" cxnId="{CFCA2447-7E0B-0145-A79C-D9EB27CA7080}">
      <dgm:prSet/>
      <dgm:spPr/>
      <dgm:t>
        <a:bodyPr/>
        <a:lstStyle/>
        <a:p>
          <a:endParaRPr lang="it-IT">
            <a:solidFill>
              <a:schemeClr val="tx1"/>
            </a:solidFill>
          </a:endParaRPr>
        </a:p>
      </dgm:t>
    </dgm:pt>
    <dgm:pt modelId="{64B45256-F24C-FA4D-B3DC-B83C16214479}">
      <dgm:prSet custT="1"/>
      <dgm:spPr/>
      <dgm:t>
        <a:bodyPr/>
        <a:lstStyle/>
        <a:p>
          <a:pPr rtl="0"/>
          <a:r>
            <a:rPr lang="en-GB" sz="2400" dirty="0" smtClean="0">
              <a:solidFill>
                <a:schemeClr val="tx1">
                  <a:lumMod val="75000"/>
                </a:schemeClr>
              </a:solidFill>
            </a:rPr>
            <a:t>To discriminates </a:t>
          </a:r>
          <a:r>
            <a:rPr lang="en-GB" sz="2400" dirty="0" smtClean="0">
              <a:solidFill>
                <a:srgbClr val="BFBFBF"/>
              </a:solidFill>
            </a:rPr>
            <a:t>men with indolent from clinically significant PCa</a:t>
          </a:r>
          <a:endParaRPr lang="en-GB" sz="2400" dirty="0">
            <a:solidFill>
              <a:srgbClr val="BFBFBF"/>
            </a:solidFill>
          </a:endParaRPr>
        </a:p>
      </dgm:t>
    </dgm:pt>
    <dgm:pt modelId="{29A02B15-D467-794A-8A2B-497575BB1122}" type="parTrans" cxnId="{186E354A-CBDA-BA4B-98E5-06140CB37876}">
      <dgm:prSet/>
      <dgm:spPr/>
      <dgm:t>
        <a:bodyPr/>
        <a:lstStyle/>
        <a:p>
          <a:endParaRPr lang="it-IT">
            <a:solidFill>
              <a:schemeClr val="tx1"/>
            </a:solidFill>
          </a:endParaRPr>
        </a:p>
      </dgm:t>
    </dgm:pt>
    <dgm:pt modelId="{C6583E4C-8122-0446-B4DD-7C6DFCCB73A4}" type="sibTrans" cxnId="{186E354A-CBDA-BA4B-98E5-06140CB37876}">
      <dgm:prSet/>
      <dgm:spPr/>
      <dgm:t>
        <a:bodyPr/>
        <a:lstStyle/>
        <a:p>
          <a:endParaRPr lang="it-IT">
            <a:solidFill>
              <a:schemeClr val="tx1"/>
            </a:solidFill>
          </a:endParaRPr>
        </a:p>
      </dgm:t>
    </dgm:pt>
    <dgm:pt modelId="{E9941A46-1EDA-2247-A980-85580B7E4300}">
      <dgm:prSet custT="1"/>
      <dgm:spPr/>
      <dgm:t>
        <a:bodyPr/>
        <a:lstStyle/>
        <a:p>
          <a:pPr rtl="0"/>
          <a:r>
            <a:rPr lang="en-US" sz="2800" noProof="0" dirty="0" smtClean="0"/>
            <a:t>To assists in choosing the appropriate strategy (AS)</a:t>
          </a:r>
          <a:endParaRPr lang="en-US" sz="2800" noProof="0" dirty="0"/>
        </a:p>
      </dgm:t>
    </dgm:pt>
    <dgm:pt modelId="{D0DBA085-15B3-3F48-BDCB-B922824755BA}" type="parTrans" cxnId="{7DED4848-7C27-B043-9A27-C0ADD1ACAAA1}">
      <dgm:prSet/>
      <dgm:spPr/>
      <dgm:t>
        <a:bodyPr/>
        <a:lstStyle/>
        <a:p>
          <a:endParaRPr lang="it-IT">
            <a:solidFill>
              <a:schemeClr val="tx1"/>
            </a:solidFill>
          </a:endParaRPr>
        </a:p>
      </dgm:t>
    </dgm:pt>
    <dgm:pt modelId="{8AD59A9E-65E7-3042-8FCA-94C0D2DAC859}" type="sibTrans" cxnId="{7DED4848-7C27-B043-9A27-C0ADD1ACAAA1}">
      <dgm:prSet/>
      <dgm:spPr/>
      <dgm:t>
        <a:bodyPr/>
        <a:lstStyle/>
        <a:p>
          <a:endParaRPr lang="it-IT">
            <a:solidFill>
              <a:schemeClr val="tx1"/>
            </a:solidFill>
          </a:endParaRPr>
        </a:p>
      </dgm:t>
    </dgm:pt>
    <dgm:pt modelId="{FA67665E-80FF-7C4E-9A6A-6B180554131F}">
      <dgm:prSet custT="1"/>
      <dgm:spPr/>
      <dgm:t>
        <a:bodyPr/>
        <a:lstStyle/>
        <a:p>
          <a:pPr rtl="0"/>
          <a:r>
            <a:rPr lang="en-GB" sz="2800" dirty="0" smtClean="0">
              <a:solidFill>
                <a:srgbClr val="BFBFBF"/>
              </a:solidFill>
            </a:rPr>
            <a:t>To be useful for follow-up</a:t>
          </a:r>
          <a:endParaRPr lang="en-GB" sz="2800" dirty="0">
            <a:solidFill>
              <a:srgbClr val="BFBFBF"/>
            </a:solidFill>
          </a:endParaRPr>
        </a:p>
      </dgm:t>
    </dgm:pt>
    <dgm:pt modelId="{9B4353AF-DCC9-3F4E-89FD-759067E111AC}" type="parTrans" cxnId="{AD901121-AA7B-7F4C-9FC5-1EDE36BA8DFD}">
      <dgm:prSet/>
      <dgm:spPr/>
      <dgm:t>
        <a:bodyPr/>
        <a:lstStyle/>
        <a:p>
          <a:endParaRPr lang="it-IT">
            <a:solidFill>
              <a:schemeClr val="tx1"/>
            </a:solidFill>
          </a:endParaRPr>
        </a:p>
      </dgm:t>
    </dgm:pt>
    <dgm:pt modelId="{3704088F-DED2-5D40-BBAD-AB44199E3DF7}" type="sibTrans" cxnId="{AD901121-AA7B-7F4C-9FC5-1EDE36BA8DFD}">
      <dgm:prSet/>
      <dgm:spPr/>
      <dgm:t>
        <a:bodyPr/>
        <a:lstStyle/>
        <a:p>
          <a:endParaRPr lang="it-IT">
            <a:solidFill>
              <a:schemeClr val="tx1"/>
            </a:solidFill>
          </a:endParaRPr>
        </a:p>
      </dgm:t>
    </dgm:pt>
    <dgm:pt modelId="{9E074DC7-9215-4540-9565-867672B61CF1}" type="pres">
      <dgm:prSet presAssocID="{9EB8D209-B89E-E04D-9403-514E08FB57C6}" presName="outerComposite" presStyleCnt="0">
        <dgm:presLayoutVars>
          <dgm:chMax val="5"/>
          <dgm:dir/>
          <dgm:resizeHandles val="exact"/>
        </dgm:presLayoutVars>
      </dgm:prSet>
      <dgm:spPr/>
      <dgm:t>
        <a:bodyPr/>
        <a:lstStyle/>
        <a:p>
          <a:endParaRPr lang="it-IT"/>
        </a:p>
      </dgm:t>
    </dgm:pt>
    <dgm:pt modelId="{DF05A249-7171-7D4C-9D97-88A4DF5BE01F}" type="pres">
      <dgm:prSet presAssocID="{9EB8D209-B89E-E04D-9403-514E08FB57C6}" presName="dummyMaxCanvas" presStyleCnt="0">
        <dgm:presLayoutVars/>
      </dgm:prSet>
      <dgm:spPr/>
      <dgm:t>
        <a:bodyPr/>
        <a:lstStyle/>
        <a:p>
          <a:endParaRPr lang="it-IT"/>
        </a:p>
      </dgm:t>
    </dgm:pt>
    <dgm:pt modelId="{058BD256-67E3-0F4F-BB60-2EA2199F3EFF}" type="pres">
      <dgm:prSet presAssocID="{9EB8D209-B89E-E04D-9403-514E08FB57C6}" presName="FourNodes_1" presStyleLbl="node1" presStyleIdx="0" presStyleCnt="4">
        <dgm:presLayoutVars>
          <dgm:bulletEnabled val="1"/>
        </dgm:presLayoutVars>
      </dgm:prSet>
      <dgm:spPr/>
      <dgm:t>
        <a:bodyPr/>
        <a:lstStyle/>
        <a:p>
          <a:endParaRPr lang="it-IT"/>
        </a:p>
      </dgm:t>
    </dgm:pt>
    <dgm:pt modelId="{E8D8EA8E-4A9E-E54A-AF9C-DBF827D8C059}" type="pres">
      <dgm:prSet presAssocID="{9EB8D209-B89E-E04D-9403-514E08FB57C6}" presName="FourNodes_2" presStyleLbl="node1" presStyleIdx="1" presStyleCnt="4">
        <dgm:presLayoutVars>
          <dgm:bulletEnabled val="1"/>
        </dgm:presLayoutVars>
      </dgm:prSet>
      <dgm:spPr/>
      <dgm:t>
        <a:bodyPr/>
        <a:lstStyle/>
        <a:p>
          <a:endParaRPr lang="it-IT"/>
        </a:p>
      </dgm:t>
    </dgm:pt>
    <dgm:pt modelId="{31532903-0C68-EB43-A8FE-CB59BB91AC34}" type="pres">
      <dgm:prSet presAssocID="{9EB8D209-B89E-E04D-9403-514E08FB57C6}" presName="FourNodes_3" presStyleLbl="node1" presStyleIdx="2" presStyleCnt="4">
        <dgm:presLayoutVars>
          <dgm:bulletEnabled val="1"/>
        </dgm:presLayoutVars>
      </dgm:prSet>
      <dgm:spPr/>
      <dgm:t>
        <a:bodyPr/>
        <a:lstStyle/>
        <a:p>
          <a:endParaRPr lang="it-IT"/>
        </a:p>
      </dgm:t>
    </dgm:pt>
    <dgm:pt modelId="{6EA65BA7-B643-CA43-A01D-1ABA26C75870}" type="pres">
      <dgm:prSet presAssocID="{9EB8D209-B89E-E04D-9403-514E08FB57C6}" presName="FourNodes_4" presStyleLbl="node1" presStyleIdx="3" presStyleCnt="4">
        <dgm:presLayoutVars>
          <dgm:bulletEnabled val="1"/>
        </dgm:presLayoutVars>
      </dgm:prSet>
      <dgm:spPr/>
      <dgm:t>
        <a:bodyPr/>
        <a:lstStyle/>
        <a:p>
          <a:endParaRPr lang="it-IT"/>
        </a:p>
      </dgm:t>
    </dgm:pt>
    <dgm:pt modelId="{32802794-6465-E542-8EBF-5AAA03F594C0}" type="pres">
      <dgm:prSet presAssocID="{9EB8D209-B89E-E04D-9403-514E08FB57C6}" presName="FourConn_1-2" presStyleLbl="fgAccFollowNode1" presStyleIdx="0" presStyleCnt="3">
        <dgm:presLayoutVars>
          <dgm:bulletEnabled val="1"/>
        </dgm:presLayoutVars>
      </dgm:prSet>
      <dgm:spPr/>
      <dgm:t>
        <a:bodyPr/>
        <a:lstStyle/>
        <a:p>
          <a:endParaRPr lang="it-IT"/>
        </a:p>
      </dgm:t>
    </dgm:pt>
    <dgm:pt modelId="{78558C4B-5B69-CB4E-85F6-8EE4FF6B2E71}" type="pres">
      <dgm:prSet presAssocID="{9EB8D209-B89E-E04D-9403-514E08FB57C6}" presName="FourConn_2-3" presStyleLbl="fgAccFollowNode1" presStyleIdx="1" presStyleCnt="3">
        <dgm:presLayoutVars>
          <dgm:bulletEnabled val="1"/>
        </dgm:presLayoutVars>
      </dgm:prSet>
      <dgm:spPr/>
      <dgm:t>
        <a:bodyPr/>
        <a:lstStyle/>
        <a:p>
          <a:endParaRPr lang="it-IT"/>
        </a:p>
      </dgm:t>
    </dgm:pt>
    <dgm:pt modelId="{47F42308-FF72-5B48-BB02-2935DEE23689}" type="pres">
      <dgm:prSet presAssocID="{9EB8D209-B89E-E04D-9403-514E08FB57C6}" presName="FourConn_3-4" presStyleLbl="fgAccFollowNode1" presStyleIdx="2" presStyleCnt="3">
        <dgm:presLayoutVars>
          <dgm:bulletEnabled val="1"/>
        </dgm:presLayoutVars>
      </dgm:prSet>
      <dgm:spPr/>
      <dgm:t>
        <a:bodyPr/>
        <a:lstStyle/>
        <a:p>
          <a:endParaRPr lang="it-IT"/>
        </a:p>
      </dgm:t>
    </dgm:pt>
    <dgm:pt modelId="{D8BA43E1-8A82-2B40-97A1-E9448CF1C4FB}" type="pres">
      <dgm:prSet presAssocID="{9EB8D209-B89E-E04D-9403-514E08FB57C6}" presName="FourNodes_1_text" presStyleLbl="node1" presStyleIdx="3" presStyleCnt="4">
        <dgm:presLayoutVars>
          <dgm:bulletEnabled val="1"/>
        </dgm:presLayoutVars>
      </dgm:prSet>
      <dgm:spPr/>
      <dgm:t>
        <a:bodyPr/>
        <a:lstStyle/>
        <a:p>
          <a:endParaRPr lang="it-IT"/>
        </a:p>
      </dgm:t>
    </dgm:pt>
    <dgm:pt modelId="{8985A582-F1F6-2E45-B604-84A3F55077DA}" type="pres">
      <dgm:prSet presAssocID="{9EB8D209-B89E-E04D-9403-514E08FB57C6}" presName="FourNodes_2_text" presStyleLbl="node1" presStyleIdx="3" presStyleCnt="4">
        <dgm:presLayoutVars>
          <dgm:bulletEnabled val="1"/>
        </dgm:presLayoutVars>
      </dgm:prSet>
      <dgm:spPr/>
      <dgm:t>
        <a:bodyPr/>
        <a:lstStyle/>
        <a:p>
          <a:endParaRPr lang="it-IT"/>
        </a:p>
      </dgm:t>
    </dgm:pt>
    <dgm:pt modelId="{763F3316-5521-EB4A-9E4A-40355A6EF260}" type="pres">
      <dgm:prSet presAssocID="{9EB8D209-B89E-E04D-9403-514E08FB57C6}" presName="FourNodes_3_text" presStyleLbl="node1" presStyleIdx="3" presStyleCnt="4">
        <dgm:presLayoutVars>
          <dgm:bulletEnabled val="1"/>
        </dgm:presLayoutVars>
      </dgm:prSet>
      <dgm:spPr/>
      <dgm:t>
        <a:bodyPr/>
        <a:lstStyle/>
        <a:p>
          <a:endParaRPr lang="it-IT"/>
        </a:p>
      </dgm:t>
    </dgm:pt>
    <dgm:pt modelId="{DD1147E9-DE59-A04C-80B8-831ACBCA6CB6}" type="pres">
      <dgm:prSet presAssocID="{9EB8D209-B89E-E04D-9403-514E08FB57C6}" presName="FourNodes_4_text" presStyleLbl="node1" presStyleIdx="3" presStyleCnt="4">
        <dgm:presLayoutVars>
          <dgm:bulletEnabled val="1"/>
        </dgm:presLayoutVars>
      </dgm:prSet>
      <dgm:spPr/>
      <dgm:t>
        <a:bodyPr/>
        <a:lstStyle/>
        <a:p>
          <a:endParaRPr lang="it-IT"/>
        </a:p>
      </dgm:t>
    </dgm:pt>
  </dgm:ptLst>
  <dgm:cxnLst>
    <dgm:cxn modelId="{7DED4848-7C27-B043-9A27-C0ADD1ACAAA1}" srcId="{9EB8D209-B89E-E04D-9403-514E08FB57C6}" destId="{E9941A46-1EDA-2247-A980-85580B7E4300}" srcOrd="2" destOrd="0" parTransId="{D0DBA085-15B3-3F48-BDCB-B922824755BA}" sibTransId="{8AD59A9E-65E7-3042-8FCA-94C0D2DAC859}"/>
    <dgm:cxn modelId="{81A1D324-2E81-8E41-A73C-1AC47FDB86EA}" type="presOf" srcId="{C6583E4C-8122-0446-B4DD-7C6DFCCB73A4}" destId="{78558C4B-5B69-CB4E-85F6-8EE4FF6B2E71}" srcOrd="0" destOrd="0" presId="urn:microsoft.com/office/officeart/2005/8/layout/vProcess5"/>
    <dgm:cxn modelId="{CEBC7AC1-A332-AC46-B727-65B02CA194DF}" type="presOf" srcId="{8AD59A9E-65E7-3042-8FCA-94C0D2DAC859}" destId="{47F42308-FF72-5B48-BB02-2935DEE23689}" srcOrd="0" destOrd="0" presId="urn:microsoft.com/office/officeart/2005/8/layout/vProcess5"/>
    <dgm:cxn modelId="{186E354A-CBDA-BA4B-98E5-06140CB37876}" srcId="{9EB8D209-B89E-E04D-9403-514E08FB57C6}" destId="{64B45256-F24C-FA4D-B3DC-B83C16214479}" srcOrd="1" destOrd="0" parTransId="{29A02B15-D467-794A-8A2B-497575BB1122}" sibTransId="{C6583E4C-8122-0446-B4DD-7C6DFCCB73A4}"/>
    <dgm:cxn modelId="{11F70624-E752-C84C-8B37-4F2F32474AAF}" type="presOf" srcId="{9EB8D209-B89E-E04D-9403-514E08FB57C6}" destId="{9E074DC7-9215-4540-9565-867672B61CF1}" srcOrd="0" destOrd="0" presId="urn:microsoft.com/office/officeart/2005/8/layout/vProcess5"/>
    <dgm:cxn modelId="{0BDB91E8-DE77-044E-904D-C3633529672E}" type="presOf" srcId="{CE821398-9998-B547-B8EC-F425BF7556C2}" destId="{058BD256-67E3-0F4F-BB60-2EA2199F3EFF}" srcOrd="0" destOrd="0" presId="urn:microsoft.com/office/officeart/2005/8/layout/vProcess5"/>
    <dgm:cxn modelId="{FF782DB3-2537-F04E-8103-39A8B6CB8B99}" type="presOf" srcId="{64B45256-F24C-FA4D-B3DC-B83C16214479}" destId="{E8D8EA8E-4A9E-E54A-AF9C-DBF827D8C059}" srcOrd="0" destOrd="0" presId="urn:microsoft.com/office/officeart/2005/8/layout/vProcess5"/>
    <dgm:cxn modelId="{00A54C41-C7BC-054E-99F0-4DDBD426BD5F}" type="presOf" srcId="{FA67665E-80FF-7C4E-9A6A-6B180554131F}" destId="{DD1147E9-DE59-A04C-80B8-831ACBCA6CB6}" srcOrd="1" destOrd="0" presId="urn:microsoft.com/office/officeart/2005/8/layout/vProcess5"/>
    <dgm:cxn modelId="{6C4EA900-686F-5648-A74C-50C632B4C0FE}" type="presOf" srcId="{64B45256-F24C-FA4D-B3DC-B83C16214479}" destId="{8985A582-F1F6-2E45-B604-84A3F55077DA}" srcOrd="1" destOrd="0" presId="urn:microsoft.com/office/officeart/2005/8/layout/vProcess5"/>
    <dgm:cxn modelId="{AD901121-AA7B-7F4C-9FC5-1EDE36BA8DFD}" srcId="{9EB8D209-B89E-E04D-9403-514E08FB57C6}" destId="{FA67665E-80FF-7C4E-9A6A-6B180554131F}" srcOrd="3" destOrd="0" parTransId="{9B4353AF-DCC9-3F4E-89FD-759067E111AC}" sibTransId="{3704088F-DED2-5D40-BBAD-AB44199E3DF7}"/>
    <dgm:cxn modelId="{21687F83-8550-784F-A8F8-72319494476B}" type="presOf" srcId="{942E98ED-BF55-FB41-BBC1-679F7A9ECE05}" destId="{32802794-6465-E542-8EBF-5AAA03F594C0}" srcOrd="0" destOrd="0" presId="urn:microsoft.com/office/officeart/2005/8/layout/vProcess5"/>
    <dgm:cxn modelId="{4E34C445-706D-754B-91D7-7BD9263FC582}" type="presOf" srcId="{CE821398-9998-B547-B8EC-F425BF7556C2}" destId="{D8BA43E1-8A82-2B40-97A1-E9448CF1C4FB}" srcOrd="1" destOrd="0" presId="urn:microsoft.com/office/officeart/2005/8/layout/vProcess5"/>
    <dgm:cxn modelId="{23ED60BF-632E-2948-9EC0-BA87A3F35008}" type="presOf" srcId="{FA67665E-80FF-7C4E-9A6A-6B180554131F}" destId="{6EA65BA7-B643-CA43-A01D-1ABA26C75870}" srcOrd="0" destOrd="0" presId="urn:microsoft.com/office/officeart/2005/8/layout/vProcess5"/>
    <dgm:cxn modelId="{4F31630E-A5F0-6D4F-A9E8-0D2DDCACC4F7}" type="presOf" srcId="{E9941A46-1EDA-2247-A980-85580B7E4300}" destId="{763F3316-5521-EB4A-9E4A-40355A6EF260}" srcOrd="1" destOrd="0" presId="urn:microsoft.com/office/officeart/2005/8/layout/vProcess5"/>
    <dgm:cxn modelId="{96175D44-00E4-644E-8533-DEEE0D323379}" type="presOf" srcId="{E9941A46-1EDA-2247-A980-85580B7E4300}" destId="{31532903-0C68-EB43-A8FE-CB59BB91AC34}" srcOrd="0" destOrd="0" presId="urn:microsoft.com/office/officeart/2005/8/layout/vProcess5"/>
    <dgm:cxn modelId="{CFCA2447-7E0B-0145-A79C-D9EB27CA7080}" srcId="{9EB8D209-B89E-E04D-9403-514E08FB57C6}" destId="{CE821398-9998-B547-B8EC-F425BF7556C2}" srcOrd="0" destOrd="0" parTransId="{884D6694-9538-8C4B-A1B6-5F3F11A7BF99}" sibTransId="{942E98ED-BF55-FB41-BBC1-679F7A9ECE05}"/>
    <dgm:cxn modelId="{5C77D55F-799F-AB4A-A4A5-90971A1465B7}" type="presParOf" srcId="{9E074DC7-9215-4540-9565-867672B61CF1}" destId="{DF05A249-7171-7D4C-9D97-88A4DF5BE01F}" srcOrd="0" destOrd="0" presId="urn:microsoft.com/office/officeart/2005/8/layout/vProcess5"/>
    <dgm:cxn modelId="{EE3D6341-C53E-914E-AA0C-3A037E1439CA}" type="presParOf" srcId="{9E074DC7-9215-4540-9565-867672B61CF1}" destId="{058BD256-67E3-0F4F-BB60-2EA2199F3EFF}" srcOrd="1" destOrd="0" presId="urn:microsoft.com/office/officeart/2005/8/layout/vProcess5"/>
    <dgm:cxn modelId="{BD3572F1-4562-7047-BCA9-746B8F16E728}" type="presParOf" srcId="{9E074DC7-9215-4540-9565-867672B61CF1}" destId="{E8D8EA8E-4A9E-E54A-AF9C-DBF827D8C059}" srcOrd="2" destOrd="0" presId="urn:microsoft.com/office/officeart/2005/8/layout/vProcess5"/>
    <dgm:cxn modelId="{FC3CF659-1990-4F48-BC69-844EC10440BB}" type="presParOf" srcId="{9E074DC7-9215-4540-9565-867672B61CF1}" destId="{31532903-0C68-EB43-A8FE-CB59BB91AC34}" srcOrd="3" destOrd="0" presId="urn:microsoft.com/office/officeart/2005/8/layout/vProcess5"/>
    <dgm:cxn modelId="{DD6F2BFC-DA55-8141-8AC1-546F00650527}" type="presParOf" srcId="{9E074DC7-9215-4540-9565-867672B61CF1}" destId="{6EA65BA7-B643-CA43-A01D-1ABA26C75870}" srcOrd="4" destOrd="0" presId="urn:microsoft.com/office/officeart/2005/8/layout/vProcess5"/>
    <dgm:cxn modelId="{2DC431A1-B043-4947-8567-DD7AC5C71DE5}" type="presParOf" srcId="{9E074DC7-9215-4540-9565-867672B61CF1}" destId="{32802794-6465-E542-8EBF-5AAA03F594C0}" srcOrd="5" destOrd="0" presId="urn:microsoft.com/office/officeart/2005/8/layout/vProcess5"/>
    <dgm:cxn modelId="{74E5C740-C3B0-6B4B-AD8A-F6CDAA930836}" type="presParOf" srcId="{9E074DC7-9215-4540-9565-867672B61CF1}" destId="{78558C4B-5B69-CB4E-85F6-8EE4FF6B2E71}" srcOrd="6" destOrd="0" presId="urn:microsoft.com/office/officeart/2005/8/layout/vProcess5"/>
    <dgm:cxn modelId="{E670FBD0-6D4A-A84B-B380-D1DAC367CAC6}" type="presParOf" srcId="{9E074DC7-9215-4540-9565-867672B61CF1}" destId="{47F42308-FF72-5B48-BB02-2935DEE23689}" srcOrd="7" destOrd="0" presId="urn:microsoft.com/office/officeart/2005/8/layout/vProcess5"/>
    <dgm:cxn modelId="{2D7D9E1A-6492-E742-9753-C898E80BCB18}" type="presParOf" srcId="{9E074DC7-9215-4540-9565-867672B61CF1}" destId="{D8BA43E1-8A82-2B40-97A1-E9448CF1C4FB}" srcOrd="8" destOrd="0" presId="urn:microsoft.com/office/officeart/2005/8/layout/vProcess5"/>
    <dgm:cxn modelId="{0C574484-61C1-EA44-87B0-195838AE0166}" type="presParOf" srcId="{9E074DC7-9215-4540-9565-867672B61CF1}" destId="{8985A582-F1F6-2E45-B604-84A3F55077DA}" srcOrd="9" destOrd="0" presId="urn:microsoft.com/office/officeart/2005/8/layout/vProcess5"/>
    <dgm:cxn modelId="{5B9767A3-A6D8-8D4B-84CC-9350E7233D52}" type="presParOf" srcId="{9E074DC7-9215-4540-9565-867672B61CF1}" destId="{763F3316-5521-EB4A-9E4A-40355A6EF260}" srcOrd="10" destOrd="0" presId="urn:microsoft.com/office/officeart/2005/8/layout/vProcess5"/>
    <dgm:cxn modelId="{01270E16-098B-FF4B-9099-398E0C6DDC36}" type="presParOf" srcId="{9E074DC7-9215-4540-9565-867672B61CF1}" destId="{DD1147E9-DE59-A04C-80B8-831ACBCA6CB6}"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B8D209-B89E-E04D-9403-514E08FB57C6}" type="doc">
      <dgm:prSet loTypeId="urn:microsoft.com/office/officeart/2005/8/layout/vProcess5" loCatId="process" qsTypeId="urn:microsoft.com/office/officeart/2005/8/quickstyle/3D2" qsCatId="3D" csTypeId="urn:microsoft.com/office/officeart/2005/8/colors/accent0_1" csCatId="mainScheme" phldr="1"/>
      <dgm:spPr/>
      <dgm:t>
        <a:bodyPr/>
        <a:lstStyle/>
        <a:p>
          <a:endParaRPr lang="it-IT"/>
        </a:p>
      </dgm:t>
    </dgm:pt>
    <dgm:pt modelId="{CE821398-9998-B547-B8EC-F425BF7556C2}">
      <dgm:prSet custT="1"/>
      <dgm:spPr/>
      <dgm:t>
        <a:bodyPr/>
        <a:lstStyle/>
        <a:p>
          <a:pPr rtl="0"/>
          <a:r>
            <a:rPr lang="en-GB" sz="2800" dirty="0" smtClean="0">
              <a:solidFill>
                <a:schemeClr val="tx1">
                  <a:lumMod val="65000"/>
                </a:schemeClr>
              </a:solidFill>
            </a:rPr>
            <a:t>To discriminate men with or without PCa</a:t>
          </a:r>
          <a:endParaRPr lang="en-GB" sz="2800" dirty="0">
            <a:solidFill>
              <a:schemeClr val="tx1">
                <a:lumMod val="65000"/>
              </a:schemeClr>
            </a:solidFill>
          </a:endParaRPr>
        </a:p>
      </dgm:t>
    </dgm:pt>
    <dgm:pt modelId="{884D6694-9538-8C4B-A1B6-5F3F11A7BF99}" type="parTrans" cxnId="{CFCA2447-7E0B-0145-A79C-D9EB27CA7080}">
      <dgm:prSet/>
      <dgm:spPr/>
      <dgm:t>
        <a:bodyPr/>
        <a:lstStyle/>
        <a:p>
          <a:endParaRPr lang="it-IT" sz="2800">
            <a:solidFill>
              <a:schemeClr val="tx1"/>
            </a:solidFill>
          </a:endParaRPr>
        </a:p>
      </dgm:t>
    </dgm:pt>
    <dgm:pt modelId="{942E98ED-BF55-FB41-BBC1-679F7A9ECE05}" type="sibTrans" cxnId="{CFCA2447-7E0B-0145-A79C-D9EB27CA7080}">
      <dgm:prSet custT="1"/>
      <dgm:spPr/>
      <dgm:t>
        <a:bodyPr/>
        <a:lstStyle/>
        <a:p>
          <a:endParaRPr lang="it-IT" sz="2800">
            <a:solidFill>
              <a:schemeClr val="tx1"/>
            </a:solidFill>
          </a:endParaRPr>
        </a:p>
      </dgm:t>
    </dgm:pt>
    <dgm:pt modelId="{64B45256-F24C-FA4D-B3DC-B83C16214479}">
      <dgm:prSet custT="1"/>
      <dgm:spPr/>
      <dgm:t>
        <a:bodyPr/>
        <a:lstStyle/>
        <a:p>
          <a:pPr rtl="0"/>
          <a:r>
            <a:rPr lang="en-GB" sz="2800" dirty="0" smtClean="0">
              <a:solidFill>
                <a:srgbClr val="A6A6A6"/>
              </a:solidFill>
            </a:rPr>
            <a:t>To discriminates men with indolent from clinically significant PCa</a:t>
          </a:r>
          <a:endParaRPr lang="en-GB" sz="2800" dirty="0">
            <a:solidFill>
              <a:srgbClr val="A6A6A6"/>
            </a:solidFill>
          </a:endParaRPr>
        </a:p>
      </dgm:t>
    </dgm:pt>
    <dgm:pt modelId="{29A02B15-D467-794A-8A2B-497575BB1122}" type="parTrans" cxnId="{186E354A-CBDA-BA4B-98E5-06140CB37876}">
      <dgm:prSet/>
      <dgm:spPr/>
      <dgm:t>
        <a:bodyPr/>
        <a:lstStyle/>
        <a:p>
          <a:endParaRPr lang="it-IT" sz="2800">
            <a:solidFill>
              <a:schemeClr val="tx1"/>
            </a:solidFill>
          </a:endParaRPr>
        </a:p>
      </dgm:t>
    </dgm:pt>
    <dgm:pt modelId="{C6583E4C-8122-0446-B4DD-7C6DFCCB73A4}" type="sibTrans" cxnId="{186E354A-CBDA-BA4B-98E5-06140CB37876}">
      <dgm:prSet custT="1"/>
      <dgm:spPr/>
      <dgm:t>
        <a:bodyPr/>
        <a:lstStyle/>
        <a:p>
          <a:endParaRPr lang="it-IT" sz="2800">
            <a:solidFill>
              <a:schemeClr val="tx1"/>
            </a:solidFill>
          </a:endParaRPr>
        </a:p>
      </dgm:t>
    </dgm:pt>
    <dgm:pt modelId="{E9941A46-1EDA-2247-A980-85580B7E4300}">
      <dgm:prSet custT="1"/>
      <dgm:spPr/>
      <dgm:t>
        <a:bodyPr/>
        <a:lstStyle/>
        <a:p>
          <a:pPr rtl="0"/>
          <a:r>
            <a:rPr lang="en-US" sz="2800" noProof="0" dirty="0" smtClean="0">
              <a:solidFill>
                <a:srgbClr val="A6A6A6"/>
              </a:solidFill>
            </a:rPr>
            <a:t>To assists in choosing the appropriate strategy (AS – FT - RP)</a:t>
          </a:r>
          <a:endParaRPr lang="en-US" sz="2800" noProof="0" dirty="0">
            <a:solidFill>
              <a:srgbClr val="A6A6A6"/>
            </a:solidFill>
          </a:endParaRPr>
        </a:p>
      </dgm:t>
    </dgm:pt>
    <dgm:pt modelId="{D0DBA085-15B3-3F48-BDCB-B922824755BA}" type="parTrans" cxnId="{7DED4848-7C27-B043-9A27-C0ADD1ACAAA1}">
      <dgm:prSet/>
      <dgm:spPr/>
      <dgm:t>
        <a:bodyPr/>
        <a:lstStyle/>
        <a:p>
          <a:endParaRPr lang="it-IT" sz="2800">
            <a:solidFill>
              <a:schemeClr val="tx1"/>
            </a:solidFill>
          </a:endParaRPr>
        </a:p>
      </dgm:t>
    </dgm:pt>
    <dgm:pt modelId="{8AD59A9E-65E7-3042-8FCA-94C0D2DAC859}" type="sibTrans" cxnId="{7DED4848-7C27-B043-9A27-C0ADD1ACAAA1}">
      <dgm:prSet custT="1"/>
      <dgm:spPr/>
      <dgm:t>
        <a:bodyPr/>
        <a:lstStyle/>
        <a:p>
          <a:endParaRPr lang="it-IT" sz="2800">
            <a:solidFill>
              <a:schemeClr val="tx1"/>
            </a:solidFill>
          </a:endParaRPr>
        </a:p>
      </dgm:t>
    </dgm:pt>
    <dgm:pt modelId="{FA67665E-80FF-7C4E-9A6A-6B180554131F}">
      <dgm:prSet custT="1"/>
      <dgm:spPr/>
      <dgm:t>
        <a:bodyPr/>
        <a:lstStyle/>
        <a:p>
          <a:pPr rtl="0"/>
          <a:r>
            <a:rPr lang="en-GB" sz="2800" dirty="0" smtClean="0"/>
            <a:t>To be useful for follow-up</a:t>
          </a:r>
          <a:endParaRPr lang="en-GB" sz="2800" dirty="0"/>
        </a:p>
      </dgm:t>
    </dgm:pt>
    <dgm:pt modelId="{9B4353AF-DCC9-3F4E-89FD-759067E111AC}" type="parTrans" cxnId="{AD901121-AA7B-7F4C-9FC5-1EDE36BA8DFD}">
      <dgm:prSet/>
      <dgm:spPr/>
      <dgm:t>
        <a:bodyPr/>
        <a:lstStyle/>
        <a:p>
          <a:endParaRPr lang="it-IT" sz="2800">
            <a:solidFill>
              <a:schemeClr val="tx1"/>
            </a:solidFill>
          </a:endParaRPr>
        </a:p>
      </dgm:t>
    </dgm:pt>
    <dgm:pt modelId="{3704088F-DED2-5D40-BBAD-AB44199E3DF7}" type="sibTrans" cxnId="{AD901121-AA7B-7F4C-9FC5-1EDE36BA8DFD}">
      <dgm:prSet/>
      <dgm:spPr/>
      <dgm:t>
        <a:bodyPr/>
        <a:lstStyle/>
        <a:p>
          <a:endParaRPr lang="it-IT" sz="2800">
            <a:solidFill>
              <a:schemeClr val="tx1"/>
            </a:solidFill>
          </a:endParaRPr>
        </a:p>
      </dgm:t>
    </dgm:pt>
    <dgm:pt modelId="{9E074DC7-9215-4540-9565-867672B61CF1}" type="pres">
      <dgm:prSet presAssocID="{9EB8D209-B89E-E04D-9403-514E08FB57C6}" presName="outerComposite" presStyleCnt="0">
        <dgm:presLayoutVars>
          <dgm:chMax val="5"/>
          <dgm:dir/>
          <dgm:resizeHandles val="exact"/>
        </dgm:presLayoutVars>
      </dgm:prSet>
      <dgm:spPr/>
      <dgm:t>
        <a:bodyPr/>
        <a:lstStyle/>
        <a:p>
          <a:endParaRPr lang="it-IT"/>
        </a:p>
      </dgm:t>
    </dgm:pt>
    <dgm:pt modelId="{DF05A249-7171-7D4C-9D97-88A4DF5BE01F}" type="pres">
      <dgm:prSet presAssocID="{9EB8D209-B89E-E04D-9403-514E08FB57C6}" presName="dummyMaxCanvas" presStyleCnt="0">
        <dgm:presLayoutVars/>
      </dgm:prSet>
      <dgm:spPr/>
      <dgm:t>
        <a:bodyPr/>
        <a:lstStyle/>
        <a:p>
          <a:endParaRPr lang="it-IT"/>
        </a:p>
      </dgm:t>
    </dgm:pt>
    <dgm:pt modelId="{058BD256-67E3-0F4F-BB60-2EA2199F3EFF}" type="pres">
      <dgm:prSet presAssocID="{9EB8D209-B89E-E04D-9403-514E08FB57C6}" presName="FourNodes_1" presStyleLbl="node1" presStyleIdx="0" presStyleCnt="4">
        <dgm:presLayoutVars>
          <dgm:bulletEnabled val="1"/>
        </dgm:presLayoutVars>
      </dgm:prSet>
      <dgm:spPr/>
      <dgm:t>
        <a:bodyPr/>
        <a:lstStyle/>
        <a:p>
          <a:endParaRPr lang="it-IT"/>
        </a:p>
      </dgm:t>
    </dgm:pt>
    <dgm:pt modelId="{E8D8EA8E-4A9E-E54A-AF9C-DBF827D8C059}" type="pres">
      <dgm:prSet presAssocID="{9EB8D209-B89E-E04D-9403-514E08FB57C6}" presName="FourNodes_2" presStyleLbl="node1" presStyleIdx="1" presStyleCnt="4">
        <dgm:presLayoutVars>
          <dgm:bulletEnabled val="1"/>
        </dgm:presLayoutVars>
      </dgm:prSet>
      <dgm:spPr/>
      <dgm:t>
        <a:bodyPr/>
        <a:lstStyle/>
        <a:p>
          <a:endParaRPr lang="it-IT"/>
        </a:p>
      </dgm:t>
    </dgm:pt>
    <dgm:pt modelId="{31532903-0C68-EB43-A8FE-CB59BB91AC34}" type="pres">
      <dgm:prSet presAssocID="{9EB8D209-B89E-E04D-9403-514E08FB57C6}" presName="FourNodes_3" presStyleLbl="node1" presStyleIdx="2" presStyleCnt="4">
        <dgm:presLayoutVars>
          <dgm:bulletEnabled val="1"/>
        </dgm:presLayoutVars>
      </dgm:prSet>
      <dgm:spPr/>
      <dgm:t>
        <a:bodyPr/>
        <a:lstStyle/>
        <a:p>
          <a:endParaRPr lang="it-IT"/>
        </a:p>
      </dgm:t>
    </dgm:pt>
    <dgm:pt modelId="{6EA65BA7-B643-CA43-A01D-1ABA26C75870}" type="pres">
      <dgm:prSet presAssocID="{9EB8D209-B89E-E04D-9403-514E08FB57C6}" presName="FourNodes_4" presStyleLbl="node1" presStyleIdx="3" presStyleCnt="4">
        <dgm:presLayoutVars>
          <dgm:bulletEnabled val="1"/>
        </dgm:presLayoutVars>
      </dgm:prSet>
      <dgm:spPr/>
      <dgm:t>
        <a:bodyPr/>
        <a:lstStyle/>
        <a:p>
          <a:endParaRPr lang="it-IT"/>
        </a:p>
      </dgm:t>
    </dgm:pt>
    <dgm:pt modelId="{32802794-6465-E542-8EBF-5AAA03F594C0}" type="pres">
      <dgm:prSet presAssocID="{9EB8D209-B89E-E04D-9403-514E08FB57C6}" presName="FourConn_1-2" presStyleLbl="fgAccFollowNode1" presStyleIdx="0" presStyleCnt="3">
        <dgm:presLayoutVars>
          <dgm:bulletEnabled val="1"/>
        </dgm:presLayoutVars>
      </dgm:prSet>
      <dgm:spPr/>
      <dgm:t>
        <a:bodyPr/>
        <a:lstStyle/>
        <a:p>
          <a:endParaRPr lang="it-IT"/>
        </a:p>
      </dgm:t>
    </dgm:pt>
    <dgm:pt modelId="{78558C4B-5B69-CB4E-85F6-8EE4FF6B2E71}" type="pres">
      <dgm:prSet presAssocID="{9EB8D209-B89E-E04D-9403-514E08FB57C6}" presName="FourConn_2-3" presStyleLbl="fgAccFollowNode1" presStyleIdx="1" presStyleCnt="3">
        <dgm:presLayoutVars>
          <dgm:bulletEnabled val="1"/>
        </dgm:presLayoutVars>
      </dgm:prSet>
      <dgm:spPr/>
      <dgm:t>
        <a:bodyPr/>
        <a:lstStyle/>
        <a:p>
          <a:endParaRPr lang="it-IT"/>
        </a:p>
      </dgm:t>
    </dgm:pt>
    <dgm:pt modelId="{47F42308-FF72-5B48-BB02-2935DEE23689}" type="pres">
      <dgm:prSet presAssocID="{9EB8D209-B89E-E04D-9403-514E08FB57C6}" presName="FourConn_3-4" presStyleLbl="fgAccFollowNode1" presStyleIdx="2" presStyleCnt="3">
        <dgm:presLayoutVars>
          <dgm:bulletEnabled val="1"/>
        </dgm:presLayoutVars>
      </dgm:prSet>
      <dgm:spPr/>
      <dgm:t>
        <a:bodyPr/>
        <a:lstStyle/>
        <a:p>
          <a:endParaRPr lang="it-IT"/>
        </a:p>
      </dgm:t>
    </dgm:pt>
    <dgm:pt modelId="{D8BA43E1-8A82-2B40-97A1-E9448CF1C4FB}" type="pres">
      <dgm:prSet presAssocID="{9EB8D209-B89E-E04D-9403-514E08FB57C6}" presName="FourNodes_1_text" presStyleLbl="node1" presStyleIdx="3" presStyleCnt="4">
        <dgm:presLayoutVars>
          <dgm:bulletEnabled val="1"/>
        </dgm:presLayoutVars>
      </dgm:prSet>
      <dgm:spPr/>
      <dgm:t>
        <a:bodyPr/>
        <a:lstStyle/>
        <a:p>
          <a:endParaRPr lang="it-IT"/>
        </a:p>
      </dgm:t>
    </dgm:pt>
    <dgm:pt modelId="{8985A582-F1F6-2E45-B604-84A3F55077DA}" type="pres">
      <dgm:prSet presAssocID="{9EB8D209-B89E-E04D-9403-514E08FB57C6}" presName="FourNodes_2_text" presStyleLbl="node1" presStyleIdx="3" presStyleCnt="4">
        <dgm:presLayoutVars>
          <dgm:bulletEnabled val="1"/>
        </dgm:presLayoutVars>
      </dgm:prSet>
      <dgm:spPr/>
      <dgm:t>
        <a:bodyPr/>
        <a:lstStyle/>
        <a:p>
          <a:endParaRPr lang="it-IT"/>
        </a:p>
      </dgm:t>
    </dgm:pt>
    <dgm:pt modelId="{763F3316-5521-EB4A-9E4A-40355A6EF260}" type="pres">
      <dgm:prSet presAssocID="{9EB8D209-B89E-E04D-9403-514E08FB57C6}" presName="FourNodes_3_text" presStyleLbl="node1" presStyleIdx="3" presStyleCnt="4">
        <dgm:presLayoutVars>
          <dgm:bulletEnabled val="1"/>
        </dgm:presLayoutVars>
      </dgm:prSet>
      <dgm:spPr/>
      <dgm:t>
        <a:bodyPr/>
        <a:lstStyle/>
        <a:p>
          <a:endParaRPr lang="it-IT"/>
        </a:p>
      </dgm:t>
    </dgm:pt>
    <dgm:pt modelId="{DD1147E9-DE59-A04C-80B8-831ACBCA6CB6}" type="pres">
      <dgm:prSet presAssocID="{9EB8D209-B89E-E04D-9403-514E08FB57C6}" presName="FourNodes_4_text" presStyleLbl="node1" presStyleIdx="3" presStyleCnt="4">
        <dgm:presLayoutVars>
          <dgm:bulletEnabled val="1"/>
        </dgm:presLayoutVars>
      </dgm:prSet>
      <dgm:spPr/>
      <dgm:t>
        <a:bodyPr/>
        <a:lstStyle/>
        <a:p>
          <a:endParaRPr lang="it-IT"/>
        </a:p>
      </dgm:t>
    </dgm:pt>
  </dgm:ptLst>
  <dgm:cxnLst>
    <dgm:cxn modelId="{AC31F91A-A662-1F47-AFB6-5ED308048146}" type="presOf" srcId="{C6583E4C-8122-0446-B4DD-7C6DFCCB73A4}" destId="{78558C4B-5B69-CB4E-85F6-8EE4FF6B2E71}" srcOrd="0" destOrd="0" presId="urn:microsoft.com/office/officeart/2005/8/layout/vProcess5"/>
    <dgm:cxn modelId="{E4D2D950-8FC1-4546-BB5C-28D4E98FBE3F}" type="presOf" srcId="{942E98ED-BF55-FB41-BBC1-679F7A9ECE05}" destId="{32802794-6465-E542-8EBF-5AAA03F594C0}" srcOrd="0" destOrd="0" presId="urn:microsoft.com/office/officeart/2005/8/layout/vProcess5"/>
    <dgm:cxn modelId="{A2EF4D2E-D063-C149-ADEB-C9967A23B627}" type="presOf" srcId="{CE821398-9998-B547-B8EC-F425BF7556C2}" destId="{058BD256-67E3-0F4F-BB60-2EA2199F3EFF}" srcOrd="0" destOrd="0" presId="urn:microsoft.com/office/officeart/2005/8/layout/vProcess5"/>
    <dgm:cxn modelId="{7DED4848-7C27-B043-9A27-C0ADD1ACAAA1}" srcId="{9EB8D209-B89E-E04D-9403-514E08FB57C6}" destId="{E9941A46-1EDA-2247-A980-85580B7E4300}" srcOrd="2" destOrd="0" parTransId="{D0DBA085-15B3-3F48-BDCB-B922824755BA}" sibTransId="{8AD59A9E-65E7-3042-8FCA-94C0D2DAC859}"/>
    <dgm:cxn modelId="{57A5C9C2-B098-7442-9411-A8D4AD7604D6}" type="presOf" srcId="{FA67665E-80FF-7C4E-9A6A-6B180554131F}" destId="{6EA65BA7-B643-CA43-A01D-1ABA26C75870}" srcOrd="0" destOrd="0" presId="urn:microsoft.com/office/officeart/2005/8/layout/vProcess5"/>
    <dgm:cxn modelId="{C20C723E-80D7-CD49-87AC-51ABB3DB31DE}" type="presOf" srcId="{E9941A46-1EDA-2247-A980-85580B7E4300}" destId="{763F3316-5521-EB4A-9E4A-40355A6EF260}" srcOrd="1" destOrd="0" presId="urn:microsoft.com/office/officeart/2005/8/layout/vProcess5"/>
    <dgm:cxn modelId="{2F80D02A-B192-CD4C-8A05-805C03CAF4FC}" type="presOf" srcId="{9EB8D209-B89E-E04D-9403-514E08FB57C6}" destId="{9E074DC7-9215-4540-9565-867672B61CF1}" srcOrd="0" destOrd="0" presId="urn:microsoft.com/office/officeart/2005/8/layout/vProcess5"/>
    <dgm:cxn modelId="{2159E13E-A6F3-3042-84A3-5C3C6753545A}" type="presOf" srcId="{CE821398-9998-B547-B8EC-F425BF7556C2}" destId="{D8BA43E1-8A82-2B40-97A1-E9448CF1C4FB}" srcOrd="1" destOrd="0" presId="urn:microsoft.com/office/officeart/2005/8/layout/vProcess5"/>
    <dgm:cxn modelId="{FAD2FE1A-5545-0F4C-9882-2A68FB1C9C24}" type="presOf" srcId="{8AD59A9E-65E7-3042-8FCA-94C0D2DAC859}" destId="{47F42308-FF72-5B48-BB02-2935DEE23689}" srcOrd="0" destOrd="0" presId="urn:microsoft.com/office/officeart/2005/8/layout/vProcess5"/>
    <dgm:cxn modelId="{186E354A-CBDA-BA4B-98E5-06140CB37876}" srcId="{9EB8D209-B89E-E04D-9403-514E08FB57C6}" destId="{64B45256-F24C-FA4D-B3DC-B83C16214479}" srcOrd="1" destOrd="0" parTransId="{29A02B15-D467-794A-8A2B-497575BB1122}" sibTransId="{C6583E4C-8122-0446-B4DD-7C6DFCCB73A4}"/>
    <dgm:cxn modelId="{AD901121-AA7B-7F4C-9FC5-1EDE36BA8DFD}" srcId="{9EB8D209-B89E-E04D-9403-514E08FB57C6}" destId="{FA67665E-80FF-7C4E-9A6A-6B180554131F}" srcOrd="3" destOrd="0" parTransId="{9B4353AF-DCC9-3F4E-89FD-759067E111AC}" sibTransId="{3704088F-DED2-5D40-BBAD-AB44199E3DF7}"/>
    <dgm:cxn modelId="{0F506ECF-E559-4C4C-AE20-4D51F02218C4}" type="presOf" srcId="{64B45256-F24C-FA4D-B3DC-B83C16214479}" destId="{E8D8EA8E-4A9E-E54A-AF9C-DBF827D8C059}" srcOrd="0" destOrd="0" presId="urn:microsoft.com/office/officeart/2005/8/layout/vProcess5"/>
    <dgm:cxn modelId="{60DB4ED8-060F-0B48-8BEF-779C315B3EE8}" type="presOf" srcId="{E9941A46-1EDA-2247-A980-85580B7E4300}" destId="{31532903-0C68-EB43-A8FE-CB59BB91AC34}" srcOrd="0" destOrd="0" presId="urn:microsoft.com/office/officeart/2005/8/layout/vProcess5"/>
    <dgm:cxn modelId="{B45947B0-275C-214E-835F-7DA0364D0C98}" type="presOf" srcId="{FA67665E-80FF-7C4E-9A6A-6B180554131F}" destId="{DD1147E9-DE59-A04C-80B8-831ACBCA6CB6}" srcOrd="1" destOrd="0" presId="urn:microsoft.com/office/officeart/2005/8/layout/vProcess5"/>
    <dgm:cxn modelId="{CFCA2447-7E0B-0145-A79C-D9EB27CA7080}" srcId="{9EB8D209-B89E-E04D-9403-514E08FB57C6}" destId="{CE821398-9998-B547-B8EC-F425BF7556C2}" srcOrd="0" destOrd="0" parTransId="{884D6694-9538-8C4B-A1B6-5F3F11A7BF99}" sibTransId="{942E98ED-BF55-FB41-BBC1-679F7A9ECE05}"/>
    <dgm:cxn modelId="{D10DC1BE-3EBD-924F-8ACA-7B18457110A7}" type="presOf" srcId="{64B45256-F24C-FA4D-B3DC-B83C16214479}" destId="{8985A582-F1F6-2E45-B604-84A3F55077DA}" srcOrd="1" destOrd="0" presId="urn:microsoft.com/office/officeart/2005/8/layout/vProcess5"/>
    <dgm:cxn modelId="{70863592-C171-654D-9FD2-905C02B72CE1}" type="presParOf" srcId="{9E074DC7-9215-4540-9565-867672B61CF1}" destId="{DF05A249-7171-7D4C-9D97-88A4DF5BE01F}" srcOrd="0" destOrd="0" presId="urn:microsoft.com/office/officeart/2005/8/layout/vProcess5"/>
    <dgm:cxn modelId="{E9A70DFE-AD01-0946-A738-33E89820F71C}" type="presParOf" srcId="{9E074DC7-9215-4540-9565-867672B61CF1}" destId="{058BD256-67E3-0F4F-BB60-2EA2199F3EFF}" srcOrd="1" destOrd="0" presId="urn:microsoft.com/office/officeart/2005/8/layout/vProcess5"/>
    <dgm:cxn modelId="{DB254133-54D4-BA4C-89E4-4CC0D1BDD604}" type="presParOf" srcId="{9E074DC7-9215-4540-9565-867672B61CF1}" destId="{E8D8EA8E-4A9E-E54A-AF9C-DBF827D8C059}" srcOrd="2" destOrd="0" presId="urn:microsoft.com/office/officeart/2005/8/layout/vProcess5"/>
    <dgm:cxn modelId="{381C5131-79B0-684C-897D-5099075AFC89}" type="presParOf" srcId="{9E074DC7-9215-4540-9565-867672B61CF1}" destId="{31532903-0C68-EB43-A8FE-CB59BB91AC34}" srcOrd="3" destOrd="0" presId="urn:microsoft.com/office/officeart/2005/8/layout/vProcess5"/>
    <dgm:cxn modelId="{1DDE8DF3-36AB-A248-A844-9643EF90F1E8}" type="presParOf" srcId="{9E074DC7-9215-4540-9565-867672B61CF1}" destId="{6EA65BA7-B643-CA43-A01D-1ABA26C75870}" srcOrd="4" destOrd="0" presId="urn:microsoft.com/office/officeart/2005/8/layout/vProcess5"/>
    <dgm:cxn modelId="{AF7B0DA8-6983-B44D-BAB8-5E12D9400E39}" type="presParOf" srcId="{9E074DC7-9215-4540-9565-867672B61CF1}" destId="{32802794-6465-E542-8EBF-5AAA03F594C0}" srcOrd="5" destOrd="0" presId="urn:microsoft.com/office/officeart/2005/8/layout/vProcess5"/>
    <dgm:cxn modelId="{92353CB8-542D-F04A-9237-1FFD8CFD3CBC}" type="presParOf" srcId="{9E074DC7-9215-4540-9565-867672B61CF1}" destId="{78558C4B-5B69-CB4E-85F6-8EE4FF6B2E71}" srcOrd="6" destOrd="0" presId="urn:microsoft.com/office/officeart/2005/8/layout/vProcess5"/>
    <dgm:cxn modelId="{AA1280E7-34C6-F14E-9D5F-BAE1FE0BD5CF}" type="presParOf" srcId="{9E074DC7-9215-4540-9565-867672B61CF1}" destId="{47F42308-FF72-5B48-BB02-2935DEE23689}" srcOrd="7" destOrd="0" presId="urn:microsoft.com/office/officeart/2005/8/layout/vProcess5"/>
    <dgm:cxn modelId="{382E1030-9E91-7F4F-9366-471F8FD157C5}" type="presParOf" srcId="{9E074DC7-9215-4540-9565-867672B61CF1}" destId="{D8BA43E1-8A82-2B40-97A1-E9448CF1C4FB}" srcOrd="8" destOrd="0" presId="urn:microsoft.com/office/officeart/2005/8/layout/vProcess5"/>
    <dgm:cxn modelId="{244F4B66-6420-124E-BE1A-F384C9E24E29}" type="presParOf" srcId="{9E074DC7-9215-4540-9565-867672B61CF1}" destId="{8985A582-F1F6-2E45-B604-84A3F55077DA}" srcOrd="9" destOrd="0" presId="urn:microsoft.com/office/officeart/2005/8/layout/vProcess5"/>
    <dgm:cxn modelId="{2E732F1C-0340-8548-B833-3C3130B82589}" type="presParOf" srcId="{9E074DC7-9215-4540-9565-867672B61CF1}" destId="{763F3316-5521-EB4A-9E4A-40355A6EF260}" srcOrd="10" destOrd="0" presId="urn:microsoft.com/office/officeart/2005/8/layout/vProcess5"/>
    <dgm:cxn modelId="{B4A88239-D2EF-464B-B1A4-C9ACD91C07B6}" type="presParOf" srcId="{9E074DC7-9215-4540-9565-867672B61CF1}" destId="{DD1147E9-DE59-A04C-80B8-831ACBCA6CB6}"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7C51C1-30AA-174F-8B8D-03C0DFCEB08B}" type="doc">
      <dgm:prSet loTypeId="urn:microsoft.com/office/officeart/2005/8/layout/hList7" loCatId="list" qsTypeId="urn:microsoft.com/office/officeart/2005/8/quickstyle/3D2" qsCatId="3D" csTypeId="urn:microsoft.com/office/officeart/2005/8/colors/accent1_2" csCatId="accent1"/>
      <dgm:spPr/>
      <dgm:t>
        <a:bodyPr/>
        <a:lstStyle/>
        <a:p>
          <a:endParaRPr lang="it-IT"/>
        </a:p>
      </dgm:t>
    </dgm:pt>
    <dgm:pt modelId="{AE45EA42-23B7-524E-91D7-3FAB18197A11}">
      <dgm:prSet/>
      <dgm:spPr/>
      <dgm:t>
        <a:bodyPr/>
        <a:lstStyle/>
        <a:p>
          <a:pPr rtl="0"/>
          <a:r>
            <a:rPr lang="en-GB" dirty="0" smtClean="0"/>
            <a:t>To catch it early</a:t>
          </a:r>
          <a:endParaRPr lang="en-GB" dirty="0"/>
        </a:p>
      </dgm:t>
    </dgm:pt>
    <dgm:pt modelId="{597EFE38-CD26-424D-B805-5F3F1939D416}" type="parTrans" cxnId="{48BB507B-07DE-AB48-9346-1955AC715A19}">
      <dgm:prSet/>
      <dgm:spPr/>
      <dgm:t>
        <a:bodyPr/>
        <a:lstStyle/>
        <a:p>
          <a:endParaRPr lang="it-IT"/>
        </a:p>
      </dgm:t>
    </dgm:pt>
    <dgm:pt modelId="{8EDC1DC4-3832-DF48-A983-18D7CB84FEEB}" type="sibTrans" cxnId="{48BB507B-07DE-AB48-9346-1955AC715A19}">
      <dgm:prSet/>
      <dgm:spPr/>
      <dgm:t>
        <a:bodyPr/>
        <a:lstStyle/>
        <a:p>
          <a:endParaRPr lang="it-IT"/>
        </a:p>
      </dgm:t>
    </dgm:pt>
    <dgm:pt modelId="{C5AA29DC-B317-D042-9061-0596610E0EF5}" type="pres">
      <dgm:prSet presAssocID="{357C51C1-30AA-174F-8B8D-03C0DFCEB08B}" presName="Name0" presStyleCnt="0">
        <dgm:presLayoutVars>
          <dgm:dir/>
          <dgm:resizeHandles val="exact"/>
        </dgm:presLayoutVars>
      </dgm:prSet>
      <dgm:spPr/>
      <dgm:t>
        <a:bodyPr/>
        <a:lstStyle/>
        <a:p>
          <a:endParaRPr lang="it-IT"/>
        </a:p>
      </dgm:t>
    </dgm:pt>
    <dgm:pt modelId="{6C1A6C8B-F3AA-A24F-8A61-F3F0902408BE}" type="pres">
      <dgm:prSet presAssocID="{357C51C1-30AA-174F-8B8D-03C0DFCEB08B}" presName="fgShape" presStyleLbl="fgShp" presStyleIdx="0" presStyleCnt="1"/>
      <dgm:spPr/>
      <dgm:t>
        <a:bodyPr/>
        <a:lstStyle/>
        <a:p>
          <a:endParaRPr lang="it-IT"/>
        </a:p>
      </dgm:t>
    </dgm:pt>
    <dgm:pt modelId="{98184225-B1DF-3B49-91A0-8CB05566FA5B}" type="pres">
      <dgm:prSet presAssocID="{357C51C1-30AA-174F-8B8D-03C0DFCEB08B}" presName="linComp" presStyleCnt="0"/>
      <dgm:spPr/>
      <dgm:t>
        <a:bodyPr/>
        <a:lstStyle/>
        <a:p>
          <a:endParaRPr lang="it-IT"/>
        </a:p>
      </dgm:t>
    </dgm:pt>
    <dgm:pt modelId="{45D6198E-E452-C343-BCF4-410BA8889FE4}" type="pres">
      <dgm:prSet presAssocID="{AE45EA42-23B7-524E-91D7-3FAB18197A11}" presName="compNode" presStyleCnt="0"/>
      <dgm:spPr/>
      <dgm:t>
        <a:bodyPr/>
        <a:lstStyle/>
        <a:p>
          <a:endParaRPr lang="it-IT"/>
        </a:p>
      </dgm:t>
    </dgm:pt>
    <dgm:pt modelId="{D636AF61-3E77-DE48-B31F-65185529871C}" type="pres">
      <dgm:prSet presAssocID="{AE45EA42-23B7-524E-91D7-3FAB18197A11}" presName="bkgdShape" presStyleLbl="node1" presStyleIdx="0" presStyleCnt="1"/>
      <dgm:spPr/>
      <dgm:t>
        <a:bodyPr/>
        <a:lstStyle/>
        <a:p>
          <a:endParaRPr lang="it-IT"/>
        </a:p>
      </dgm:t>
    </dgm:pt>
    <dgm:pt modelId="{0061E3D8-EF8E-8D43-9D95-BDEFE2CBBFB1}" type="pres">
      <dgm:prSet presAssocID="{AE45EA42-23B7-524E-91D7-3FAB18197A11}" presName="nodeTx" presStyleLbl="node1" presStyleIdx="0" presStyleCnt="1">
        <dgm:presLayoutVars>
          <dgm:bulletEnabled val="1"/>
        </dgm:presLayoutVars>
      </dgm:prSet>
      <dgm:spPr/>
      <dgm:t>
        <a:bodyPr/>
        <a:lstStyle/>
        <a:p>
          <a:endParaRPr lang="it-IT"/>
        </a:p>
      </dgm:t>
    </dgm:pt>
    <dgm:pt modelId="{33118ED4-F423-A843-AF88-BF1D55E87641}" type="pres">
      <dgm:prSet presAssocID="{AE45EA42-23B7-524E-91D7-3FAB18197A11}" presName="invisiNode" presStyleLbl="node1" presStyleIdx="0" presStyleCnt="1"/>
      <dgm:spPr/>
      <dgm:t>
        <a:bodyPr/>
        <a:lstStyle/>
        <a:p>
          <a:endParaRPr lang="it-IT"/>
        </a:p>
      </dgm:t>
    </dgm:pt>
    <dgm:pt modelId="{73359664-839F-4145-8B3D-A17668D268FC}" type="pres">
      <dgm:prSet presAssocID="{AE45EA42-23B7-524E-91D7-3FAB18197A11}" presName="imagNode" presStyleLbl="fgImgPlace1" presStyleIdx="0" presStyleCnt="1"/>
      <dgm:spPr>
        <a:blipFill rotWithShape="0">
          <a:blip xmlns:r="http://schemas.openxmlformats.org/officeDocument/2006/relationships" r:embed="rId1"/>
          <a:stretch>
            <a:fillRect/>
          </a:stretch>
        </a:blipFill>
      </dgm:spPr>
      <dgm:t>
        <a:bodyPr/>
        <a:lstStyle/>
        <a:p>
          <a:endParaRPr lang="it-IT"/>
        </a:p>
      </dgm:t>
    </dgm:pt>
  </dgm:ptLst>
  <dgm:cxnLst>
    <dgm:cxn modelId="{9967AB00-0A49-FE40-8516-FFF1250B8DD9}" type="presOf" srcId="{AE45EA42-23B7-524E-91D7-3FAB18197A11}" destId="{D636AF61-3E77-DE48-B31F-65185529871C}" srcOrd="0" destOrd="0" presId="urn:microsoft.com/office/officeart/2005/8/layout/hList7"/>
    <dgm:cxn modelId="{48BB507B-07DE-AB48-9346-1955AC715A19}" srcId="{357C51C1-30AA-174F-8B8D-03C0DFCEB08B}" destId="{AE45EA42-23B7-524E-91D7-3FAB18197A11}" srcOrd="0" destOrd="0" parTransId="{597EFE38-CD26-424D-B805-5F3F1939D416}" sibTransId="{8EDC1DC4-3832-DF48-A983-18D7CB84FEEB}"/>
    <dgm:cxn modelId="{15332F13-5BCC-1646-9F9F-11EBF0768A53}" type="presOf" srcId="{AE45EA42-23B7-524E-91D7-3FAB18197A11}" destId="{0061E3D8-EF8E-8D43-9D95-BDEFE2CBBFB1}" srcOrd="1" destOrd="0" presId="urn:microsoft.com/office/officeart/2005/8/layout/hList7"/>
    <dgm:cxn modelId="{E927FEE1-5893-0A4A-A069-A82EDB1AA356}" type="presOf" srcId="{357C51C1-30AA-174F-8B8D-03C0DFCEB08B}" destId="{C5AA29DC-B317-D042-9061-0596610E0EF5}" srcOrd="0" destOrd="0" presId="urn:microsoft.com/office/officeart/2005/8/layout/hList7"/>
    <dgm:cxn modelId="{50D2F22A-30CB-F74F-BBCF-57F01DA44539}" type="presParOf" srcId="{C5AA29DC-B317-D042-9061-0596610E0EF5}" destId="{6C1A6C8B-F3AA-A24F-8A61-F3F0902408BE}" srcOrd="0" destOrd="0" presId="urn:microsoft.com/office/officeart/2005/8/layout/hList7"/>
    <dgm:cxn modelId="{CD4A2EA7-5722-744C-9E47-549CA36B5928}" type="presParOf" srcId="{C5AA29DC-B317-D042-9061-0596610E0EF5}" destId="{98184225-B1DF-3B49-91A0-8CB05566FA5B}" srcOrd="1" destOrd="0" presId="urn:microsoft.com/office/officeart/2005/8/layout/hList7"/>
    <dgm:cxn modelId="{4F1AF5A7-EE56-F541-9824-C21186472AC4}" type="presParOf" srcId="{98184225-B1DF-3B49-91A0-8CB05566FA5B}" destId="{45D6198E-E452-C343-BCF4-410BA8889FE4}" srcOrd="0" destOrd="0" presId="urn:microsoft.com/office/officeart/2005/8/layout/hList7"/>
    <dgm:cxn modelId="{1B0BDB1B-4FAC-9849-ACE7-B05CDDB239B4}" type="presParOf" srcId="{45D6198E-E452-C343-BCF4-410BA8889FE4}" destId="{D636AF61-3E77-DE48-B31F-65185529871C}" srcOrd="0" destOrd="0" presId="urn:microsoft.com/office/officeart/2005/8/layout/hList7"/>
    <dgm:cxn modelId="{961B61C3-7228-AB40-AA30-2397321859EC}" type="presParOf" srcId="{45D6198E-E452-C343-BCF4-410BA8889FE4}" destId="{0061E3D8-EF8E-8D43-9D95-BDEFE2CBBFB1}" srcOrd="1" destOrd="0" presId="urn:microsoft.com/office/officeart/2005/8/layout/hList7"/>
    <dgm:cxn modelId="{5AC0E0BF-E21F-1341-B449-F3E6AA64EC26}" type="presParOf" srcId="{45D6198E-E452-C343-BCF4-410BA8889FE4}" destId="{33118ED4-F423-A843-AF88-BF1D55E87641}" srcOrd="2" destOrd="0" presId="urn:microsoft.com/office/officeart/2005/8/layout/hList7"/>
    <dgm:cxn modelId="{5EE0441E-1D1D-4B42-B6D9-31BD95DA90BD}" type="presParOf" srcId="{45D6198E-E452-C343-BCF4-410BA8889FE4}" destId="{73359664-839F-4145-8B3D-A17668D268FC}" srcOrd="3" destOrd="0" presId="urn:microsoft.com/office/officeart/2005/8/layout/hList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C9C22E7-A85F-B040-A8CB-07360EA8841B}" type="doc">
      <dgm:prSet loTypeId="urn:microsoft.com/office/officeart/2005/8/layout/hierarchy4" loCatId="hierarchy" qsTypeId="urn:microsoft.com/office/officeart/2005/8/quickstyle/3D3" qsCatId="3D" csTypeId="urn:microsoft.com/office/officeart/2005/8/colors/accent1_2" csCatId="accent1" phldr="1"/>
      <dgm:spPr/>
      <dgm:t>
        <a:bodyPr/>
        <a:lstStyle/>
        <a:p>
          <a:endParaRPr lang="it-IT"/>
        </a:p>
      </dgm:t>
    </dgm:pt>
    <dgm:pt modelId="{B1C86032-CE9B-2B45-A712-8FC2CC490FBF}">
      <dgm:prSet/>
      <dgm:spPr/>
      <dgm:t>
        <a:bodyPr/>
        <a:lstStyle/>
        <a:p>
          <a:pPr rtl="0"/>
          <a:r>
            <a:rPr lang="en-GB" noProof="0" dirty="0" smtClean="0">
              <a:solidFill>
                <a:schemeClr val="bg1"/>
              </a:solidFill>
            </a:rPr>
            <a:t>134 Patients</a:t>
          </a:r>
          <a:endParaRPr lang="en-GB" noProof="0" dirty="0">
            <a:solidFill>
              <a:schemeClr val="bg1"/>
            </a:solidFill>
          </a:endParaRPr>
        </a:p>
      </dgm:t>
    </dgm:pt>
    <dgm:pt modelId="{6F2BE63A-3732-0046-A04B-1D38B27ADEE4}" type="parTrans" cxnId="{B62B0196-92A4-934B-A1A8-6745690A327C}">
      <dgm:prSet/>
      <dgm:spPr/>
      <dgm:t>
        <a:bodyPr/>
        <a:lstStyle/>
        <a:p>
          <a:endParaRPr lang="en-GB" noProof="0">
            <a:solidFill>
              <a:schemeClr val="bg1"/>
            </a:solidFill>
          </a:endParaRPr>
        </a:p>
      </dgm:t>
    </dgm:pt>
    <dgm:pt modelId="{0885E734-8FF7-A847-9888-6133CDE03532}" type="sibTrans" cxnId="{B62B0196-92A4-934B-A1A8-6745690A327C}">
      <dgm:prSet/>
      <dgm:spPr/>
      <dgm:t>
        <a:bodyPr/>
        <a:lstStyle/>
        <a:p>
          <a:endParaRPr lang="en-GB" noProof="0">
            <a:solidFill>
              <a:schemeClr val="bg1"/>
            </a:solidFill>
          </a:endParaRPr>
        </a:p>
      </dgm:t>
    </dgm:pt>
    <dgm:pt modelId="{4FE49F0F-F309-0B49-A25B-1E06381A4622}">
      <dgm:prSet/>
      <dgm:spPr/>
      <dgm:t>
        <a:bodyPr/>
        <a:lstStyle/>
        <a:p>
          <a:pPr rtl="0"/>
          <a:r>
            <a:rPr lang="en-GB" noProof="0" dirty="0" smtClean="0">
              <a:solidFill>
                <a:schemeClr val="bg1"/>
              </a:solidFill>
            </a:rPr>
            <a:t>The median follow-up 22 months </a:t>
          </a:r>
          <a:endParaRPr lang="en-GB" noProof="0" dirty="0">
            <a:solidFill>
              <a:schemeClr val="bg1"/>
            </a:solidFill>
          </a:endParaRPr>
        </a:p>
      </dgm:t>
    </dgm:pt>
    <dgm:pt modelId="{E9134119-95D7-2B4B-B046-00567AA2C34F}" type="parTrans" cxnId="{595AD559-9F1D-3F48-8E7A-953BCBB9534B}">
      <dgm:prSet/>
      <dgm:spPr/>
      <dgm:t>
        <a:bodyPr/>
        <a:lstStyle/>
        <a:p>
          <a:endParaRPr lang="en-GB" noProof="0">
            <a:solidFill>
              <a:schemeClr val="bg1"/>
            </a:solidFill>
          </a:endParaRPr>
        </a:p>
      </dgm:t>
    </dgm:pt>
    <dgm:pt modelId="{9899CE21-2124-D645-962B-3146E4BCA406}" type="sibTrans" cxnId="{595AD559-9F1D-3F48-8E7A-953BCBB9534B}">
      <dgm:prSet/>
      <dgm:spPr/>
      <dgm:t>
        <a:bodyPr/>
        <a:lstStyle/>
        <a:p>
          <a:endParaRPr lang="en-GB" noProof="0">
            <a:solidFill>
              <a:schemeClr val="bg1"/>
            </a:solidFill>
          </a:endParaRPr>
        </a:p>
      </dgm:t>
    </dgm:pt>
    <dgm:pt modelId="{A2BCAE40-DDAE-174A-879A-AC5A8E7D5CFA}">
      <dgm:prSet custT="1"/>
      <dgm:spPr/>
      <dgm:t>
        <a:bodyPr/>
        <a:lstStyle/>
        <a:p>
          <a:pPr rtl="0"/>
          <a:r>
            <a:rPr lang="en-GB" sz="2000" noProof="0" dirty="0" smtClean="0">
              <a:solidFill>
                <a:schemeClr val="bg1"/>
              </a:solidFill>
            </a:rPr>
            <a:t>18/22 had a p2PSA ≥ 0.8 pg/ml </a:t>
          </a:r>
          <a:endParaRPr lang="en-GB" sz="2000" noProof="0" dirty="0">
            <a:solidFill>
              <a:schemeClr val="bg1"/>
            </a:solidFill>
          </a:endParaRPr>
        </a:p>
      </dgm:t>
    </dgm:pt>
    <dgm:pt modelId="{BCAC789F-773F-B74B-8062-CEC19B930511}" type="parTrans" cxnId="{9441EC00-742E-2B41-BD45-74B84F7135BF}">
      <dgm:prSet/>
      <dgm:spPr/>
      <dgm:t>
        <a:bodyPr/>
        <a:lstStyle/>
        <a:p>
          <a:endParaRPr lang="en-GB" noProof="0">
            <a:solidFill>
              <a:schemeClr val="bg1"/>
            </a:solidFill>
          </a:endParaRPr>
        </a:p>
      </dgm:t>
    </dgm:pt>
    <dgm:pt modelId="{377EBD9C-C05F-984C-994F-8D09DE729C4E}" type="sibTrans" cxnId="{9441EC00-742E-2B41-BD45-74B84F7135BF}">
      <dgm:prSet/>
      <dgm:spPr/>
      <dgm:t>
        <a:bodyPr/>
        <a:lstStyle/>
        <a:p>
          <a:endParaRPr lang="en-GB" noProof="0">
            <a:solidFill>
              <a:schemeClr val="bg1"/>
            </a:solidFill>
          </a:endParaRPr>
        </a:p>
      </dgm:t>
    </dgm:pt>
    <dgm:pt modelId="{CA1F872E-F130-FB4E-B4D2-566E25421419}">
      <dgm:prSet custT="1"/>
      <dgm:spPr/>
      <dgm:t>
        <a:bodyPr/>
        <a:lstStyle/>
        <a:p>
          <a:pPr rtl="0"/>
          <a:r>
            <a:rPr lang="en-GB" sz="2000" noProof="0" dirty="0" smtClean="0">
              <a:solidFill>
                <a:schemeClr val="bg1"/>
              </a:solidFill>
            </a:rPr>
            <a:t>In 4 we failed to record a p2PSA &gt; 0.8 pg/ml</a:t>
          </a:r>
          <a:endParaRPr lang="en-GB" sz="2000" noProof="0" dirty="0">
            <a:solidFill>
              <a:schemeClr val="bg1"/>
            </a:solidFill>
          </a:endParaRPr>
        </a:p>
      </dgm:t>
    </dgm:pt>
    <dgm:pt modelId="{AA5A9205-B469-814B-83CE-327B5B2DBD28}" type="parTrans" cxnId="{FDC78E41-C2F8-FA47-BE94-73410514E61B}">
      <dgm:prSet/>
      <dgm:spPr/>
      <dgm:t>
        <a:bodyPr/>
        <a:lstStyle/>
        <a:p>
          <a:endParaRPr lang="en-GB" noProof="0">
            <a:solidFill>
              <a:schemeClr val="bg1"/>
            </a:solidFill>
          </a:endParaRPr>
        </a:p>
      </dgm:t>
    </dgm:pt>
    <dgm:pt modelId="{0197D294-9422-D141-ADCA-72ECAB786E34}" type="sibTrans" cxnId="{FDC78E41-C2F8-FA47-BE94-73410514E61B}">
      <dgm:prSet/>
      <dgm:spPr/>
      <dgm:t>
        <a:bodyPr/>
        <a:lstStyle/>
        <a:p>
          <a:endParaRPr lang="en-GB" noProof="0">
            <a:solidFill>
              <a:schemeClr val="bg1"/>
            </a:solidFill>
          </a:endParaRPr>
        </a:p>
      </dgm:t>
    </dgm:pt>
    <dgm:pt modelId="{75013F21-AB84-8344-807E-A08FA224DDA9}">
      <dgm:prSet custT="1"/>
      <dgm:spPr/>
      <dgm:t>
        <a:bodyPr/>
        <a:lstStyle/>
        <a:p>
          <a:pPr rtl="0"/>
          <a:r>
            <a:rPr lang="en-GB" sz="2000" noProof="0" dirty="0" smtClean="0">
              <a:solidFill>
                <a:schemeClr val="bg1"/>
              </a:solidFill>
            </a:rPr>
            <a:t>5 pts. showed increase of PSA </a:t>
          </a:r>
          <a:r>
            <a:rPr lang="en-GB" sz="2000" b="1" u="sng" noProof="0" dirty="0" smtClean="0">
              <a:solidFill>
                <a:schemeClr val="bg1"/>
              </a:solidFill>
            </a:rPr>
            <a:t>and </a:t>
          </a:r>
          <a:r>
            <a:rPr lang="en-GB" sz="2000" noProof="0" dirty="0" smtClean="0">
              <a:solidFill>
                <a:schemeClr val="bg1"/>
              </a:solidFill>
            </a:rPr>
            <a:t>p2PSA  </a:t>
          </a:r>
          <a:endParaRPr lang="en-GB" sz="2000" noProof="0" dirty="0">
            <a:solidFill>
              <a:schemeClr val="bg1"/>
            </a:solidFill>
          </a:endParaRPr>
        </a:p>
      </dgm:t>
    </dgm:pt>
    <dgm:pt modelId="{726E4C42-0044-4249-BF58-BC02F18C6912}" type="parTrans" cxnId="{D2733153-78E7-8E4B-97FA-192FE004D541}">
      <dgm:prSet/>
      <dgm:spPr/>
      <dgm:t>
        <a:bodyPr/>
        <a:lstStyle/>
        <a:p>
          <a:endParaRPr lang="en-GB" noProof="0">
            <a:solidFill>
              <a:schemeClr val="bg1"/>
            </a:solidFill>
          </a:endParaRPr>
        </a:p>
      </dgm:t>
    </dgm:pt>
    <dgm:pt modelId="{62AC42F2-32CB-CF4E-9B9A-ECC17F7076A3}" type="sibTrans" cxnId="{D2733153-78E7-8E4B-97FA-192FE004D541}">
      <dgm:prSet/>
      <dgm:spPr/>
      <dgm:t>
        <a:bodyPr/>
        <a:lstStyle/>
        <a:p>
          <a:endParaRPr lang="en-GB" noProof="0">
            <a:solidFill>
              <a:schemeClr val="bg1"/>
            </a:solidFill>
          </a:endParaRPr>
        </a:p>
      </dgm:t>
    </dgm:pt>
    <dgm:pt modelId="{837806C1-DA20-1449-A766-1FDC46BBDFCA}">
      <dgm:prSet custT="1"/>
      <dgm:spPr/>
      <dgm:t>
        <a:bodyPr/>
        <a:lstStyle/>
        <a:p>
          <a:pPr rtl="0"/>
          <a:r>
            <a:rPr lang="en-GB" sz="2000" noProof="0" dirty="0" smtClean="0">
              <a:solidFill>
                <a:schemeClr val="bg1"/>
              </a:solidFill>
            </a:rPr>
            <a:t>13 pts. had a p2PSA &gt; 0.8 pg/ml before BCR. </a:t>
          </a:r>
          <a:endParaRPr lang="en-GB" sz="2000" noProof="0" dirty="0">
            <a:solidFill>
              <a:schemeClr val="bg1"/>
            </a:solidFill>
          </a:endParaRPr>
        </a:p>
      </dgm:t>
    </dgm:pt>
    <dgm:pt modelId="{FBCDB5B2-FC5A-1445-A5FE-D28C714F6136}" type="parTrans" cxnId="{81BB029C-A4E8-734D-8EC6-2E5396A0BE50}">
      <dgm:prSet/>
      <dgm:spPr/>
      <dgm:t>
        <a:bodyPr/>
        <a:lstStyle/>
        <a:p>
          <a:endParaRPr lang="en-GB" noProof="0">
            <a:solidFill>
              <a:schemeClr val="bg1"/>
            </a:solidFill>
          </a:endParaRPr>
        </a:p>
      </dgm:t>
    </dgm:pt>
    <dgm:pt modelId="{8437579D-EE89-AE4F-BAA4-F45146D8E9A2}" type="sibTrans" cxnId="{81BB029C-A4E8-734D-8EC6-2E5396A0BE50}">
      <dgm:prSet/>
      <dgm:spPr/>
      <dgm:t>
        <a:bodyPr/>
        <a:lstStyle/>
        <a:p>
          <a:endParaRPr lang="en-GB" noProof="0">
            <a:solidFill>
              <a:schemeClr val="bg1"/>
            </a:solidFill>
          </a:endParaRPr>
        </a:p>
      </dgm:t>
    </dgm:pt>
    <dgm:pt modelId="{BBD913AC-00D7-7F47-82B5-54CFC33E4BF4}">
      <dgm:prSet/>
      <dgm:spPr/>
      <dgm:t>
        <a:bodyPr/>
        <a:lstStyle/>
        <a:p>
          <a:pPr rtl="0"/>
          <a:r>
            <a:rPr lang="en-GB" noProof="0" dirty="0" smtClean="0">
              <a:solidFill>
                <a:schemeClr val="bg1"/>
              </a:solidFill>
            </a:rPr>
            <a:t>Twenty-two (16.5%) patients showed a biochemical recurrence </a:t>
          </a:r>
          <a:endParaRPr lang="en-GB" noProof="0" dirty="0">
            <a:solidFill>
              <a:schemeClr val="bg1"/>
            </a:solidFill>
          </a:endParaRPr>
        </a:p>
      </dgm:t>
    </dgm:pt>
    <dgm:pt modelId="{5BF35506-A84A-5C48-B3A6-02241D6ED8BD}" type="parTrans" cxnId="{222EF60B-23C0-E946-9499-CCCC74BFBA5A}">
      <dgm:prSet/>
      <dgm:spPr/>
      <dgm:t>
        <a:bodyPr/>
        <a:lstStyle/>
        <a:p>
          <a:endParaRPr lang="en-GB" noProof="0">
            <a:solidFill>
              <a:schemeClr val="bg1"/>
            </a:solidFill>
          </a:endParaRPr>
        </a:p>
      </dgm:t>
    </dgm:pt>
    <dgm:pt modelId="{B8927E80-88BB-C342-9EF9-AE1687719A69}" type="sibTrans" cxnId="{222EF60B-23C0-E946-9499-CCCC74BFBA5A}">
      <dgm:prSet/>
      <dgm:spPr/>
      <dgm:t>
        <a:bodyPr/>
        <a:lstStyle/>
        <a:p>
          <a:endParaRPr lang="en-GB" noProof="0">
            <a:solidFill>
              <a:schemeClr val="bg1"/>
            </a:solidFill>
          </a:endParaRPr>
        </a:p>
      </dgm:t>
    </dgm:pt>
    <dgm:pt modelId="{57668CE9-3896-5546-83C1-B1FD8ECE4C2E}" type="pres">
      <dgm:prSet presAssocID="{5C9C22E7-A85F-B040-A8CB-07360EA8841B}" presName="Name0" presStyleCnt="0">
        <dgm:presLayoutVars>
          <dgm:chPref val="1"/>
          <dgm:dir/>
          <dgm:animOne val="branch"/>
          <dgm:animLvl val="lvl"/>
          <dgm:resizeHandles/>
        </dgm:presLayoutVars>
      </dgm:prSet>
      <dgm:spPr/>
      <dgm:t>
        <a:bodyPr/>
        <a:lstStyle/>
        <a:p>
          <a:endParaRPr lang="it-IT"/>
        </a:p>
      </dgm:t>
    </dgm:pt>
    <dgm:pt modelId="{843EA687-D2CE-5240-A5C3-D49F9895DDCB}" type="pres">
      <dgm:prSet presAssocID="{B1C86032-CE9B-2B45-A712-8FC2CC490FBF}" presName="vertOne" presStyleCnt="0"/>
      <dgm:spPr/>
      <dgm:t>
        <a:bodyPr/>
        <a:lstStyle/>
        <a:p>
          <a:endParaRPr lang="it-IT"/>
        </a:p>
      </dgm:t>
    </dgm:pt>
    <dgm:pt modelId="{BFFD0944-E1CE-AF4E-B5E6-EA02E6B4EDEC}" type="pres">
      <dgm:prSet presAssocID="{B1C86032-CE9B-2B45-A712-8FC2CC490FBF}" presName="txOne" presStyleLbl="node0" presStyleIdx="0" presStyleCnt="3">
        <dgm:presLayoutVars>
          <dgm:chPref val="3"/>
        </dgm:presLayoutVars>
      </dgm:prSet>
      <dgm:spPr/>
      <dgm:t>
        <a:bodyPr/>
        <a:lstStyle/>
        <a:p>
          <a:endParaRPr lang="it-IT"/>
        </a:p>
      </dgm:t>
    </dgm:pt>
    <dgm:pt modelId="{103742F7-43F5-6D4A-B335-0EA4065C02D1}" type="pres">
      <dgm:prSet presAssocID="{B1C86032-CE9B-2B45-A712-8FC2CC490FBF}" presName="horzOne" presStyleCnt="0"/>
      <dgm:spPr/>
      <dgm:t>
        <a:bodyPr/>
        <a:lstStyle/>
        <a:p>
          <a:endParaRPr lang="it-IT"/>
        </a:p>
      </dgm:t>
    </dgm:pt>
    <dgm:pt modelId="{5D057127-CD44-1D47-ABB0-27B16431089D}" type="pres">
      <dgm:prSet presAssocID="{0885E734-8FF7-A847-9888-6133CDE03532}" presName="sibSpaceOne" presStyleCnt="0"/>
      <dgm:spPr/>
      <dgm:t>
        <a:bodyPr/>
        <a:lstStyle/>
        <a:p>
          <a:endParaRPr lang="it-IT"/>
        </a:p>
      </dgm:t>
    </dgm:pt>
    <dgm:pt modelId="{B08F9259-7ECF-F343-A5DC-707C45BBDA29}" type="pres">
      <dgm:prSet presAssocID="{4FE49F0F-F309-0B49-A25B-1E06381A4622}" presName="vertOne" presStyleCnt="0"/>
      <dgm:spPr/>
      <dgm:t>
        <a:bodyPr/>
        <a:lstStyle/>
        <a:p>
          <a:endParaRPr lang="it-IT"/>
        </a:p>
      </dgm:t>
    </dgm:pt>
    <dgm:pt modelId="{96BCD6F4-9B22-884D-AEA3-CC7DE1AF4A91}" type="pres">
      <dgm:prSet presAssocID="{4FE49F0F-F309-0B49-A25B-1E06381A4622}" presName="txOne" presStyleLbl="node0" presStyleIdx="1" presStyleCnt="3">
        <dgm:presLayoutVars>
          <dgm:chPref val="3"/>
        </dgm:presLayoutVars>
      </dgm:prSet>
      <dgm:spPr/>
      <dgm:t>
        <a:bodyPr/>
        <a:lstStyle/>
        <a:p>
          <a:endParaRPr lang="it-IT"/>
        </a:p>
      </dgm:t>
    </dgm:pt>
    <dgm:pt modelId="{164ACCBD-D75B-5847-9BBD-6D7DB0DB7438}" type="pres">
      <dgm:prSet presAssocID="{4FE49F0F-F309-0B49-A25B-1E06381A4622}" presName="horzOne" presStyleCnt="0"/>
      <dgm:spPr/>
      <dgm:t>
        <a:bodyPr/>
        <a:lstStyle/>
        <a:p>
          <a:endParaRPr lang="it-IT"/>
        </a:p>
      </dgm:t>
    </dgm:pt>
    <dgm:pt modelId="{DBBE3BE3-EAD5-0949-A69F-5E082F3D86F3}" type="pres">
      <dgm:prSet presAssocID="{9899CE21-2124-D645-962B-3146E4BCA406}" presName="sibSpaceOne" presStyleCnt="0"/>
      <dgm:spPr/>
      <dgm:t>
        <a:bodyPr/>
        <a:lstStyle/>
        <a:p>
          <a:endParaRPr lang="it-IT"/>
        </a:p>
      </dgm:t>
    </dgm:pt>
    <dgm:pt modelId="{8933F07F-5F70-E948-9A0B-ED66955BAB59}" type="pres">
      <dgm:prSet presAssocID="{BBD913AC-00D7-7F47-82B5-54CFC33E4BF4}" presName="vertOne" presStyleCnt="0"/>
      <dgm:spPr/>
      <dgm:t>
        <a:bodyPr/>
        <a:lstStyle/>
        <a:p>
          <a:endParaRPr lang="it-IT"/>
        </a:p>
      </dgm:t>
    </dgm:pt>
    <dgm:pt modelId="{1C6D9617-9111-8944-80E0-98CFA1E54C77}" type="pres">
      <dgm:prSet presAssocID="{BBD913AC-00D7-7F47-82B5-54CFC33E4BF4}" presName="txOne" presStyleLbl="node0" presStyleIdx="2" presStyleCnt="3">
        <dgm:presLayoutVars>
          <dgm:chPref val="3"/>
        </dgm:presLayoutVars>
      </dgm:prSet>
      <dgm:spPr/>
      <dgm:t>
        <a:bodyPr/>
        <a:lstStyle/>
        <a:p>
          <a:endParaRPr lang="it-IT"/>
        </a:p>
      </dgm:t>
    </dgm:pt>
    <dgm:pt modelId="{1C762F0B-F7DB-B949-A1A2-23E1512916B5}" type="pres">
      <dgm:prSet presAssocID="{BBD913AC-00D7-7F47-82B5-54CFC33E4BF4}" presName="parTransOne" presStyleCnt="0"/>
      <dgm:spPr/>
      <dgm:t>
        <a:bodyPr/>
        <a:lstStyle/>
        <a:p>
          <a:endParaRPr lang="it-IT"/>
        </a:p>
      </dgm:t>
    </dgm:pt>
    <dgm:pt modelId="{5AB7D0DE-337B-934A-9809-2A2B7A51A689}" type="pres">
      <dgm:prSet presAssocID="{BBD913AC-00D7-7F47-82B5-54CFC33E4BF4}" presName="horzOne" presStyleCnt="0"/>
      <dgm:spPr/>
      <dgm:t>
        <a:bodyPr/>
        <a:lstStyle/>
        <a:p>
          <a:endParaRPr lang="it-IT"/>
        </a:p>
      </dgm:t>
    </dgm:pt>
    <dgm:pt modelId="{8E47E0D2-4F36-8A4F-96FD-0E8FBD6D8EA6}" type="pres">
      <dgm:prSet presAssocID="{A2BCAE40-DDAE-174A-879A-AC5A8E7D5CFA}" presName="vertTwo" presStyleCnt="0"/>
      <dgm:spPr/>
      <dgm:t>
        <a:bodyPr/>
        <a:lstStyle/>
        <a:p>
          <a:endParaRPr lang="it-IT"/>
        </a:p>
      </dgm:t>
    </dgm:pt>
    <dgm:pt modelId="{C6444DB2-3C71-FE40-9936-91A30B9EEFE5}" type="pres">
      <dgm:prSet presAssocID="{A2BCAE40-DDAE-174A-879A-AC5A8E7D5CFA}" presName="txTwo" presStyleLbl="node2" presStyleIdx="0" presStyleCnt="4">
        <dgm:presLayoutVars>
          <dgm:chPref val="3"/>
        </dgm:presLayoutVars>
      </dgm:prSet>
      <dgm:spPr/>
      <dgm:t>
        <a:bodyPr/>
        <a:lstStyle/>
        <a:p>
          <a:endParaRPr lang="it-IT"/>
        </a:p>
      </dgm:t>
    </dgm:pt>
    <dgm:pt modelId="{1FDAB0A9-AF93-4849-BE82-EE6858DE8A4F}" type="pres">
      <dgm:prSet presAssocID="{A2BCAE40-DDAE-174A-879A-AC5A8E7D5CFA}" presName="horzTwo" presStyleCnt="0"/>
      <dgm:spPr/>
      <dgm:t>
        <a:bodyPr/>
        <a:lstStyle/>
        <a:p>
          <a:endParaRPr lang="it-IT"/>
        </a:p>
      </dgm:t>
    </dgm:pt>
    <dgm:pt modelId="{54CB787E-03B7-1441-A03E-A20A2E925D62}" type="pres">
      <dgm:prSet presAssocID="{377EBD9C-C05F-984C-994F-8D09DE729C4E}" presName="sibSpaceTwo" presStyleCnt="0"/>
      <dgm:spPr/>
      <dgm:t>
        <a:bodyPr/>
        <a:lstStyle/>
        <a:p>
          <a:endParaRPr lang="it-IT"/>
        </a:p>
      </dgm:t>
    </dgm:pt>
    <dgm:pt modelId="{D954056D-AFF0-114C-970F-203698DD1F74}" type="pres">
      <dgm:prSet presAssocID="{CA1F872E-F130-FB4E-B4D2-566E25421419}" presName="vertTwo" presStyleCnt="0"/>
      <dgm:spPr/>
      <dgm:t>
        <a:bodyPr/>
        <a:lstStyle/>
        <a:p>
          <a:endParaRPr lang="it-IT"/>
        </a:p>
      </dgm:t>
    </dgm:pt>
    <dgm:pt modelId="{79CC8634-67F0-824F-B9A6-ABAF90A4E23D}" type="pres">
      <dgm:prSet presAssocID="{CA1F872E-F130-FB4E-B4D2-566E25421419}" presName="txTwo" presStyleLbl="node2" presStyleIdx="1" presStyleCnt="4">
        <dgm:presLayoutVars>
          <dgm:chPref val="3"/>
        </dgm:presLayoutVars>
      </dgm:prSet>
      <dgm:spPr/>
      <dgm:t>
        <a:bodyPr/>
        <a:lstStyle/>
        <a:p>
          <a:endParaRPr lang="it-IT"/>
        </a:p>
      </dgm:t>
    </dgm:pt>
    <dgm:pt modelId="{D8350262-C5E9-FE42-A320-D12A9E39CDC8}" type="pres">
      <dgm:prSet presAssocID="{CA1F872E-F130-FB4E-B4D2-566E25421419}" presName="horzTwo" presStyleCnt="0"/>
      <dgm:spPr/>
      <dgm:t>
        <a:bodyPr/>
        <a:lstStyle/>
        <a:p>
          <a:endParaRPr lang="it-IT"/>
        </a:p>
      </dgm:t>
    </dgm:pt>
    <dgm:pt modelId="{7F958A23-6362-4241-8794-1457909DFC56}" type="pres">
      <dgm:prSet presAssocID="{0197D294-9422-D141-ADCA-72ECAB786E34}" presName="sibSpaceTwo" presStyleCnt="0"/>
      <dgm:spPr/>
      <dgm:t>
        <a:bodyPr/>
        <a:lstStyle/>
        <a:p>
          <a:endParaRPr lang="it-IT"/>
        </a:p>
      </dgm:t>
    </dgm:pt>
    <dgm:pt modelId="{BF077476-AEAA-1B46-A548-B07EF0645E27}" type="pres">
      <dgm:prSet presAssocID="{75013F21-AB84-8344-807E-A08FA224DDA9}" presName="vertTwo" presStyleCnt="0"/>
      <dgm:spPr/>
      <dgm:t>
        <a:bodyPr/>
        <a:lstStyle/>
        <a:p>
          <a:endParaRPr lang="it-IT"/>
        </a:p>
      </dgm:t>
    </dgm:pt>
    <dgm:pt modelId="{A3B78C16-92DE-B34D-9D9D-D472D29CEBE3}" type="pres">
      <dgm:prSet presAssocID="{75013F21-AB84-8344-807E-A08FA224DDA9}" presName="txTwo" presStyleLbl="node2" presStyleIdx="2" presStyleCnt="4">
        <dgm:presLayoutVars>
          <dgm:chPref val="3"/>
        </dgm:presLayoutVars>
      </dgm:prSet>
      <dgm:spPr/>
      <dgm:t>
        <a:bodyPr/>
        <a:lstStyle/>
        <a:p>
          <a:endParaRPr lang="it-IT"/>
        </a:p>
      </dgm:t>
    </dgm:pt>
    <dgm:pt modelId="{39C287C3-FF4C-984E-AF03-A5E929DB2ACD}" type="pres">
      <dgm:prSet presAssocID="{75013F21-AB84-8344-807E-A08FA224DDA9}" presName="horzTwo" presStyleCnt="0"/>
      <dgm:spPr/>
      <dgm:t>
        <a:bodyPr/>
        <a:lstStyle/>
        <a:p>
          <a:endParaRPr lang="it-IT"/>
        </a:p>
      </dgm:t>
    </dgm:pt>
    <dgm:pt modelId="{8CAAEC95-421D-9F42-9D7F-F6D219D10817}" type="pres">
      <dgm:prSet presAssocID="{62AC42F2-32CB-CF4E-9B9A-ECC17F7076A3}" presName="sibSpaceTwo" presStyleCnt="0"/>
      <dgm:spPr/>
      <dgm:t>
        <a:bodyPr/>
        <a:lstStyle/>
        <a:p>
          <a:endParaRPr lang="it-IT"/>
        </a:p>
      </dgm:t>
    </dgm:pt>
    <dgm:pt modelId="{9328D07F-524C-8B43-9E8E-4599CD8F5EBB}" type="pres">
      <dgm:prSet presAssocID="{837806C1-DA20-1449-A766-1FDC46BBDFCA}" presName="vertTwo" presStyleCnt="0"/>
      <dgm:spPr/>
      <dgm:t>
        <a:bodyPr/>
        <a:lstStyle/>
        <a:p>
          <a:endParaRPr lang="it-IT"/>
        </a:p>
      </dgm:t>
    </dgm:pt>
    <dgm:pt modelId="{FCEB47E0-299E-514B-8992-A8A2AAAF39E0}" type="pres">
      <dgm:prSet presAssocID="{837806C1-DA20-1449-A766-1FDC46BBDFCA}" presName="txTwo" presStyleLbl="node2" presStyleIdx="3" presStyleCnt="4">
        <dgm:presLayoutVars>
          <dgm:chPref val="3"/>
        </dgm:presLayoutVars>
      </dgm:prSet>
      <dgm:spPr/>
      <dgm:t>
        <a:bodyPr/>
        <a:lstStyle/>
        <a:p>
          <a:endParaRPr lang="it-IT"/>
        </a:p>
      </dgm:t>
    </dgm:pt>
    <dgm:pt modelId="{17950156-BE51-7247-B61E-DAFE01A66A8B}" type="pres">
      <dgm:prSet presAssocID="{837806C1-DA20-1449-A766-1FDC46BBDFCA}" presName="horzTwo" presStyleCnt="0"/>
      <dgm:spPr/>
      <dgm:t>
        <a:bodyPr/>
        <a:lstStyle/>
        <a:p>
          <a:endParaRPr lang="it-IT"/>
        </a:p>
      </dgm:t>
    </dgm:pt>
  </dgm:ptLst>
  <dgm:cxnLst>
    <dgm:cxn modelId="{DDCA37E3-C58C-F446-8DCD-5067E7370329}" type="presOf" srcId="{B1C86032-CE9B-2B45-A712-8FC2CC490FBF}" destId="{BFFD0944-E1CE-AF4E-B5E6-EA02E6B4EDEC}" srcOrd="0" destOrd="0" presId="urn:microsoft.com/office/officeart/2005/8/layout/hierarchy4"/>
    <dgm:cxn modelId="{EEB0A5E4-9008-0440-A4EC-0BE5079AAA3A}" type="presOf" srcId="{BBD913AC-00D7-7F47-82B5-54CFC33E4BF4}" destId="{1C6D9617-9111-8944-80E0-98CFA1E54C77}" srcOrd="0" destOrd="0" presId="urn:microsoft.com/office/officeart/2005/8/layout/hierarchy4"/>
    <dgm:cxn modelId="{D2733153-78E7-8E4B-97FA-192FE004D541}" srcId="{BBD913AC-00D7-7F47-82B5-54CFC33E4BF4}" destId="{75013F21-AB84-8344-807E-A08FA224DDA9}" srcOrd="2" destOrd="0" parTransId="{726E4C42-0044-4249-BF58-BC02F18C6912}" sibTransId="{62AC42F2-32CB-CF4E-9B9A-ECC17F7076A3}"/>
    <dgm:cxn modelId="{89947576-F311-9747-91C1-BD962A77A048}" type="presOf" srcId="{5C9C22E7-A85F-B040-A8CB-07360EA8841B}" destId="{57668CE9-3896-5546-83C1-B1FD8ECE4C2E}" srcOrd="0" destOrd="0" presId="urn:microsoft.com/office/officeart/2005/8/layout/hierarchy4"/>
    <dgm:cxn modelId="{9E6940B4-9F58-7A46-82EA-575586BF50ED}" type="presOf" srcId="{837806C1-DA20-1449-A766-1FDC46BBDFCA}" destId="{FCEB47E0-299E-514B-8992-A8A2AAAF39E0}" srcOrd="0" destOrd="0" presId="urn:microsoft.com/office/officeart/2005/8/layout/hierarchy4"/>
    <dgm:cxn modelId="{B62B0196-92A4-934B-A1A8-6745690A327C}" srcId="{5C9C22E7-A85F-B040-A8CB-07360EA8841B}" destId="{B1C86032-CE9B-2B45-A712-8FC2CC490FBF}" srcOrd="0" destOrd="0" parTransId="{6F2BE63A-3732-0046-A04B-1D38B27ADEE4}" sibTransId="{0885E734-8FF7-A847-9888-6133CDE03532}"/>
    <dgm:cxn modelId="{9441EC00-742E-2B41-BD45-74B84F7135BF}" srcId="{BBD913AC-00D7-7F47-82B5-54CFC33E4BF4}" destId="{A2BCAE40-DDAE-174A-879A-AC5A8E7D5CFA}" srcOrd="0" destOrd="0" parTransId="{BCAC789F-773F-B74B-8062-CEC19B930511}" sibTransId="{377EBD9C-C05F-984C-994F-8D09DE729C4E}"/>
    <dgm:cxn modelId="{FDC78E41-C2F8-FA47-BE94-73410514E61B}" srcId="{BBD913AC-00D7-7F47-82B5-54CFC33E4BF4}" destId="{CA1F872E-F130-FB4E-B4D2-566E25421419}" srcOrd="1" destOrd="0" parTransId="{AA5A9205-B469-814B-83CE-327B5B2DBD28}" sibTransId="{0197D294-9422-D141-ADCA-72ECAB786E34}"/>
    <dgm:cxn modelId="{5681FB36-AB58-A64D-BBA2-9C71EB350864}" type="presOf" srcId="{75013F21-AB84-8344-807E-A08FA224DDA9}" destId="{A3B78C16-92DE-B34D-9D9D-D472D29CEBE3}" srcOrd="0" destOrd="0" presId="urn:microsoft.com/office/officeart/2005/8/layout/hierarchy4"/>
    <dgm:cxn modelId="{222EF60B-23C0-E946-9499-CCCC74BFBA5A}" srcId="{5C9C22E7-A85F-B040-A8CB-07360EA8841B}" destId="{BBD913AC-00D7-7F47-82B5-54CFC33E4BF4}" srcOrd="2" destOrd="0" parTransId="{5BF35506-A84A-5C48-B3A6-02241D6ED8BD}" sibTransId="{B8927E80-88BB-C342-9EF9-AE1687719A69}"/>
    <dgm:cxn modelId="{81BB029C-A4E8-734D-8EC6-2E5396A0BE50}" srcId="{BBD913AC-00D7-7F47-82B5-54CFC33E4BF4}" destId="{837806C1-DA20-1449-A766-1FDC46BBDFCA}" srcOrd="3" destOrd="0" parTransId="{FBCDB5B2-FC5A-1445-A5FE-D28C714F6136}" sibTransId="{8437579D-EE89-AE4F-BAA4-F45146D8E9A2}"/>
    <dgm:cxn modelId="{595AD559-9F1D-3F48-8E7A-953BCBB9534B}" srcId="{5C9C22E7-A85F-B040-A8CB-07360EA8841B}" destId="{4FE49F0F-F309-0B49-A25B-1E06381A4622}" srcOrd="1" destOrd="0" parTransId="{E9134119-95D7-2B4B-B046-00567AA2C34F}" sibTransId="{9899CE21-2124-D645-962B-3146E4BCA406}"/>
    <dgm:cxn modelId="{525A6180-D621-0044-8D70-A1A60ABBBD47}" type="presOf" srcId="{4FE49F0F-F309-0B49-A25B-1E06381A4622}" destId="{96BCD6F4-9B22-884D-AEA3-CC7DE1AF4A91}" srcOrd="0" destOrd="0" presId="urn:microsoft.com/office/officeart/2005/8/layout/hierarchy4"/>
    <dgm:cxn modelId="{FEA0B969-DE63-2E4B-94D8-81E5044FE12D}" type="presOf" srcId="{A2BCAE40-DDAE-174A-879A-AC5A8E7D5CFA}" destId="{C6444DB2-3C71-FE40-9936-91A30B9EEFE5}" srcOrd="0" destOrd="0" presId="urn:microsoft.com/office/officeart/2005/8/layout/hierarchy4"/>
    <dgm:cxn modelId="{B942DE94-9F6F-684A-9C86-81BC77AC74B9}" type="presOf" srcId="{CA1F872E-F130-FB4E-B4D2-566E25421419}" destId="{79CC8634-67F0-824F-B9A6-ABAF90A4E23D}" srcOrd="0" destOrd="0" presId="urn:microsoft.com/office/officeart/2005/8/layout/hierarchy4"/>
    <dgm:cxn modelId="{3EDB6FC4-1CB3-6941-B961-B32DA57A0646}" type="presParOf" srcId="{57668CE9-3896-5546-83C1-B1FD8ECE4C2E}" destId="{843EA687-D2CE-5240-A5C3-D49F9895DDCB}" srcOrd="0" destOrd="0" presId="urn:microsoft.com/office/officeart/2005/8/layout/hierarchy4"/>
    <dgm:cxn modelId="{95EAC6F2-544E-904A-868C-9F6AFB6F9846}" type="presParOf" srcId="{843EA687-D2CE-5240-A5C3-D49F9895DDCB}" destId="{BFFD0944-E1CE-AF4E-B5E6-EA02E6B4EDEC}" srcOrd="0" destOrd="0" presId="urn:microsoft.com/office/officeart/2005/8/layout/hierarchy4"/>
    <dgm:cxn modelId="{DE4BC1B1-0B30-D644-BA1B-512BC4A81CE7}" type="presParOf" srcId="{843EA687-D2CE-5240-A5C3-D49F9895DDCB}" destId="{103742F7-43F5-6D4A-B335-0EA4065C02D1}" srcOrd="1" destOrd="0" presId="urn:microsoft.com/office/officeart/2005/8/layout/hierarchy4"/>
    <dgm:cxn modelId="{B01C948B-B0D0-E347-9CFD-ABDFE4178EF8}" type="presParOf" srcId="{57668CE9-3896-5546-83C1-B1FD8ECE4C2E}" destId="{5D057127-CD44-1D47-ABB0-27B16431089D}" srcOrd="1" destOrd="0" presId="urn:microsoft.com/office/officeart/2005/8/layout/hierarchy4"/>
    <dgm:cxn modelId="{83B94DC9-7845-9749-A7C6-95541C5B5D97}" type="presParOf" srcId="{57668CE9-3896-5546-83C1-B1FD8ECE4C2E}" destId="{B08F9259-7ECF-F343-A5DC-707C45BBDA29}" srcOrd="2" destOrd="0" presId="urn:microsoft.com/office/officeart/2005/8/layout/hierarchy4"/>
    <dgm:cxn modelId="{3366919F-721A-494D-97DD-5E5E33B3B4A5}" type="presParOf" srcId="{B08F9259-7ECF-F343-A5DC-707C45BBDA29}" destId="{96BCD6F4-9B22-884D-AEA3-CC7DE1AF4A91}" srcOrd="0" destOrd="0" presId="urn:microsoft.com/office/officeart/2005/8/layout/hierarchy4"/>
    <dgm:cxn modelId="{DD2CA6C0-4B17-8F4F-A49E-0C17BB7BD76D}" type="presParOf" srcId="{B08F9259-7ECF-F343-A5DC-707C45BBDA29}" destId="{164ACCBD-D75B-5847-9BBD-6D7DB0DB7438}" srcOrd="1" destOrd="0" presId="urn:microsoft.com/office/officeart/2005/8/layout/hierarchy4"/>
    <dgm:cxn modelId="{42B2951E-7306-CA41-8D8B-81F3C28F255A}" type="presParOf" srcId="{57668CE9-3896-5546-83C1-B1FD8ECE4C2E}" destId="{DBBE3BE3-EAD5-0949-A69F-5E082F3D86F3}" srcOrd="3" destOrd="0" presId="urn:microsoft.com/office/officeart/2005/8/layout/hierarchy4"/>
    <dgm:cxn modelId="{67B2E24C-110E-794E-AEBA-DEBE4D58240B}" type="presParOf" srcId="{57668CE9-3896-5546-83C1-B1FD8ECE4C2E}" destId="{8933F07F-5F70-E948-9A0B-ED66955BAB59}" srcOrd="4" destOrd="0" presId="urn:microsoft.com/office/officeart/2005/8/layout/hierarchy4"/>
    <dgm:cxn modelId="{24EE65CE-74E3-2842-AC8B-3FF8AE5970F8}" type="presParOf" srcId="{8933F07F-5F70-E948-9A0B-ED66955BAB59}" destId="{1C6D9617-9111-8944-80E0-98CFA1E54C77}" srcOrd="0" destOrd="0" presId="urn:microsoft.com/office/officeart/2005/8/layout/hierarchy4"/>
    <dgm:cxn modelId="{A4894572-6EEB-5346-8879-67378096352A}" type="presParOf" srcId="{8933F07F-5F70-E948-9A0B-ED66955BAB59}" destId="{1C762F0B-F7DB-B949-A1A2-23E1512916B5}" srcOrd="1" destOrd="0" presId="urn:microsoft.com/office/officeart/2005/8/layout/hierarchy4"/>
    <dgm:cxn modelId="{C031E155-E176-0F46-A9A0-65C98E3F3E5D}" type="presParOf" srcId="{8933F07F-5F70-E948-9A0B-ED66955BAB59}" destId="{5AB7D0DE-337B-934A-9809-2A2B7A51A689}" srcOrd="2" destOrd="0" presId="urn:microsoft.com/office/officeart/2005/8/layout/hierarchy4"/>
    <dgm:cxn modelId="{436BBCA2-107B-8543-94AE-2E3BC7B58110}" type="presParOf" srcId="{5AB7D0DE-337B-934A-9809-2A2B7A51A689}" destId="{8E47E0D2-4F36-8A4F-96FD-0E8FBD6D8EA6}" srcOrd="0" destOrd="0" presId="urn:microsoft.com/office/officeart/2005/8/layout/hierarchy4"/>
    <dgm:cxn modelId="{88D07207-9A2C-2D4C-BEFF-8F13AF61BA20}" type="presParOf" srcId="{8E47E0D2-4F36-8A4F-96FD-0E8FBD6D8EA6}" destId="{C6444DB2-3C71-FE40-9936-91A30B9EEFE5}" srcOrd="0" destOrd="0" presId="urn:microsoft.com/office/officeart/2005/8/layout/hierarchy4"/>
    <dgm:cxn modelId="{6E7126BD-F3B3-2E42-ACF0-A9ED62157230}" type="presParOf" srcId="{8E47E0D2-4F36-8A4F-96FD-0E8FBD6D8EA6}" destId="{1FDAB0A9-AF93-4849-BE82-EE6858DE8A4F}" srcOrd="1" destOrd="0" presId="urn:microsoft.com/office/officeart/2005/8/layout/hierarchy4"/>
    <dgm:cxn modelId="{13CA74B3-D55E-7C44-B374-4DD2E1B7D764}" type="presParOf" srcId="{5AB7D0DE-337B-934A-9809-2A2B7A51A689}" destId="{54CB787E-03B7-1441-A03E-A20A2E925D62}" srcOrd="1" destOrd="0" presId="urn:microsoft.com/office/officeart/2005/8/layout/hierarchy4"/>
    <dgm:cxn modelId="{125D5D62-3B52-4D45-9799-78EA3D7C662B}" type="presParOf" srcId="{5AB7D0DE-337B-934A-9809-2A2B7A51A689}" destId="{D954056D-AFF0-114C-970F-203698DD1F74}" srcOrd="2" destOrd="0" presId="urn:microsoft.com/office/officeart/2005/8/layout/hierarchy4"/>
    <dgm:cxn modelId="{60FEEA0B-4EC8-0A4B-BABC-BB4A0542A3D6}" type="presParOf" srcId="{D954056D-AFF0-114C-970F-203698DD1F74}" destId="{79CC8634-67F0-824F-B9A6-ABAF90A4E23D}" srcOrd="0" destOrd="0" presId="urn:microsoft.com/office/officeart/2005/8/layout/hierarchy4"/>
    <dgm:cxn modelId="{AB703956-8FC5-574D-82FF-3568686E13B1}" type="presParOf" srcId="{D954056D-AFF0-114C-970F-203698DD1F74}" destId="{D8350262-C5E9-FE42-A320-D12A9E39CDC8}" srcOrd="1" destOrd="0" presId="urn:microsoft.com/office/officeart/2005/8/layout/hierarchy4"/>
    <dgm:cxn modelId="{0D59EF13-8173-9E4D-96B0-3A79196362F0}" type="presParOf" srcId="{5AB7D0DE-337B-934A-9809-2A2B7A51A689}" destId="{7F958A23-6362-4241-8794-1457909DFC56}" srcOrd="3" destOrd="0" presId="urn:microsoft.com/office/officeart/2005/8/layout/hierarchy4"/>
    <dgm:cxn modelId="{CDA6F0AB-C39C-A94D-946F-3E97E0D4E9E4}" type="presParOf" srcId="{5AB7D0DE-337B-934A-9809-2A2B7A51A689}" destId="{BF077476-AEAA-1B46-A548-B07EF0645E27}" srcOrd="4" destOrd="0" presId="urn:microsoft.com/office/officeart/2005/8/layout/hierarchy4"/>
    <dgm:cxn modelId="{28174B65-44C5-6B4E-81FB-0EF002190F36}" type="presParOf" srcId="{BF077476-AEAA-1B46-A548-B07EF0645E27}" destId="{A3B78C16-92DE-B34D-9D9D-D472D29CEBE3}" srcOrd="0" destOrd="0" presId="urn:microsoft.com/office/officeart/2005/8/layout/hierarchy4"/>
    <dgm:cxn modelId="{BE1E85AF-1F0A-FE47-9639-22F257F1CCD4}" type="presParOf" srcId="{BF077476-AEAA-1B46-A548-B07EF0645E27}" destId="{39C287C3-FF4C-984E-AF03-A5E929DB2ACD}" srcOrd="1" destOrd="0" presId="urn:microsoft.com/office/officeart/2005/8/layout/hierarchy4"/>
    <dgm:cxn modelId="{B44894DB-3711-4749-AED8-34A852AFA793}" type="presParOf" srcId="{5AB7D0DE-337B-934A-9809-2A2B7A51A689}" destId="{8CAAEC95-421D-9F42-9D7F-F6D219D10817}" srcOrd="5" destOrd="0" presId="urn:microsoft.com/office/officeart/2005/8/layout/hierarchy4"/>
    <dgm:cxn modelId="{DBF0D2F3-AC2F-6849-B669-A4E96841C80B}" type="presParOf" srcId="{5AB7D0DE-337B-934A-9809-2A2B7A51A689}" destId="{9328D07F-524C-8B43-9E8E-4599CD8F5EBB}" srcOrd="6" destOrd="0" presId="urn:microsoft.com/office/officeart/2005/8/layout/hierarchy4"/>
    <dgm:cxn modelId="{0535FB3F-EACA-C34C-B2F3-87617F322A19}" type="presParOf" srcId="{9328D07F-524C-8B43-9E8E-4599CD8F5EBB}" destId="{FCEB47E0-299E-514B-8992-A8A2AAAF39E0}" srcOrd="0" destOrd="0" presId="urn:microsoft.com/office/officeart/2005/8/layout/hierarchy4"/>
    <dgm:cxn modelId="{DDD7BBD8-6091-B840-BD55-66F981C40165}" type="presParOf" srcId="{9328D07F-524C-8B43-9E8E-4599CD8F5EBB}" destId="{17950156-BE51-7247-B61E-DAFE01A66A8B}"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349029-75C3-744C-A4C4-70E933BAC7A1}" type="doc">
      <dgm:prSet loTypeId="urn:microsoft.com/office/officeart/2005/8/layout/hList7" loCatId="list" qsTypeId="urn:microsoft.com/office/officeart/2005/8/quickstyle/3D2" qsCatId="3D" csTypeId="urn:microsoft.com/office/officeart/2005/8/colors/accent1_2" csCatId="accent1" phldr="1"/>
      <dgm:spPr/>
      <dgm:t>
        <a:bodyPr/>
        <a:lstStyle/>
        <a:p>
          <a:endParaRPr lang="it-IT"/>
        </a:p>
      </dgm:t>
    </dgm:pt>
    <dgm:pt modelId="{8EF63AEF-2D06-444B-9EF7-7A6583A2D36F}">
      <dgm:prSet custT="1"/>
      <dgm:spPr/>
      <dgm:t>
        <a:bodyPr/>
        <a:lstStyle/>
        <a:p>
          <a:pPr rtl="0"/>
          <a:r>
            <a:rPr lang="en-GB" sz="2800" dirty="0" smtClean="0"/>
            <a:t>To translate into an improvement of quantity and quality of life</a:t>
          </a:r>
          <a:endParaRPr lang="en-GB" sz="2800" dirty="0"/>
        </a:p>
      </dgm:t>
    </dgm:pt>
    <dgm:pt modelId="{36680EF9-FAFA-9644-82AA-D1655E5741D6}" type="parTrans" cxnId="{D2A3CF9D-8B8A-CB49-BC26-604EE3446CF3}">
      <dgm:prSet/>
      <dgm:spPr/>
      <dgm:t>
        <a:bodyPr/>
        <a:lstStyle/>
        <a:p>
          <a:endParaRPr lang="it-IT"/>
        </a:p>
      </dgm:t>
    </dgm:pt>
    <dgm:pt modelId="{E818A215-252E-0849-9A19-8FB0BC6F33A5}" type="sibTrans" cxnId="{D2A3CF9D-8B8A-CB49-BC26-604EE3446CF3}">
      <dgm:prSet/>
      <dgm:spPr/>
      <dgm:t>
        <a:bodyPr/>
        <a:lstStyle/>
        <a:p>
          <a:endParaRPr lang="it-IT"/>
        </a:p>
      </dgm:t>
    </dgm:pt>
    <dgm:pt modelId="{43B78202-3D41-C64A-A8A5-6F16E52320C4}" type="pres">
      <dgm:prSet presAssocID="{E7349029-75C3-744C-A4C4-70E933BAC7A1}" presName="Name0" presStyleCnt="0">
        <dgm:presLayoutVars>
          <dgm:dir/>
          <dgm:resizeHandles val="exact"/>
        </dgm:presLayoutVars>
      </dgm:prSet>
      <dgm:spPr/>
      <dgm:t>
        <a:bodyPr/>
        <a:lstStyle/>
        <a:p>
          <a:endParaRPr lang="it-IT"/>
        </a:p>
      </dgm:t>
    </dgm:pt>
    <dgm:pt modelId="{149B0662-2827-1A47-8540-78D28E0B5B48}" type="pres">
      <dgm:prSet presAssocID="{E7349029-75C3-744C-A4C4-70E933BAC7A1}" presName="fgShape" presStyleLbl="fgShp" presStyleIdx="0" presStyleCnt="1"/>
      <dgm:spPr/>
      <dgm:t>
        <a:bodyPr/>
        <a:lstStyle/>
        <a:p>
          <a:endParaRPr lang="it-IT"/>
        </a:p>
      </dgm:t>
    </dgm:pt>
    <dgm:pt modelId="{00A26B5B-3EE2-4341-8C0E-9424ACE2F1CC}" type="pres">
      <dgm:prSet presAssocID="{E7349029-75C3-744C-A4C4-70E933BAC7A1}" presName="linComp" presStyleCnt="0"/>
      <dgm:spPr/>
      <dgm:t>
        <a:bodyPr/>
        <a:lstStyle/>
        <a:p>
          <a:endParaRPr lang="it-IT"/>
        </a:p>
      </dgm:t>
    </dgm:pt>
    <dgm:pt modelId="{9CF0242F-7C78-A04B-848B-536D9F7E118B}" type="pres">
      <dgm:prSet presAssocID="{8EF63AEF-2D06-444B-9EF7-7A6583A2D36F}" presName="compNode" presStyleCnt="0"/>
      <dgm:spPr/>
      <dgm:t>
        <a:bodyPr/>
        <a:lstStyle/>
        <a:p>
          <a:endParaRPr lang="it-IT"/>
        </a:p>
      </dgm:t>
    </dgm:pt>
    <dgm:pt modelId="{18BEBD8C-CC0D-3748-ABCB-35323EFA591E}" type="pres">
      <dgm:prSet presAssocID="{8EF63AEF-2D06-444B-9EF7-7A6583A2D36F}" presName="bkgdShape" presStyleLbl="node1" presStyleIdx="0" presStyleCnt="1"/>
      <dgm:spPr/>
      <dgm:t>
        <a:bodyPr/>
        <a:lstStyle/>
        <a:p>
          <a:endParaRPr lang="it-IT"/>
        </a:p>
      </dgm:t>
    </dgm:pt>
    <dgm:pt modelId="{EAC3F09F-5016-394B-9D14-D037C2802AC5}" type="pres">
      <dgm:prSet presAssocID="{8EF63AEF-2D06-444B-9EF7-7A6583A2D36F}" presName="nodeTx" presStyleLbl="node1" presStyleIdx="0" presStyleCnt="1">
        <dgm:presLayoutVars>
          <dgm:bulletEnabled val="1"/>
        </dgm:presLayoutVars>
      </dgm:prSet>
      <dgm:spPr/>
      <dgm:t>
        <a:bodyPr/>
        <a:lstStyle/>
        <a:p>
          <a:endParaRPr lang="it-IT"/>
        </a:p>
      </dgm:t>
    </dgm:pt>
    <dgm:pt modelId="{FA74BE93-64CE-2B42-9A76-EFC9FB1D01A6}" type="pres">
      <dgm:prSet presAssocID="{8EF63AEF-2D06-444B-9EF7-7A6583A2D36F}" presName="invisiNode" presStyleLbl="node1" presStyleIdx="0" presStyleCnt="1"/>
      <dgm:spPr/>
      <dgm:t>
        <a:bodyPr/>
        <a:lstStyle/>
        <a:p>
          <a:endParaRPr lang="it-IT"/>
        </a:p>
      </dgm:t>
    </dgm:pt>
    <dgm:pt modelId="{6834E066-7290-B74E-8EA6-D02737B87D89}" type="pres">
      <dgm:prSet presAssocID="{8EF63AEF-2D06-444B-9EF7-7A6583A2D36F}" presName="imagNode" presStyleLbl="fgImgPlace1" presStyleIdx="0" presStyleCnt="1"/>
      <dgm:spPr>
        <a:blipFill rotWithShape="0">
          <a:blip xmlns:r="http://schemas.openxmlformats.org/officeDocument/2006/relationships" r:embed="rId1"/>
          <a:stretch>
            <a:fillRect/>
          </a:stretch>
        </a:blipFill>
      </dgm:spPr>
      <dgm:t>
        <a:bodyPr/>
        <a:lstStyle/>
        <a:p>
          <a:endParaRPr lang="it-IT"/>
        </a:p>
      </dgm:t>
    </dgm:pt>
  </dgm:ptLst>
  <dgm:cxnLst>
    <dgm:cxn modelId="{C1013393-6F95-0B4C-AAA5-97E1D080DF86}" type="presOf" srcId="{8EF63AEF-2D06-444B-9EF7-7A6583A2D36F}" destId="{EAC3F09F-5016-394B-9D14-D037C2802AC5}" srcOrd="1" destOrd="0" presId="urn:microsoft.com/office/officeart/2005/8/layout/hList7"/>
    <dgm:cxn modelId="{D2A3CF9D-8B8A-CB49-BC26-604EE3446CF3}" srcId="{E7349029-75C3-744C-A4C4-70E933BAC7A1}" destId="{8EF63AEF-2D06-444B-9EF7-7A6583A2D36F}" srcOrd="0" destOrd="0" parTransId="{36680EF9-FAFA-9644-82AA-D1655E5741D6}" sibTransId="{E818A215-252E-0849-9A19-8FB0BC6F33A5}"/>
    <dgm:cxn modelId="{D926309F-B8E6-2344-BB18-5FD5A550033D}" type="presOf" srcId="{E7349029-75C3-744C-A4C4-70E933BAC7A1}" destId="{43B78202-3D41-C64A-A8A5-6F16E52320C4}" srcOrd="0" destOrd="0" presId="urn:microsoft.com/office/officeart/2005/8/layout/hList7"/>
    <dgm:cxn modelId="{F96B0E71-F96D-1741-B2F4-5D35B57F00D3}" type="presOf" srcId="{8EF63AEF-2D06-444B-9EF7-7A6583A2D36F}" destId="{18BEBD8C-CC0D-3748-ABCB-35323EFA591E}" srcOrd="0" destOrd="0" presId="urn:microsoft.com/office/officeart/2005/8/layout/hList7"/>
    <dgm:cxn modelId="{FC37293E-F3D8-EB48-A017-7CBDD96E1778}" type="presParOf" srcId="{43B78202-3D41-C64A-A8A5-6F16E52320C4}" destId="{149B0662-2827-1A47-8540-78D28E0B5B48}" srcOrd="0" destOrd="0" presId="urn:microsoft.com/office/officeart/2005/8/layout/hList7"/>
    <dgm:cxn modelId="{AA26886E-626D-7F43-A27D-092642AFA610}" type="presParOf" srcId="{43B78202-3D41-C64A-A8A5-6F16E52320C4}" destId="{00A26B5B-3EE2-4341-8C0E-9424ACE2F1CC}" srcOrd="1" destOrd="0" presId="urn:microsoft.com/office/officeart/2005/8/layout/hList7"/>
    <dgm:cxn modelId="{B6870334-96F7-0E4E-9898-FBE0EA9B4C3D}" type="presParOf" srcId="{00A26B5B-3EE2-4341-8C0E-9424ACE2F1CC}" destId="{9CF0242F-7C78-A04B-848B-536D9F7E118B}" srcOrd="0" destOrd="0" presId="urn:microsoft.com/office/officeart/2005/8/layout/hList7"/>
    <dgm:cxn modelId="{CF31089B-4102-4A4D-AEF0-5862C89C7EB0}" type="presParOf" srcId="{9CF0242F-7C78-A04B-848B-536D9F7E118B}" destId="{18BEBD8C-CC0D-3748-ABCB-35323EFA591E}" srcOrd="0" destOrd="0" presId="urn:microsoft.com/office/officeart/2005/8/layout/hList7"/>
    <dgm:cxn modelId="{EA2BA881-4FC8-3D4E-B8B7-ED4C037AA546}" type="presParOf" srcId="{9CF0242F-7C78-A04B-848B-536D9F7E118B}" destId="{EAC3F09F-5016-394B-9D14-D037C2802AC5}" srcOrd="1" destOrd="0" presId="urn:microsoft.com/office/officeart/2005/8/layout/hList7"/>
    <dgm:cxn modelId="{292AF768-AA65-7B42-AB3C-DE68D6532CAC}" type="presParOf" srcId="{9CF0242F-7C78-A04B-848B-536D9F7E118B}" destId="{FA74BE93-64CE-2B42-9A76-EFC9FB1D01A6}" srcOrd="2" destOrd="0" presId="urn:microsoft.com/office/officeart/2005/8/layout/hList7"/>
    <dgm:cxn modelId="{C83DA59C-CC65-AC45-9F8A-BE674E861EE3}" type="presParOf" srcId="{9CF0242F-7C78-A04B-848B-536D9F7E118B}" destId="{6834E066-7290-B74E-8EA6-D02737B87D89}" srcOrd="3" destOrd="0" presId="urn:microsoft.com/office/officeart/2005/8/layout/hList7"/>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28CA2-BA90-B14F-B961-7BED22550DEC}" type="doc">
      <dgm:prSet loTypeId="urn:microsoft.com/office/officeart/2005/8/layout/vProcess5" loCatId="process" qsTypeId="urn:microsoft.com/office/officeart/2005/8/quickstyle/3D2" qsCatId="3D" csTypeId="urn:microsoft.com/office/officeart/2005/8/colors/accent3_2" csCatId="accent3" phldr="1"/>
      <dgm:spPr/>
      <dgm:t>
        <a:bodyPr/>
        <a:lstStyle/>
        <a:p>
          <a:endParaRPr lang="it-IT"/>
        </a:p>
      </dgm:t>
    </dgm:pt>
    <dgm:pt modelId="{81987935-4257-2047-9232-8744A714507E}">
      <dgm:prSet/>
      <dgm:spPr/>
      <dgm:t>
        <a:bodyPr/>
        <a:lstStyle/>
        <a:p>
          <a:pPr rtl="0"/>
          <a:r>
            <a:rPr lang="it-IT" dirty="0" smtClean="0">
              <a:solidFill>
                <a:schemeClr val="bg1"/>
              </a:solidFill>
            </a:rPr>
            <a:t>The </a:t>
          </a:r>
          <a:r>
            <a:rPr lang="it-IT" dirty="0" err="1" smtClean="0">
              <a:solidFill>
                <a:schemeClr val="bg1"/>
              </a:solidFill>
            </a:rPr>
            <a:t>European</a:t>
          </a:r>
          <a:r>
            <a:rPr lang="it-IT" dirty="0" smtClean="0">
              <a:solidFill>
                <a:schemeClr val="bg1"/>
              </a:solidFill>
            </a:rPr>
            <a:t> </a:t>
          </a:r>
          <a:r>
            <a:rPr lang="it-IT" dirty="0" err="1" smtClean="0">
              <a:solidFill>
                <a:schemeClr val="bg1"/>
              </a:solidFill>
            </a:rPr>
            <a:t>Randomized</a:t>
          </a:r>
          <a:r>
            <a:rPr lang="it-IT" dirty="0" smtClean="0">
              <a:solidFill>
                <a:schemeClr val="bg1"/>
              </a:solidFill>
            </a:rPr>
            <a:t> </a:t>
          </a:r>
          <a:r>
            <a:rPr lang="it-IT" dirty="0" err="1" smtClean="0">
              <a:solidFill>
                <a:schemeClr val="bg1"/>
              </a:solidFill>
            </a:rPr>
            <a:t>Study</a:t>
          </a:r>
          <a:r>
            <a:rPr lang="it-IT" dirty="0" smtClean="0">
              <a:solidFill>
                <a:schemeClr val="bg1"/>
              </a:solidFill>
            </a:rPr>
            <a:t> </a:t>
          </a:r>
          <a:r>
            <a:rPr lang="it-IT" dirty="0" err="1" smtClean="0">
              <a:solidFill>
                <a:schemeClr val="bg1"/>
              </a:solidFill>
            </a:rPr>
            <a:t>of</a:t>
          </a:r>
          <a:r>
            <a:rPr lang="it-IT" dirty="0" smtClean="0">
              <a:solidFill>
                <a:schemeClr val="bg1"/>
              </a:solidFill>
            </a:rPr>
            <a:t> Screening </a:t>
          </a:r>
          <a:r>
            <a:rPr lang="it-IT" dirty="0" err="1" smtClean="0">
              <a:solidFill>
                <a:schemeClr val="bg1"/>
              </a:solidFill>
            </a:rPr>
            <a:t>for</a:t>
          </a:r>
          <a:r>
            <a:rPr lang="it-IT" dirty="0" smtClean="0">
              <a:solidFill>
                <a:schemeClr val="bg1"/>
              </a:solidFill>
            </a:rPr>
            <a:t> Prostate </a:t>
          </a:r>
          <a:r>
            <a:rPr lang="it-IT" dirty="0" err="1" smtClean="0">
              <a:solidFill>
                <a:schemeClr val="bg1"/>
              </a:solidFill>
            </a:rPr>
            <a:t>Cancer</a:t>
          </a:r>
          <a:r>
            <a:rPr lang="it-IT" dirty="0" smtClean="0">
              <a:solidFill>
                <a:schemeClr val="bg1"/>
              </a:solidFill>
            </a:rPr>
            <a:t> (ERSPC)</a:t>
          </a:r>
          <a:endParaRPr dirty="0">
            <a:solidFill>
              <a:schemeClr val="bg1"/>
            </a:solidFill>
          </a:endParaRPr>
        </a:p>
      </dgm:t>
    </dgm:pt>
    <dgm:pt modelId="{5F48BA79-BF17-B347-8B91-D8B0EEC14471}" type="parTrans" cxnId="{B34D0B0F-009A-8949-999C-27D35C5B3250}">
      <dgm:prSet/>
      <dgm:spPr/>
      <dgm:t>
        <a:bodyPr/>
        <a:lstStyle/>
        <a:p>
          <a:endParaRPr lang="it-IT">
            <a:solidFill>
              <a:schemeClr val="bg1"/>
            </a:solidFill>
          </a:endParaRPr>
        </a:p>
      </dgm:t>
    </dgm:pt>
    <dgm:pt modelId="{845E792D-61A8-C64A-AFDA-97AA65D4A659}" type="sibTrans" cxnId="{B34D0B0F-009A-8949-999C-27D35C5B3250}">
      <dgm:prSet/>
      <dgm:spPr/>
      <dgm:t>
        <a:bodyPr/>
        <a:lstStyle/>
        <a:p>
          <a:endParaRPr lang="it-IT">
            <a:solidFill>
              <a:schemeClr val="bg1"/>
            </a:solidFill>
          </a:endParaRPr>
        </a:p>
      </dgm:t>
    </dgm:pt>
    <dgm:pt modelId="{61DCBA33-AAB8-C344-B8DD-3BCCD0B25BEA}">
      <dgm:prSet/>
      <dgm:spPr/>
      <dgm:t>
        <a:bodyPr/>
        <a:lstStyle/>
        <a:p>
          <a:pPr rtl="0"/>
          <a:r>
            <a:rPr lang="it-IT" dirty="0" err="1" smtClean="0">
              <a:solidFill>
                <a:schemeClr val="bg1"/>
              </a:solidFill>
            </a:rPr>
            <a:t>Göteborg</a:t>
          </a:r>
          <a:r>
            <a:rPr lang="it-IT" dirty="0" smtClean="0">
              <a:solidFill>
                <a:schemeClr val="bg1"/>
              </a:solidFill>
            </a:rPr>
            <a:t> </a:t>
          </a:r>
          <a:r>
            <a:rPr lang="it-IT" dirty="0" err="1" smtClean="0">
              <a:solidFill>
                <a:schemeClr val="bg1"/>
              </a:solidFill>
            </a:rPr>
            <a:t>randomised</a:t>
          </a:r>
          <a:r>
            <a:rPr lang="it-IT" dirty="0" smtClean="0">
              <a:solidFill>
                <a:schemeClr val="bg1"/>
              </a:solidFill>
            </a:rPr>
            <a:t> </a:t>
          </a:r>
          <a:r>
            <a:rPr lang="it-IT" dirty="0" err="1" smtClean="0">
              <a:solidFill>
                <a:schemeClr val="bg1"/>
              </a:solidFill>
            </a:rPr>
            <a:t>population-based</a:t>
          </a:r>
          <a:r>
            <a:rPr lang="it-IT" dirty="0" smtClean="0">
              <a:solidFill>
                <a:schemeClr val="bg1"/>
              </a:solidFill>
            </a:rPr>
            <a:t> </a:t>
          </a:r>
          <a:r>
            <a:rPr lang="it-IT" dirty="0" err="1" smtClean="0">
              <a:solidFill>
                <a:schemeClr val="bg1"/>
              </a:solidFill>
            </a:rPr>
            <a:t>prostate-cancer</a:t>
          </a:r>
          <a:r>
            <a:rPr lang="it-IT" dirty="0" smtClean="0">
              <a:solidFill>
                <a:schemeClr val="bg1"/>
              </a:solidFill>
            </a:rPr>
            <a:t> screening trial</a:t>
          </a:r>
          <a:endParaRPr lang="it-IT" dirty="0">
            <a:solidFill>
              <a:schemeClr val="bg1"/>
            </a:solidFill>
          </a:endParaRPr>
        </a:p>
      </dgm:t>
    </dgm:pt>
    <dgm:pt modelId="{8F15F3EC-6C8A-D544-BFCA-5F50EF1C5C27}" type="parTrans" cxnId="{A07B128D-3130-1348-9836-867D019A5E4E}">
      <dgm:prSet/>
      <dgm:spPr/>
      <dgm:t>
        <a:bodyPr/>
        <a:lstStyle/>
        <a:p>
          <a:endParaRPr lang="it-IT">
            <a:solidFill>
              <a:schemeClr val="bg1"/>
            </a:solidFill>
          </a:endParaRPr>
        </a:p>
      </dgm:t>
    </dgm:pt>
    <dgm:pt modelId="{BEB086F2-888B-994D-A180-BF860CB3099A}" type="sibTrans" cxnId="{A07B128D-3130-1348-9836-867D019A5E4E}">
      <dgm:prSet/>
      <dgm:spPr/>
      <dgm:t>
        <a:bodyPr/>
        <a:lstStyle/>
        <a:p>
          <a:endParaRPr lang="it-IT">
            <a:solidFill>
              <a:schemeClr val="bg1"/>
            </a:solidFill>
          </a:endParaRPr>
        </a:p>
      </dgm:t>
    </dgm:pt>
    <dgm:pt modelId="{6BEBD5BC-25D2-CC42-B74E-80126CAEA0FF}">
      <dgm:prSet/>
      <dgm:spPr/>
      <dgm:t>
        <a:bodyPr/>
        <a:lstStyle/>
        <a:p>
          <a:pPr rtl="0"/>
          <a:r>
            <a:rPr lang="it-IT" dirty="0" smtClean="0">
              <a:solidFill>
                <a:schemeClr val="bg1"/>
              </a:solidFill>
            </a:rPr>
            <a:t>U.S. Prostate, </a:t>
          </a:r>
          <a:r>
            <a:rPr lang="it-IT" dirty="0" err="1" smtClean="0">
              <a:solidFill>
                <a:schemeClr val="bg1"/>
              </a:solidFill>
            </a:rPr>
            <a:t>Lung</a:t>
          </a:r>
          <a:r>
            <a:rPr lang="it-IT" dirty="0" smtClean="0">
              <a:solidFill>
                <a:schemeClr val="bg1"/>
              </a:solidFill>
            </a:rPr>
            <a:t>, </a:t>
          </a:r>
          <a:r>
            <a:rPr lang="it-IT" dirty="0" err="1" smtClean="0">
              <a:solidFill>
                <a:schemeClr val="bg1"/>
              </a:solidFill>
            </a:rPr>
            <a:t>Colorectal</a:t>
          </a:r>
          <a:r>
            <a:rPr lang="it-IT" dirty="0" smtClean="0">
              <a:solidFill>
                <a:schemeClr val="bg1"/>
              </a:solidFill>
            </a:rPr>
            <a:t>, and </a:t>
          </a:r>
          <a:r>
            <a:rPr lang="it-IT" dirty="0" err="1" smtClean="0">
              <a:solidFill>
                <a:schemeClr val="bg1"/>
              </a:solidFill>
            </a:rPr>
            <a:t>Ovarian</a:t>
          </a:r>
          <a:r>
            <a:rPr lang="it-IT" dirty="0" smtClean="0">
              <a:solidFill>
                <a:schemeClr val="bg1"/>
              </a:solidFill>
            </a:rPr>
            <a:t> (PLCO) </a:t>
          </a:r>
          <a:r>
            <a:rPr lang="it-IT" dirty="0" err="1" smtClean="0">
              <a:solidFill>
                <a:schemeClr val="bg1"/>
              </a:solidFill>
            </a:rPr>
            <a:t>Cancer</a:t>
          </a:r>
          <a:r>
            <a:rPr lang="it-IT" dirty="0" smtClean="0">
              <a:solidFill>
                <a:schemeClr val="bg1"/>
              </a:solidFill>
            </a:rPr>
            <a:t> Screening Trial</a:t>
          </a:r>
          <a:endParaRPr dirty="0">
            <a:solidFill>
              <a:schemeClr val="bg1"/>
            </a:solidFill>
          </a:endParaRPr>
        </a:p>
      </dgm:t>
    </dgm:pt>
    <dgm:pt modelId="{64E7041C-BF5F-5D4F-B8D4-F400D51BE446}" type="parTrans" cxnId="{3C018810-92E5-F646-9E67-BA002BDF5DC2}">
      <dgm:prSet/>
      <dgm:spPr/>
      <dgm:t>
        <a:bodyPr/>
        <a:lstStyle/>
        <a:p>
          <a:endParaRPr lang="it-IT">
            <a:solidFill>
              <a:schemeClr val="bg1"/>
            </a:solidFill>
          </a:endParaRPr>
        </a:p>
      </dgm:t>
    </dgm:pt>
    <dgm:pt modelId="{49991755-F750-E54A-910F-7FBB02310684}" type="sibTrans" cxnId="{3C018810-92E5-F646-9E67-BA002BDF5DC2}">
      <dgm:prSet/>
      <dgm:spPr/>
      <dgm:t>
        <a:bodyPr/>
        <a:lstStyle/>
        <a:p>
          <a:endParaRPr lang="it-IT">
            <a:solidFill>
              <a:schemeClr val="bg1"/>
            </a:solidFill>
          </a:endParaRPr>
        </a:p>
      </dgm:t>
    </dgm:pt>
    <dgm:pt modelId="{8F55D5AB-1633-AA43-8E2D-546DE6060534}">
      <dgm:prSet/>
      <dgm:spPr/>
      <dgm:t>
        <a:bodyPr/>
        <a:lstStyle/>
        <a:p>
          <a:pPr rtl="0"/>
          <a:r>
            <a:rPr lang="it-IT" dirty="0" smtClean="0">
              <a:solidFill>
                <a:schemeClr val="bg1"/>
              </a:solidFill>
            </a:rPr>
            <a:t>U.S. Preventive </a:t>
          </a:r>
          <a:r>
            <a:rPr lang="it-IT" dirty="0" err="1" smtClean="0">
              <a:solidFill>
                <a:schemeClr val="bg1"/>
              </a:solidFill>
            </a:rPr>
            <a:t>Services</a:t>
          </a:r>
          <a:r>
            <a:rPr lang="it-IT" dirty="0" smtClean="0">
              <a:solidFill>
                <a:schemeClr val="bg1"/>
              </a:solidFill>
            </a:rPr>
            <a:t> Task </a:t>
          </a:r>
          <a:r>
            <a:rPr lang="it-IT" dirty="0" err="1" smtClean="0">
              <a:solidFill>
                <a:schemeClr val="bg1"/>
              </a:solidFill>
            </a:rPr>
            <a:t>Force</a:t>
          </a:r>
          <a:r>
            <a:rPr lang="it-IT" dirty="0" smtClean="0">
              <a:solidFill>
                <a:schemeClr val="bg1"/>
              </a:solidFill>
            </a:rPr>
            <a:t> (USPSTF)</a:t>
          </a:r>
          <a:endParaRPr lang="en-GB" dirty="0">
            <a:solidFill>
              <a:schemeClr val="bg1"/>
            </a:solidFill>
          </a:endParaRPr>
        </a:p>
      </dgm:t>
    </dgm:pt>
    <dgm:pt modelId="{5371A038-DB88-1E48-B4F1-0F6F078F3619}" type="parTrans" cxnId="{433ED8AA-24EA-CE46-821F-F140516E9EC9}">
      <dgm:prSet/>
      <dgm:spPr/>
      <dgm:t>
        <a:bodyPr/>
        <a:lstStyle/>
        <a:p>
          <a:endParaRPr lang="it-IT">
            <a:solidFill>
              <a:schemeClr val="bg1"/>
            </a:solidFill>
          </a:endParaRPr>
        </a:p>
      </dgm:t>
    </dgm:pt>
    <dgm:pt modelId="{7862715D-39F2-D14C-9320-4E39C583899C}" type="sibTrans" cxnId="{433ED8AA-24EA-CE46-821F-F140516E9EC9}">
      <dgm:prSet/>
      <dgm:spPr/>
      <dgm:t>
        <a:bodyPr/>
        <a:lstStyle/>
        <a:p>
          <a:endParaRPr lang="it-IT">
            <a:solidFill>
              <a:schemeClr val="bg1"/>
            </a:solidFill>
          </a:endParaRPr>
        </a:p>
      </dgm:t>
    </dgm:pt>
    <dgm:pt modelId="{F248527E-D7AB-3542-B831-4575D8285368}" type="pres">
      <dgm:prSet presAssocID="{53C28CA2-BA90-B14F-B961-7BED22550DEC}" presName="outerComposite" presStyleCnt="0">
        <dgm:presLayoutVars>
          <dgm:chMax val="5"/>
          <dgm:dir/>
          <dgm:resizeHandles val="exact"/>
        </dgm:presLayoutVars>
      </dgm:prSet>
      <dgm:spPr/>
      <dgm:t>
        <a:bodyPr/>
        <a:lstStyle/>
        <a:p>
          <a:endParaRPr lang="it-IT"/>
        </a:p>
      </dgm:t>
    </dgm:pt>
    <dgm:pt modelId="{8F36E3F7-D504-2D41-85BC-58E8A73F3FE9}" type="pres">
      <dgm:prSet presAssocID="{53C28CA2-BA90-B14F-B961-7BED22550DEC}" presName="dummyMaxCanvas" presStyleCnt="0">
        <dgm:presLayoutVars/>
      </dgm:prSet>
      <dgm:spPr/>
      <dgm:t>
        <a:bodyPr/>
        <a:lstStyle/>
        <a:p>
          <a:endParaRPr lang="it-IT"/>
        </a:p>
      </dgm:t>
    </dgm:pt>
    <dgm:pt modelId="{2F6B52AA-7E92-4340-B685-301A95282314}" type="pres">
      <dgm:prSet presAssocID="{53C28CA2-BA90-B14F-B961-7BED22550DEC}" presName="ThreeNodes_1" presStyleLbl="node1" presStyleIdx="0" presStyleCnt="3">
        <dgm:presLayoutVars>
          <dgm:bulletEnabled val="1"/>
        </dgm:presLayoutVars>
      </dgm:prSet>
      <dgm:spPr/>
      <dgm:t>
        <a:bodyPr/>
        <a:lstStyle/>
        <a:p>
          <a:endParaRPr lang="it-IT"/>
        </a:p>
      </dgm:t>
    </dgm:pt>
    <dgm:pt modelId="{8A0FDF0E-652D-6648-95D1-72C267E09E69}" type="pres">
      <dgm:prSet presAssocID="{53C28CA2-BA90-B14F-B961-7BED22550DEC}" presName="ThreeNodes_2" presStyleLbl="node1" presStyleIdx="1" presStyleCnt="3">
        <dgm:presLayoutVars>
          <dgm:bulletEnabled val="1"/>
        </dgm:presLayoutVars>
      </dgm:prSet>
      <dgm:spPr/>
      <dgm:t>
        <a:bodyPr/>
        <a:lstStyle/>
        <a:p>
          <a:endParaRPr lang="it-IT"/>
        </a:p>
      </dgm:t>
    </dgm:pt>
    <dgm:pt modelId="{D405FC44-C16B-3C40-8565-F315251212B0}" type="pres">
      <dgm:prSet presAssocID="{53C28CA2-BA90-B14F-B961-7BED22550DEC}" presName="ThreeNodes_3" presStyleLbl="node1" presStyleIdx="2" presStyleCnt="3">
        <dgm:presLayoutVars>
          <dgm:bulletEnabled val="1"/>
        </dgm:presLayoutVars>
      </dgm:prSet>
      <dgm:spPr/>
      <dgm:t>
        <a:bodyPr/>
        <a:lstStyle/>
        <a:p>
          <a:endParaRPr lang="it-IT"/>
        </a:p>
      </dgm:t>
    </dgm:pt>
    <dgm:pt modelId="{2E8BA81E-800F-3C41-A64F-FA2FD967E4DD}" type="pres">
      <dgm:prSet presAssocID="{53C28CA2-BA90-B14F-B961-7BED22550DEC}" presName="ThreeConn_1-2" presStyleLbl="fgAccFollowNode1" presStyleIdx="0" presStyleCnt="2">
        <dgm:presLayoutVars>
          <dgm:bulletEnabled val="1"/>
        </dgm:presLayoutVars>
      </dgm:prSet>
      <dgm:spPr/>
      <dgm:t>
        <a:bodyPr/>
        <a:lstStyle/>
        <a:p>
          <a:endParaRPr lang="it-IT"/>
        </a:p>
      </dgm:t>
    </dgm:pt>
    <dgm:pt modelId="{87CAFFDE-EB84-554F-A987-A18759369786}" type="pres">
      <dgm:prSet presAssocID="{53C28CA2-BA90-B14F-B961-7BED22550DEC}" presName="ThreeConn_2-3" presStyleLbl="fgAccFollowNode1" presStyleIdx="1" presStyleCnt="2">
        <dgm:presLayoutVars>
          <dgm:bulletEnabled val="1"/>
        </dgm:presLayoutVars>
      </dgm:prSet>
      <dgm:spPr/>
      <dgm:t>
        <a:bodyPr/>
        <a:lstStyle/>
        <a:p>
          <a:endParaRPr lang="it-IT"/>
        </a:p>
      </dgm:t>
    </dgm:pt>
    <dgm:pt modelId="{D8F47699-3232-014A-B9CF-B4B417371CF9}" type="pres">
      <dgm:prSet presAssocID="{53C28CA2-BA90-B14F-B961-7BED22550DEC}" presName="ThreeNodes_1_text" presStyleLbl="node1" presStyleIdx="2" presStyleCnt="3">
        <dgm:presLayoutVars>
          <dgm:bulletEnabled val="1"/>
        </dgm:presLayoutVars>
      </dgm:prSet>
      <dgm:spPr/>
      <dgm:t>
        <a:bodyPr/>
        <a:lstStyle/>
        <a:p>
          <a:endParaRPr lang="it-IT"/>
        </a:p>
      </dgm:t>
    </dgm:pt>
    <dgm:pt modelId="{E81BF347-C4DA-2E47-92BB-C4C1CCF3DD57}" type="pres">
      <dgm:prSet presAssocID="{53C28CA2-BA90-B14F-B961-7BED22550DEC}" presName="ThreeNodes_2_text" presStyleLbl="node1" presStyleIdx="2" presStyleCnt="3">
        <dgm:presLayoutVars>
          <dgm:bulletEnabled val="1"/>
        </dgm:presLayoutVars>
      </dgm:prSet>
      <dgm:spPr/>
      <dgm:t>
        <a:bodyPr/>
        <a:lstStyle/>
        <a:p>
          <a:endParaRPr lang="it-IT"/>
        </a:p>
      </dgm:t>
    </dgm:pt>
    <dgm:pt modelId="{C1FBCC5B-AB8D-1F4F-BA09-7FA5AB1B2788}" type="pres">
      <dgm:prSet presAssocID="{53C28CA2-BA90-B14F-B961-7BED22550DEC}" presName="ThreeNodes_3_text" presStyleLbl="node1" presStyleIdx="2" presStyleCnt="3">
        <dgm:presLayoutVars>
          <dgm:bulletEnabled val="1"/>
        </dgm:presLayoutVars>
      </dgm:prSet>
      <dgm:spPr/>
      <dgm:t>
        <a:bodyPr/>
        <a:lstStyle/>
        <a:p>
          <a:endParaRPr lang="it-IT"/>
        </a:p>
      </dgm:t>
    </dgm:pt>
  </dgm:ptLst>
  <dgm:cxnLst>
    <dgm:cxn modelId="{6C061DAC-91A1-9444-8E5E-33F585ADF359}" type="presOf" srcId="{845E792D-61A8-C64A-AFDA-97AA65D4A659}" destId="{2E8BA81E-800F-3C41-A64F-FA2FD967E4DD}" srcOrd="0" destOrd="0" presId="urn:microsoft.com/office/officeart/2005/8/layout/vProcess5"/>
    <dgm:cxn modelId="{35A66311-D6E1-B349-87E6-5FEF3DB151CC}" type="presOf" srcId="{61DCBA33-AAB8-C344-B8DD-3BCCD0B25BEA}" destId="{D8F47699-3232-014A-B9CF-B4B417371CF9}" srcOrd="1" destOrd="1" presId="urn:microsoft.com/office/officeart/2005/8/layout/vProcess5"/>
    <dgm:cxn modelId="{433ED8AA-24EA-CE46-821F-F140516E9EC9}" srcId="{53C28CA2-BA90-B14F-B961-7BED22550DEC}" destId="{8F55D5AB-1633-AA43-8E2D-546DE6060534}" srcOrd="2" destOrd="0" parTransId="{5371A038-DB88-1E48-B4F1-0F6F078F3619}" sibTransId="{7862715D-39F2-D14C-9320-4E39C583899C}"/>
    <dgm:cxn modelId="{4F158051-A907-6D42-A4DC-25F94D062471}" type="presOf" srcId="{81987935-4257-2047-9232-8744A714507E}" destId="{D8F47699-3232-014A-B9CF-B4B417371CF9}" srcOrd="1" destOrd="0" presId="urn:microsoft.com/office/officeart/2005/8/layout/vProcess5"/>
    <dgm:cxn modelId="{A07B128D-3130-1348-9836-867D019A5E4E}" srcId="{81987935-4257-2047-9232-8744A714507E}" destId="{61DCBA33-AAB8-C344-B8DD-3BCCD0B25BEA}" srcOrd="0" destOrd="0" parTransId="{8F15F3EC-6C8A-D544-BFCA-5F50EF1C5C27}" sibTransId="{BEB086F2-888B-994D-A180-BF860CB3099A}"/>
    <dgm:cxn modelId="{E321498C-46A2-624F-AE65-189EBD3ACF5D}" type="presOf" srcId="{81987935-4257-2047-9232-8744A714507E}" destId="{2F6B52AA-7E92-4340-B685-301A95282314}" srcOrd="0" destOrd="0" presId="urn:microsoft.com/office/officeart/2005/8/layout/vProcess5"/>
    <dgm:cxn modelId="{52BB0F43-A096-A64F-8F6C-C8F523C7FEA7}" type="presOf" srcId="{8F55D5AB-1633-AA43-8E2D-546DE6060534}" destId="{D405FC44-C16B-3C40-8565-F315251212B0}" srcOrd="0" destOrd="0" presId="urn:microsoft.com/office/officeart/2005/8/layout/vProcess5"/>
    <dgm:cxn modelId="{3C018810-92E5-F646-9E67-BA002BDF5DC2}" srcId="{53C28CA2-BA90-B14F-B961-7BED22550DEC}" destId="{6BEBD5BC-25D2-CC42-B74E-80126CAEA0FF}" srcOrd="1" destOrd="0" parTransId="{64E7041C-BF5F-5D4F-B8D4-F400D51BE446}" sibTransId="{49991755-F750-E54A-910F-7FBB02310684}"/>
    <dgm:cxn modelId="{CB6DB3C0-258C-F048-BE06-675C82136563}" type="presOf" srcId="{6BEBD5BC-25D2-CC42-B74E-80126CAEA0FF}" destId="{8A0FDF0E-652D-6648-95D1-72C267E09E69}" srcOrd="0" destOrd="0" presId="urn:microsoft.com/office/officeart/2005/8/layout/vProcess5"/>
    <dgm:cxn modelId="{9B22994B-421C-5144-9BE4-475FFF44C00E}" type="presOf" srcId="{8F55D5AB-1633-AA43-8E2D-546DE6060534}" destId="{C1FBCC5B-AB8D-1F4F-BA09-7FA5AB1B2788}" srcOrd="1" destOrd="0" presId="urn:microsoft.com/office/officeart/2005/8/layout/vProcess5"/>
    <dgm:cxn modelId="{9CE54AFD-88C7-2949-817E-20401746E474}" type="presOf" srcId="{6BEBD5BC-25D2-CC42-B74E-80126CAEA0FF}" destId="{E81BF347-C4DA-2E47-92BB-C4C1CCF3DD57}" srcOrd="1" destOrd="0" presId="urn:microsoft.com/office/officeart/2005/8/layout/vProcess5"/>
    <dgm:cxn modelId="{B34D0B0F-009A-8949-999C-27D35C5B3250}" srcId="{53C28CA2-BA90-B14F-B961-7BED22550DEC}" destId="{81987935-4257-2047-9232-8744A714507E}" srcOrd="0" destOrd="0" parTransId="{5F48BA79-BF17-B347-8B91-D8B0EEC14471}" sibTransId="{845E792D-61A8-C64A-AFDA-97AA65D4A659}"/>
    <dgm:cxn modelId="{ECFF795A-8CDD-3846-AA17-D08557043421}" type="presOf" srcId="{53C28CA2-BA90-B14F-B961-7BED22550DEC}" destId="{F248527E-D7AB-3542-B831-4575D8285368}" srcOrd="0" destOrd="0" presId="urn:microsoft.com/office/officeart/2005/8/layout/vProcess5"/>
    <dgm:cxn modelId="{07D4A59B-7D34-0B49-87D3-F3FE746C2419}" type="presOf" srcId="{49991755-F750-E54A-910F-7FBB02310684}" destId="{87CAFFDE-EB84-554F-A987-A18759369786}" srcOrd="0" destOrd="0" presId="urn:microsoft.com/office/officeart/2005/8/layout/vProcess5"/>
    <dgm:cxn modelId="{9CD6E1D5-E7E2-4241-A9C3-7FB9D13D8768}" type="presOf" srcId="{61DCBA33-AAB8-C344-B8DD-3BCCD0B25BEA}" destId="{2F6B52AA-7E92-4340-B685-301A95282314}" srcOrd="0" destOrd="1" presId="urn:microsoft.com/office/officeart/2005/8/layout/vProcess5"/>
    <dgm:cxn modelId="{B2AC8236-F443-3E49-813D-52B2CFE243A9}" type="presParOf" srcId="{F248527E-D7AB-3542-B831-4575D8285368}" destId="{8F36E3F7-D504-2D41-85BC-58E8A73F3FE9}" srcOrd="0" destOrd="0" presId="urn:microsoft.com/office/officeart/2005/8/layout/vProcess5"/>
    <dgm:cxn modelId="{4B10D43A-2F8B-4041-A621-54544401EB04}" type="presParOf" srcId="{F248527E-D7AB-3542-B831-4575D8285368}" destId="{2F6B52AA-7E92-4340-B685-301A95282314}" srcOrd="1" destOrd="0" presId="urn:microsoft.com/office/officeart/2005/8/layout/vProcess5"/>
    <dgm:cxn modelId="{39FFA41C-5160-2343-BD1C-231C2DB282C4}" type="presParOf" srcId="{F248527E-D7AB-3542-B831-4575D8285368}" destId="{8A0FDF0E-652D-6648-95D1-72C267E09E69}" srcOrd="2" destOrd="0" presId="urn:microsoft.com/office/officeart/2005/8/layout/vProcess5"/>
    <dgm:cxn modelId="{99D11158-360D-CD41-B80E-68EDC5E31C6B}" type="presParOf" srcId="{F248527E-D7AB-3542-B831-4575D8285368}" destId="{D405FC44-C16B-3C40-8565-F315251212B0}" srcOrd="3" destOrd="0" presId="urn:microsoft.com/office/officeart/2005/8/layout/vProcess5"/>
    <dgm:cxn modelId="{BA0504E2-8AD5-5147-850D-410BFBB27943}" type="presParOf" srcId="{F248527E-D7AB-3542-B831-4575D8285368}" destId="{2E8BA81E-800F-3C41-A64F-FA2FD967E4DD}" srcOrd="4" destOrd="0" presId="urn:microsoft.com/office/officeart/2005/8/layout/vProcess5"/>
    <dgm:cxn modelId="{08D996DA-A21F-5049-93A7-796E647A8021}" type="presParOf" srcId="{F248527E-D7AB-3542-B831-4575D8285368}" destId="{87CAFFDE-EB84-554F-A987-A18759369786}" srcOrd="5" destOrd="0" presId="urn:microsoft.com/office/officeart/2005/8/layout/vProcess5"/>
    <dgm:cxn modelId="{717AF953-943D-F140-BC39-AE5F615D66E3}" type="presParOf" srcId="{F248527E-D7AB-3542-B831-4575D8285368}" destId="{D8F47699-3232-014A-B9CF-B4B417371CF9}" srcOrd="6" destOrd="0" presId="urn:microsoft.com/office/officeart/2005/8/layout/vProcess5"/>
    <dgm:cxn modelId="{D1B2A8A2-FF23-5240-8EE5-E006413A5FC9}" type="presParOf" srcId="{F248527E-D7AB-3542-B831-4575D8285368}" destId="{E81BF347-C4DA-2E47-92BB-C4C1CCF3DD57}" srcOrd="7" destOrd="0" presId="urn:microsoft.com/office/officeart/2005/8/layout/vProcess5"/>
    <dgm:cxn modelId="{0249C5B3-172B-D043-8CD1-77A870F7BCF8}" type="presParOf" srcId="{F248527E-D7AB-3542-B831-4575D8285368}" destId="{C1FBCC5B-AB8D-1F4F-BA09-7FA5AB1B2788}"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2905E2-2F4D-3743-8B4A-43DBFCC58A50}" type="doc">
      <dgm:prSet loTypeId="urn:microsoft.com/office/officeart/2005/8/layout/vList2" loCatId="list" qsTypeId="urn:microsoft.com/office/officeart/2005/8/quickstyle/3D2" qsCatId="3D" csTypeId="urn:microsoft.com/office/officeart/2005/8/colors/accent3_2" csCatId="accent3" phldr="1"/>
      <dgm:spPr/>
      <dgm:t>
        <a:bodyPr/>
        <a:lstStyle/>
        <a:p>
          <a:endParaRPr lang="it-IT"/>
        </a:p>
      </dgm:t>
    </dgm:pt>
    <dgm:pt modelId="{06647F0E-0674-E34E-8A11-95DB273B25F2}">
      <dgm:prSet/>
      <dgm:spPr/>
      <dgm:t>
        <a:bodyPr/>
        <a:lstStyle/>
        <a:p>
          <a:pPr rtl="0"/>
          <a:r>
            <a:rPr lang="en-GB" smtClean="0">
              <a:solidFill>
                <a:schemeClr val="bg1"/>
              </a:solidFill>
            </a:rPr>
            <a:t>Clinically useful</a:t>
          </a:r>
          <a:endParaRPr lang="it-IT" dirty="0">
            <a:solidFill>
              <a:schemeClr val="bg1"/>
            </a:solidFill>
          </a:endParaRPr>
        </a:p>
      </dgm:t>
    </dgm:pt>
    <dgm:pt modelId="{6F46AA7F-25CA-8545-898A-79C95D6CC64A}" type="parTrans" cxnId="{960643DC-1B4E-E349-84D6-22BFE7287B43}">
      <dgm:prSet/>
      <dgm:spPr/>
      <dgm:t>
        <a:bodyPr/>
        <a:lstStyle/>
        <a:p>
          <a:endParaRPr lang="it-IT">
            <a:solidFill>
              <a:schemeClr val="bg1"/>
            </a:solidFill>
          </a:endParaRPr>
        </a:p>
      </dgm:t>
    </dgm:pt>
    <dgm:pt modelId="{E03EA5E5-AEFD-1F47-973E-9E0AD332DEBD}" type="sibTrans" cxnId="{960643DC-1B4E-E349-84D6-22BFE7287B43}">
      <dgm:prSet/>
      <dgm:spPr/>
      <dgm:t>
        <a:bodyPr/>
        <a:lstStyle/>
        <a:p>
          <a:endParaRPr lang="it-IT">
            <a:solidFill>
              <a:schemeClr val="bg1"/>
            </a:solidFill>
          </a:endParaRPr>
        </a:p>
      </dgm:t>
    </dgm:pt>
    <dgm:pt modelId="{76EBB1C1-0866-5C4A-87CF-4F4B878DC4C4}">
      <dgm:prSet/>
      <dgm:spPr/>
      <dgm:t>
        <a:bodyPr/>
        <a:lstStyle/>
        <a:p>
          <a:pPr rtl="0"/>
          <a:r>
            <a:rPr lang="en-GB" dirty="0" smtClean="0">
              <a:solidFill>
                <a:schemeClr val="bg1"/>
              </a:solidFill>
            </a:rPr>
            <a:t>Non invasive</a:t>
          </a:r>
          <a:endParaRPr lang="it-IT" dirty="0">
            <a:solidFill>
              <a:schemeClr val="bg1"/>
            </a:solidFill>
          </a:endParaRPr>
        </a:p>
      </dgm:t>
    </dgm:pt>
    <dgm:pt modelId="{D633495C-868A-184C-B1BE-6F44C51ADBF2}" type="parTrans" cxnId="{4076D3EE-6828-0B4E-97A6-9B5FDE651029}">
      <dgm:prSet/>
      <dgm:spPr/>
      <dgm:t>
        <a:bodyPr/>
        <a:lstStyle/>
        <a:p>
          <a:endParaRPr lang="it-IT">
            <a:solidFill>
              <a:schemeClr val="bg1"/>
            </a:solidFill>
          </a:endParaRPr>
        </a:p>
      </dgm:t>
    </dgm:pt>
    <dgm:pt modelId="{42AC30CE-8C94-E641-90A1-59BD1204B627}" type="sibTrans" cxnId="{4076D3EE-6828-0B4E-97A6-9B5FDE651029}">
      <dgm:prSet/>
      <dgm:spPr/>
      <dgm:t>
        <a:bodyPr/>
        <a:lstStyle/>
        <a:p>
          <a:endParaRPr lang="it-IT">
            <a:solidFill>
              <a:schemeClr val="bg1"/>
            </a:solidFill>
          </a:endParaRPr>
        </a:p>
      </dgm:t>
    </dgm:pt>
    <dgm:pt modelId="{452602A3-A142-5D40-8850-9EAC0122EB65}">
      <dgm:prSet/>
      <dgm:spPr/>
      <dgm:t>
        <a:bodyPr/>
        <a:lstStyle/>
        <a:p>
          <a:pPr rtl="0"/>
          <a:r>
            <a:rPr lang="en-GB" smtClean="0">
              <a:solidFill>
                <a:schemeClr val="bg1"/>
              </a:solidFill>
            </a:rPr>
            <a:t>High accuracy</a:t>
          </a:r>
          <a:endParaRPr lang="it-IT" dirty="0">
            <a:solidFill>
              <a:schemeClr val="bg1"/>
            </a:solidFill>
          </a:endParaRPr>
        </a:p>
      </dgm:t>
    </dgm:pt>
    <dgm:pt modelId="{084D501B-E6CF-224C-A559-EB4DFDFFF098}" type="sibTrans" cxnId="{3E930B4E-A44A-F241-9C20-DA8C68447E7E}">
      <dgm:prSet/>
      <dgm:spPr/>
      <dgm:t>
        <a:bodyPr/>
        <a:lstStyle/>
        <a:p>
          <a:endParaRPr lang="it-IT">
            <a:solidFill>
              <a:schemeClr val="bg1"/>
            </a:solidFill>
          </a:endParaRPr>
        </a:p>
      </dgm:t>
    </dgm:pt>
    <dgm:pt modelId="{8C360D33-7FF9-3B40-82B6-3C7481181AD9}" type="parTrans" cxnId="{3E930B4E-A44A-F241-9C20-DA8C68447E7E}">
      <dgm:prSet/>
      <dgm:spPr/>
      <dgm:t>
        <a:bodyPr/>
        <a:lstStyle/>
        <a:p>
          <a:endParaRPr lang="it-IT">
            <a:solidFill>
              <a:schemeClr val="bg1"/>
            </a:solidFill>
          </a:endParaRPr>
        </a:p>
      </dgm:t>
    </dgm:pt>
    <dgm:pt modelId="{C4E710F4-D659-6B42-BDF4-7641610BDD11}">
      <dgm:prSet/>
      <dgm:spPr/>
      <dgm:t>
        <a:bodyPr/>
        <a:lstStyle/>
        <a:p>
          <a:pPr rtl="0"/>
          <a:r>
            <a:rPr lang="en-GB" dirty="0" smtClean="0">
              <a:solidFill>
                <a:schemeClr val="bg1"/>
              </a:solidFill>
            </a:rPr>
            <a:t>Scientifically plausible</a:t>
          </a:r>
          <a:endParaRPr lang="it-IT" dirty="0">
            <a:solidFill>
              <a:schemeClr val="bg1"/>
            </a:solidFill>
          </a:endParaRPr>
        </a:p>
      </dgm:t>
    </dgm:pt>
    <dgm:pt modelId="{24A260AD-895C-1844-80D8-13AFE69B4245}" type="parTrans" cxnId="{FA4F4275-41A7-5942-AAF8-72AF9CB14281}">
      <dgm:prSet/>
      <dgm:spPr/>
      <dgm:t>
        <a:bodyPr/>
        <a:lstStyle/>
        <a:p>
          <a:endParaRPr lang="it-IT">
            <a:solidFill>
              <a:schemeClr val="bg1"/>
            </a:solidFill>
          </a:endParaRPr>
        </a:p>
      </dgm:t>
    </dgm:pt>
    <dgm:pt modelId="{4E29C0E2-7302-3246-BB8F-08CB187D39A9}" type="sibTrans" cxnId="{FA4F4275-41A7-5942-AAF8-72AF9CB14281}">
      <dgm:prSet/>
      <dgm:spPr/>
      <dgm:t>
        <a:bodyPr/>
        <a:lstStyle/>
        <a:p>
          <a:endParaRPr lang="it-IT">
            <a:solidFill>
              <a:schemeClr val="bg1"/>
            </a:solidFill>
          </a:endParaRPr>
        </a:p>
      </dgm:t>
    </dgm:pt>
    <dgm:pt modelId="{810949D2-58B3-AE40-8749-2A40B09F0E08}">
      <dgm:prSet/>
      <dgm:spPr/>
      <dgm:t>
        <a:bodyPr/>
        <a:lstStyle/>
        <a:p>
          <a:pPr rtl="0"/>
          <a:r>
            <a:rPr lang="en-GB" dirty="0" smtClean="0">
              <a:solidFill>
                <a:schemeClr val="bg1"/>
              </a:solidFill>
            </a:rPr>
            <a:t>Cost/benefit</a:t>
          </a:r>
          <a:endParaRPr lang="it-IT" dirty="0">
            <a:solidFill>
              <a:schemeClr val="bg1"/>
            </a:solidFill>
          </a:endParaRPr>
        </a:p>
      </dgm:t>
    </dgm:pt>
    <dgm:pt modelId="{A9444508-DF7F-F743-801B-F4C0692CE32D}" type="parTrans" cxnId="{7134CFA3-597A-2941-899F-0CC3534256B6}">
      <dgm:prSet/>
      <dgm:spPr/>
      <dgm:t>
        <a:bodyPr/>
        <a:lstStyle/>
        <a:p>
          <a:endParaRPr lang="it-IT">
            <a:solidFill>
              <a:schemeClr val="bg1"/>
            </a:solidFill>
          </a:endParaRPr>
        </a:p>
      </dgm:t>
    </dgm:pt>
    <dgm:pt modelId="{0205CAB3-BFB6-1C41-850E-832A60B3BDD5}" type="sibTrans" cxnId="{7134CFA3-597A-2941-899F-0CC3534256B6}">
      <dgm:prSet/>
      <dgm:spPr/>
      <dgm:t>
        <a:bodyPr/>
        <a:lstStyle/>
        <a:p>
          <a:endParaRPr lang="it-IT">
            <a:solidFill>
              <a:schemeClr val="bg1"/>
            </a:solidFill>
          </a:endParaRPr>
        </a:p>
      </dgm:t>
    </dgm:pt>
    <dgm:pt modelId="{7B42F47D-70F9-8A49-B3EC-15AAD097B685}" type="pres">
      <dgm:prSet presAssocID="{362905E2-2F4D-3743-8B4A-43DBFCC58A50}" presName="linear" presStyleCnt="0">
        <dgm:presLayoutVars>
          <dgm:animLvl val="lvl"/>
          <dgm:resizeHandles val="exact"/>
        </dgm:presLayoutVars>
      </dgm:prSet>
      <dgm:spPr/>
      <dgm:t>
        <a:bodyPr/>
        <a:lstStyle/>
        <a:p>
          <a:endParaRPr lang="it-IT"/>
        </a:p>
      </dgm:t>
    </dgm:pt>
    <dgm:pt modelId="{E8B54E32-A7C9-9444-A04F-ADF8219C6899}" type="pres">
      <dgm:prSet presAssocID="{C4E710F4-D659-6B42-BDF4-7641610BDD11}" presName="parentText" presStyleLbl="node1" presStyleIdx="0" presStyleCnt="5">
        <dgm:presLayoutVars>
          <dgm:chMax val="0"/>
          <dgm:bulletEnabled val="1"/>
        </dgm:presLayoutVars>
      </dgm:prSet>
      <dgm:spPr/>
      <dgm:t>
        <a:bodyPr/>
        <a:lstStyle/>
        <a:p>
          <a:endParaRPr lang="it-IT"/>
        </a:p>
      </dgm:t>
    </dgm:pt>
    <dgm:pt modelId="{2C0B09E9-D4E4-EC43-B808-7299CCB73E2E}" type="pres">
      <dgm:prSet presAssocID="{4E29C0E2-7302-3246-BB8F-08CB187D39A9}" presName="spacer" presStyleCnt="0"/>
      <dgm:spPr/>
      <dgm:t>
        <a:bodyPr/>
        <a:lstStyle/>
        <a:p>
          <a:endParaRPr lang="it-IT"/>
        </a:p>
      </dgm:t>
    </dgm:pt>
    <dgm:pt modelId="{E5C2BED5-B729-9A47-AFA8-8BE21028E837}" type="pres">
      <dgm:prSet presAssocID="{76EBB1C1-0866-5C4A-87CF-4F4B878DC4C4}" presName="parentText" presStyleLbl="node1" presStyleIdx="1" presStyleCnt="5">
        <dgm:presLayoutVars>
          <dgm:chMax val="0"/>
          <dgm:bulletEnabled val="1"/>
        </dgm:presLayoutVars>
      </dgm:prSet>
      <dgm:spPr/>
      <dgm:t>
        <a:bodyPr/>
        <a:lstStyle/>
        <a:p>
          <a:endParaRPr lang="it-IT"/>
        </a:p>
      </dgm:t>
    </dgm:pt>
    <dgm:pt modelId="{4350EF18-413C-FB42-8AB6-FD4ECF391EDE}" type="pres">
      <dgm:prSet presAssocID="{42AC30CE-8C94-E641-90A1-59BD1204B627}" presName="spacer" presStyleCnt="0"/>
      <dgm:spPr/>
      <dgm:t>
        <a:bodyPr/>
        <a:lstStyle/>
        <a:p>
          <a:endParaRPr lang="it-IT"/>
        </a:p>
      </dgm:t>
    </dgm:pt>
    <dgm:pt modelId="{D4614042-F4EB-2C4B-90E0-798F0A79BC57}" type="pres">
      <dgm:prSet presAssocID="{452602A3-A142-5D40-8850-9EAC0122EB65}" presName="parentText" presStyleLbl="node1" presStyleIdx="2" presStyleCnt="5">
        <dgm:presLayoutVars>
          <dgm:chMax val="0"/>
          <dgm:bulletEnabled val="1"/>
        </dgm:presLayoutVars>
      </dgm:prSet>
      <dgm:spPr/>
      <dgm:t>
        <a:bodyPr/>
        <a:lstStyle/>
        <a:p>
          <a:endParaRPr lang="it-IT"/>
        </a:p>
      </dgm:t>
    </dgm:pt>
    <dgm:pt modelId="{BB118658-C080-0D46-8D13-4C017C6B6409}" type="pres">
      <dgm:prSet presAssocID="{084D501B-E6CF-224C-A559-EB4DFDFFF098}" presName="spacer" presStyleCnt="0"/>
      <dgm:spPr/>
      <dgm:t>
        <a:bodyPr/>
        <a:lstStyle/>
        <a:p>
          <a:endParaRPr lang="it-IT"/>
        </a:p>
      </dgm:t>
    </dgm:pt>
    <dgm:pt modelId="{35D5FB96-658D-8A4C-AF66-774DF3324F43}" type="pres">
      <dgm:prSet presAssocID="{06647F0E-0674-E34E-8A11-95DB273B25F2}" presName="parentText" presStyleLbl="node1" presStyleIdx="3" presStyleCnt="5">
        <dgm:presLayoutVars>
          <dgm:chMax val="0"/>
          <dgm:bulletEnabled val="1"/>
        </dgm:presLayoutVars>
      </dgm:prSet>
      <dgm:spPr/>
      <dgm:t>
        <a:bodyPr/>
        <a:lstStyle/>
        <a:p>
          <a:endParaRPr lang="it-IT"/>
        </a:p>
      </dgm:t>
    </dgm:pt>
    <dgm:pt modelId="{6BD308F3-8E17-3A4F-B105-788567D031EC}" type="pres">
      <dgm:prSet presAssocID="{E03EA5E5-AEFD-1F47-973E-9E0AD332DEBD}" presName="spacer" presStyleCnt="0"/>
      <dgm:spPr/>
      <dgm:t>
        <a:bodyPr/>
        <a:lstStyle/>
        <a:p>
          <a:endParaRPr lang="it-IT"/>
        </a:p>
      </dgm:t>
    </dgm:pt>
    <dgm:pt modelId="{F23C531D-E362-7642-8CD4-1725BB591CE7}" type="pres">
      <dgm:prSet presAssocID="{810949D2-58B3-AE40-8749-2A40B09F0E08}" presName="parentText" presStyleLbl="node1" presStyleIdx="4" presStyleCnt="5">
        <dgm:presLayoutVars>
          <dgm:chMax val="0"/>
          <dgm:bulletEnabled val="1"/>
        </dgm:presLayoutVars>
      </dgm:prSet>
      <dgm:spPr/>
      <dgm:t>
        <a:bodyPr/>
        <a:lstStyle/>
        <a:p>
          <a:endParaRPr lang="it-IT"/>
        </a:p>
      </dgm:t>
    </dgm:pt>
  </dgm:ptLst>
  <dgm:cxnLst>
    <dgm:cxn modelId="{7134CFA3-597A-2941-899F-0CC3534256B6}" srcId="{362905E2-2F4D-3743-8B4A-43DBFCC58A50}" destId="{810949D2-58B3-AE40-8749-2A40B09F0E08}" srcOrd="4" destOrd="0" parTransId="{A9444508-DF7F-F743-801B-F4C0692CE32D}" sibTransId="{0205CAB3-BFB6-1C41-850E-832A60B3BDD5}"/>
    <dgm:cxn modelId="{FA4F4275-41A7-5942-AAF8-72AF9CB14281}" srcId="{362905E2-2F4D-3743-8B4A-43DBFCC58A50}" destId="{C4E710F4-D659-6B42-BDF4-7641610BDD11}" srcOrd="0" destOrd="0" parTransId="{24A260AD-895C-1844-80D8-13AFE69B4245}" sibTransId="{4E29C0E2-7302-3246-BB8F-08CB187D39A9}"/>
    <dgm:cxn modelId="{3E930B4E-A44A-F241-9C20-DA8C68447E7E}" srcId="{362905E2-2F4D-3743-8B4A-43DBFCC58A50}" destId="{452602A3-A142-5D40-8850-9EAC0122EB65}" srcOrd="2" destOrd="0" parTransId="{8C360D33-7FF9-3B40-82B6-3C7481181AD9}" sibTransId="{084D501B-E6CF-224C-A559-EB4DFDFFF098}"/>
    <dgm:cxn modelId="{4076D3EE-6828-0B4E-97A6-9B5FDE651029}" srcId="{362905E2-2F4D-3743-8B4A-43DBFCC58A50}" destId="{76EBB1C1-0866-5C4A-87CF-4F4B878DC4C4}" srcOrd="1" destOrd="0" parTransId="{D633495C-868A-184C-B1BE-6F44C51ADBF2}" sibTransId="{42AC30CE-8C94-E641-90A1-59BD1204B627}"/>
    <dgm:cxn modelId="{FAADEAC9-DB1A-C34E-8DE0-14601D7AB3A5}" type="presOf" srcId="{362905E2-2F4D-3743-8B4A-43DBFCC58A50}" destId="{7B42F47D-70F9-8A49-B3EC-15AAD097B685}" srcOrd="0" destOrd="0" presId="urn:microsoft.com/office/officeart/2005/8/layout/vList2"/>
    <dgm:cxn modelId="{CE8671DB-6B26-D34B-9570-07680D73F57B}" type="presOf" srcId="{76EBB1C1-0866-5C4A-87CF-4F4B878DC4C4}" destId="{E5C2BED5-B729-9A47-AFA8-8BE21028E837}" srcOrd="0" destOrd="0" presId="urn:microsoft.com/office/officeart/2005/8/layout/vList2"/>
    <dgm:cxn modelId="{960643DC-1B4E-E349-84D6-22BFE7287B43}" srcId="{362905E2-2F4D-3743-8B4A-43DBFCC58A50}" destId="{06647F0E-0674-E34E-8A11-95DB273B25F2}" srcOrd="3" destOrd="0" parTransId="{6F46AA7F-25CA-8545-898A-79C95D6CC64A}" sibTransId="{E03EA5E5-AEFD-1F47-973E-9E0AD332DEBD}"/>
    <dgm:cxn modelId="{535172B3-1FE4-294C-8AA2-0EF255864D37}" type="presOf" srcId="{452602A3-A142-5D40-8850-9EAC0122EB65}" destId="{D4614042-F4EB-2C4B-90E0-798F0A79BC57}" srcOrd="0" destOrd="0" presId="urn:microsoft.com/office/officeart/2005/8/layout/vList2"/>
    <dgm:cxn modelId="{B8F716D5-300D-7C4C-BD71-3AB6F87F7FA5}" type="presOf" srcId="{06647F0E-0674-E34E-8A11-95DB273B25F2}" destId="{35D5FB96-658D-8A4C-AF66-774DF3324F43}" srcOrd="0" destOrd="0" presId="urn:microsoft.com/office/officeart/2005/8/layout/vList2"/>
    <dgm:cxn modelId="{43276248-C8EA-AC47-8D52-E70E07739FC6}" type="presOf" srcId="{C4E710F4-D659-6B42-BDF4-7641610BDD11}" destId="{E8B54E32-A7C9-9444-A04F-ADF8219C6899}" srcOrd="0" destOrd="0" presId="urn:microsoft.com/office/officeart/2005/8/layout/vList2"/>
    <dgm:cxn modelId="{0AE964B6-63DB-E941-84CC-2F65947BEC10}" type="presOf" srcId="{810949D2-58B3-AE40-8749-2A40B09F0E08}" destId="{F23C531D-E362-7642-8CD4-1725BB591CE7}" srcOrd="0" destOrd="0" presId="urn:microsoft.com/office/officeart/2005/8/layout/vList2"/>
    <dgm:cxn modelId="{A42491E6-E322-5A4A-BFCD-10F4AA3DA24F}" type="presParOf" srcId="{7B42F47D-70F9-8A49-B3EC-15AAD097B685}" destId="{E8B54E32-A7C9-9444-A04F-ADF8219C6899}" srcOrd="0" destOrd="0" presId="urn:microsoft.com/office/officeart/2005/8/layout/vList2"/>
    <dgm:cxn modelId="{FA4ED3F0-422F-4042-B958-E61C98721DA0}" type="presParOf" srcId="{7B42F47D-70F9-8A49-B3EC-15AAD097B685}" destId="{2C0B09E9-D4E4-EC43-B808-7299CCB73E2E}" srcOrd="1" destOrd="0" presId="urn:microsoft.com/office/officeart/2005/8/layout/vList2"/>
    <dgm:cxn modelId="{86D84837-B235-2349-B91B-BDA2D3D2A42F}" type="presParOf" srcId="{7B42F47D-70F9-8A49-B3EC-15AAD097B685}" destId="{E5C2BED5-B729-9A47-AFA8-8BE21028E837}" srcOrd="2" destOrd="0" presId="urn:microsoft.com/office/officeart/2005/8/layout/vList2"/>
    <dgm:cxn modelId="{799ABE00-512E-0F4D-BC4F-88F32B30FBE1}" type="presParOf" srcId="{7B42F47D-70F9-8A49-B3EC-15AAD097B685}" destId="{4350EF18-413C-FB42-8AB6-FD4ECF391EDE}" srcOrd="3" destOrd="0" presId="urn:microsoft.com/office/officeart/2005/8/layout/vList2"/>
    <dgm:cxn modelId="{549ECED5-F749-184E-A869-7596DFD02522}" type="presParOf" srcId="{7B42F47D-70F9-8A49-B3EC-15AAD097B685}" destId="{D4614042-F4EB-2C4B-90E0-798F0A79BC57}" srcOrd="4" destOrd="0" presId="urn:microsoft.com/office/officeart/2005/8/layout/vList2"/>
    <dgm:cxn modelId="{7851C062-05C5-2B4A-B290-E9402C126C47}" type="presParOf" srcId="{7B42F47D-70F9-8A49-B3EC-15AAD097B685}" destId="{BB118658-C080-0D46-8D13-4C017C6B6409}" srcOrd="5" destOrd="0" presId="urn:microsoft.com/office/officeart/2005/8/layout/vList2"/>
    <dgm:cxn modelId="{92D2BEDD-AC92-C947-BFC4-7E901BC3A622}" type="presParOf" srcId="{7B42F47D-70F9-8A49-B3EC-15AAD097B685}" destId="{35D5FB96-658D-8A4C-AF66-774DF3324F43}" srcOrd="6" destOrd="0" presId="urn:microsoft.com/office/officeart/2005/8/layout/vList2"/>
    <dgm:cxn modelId="{C8A9FA8E-5994-CD4F-8E95-3A50E256161F}" type="presParOf" srcId="{7B42F47D-70F9-8A49-B3EC-15AAD097B685}" destId="{6BD308F3-8E17-3A4F-B105-788567D031EC}" srcOrd="7" destOrd="0" presId="urn:microsoft.com/office/officeart/2005/8/layout/vList2"/>
    <dgm:cxn modelId="{FE38E38C-1196-3E43-AC15-39642A822C9D}" type="presParOf" srcId="{7B42F47D-70F9-8A49-B3EC-15AAD097B685}" destId="{F23C531D-E362-7642-8CD4-1725BB591CE7}" srcOrd="8" destOrd="0" presId="urn:microsoft.com/office/officeart/2005/8/layout/vList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B8D209-B89E-E04D-9403-514E08FB57C6}" type="doc">
      <dgm:prSet loTypeId="urn:microsoft.com/office/officeart/2005/8/layout/vProcess5" loCatId="process" qsTypeId="urn:microsoft.com/office/officeart/2005/8/quickstyle/3D2" qsCatId="3D" csTypeId="urn:microsoft.com/office/officeart/2005/8/colors/accent3_2" csCatId="accent3" phldr="1"/>
      <dgm:spPr/>
      <dgm:t>
        <a:bodyPr/>
        <a:lstStyle/>
        <a:p>
          <a:endParaRPr lang="it-IT"/>
        </a:p>
      </dgm:t>
    </dgm:pt>
    <dgm:pt modelId="{CE821398-9998-B547-B8EC-F425BF7556C2}">
      <dgm:prSet custT="1"/>
      <dgm:spPr/>
      <dgm:t>
        <a:bodyPr/>
        <a:lstStyle/>
        <a:p>
          <a:pPr rtl="0"/>
          <a:r>
            <a:rPr lang="en-GB" sz="2800" smtClean="0">
              <a:solidFill>
                <a:srgbClr val="000000"/>
              </a:solidFill>
            </a:rPr>
            <a:t>Discriminating men with or without PCa</a:t>
          </a:r>
          <a:endParaRPr lang="en-GB" sz="2800" dirty="0">
            <a:solidFill>
              <a:srgbClr val="000000"/>
            </a:solidFill>
          </a:endParaRPr>
        </a:p>
      </dgm:t>
    </dgm:pt>
    <dgm:pt modelId="{884D6694-9538-8C4B-A1B6-5F3F11A7BF99}" type="parTrans" cxnId="{CFCA2447-7E0B-0145-A79C-D9EB27CA7080}">
      <dgm:prSet/>
      <dgm:spPr/>
      <dgm:t>
        <a:bodyPr/>
        <a:lstStyle/>
        <a:p>
          <a:endParaRPr lang="it-IT">
            <a:solidFill>
              <a:srgbClr val="000000"/>
            </a:solidFill>
          </a:endParaRPr>
        </a:p>
      </dgm:t>
    </dgm:pt>
    <dgm:pt modelId="{942E98ED-BF55-FB41-BBC1-679F7A9ECE05}" type="sibTrans" cxnId="{CFCA2447-7E0B-0145-A79C-D9EB27CA7080}">
      <dgm:prSet/>
      <dgm:spPr/>
      <dgm:t>
        <a:bodyPr/>
        <a:lstStyle/>
        <a:p>
          <a:endParaRPr lang="it-IT">
            <a:solidFill>
              <a:srgbClr val="000000"/>
            </a:solidFill>
          </a:endParaRPr>
        </a:p>
      </dgm:t>
    </dgm:pt>
    <dgm:pt modelId="{64B45256-F24C-FA4D-B3DC-B83C16214479}">
      <dgm:prSet custT="1"/>
      <dgm:spPr/>
      <dgm:t>
        <a:bodyPr/>
        <a:lstStyle/>
        <a:p>
          <a:pPr rtl="0"/>
          <a:r>
            <a:rPr lang="en-GB" sz="2800" smtClean="0">
              <a:solidFill>
                <a:srgbClr val="000000"/>
              </a:solidFill>
            </a:rPr>
            <a:t>Discriminating men with indolent from clinically significant PCa</a:t>
          </a:r>
          <a:endParaRPr lang="en-GB" sz="2800" dirty="0">
            <a:solidFill>
              <a:srgbClr val="000000"/>
            </a:solidFill>
          </a:endParaRPr>
        </a:p>
      </dgm:t>
    </dgm:pt>
    <dgm:pt modelId="{29A02B15-D467-794A-8A2B-497575BB1122}" type="parTrans" cxnId="{186E354A-CBDA-BA4B-98E5-06140CB37876}">
      <dgm:prSet/>
      <dgm:spPr/>
      <dgm:t>
        <a:bodyPr/>
        <a:lstStyle/>
        <a:p>
          <a:endParaRPr lang="it-IT">
            <a:solidFill>
              <a:srgbClr val="000000"/>
            </a:solidFill>
          </a:endParaRPr>
        </a:p>
      </dgm:t>
    </dgm:pt>
    <dgm:pt modelId="{C6583E4C-8122-0446-B4DD-7C6DFCCB73A4}" type="sibTrans" cxnId="{186E354A-CBDA-BA4B-98E5-06140CB37876}">
      <dgm:prSet/>
      <dgm:spPr/>
      <dgm:t>
        <a:bodyPr/>
        <a:lstStyle/>
        <a:p>
          <a:endParaRPr lang="it-IT">
            <a:solidFill>
              <a:srgbClr val="000000"/>
            </a:solidFill>
          </a:endParaRPr>
        </a:p>
      </dgm:t>
    </dgm:pt>
    <dgm:pt modelId="{E9941A46-1EDA-2247-A980-85580B7E4300}">
      <dgm:prSet custT="1"/>
      <dgm:spPr/>
      <dgm:t>
        <a:bodyPr/>
        <a:lstStyle/>
        <a:p>
          <a:pPr rtl="0"/>
          <a:r>
            <a:rPr lang="it-IT" sz="2800" smtClean="0">
              <a:solidFill>
                <a:srgbClr val="000000"/>
              </a:solidFill>
            </a:rPr>
            <a:t>Choosing the correct strategy</a:t>
          </a:r>
          <a:endParaRPr lang="it-IT" sz="2800" dirty="0">
            <a:solidFill>
              <a:srgbClr val="000000"/>
            </a:solidFill>
          </a:endParaRPr>
        </a:p>
      </dgm:t>
    </dgm:pt>
    <dgm:pt modelId="{D0DBA085-15B3-3F48-BDCB-B922824755BA}" type="parTrans" cxnId="{7DED4848-7C27-B043-9A27-C0ADD1ACAAA1}">
      <dgm:prSet/>
      <dgm:spPr/>
      <dgm:t>
        <a:bodyPr/>
        <a:lstStyle/>
        <a:p>
          <a:endParaRPr lang="it-IT">
            <a:solidFill>
              <a:srgbClr val="000000"/>
            </a:solidFill>
          </a:endParaRPr>
        </a:p>
      </dgm:t>
    </dgm:pt>
    <dgm:pt modelId="{8AD59A9E-65E7-3042-8FCA-94C0D2DAC859}" type="sibTrans" cxnId="{7DED4848-7C27-B043-9A27-C0ADD1ACAAA1}">
      <dgm:prSet/>
      <dgm:spPr/>
      <dgm:t>
        <a:bodyPr/>
        <a:lstStyle/>
        <a:p>
          <a:endParaRPr lang="it-IT">
            <a:solidFill>
              <a:srgbClr val="000000"/>
            </a:solidFill>
          </a:endParaRPr>
        </a:p>
      </dgm:t>
    </dgm:pt>
    <dgm:pt modelId="{5650F697-647F-0247-B964-D529EB9542EE}">
      <dgm:prSet custT="1"/>
      <dgm:spPr/>
      <dgm:t>
        <a:bodyPr/>
        <a:lstStyle/>
        <a:p>
          <a:pPr rtl="0"/>
          <a:r>
            <a:rPr lang="en-GB" sz="1600" dirty="0" smtClean="0">
              <a:solidFill>
                <a:srgbClr val="000000"/>
              </a:solidFill>
            </a:rPr>
            <a:t>Active treatment</a:t>
          </a:r>
          <a:endParaRPr lang="en-GB" sz="1600" dirty="0">
            <a:solidFill>
              <a:srgbClr val="000000"/>
            </a:solidFill>
          </a:endParaRPr>
        </a:p>
      </dgm:t>
    </dgm:pt>
    <dgm:pt modelId="{362B2A35-2EFD-AD43-96F5-75D682649F32}" type="parTrans" cxnId="{FC93E73C-4028-8D48-A727-BF61BF95A970}">
      <dgm:prSet/>
      <dgm:spPr/>
      <dgm:t>
        <a:bodyPr/>
        <a:lstStyle/>
        <a:p>
          <a:endParaRPr lang="it-IT">
            <a:solidFill>
              <a:srgbClr val="000000"/>
            </a:solidFill>
          </a:endParaRPr>
        </a:p>
      </dgm:t>
    </dgm:pt>
    <dgm:pt modelId="{9E37F299-DD9A-B640-8797-9E402EAFD9D1}" type="sibTrans" cxnId="{FC93E73C-4028-8D48-A727-BF61BF95A970}">
      <dgm:prSet/>
      <dgm:spPr/>
      <dgm:t>
        <a:bodyPr/>
        <a:lstStyle/>
        <a:p>
          <a:endParaRPr lang="it-IT">
            <a:solidFill>
              <a:srgbClr val="000000"/>
            </a:solidFill>
          </a:endParaRPr>
        </a:p>
      </dgm:t>
    </dgm:pt>
    <dgm:pt modelId="{6D89B2E8-4149-0640-BDF4-A9C929098164}">
      <dgm:prSet custT="1"/>
      <dgm:spPr/>
      <dgm:t>
        <a:bodyPr/>
        <a:lstStyle/>
        <a:p>
          <a:pPr rtl="0"/>
          <a:r>
            <a:rPr lang="it-IT" sz="1600" smtClean="0">
              <a:solidFill>
                <a:srgbClr val="000000"/>
              </a:solidFill>
            </a:rPr>
            <a:t>AS</a:t>
          </a:r>
          <a:endParaRPr lang="it-IT" sz="1600" dirty="0">
            <a:solidFill>
              <a:srgbClr val="000000"/>
            </a:solidFill>
          </a:endParaRPr>
        </a:p>
      </dgm:t>
    </dgm:pt>
    <dgm:pt modelId="{3C494FE0-CFD8-9F4E-BD91-C216C3689383}" type="parTrans" cxnId="{427E5FD9-5C9B-0D4F-B3B3-834E92B6BBC4}">
      <dgm:prSet/>
      <dgm:spPr/>
      <dgm:t>
        <a:bodyPr/>
        <a:lstStyle/>
        <a:p>
          <a:endParaRPr lang="it-IT">
            <a:solidFill>
              <a:srgbClr val="000000"/>
            </a:solidFill>
          </a:endParaRPr>
        </a:p>
      </dgm:t>
    </dgm:pt>
    <dgm:pt modelId="{2FFC88F2-52C2-104F-A20A-14A1C5629B07}" type="sibTrans" cxnId="{427E5FD9-5C9B-0D4F-B3B3-834E92B6BBC4}">
      <dgm:prSet/>
      <dgm:spPr/>
      <dgm:t>
        <a:bodyPr/>
        <a:lstStyle/>
        <a:p>
          <a:endParaRPr lang="it-IT">
            <a:solidFill>
              <a:srgbClr val="000000"/>
            </a:solidFill>
          </a:endParaRPr>
        </a:p>
      </dgm:t>
    </dgm:pt>
    <dgm:pt modelId="{9E074DC7-9215-4540-9565-867672B61CF1}" type="pres">
      <dgm:prSet presAssocID="{9EB8D209-B89E-E04D-9403-514E08FB57C6}" presName="outerComposite" presStyleCnt="0">
        <dgm:presLayoutVars>
          <dgm:chMax val="5"/>
          <dgm:dir/>
          <dgm:resizeHandles val="exact"/>
        </dgm:presLayoutVars>
      </dgm:prSet>
      <dgm:spPr/>
      <dgm:t>
        <a:bodyPr/>
        <a:lstStyle/>
        <a:p>
          <a:endParaRPr lang="it-IT"/>
        </a:p>
      </dgm:t>
    </dgm:pt>
    <dgm:pt modelId="{DF05A249-7171-7D4C-9D97-88A4DF5BE01F}" type="pres">
      <dgm:prSet presAssocID="{9EB8D209-B89E-E04D-9403-514E08FB57C6}" presName="dummyMaxCanvas" presStyleCnt="0">
        <dgm:presLayoutVars/>
      </dgm:prSet>
      <dgm:spPr/>
      <dgm:t>
        <a:bodyPr/>
        <a:lstStyle/>
        <a:p>
          <a:endParaRPr lang="it-IT"/>
        </a:p>
      </dgm:t>
    </dgm:pt>
    <dgm:pt modelId="{B189AE81-CD49-D042-8474-393F073F6C7F}" type="pres">
      <dgm:prSet presAssocID="{9EB8D209-B89E-E04D-9403-514E08FB57C6}" presName="ThreeNodes_1" presStyleLbl="node1" presStyleIdx="0" presStyleCnt="3" custLinFactNeighborX="-236">
        <dgm:presLayoutVars>
          <dgm:bulletEnabled val="1"/>
        </dgm:presLayoutVars>
      </dgm:prSet>
      <dgm:spPr/>
      <dgm:t>
        <a:bodyPr/>
        <a:lstStyle/>
        <a:p>
          <a:endParaRPr lang="it-IT"/>
        </a:p>
      </dgm:t>
    </dgm:pt>
    <dgm:pt modelId="{4F4D36F9-0121-FA48-8B85-3C9756B895A7}" type="pres">
      <dgm:prSet presAssocID="{9EB8D209-B89E-E04D-9403-514E08FB57C6}" presName="ThreeNodes_2" presStyleLbl="node1" presStyleIdx="1" presStyleCnt="3">
        <dgm:presLayoutVars>
          <dgm:bulletEnabled val="1"/>
        </dgm:presLayoutVars>
      </dgm:prSet>
      <dgm:spPr/>
      <dgm:t>
        <a:bodyPr/>
        <a:lstStyle/>
        <a:p>
          <a:endParaRPr lang="it-IT"/>
        </a:p>
      </dgm:t>
    </dgm:pt>
    <dgm:pt modelId="{C0FE1E7E-A291-5B40-B59D-C573A88C27DB}" type="pres">
      <dgm:prSet presAssocID="{9EB8D209-B89E-E04D-9403-514E08FB57C6}" presName="ThreeNodes_3" presStyleLbl="node1" presStyleIdx="2" presStyleCnt="3" custLinFactNeighborX="0" custLinFactNeighborY="15344">
        <dgm:presLayoutVars>
          <dgm:bulletEnabled val="1"/>
        </dgm:presLayoutVars>
      </dgm:prSet>
      <dgm:spPr/>
      <dgm:t>
        <a:bodyPr/>
        <a:lstStyle/>
        <a:p>
          <a:endParaRPr lang="it-IT"/>
        </a:p>
      </dgm:t>
    </dgm:pt>
    <dgm:pt modelId="{8F930DF4-68A6-2045-9991-E5BF8F8A69D1}" type="pres">
      <dgm:prSet presAssocID="{9EB8D209-B89E-E04D-9403-514E08FB57C6}" presName="ThreeConn_1-2" presStyleLbl="fgAccFollowNode1" presStyleIdx="0" presStyleCnt="2">
        <dgm:presLayoutVars>
          <dgm:bulletEnabled val="1"/>
        </dgm:presLayoutVars>
      </dgm:prSet>
      <dgm:spPr/>
      <dgm:t>
        <a:bodyPr/>
        <a:lstStyle/>
        <a:p>
          <a:endParaRPr lang="it-IT"/>
        </a:p>
      </dgm:t>
    </dgm:pt>
    <dgm:pt modelId="{300D8300-9616-BA41-A702-F2E88D194F8C}" type="pres">
      <dgm:prSet presAssocID="{9EB8D209-B89E-E04D-9403-514E08FB57C6}" presName="ThreeConn_2-3" presStyleLbl="fgAccFollowNode1" presStyleIdx="1" presStyleCnt="2">
        <dgm:presLayoutVars>
          <dgm:bulletEnabled val="1"/>
        </dgm:presLayoutVars>
      </dgm:prSet>
      <dgm:spPr/>
      <dgm:t>
        <a:bodyPr/>
        <a:lstStyle/>
        <a:p>
          <a:endParaRPr lang="it-IT"/>
        </a:p>
      </dgm:t>
    </dgm:pt>
    <dgm:pt modelId="{6D38B649-D048-1047-8181-A8DF1A56F75B}" type="pres">
      <dgm:prSet presAssocID="{9EB8D209-B89E-E04D-9403-514E08FB57C6}" presName="ThreeNodes_1_text" presStyleLbl="node1" presStyleIdx="2" presStyleCnt="3">
        <dgm:presLayoutVars>
          <dgm:bulletEnabled val="1"/>
        </dgm:presLayoutVars>
      </dgm:prSet>
      <dgm:spPr/>
      <dgm:t>
        <a:bodyPr/>
        <a:lstStyle/>
        <a:p>
          <a:endParaRPr lang="it-IT"/>
        </a:p>
      </dgm:t>
    </dgm:pt>
    <dgm:pt modelId="{70F21C23-BF76-7B4B-AE3D-7AEB4CB63009}" type="pres">
      <dgm:prSet presAssocID="{9EB8D209-B89E-E04D-9403-514E08FB57C6}" presName="ThreeNodes_2_text" presStyleLbl="node1" presStyleIdx="2" presStyleCnt="3">
        <dgm:presLayoutVars>
          <dgm:bulletEnabled val="1"/>
        </dgm:presLayoutVars>
      </dgm:prSet>
      <dgm:spPr/>
      <dgm:t>
        <a:bodyPr/>
        <a:lstStyle/>
        <a:p>
          <a:endParaRPr lang="it-IT"/>
        </a:p>
      </dgm:t>
    </dgm:pt>
    <dgm:pt modelId="{1E5D3E90-81D7-0348-86C5-A3B3D8D6ABA9}" type="pres">
      <dgm:prSet presAssocID="{9EB8D209-B89E-E04D-9403-514E08FB57C6}" presName="ThreeNodes_3_text" presStyleLbl="node1" presStyleIdx="2" presStyleCnt="3">
        <dgm:presLayoutVars>
          <dgm:bulletEnabled val="1"/>
        </dgm:presLayoutVars>
      </dgm:prSet>
      <dgm:spPr/>
      <dgm:t>
        <a:bodyPr/>
        <a:lstStyle/>
        <a:p>
          <a:endParaRPr lang="it-IT"/>
        </a:p>
      </dgm:t>
    </dgm:pt>
  </dgm:ptLst>
  <dgm:cxnLst>
    <dgm:cxn modelId="{5EFB0DA4-1600-8141-9688-0AAA9CB33B8C}" type="presOf" srcId="{E9941A46-1EDA-2247-A980-85580B7E4300}" destId="{1E5D3E90-81D7-0348-86C5-A3B3D8D6ABA9}" srcOrd="1" destOrd="0" presId="urn:microsoft.com/office/officeart/2005/8/layout/vProcess5"/>
    <dgm:cxn modelId="{6E809759-5065-4446-A3B4-46F08BE0C4BD}" type="presOf" srcId="{5650F697-647F-0247-B964-D529EB9542EE}" destId="{1E5D3E90-81D7-0348-86C5-A3B3D8D6ABA9}" srcOrd="1" destOrd="2" presId="urn:microsoft.com/office/officeart/2005/8/layout/vProcess5"/>
    <dgm:cxn modelId="{7DED4848-7C27-B043-9A27-C0ADD1ACAAA1}" srcId="{9EB8D209-B89E-E04D-9403-514E08FB57C6}" destId="{E9941A46-1EDA-2247-A980-85580B7E4300}" srcOrd="2" destOrd="0" parTransId="{D0DBA085-15B3-3F48-BDCB-B922824755BA}" sibTransId="{8AD59A9E-65E7-3042-8FCA-94C0D2DAC859}"/>
    <dgm:cxn modelId="{499425E8-4034-7047-8F63-4BF947CD2EBE}" type="presOf" srcId="{CE821398-9998-B547-B8EC-F425BF7556C2}" destId="{B189AE81-CD49-D042-8474-393F073F6C7F}" srcOrd="0" destOrd="0" presId="urn:microsoft.com/office/officeart/2005/8/layout/vProcess5"/>
    <dgm:cxn modelId="{73973C37-28C7-8F4C-A168-4CB77BBA25E1}" type="presOf" srcId="{9EB8D209-B89E-E04D-9403-514E08FB57C6}" destId="{9E074DC7-9215-4540-9565-867672B61CF1}" srcOrd="0" destOrd="0" presId="urn:microsoft.com/office/officeart/2005/8/layout/vProcess5"/>
    <dgm:cxn modelId="{82176B5D-5C12-0B48-882E-D87B1BE91A00}" type="presOf" srcId="{CE821398-9998-B547-B8EC-F425BF7556C2}" destId="{6D38B649-D048-1047-8181-A8DF1A56F75B}" srcOrd="1" destOrd="0" presId="urn:microsoft.com/office/officeart/2005/8/layout/vProcess5"/>
    <dgm:cxn modelId="{186E354A-CBDA-BA4B-98E5-06140CB37876}" srcId="{9EB8D209-B89E-E04D-9403-514E08FB57C6}" destId="{64B45256-F24C-FA4D-B3DC-B83C16214479}" srcOrd="1" destOrd="0" parTransId="{29A02B15-D467-794A-8A2B-497575BB1122}" sibTransId="{C6583E4C-8122-0446-B4DD-7C6DFCCB73A4}"/>
    <dgm:cxn modelId="{3691C1BC-2CF4-5C4A-82F7-9B63F6F34D6F}" type="presOf" srcId="{E9941A46-1EDA-2247-A980-85580B7E4300}" destId="{C0FE1E7E-A291-5B40-B59D-C573A88C27DB}" srcOrd="0" destOrd="0" presId="urn:microsoft.com/office/officeart/2005/8/layout/vProcess5"/>
    <dgm:cxn modelId="{C778450F-9F78-F84E-A781-745492D80B77}" type="presOf" srcId="{5650F697-647F-0247-B964-D529EB9542EE}" destId="{C0FE1E7E-A291-5B40-B59D-C573A88C27DB}" srcOrd="0" destOrd="2" presId="urn:microsoft.com/office/officeart/2005/8/layout/vProcess5"/>
    <dgm:cxn modelId="{427E5FD9-5C9B-0D4F-B3B3-834E92B6BBC4}" srcId="{E9941A46-1EDA-2247-A980-85580B7E4300}" destId="{6D89B2E8-4149-0640-BDF4-A9C929098164}" srcOrd="0" destOrd="0" parTransId="{3C494FE0-CFD8-9F4E-BD91-C216C3689383}" sibTransId="{2FFC88F2-52C2-104F-A20A-14A1C5629B07}"/>
    <dgm:cxn modelId="{5AF30A61-7367-D047-8912-878A6CD7C9E2}" type="presOf" srcId="{64B45256-F24C-FA4D-B3DC-B83C16214479}" destId="{70F21C23-BF76-7B4B-AE3D-7AEB4CB63009}" srcOrd="1" destOrd="0" presId="urn:microsoft.com/office/officeart/2005/8/layout/vProcess5"/>
    <dgm:cxn modelId="{995F0EEE-06C3-3A43-A04C-7F69E7704566}" type="presOf" srcId="{C6583E4C-8122-0446-B4DD-7C6DFCCB73A4}" destId="{300D8300-9616-BA41-A702-F2E88D194F8C}" srcOrd="0" destOrd="0" presId="urn:microsoft.com/office/officeart/2005/8/layout/vProcess5"/>
    <dgm:cxn modelId="{CAD679DC-4992-CC4D-A43F-C6CFFEAC214F}" type="presOf" srcId="{64B45256-F24C-FA4D-B3DC-B83C16214479}" destId="{4F4D36F9-0121-FA48-8B85-3C9756B895A7}" srcOrd="0" destOrd="0" presId="urn:microsoft.com/office/officeart/2005/8/layout/vProcess5"/>
    <dgm:cxn modelId="{FC93E73C-4028-8D48-A727-BF61BF95A970}" srcId="{E9941A46-1EDA-2247-A980-85580B7E4300}" destId="{5650F697-647F-0247-B964-D529EB9542EE}" srcOrd="1" destOrd="0" parTransId="{362B2A35-2EFD-AD43-96F5-75D682649F32}" sibTransId="{9E37F299-DD9A-B640-8797-9E402EAFD9D1}"/>
    <dgm:cxn modelId="{E1488DA4-C4B9-CA49-9B52-E770087D1B45}" type="presOf" srcId="{6D89B2E8-4149-0640-BDF4-A9C929098164}" destId="{1E5D3E90-81D7-0348-86C5-A3B3D8D6ABA9}" srcOrd="1" destOrd="1" presId="urn:microsoft.com/office/officeart/2005/8/layout/vProcess5"/>
    <dgm:cxn modelId="{1A29795C-72E1-774F-9535-76B21107855D}" type="presOf" srcId="{942E98ED-BF55-FB41-BBC1-679F7A9ECE05}" destId="{8F930DF4-68A6-2045-9991-E5BF8F8A69D1}" srcOrd="0" destOrd="0" presId="urn:microsoft.com/office/officeart/2005/8/layout/vProcess5"/>
    <dgm:cxn modelId="{F1C96F40-B2AA-704D-9152-BF9FEB3397F2}" type="presOf" srcId="{6D89B2E8-4149-0640-BDF4-A9C929098164}" destId="{C0FE1E7E-A291-5B40-B59D-C573A88C27DB}" srcOrd="0" destOrd="1" presId="urn:microsoft.com/office/officeart/2005/8/layout/vProcess5"/>
    <dgm:cxn modelId="{CFCA2447-7E0B-0145-A79C-D9EB27CA7080}" srcId="{9EB8D209-B89E-E04D-9403-514E08FB57C6}" destId="{CE821398-9998-B547-B8EC-F425BF7556C2}" srcOrd="0" destOrd="0" parTransId="{884D6694-9538-8C4B-A1B6-5F3F11A7BF99}" sibTransId="{942E98ED-BF55-FB41-BBC1-679F7A9ECE05}"/>
    <dgm:cxn modelId="{050D51B1-F4BD-8649-97F4-17C8A7317D16}" type="presParOf" srcId="{9E074DC7-9215-4540-9565-867672B61CF1}" destId="{DF05A249-7171-7D4C-9D97-88A4DF5BE01F}" srcOrd="0" destOrd="0" presId="urn:microsoft.com/office/officeart/2005/8/layout/vProcess5"/>
    <dgm:cxn modelId="{C623753E-F677-CA4E-A5AD-5E4C703B9479}" type="presParOf" srcId="{9E074DC7-9215-4540-9565-867672B61CF1}" destId="{B189AE81-CD49-D042-8474-393F073F6C7F}" srcOrd="1" destOrd="0" presId="urn:microsoft.com/office/officeart/2005/8/layout/vProcess5"/>
    <dgm:cxn modelId="{F6B349E3-5E15-1B41-8384-E3021A282F73}" type="presParOf" srcId="{9E074DC7-9215-4540-9565-867672B61CF1}" destId="{4F4D36F9-0121-FA48-8B85-3C9756B895A7}" srcOrd="2" destOrd="0" presId="urn:microsoft.com/office/officeart/2005/8/layout/vProcess5"/>
    <dgm:cxn modelId="{86E9B78B-CC3E-BC49-A639-6C575A07E88D}" type="presParOf" srcId="{9E074DC7-9215-4540-9565-867672B61CF1}" destId="{C0FE1E7E-A291-5B40-B59D-C573A88C27DB}" srcOrd="3" destOrd="0" presId="urn:microsoft.com/office/officeart/2005/8/layout/vProcess5"/>
    <dgm:cxn modelId="{2CE8E1B9-DA5C-0144-9025-2EC61B8DDF1A}" type="presParOf" srcId="{9E074DC7-9215-4540-9565-867672B61CF1}" destId="{8F930DF4-68A6-2045-9991-E5BF8F8A69D1}" srcOrd="4" destOrd="0" presId="urn:microsoft.com/office/officeart/2005/8/layout/vProcess5"/>
    <dgm:cxn modelId="{BBBCBADC-09DC-364A-B1DE-D57C77A89E15}" type="presParOf" srcId="{9E074DC7-9215-4540-9565-867672B61CF1}" destId="{300D8300-9616-BA41-A702-F2E88D194F8C}" srcOrd="5" destOrd="0" presId="urn:microsoft.com/office/officeart/2005/8/layout/vProcess5"/>
    <dgm:cxn modelId="{E805E526-A986-D440-9CF9-D9A520CFB5E5}" type="presParOf" srcId="{9E074DC7-9215-4540-9565-867672B61CF1}" destId="{6D38B649-D048-1047-8181-A8DF1A56F75B}" srcOrd="6" destOrd="0" presId="urn:microsoft.com/office/officeart/2005/8/layout/vProcess5"/>
    <dgm:cxn modelId="{5AB17E0F-E84A-9C4B-966B-ECF7690EFA9B}" type="presParOf" srcId="{9E074DC7-9215-4540-9565-867672B61CF1}" destId="{70F21C23-BF76-7B4B-AE3D-7AEB4CB63009}" srcOrd="7" destOrd="0" presId="urn:microsoft.com/office/officeart/2005/8/layout/vProcess5"/>
    <dgm:cxn modelId="{C63BF05C-8E33-3143-ACEA-D68F3CCF3372}" type="presParOf" srcId="{9E074DC7-9215-4540-9565-867672B61CF1}" destId="{1E5D3E90-81D7-0348-86C5-A3B3D8D6ABA9}"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B8D209-B89E-E04D-9403-514E08FB57C6}" type="doc">
      <dgm:prSet loTypeId="urn:microsoft.com/office/officeart/2005/8/layout/vProcess5" loCatId="process" qsTypeId="urn:microsoft.com/office/officeart/2005/8/quickstyle/3D2" qsCatId="3D" csTypeId="urn:microsoft.com/office/officeart/2005/8/colors/accent3_2" csCatId="accent3" phldr="1"/>
      <dgm:spPr/>
      <dgm:t>
        <a:bodyPr/>
        <a:lstStyle/>
        <a:p>
          <a:endParaRPr lang="it-IT"/>
        </a:p>
      </dgm:t>
    </dgm:pt>
    <dgm:pt modelId="{CE821398-9998-B547-B8EC-F425BF7556C2}">
      <dgm:prSet custT="1"/>
      <dgm:spPr/>
      <dgm:t>
        <a:bodyPr/>
        <a:lstStyle/>
        <a:p>
          <a:pPr algn="ctr" rtl="0"/>
          <a:r>
            <a:rPr lang="en-GB" sz="4000" dirty="0" smtClean="0">
              <a:solidFill>
                <a:schemeClr val="bg1"/>
              </a:solidFill>
            </a:rPr>
            <a:t>Prediction</a:t>
          </a:r>
          <a:endParaRPr lang="en-GB" sz="4000" dirty="0">
            <a:solidFill>
              <a:schemeClr val="bg1"/>
            </a:solidFill>
          </a:endParaRPr>
        </a:p>
      </dgm:t>
    </dgm:pt>
    <dgm:pt modelId="{884D6694-9538-8C4B-A1B6-5F3F11A7BF99}" type="parTrans" cxnId="{CFCA2447-7E0B-0145-A79C-D9EB27CA7080}">
      <dgm:prSet/>
      <dgm:spPr/>
      <dgm:t>
        <a:bodyPr/>
        <a:lstStyle/>
        <a:p>
          <a:pPr algn="ctr"/>
          <a:endParaRPr lang="it-IT" sz="4000">
            <a:solidFill>
              <a:schemeClr val="bg1"/>
            </a:solidFill>
          </a:endParaRPr>
        </a:p>
      </dgm:t>
    </dgm:pt>
    <dgm:pt modelId="{942E98ED-BF55-FB41-BBC1-679F7A9ECE05}" type="sibTrans" cxnId="{CFCA2447-7E0B-0145-A79C-D9EB27CA7080}">
      <dgm:prSet custT="1"/>
      <dgm:spPr/>
      <dgm:t>
        <a:bodyPr/>
        <a:lstStyle/>
        <a:p>
          <a:pPr algn="ctr"/>
          <a:endParaRPr lang="it-IT" sz="4000">
            <a:solidFill>
              <a:schemeClr val="bg1"/>
            </a:solidFill>
          </a:endParaRPr>
        </a:p>
      </dgm:t>
    </dgm:pt>
    <dgm:pt modelId="{64B45256-F24C-FA4D-B3DC-B83C16214479}">
      <dgm:prSet custT="1"/>
      <dgm:spPr/>
      <dgm:t>
        <a:bodyPr/>
        <a:lstStyle/>
        <a:p>
          <a:pPr algn="ctr" rtl="0"/>
          <a:r>
            <a:rPr lang="en-GB" sz="4000" dirty="0" smtClean="0">
              <a:solidFill>
                <a:schemeClr val="bg1"/>
              </a:solidFill>
            </a:rPr>
            <a:t>Prognosis</a:t>
          </a:r>
          <a:endParaRPr lang="en-GB" sz="4000" dirty="0">
            <a:solidFill>
              <a:schemeClr val="bg1"/>
            </a:solidFill>
          </a:endParaRPr>
        </a:p>
      </dgm:t>
    </dgm:pt>
    <dgm:pt modelId="{29A02B15-D467-794A-8A2B-497575BB1122}" type="parTrans" cxnId="{186E354A-CBDA-BA4B-98E5-06140CB37876}">
      <dgm:prSet/>
      <dgm:spPr/>
      <dgm:t>
        <a:bodyPr/>
        <a:lstStyle/>
        <a:p>
          <a:pPr algn="ctr"/>
          <a:endParaRPr lang="it-IT" sz="4000">
            <a:solidFill>
              <a:schemeClr val="bg1"/>
            </a:solidFill>
          </a:endParaRPr>
        </a:p>
      </dgm:t>
    </dgm:pt>
    <dgm:pt modelId="{C6583E4C-8122-0446-B4DD-7C6DFCCB73A4}" type="sibTrans" cxnId="{186E354A-CBDA-BA4B-98E5-06140CB37876}">
      <dgm:prSet custT="1"/>
      <dgm:spPr/>
      <dgm:t>
        <a:bodyPr/>
        <a:lstStyle/>
        <a:p>
          <a:pPr algn="ctr"/>
          <a:endParaRPr lang="it-IT" sz="4000">
            <a:solidFill>
              <a:schemeClr val="bg1"/>
            </a:solidFill>
          </a:endParaRPr>
        </a:p>
      </dgm:t>
    </dgm:pt>
    <dgm:pt modelId="{E9941A46-1EDA-2247-A980-85580B7E4300}">
      <dgm:prSet custT="1"/>
      <dgm:spPr/>
      <dgm:t>
        <a:bodyPr/>
        <a:lstStyle/>
        <a:p>
          <a:pPr algn="ctr" rtl="0"/>
          <a:r>
            <a:rPr lang="it-IT" sz="4000" dirty="0" smtClean="0">
              <a:solidFill>
                <a:schemeClr val="bg1"/>
              </a:solidFill>
            </a:rPr>
            <a:t>Follow-up</a:t>
          </a:r>
          <a:endParaRPr lang="it-IT" sz="4000" dirty="0">
            <a:solidFill>
              <a:schemeClr val="bg1"/>
            </a:solidFill>
          </a:endParaRPr>
        </a:p>
      </dgm:t>
    </dgm:pt>
    <dgm:pt modelId="{D0DBA085-15B3-3F48-BDCB-B922824755BA}" type="parTrans" cxnId="{7DED4848-7C27-B043-9A27-C0ADD1ACAAA1}">
      <dgm:prSet/>
      <dgm:spPr/>
      <dgm:t>
        <a:bodyPr/>
        <a:lstStyle/>
        <a:p>
          <a:pPr algn="ctr"/>
          <a:endParaRPr lang="it-IT" sz="4000">
            <a:solidFill>
              <a:schemeClr val="bg1"/>
            </a:solidFill>
          </a:endParaRPr>
        </a:p>
      </dgm:t>
    </dgm:pt>
    <dgm:pt modelId="{8AD59A9E-65E7-3042-8FCA-94C0D2DAC859}" type="sibTrans" cxnId="{7DED4848-7C27-B043-9A27-C0ADD1ACAAA1}">
      <dgm:prSet/>
      <dgm:spPr/>
      <dgm:t>
        <a:bodyPr/>
        <a:lstStyle/>
        <a:p>
          <a:pPr algn="ctr"/>
          <a:endParaRPr lang="it-IT" sz="4000">
            <a:solidFill>
              <a:schemeClr val="bg1"/>
            </a:solidFill>
          </a:endParaRPr>
        </a:p>
      </dgm:t>
    </dgm:pt>
    <dgm:pt modelId="{9E074DC7-9215-4540-9565-867672B61CF1}" type="pres">
      <dgm:prSet presAssocID="{9EB8D209-B89E-E04D-9403-514E08FB57C6}" presName="outerComposite" presStyleCnt="0">
        <dgm:presLayoutVars>
          <dgm:chMax val="5"/>
          <dgm:dir/>
          <dgm:resizeHandles val="exact"/>
        </dgm:presLayoutVars>
      </dgm:prSet>
      <dgm:spPr/>
      <dgm:t>
        <a:bodyPr/>
        <a:lstStyle/>
        <a:p>
          <a:endParaRPr lang="it-IT"/>
        </a:p>
      </dgm:t>
    </dgm:pt>
    <dgm:pt modelId="{DF05A249-7171-7D4C-9D97-88A4DF5BE01F}" type="pres">
      <dgm:prSet presAssocID="{9EB8D209-B89E-E04D-9403-514E08FB57C6}" presName="dummyMaxCanvas" presStyleCnt="0">
        <dgm:presLayoutVars/>
      </dgm:prSet>
      <dgm:spPr/>
      <dgm:t>
        <a:bodyPr/>
        <a:lstStyle/>
        <a:p>
          <a:endParaRPr lang="it-IT"/>
        </a:p>
      </dgm:t>
    </dgm:pt>
    <dgm:pt modelId="{B189AE81-CD49-D042-8474-393F073F6C7F}" type="pres">
      <dgm:prSet presAssocID="{9EB8D209-B89E-E04D-9403-514E08FB57C6}" presName="ThreeNodes_1" presStyleLbl="node1" presStyleIdx="0" presStyleCnt="3" custLinFactNeighborX="-236">
        <dgm:presLayoutVars>
          <dgm:bulletEnabled val="1"/>
        </dgm:presLayoutVars>
      </dgm:prSet>
      <dgm:spPr/>
      <dgm:t>
        <a:bodyPr/>
        <a:lstStyle/>
        <a:p>
          <a:endParaRPr lang="it-IT"/>
        </a:p>
      </dgm:t>
    </dgm:pt>
    <dgm:pt modelId="{4F4D36F9-0121-FA48-8B85-3C9756B895A7}" type="pres">
      <dgm:prSet presAssocID="{9EB8D209-B89E-E04D-9403-514E08FB57C6}" presName="ThreeNodes_2" presStyleLbl="node1" presStyleIdx="1" presStyleCnt="3">
        <dgm:presLayoutVars>
          <dgm:bulletEnabled val="1"/>
        </dgm:presLayoutVars>
      </dgm:prSet>
      <dgm:spPr/>
      <dgm:t>
        <a:bodyPr/>
        <a:lstStyle/>
        <a:p>
          <a:endParaRPr lang="it-IT"/>
        </a:p>
      </dgm:t>
    </dgm:pt>
    <dgm:pt modelId="{C0FE1E7E-A291-5B40-B59D-C573A88C27DB}" type="pres">
      <dgm:prSet presAssocID="{9EB8D209-B89E-E04D-9403-514E08FB57C6}" presName="ThreeNodes_3" presStyleLbl="node1" presStyleIdx="2" presStyleCnt="3" custLinFactNeighborX="0" custLinFactNeighborY="15344">
        <dgm:presLayoutVars>
          <dgm:bulletEnabled val="1"/>
        </dgm:presLayoutVars>
      </dgm:prSet>
      <dgm:spPr/>
      <dgm:t>
        <a:bodyPr/>
        <a:lstStyle/>
        <a:p>
          <a:endParaRPr lang="it-IT"/>
        </a:p>
      </dgm:t>
    </dgm:pt>
    <dgm:pt modelId="{8F930DF4-68A6-2045-9991-E5BF8F8A69D1}" type="pres">
      <dgm:prSet presAssocID="{9EB8D209-B89E-E04D-9403-514E08FB57C6}" presName="ThreeConn_1-2" presStyleLbl="fgAccFollowNode1" presStyleIdx="0" presStyleCnt="2">
        <dgm:presLayoutVars>
          <dgm:bulletEnabled val="1"/>
        </dgm:presLayoutVars>
      </dgm:prSet>
      <dgm:spPr/>
      <dgm:t>
        <a:bodyPr/>
        <a:lstStyle/>
        <a:p>
          <a:endParaRPr lang="it-IT"/>
        </a:p>
      </dgm:t>
    </dgm:pt>
    <dgm:pt modelId="{300D8300-9616-BA41-A702-F2E88D194F8C}" type="pres">
      <dgm:prSet presAssocID="{9EB8D209-B89E-E04D-9403-514E08FB57C6}" presName="ThreeConn_2-3" presStyleLbl="fgAccFollowNode1" presStyleIdx="1" presStyleCnt="2">
        <dgm:presLayoutVars>
          <dgm:bulletEnabled val="1"/>
        </dgm:presLayoutVars>
      </dgm:prSet>
      <dgm:spPr/>
      <dgm:t>
        <a:bodyPr/>
        <a:lstStyle/>
        <a:p>
          <a:endParaRPr lang="it-IT"/>
        </a:p>
      </dgm:t>
    </dgm:pt>
    <dgm:pt modelId="{6D38B649-D048-1047-8181-A8DF1A56F75B}" type="pres">
      <dgm:prSet presAssocID="{9EB8D209-B89E-E04D-9403-514E08FB57C6}" presName="ThreeNodes_1_text" presStyleLbl="node1" presStyleIdx="2" presStyleCnt="3">
        <dgm:presLayoutVars>
          <dgm:bulletEnabled val="1"/>
        </dgm:presLayoutVars>
      </dgm:prSet>
      <dgm:spPr/>
      <dgm:t>
        <a:bodyPr/>
        <a:lstStyle/>
        <a:p>
          <a:endParaRPr lang="it-IT"/>
        </a:p>
      </dgm:t>
    </dgm:pt>
    <dgm:pt modelId="{70F21C23-BF76-7B4B-AE3D-7AEB4CB63009}" type="pres">
      <dgm:prSet presAssocID="{9EB8D209-B89E-E04D-9403-514E08FB57C6}" presName="ThreeNodes_2_text" presStyleLbl="node1" presStyleIdx="2" presStyleCnt="3">
        <dgm:presLayoutVars>
          <dgm:bulletEnabled val="1"/>
        </dgm:presLayoutVars>
      </dgm:prSet>
      <dgm:spPr/>
      <dgm:t>
        <a:bodyPr/>
        <a:lstStyle/>
        <a:p>
          <a:endParaRPr lang="it-IT"/>
        </a:p>
      </dgm:t>
    </dgm:pt>
    <dgm:pt modelId="{1E5D3E90-81D7-0348-86C5-A3B3D8D6ABA9}" type="pres">
      <dgm:prSet presAssocID="{9EB8D209-B89E-E04D-9403-514E08FB57C6}" presName="ThreeNodes_3_text" presStyleLbl="node1" presStyleIdx="2" presStyleCnt="3">
        <dgm:presLayoutVars>
          <dgm:bulletEnabled val="1"/>
        </dgm:presLayoutVars>
      </dgm:prSet>
      <dgm:spPr/>
      <dgm:t>
        <a:bodyPr/>
        <a:lstStyle/>
        <a:p>
          <a:endParaRPr lang="it-IT"/>
        </a:p>
      </dgm:t>
    </dgm:pt>
  </dgm:ptLst>
  <dgm:cxnLst>
    <dgm:cxn modelId="{7DED4848-7C27-B043-9A27-C0ADD1ACAAA1}" srcId="{9EB8D209-B89E-E04D-9403-514E08FB57C6}" destId="{E9941A46-1EDA-2247-A980-85580B7E4300}" srcOrd="2" destOrd="0" parTransId="{D0DBA085-15B3-3F48-BDCB-B922824755BA}" sibTransId="{8AD59A9E-65E7-3042-8FCA-94C0D2DAC859}"/>
    <dgm:cxn modelId="{3C07144C-61BA-9C46-8045-28145E1EC720}" type="presOf" srcId="{64B45256-F24C-FA4D-B3DC-B83C16214479}" destId="{70F21C23-BF76-7B4B-AE3D-7AEB4CB63009}" srcOrd="1" destOrd="0" presId="urn:microsoft.com/office/officeart/2005/8/layout/vProcess5"/>
    <dgm:cxn modelId="{C8D9BF8E-3A9B-F24F-80A5-C6B60B2BEFE3}" type="presOf" srcId="{942E98ED-BF55-FB41-BBC1-679F7A9ECE05}" destId="{8F930DF4-68A6-2045-9991-E5BF8F8A69D1}" srcOrd="0" destOrd="0" presId="urn:microsoft.com/office/officeart/2005/8/layout/vProcess5"/>
    <dgm:cxn modelId="{186E354A-CBDA-BA4B-98E5-06140CB37876}" srcId="{9EB8D209-B89E-E04D-9403-514E08FB57C6}" destId="{64B45256-F24C-FA4D-B3DC-B83C16214479}" srcOrd="1" destOrd="0" parTransId="{29A02B15-D467-794A-8A2B-497575BB1122}" sibTransId="{C6583E4C-8122-0446-B4DD-7C6DFCCB73A4}"/>
    <dgm:cxn modelId="{2E45F7A2-A73D-DB43-A70D-43B40BFFA98E}" type="presOf" srcId="{E9941A46-1EDA-2247-A980-85580B7E4300}" destId="{C0FE1E7E-A291-5B40-B59D-C573A88C27DB}" srcOrd="0" destOrd="0" presId="urn:microsoft.com/office/officeart/2005/8/layout/vProcess5"/>
    <dgm:cxn modelId="{76BCCB61-A975-924D-8E33-17A367437097}" type="presOf" srcId="{64B45256-F24C-FA4D-B3DC-B83C16214479}" destId="{4F4D36F9-0121-FA48-8B85-3C9756B895A7}" srcOrd="0" destOrd="0" presId="urn:microsoft.com/office/officeart/2005/8/layout/vProcess5"/>
    <dgm:cxn modelId="{07B8017A-E83F-AD4E-9CB4-0C9CF16B8B02}" type="presOf" srcId="{CE821398-9998-B547-B8EC-F425BF7556C2}" destId="{6D38B649-D048-1047-8181-A8DF1A56F75B}" srcOrd="1" destOrd="0" presId="urn:microsoft.com/office/officeart/2005/8/layout/vProcess5"/>
    <dgm:cxn modelId="{E2787A56-4761-334D-9C4B-F8D95CCD8815}" type="presOf" srcId="{C6583E4C-8122-0446-B4DD-7C6DFCCB73A4}" destId="{300D8300-9616-BA41-A702-F2E88D194F8C}" srcOrd="0" destOrd="0" presId="urn:microsoft.com/office/officeart/2005/8/layout/vProcess5"/>
    <dgm:cxn modelId="{8CDE387A-7414-294B-9D7A-A68608B7E9E1}" type="presOf" srcId="{CE821398-9998-B547-B8EC-F425BF7556C2}" destId="{B189AE81-CD49-D042-8474-393F073F6C7F}" srcOrd="0" destOrd="0" presId="urn:microsoft.com/office/officeart/2005/8/layout/vProcess5"/>
    <dgm:cxn modelId="{45A7E358-4335-F646-A22B-45DB540221E5}" type="presOf" srcId="{E9941A46-1EDA-2247-A980-85580B7E4300}" destId="{1E5D3E90-81D7-0348-86C5-A3B3D8D6ABA9}" srcOrd="1" destOrd="0" presId="urn:microsoft.com/office/officeart/2005/8/layout/vProcess5"/>
    <dgm:cxn modelId="{6747C513-E2F1-7E45-9766-DCC89117CCF4}" type="presOf" srcId="{9EB8D209-B89E-E04D-9403-514E08FB57C6}" destId="{9E074DC7-9215-4540-9565-867672B61CF1}" srcOrd="0" destOrd="0" presId="urn:microsoft.com/office/officeart/2005/8/layout/vProcess5"/>
    <dgm:cxn modelId="{CFCA2447-7E0B-0145-A79C-D9EB27CA7080}" srcId="{9EB8D209-B89E-E04D-9403-514E08FB57C6}" destId="{CE821398-9998-B547-B8EC-F425BF7556C2}" srcOrd="0" destOrd="0" parTransId="{884D6694-9538-8C4B-A1B6-5F3F11A7BF99}" sibTransId="{942E98ED-BF55-FB41-BBC1-679F7A9ECE05}"/>
    <dgm:cxn modelId="{0DA15F6C-8E7D-3D46-B84C-880E14DFB9F1}" type="presParOf" srcId="{9E074DC7-9215-4540-9565-867672B61CF1}" destId="{DF05A249-7171-7D4C-9D97-88A4DF5BE01F}" srcOrd="0" destOrd="0" presId="urn:microsoft.com/office/officeart/2005/8/layout/vProcess5"/>
    <dgm:cxn modelId="{B76CA08D-26BB-E04D-B4E0-B4B3D925BA63}" type="presParOf" srcId="{9E074DC7-9215-4540-9565-867672B61CF1}" destId="{B189AE81-CD49-D042-8474-393F073F6C7F}" srcOrd="1" destOrd="0" presId="urn:microsoft.com/office/officeart/2005/8/layout/vProcess5"/>
    <dgm:cxn modelId="{6565B7C7-C574-7C44-B0EE-418BDC7F9991}" type="presParOf" srcId="{9E074DC7-9215-4540-9565-867672B61CF1}" destId="{4F4D36F9-0121-FA48-8B85-3C9756B895A7}" srcOrd="2" destOrd="0" presId="urn:microsoft.com/office/officeart/2005/8/layout/vProcess5"/>
    <dgm:cxn modelId="{48431964-2B6F-D04A-8284-C20FC5815C92}" type="presParOf" srcId="{9E074DC7-9215-4540-9565-867672B61CF1}" destId="{C0FE1E7E-A291-5B40-B59D-C573A88C27DB}" srcOrd="3" destOrd="0" presId="urn:microsoft.com/office/officeart/2005/8/layout/vProcess5"/>
    <dgm:cxn modelId="{5E04DC6A-6E0C-924F-9300-89E80B24969B}" type="presParOf" srcId="{9E074DC7-9215-4540-9565-867672B61CF1}" destId="{8F930DF4-68A6-2045-9991-E5BF8F8A69D1}" srcOrd="4" destOrd="0" presId="urn:microsoft.com/office/officeart/2005/8/layout/vProcess5"/>
    <dgm:cxn modelId="{A166F699-7F30-E94C-B8F2-1FDD0C0E56DA}" type="presParOf" srcId="{9E074DC7-9215-4540-9565-867672B61CF1}" destId="{300D8300-9616-BA41-A702-F2E88D194F8C}" srcOrd="5" destOrd="0" presId="urn:microsoft.com/office/officeart/2005/8/layout/vProcess5"/>
    <dgm:cxn modelId="{8D22D1E0-9DAA-9645-9F1C-C2F9464BE243}" type="presParOf" srcId="{9E074DC7-9215-4540-9565-867672B61CF1}" destId="{6D38B649-D048-1047-8181-A8DF1A56F75B}" srcOrd="6" destOrd="0" presId="urn:microsoft.com/office/officeart/2005/8/layout/vProcess5"/>
    <dgm:cxn modelId="{7E436484-B983-C041-9974-002498C1A8B3}" type="presParOf" srcId="{9E074DC7-9215-4540-9565-867672B61CF1}" destId="{70F21C23-BF76-7B4B-AE3D-7AEB4CB63009}" srcOrd="7" destOrd="0" presId="urn:microsoft.com/office/officeart/2005/8/layout/vProcess5"/>
    <dgm:cxn modelId="{6443F0EA-E3F3-F14C-B4D2-65C434FE87E5}" type="presParOf" srcId="{9E074DC7-9215-4540-9565-867672B61CF1}" destId="{1E5D3E90-81D7-0348-86C5-A3B3D8D6ABA9}"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18BCAA-23CC-42B4-BAD6-9FBF423EFED8}" type="doc">
      <dgm:prSet loTypeId="urn:microsoft.com/office/officeart/2005/8/layout/process3" loCatId="process" qsTypeId="urn:microsoft.com/office/officeart/2005/8/quickstyle/3D2" qsCatId="3D" csTypeId="urn:microsoft.com/office/officeart/2005/8/colors/accent3_2" csCatId="accent3" phldr="1"/>
      <dgm:spPr/>
      <dgm:t>
        <a:bodyPr/>
        <a:lstStyle/>
        <a:p>
          <a:endParaRPr lang="it-IT"/>
        </a:p>
      </dgm:t>
    </dgm:pt>
    <dgm:pt modelId="{DC6C545A-1354-4714-8CC2-2857B05BED02}">
      <dgm:prSet/>
      <dgm:spPr/>
      <dgm:t>
        <a:bodyPr/>
        <a:lstStyle/>
        <a:p>
          <a:pPr rtl="0"/>
          <a:r>
            <a:rPr lang="en-US" dirty="0" smtClean="0">
              <a:solidFill>
                <a:srgbClr val="000000"/>
              </a:solidFill>
            </a:rPr>
            <a:t>According to analytic and preliminary clinical studies, [-2]proPSA and its derivatives, namely %[-2]proPSA and </a:t>
          </a:r>
          <a:r>
            <a:rPr lang="en-US" dirty="0" err="1" smtClean="0">
              <a:solidFill>
                <a:srgbClr val="000000"/>
              </a:solidFill>
            </a:rPr>
            <a:t>Hybritech</a:t>
          </a:r>
          <a:r>
            <a:rPr lang="en-US" dirty="0" smtClean="0">
              <a:solidFill>
                <a:srgbClr val="000000"/>
              </a:solidFill>
            </a:rPr>
            <a:t> Prostate Health Index (PHI), might be clinically useful</a:t>
          </a:r>
          <a:endParaRPr lang="it-IT" dirty="0">
            <a:solidFill>
              <a:srgbClr val="000000"/>
            </a:solidFill>
          </a:endParaRPr>
        </a:p>
      </dgm:t>
    </dgm:pt>
    <dgm:pt modelId="{42FE609B-679C-4F8D-B887-F0F245A1833E}" type="parTrans" cxnId="{9DAD5C69-47E1-491A-8712-CF41EB84A977}">
      <dgm:prSet/>
      <dgm:spPr/>
      <dgm:t>
        <a:bodyPr/>
        <a:lstStyle/>
        <a:p>
          <a:endParaRPr lang="it-IT">
            <a:solidFill>
              <a:srgbClr val="000000"/>
            </a:solidFill>
          </a:endParaRPr>
        </a:p>
      </dgm:t>
    </dgm:pt>
    <dgm:pt modelId="{B8671A00-B18B-4F97-AEAC-AECA0CA701EA}" type="sibTrans" cxnId="{9DAD5C69-47E1-491A-8712-CF41EB84A977}">
      <dgm:prSet/>
      <dgm:spPr/>
      <dgm:t>
        <a:bodyPr/>
        <a:lstStyle/>
        <a:p>
          <a:endParaRPr lang="it-IT">
            <a:solidFill>
              <a:srgbClr val="000000"/>
            </a:solidFill>
          </a:endParaRPr>
        </a:p>
      </dgm:t>
    </dgm:pt>
    <dgm:pt modelId="{65D51849-E581-0A47-A661-5E7181D13C61}" type="pres">
      <dgm:prSet presAssocID="{A918BCAA-23CC-42B4-BAD6-9FBF423EFED8}" presName="linearFlow" presStyleCnt="0">
        <dgm:presLayoutVars>
          <dgm:dir/>
          <dgm:animLvl val="lvl"/>
          <dgm:resizeHandles val="exact"/>
        </dgm:presLayoutVars>
      </dgm:prSet>
      <dgm:spPr/>
      <dgm:t>
        <a:bodyPr/>
        <a:lstStyle/>
        <a:p>
          <a:endParaRPr lang="it-IT"/>
        </a:p>
      </dgm:t>
    </dgm:pt>
    <dgm:pt modelId="{A001D8B7-77B1-5942-AC2F-BD4FCFC5D56D}" type="pres">
      <dgm:prSet presAssocID="{DC6C545A-1354-4714-8CC2-2857B05BED02}" presName="composite" presStyleCnt="0"/>
      <dgm:spPr/>
      <dgm:t>
        <a:bodyPr/>
        <a:lstStyle/>
        <a:p>
          <a:endParaRPr lang="it-IT"/>
        </a:p>
      </dgm:t>
    </dgm:pt>
    <dgm:pt modelId="{C4079B5B-374C-5A4F-8508-65A8E0284FB2}" type="pres">
      <dgm:prSet presAssocID="{DC6C545A-1354-4714-8CC2-2857B05BED02}" presName="parTx" presStyleLbl="node1" presStyleIdx="0" presStyleCnt="1">
        <dgm:presLayoutVars>
          <dgm:chMax val="0"/>
          <dgm:chPref val="0"/>
          <dgm:bulletEnabled val="1"/>
        </dgm:presLayoutVars>
      </dgm:prSet>
      <dgm:spPr/>
      <dgm:t>
        <a:bodyPr/>
        <a:lstStyle/>
        <a:p>
          <a:endParaRPr lang="it-IT"/>
        </a:p>
      </dgm:t>
    </dgm:pt>
    <dgm:pt modelId="{A5393E79-E623-8646-940C-A943FC536184}" type="pres">
      <dgm:prSet presAssocID="{DC6C545A-1354-4714-8CC2-2857B05BED02}" presName="parSh" presStyleLbl="node1" presStyleIdx="0" presStyleCnt="1"/>
      <dgm:spPr/>
      <dgm:t>
        <a:bodyPr/>
        <a:lstStyle/>
        <a:p>
          <a:endParaRPr lang="it-IT"/>
        </a:p>
      </dgm:t>
    </dgm:pt>
    <dgm:pt modelId="{5F9FF060-2C07-0E4A-B93B-9DCF67485617}" type="pres">
      <dgm:prSet presAssocID="{DC6C545A-1354-4714-8CC2-2857B05BED02}" presName="desTx" presStyleLbl="fgAcc1" presStyleIdx="0" presStyleCnt="1">
        <dgm:presLayoutVars>
          <dgm:bulletEnabled val="1"/>
        </dgm:presLayoutVars>
      </dgm:prSet>
      <dgm:spPr/>
      <dgm:t>
        <a:bodyPr/>
        <a:lstStyle/>
        <a:p>
          <a:endParaRPr lang="it-IT"/>
        </a:p>
      </dgm:t>
    </dgm:pt>
  </dgm:ptLst>
  <dgm:cxnLst>
    <dgm:cxn modelId="{9DAD5C69-47E1-491A-8712-CF41EB84A977}" srcId="{A918BCAA-23CC-42B4-BAD6-9FBF423EFED8}" destId="{DC6C545A-1354-4714-8CC2-2857B05BED02}" srcOrd="0" destOrd="0" parTransId="{42FE609B-679C-4F8D-B887-F0F245A1833E}" sibTransId="{B8671A00-B18B-4F97-AEAC-AECA0CA701EA}"/>
    <dgm:cxn modelId="{3EDDD329-0EDC-F544-BB03-A63EAF1233BA}" type="presOf" srcId="{DC6C545A-1354-4714-8CC2-2857B05BED02}" destId="{A5393E79-E623-8646-940C-A943FC536184}" srcOrd="1" destOrd="0" presId="urn:microsoft.com/office/officeart/2005/8/layout/process3"/>
    <dgm:cxn modelId="{0406BB7C-3DAD-7445-9351-E7FD0B02BAD0}" type="presOf" srcId="{A918BCAA-23CC-42B4-BAD6-9FBF423EFED8}" destId="{65D51849-E581-0A47-A661-5E7181D13C61}" srcOrd="0" destOrd="0" presId="urn:microsoft.com/office/officeart/2005/8/layout/process3"/>
    <dgm:cxn modelId="{C4C2CF42-F5B3-C141-87D5-D629993555AD}" type="presOf" srcId="{DC6C545A-1354-4714-8CC2-2857B05BED02}" destId="{C4079B5B-374C-5A4F-8508-65A8E0284FB2}" srcOrd="0" destOrd="0" presId="urn:microsoft.com/office/officeart/2005/8/layout/process3"/>
    <dgm:cxn modelId="{84345E09-28EC-0446-93E8-7F487BD15309}" type="presParOf" srcId="{65D51849-E581-0A47-A661-5E7181D13C61}" destId="{A001D8B7-77B1-5942-AC2F-BD4FCFC5D56D}" srcOrd="0" destOrd="0" presId="urn:microsoft.com/office/officeart/2005/8/layout/process3"/>
    <dgm:cxn modelId="{8A2BF78C-0AE6-A642-B7CD-72A7704FAC93}" type="presParOf" srcId="{A001D8B7-77B1-5942-AC2F-BD4FCFC5D56D}" destId="{C4079B5B-374C-5A4F-8508-65A8E0284FB2}" srcOrd="0" destOrd="0" presId="urn:microsoft.com/office/officeart/2005/8/layout/process3"/>
    <dgm:cxn modelId="{E3D91C11-D9FF-B74D-83EC-24E3A7DBA64B}" type="presParOf" srcId="{A001D8B7-77B1-5942-AC2F-BD4FCFC5D56D}" destId="{A5393E79-E623-8646-940C-A943FC536184}" srcOrd="1" destOrd="0" presId="urn:microsoft.com/office/officeart/2005/8/layout/process3"/>
    <dgm:cxn modelId="{BE8DF806-B6DE-FF4F-8940-8DB705F2E086}" type="presParOf" srcId="{A001D8B7-77B1-5942-AC2F-BD4FCFC5D56D}" destId="{5F9FF060-2C07-0E4A-B93B-9DCF67485617}"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EA747E-E47A-40E0-832E-18D2D8F32D11}" type="doc">
      <dgm:prSet loTypeId="urn:microsoft.com/office/officeart/2005/8/layout/vList6" loCatId="process" qsTypeId="urn:microsoft.com/office/officeart/2005/8/quickstyle/3d3" qsCatId="3D" csTypeId="urn:microsoft.com/office/officeart/2005/8/colors/accent1_2#3" csCatId="accent1" phldr="1"/>
      <dgm:spPr/>
      <dgm:t>
        <a:bodyPr/>
        <a:lstStyle/>
        <a:p>
          <a:endParaRPr lang="it-IT"/>
        </a:p>
      </dgm:t>
    </dgm:pt>
    <dgm:pt modelId="{635006A6-B2EF-4D4F-9142-184C58F8F7DB}">
      <dgm:prSet custT="1"/>
      <dgm:spPr/>
      <dgm:t>
        <a:bodyPr/>
        <a:lstStyle/>
        <a:p>
          <a:pPr rtl="0"/>
          <a:r>
            <a:rPr lang="it-IT" sz="4000" dirty="0" err="1" smtClean="0"/>
            <a:t>Jansen</a:t>
          </a:r>
          <a:r>
            <a:rPr lang="it-IT" sz="4000" dirty="0" smtClean="0"/>
            <a:t> FH</a:t>
          </a:r>
        </a:p>
        <a:p>
          <a:pPr rtl="0"/>
          <a:r>
            <a:rPr lang="it-IT" sz="2400" dirty="0" smtClean="0"/>
            <a:t>2010</a:t>
          </a:r>
        </a:p>
      </dgm:t>
    </dgm:pt>
    <dgm:pt modelId="{246659A5-A9E5-4789-8943-6691039CBFE9}" type="parTrans" cxnId="{F450DF42-CDD6-4112-A770-1AE2B3CB37BE}">
      <dgm:prSet/>
      <dgm:spPr/>
      <dgm:t>
        <a:bodyPr/>
        <a:lstStyle/>
        <a:p>
          <a:endParaRPr lang="it-IT"/>
        </a:p>
      </dgm:t>
    </dgm:pt>
    <dgm:pt modelId="{EB896629-7BB4-4B68-B54B-293391D2BEC4}" type="sibTrans" cxnId="{F450DF42-CDD6-4112-A770-1AE2B3CB37BE}">
      <dgm:prSet/>
      <dgm:spPr/>
      <dgm:t>
        <a:bodyPr/>
        <a:lstStyle/>
        <a:p>
          <a:endParaRPr lang="it-IT"/>
        </a:p>
      </dgm:t>
    </dgm:pt>
    <dgm:pt modelId="{5C343BAC-9FFC-4229-AF0B-F5AF0450D784}">
      <dgm:prSet custT="1"/>
      <dgm:spPr/>
      <dgm:t>
        <a:bodyPr/>
        <a:lstStyle/>
        <a:p>
          <a:pPr rtl="0"/>
          <a:r>
            <a:rPr lang="it-IT" sz="4000" dirty="0" smtClean="0"/>
            <a:t>Le BV</a:t>
          </a:r>
        </a:p>
        <a:p>
          <a:pPr rtl="0"/>
          <a:r>
            <a:rPr lang="it-IT" sz="2400" dirty="0" smtClean="0"/>
            <a:t>2010</a:t>
          </a:r>
          <a:endParaRPr lang="it-IT" sz="2400" dirty="0"/>
        </a:p>
      </dgm:t>
    </dgm:pt>
    <dgm:pt modelId="{9CE72207-2D67-4BFF-927F-1486E9764B9E}" type="parTrans" cxnId="{08311008-82FC-49D9-80F0-0E87605EE484}">
      <dgm:prSet/>
      <dgm:spPr/>
      <dgm:t>
        <a:bodyPr/>
        <a:lstStyle/>
        <a:p>
          <a:endParaRPr lang="it-IT"/>
        </a:p>
      </dgm:t>
    </dgm:pt>
    <dgm:pt modelId="{00282BB3-9F13-446A-8C0B-EA0655F7E551}" type="sibTrans" cxnId="{08311008-82FC-49D9-80F0-0E87605EE484}">
      <dgm:prSet/>
      <dgm:spPr/>
      <dgm:t>
        <a:bodyPr/>
        <a:lstStyle/>
        <a:p>
          <a:endParaRPr lang="it-IT"/>
        </a:p>
      </dgm:t>
    </dgm:pt>
    <dgm:pt modelId="{89F71AB0-71D8-4965-8EA5-F0744078D8F2}">
      <dgm:prSet custT="1"/>
      <dgm:spPr/>
      <dgm:t>
        <a:bodyPr/>
        <a:lstStyle/>
        <a:p>
          <a:pPr rtl="0"/>
          <a:r>
            <a:rPr lang="it-IT" sz="4000" dirty="0" err="1" smtClean="0"/>
            <a:t>Sokoll</a:t>
          </a:r>
          <a:r>
            <a:rPr lang="it-IT" sz="4000" dirty="0" smtClean="0"/>
            <a:t> LJ</a:t>
          </a:r>
        </a:p>
        <a:p>
          <a:pPr rtl="0"/>
          <a:r>
            <a:rPr lang="it-IT" sz="2400" dirty="0" smtClean="0"/>
            <a:t>2010</a:t>
          </a:r>
          <a:endParaRPr lang="it-IT" sz="2400" dirty="0"/>
        </a:p>
      </dgm:t>
    </dgm:pt>
    <dgm:pt modelId="{46BA19B2-BAD4-44AB-9253-41B0B09643A5}" type="parTrans" cxnId="{F34610F2-F7F9-4DD3-AC12-529DB684B9A6}">
      <dgm:prSet/>
      <dgm:spPr/>
      <dgm:t>
        <a:bodyPr/>
        <a:lstStyle/>
        <a:p>
          <a:endParaRPr lang="it-IT"/>
        </a:p>
      </dgm:t>
    </dgm:pt>
    <dgm:pt modelId="{B39EF2EC-606A-439B-8FE0-94819A2EBA00}" type="sibTrans" cxnId="{F34610F2-F7F9-4DD3-AC12-529DB684B9A6}">
      <dgm:prSet/>
      <dgm:spPr/>
      <dgm:t>
        <a:bodyPr/>
        <a:lstStyle/>
        <a:p>
          <a:endParaRPr lang="it-IT"/>
        </a:p>
      </dgm:t>
    </dgm:pt>
    <dgm:pt modelId="{9E3CCBE4-9783-4C8B-B6B2-E005D8B94D08}" type="pres">
      <dgm:prSet presAssocID="{DFEA747E-E47A-40E0-832E-18D2D8F32D11}" presName="Name0" presStyleCnt="0">
        <dgm:presLayoutVars>
          <dgm:dir/>
          <dgm:animLvl val="lvl"/>
          <dgm:resizeHandles/>
        </dgm:presLayoutVars>
      </dgm:prSet>
      <dgm:spPr/>
      <dgm:t>
        <a:bodyPr/>
        <a:lstStyle/>
        <a:p>
          <a:endParaRPr lang="it-IT"/>
        </a:p>
      </dgm:t>
    </dgm:pt>
    <dgm:pt modelId="{A8A30D10-817E-41BA-9124-48CA2454DA2F}" type="pres">
      <dgm:prSet presAssocID="{635006A6-B2EF-4D4F-9142-184C58F8F7DB}" presName="linNode" presStyleCnt="0"/>
      <dgm:spPr/>
    </dgm:pt>
    <dgm:pt modelId="{0F8F98A4-A4F8-4CA5-AEC6-BF6225F21338}" type="pres">
      <dgm:prSet presAssocID="{635006A6-B2EF-4D4F-9142-184C58F8F7DB}" presName="parentShp" presStyleLbl="node1" presStyleIdx="0" presStyleCnt="3" custScaleX="83797" custScaleY="147461" custLinFactNeighborX="1460">
        <dgm:presLayoutVars>
          <dgm:bulletEnabled val="1"/>
        </dgm:presLayoutVars>
      </dgm:prSet>
      <dgm:spPr/>
      <dgm:t>
        <a:bodyPr/>
        <a:lstStyle/>
        <a:p>
          <a:endParaRPr lang="it-IT"/>
        </a:p>
      </dgm:t>
    </dgm:pt>
    <dgm:pt modelId="{D2A20483-BEBC-455A-B9F8-0014DCF4EC88}" type="pres">
      <dgm:prSet presAssocID="{635006A6-B2EF-4D4F-9142-184C58F8F7DB}" presName="childShp" presStyleLbl="bgAccFollowNode1" presStyleIdx="0" presStyleCnt="3" custScaleY="165213">
        <dgm:presLayoutVars>
          <dgm:bulletEnabled val="1"/>
        </dgm:presLayoutVars>
      </dgm:prSet>
      <dgm:spPr>
        <a:blipFill rotWithShape="0">
          <a:blip xmlns:r="http://schemas.openxmlformats.org/officeDocument/2006/relationships" r:embed="rId1"/>
          <a:stretch>
            <a:fillRect/>
          </a:stretch>
        </a:blipFill>
      </dgm:spPr>
    </dgm:pt>
    <dgm:pt modelId="{0A2A3924-77FA-4751-B20A-3CFE0FD29B6B}" type="pres">
      <dgm:prSet presAssocID="{EB896629-7BB4-4B68-B54B-293391D2BEC4}" presName="spacing" presStyleCnt="0"/>
      <dgm:spPr/>
    </dgm:pt>
    <dgm:pt modelId="{A852AF52-3373-434A-8988-DBC619EE9C2C}" type="pres">
      <dgm:prSet presAssocID="{5C343BAC-9FFC-4229-AF0B-F5AF0450D784}" presName="linNode" presStyleCnt="0"/>
      <dgm:spPr/>
    </dgm:pt>
    <dgm:pt modelId="{4E744924-7F14-4E40-B5BA-561CF4CB66C1}" type="pres">
      <dgm:prSet presAssocID="{5C343BAC-9FFC-4229-AF0B-F5AF0450D784}" presName="parentShp" presStyleLbl="node1" presStyleIdx="1" presStyleCnt="3" custScaleX="83797" custScaleY="147461" custLinFactNeighborX="1460">
        <dgm:presLayoutVars>
          <dgm:bulletEnabled val="1"/>
        </dgm:presLayoutVars>
      </dgm:prSet>
      <dgm:spPr/>
      <dgm:t>
        <a:bodyPr/>
        <a:lstStyle/>
        <a:p>
          <a:endParaRPr lang="it-IT"/>
        </a:p>
      </dgm:t>
    </dgm:pt>
    <dgm:pt modelId="{1480F2EF-10C8-4FCC-8837-C237E0545FBD}" type="pres">
      <dgm:prSet presAssocID="{5C343BAC-9FFC-4229-AF0B-F5AF0450D784}" presName="childShp" presStyleLbl="bgAccFollowNode1" presStyleIdx="1" presStyleCnt="3" custScaleY="188855">
        <dgm:presLayoutVars>
          <dgm:bulletEnabled val="1"/>
        </dgm:presLayoutVars>
      </dgm:prSet>
      <dgm:spPr>
        <a:blipFill rotWithShape="0">
          <a:blip xmlns:r="http://schemas.openxmlformats.org/officeDocument/2006/relationships" r:embed="rId2"/>
          <a:stretch>
            <a:fillRect/>
          </a:stretch>
        </a:blipFill>
      </dgm:spPr>
    </dgm:pt>
    <dgm:pt modelId="{1E802FB4-289E-4901-B4D0-655AC5F582C1}" type="pres">
      <dgm:prSet presAssocID="{00282BB3-9F13-446A-8C0B-EA0655F7E551}" presName="spacing" presStyleCnt="0"/>
      <dgm:spPr/>
    </dgm:pt>
    <dgm:pt modelId="{0CF441D1-A8C5-428A-89E5-02B03B1401A9}" type="pres">
      <dgm:prSet presAssocID="{89F71AB0-71D8-4965-8EA5-F0744078D8F2}" presName="linNode" presStyleCnt="0"/>
      <dgm:spPr/>
    </dgm:pt>
    <dgm:pt modelId="{595451CE-B04A-4BC8-A166-3EEA550C81FD}" type="pres">
      <dgm:prSet presAssocID="{89F71AB0-71D8-4965-8EA5-F0744078D8F2}" presName="parentShp" presStyleLbl="node1" presStyleIdx="2" presStyleCnt="3" custScaleX="83797" custScaleY="147461" custLinFactNeighborX="1460">
        <dgm:presLayoutVars>
          <dgm:bulletEnabled val="1"/>
        </dgm:presLayoutVars>
      </dgm:prSet>
      <dgm:spPr/>
      <dgm:t>
        <a:bodyPr/>
        <a:lstStyle/>
        <a:p>
          <a:endParaRPr lang="it-IT"/>
        </a:p>
      </dgm:t>
    </dgm:pt>
    <dgm:pt modelId="{7AC034D7-1748-4F77-BAAD-4E9FC24FA511}" type="pres">
      <dgm:prSet presAssocID="{89F71AB0-71D8-4965-8EA5-F0744078D8F2}" presName="childShp" presStyleLbl="bgAccFollowNode1" presStyleIdx="2" presStyleCnt="3" custScaleY="197142">
        <dgm:presLayoutVars>
          <dgm:bulletEnabled val="1"/>
        </dgm:presLayoutVars>
      </dgm:prSet>
      <dgm:spPr>
        <a:blipFill rotWithShape="0">
          <a:blip xmlns:r="http://schemas.openxmlformats.org/officeDocument/2006/relationships" r:embed="rId3"/>
          <a:stretch>
            <a:fillRect/>
          </a:stretch>
        </a:blipFill>
      </dgm:spPr>
    </dgm:pt>
  </dgm:ptLst>
  <dgm:cxnLst>
    <dgm:cxn modelId="{E86EE5C9-6EB1-1846-A910-0A81C0798118}" type="presOf" srcId="{635006A6-B2EF-4D4F-9142-184C58F8F7DB}" destId="{0F8F98A4-A4F8-4CA5-AEC6-BF6225F21338}" srcOrd="0" destOrd="0" presId="urn:microsoft.com/office/officeart/2005/8/layout/vList6"/>
    <dgm:cxn modelId="{08311008-82FC-49D9-80F0-0E87605EE484}" srcId="{DFEA747E-E47A-40E0-832E-18D2D8F32D11}" destId="{5C343BAC-9FFC-4229-AF0B-F5AF0450D784}" srcOrd="1" destOrd="0" parTransId="{9CE72207-2D67-4BFF-927F-1486E9764B9E}" sibTransId="{00282BB3-9F13-446A-8C0B-EA0655F7E551}"/>
    <dgm:cxn modelId="{F34610F2-F7F9-4DD3-AC12-529DB684B9A6}" srcId="{DFEA747E-E47A-40E0-832E-18D2D8F32D11}" destId="{89F71AB0-71D8-4965-8EA5-F0744078D8F2}" srcOrd="2" destOrd="0" parTransId="{46BA19B2-BAD4-44AB-9253-41B0B09643A5}" sibTransId="{B39EF2EC-606A-439B-8FE0-94819A2EBA00}"/>
    <dgm:cxn modelId="{249224A9-1BB2-7144-9A8F-6108B04E2243}" type="presOf" srcId="{89F71AB0-71D8-4965-8EA5-F0744078D8F2}" destId="{595451CE-B04A-4BC8-A166-3EEA550C81FD}" srcOrd="0" destOrd="0" presId="urn:microsoft.com/office/officeart/2005/8/layout/vList6"/>
    <dgm:cxn modelId="{F450DF42-CDD6-4112-A770-1AE2B3CB37BE}" srcId="{DFEA747E-E47A-40E0-832E-18D2D8F32D11}" destId="{635006A6-B2EF-4D4F-9142-184C58F8F7DB}" srcOrd="0" destOrd="0" parTransId="{246659A5-A9E5-4789-8943-6691039CBFE9}" sibTransId="{EB896629-7BB4-4B68-B54B-293391D2BEC4}"/>
    <dgm:cxn modelId="{EF8E60BB-21FF-1347-9509-897781B2CC87}" type="presOf" srcId="{5C343BAC-9FFC-4229-AF0B-F5AF0450D784}" destId="{4E744924-7F14-4E40-B5BA-561CF4CB66C1}" srcOrd="0" destOrd="0" presId="urn:microsoft.com/office/officeart/2005/8/layout/vList6"/>
    <dgm:cxn modelId="{96DFACFD-4D3C-734A-85AF-EB9A9E6A1D3B}" type="presOf" srcId="{DFEA747E-E47A-40E0-832E-18D2D8F32D11}" destId="{9E3CCBE4-9783-4C8B-B6B2-E005D8B94D08}" srcOrd="0" destOrd="0" presId="urn:microsoft.com/office/officeart/2005/8/layout/vList6"/>
    <dgm:cxn modelId="{33051612-CBD2-624C-B321-96FDCF5AC602}" type="presParOf" srcId="{9E3CCBE4-9783-4C8B-B6B2-E005D8B94D08}" destId="{A8A30D10-817E-41BA-9124-48CA2454DA2F}" srcOrd="0" destOrd="0" presId="urn:microsoft.com/office/officeart/2005/8/layout/vList6"/>
    <dgm:cxn modelId="{F9EF9217-3EB6-5E4E-93CD-E8F2716649AF}" type="presParOf" srcId="{A8A30D10-817E-41BA-9124-48CA2454DA2F}" destId="{0F8F98A4-A4F8-4CA5-AEC6-BF6225F21338}" srcOrd="0" destOrd="0" presId="urn:microsoft.com/office/officeart/2005/8/layout/vList6"/>
    <dgm:cxn modelId="{5F38D418-8ABC-634B-AD1D-A80E8D3AE15C}" type="presParOf" srcId="{A8A30D10-817E-41BA-9124-48CA2454DA2F}" destId="{D2A20483-BEBC-455A-B9F8-0014DCF4EC88}" srcOrd="1" destOrd="0" presId="urn:microsoft.com/office/officeart/2005/8/layout/vList6"/>
    <dgm:cxn modelId="{74CEC93E-2463-C54E-9163-1BABB28B18BB}" type="presParOf" srcId="{9E3CCBE4-9783-4C8B-B6B2-E005D8B94D08}" destId="{0A2A3924-77FA-4751-B20A-3CFE0FD29B6B}" srcOrd="1" destOrd="0" presId="urn:microsoft.com/office/officeart/2005/8/layout/vList6"/>
    <dgm:cxn modelId="{21135BC8-14C4-BD46-87AA-606BCFD58375}" type="presParOf" srcId="{9E3CCBE4-9783-4C8B-B6B2-E005D8B94D08}" destId="{A852AF52-3373-434A-8988-DBC619EE9C2C}" srcOrd="2" destOrd="0" presId="urn:microsoft.com/office/officeart/2005/8/layout/vList6"/>
    <dgm:cxn modelId="{D23B63A3-46D8-804B-A41C-E8BB5363AFB5}" type="presParOf" srcId="{A852AF52-3373-434A-8988-DBC619EE9C2C}" destId="{4E744924-7F14-4E40-B5BA-561CF4CB66C1}" srcOrd="0" destOrd="0" presId="urn:microsoft.com/office/officeart/2005/8/layout/vList6"/>
    <dgm:cxn modelId="{A082AB9E-2284-204B-9F42-E48EC318CF6A}" type="presParOf" srcId="{A852AF52-3373-434A-8988-DBC619EE9C2C}" destId="{1480F2EF-10C8-4FCC-8837-C237E0545FBD}" srcOrd="1" destOrd="0" presId="urn:microsoft.com/office/officeart/2005/8/layout/vList6"/>
    <dgm:cxn modelId="{A0A266CA-91D8-DB46-9FFE-FBC7326DAF14}" type="presParOf" srcId="{9E3CCBE4-9783-4C8B-B6B2-E005D8B94D08}" destId="{1E802FB4-289E-4901-B4D0-655AC5F582C1}" srcOrd="3" destOrd="0" presId="urn:microsoft.com/office/officeart/2005/8/layout/vList6"/>
    <dgm:cxn modelId="{A5F8DF7B-F6FD-5447-A4E1-439280F122CF}" type="presParOf" srcId="{9E3CCBE4-9783-4C8B-B6B2-E005D8B94D08}" destId="{0CF441D1-A8C5-428A-89E5-02B03B1401A9}" srcOrd="4" destOrd="0" presId="urn:microsoft.com/office/officeart/2005/8/layout/vList6"/>
    <dgm:cxn modelId="{51C8E364-3AC5-B941-826C-F36318AF076E}" type="presParOf" srcId="{0CF441D1-A8C5-428A-89E5-02B03B1401A9}" destId="{595451CE-B04A-4BC8-A166-3EEA550C81FD}" srcOrd="0" destOrd="0" presId="urn:microsoft.com/office/officeart/2005/8/layout/vList6"/>
    <dgm:cxn modelId="{7877E14C-CB9D-3B45-B118-AB9DA6F406F2}" type="presParOf" srcId="{0CF441D1-A8C5-428A-89E5-02B03B1401A9}" destId="{7AC034D7-1748-4F77-BAAD-4E9FC24FA511}"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24CAB2-7FB3-7345-B29E-38B714D420BC}">
      <dsp:nvSpPr>
        <dsp:cNvPr id="0" name=""/>
        <dsp:cNvSpPr/>
      </dsp:nvSpPr>
      <dsp:spPr>
        <a:xfrm>
          <a:off x="27264" y="0"/>
          <a:ext cx="8496575" cy="37489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r" defTabSz="1511300" rtl="0">
            <a:lnSpc>
              <a:spcPts val="3960"/>
            </a:lnSpc>
            <a:spcBef>
              <a:spcPct val="0"/>
            </a:spcBef>
            <a:spcAft>
              <a:spcPct val="35000"/>
            </a:spcAft>
          </a:pPr>
          <a:r>
            <a:rPr lang="it-IT" sz="3400" b="0" kern="1200" dirty="0" smtClean="0">
              <a:latin typeface="American Typewriter"/>
              <a:cs typeface="American Typewriter"/>
            </a:rPr>
            <a:t>PSA </a:t>
          </a:r>
          <a:r>
            <a:rPr lang="it-IT" sz="3400" b="0" kern="1200" dirty="0" err="1" smtClean="0">
              <a:latin typeface="American Typewriter"/>
              <a:cs typeface="American Typewriter"/>
            </a:rPr>
            <a:t>testing</a:t>
          </a:r>
          <a:r>
            <a:rPr lang="it-IT" sz="3400" b="0" kern="1200" dirty="0" smtClean="0">
              <a:latin typeface="American Typewriter"/>
              <a:cs typeface="American Typewriter"/>
            </a:rPr>
            <a:t> </a:t>
          </a:r>
          <a:r>
            <a:rPr lang="it-IT" sz="3400" b="0" kern="1200" dirty="0" err="1" smtClean="0">
              <a:latin typeface="American Typewriter"/>
              <a:cs typeface="American Typewriter"/>
            </a:rPr>
            <a:t>for</a:t>
          </a:r>
          <a:r>
            <a:rPr lang="it-IT" sz="3400" b="0" kern="1200" dirty="0" smtClean="0">
              <a:latin typeface="American Typewriter"/>
              <a:cs typeface="American Typewriter"/>
            </a:rPr>
            <a:t> </a:t>
          </a:r>
          <a:r>
            <a:rPr lang="it-IT" sz="3400" b="0" kern="1200" dirty="0" err="1" smtClean="0">
              <a:latin typeface="American Typewriter"/>
              <a:cs typeface="American Typewriter"/>
            </a:rPr>
            <a:t>early</a:t>
          </a:r>
          <a:r>
            <a:rPr lang="it-IT" sz="3400" b="0" kern="1200" dirty="0" smtClean="0">
              <a:latin typeface="American Typewriter"/>
              <a:cs typeface="American Typewriter"/>
            </a:rPr>
            <a:t> </a:t>
          </a:r>
          <a:r>
            <a:rPr lang="it-IT" sz="3400" b="0" kern="1200" dirty="0" err="1" smtClean="0">
              <a:latin typeface="American Typewriter"/>
              <a:cs typeface="American Typewriter"/>
            </a:rPr>
            <a:t>diagnosis</a:t>
          </a:r>
          <a:r>
            <a:rPr lang="it-IT" sz="3400" b="0" kern="1200" dirty="0" smtClean="0">
              <a:latin typeface="American Typewriter"/>
              <a:cs typeface="American Typewriter"/>
            </a:rPr>
            <a:t> </a:t>
          </a:r>
        </a:p>
        <a:p>
          <a:pPr lvl="0" algn="r" defTabSz="1511300" rtl="0">
            <a:lnSpc>
              <a:spcPts val="3360"/>
            </a:lnSpc>
            <a:spcBef>
              <a:spcPct val="0"/>
            </a:spcBef>
            <a:spcAft>
              <a:spcPct val="35000"/>
            </a:spcAft>
          </a:pPr>
          <a:r>
            <a:rPr lang="it-IT" sz="3400" b="0" kern="1200" dirty="0" err="1" smtClean="0">
              <a:latin typeface="American Typewriter"/>
              <a:cs typeface="American Typewriter"/>
            </a:rPr>
            <a:t>of</a:t>
          </a:r>
          <a:r>
            <a:rPr lang="it-IT" sz="3400" b="0" kern="1200" dirty="0" smtClean="0">
              <a:latin typeface="American Typewriter"/>
              <a:cs typeface="American Typewriter"/>
            </a:rPr>
            <a:t> prostate </a:t>
          </a:r>
          <a:r>
            <a:rPr lang="it-IT" sz="3400" b="0" kern="1200" dirty="0" err="1" smtClean="0">
              <a:latin typeface="American Typewriter"/>
              <a:cs typeface="American Typewriter"/>
            </a:rPr>
            <a:t>cancer</a:t>
          </a:r>
          <a:r>
            <a:rPr lang="it-IT" sz="3400" b="0" kern="1200" dirty="0" smtClean="0">
              <a:latin typeface="American Typewriter"/>
              <a:cs typeface="American Typewriter"/>
            </a:rPr>
            <a:t>:                      </a:t>
          </a:r>
        </a:p>
        <a:p>
          <a:pPr lvl="0" algn="r" defTabSz="1511300" rtl="0">
            <a:lnSpc>
              <a:spcPts val="3360"/>
            </a:lnSpc>
            <a:spcBef>
              <a:spcPct val="0"/>
            </a:spcBef>
            <a:spcAft>
              <a:spcPct val="35000"/>
            </a:spcAft>
          </a:pPr>
          <a:r>
            <a:rPr lang="it-IT" sz="4300" b="0" kern="1200" dirty="0" smtClean="0">
              <a:latin typeface="American Typewriter"/>
              <a:cs typeface="American Typewriter"/>
            </a:rPr>
            <a:t>The Great Prostate </a:t>
          </a:r>
          <a:r>
            <a:rPr lang="it-IT" sz="4300" b="0" kern="1200" dirty="0" err="1" smtClean="0">
              <a:latin typeface="American Typewriter"/>
              <a:cs typeface="American Typewriter"/>
            </a:rPr>
            <a:t>Mistake</a:t>
          </a:r>
          <a:r>
            <a:rPr lang="it-IT" sz="4300" b="0" kern="1200" dirty="0" smtClean="0">
              <a:latin typeface="American Typewriter"/>
              <a:cs typeface="American Typewriter"/>
            </a:rPr>
            <a:t> </a:t>
          </a:r>
        </a:p>
        <a:p>
          <a:pPr lvl="0" algn="r" defTabSz="1511300" rtl="0">
            <a:lnSpc>
              <a:spcPts val="3560"/>
            </a:lnSpc>
            <a:spcBef>
              <a:spcPct val="0"/>
            </a:spcBef>
            <a:spcAft>
              <a:spcPct val="35000"/>
            </a:spcAft>
          </a:pPr>
          <a:r>
            <a:rPr lang="it-IT" sz="2400" b="0" kern="1200" dirty="0" smtClean="0">
              <a:latin typeface="American Typewriter"/>
              <a:cs typeface="American Typewriter"/>
            </a:rPr>
            <a:t>(</a:t>
          </a:r>
          <a:r>
            <a:rPr lang="en-US" sz="2400" b="0" kern="1200" dirty="0" smtClean="0">
              <a:latin typeface="American Typewriter"/>
              <a:cs typeface="American Typewriter"/>
            </a:rPr>
            <a:t>Published: March 9, 2010)</a:t>
          </a:r>
          <a:endParaRPr lang="it-IT" sz="2400" b="0" kern="1200" dirty="0">
            <a:latin typeface="American Typewriter"/>
            <a:cs typeface="American Typewriter"/>
          </a:endParaRPr>
        </a:p>
      </dsp:txBody>
      <dsp:txXfrm>
        <a:off x="2097669" y="0"/>
        <a:ext cx="6426169" cy="3748917"/>
      </dsp:txXfrm>
    </dsp:sp>
    <dsp:sp modelId="{B63D703E-D4A0-5E47-A074-E92D7A896091}">
      <dsp:nvSpPr>
        <dsp:cNvPr id="0" name=""/>
        <dsp:cNvSpPr/>
      </dsp:nvSpPr>
      <dsp:spPr>
        <a:xfrm>
          <a:off x="316646" y="380994"/>
          <a:ext cx="3036161" cy="3025016"/>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DBED33-BF88-C24E-9F76-7C1CEB53652E}">
      <dsp:nvSpPr>
        <dsp:cNvPr id="0" name=""/>
        <dsp:cNvSpPr/>
      </dsp:nvSpPr>
      <dsp:spPr>
        <a:xfrm>
          <a:off x="4177575" y="2007308"/>
          <a:ext cx="2454954" cy="917956"/>
        </a:xfrm>
        <a:custGeom>
          <a:avLst/>
          <a:gdLst/>
          <a:ahLst/>
          <a:cxnLst/>
          <a:rect l="0" t="0" r="0" b="0"/>
          <a:pathLst>
            <a:path>
              <a:moveTo>
                <a:pt x="0" y="0"/>
              </a:moveTo>
              <a:lnTo>
                <a:pt x="0" y="625560"/>
              </a:lnTo>
              <a:lnTo>
                <a:pt x="2454954" y="625560"/>
              </a:lnTo>
              <a:lnTo>
                <a:pt x="2454954" y="91795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FD0D92-C069-4541-9C20-3C0C101AD5D0}">
      <dsp:nvSpPr>
        <dsp:cNvPr id="0" name=""/>
        <dsp:cNvSpPr/>
      </dsp:nvSpPr>
      <dsp:spPr>
        <a:xfrm>
          <a:off x="2248727" y="2007308"/>
          <a:ext cx="1928847" cy="917956"/>
        </a:xfrm>
        <a:custGeom>
          <a:avLst/>
          <a:gdLst/>
          <a:ahLst/>
          <a:cxnLst/>
          <a:rect l="0" t="0" r="0" b="0"/>
          <a:pathLst>
            <a:path>
              <a:moveTo>
                <a:pt x="1928847" y="0"/>
              </a:moveTo>
              <a:lnTo>
                <a:pt x="1928847" y="625560"/>
              </a:lnTo>
              <a:lnTo>
                <a:pt x="0" y="625560"/>
              </a:lnTo>
              <a:lnTo>
                <a:pt x="0" y="91795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356846-751F-624B-8360-857320CED316}">
      <dsp:nvSpPr>
        <dsp:cNvPr id="0" name=""/>
        <dsp:cNvSpPr/>
      </dsp:nvSpPr>
      <dsp:spPr>
        <a:xfrm>
          <a:off x="2599427" y="3060"/>
          <a:ext cx="3156295" cy="200424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FD2D1C2-4702-9E46-A6F0-02AE05F11029}">
      <dsp:nvSpPr>
        <dsp:cNvPr id="0" name=""/>
        <dsp:cNvSpPr/>
      </dsp:nvSpPr>
      <dsp:spPr>
        <a:xfrm>
          <a:off x="2950126" y="336225"/>
          <a:ext cx="3156295" cy="2004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GB" sz="3600" kern="1200" noProof="0" dirty="0" smtClean="0"/>
            <a:t>p2PSA/PHI</a:t>
          </a:r>
        </a:p>
        <a:p>
          <a:pPr lvl="0" algn="ctr" defTabSz="1600200" rtl="0">
            <a:lnSpc>
              <a:spcPct val="90000"/>
            </a:lnSpc>
            <a:spcBef>
              <a:spcPct val="0"/>
            </a:spcBef>
            <a:spcAft>
              <a:spcPct val="35000"/>
            </a:spcAft>
          </a:pPr>
          <a:r>
            <a:rPr lang="en-GB" sz="3600" kern="1200" noProof="0" dirty="0" smtClean="0"/>
            <a:t>(%p2PSA) </a:t>
          </a:r>
          <a:endParaRPr lang="en-GB" sz="3600" kern="1200" noProof="0" dirty="0"/>
        </a:p>
      </dsp:txBody>
      <dsp:txXfrm>
        <a:off x="2950126" y="336225"/>
        <a:ext cx="3156295" cy="2004247"/>
      </dsp:txXfrm>
    </dsp:sp>
    <dsp:sp modelId="{8F22CA05-BDEC-9241-9A7F-79D6733384A8}">
      <dsp:nvSpPr>
        <dsp:cNvPr id="0" name=""/>
        <dsp:cNvSpPr/>
      </dsp:nvSpPr>
      <dsp:spPr>
        <a:xfrm>
          <a:off x="144472" y="2925264"/>
          <a:ext cx="4208510" cy="200424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2F211E9-2FC6-2F47-A65A-EBF7A4F6BA21}">
      <dsp:nvSpPr>
        <dsp:cNvPr id="0" name=""/>
        <dsp:cNvSpPr/>
      </dsp:nvSpPr>
      <dsp:spPr>
        <a:xfrm>
          <a:off x="495172" y="3258429"/>
          <a:ext cx="4208510" cy="2004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GB" sz="3600" kern="1200" noProof="0" dirty="0" smtClean="0"/>
            <a:t>More accurate of tPSA, </a:t>
          </a:r>
          <a:r>
            <a:rPr lang="en-GB" sz="3600" kern="1200" noProof="0" dirty="0" err="1" smtClean="0"/>
            <a:t>f</a:t>
          </a:r>
          <a:r>
            <a:rPr lang="en-GB" sz="3600" kern="1200" noProof="0" dirty="0" smtClean="0"/>
            <a:t>/tPSA in predicting PCa</a:t>
          </a:r>
          <a:endParaRPr lang="en-GB" sz="3600" kern="1200" noProof="0" dirty="0"/>
        </a:p>
      </dsp:txBody>
      <dsp:txXfrm>
        <a:off x="495172" y="3258429"/>
        <a:ext cx="4208510" cy="2004247"/>
      </dsp:txXfrm>
    </dsp:sp>
    <dsp:sp modelId="{67CF5E4F-3979-7C42-9DB2-4B78155B3513}">
      <dsp:nvSpPr>
        <dsp:cNvPr id="0" name=""/>
        <dsp:cNvSpPr/>
      </dsp:nvSpPr>
      <dsp:spPr>
        <a:xfrm>
          <a:off x="5054381" y="2925264"/>
          <a:ext cx="3156295" cy="200424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082403-379A-6043-92B8-F30EE55B63D7}">
      <dsp:nvSpPr>
        <dsp:cNvPr id="0" name=""/>
        <dsp:cNvSpPr/>
      </dsp:nvSpPr>
      <dsp:spPr>
        <a:xfrm>
          <a:off x="5405081" y="3258429"/>
          <a:ext cx="3156295" cy="20042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GB" sz="3600" kern="1200" noProof="0" dirty="0" smtClean="0">
              <a:solidFill>
                <a:srgbClr val="7F7F7F"/>
              </a:solidFill>
            </a:rPr>
            <a:t>Correlate with aggressiveness</a:t>
          </a:r>
          <a:endParaRPr lang="en-GB" sz="3600" kern="1200" noProof="0" dirty="0">
            <a:solidFill>
              <a:srgbClr val="7F7F7F"/>
            </a:solidFill>
          </a:endParaRPr>
        </a:p>
      </dsp:txBody>
      <dsp:txXfrm>
        <a:off x="5405081" y="3258429"/>
        <a:ext cx="3156295" cy="2004247"/>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400742-4C30-E64C-8143-0B3262EB1B3F}">
      <dsp:nvSpPr>
        <dsp:cNvPr id="0" name=""/>
        <dsp:cNvSpPr/>
      </dsp:nvSpPr>
      <dsp:spPr>
        <a:xfrm rot="5400000">
          <a:off x="5340536" y="-2195547"/>
          <a:ext cx="809155" cy="5407166"/>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it-IT" sz="3200" kern="1200" dirty="0" smtClean="0"/>
            <a:t>proPSA</a:t>
          </a:r>
          <a:endParaRPr lang="it-IT" sz="3200" kern="1200" dirty="0"/>
        </a:p>
      </dsp:txBody>
      <dsp:txXfrm rot="5400000">
        <a:off x="5340536" y="-2195547"/>
        <a:ext cx="809155" cy="5407166"/>
      </dsp:txXfrm>
    </dsp:sp>
    <dsp:sp modelId="{ED5B8B45-0F2C-7842-B9C6-E75398C60726}">
      <dsp:nvSpPr>
        <dsp:cNvPr id="0" name=""/>
        <dsp:cNvSpPr/>
      </dsp:nvSpPr>
      <dsp:spPr>
        <a:xfrm>
          <a:off x="0" y="2313"/>
          <a:ext cx="3041530" cy="101144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it-IT" sz="5100" kern="1200" dirty="0" smtClean="0"/>
            <a:t>PRO</a:t>
          </a:r>
          <a:endParaRPr lang="it-IT" sz="5100" kern="1200" dirty="0"/>
        </a:p>
      </dsp:txBody>
      <dsp:txXfrm>
        <a:off x="0" y="2313"/>
        <a:ext cx="3041530" cy="1011444"/>
      </dsp:txXfrm>
    </dsp:sp>
    <dsp:sp modelId="{9F2BB47F-5ADB-954F-9D30-F4726DC17257}">
      <dsp:nvSpPr>
        <dsp:cNvPr id="0" name=""/>
        <dsp:cNvSpPr/>
      </dsp:nvSpPr>
      <dsp:spPr>
        <a:xfrm rot="5400000">
          <a:off x="5340536" y="-1133531"/>
          <a:ext cx="809155" cy="5407166"/>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it-IT" sz="3200" kern="1200" dirty="0" err="1" smtClean="0"/>
            <a:t>Multicentric</a:t>
          </a:r>
          <a:endParaRPr lang="it-IT" sz="3200" kern="1200" dirty="0"/>
        </a:p>
      </dsp:txBody>
      <dsp:txXfrm rot="5400000">
        <a:off x="5340536" y="-1133531"/>
        <a:ext cx="809155" cy="5407166"/>
      </dsp:txXfrm>
    </dsp:sp>
    <dsp:sp modelId="{8675CB62-675E-5F4A-A9C4-271B1370B67F}">
      <dsp:nvSpPr>
        <dsp:cNvPr id="0" name=""/>
        <dsp:cNvSpPr/>
      </dsp:nvSpPr>
      <dsp:spPr>
        <a:xfrm>
          <a:off x="0" y="1064329"/>
          <a:ext cx="3041530" cy="101144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it-IT" sz="5100" kern="1200" dirty="0" err="1" smtClean="0"/>
            <a:t>M</a:t>
          </a:r>
          <a:endParaRPr lang="it-IT" sz="5100" kern="1200" dirty="0"/>
        </a:p>
      </dsp:txBody>
      <dsp:txXfrm>
        <a:off x="0" y="1064329"/>
        <a:ext cx="3041530" cy="1011444"/>
      </dsp:txXfrm>
    </dsp:sp>
    <dsp:sp modelId="{9EB42831-F107-0246-8F60-E67A6D68B22C}">
      <dsp:nvSpPr>
        <dsp:cNvPr id="0" name=""/>
        <dsp:cNvSpPr/>
      </dsp:nvSpPr>
      <dsp:spPr>
        <a:xfrm rot="5400000">
          <a:off x="5340536" y="-71514"/>
          <a:ext cx="809155" cy="5407166"/>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it-IT" sz="3200" kern="1200" dirty="0" err="1" smtClean="0"/>
            <a:t>European</a:t>
          </a:r>
          <a:endParaRPr lang="it-IT" sz="3200" kern="1200" dirty="0"/>
        </a:p>
      </dsp:txBody>
      <dsp:txXfrm rot="5400000">
        <a:off x="5340536" y="-71514"/>
        <a:ext cx="809155" cy="5407166"/>
      </dsp:txXfrm>
    </dsp:sp>
    <dsp:sp modelId="{F1AE1B59-B97E-D549-AC59-93E9813CA6A4}">
      <dsp:nvSpPr>
        <dsp:cNvPr id="0" name=""/>
        <dsp:cNvSpPr/>
      </dsp:nvSpPr>
      <dsp:spPr>
        <a:xfrm>
          <a:off x="0" y="2126346"/>
          <a:ext cx="3041530" cy="101144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it-IT" sz="5100" kern="1200" dirty="0" smtClean="0"/>
            <a:t>E</a:t>
          </a:r>
          <a:endParaRPr lang="it-IT" sz="5100" kern="1200" dirty="0"/>
        </a:p>
      </dsp:txBody>
      <dsp:txXfrm>
        <a:off x="0" y="2126346"/>
        <a:ext cx="3041530" cy="1011444"/>
      </dsp:txXfrm>
    </dsp:sp>
    <dsp:sp modelId="{6B906346-342E-8B43-A083-3AC4F25C011F}">
      <dsp:nvSpPr>
        <dsp:cNvPr id="0" name=""/>
        <dsp:cNvSpPr/>
      </dsp:nvSpPr>
      <dsp:spPr>
        <a:xfrm rot="5400000">
          <a:off x="5340536" y="990501"/>
          <a:ext cx="809155" cy="5407166"/>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it-IT" sz="3200" kern="1200" dirty="0" err="1" smtClean="0"/>
            <a:t>University</a:t>
          </a:r>
          <a:r>
            <a:rPr lang="it-IT" sz="3200" kern="1200" dirty="0" smtClean="0"/>
            <a:t> </a:t>
          </a:r>
          <a:r>
            <a:rPr lang="it-IT" sz="3200" kern="1200" dirty="0" err="1" smtClean="0"/>
            <a:t>department</a:t>
          </a:r>
          <a:r>
            <a:rPr lang="it-IT" sz="3200" kern="1200" dirty="0" smtClean="0"/>
            <a:t> </a:t>
          </a:r>
          <a:r>
            <a:rPr lang="it-IT" sz="3200" kern="1200" dirty="0" err="1" smtClean="0"/>
            <a:t>based</a:t>
          </a:r>
          <a:endParaRPr lang="it-IT" sz="3200" kern="1200" dirty="0"/>
        </a:p>
      </dsp:txBody>
      <dsp:txXfrm rot="5400000">
        <a:off x="5340536" y="990501"/>
        <a:ext cx="809155" cy="5407166"/>
      </dsp:txXfrm>
    </dsp:sp>
    <dsp:sp modelId="{D93F6828-5D7F-9D4C-9A1F-5844A2712F51}">
      <dsp:nvSpPr>
        <dsp:cNvPr id="0" name=""/>
        <dsp:cNvSpPr/>
      </dsp:nvSpPr>
      <dsp:spPr>
        <a:xfrm>
          <a:off x="0" y="3188362"/>
          <a:ext cx="3041530" cy="101144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it-IT" sz="5100" kern="1200" dirty="0" err="1" smtClean="0"/>
            <a:t>TheU</a:t>
          </a:r>
          <a:endParaRPr lang="it-IT" sz="5100" kern="1200" dirty="0"/>
        </a:p>
      </dsp:txBody>
      <dsp:txXfrm>
        <a:off x="0" y="3188362"/>
        <a:ext cx="3041530" cy="1011444"/>
      </dsp:txXfrm>
    </dsp:sp>
    <dsp:sp modelId="{84C76277-3155-B144-A8C8-EAB4CB5EC9B1}">
      <dsp:nvSpPr>
        <dsp:cNvPr id="0" name=""/>
        <dsp:cNvSpPr/>
      </dsp:nvSpPr>
      <dsp:spPr>
        <a:xfrm rot="5400000">
          <a:off x="5340536" y="2052518"/>
          <a:ext cx="809155" cy="5407166"/>
        </a:xfrm>
        <a:prstGeom prst="round2Same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rtl="0">
            <a:lnSpc>
              <a:spcPct val="90000"/>
            </a:lnSpc>
            <a:spcBef>
              <a:spcPct val="0"/>
            </a:spcBef>
            <a:spcAft>
              <a:spcPct val="15000"/>
            </a:spcAft>
            <a:buChar char="••"/>
          </a:pPr>
          <a:r>
            <a:rPr lang="it-IT" sz="3200" kern="1200" dirty="0" err="1" smtClean="0"/>
            <a:t>Study</a:t>
          </a:r>
          <a:r>
            <a:rPr lang="it-IT" sz="3200" kern="1200" dirty="0" smtClean="0"/>
            <a:t> </a:t>
          </a:r>
          <a:endParaRPr lang="it-IT" sz="3200" kern="1200" dirty="0"/>
        </a:p>
      </dsp:txBody>
      <dsp:txXfrm rot="5400000">
        <a:off x="5340536" y="2052518"/>
        <a:ext cx="809155" cy="5407166"/>
      </dsp:txXfrm>
    </dsp:sp>
    <dsp:sp modelId="{04543EBE-5065-984D-8166-5DBEC51E6C48}">
      <dsp:nvSpPr>
        <dsp:cNvPr id="0" name=""/>
        <dsp:cNvSpPr/>
      </dsp:nvSpPr>
      <dsp:spPr>
        <a:xfrm>
          <a:off x="0" y="4250379"/>
          <a:ext cx="3041530" cy="101144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it-IT" sz="5100" kern="1200" dirty="0" err="1" smtClean="0"/>
            <a:t>S</a:t>
          </a:r>
          <a:endParaRPr lang="it-IT" sz="5100" kern="1200" dirty="0"/>
        </a:p>
      </dsp:txBody>
      <dsp:txXfrm>
        <a:off x="0" y="4250379"/>
        <a:ext cx="3041530" cy="1011444"/>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E5CD90-1051-A042-A5D6-CC8A7474CD2A}">
      <dsp:nvSpPr>
        <dsp:cNvPr id="0" name=""/>
        <dsp:cNvSpPr/>
      </dsp:nvSpPr>
      <dsp:spPr>
        <a:xfrm>
          <a:off x="0" y="4654475"/>
          <a:ext cx="8805643" cy="1527702"/>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1" kern="1200" smtClean="0"/>
            <a:t>Does phi predict cancer aggressiveness? </a:t>
          </a:r>
          <a:endParaRPr lang="en-GB" sz="3200" b="1" kern="1200" dirty="0"/>
        </a:p>
      </dsp:txBody>
      <dsp:txXfrm>
        <a:off x="0" y="4654475"/>
        <a:ext cx="8805643" cy="1527702"/>
      </dsp:txXfrm>
    </dsp:sp>
    <dsp:sp modelId="{4BE72FF3-F3A4-574A-A7F9-56E88D0F815C}">
      <dsp:nvSpPr>
        <dsp:cNvPr id="0" name=""/>
        <dsp:cNvSpPr/>
      </dsp:nvSpPr>
      <dsp:spPr>
        <a:xfrm rot="10800000">
          <a:off x="0" y="2327784"/>
          <a:ext cx="8805643" cy="2349606"/>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it-IT" sz="3200" b="1" kern="1200" smtClean="0"/>
            <a:t>Does phi predict PCa?</a:t>
          </a:r>
          <a:endParaRPr lang="it-IT" sz="3200" b="1" kern="1200" dirty="0"/>
        </a:p>
      </dsp:txBody>
      <dsp:txXfrm rot="10800000">
        <a:off x="0" y="2327784"/>
        <a:ext cx="8805643" cy="2349606"/>
      </dsp:txXfrm>
    </dsp:sp>
    <dsp:sp modelId="{CDBA7D13-EB2C-CC49-BA08-CAEF10A22D2E}">
      <dsp:nvSpPr>
        <dsp:cNvPr id="0" name=""/>
        <dsp:cNvSpPr/>
      </dsp:nvSpPr>
      <dsp:spPr>
        <a:xfrm rot="10800000">
          <a:off x="0" y="1092"/>
          <a:ext cx="8805643" cy="2349606"/>
        </a:xfrm>
        <a:prstGeom prst="upArrowCallou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it-IT" sz="3200" b="1" kern="1200" smtClean="0"/>
            <a:t>Is phi higher in men with PCa?</a:t>
          </a:r>
          <a:endParaRPr lang="it-IT" sz="3200" b="1" kern="1200" dirty="0"/>
        </a:p>
      </dsp:txBody>
      <dsp:txXfrm rot="10800000">
        <a:off x="0" y="1092"/>
        <a:ext cx="8805643" cy="2349606"/>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75E5EC-C3F2-314A-9B9E-1AEAC2060822}">
      <dsp:nvSpPr>
        <dsp:cNvPr id="0" name=""/>
        <dsp:cNvSpPr/>
      </dsp:nvSpPr>
      <dsp:spPr>
        <a:xfrm>
          <a:off x="3604142" y="1148"/>
          <a:ext cx="1647484" cy="1070864"/>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0" kern="1200" smtClean="0">
              <a:solidFill>
                <a:srgbClr val="000000"/>
              </a:solidFill>
            </a:rPr>
            <a:t>Repeat </a:t>
          </a:r>
        </a:p>
        <a:p>
          <a:pPr lvl="0" algn="ctr" defTabSz="1066800" rtl="0">
            <a:lnSpc>
              <a:spcPct val="90000"/>
            </a:lnSpc>
            <a:spcBef>
              <a:spcPct val="0"/>
            </a:spcBef>
            <a:spcAft>
              <a:spcPct val="35000"/>
            </a:spcAft>
          </a:pPr>
          <a:r>
            <a:rPr lang="it-IT" sz="2400" b="0" kern="1200" smtClean="0">
              <a:solidFill>
                <a:srgbClr val="000000"/>
              </a:solidFill>
            </a:rPr>
            <a:t>biopsy </a:t>
          </a:r>
          <a:endParaRPr lang="it-IT" sz="2400" b="0" kern="1200" dirty="0" smtClean="0">
            <a:solidFill>
              <a:srgbClr val="000000"/>
            </a:solidFill>
          </a:endParaRPr>
        </a:p>
      </dsp:txBody>
      <dsp:txXfrm>
        <a:off x="3604142" y="1148"/>
        <a:ext cx="1647484" cy="1070864"/>
      </dsp:txXfrm>
    </dsp:sp>
    <dsp:sp modelId="{B3162482-A471-7F47-ACB7-05D5FE8A1513}">
      <dsp:nvSpPr>
        <dsp:cNvPr id="0" name=""/>
        <dsp:cNvSpPr/>
      </dsp:nvSpPr>
      <dsp:spPr>
        <a:xfrm>
          <a:off x="1906253" y="536580"/>
          <a:ext cx="5043263" cy="5043263"/>
        </a:xfrm>
        <a:custGeom>
          <a:avLst/>
          <a:gdLst/>
          <a:ahLst/>
          <a:cxnLst/>
          <a:rect l="0" t="0" r="0" b="0"/>
          <a:pathLst>
            <a:path>
              <a:moveTo>
                <a:pt x="3355888" y="142001"/>
              </a:moveTo>
              <a:arcTo wR="2521631" hR="2521631" stAng="17359187" swAng="1500118"/>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EB5CCEA-994B-D648-A54D-C0572FDFCA3F}">
      <dsp:nvSpPr>
        <dsp:cNvPr id="0" name=""/>
        <dsp:cNvSpPr/>
      </dsp:nvSpPr>
      <dsp:spPr>
        <a:xfrm>
          <a:off x="5787939" y="1261964"/>
          <a:ext cx="1647484" cy="1070864"/>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0" kern="1200" smtClean="0">
              <a:solidFill>
                <a:srgbClr val="000000"/>
              </a:solidFill>
            </a:rPr>
            <a:t>Familiarity </a:t>
          </a:r>
          <a:endParaRPr lang="it-IT" sz="2400" b="0" kern="1200" dirty="0">
            <a:solidFill>
              <a:srgbClr val="000000"/>
            </a:solidFill>
          </a:endParaRPr>
        </a:p>
      </dsp:txBody>
      <dsp:txXfrm>
        <a:off x="5787939" y="1261964"/>
        <a:ext cx="1647484" cy="1070864"/>
      </dsp:txXfrm>
    </dsp:sp>
    <dsp:sp modelId="{D246D383-7229-9343-918D-21C30540DA36}">
      <dsp:nvSpPr>
        <dsp:cNvPr id="0" name=""/>
        <dsp:cNvSpPr/>
      </dsp:nvSpPr>
      <dsp:spPr>
        <a:xfrm>
          <a:off x="1906253" y="536580"/>
          <a:ext cx="5043263" cy="5043263"/>
        </a:xfrm>
        <a:custGeom>
          <a:avLst/>
          <a:gdLst/>
          <a:ahLst/>
          <a:cxnLst/>
          <a:rect l="0" t="0" r="0" b="0"/>
          <a:pathLst>
            <a:path>
              <a:moveTo>
                <a:pt x="4940810" y="1810154"/>
              </a:moveTo>
              <a:arcTo wR="2521631" hR="2521631" stAng="20616688" swAng="1966624"/>
            </a:path>
          </a:pathLst>
        </a:custGeom>
        <a:no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B64AC1A-08AE-1145-A431-7D9FB909B70D}">
      <dsp:nvSpPr>
        <dsp:cNvPr id="0" name=""/>
        <dsp:cNvSpPr/>
      </dsp:nvSpPr>
      <dsp:spPr>
        <a:xfrm>
          <a:off x="5787939" y="3783595"/>
          <a:ext cx="1647484" cy="1070864"/>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0" kern="1200" smtClean="0">
              <a:solidFill>
                <a:srgbClr val="000000"/>
              </a:solidFill>
            </a:rPr>
            <a:t>Young </a:t>
          </a:r>
        </a:p>
        <a:p>
          <a:pPr lvl="0" algn="ctr" defTabSz="1066800" rtl="0">
            <a:lnSpc>
              <a:spcPct val="90000"/>
            </a:lnSpc>
            <a:spcBef>
              <a:spcPct val="0"/>
            </a:spcBef>
            <a:spcAft>
              <a:spcPct val="35000"/>
            </a:spcAft>
          </a:pPr>
          <a:r>
            <a:rPr lang="it-IT" sz="2400" b="0" kern="1200" smtClean="0">
              <a:solidFill>
                <a:srgbClr val="000000"/>
              </a:solidFill>
            </a:rPr>
            <a:t>men </a:t>
          </a:r>
          <a:endParaRPr lang="it-IT" sz="2400" b="0" kern="1200" dirty="0">
            <a:solidFill>
              <a:srgbClr val="000000"/>
            </a:solidFill>
          </a:endParaRPr>
        </a:p>
      </dsp:txBody>
      <dsp:txXfrm>
        <a:off x="5787939" y="3783595"/>
        <a:ext cx="1647484" cy="1070864"/>
      </dsp:txXfrm>
    </dsp:sp>
    <dsp:sp modelId="{E9BBFE50-249A-9A46-99FD-8CD2DB61A635}">
      <dsp:nvSpPr>
        <dsp:cNvPr id="0" name=""/>
        <dsp:cNvSpPr/>
      </dsp:nvSpPr>
      <dsp:spPr>
        <a:xfrm>
          <a:off x="1906253" y="536580"/>
          <a:ext cx="5043263" cy="5043263"/>
        </a:xfrm>
        <a:custGeom>
          <a:avLst/>
          <a:gdLst/>
          <a:ahLst/>
          <a:cxnLst/>
          <a:rect l="0" t="0" r="0" b="0"/>
          <a:pathLst>
            <a:path>
              <a:moveTo>
                <a:pt x="4283462" y="4325676"/>
              </a:moveTo>
              <a:arcTo wR="2521631" hR="2521631" stAng="2740695" swAng="1500118"/>
            </a:path>
          </a:pathLst>
        </a:custGeom>
        <a:no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63838021-A183-D946-B1CC-49B038789A2D}">
      <dsp:nvSpPr>
        <dsp:cNvPr id="0" name=""/>
        <dsp:cNvSpPr/>
      </dsp:nvSpPr>
      <dsp:spPr>
        <a:xfrm>
          <a:off x="3604142" y="5044411"/>
          <a:ext cx="1647484" cy="1070864"/>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0" kern="1200" dirty="0" err="1" smtClean="0">
              <a:solidFill>
                <a:srgbClr val="000000"/>
              </a:solidFill>
            </a:rPr>
            <a:t>Inflammation</a:t>
          </a:r>
          <a:endParaRPr lang="it-IT" sz="2000" b="0" kern="1200" dirty="0" smtClean="0">
            <a:solidFill>
              <a:srgbClr val="000000"/>
            </a:solidFill>
          </a:endParaRPr>
        </a:p>
      </dsp:txBody>
      <dsp:txXfrm>
        <a:off x="3604142" y="5044411"/>
        <a:ext cx="1647484" cy="1070864"/>
      </dsp:txXfrm>
    </dsp:sp>
    <dsp:sp modelId="{C3B4488D-1FBB-1B45-82DA-23EA169B2E78}">
      <dsp:nvSpPr>
        <dsp:cNvPr id="0" name=""/>
        <dsp:cNvSpPr/>
      </dsp:nvSpPr>
      <dsp:spPr>
        <a:xfrm>
          <a:off x="1906253" y="536580"/>
          <a:ext cx="5043263" cy="5043263"/>
        </a:xfrm>
        <a:custGeom>
          <a:avLst/>
          <a:gdLst/>
          <a:ahLst/>
          <a:cxnLst/>
          <a:rect l="0" t="0" r="0" b="0"/>
          <a:pathLst>
            <a:path>
              <a:moveTo>
                <a:pt x="1687374" y="4901261"/>
              </a:moveTo>
              <a:arcTo wR="2521631" hR="2521631" stAng="6559187" swAng="1500118"/>
            </a:path>
          </a:pathLst>
        </a:custGeom>
        <a:no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C620EDA-E87D-E345-AFF3-07496E055E08}">
      <dsp:nvSpPr>
        <dsp:cNvPr id="0" name=""/>
        <dsp:cNvSpPr/>
      </dsp:nvSpPr>
      <dsp:spPr>
        <a:xfrm>
          <a:off x="1420345" y="3783595"/>
          <a:ext cx="1647484" cy="1070864"/>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solidFill>
                <a:srgbClr val="000000"/>
              </a:solidFill>
            </a:rPr>
            <a:t>PIN</a:t>
          </a:r>
        </a:p>
        <a:p>
          <a:pPr lvl="0" algn="ctr" defTabSz="1066800" rtl="0">
            <a:lnSpc>
              <a:spcPct val="90000"/>
            </a:lnSpc>
            <a:spcBef>
              <a:spcPct val="0"/>
            </a:spcBef>
            <a:spcAft>
              <a:spcPct val="35000"/>
            </a:spcAft>
          </a:pPr>
          <a:r>
            <a:rPr lang="en-GB" sz="2400" b="0" kern="1200" dirty="0" smtClean="0">
              <a:solidFill>
                <a:srgbClr val="000000"/>
              </a:solidFill>
            </a:rPr>
            <a:t>ASAP</a:t>
          </a:r>
          <a:endParaRPr lang="en-GB" sz="2400" b="0" kern="1200" dirty="0">
            <a:solidFill>
              <a:srgbClr val="000000"/>
            </a:solidFill>
          </a:endParaRPr>
        </a:p>
      </dsp:txBody>
      <dsp:txXfrm>
        <a:off x="1420345" y="3783595"/>
        <a:ext cx="1647484" cy="1070864"/>
      </dsp:txXfrm>
    </dsp:sp>
    <dsp:sp modelId="{631BE9AF-9B7F-7342-B3B6-834B18558F00}">
      <dsp:nvSpPr>
        <dsp:cNvPr id="0" name=""/>
        <dsp:cNvSpPr/>
      </dsp:nvSpPr>
      <dsp:spPr>
        <a:xfrm>
          <a:off x="1906253" y="536580"/>
          <a:ext cx="5043263" cy="5043263"/>
        </a:xfrm>
        <a:custGeom>
          <a:avLst/>
          <a:gdLst/>
          <a:ahLst/>
          <a:cxnLst/>
          <a:rect l="0" t="0" r="0" b="0"/>
          <a:pathLst>
            <a:path>
              <a:moveTo>
                <a:pt x="102452" y="3233108"/>
              </a:moveTo>
              <a:arcTo wR="2521631" hR="2521631" stAng="9816688" swAng="1966624"/>
            </a:path>
          </a:pathLst>
        </a:custGeom>
        <a:no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2944754-AA85-4540-B18E-1B8CC6D8FC9C}">
      <dsp:nvSpPr>
        <dsp:cNvPr id="0" name=""/>
        <dsp:cNvSpPr/>
      </dsp:nvSpPr>
      <dsp:spPr>
        <a:xfrm>
          <a:off x="1420345" y="1261964"/>
          <a:ext cx="1647484" cy="1070864"/>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b="0" kern="1200" dirty="0" smtClean="0">
              <a:solidFill>
                <a:srgbClr val="000000"/>
              </a:solidFill>
            </a:rPr>
            <a:t>Obesity </a:t>
          </a:r>
          <a:endParaRPr lang="en-GB" sz="2400" b="0" kern="1200" dirty="0">
            <a:solidFill>
              <a:srgbClr val="000000"/>
            </a:solidFill>
          </a:endParaRPr>
        </a:p>
      </dsp:txBody>
      <dsp:txXfrm>
        <a:off x="1420345" y="1261964"/>
        <a:ext cx="1647484" cy="1070864"/>
      </dsp:txXfrm>
    </dsp:sp>
    <dsp:sp modelId="{4B690AD8-7253-584D-BE5F-A1E9D70A8599}">
      <dsp:nvSpPr>
        <dsp:cNvPr id="0" name=""/>
        <dsp:cNvSpPr/>
      </dsp:nvSpPr>
      <dsp:spPr>
        <a:xfrm>
          <a:off x="1906253" y="536580"/>
          <a:ext cx="5043263" cy="5043263"/>
        </a:xfrm>
        <a:custGeom>
          <a:avLst/>
          <a:gdLst/>
          <a:ahLst/>
          <a:cxnLst/>
          <a:rect l="0" t="0" r="0" b="0"/>
          <a:pathLst>
            <a:path>
              <a:moveTo>
                <a:pt x="759800" y="717586"/>
              </a:moveTo>
              <a:arcTo wR="2521631" hR="2521631" stAng="13540695" swAng="1500118"/>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BD256-67E3-0F4F-BB60-2EA2199F3EFF}">
      <dsp:nvSpPr>
        <dsp:cNvPr id="0" name=""/>
        <dsp:cNvSpPr/>
      </dsp:nvSpPr>
      <dsp:spPr>
        <a:xfrm>
          <a:off x="0" y="0"/>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chemeClr val="tx1">
                  <a:lumMod val="75000"/>
                </a:schemeClr>
              </a:solidFill>
            </a:rPr>
            <a:t>To discriminate men with or without PCa</a:t>
          </a:r>
          <a:endParaRPr lang="en-GB" sz="2800" kern="1200" dirty="0">
            <a:solidFill>
              <a:schemeClr val="tx1">
                <a:lumMod val="75000"/>
              </a:schemeClr>
            </a:solidFill>
          </a:endParaRPr>
        </a:p>
      </dsp:txBody>
      <dsp:txXfrm>
        <a:off x="0" y="0"/>
        <a:ext cx="5599030" cy="1220046"/>
      </dsp:txXfrm>
    </dsp:sp>
    <dsp:sp modelId="{E8D8EA8E-4A9E-E54A-AF9C-DBF827D8C059}">
      <dsp:nvSpPr>
        <dsp:cNvPr id="0" name=""/>
        <dsp:cNvSpPr/>
      </dsp:nvSpPr>
      <dsp:spPr>
        <a:xfrm>
          <a:off x="581826" y="1441873"/>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kern="1200" dirty="0" smtClean="0"/>
            <a:t>To discriminates men with indolent from clinically significant PCa</a:t>
          </a:r>
          <a:endParaRPr lang="en-GB" sz="2400" kern="1200" dirty="0"/>
        </a:p>
      </dsp:txBody>
      <dsp:txXfrm>
        <a:off x="581826" y="1441873"/>
        <a:ext cx="5572324" cy="1220046"/>
      </dsp:txXfrm>
    </dsp:sp>
    <dsp:sp modelId="{31532903-0C68-EB43-A8FE-CB59BB91AC34}">
      <dsp:nvSpPr>
        <dsp:cNvPr id="0" name=""/>
        <dsp:cNvSpPr/>
      </dsp:nvSpPr>
      <dsp:spPr>
        <a:xfrm>
          <a:off x="1154968" y="2883746"/>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noProof="0" dirty="0" smtClean="0">
              <a:solidFill>
                <a:srgbClr val="BFBFBF"/>
              </a:solidFill>
            </a:rPr>
            <a:t>To assists in choosing the appropriate strategy (AS)</a:t>
          </a:r>
          <a:endParaRPr lang="en-US" sz="2800" kern="1200" noProof="0" dirty="0">
            <a:solidFill>
              <a:srgbClr val="BFBFBF"/>
            </a:solidFill>
          </a:endParaRPr>
        </a:p>
      </dsp:txBody>
      <dsp:txXfrm>
        <a:off x="1154968" y="2883746"/>
        <a:ext cx="5581008" cy="1220046"/>
      </dsp:txXfrm>
    </dsp:sp>
    <dsp:sp modelId="{6EA65BA7-B643-CA43-A01D-1ABA26C75870}">
      <dsp:nvSpPr>
        <dsp:cNvPr id="0" name=""/>
        <dsp:cNvSpPr/>
      </dsp:nvSpPr>
      <dsp:spPr>
        <a:xfrm>
          <a:off x="1736795" y="4325619"/>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rgbClr val="BFBFBF"/>
              </a:solidFill>
            </a:rPr>
            <a:t>To be useful for follow-up</a:t>
          </a:r>
          <a:endParaRPr lang="en-GB" sz="2800" kern="1200" dirty="0">
            <a:solidFill>
              <a:srgbClr val="BFBFBF"/>
            </a:solidFill>
          </a:endParaRPr>
        </a:p>
      </dsp:txBody>
      <dsp:txXfrm>
        <a:off x="1736795" y="4325619"/>
        <a:ext cx="5572324" cy="1220046"/>
      </dsp:txXfrm>
    </dsp:sp>
    <dsp:sp modelId="{32802794-6465-E542-8EBF-5AAA03F594C0}">
      <dsp:nvSpPr>
        <dsp:cNvPr id="0" name=""/>
        <dsp:cNvSpPr/>
      </dsp:nvSpPr>
      <dsp:spPr>
        <a:xfrm>
          <a:off x="6154151" y="934444"/>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6154151" y="934444"/>
        <a:ext cx="793030" cy="793030"/>
      </dsp:txXfrm>
    </dsp:sp>
    <dsp:sp modelId="{78558C4B-5B69-CB4E-85F6-8EE4FF6B2E71}">
      <dsp:nvSpPr>
        <dsp:cNvPr id="0" name=""/>
        <dsp:cNvSpPr/>
      </dsp:nvSpPr>
      <dsp:spPr>
        <a:xfrm>
          <a:off x="6735977" y="2376317"/>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6735977" y="2376317"/>
        <a:ext cx="793030" cy="793030"/>
      </dsp:txXfrm>
    </dsp:sp>
    <dsp:sp modelId="{47F42308-FF72-5B48-BB02-2935DEE23689}">
      <dsp:nvSpPr>
        <dsp:cNvPr id="0" name=""/>
        <dsp:cNvSpPr/>
      </dsp:nvSpPr>
      <dsp:spPr>
        <a:xfrm>
          <a:off x="7309120" y="3818191"/>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7309120" y="3818191"/>
        <a:ext cx="793030" cy="79303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FA12B5-62DD-BF4A-B277-1B7B7CA0BEE7}">
      <dsp:nvSpPr>
        <dsp:cNvPr id="0" name=""/>
        <dsp:cNvSpPr/>
      </dsp:nvSpPr>
      <dsp:spPr>
        <a:xfrm>
          <a:off x="4050336" y="1776968"/>
          <a:ext cx="2874432" cy="683984"/>
        </a:xfrm>
        <a:custGeom>
          <a:avLst/>
          <a:gdLst/>
          <a:ahLst/>
          <a:cxnLst/>
          <a:rect l="0" t="0" r="0" b="0"/>
          <a:pathLst>
            <a:path>
              <a:moveTo>
                <a:pt x="0" y="0"/>
              </a:moveTo>
              <a:lnTo>
                <a:pt x="0" y="466115"/>
              </a:lnTo>
              <a:lnTo>
                <a:pt x="2874432" y="466115"/>
              </a:lnTo>
              <a:lnTo>
                <a:pt x="2874432" y="68398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6F7C10-01C9-7E40-9EEE-3E283F809284}">
      <dsp:nvSpPr>
        <dsp:cNvPr id="0" name=""/>
        <dsp:cNvSpPr/>
      </dsp:nvSpPr>
      <dsp:spPr>
        <a:xfrm>
          <a:off x="4004616" y="1776968"/>
          <a:ext cx="91440" cy="683984"/>
        </a:xfrm>
        <a:custGeom>
          <a:avLst/>
          <a:gdLst/>
          <a:ahLst/>
          <a:cxnLst/>
          <a:rect l="0" t="0" r="0" b="0"/>
          <a:pathLst>
            <a:path>
              <a:moveTo>
                <a:pt x="45720" y="0"/>
              </a:moveTo>
              <a:lnTo>
                <a:pt x="45720" y="68398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E69166D-C020-A348-86BE-230C93B66A6A}">
      <dsp:nvSpPr>
        <dsp:cNvPr id="0" name=""/>
        <dsp:cNvSpPr/>
      </dsp:nvSpPr>
      <dsp:spPr>
        <a:xfrm>
          <a:off x="1175904" y="1776968"/>
          <a:ext cx="2874431" cy="683984"/>
        </a:xfrm>
        <a:custGeom>
          <a:avLst/>
          <a:gdLst/>
          <a:ahLst/>
          <a:cxnLst/>
          <a:rect l="0" t="0" r="0" b="0"/>
          <a:pathLst>
            <a:path>
              <a:moveTo>
                <a:pt x="2874431" y="0"/>
              </a:moveTo>
              <a:lnTo>
                <a:pt x="2874431" y="466115"/>
              </a:lnTo>
              <a:lnTo>
                <a:pt x="0" y="466115"/>
              </a:lnTo>
              <a:lnTo>
                <a:pt x="0" y="68398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02E49F-A36D-AA4E-B29F-4ACDD5479147}">
      <dsp:nvSpPr>
        <dsp:cNvPr id="0" name=""/>
        <dsp:cNvSpPr/>
      </dsp:nvSpPr>
      <dsp:spPr>
        <a:xfrm>
          <a:off x="2874432" y="283570"/>
          <a:ext cx="2351807" cy="149339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5F8D277-F4A3-5C4D-9352-C423DA4FB223}">
      <dsp:nvSpPr>
        <dsp:cNvPr id="0" name=""/>
        <dsp:cNvSpPr/>
      </dsp:nvSpPr>
      <dsp:spPr>
        <a:xfrm>
          <a:off x="3135744" y="531817"/>
          <a:ext cx="2351807" cy="1493398"/>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kern="1200" noProof="0" dirty="0" smtClean="0"/>
            <a:t>PHI correlates with:</a:t>
          </a:r>
          <a:endParaRPr lang="en-GB" sz="2800" kern="1200" noProof="0" dirty="0"/>
        </a:p>
      </dsp:txBody>
      <dsp:txXfrm>
        <a:off x="3135744" y="531817"/>
        <a:ext cx="2351807" cy="1493398"/>
      </dsp:txXfrm>
    </dsp:sp>
    <dsp:sp modelId="{B975CC6C-112C-4340-BCCA-5FDC6D0AC2D9}">
      <dsp:nvSpPr>
        <dsp:cNvPr id="0" name=""/>
        <dsp:cNvSpPr/>
      </dsp:nvSpPr>
      <dsp:spPr>
        <a:xfrm>
          <a:off x="0" y="2460952"/>
          <a:ext cx="2351807" cy="149339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6D26C6D-CCBD-3D49-B67F-333F37697BBA}">
      <dsp:nvSpPr>
        <dsp:cNvPr id="0" name=""/>
        <dsp:cNvSpPr/>
      </dsp:nvSpPr>
      <dsp:spPr>
        <a:xfrm>
          <a:off x="261312" y="2709199"/>
          <a:ext cx="2351807" cy="1493398"/>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kern="1200" noProof="0" dirty="0" smtClean="0"/>
            <a:t>Tumour volume</a:t>
          </a:r>
          <a:endParaRPr lang="en-GB" sz="2800" kern="1200" noProof="0" dirty="0"/>
        </a:p>
      </dsp:txBody>
      <dsp:txXfrm>
        <a:off x="261312" y="2709199"/>
        <a:ext cx="2351807" cy="1493398"/>
      </dsp:txXfrm>
    </dsp:sp>
    <dsp:sp modelId="{684D0FE4-ADA2-5944-AC5E-E0C9725B876B}">
      <dsp:nvSpPr>
        <dsp:cNvPr id="0" name=""/>
        <dsp:cNvSpPr/>
      </dsp:nvSpPr>
      <dsp:spPr>
        <a:xfrm>
          <a:off x="2874432" y="2460952"/>
          <a:ext cx="2351807" cy="149339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75DC328-8713-324E-A693-03170E29C5CB}">
      <dsp:nvSpPr>
        <dsp:cNvPr id="0" name=""/>
        <dsp:cNvSpPr/>
      </dsp:nvSpPr>
      <dsp:spPr>
        <a:xfrm>
          <a:off x="3135744" y="2709199"/>
          <a:ext cx="2351807" cy="1493398"/>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kern="1200" noProof="0" dirty="0" smtClean="0"/>
            <a:t>Tumour %</a:t>
          </a:r>
          <a:endParaRPr lang="en-GB" sz="2800" kern="1200" noProof="0" dirty="0"/>
        </a:p>
      </dsp:txBody>
      <dsp:txXfrm>
        <a:off x="3135744" y="2709199"/>
        <a:ext cx="2351807" cy="1493398"/>
      </dsp:txXfrm>
    </dsp:sp>
    <dsp:sp modelId="{DA1AE67E-0F18-5F47-8F10-1662866FE019}">
      <dsp:nvSpPr>
        <dsp:cNvPr id="0" name=""/>
        <dsp:cNvSpPr/>
      </dsp:nvSpPr>
      <dsp:spPr>
        <a:xfrm>
          <a:off x="5748864" y="2460952"/>
          <a:ext cx="2351807" cy="149339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3C1FEA-FFFD-624C-893F-894532DDCD11}">
      <dsp:nvSpPr>
        <dsp:cNvPr id="0" name=""/>
        <dsp:cNvSpPr/>
      </dsp:nvSpPr>
      <dsp:spPr>
        <a:xfrm>
          <a:off x="6010175" y="2709199"/>
          <a:ext cx="2351807" cy="1493398"/>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kern="1200" noProof="0" dirty="0" smtClean="0"/>
            <a:t>% positive biopsy cores</a:t>
          </a:r>
          <a:endParaRPr lang="en-GB" sz="2800" kern="1200" noProof="0" dirty="0"/>
        </a:p>
      </dsp:txBody>
      <dsp:txXfrm>
        <a:off x="6010175" y="2709199"/>
        <a:ext cx="2351807" cy="1493398"/>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6AA2DA-760D-E542-A7DC-1FF8744D648C}">
      <dsp:nvSpPr>
        <dsp:cNvPr id="0" name=""/>
        <dsp:cNvSpPr/>
      </dsp:nvSpPr>
      <dsp:spPr>
        <a:xfrm>
          <a:off x="4140938" y="2082908"/>
          <a:ext cx="3251643" cy="515828"/>
        </a:xfrm>
        <a:custGeom>
          <a:avLst/>
          <a:gdLst/>
          <a:ahLst/>
          <a:cxnLst/>
          <a:rect l="0" t="0" r="0" b="0"/>
          <a:pathLst>
            <a:path>
              <a:moveTo>
                <a:pt x="0" y="0"/>
              </a:moveTo>
              <a:lnTo>
                <a:pt x="0" y="351522"/>
              </a:lnTo>
              <a:lnTo>
                <a:pt x="3251643" y="351522"/>
              </a:lnTo>
              <a:lnTo>
                <a:pt x="3251643" y="515828"/>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90E58C-989E-C143-AC32-374A3A2DA910}">
      <dsp:nvSpPr>
        <dsp:cNvPr id="0" name=""/>
        <dsp:cNvSpPr/>
      </dsp:nvSpPr>
      <dsp:spPr>
        <a:xfrm>
          <a:off x="4140938" y="2082908"/>
          <a:ext cx="1083881" cy="515828"/>
        </a:xfrm>
        <a:custGeom>
          <a:avLst/>
          <a:gdLst/>
          <a:ahLst/>
          <a:cxnLst/>
          <a:rect l="0" t="0" r="0" b="0"/>
          <a:pathLst>
            <a:path>
              <a:moveTo>
                <a:pt x="0" y="0"/>
              </a:moveTo>
              <a:lnTo>
                <a:pt x="0" y="351522"/>
              </a:lnTo>
              <a:lnTo>
                <a:pt x="1083881" y="351522"/>
              </a:lnTo>
              <a:lnTo>
                <a:pt x="1083881" y="515828"/>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4C5A823-333C-FE47-B7F2-CFDDFFBB3F42}">
      <dsp:nvSpPr>
        <dsp:cNvPr id="0" name=""/>
        <dsp:cNvSpPr/>
      </dsp:nvSpPr>
      <dsp:spPr>
        <a:xfrm>
          <a:off x="3057057" y="2082908"/>
          <a:ext cx="1083881" cy="515828"/>
        </a:xfrm>
        <a:custGeom>
          <a:avLst/>
          <a:gdLst/>
          <a:ahLst/>
          <a:cxnLst/>
          <a:rect l="0" t="0" r="0" b="0"/>
          <a:pathLst>
            <a:path>
              <a:moveTo>
                <a:pt x="1083881" y="0"/>
              </a:moveTo>
              <a:lnTo>
                <a:pt x="1083881" y="351522"/>
              </a:lnTo>
              <a:lnTo>
                <a:pt x="0" y="351522"/>
              </a:lnTo>
              <a:lnTo>
                <a:pt x="0" y="515828"/>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1D8B23E-1B50-F44B-A1F4-1C5C131D0792}">
      <dsp:nvSpPr>
        <dsp:cNvPr id="0" name=""/>
        <dsp:cNvSpPr/>
      </dsp:nvSpPr>
      <dsp:spPr>
        <a:xfrm>
          <a:off x="889295" y="2082908"/>
          <a:ext cx="3251643" cy="515828"/>
        </a:xfrm>
        <a:custGeom>
          <a:avLst/>
          <a:gdLst/>
          <a:ahLst/>
          <a:cxnLst/>
          <a:rect l="0" t="0" r="0" b="0"/>
          <a:pathLst>
            <a:path>
              <a:moveTo>
                <a:pt x="3251643" y="0"/>
              </a:moveTo>
              <a:lnTo>
                <a:pt x="3251643" y="351522"/>
              </a:lnTo>
              <a:lnTo>
                <a:pt x="0" y="351522"/>
              </a:lnTo>
              <a:lnTo>
                <a:pt x="0" y="515828"/>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A0AFE9-4A8A-9142-B9EC-226DEA9667D9}">
      <dsp:nvSpPr>
        <dsp:cNvPr id="0" name=""/>
        <dsp:cNvSpPr/>
      </dsp:nvSpPr>
      <dsp:spPr>
        <a:xfrm>
          <a:off x="3254127" y="956657"/>
          <a:ext cx="1773623" cy="11262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6274058-6D38-3342-B9C7-7989A0AAEF06}">
      <dsp:nvSpPr>
        <dsp:cNvPr id="0" name=""/>
        <dsp:cNvSpPr/>
      </dsp:nvSpPr>
      <dsp:spPr>
        <a:xfrm>
          <a:off x="3451196" y="1143873"/>
          <a:ext cx="1773623" cy="112625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GB" sz="2100" b="0" i="0" kern="1200" baseline="0" noProof="0" dirty="0" smtClean="0"/>
            <a:t>PHI does not correlate with</a:t>
          </a:r>
          <a:endParaRPr lang="en-GB" sz="2100" b="0" i="0" kern="1200" baseline="0" noProof="0" dirty="0"/>
        </a:p>
      </dsp:txBody>
      <dsp:txXfrm>
        <a:off x="3451196" y="1143873"/>
        <a:ext cx="1773623" cy="1126250"/>
      </dsp:txXfrm>
    </dsp:sp>
    <dsp:sp modelId="{4F27DFE4-A5F6-8740-9013-BDA9D6C96882}">
      <dsp:nvSpPr>
        <dsp:cNvPr id="0" name=""/>
        <dsp:cNvSpPr/>
      </dsp:nvSpPr>
      <dsp:spPr>
        <a:xfrm>
          <a:off x="2484" y="2598737"/>
          <a:ext cx="1773623" cy="11262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EA2593-F3F7-FC40-9733-F7F04C180703}">
      <dsp:nvSpPr>
        <dsp:cNvPr id="0" name=""/>
        <dsp:cNvSpPr/>
      </dsp:nvSpPr>
      <dsp:spPr>
        <a:xfrm>
          <a:off x="199553" y="2785953"/>
          <a:ext cx="1773623" cy="112625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GB" sz="2100" b="0" i="0" kern="1200" baseline="0" noProof="0" dirty="0" smtClean="0"/>
            <a:t>Age</a:t>
          </a:r>
          <a:endParaRPr lang="en-GB" sz="2100" b="0" i="0" kern="1200" baseline="0" noProof="0" dirty="0"/>
        </a:p>
      </dsp:txBody>
      <dsp:txXfrm>
        <a:off x="199553" y="2785953"/>
        <a:ext cx="1773623" cy="1126250"/>
      </dsp:txXfrm>
    </dsp:sp>
    <dsp:sp modelId="{F8EBB6D2-3B1F-0F44-9DEC-8E7A0775DD16}">
      <dsp:nvSpPr>
        <dsp:cNvPr id="0" name=""/>
        <dsp:cNvSpPr/>
      </dsp:nvSpPr>
      <dsp:spPr>
        <a:xfrm>
          <a:off x="2170246" y="2598737"/>
          <a:ext cx="1773623" cy="11262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8203E32-859B-9145-ADBB-E28D8D7C8109}">
      <dsp:nvSpPr>
        <dsp:cNvPr id="0" name=""/>
        <dsp:cNvSpPr/>
      </dsp:nvSpPr>
      <dsp:spPr>
        <a:xfrm>
          <a:off x="2367315" y="2785953"/>
          <a:ext cx="1773623" cy="112625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GB" sz="2100" b="0" i="0" kern="1200" baseline="0" noProof="0" dirty="0" smtClean="0"/>
            <a:t>Prostate weight</a:t>
          </a:r>
          <a:endParaRPr lang="en-GB" sz="2100" b="0" i="0" kern="1200" baseline="0" noProof="0" dirty="0"/>
        </a:p>
      </dsp:txBody>
      <dsp:txXfrm>
        <a:off x="2367315" y="2785953"/>
        <a:ext cx="1773623" cy="1126250"/>
      </dsp:txXfrm>
    </dsp:sp>
    <dsp:sp modelId="{350E2C81-EEB4-D94D-9819-A343EBDC9D8D}">
      <dsp:nvSpPr>
        <dsp:cNvPr id="0" name=""/>
        <dsp:cNvSpPr/>
      </dsp:nvSpPr>
      <dsp:spPr>
        <a:xfrm>
          <a:off x="4338008" y="2598737"/>
          <a:ext cx="1773623" cy="11262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07A253-B995-2247-83AC-B5113033168B}">
      <dsp:nvSpPr>
        <dsp:cNvPr id="0" name=""/>
        <dsp:cNvSpPr/>
      </dsp:nvSpPr>
      <dsp:spPr>
        <a:xfrm>
          <a:off x="4535077" y="2785953"/>
          <a:ext cx="1773623" cy="112625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GB" sz="2100" b="0" i="0" kern="1200" baseline="0" noProof="0" dirty="0" smtClean="0"/>
            <a:t>TRUS prostate volume</a:t>
          </a:r>
          <a:endParaRPr lang="en-GB" sz="2100" kern="1200" noProof="0" dirty="0"/>
        </a:p>
      </dsp:txBody>
      <dsp:txXfrm>
        <a:off x="4535077" y="2785953"/>
        <a:ext cx="1773623" cy="1126250"/>
      </dsp:txXfrm>
    </dsp:sp>
    <dsp:sp modelId="{0A4D35A6-747A-5A44-95CB-3A451D48669D}">
      <dsp:nvSpPr>
        <dsp:cNvPr id="0" name=""/>
        <dsp:cNvSpPr/>
      </dsp:nvSpPr>
      <dsp:spPr>
        <a:xfrm>
          <a:off x="6505770" y="2598737"/>
          <a:ext cx="1773623" cy="11262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B603211-A777-BF45-9B63-41259CD151E4}">
      <dsp:nvSpPr>
        <dsp:cNvPr id="0" name=""/>
        <dsp:cNvSpPr/>
      </dsp:nvSpPr>
      <dsp:spPr>
        <a:xfrm>
          <a:off x="6702839" y="2785953"/>
          <a:ext cx="1773623" cy="1126250"/>
        </a:xfrm>
        <a:prstGeom prst="roundRect">
          <a:avLst>
            <a:gd name="adj" fmla="val 10000"/>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n-GB" sz="2100" b="0" i="0" kern="1200" baseline="0" noProof="0" dirty="0" smtClean="0"/>
            <a:t>TRUS adenoma volume</a:t>
          </a:r>
          <a:endParaRPr lang="en-GB" sz="2100" b="0" i="0" kern="1200" baseline="0" noProof="0" dirty="0"/>
        </a:p>
      </dsp:txBody>
      <dsp:txXfrm>
        <a:off x="6702839" y="2785953"/>
        <a:ext cx="1773623" cy="112625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07E8FD-7C99-7840-BFD8-A71A1305AC4B}">
      <dsp:nvSpPr>
        <dsp:cNvPr id="0" name=""/>
        <dsp:cNvSpPr/>
      </dsp:nvSpPr>
      <dsp:spPr>
        <a:xfrm>
          <a:off x="2116495" y="207406"/>
          <a:ext cx="4116228" cy="1429512"/>
        </a:xfrm>
        <a:prstGeom prst="ellipse">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6F962-F5D5-9F4D-B53E-FCB660332A91}">
      <dsp:nvSpPr>
        <dsp:cNvPr id="0" name=""/>
        <dsp:cNvSpPr/>
      </dsp:nvSpPr>
      <dsp:spPr>
        <a:xfrm>
          <a:off x="3782132" y="3707796"/>
          <a:ext cx="797718" cy="510540"/>
        </a:xfrm>
        <a:prstGeom prst="down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BEAC81-4277-A343-B3AB-A4098A7109DA}">
      <dsp:nvSpPr>
        <dsp:cNvPr id="0" name=""/>
        <dsp:cNvSpPr/>
      </dsp:nvSpPr>
      <dsp:spPr>
        <a:xfrm>
          <a:off x="747156" y="4116228"/>
          <a:ext cx="6867669" cy="957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kern="1200" dirty="0" smtClean="0">
              <a:solidFill>
                <a:srgbClr val="FFFF00"/>
              </a:solidFill>
            </a:rPr>
            <a:t>pT3 - GS 7 - GS up-</a:t>
          </a:r>
          <a:r>
            <a:rPr lang="en-GB" sz="2800" kern="1200" dirty="0" err="1" smtClean="0">
              <a:solidFill>
                <a:srgbClr val="FFFF00"/>
              </a:solidFill>
            </a:rPr>
            <a:t>greading</a:t>
          </a:r>
          <a:r>
            <a:rPr lang="en-GB" sz="2800" kern="1200" dirty="0" smtClean="0">
              <a:solidFill>
                <a:srgbClr val="FFFF00"/>
              </a:solidFill>
            </a:rPr>
            <a:t> - Low-volume cancer</a:t>
          </a:r>
          <a:endParaRPr lang="en-US" sz="2800" i="1" kern="1200" noProof="0" dirty="0"/>
        </a:p>
      </dsp:txBody>
      <dsp:txXfrm>
        <a:off x="747156" y="4116228"/>
        <a:ext cx="6867669" cy="957262"/>
      </dsp:txXfrm>
    </dsp:sp>
    <dsp:sp modelId="{B13C64F4-8B1E-784B-914F-A480EA6ED072}">
      <dsp:nvSpPr>
        <dsp:cNvPr id="0" name=""/>
        <dsp:cNvSpPr/>
      </dsp:nvSpPr>
      <dsp:spPr>
        <a:xfrm>
          <a:off x="2897117" y="101900"/>
          <a:ext cx="2233612" cy="223361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rtl="0">
            <a:lnSpc>
              <a:spcPct val="90000"/>
            </a:lnSpc>
            <a:spcBef>
              <a:spcPct val="0"/>
            </a:spcBef>
            <a:spcAft>
              <a:spcPct val="35000"/>
            </a:spcAft>
          </a:pPr>
          <a:r>
            <a:rPr lang="en-GB" sz="3100" b="1" kern="1200" noProof="0" dirty="0" smtClean="0"/>
            <a:t>PHI is a </a:t>
          </a:r>
          <a:r>
            <a:rPr lang="en-GB" sz="3100" b="1" kern="1200" noProof="0" dirty="0" smtClean="0">
              <a:solidFill>
                <a:srgbClr val="FFFF00"/>
              </a:solidFill>
            </a:rPr>
            <a:t>robust predictor</a:t>
          </a:r>
          <a:r>
            <a:rPr lang="en-GB" sz="3100" b="1" kern="1200" noProof="0" dirty="0" smtClean="0"/>
            <a:t> </a:t>
          </a:r>
          <a:endParaRPr lang="en-GB" sz="3100" b="1" kern="1200" noProof="0" dirty="0"/>
        </a:p>
      </dsp:txBody>
      <dsp:txXfrm>
        <a:off x="2897117" y="101900"/>
        <a:ext cx="2233612" cy="2233612"/>
      </dsp:txXfrm>
    </dsp:sp>
    <dsp:sp modelId="{A498EE0F-1751-5F40-8E41-823C61BF9BAD}">
      <dsp:nvSpPr>
        <dsp:cNvPr id="0" name=""/>
        <dsp:cNvSpPr/>
      </dsp:nvSpPr>
      <dsp:spPr>
        <a:xfrm>
          <a:off x="1947378" y="31908"/>
          <a:ext cx="4467225" cy="3573780"/>
        </a:xfrm>
        <a:prstGeom prst="funnel">
          <a:avLst/>
        </a:prstGeom>
        <a:solidFill>
          <a:schemeClr val="lt2">
            <a:alpha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BD256-67E3-0F4F-BB60-2EA2199F3EFF}">
      <dsp:nvSpPr>
        <dsp:cNvPr id="0" name=""/>
        <dsp:cNvSpPr/>
      </dsp:nvSpPr>
      <dsp:spPr>
        <a:xfrm>
          <a:off x="0" y="0"/>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chemeClr val="tx1">
                  <a:lumMod val="75000"/>
                </a:schemeClr>
              </a:solidFill>
            </a:rPr>
            <a:t>To discriminate men with or without PCa</a:t>
          </a:r>
          <a:endParaRPr lang="en-GB" sz="2800" kern="1200" dirty="0">
            <a:solidFill>
              <a:schemeClr val="tx1">
                <a:lumMod val="75000"/>
              </a:schemeClr>
            </a:solidFill>
          </a:endParaRPr>
        </a:p>
      </dsp:txBody>
      <dsp:txXfrm>
        <a:off x="0" y="0"/>
        <a:ext cx="5599030" cy="1220046"/>
      </dsp:txXfrm>
    </dsp:sp>
    <dsp:sp modelId="{E8D8EA8E-4A9E-E54A-AF9C-DBF827D8C059}">
      <dsp:nvSpPr>
        <dsp:cNvPr id="0" name=""/>
        <dsp:cNvSpPr/>
      </dsp:nvSpPr>
      <dsp:spPr>
        <a:xfrm>
          <a:off x="581826" y="1441873"/>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kern="1200" dirty="0" smtClean="0">
              <a:solidFill>
                <a:schemeClr val="tx1">
                  <a:lumMod val="75000"/>
                </a:schemeClr>
              </a:solidFill>
            </a:rPr>
            <a:t>To discriminates </a:t>
          </a:r>
          <a:r>
            <a:rPr lang="en-GB" sz="2400" kern="1200" dirty="0" smtClean="0">
              <a:solidFill>
                <a:srgbClr val="BFBFBF"/>
              </a:solidFill>
            </a:rPr>
            <a:t>men with indolent from clinically significant PCa</a:t>
          </a:r>
          <a:endParaRPr lang="en-GB" sz="2400" kern="1200" dirty="0">
            <a:solidFill>
              <a:srgbClr val="BFBFBF"/>
            </a:solidFill>
          </a:endParaRPr>
        </a:p>
      </dsp:txBody>
      <dsp:txXfrm>
        <a:off x="581826" y="1441873"/>
        <a:ext cx="5572324" cy="1220046"/>
      </dsp:txXfrm>
    </dsp:sp>
    <dsp:sp modelId="{31532903-0C68-EB43-A8FE-CB59BB91AC34}">
      <dsp:nvSpPr>
        <dsp:cNvPr id="0" name=""/>
        <dsp:cNvSpPr/>
      </dsp:nvSpPr>
      <dsp:spPr>
        <a:xfrm>
          <a:off x="1154968" y="2883746"/>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noProof="0" dirty="0" smtClean="0"/>
            <a:t>To assists in choosing the appropriate strategy (AS)</a:t>
          </a:r>
          <a:endParaRPr lang="en-US" sz="2800" kern="1200" noProof="0" dirty="0"/>
        </a:p>
      </dsp:txBody>
      <dsp:txXfrm>
        <a:off x="1154968" y="2883746"/>
        <a:ext cx="5581008" cy="1220046"/>
      </dsp:txXfrm>
    </dsp:sp>
    <dsp:sp modelId="{6EA65BA7-B643-CA43-A01D-1ABA26C75870}">
      <dsp:nvSpPr>
        <dsp:cNvPr id="0" name=""/>
        <dsp:cNvSpPr/>
      </dsp:nvSpPr>
      <dsp:spPr>
        <a:xfrm>
          <a:off x="1736795" y="4325619"/>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rgbClr val="BFBFBF"/>
              </a:solidFill>
            </a:rPr>
            <a:t>To be useful for follow-up</a:t>
          </a:r>
          <a:endParaRPr lang="en-GB" sz="2800" kern="1200" dirty="0">
            <a:solidFill>
              <a:srgbClr val="BFBFBF"/>
            </a:solidFill>
          </a:endParaRPr>
        </a:p>
      </dsp:txBody>
      <dsp:txXfrm>
        <a:off x="1736795" y="4325619"/>
        <a:ext cx="5572324" cy="1220046"/>
      </dsp:txXfrm>
    </dsp:sp>
    <dsp:sp modelId="{32802794-6465-E542-8EBF-5AAA03F594C0}">
      <dsp:nvSpPr>
        <dsp:cNvPr id="0" name=""/>
        <dsp:cNvSpPr/>
      </dsp:nvSpPr>
      <dsp:spPr>
        <a:xfrm>
          <a:off x="6154151" y="934444"/>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6154151" y="934444"/>
        <a:ext cx="793030" cy="793030"/>
      </dsp:txXfrm>
    </dsp:sp>
    <dsp:sp modelId="{78558C4B-5B69-CB4E-85F6-8EE4FF6B2E71}">
      <dsp:nvSpPr>
        <dsp:cNvPr id="0" name=""/>
        <dsp:cNvSpPr/>
      </dsp:nvSpPr>
      <dsp:spPr>
        <a:xfrm>
          <a:off x="6735977" y="2376317"/>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6735977" y="2376317"/>
        <a:ext cx="793030" cy="793030"/>
      </dsp:txXfrm>
    </dsp:sp>
    <dsp:sp modelId="{47F42308-FF72-5B48-BB02-2935DEE23689}">
      <dsp:nvSpPr>
        <dsp:cNvPr id="0" name=""/>
        <dsp:cNvSpPr/>
      </dsp:nvSpPr>
      <dsp:spPr>
        <a:xfrm>
          <a:off x="7309120" y="3818191"/>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tx1"/>
            </a:solidFill>
          </a:endParaRPr>
        </a:p>
      </dsp:txBody>
      <dsp:txXfrm>
        <a:off x="7309120" y="3818191"/>
        <a:ext cx="793030" cy="793030"/>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BD256-67E3-0F4F-BB60-2EA2199F3EFF}">
      <dsp:nvSpPr>
        <dsp:cNvPr id="0" name=""/>
        <dsp:cNvSpPr/>
      </dsp:nvSpPr>
      <dsp:spPr>
        <a:xfrm>
          <a:off x="0" y="0"/>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chemeClr val="tx1">
                  <a:lumMod val="65000"/>
                </a:schemeClr>
              </a:solidFill>
            </a:rPr>
            <a:t>To discriminate men with or without PCa</a:t>
          </a:r>
          <a:endParaRPr lang="en-GB" sz="2800" kern="1200" dirty="0">
            <a:solidFill>
              <a:schemeClr val="tx1">
                <a:lumMod val="65000"/>
              </a:schemeClr>
            </a:solidFill>
          </a:endParaRPr>
        </a:p>
      </dsp:txBody>
      <dsp:txXfrm>
        <a:off x="0" y="0"/>
        <a:ext cx="5599030" cy="1220046"/>
      </dsp:txXfrm>
    </dsp:sp>
    <dsp:sp modelId="{E8D8EA8E-4A9E-E54A-AF9C-DBF827D8C059}">
      <dsp:nvSpPr>
        <dsp:cNvPr id="0" name=""/>
        <dsp:cNvSpPr/>
      </dsp:nvSpPr>
      <dsp:spPr>
        <a:xfrm>
          <a:off x="581826" y="1441873"/>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solidFill>
                <a:srgbClr val="A6A6A6"/>
              </a:solidFill>
            </a:rPr>
            <a:t>To discriminates men with indolent from clinically significant PCa</a:t>
          </a:r>
          <a:endParaRPr lang="en-GB" sz="2800" kern="1200" dirty="0">
            <a:solidFill>
              <a:srgbClr val="A6A6A6"/>
            </a:solidFill>
          </a:endParaRPr>
        </a:p>
      </dsp:txBody>
      <dsp:txXfrm>
        <a:off x="581826" y="1441873"/>
        <a:ext cx="5572324" cy="1220046"/>
      </dsp:txXfrm>
    </dsp:sp>
    <dsp:sp modelId="{31532903-0C68-EB43-A8FE-CB59BB91AC34}">
      <dsp:nvSpPr>
        <dsp:cNvPr id="0" name=""/>
        <dsp:cNvSpPr/>
      </dsp:nvSpPr>
      <dsp:spPr>
        <a:xfrm>
          <a:off x="1154968" y="2883746"/>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noProof="0" dirty="0" smtClean="0">
              <a:solidFill>
                <a:srgbClr val="A6A6A6"/>
              </a:solidFill>
            </a:rPr>
            <a:t>To assists in choosing the appropriate strategy (AS – FT - RP)</a:t>
          </a:r>
          <a:endParaRPr lang="en-US" sz="2800" kern="1200" noProof="0" dirty="0">
            <a:solidFill>
              <a:srgbClr val="A6A6A6"/>
            </a:solidFill>
          </a:endParaRPr>
        </a:p>
      </dsp:txBody>
      <dsp:txXfrm>
        <a:off x="1154968" y="2883746"/>
        <a:ext cx="5581008" cy="1220046"/>
      </dsp:txXfrm>
    </dsp:sp>
    <dsp:sp modelId="{6EA65BA7-B643-CA43-A01D-1ABA26C75870}">
      <dsp:nvSpPr>
        <dsp:cNvPr id="0" name=""/>
        <dsp:cNvSpPr/>
      </dsp:nvSpPr>
      <dsp:spPr>
        <a:xfrm>
          <a:off x="1736795" y="4325619"/>
          <a:ext cx="6947181" cy="122004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To be useful for follow-up</a:t>
          </a:r>
          <a:endParaRPr lang="en-GB" sz="2800" kern="1200" dirty="0"/>
        </a:p>
      </dsp:txBody>
      <dsp:txXfrm>
        <a:off x="1736795" y="4325619"/>
        <a:ext cx="5572324" cy="1220046"/>
      </dsp:txXfrm>
    </dsp:sp>
    <dsp:sp modelId="{32802794-6465-E542-8EBF-5AAA03F594C0}">
      <dsp:nvSpPr>
        <dsp:cNvPr id="0" name=""/>
        <dsp:cNvSpPr/>
      </dsp:nvSpPr>
      <dsp:spPr>
        <a:xfrm>
          <a:off x="6154151" y="934444"/>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it-IT" sz="2800" kern="1200">
            <a:solidFill>
              <a:schemeClr val="tx1"/>
            </a:solidFill>
          </a:endParaRPr>
        </a:p>
      </dsp:txBody>
      <dsp:txXfrm>
        <a:off x="6154151" y="934444"/>
        <a:ext cx="793030" cy="793030"/>
      </dsp:txXfrm>
    </dsp:sp>
    <dsp:sp modelId="{78558C4B-5B69-CB4E-85F6-8EE4FF6B2E71}">
      <dsp:nvSpPr>
        <dsp:cNvPr id="0" name=""/>
        <dsp:cNvSpPr/>
      </dsp:nvSpPr>
      <dsp:spPr>
        <a:xfrm>
          <a:off x="6735977" y="2376317"/>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it-IT" sz="2800" kern="1200">
            <a:solidFill>
              <a:schemeClr val="tx1"/>
            </a:solidFill>
          </a:endParaRPr>
        </a:p>
      </dsp:txBody>
      <dsp:txXfrm>
        <a:off x="6735977" y="2376317"/>
        <a:ext cx="793030" cy="793030"/>
      </dsp:txXfrm>
    </dsp:sp>
    <dsp:sp modelId="{47F42308-FF72-5B48-BB02-2935DEE23689}">
      <dsp:nvSpPr>
        <dsp:cNvPr id="0" name=""/>
        <dsp:cNvSpPr/>
      </dsp:nvSpPr>
      <dsp:spPr>
        <a:xfrm>
          <a:off x="7309120" y="3818191"/>
          <a:ext cx="793030" cy="793030"/>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it-IT" sz="2800" kern="1200">
            <a:solidFill>
              <a:schemeClr val="tx1"/>
            </a:solidFill>
          </a:endParaRPr>
        </a:p>
      </dsp:txBody>
      <dsp:txXfrm>
        <a:off x="7309120" y="3818191"/>
        <a:ext cx="793030" cy="7930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36AF61-3E77-DE48-B31F-65185529871C}">
      <dsp:nvSpPr>
        <dsp:cNvPr id="0" name=""/>
        <dsp:cNvSpPr/>
      </dsp:nvSpPr>
      <dsp:spPr>
        <a:xfrm>
          <a:off x="0" y="0"/>
          <a:ext cx="3281171" cy="43552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rtl="0">
            <a:lnSpc>
              <a:spcPct val="90000"/>
            </a:lnSpc>
            <a:spcBef>
              <a:spcPct val="0"/>
            </a:spcBef>
            <a:spcAft>
              <a:spcPct val="35000"/>
            </a:spcAft>
          </a:pPr>
          <a:r>
            <a:rPr lang="en-GB" sz="4100" kern="1200" dirty="0" smtClean="0"/>
            <a:t>To catch it early</a:t>
          </a:r>
          <a:endParaRPr lang="en-GB" sz="4100" kern="1200" dirty="0"/>
        </a:p>
      </dsp:txBody>
      <dsp:txXfrm>
        <a:off x="0" y="1742104"/>
        <a:ext cx="3281171" cy="1742104"/>
      </dsp:txXfrm>
    </dsp:sp>
    <dsp:sp modelId="{73359664-839F-4145-8B3D-A17668D268FC}">
      <dsp:nvSpPr>
        <dsp:cNvPr id="0" name=""/>
        <dsp:cNvSpPr/>
      </dsp:nvSpPr>
      <dsp:spPr>
        <a:xfrm>
          <a:off x="915435" y="261315"/>
          <a:ext cx="1450301" cy="1450301"/>
        </a:xfrm>
        <a:prstGeom prst="ellips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C1A6C8B-F3AA-A24F-8A61-F3F0902408BE}">
      <dsp:nvSpPr>
        <dsp:cNvPr id="0" name=""/>
        <dsp:cNvSpPr/>
      </dsp:nvSpPr>
      <dsp:spPr>
        <a:xfrm>
          <a:off x="131246" y="3484208"/>
          <a:ext cx="3018678" cy="653289"/>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FD0944-E1CE-AF4E-B5E6-EA02E6B4EDEC}">
      <dsp:nvSpPr>
        <dsp:cNvPr id="0" name=""/>
        <dsp:cNvSpPr/>
      </dsp:nvSpPr>
      <dsp:spPr>
        <a:xfrm>
          <a:off x="4873" y="938"/>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noProof="0" dirty="0" smtClean="0">
              <a:solidFill>
                <a:schemeClr val="bg1"/>
              </a:solidFill>
            </a:rPr>
            <a:t>134 Patients</a:t>
          </a:r>
          <a:endParaRPr lang="en-GB" sz="2400" kern="1200" noProof="0" dirty="0">
            <a:solidFill>
              <a:schemeClr val="bg1"/>
            </a:solidFill>
          </a:endParaRPr>
        </a:p>
      </dsp:txBody>
      <dsp:txXfrm>
        <a:off x="4873" y="938"/>
        <a:ext cx="1247618" cy="2152922"/>
      </dsp:txXfrm>
    </dsp:sp>
    <dsp:sp modelId="{96BCD6F4-9B22-884D-AEA3-CC7DE1AF4A91}">
      <dsp:nvSpPr>
        <dsp:cNvPr id="0" name=""/>
        <dsp:cNvSpPr/>
      </dsp:nvSpPr>
      <dsp:spPr>
        <a:xfrm>
          <a:off x="1462092" y="938"/>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noProof="0" dirty="0" smtClean="0">
              <a:solidFill>
                <a:schemeClr val="bg1"/>
              </a:solidFill>
            </a:rPr>
            <a:t>The median follow-up 22 months </a:t>
          </a:r>
          <a:endParaRPr lang="en-GB" sz="2400" kern="1200" noProof="0" dirty="0">
            <a:solidFill>
              <a:schemeClr val="bg1"/>
            </a:solidFill>
          </a:endParaRPr>
        </a:p>
      </dsp:txBody>
      <dsp:txXfrm>
        <a:off x="1462092" y="938"/>
        <a:ext cx="1247618" cy="2152922"/>
      </dsp:txXfrm>
    </dsp:sp>
    <dsp:sp modelId="{1C6D9617-9111-8944-80E0-98CFA1E54C77}">
      <dsp:nvSpPr>
        <dsp:cNvPr id="0" name=""/>
        <dsp:cNvSpPr/>
      </dsp:nvSpPr>
      <dsp:spPr>
        <a:xfrm>
          <a:off x="2919310" y="938"/>
          <a:ext cx="5304872"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GB" sz="2400" kern="1200" noProof="0" dirty="0" smtClean="0">
              <a:solidFill>
                <a:schemeClr val="bg1"/>
              </a:solidFill>
            </a:rPr>
            <a:t>Twenty-two (16.5%) patients showed a biochemical recurrence </a:t>
          </a:r>
          <a:endParaRPr lang="en-GB" sz="2400" kern="1200" noProof="0" dirty="0">
            <a:solidFill>
              <a:schemeClr val="bg1"/>
            </a:solidFill>
          </a:endParaRPr>
        </a:p>
      </dsp:txBody>
      <dsp:txXfrm>
        <a:off x="2919310" y="938"/>
        <a:ext cx="5304872" cy="2152922"/>
      </dsp:txXfrm>
    </dsp:sp>
    <dsp:sp modelId="{C6444DB2-3C71-FE40-9936-91A30B9EEFE5}">
      <dsp:nvSpPr>
        <dsp:cNvPr id="0" name=""/>
        <dsp:cNvSpPr/>
      </dsp:nvSpPr>
      <dsp:spPr>
        <a:xfrm>
          <a:off x="2919310" y="2373023"/>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noProof="0" dirty="0" smtClean="0">
              <a:solidFill>
                <a:schemeClr val="bg1"/>
              </a:solidFill>
            </a:rPr>
            <a:t>18/22 had a p2PSA ≥ 0.8 pg/ml </a:t>
          </a:r>
          <a:endParaRPr lang="en-GB" sz="2000" kern="1200" noProof="0" dirty="0">
            <a:solidFill>
              <a:schemeClr val="bg1"/>
            </a:solidFill>
          </a:endParaRPr>
        </a:p>
      </dsp:txBody>
      <dsp:txXfrm>
        <a:off x="2919310" y="2373023"/>
        <a:ext cx="1247618" cy="2152922"/>
      </dsp:txXfrm>
    </dsp:sp>
    <dsp:sp modelId="{79CC8634-67F0-824F-B9A6-ABAF90A4E23D}">
      <dsp:nvSpPr>
        <dsp:cNvPr id="0" name=""/>
        <dsp:cNvSpPr/>
      </dsp:nvSpPr>
      <dsp:spPr>
        <a:xfrm>
          <a:off x="4271728" y="2373023"/>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noProof="0" dirty="0" smtClean="0">
              <a:solidFill>
                <a:schemeClr val="bg1"/>
              </a:solidFill>
            </a:rPr>
            <a:t>In 4 we failed to record a p2PSA &gt; 0.8 pg/ml</a:t>
          </a:r>
          <a:endParaRPr lang="en-GB" sz="2000" kern="1200" noProof="0" dirty="0">
            <a:solidFill>
              <a:schemeClr val="bg1"/>
            </a:solidFill>
          </a:endParaRPr>
        </a:p>
      </dsp:txBody>
      <dsp:txXfrm>
        <a:off x="4271728" y="2373023"/>
        <a:ext cx="1247618" cy="2152922"/>
      </dsp:txXfrm>
    </dsp:sp>
    <dsp:sp modelId="{A3B78C16-92DE-B34D-9D9D-D472D29CEBE3}">
      <dsp:nvSpPr>
        <dsp:cNvPr id="0" name=""/>
        <dsp:cNvSpPr/>
      </dsp:nvSpPr>
      <dsp:spPr>
        <a:xfrm>
          <a:off x="5624146" y="2373023"/>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noProof="0" dirty="0" smtClean="0">
              <a:solidFill>
                <a:schemeClr val="bg1"/>
              </a:solidFill>
            </a:rPr>
            <a:t>5 pts. showed increase of PSA </a:t>
          </a:r>
          <a:r>
            <a:rPr lang="en-GB" sz="2000" b="1" u="sng" kern="1200" noProof="0" dirty="0" smtClean="0">
              <a:solidFill>
                <a:schemeClr val="bg1"/>
              </a:solidFill>
            </a:rPr>
            <a:t>and </a:t>
          </a:r>
          <a:r>
            <a:rPr lang="en-GB" sz="2000" kern="1200" noProof="0" dirty="0" smtClean="0">
              <a:solidFill>
                <a:schemeClr val="bg1"/>
              </a:solidFill>
            </a:rPr>
            <a:t>p2PSA  </a:t>
          </a:r>
          <a:endParaRPr lang="en-GB" sz="2000" kern="1200" noProof="0" dirty="0">
            <a:solidFill>
              <a:schemeClr val="bg1"/>
            </a:solidFill>
          </a:endParaRPr>
        </a:p>
      </dsp:txBody>
      <dsp:txXfrm>
        <a:off x="5624146" y="2373023"/>
        <a:ext cx="1247618" cy="2152922"/>
      </dsp:txXfrm>
    </dsp:sp>
    <dsp:sp modelId="{FCEB47E0-299E-514B-8992-A8A2AAAF39E0}">
      <dsp:nvSpPr>
        <dsp:cNvPr id="0" name=""/>
        <dsp:cNvSpPr/>
      </dsp:nvSpPr>
      <dsp:spPr>
        <a:xfrm>
          <a:off x="6976564" y="2373023"/>
          <a:ext cx="1247618" cy="2152922"/>
        </a:xfrm>
        <a:prstGeom prst="roundRect">
          <a:avLst>
            <a:gd name="adj" fmla="val 10000"/>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noProof="0" dirty="0" smtClean="0">
              <a:solidFill>
                <a:schemeClr val="bg1"/>
              </a:solidFill>
            </a:rPr>
            <a:t>13 pts. had a p2PSA &gt; 0.8 pg/ml before BCR. </a:t>
          </a:r>
          <a:endParaRPr lang="en-GB" sz="2000" kern="1200" noProof="0" dirty="0">
            <a:solidFill>
              <a:schemeClr val="bg1"/>
            </a:solidFill>
          </a:endParaRPr>
        </a:p>
      </dsp:txBody>
      <dsp:txXfrm>
        <a:off x="6976564" y="2373023"/>
        <a:ext cx="1247618" cy="215292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BEBD8C-CC0D-3748-ABCB-35323EFA591E}">
      <dsp:nvSpPr>
        <dsp:cNvPr id="0" name=""/>
        <dsp:cNvSpPr/>
      </dsp:nvSpPr>
      <dsp:spPr>
        <a:xfrm>
          <a:off x="0" y="0"/>
          <a:ext cx="3281171" cy="43552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GB" sz="2800" kern="1200" dirty="0" smtClean="0"/>
            <a:t>To translate into an improvement of quantity and quality of life</a:t>
          </a:r>
          <a:endParaRPr lang="en-GB" sz="2800" kern="1200" dirty="0"/>
        </a:p>
      </dsp:txBody>
      <dsp:txXfrm>
        <a:off x="0" y="1742104"/>
        <a:ext cx="3281171" cy="1742104"/>
      </dsp:txXfrm>
    </dsp:sp>
    <dsp:sp modelId="{6834E066-7290-B74E-8EA6-D02737B87D89}">
      <dsp:nvSpPr>
        <dsp:cNvPr id="0" name=""/>
        <dsp:cNvSpPr/>
      </dsp:nvSpPr>
      <dsp:spPr>
        <a:xfrm>
          <a:off x="915435" y="261315"/>
          <a:ext cx="1450301" cy="1450301"/>
        </a:xfrm>
        <a:prstGeom prst="ellips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49B0662-2827-1A47-8540-78D28E0B5B48}">
      <dsp:nvSpPr>
        <dsp:cNvPr id="0" name=""/>
        <dsp:cNvSpPr/>
      </dsp:nvSpPr>
      <dsp:spPr>
        <a:xfrm>
          <a:off x="131246" y="3484208"/>
          <a:ext cx="3018678" cy="653289"/>
        </a:xfrm>
        <a:prstGeom prst="leftRight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6B52AA-7E92-4340-B685-301A95282314}">
      <dsp:nvSpPr>
        <dsp:cNvPr id="0" name=""/>
        <dsp:cNvSpPr/>
      </dsp:nvSpPr>
      <dsp:spPr>
        <a:xfrm>
          <a:off x="0" y="0"/>
          <a:ext cx="7189470" cy="162306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it-IT" sz="2400" kern="1200" dirty="0" smtClean="0">
              <a:solidFill>
                <a:schemeClr val="bg1"/>
              </a:solidFill>
            </a:rPr>
            <a:t>The </a:t>
          </a:r>
          <a:r>
            <a:rPr lang="it-IT" sz="2400" kern="1200" dirty="0" err="1" smtClean="0">
              <a:solidFill>
                <a:schemeClr val="bg1"/>
              </a:solidFill>
            </a:rPr>
            <a:t>European</a:t>
          </a:r>
          <a:r>
            <a:rPr lang="it-IT" sz="2400" kern="1200" dirty="0" smtClean="0">
              <a:solidFill>
                <a:schemeClr val="bg1"/>
              </a:solidFill>
            </a:rPr>
            <a:t> </a:t>
          </a:r>
          <a:r>
            <a:rPr lang="it-IT" sz="2400" kern="1200" dirty="0" err="1" smtClean="0">
              <a:solidFill>
                <a:schemeClr val="bg1"/>
              </a:solidFill>
            </a:rPr>
            <a:t>Randomized</a:t>
          </a:r>
          <a:r>
            <a:rPr lang="it-IT" sz="2400" kern="1200" dirty="0" smtClean="0">
              <a:solidFill>
                <a:schemeClr val="bg1"/>
              </a:solidFill>
            </a:rPr>
            <a:t> </a:t>
          </a:r>
          <a:r>
            <a:rPr lang="it-IT" sz="2400" kern="1200" dirty="0" err="1" smtClean="0">
              <a:solidFill>
                <a:schemeClr val="bg1"/>
              </a:solidFill>
            </a:rPr>
            <a:t>Study</a:t>
          </a:r>
          <a:r>
            <a:rPr lang="it-IT" sz="2400" kern="1200" dirty="0" smtClean="0">
              <a:solidFill>
                <a:schemeClr val="bg1"/>
              </a:solidFill>
            </a:rPr>
            <a:t> </a:t>
          </a:r>
          <a:r>
            <a:rPr lang="it-IT" sz="2400" kern="1200" dirty="0" err="1" smtClean="0">
              <a:solidFill>
                <a:schemeClr val="bg1"/>
              </a:solidFill>
            </a:rPr>
            <a:t>of</a:t>
          </a:r>
          <a:r>
            <a:rPr lang="it-IT" sz="2400" kern="1200" dirty="0" smtClean="0">
              <a:solidFill>
                <a:schemeClr val="bg1"/>
              </a:solidFill>
            </a:rPr>
            <a:t> Screening </a:t>
          </a:r>
          <a:r>
            <a:rPr lang="it-IT" sz="2400" kern="1200" dirty="0" err="1" smtClean="0">
              <a:solidFill>
                <a:schemeClr val="bg1"/>
              </a:solidFill>
            </a:rPr>
            <a:t>for</a:t>
          </a:r>
          <a:r>
            <a:rPr lang="it-IT" sz="2400" kern="1200" dirty="0" smtClean="0">
              <a:solidFill>
                <a:schemeClr val="bg1"/>
              </a:solidFill>
            </a:rPr>
            <a:t> Prostate </a:t>
          </a:r>
          <a:r>
            <a:rPr lang="it-IT" sz="2400" kern="1200" dirty="0" err="1" smtClean="0">
              <a:solidFill>
                <a:schemeClr val="bg1"/>
              </a:solidFill>
            </a:rPr>
            <a:t>Cancer</a:t>
          </a:r>
          <a:r>
            <a:rPr lang="it-IT" sz="2400" kern="1200" dirty="0" smtClean="0">
              <a:solidFill>
                <a:schemeClr val="bg1"/>
              </a:solidFill>
            </a:rPr>
            <a:t> (ERSPC)</a:t>
          </a:r>
          <a:endParaRPr sz="2400" kern="1200" dirty="0">
            <a:solidFill>
              <a:schemeClr val="bg1"/>
            </a:solidFill>
          </a:endParaRPr>
        </a:p>
        <a:p>
          <a:pPr marL="171450" lvl="1" indent="-171450" algn="l" defTabSz="844550" rtl="0">
            <a:lnSpc>
              <a:spcPct val="90000"/>
            </a:lnSpc>
            <a:spcBef>
              <a:spcPct val="0"/>
            </a:spcBef>
            <a:spcAft>
              <a:spcPct val="15000"/>
            </a:spcAft>
            <a:buChar char="••"/>
          </a:pPr>
          <a:r>
            <a:rPr lang="it-IT" sz="1900" kern="1200" dirty="0" err="1" smtClean="0">
              <a:solidFill>
                <a:schemeClr val="bg1"/>
              </a:solidFill>
            </a:rPr>
            <a:t>Göteborg</a:t>
          </a:r>
          <a:r>
            <a:rPr lang="it-IT" sz="1900" kern="1200" dirty="0" smtClean="0">
              <a:solidFill>
                <a:schemeClr val="bg1"/>
              </a:solidFill>
            </a:rPr>
            <a:t> </a:t>
          </a:r>
          <a:r>
            <a:rPr lang="it-IT" sz="1900" kern="1200" dirty="0" err="1" smtClean="0">
              <a:solidFill>
                <a:schemeClr val="bg1"/>
              </a:solidFill>
            </a:rPr>
            <a:t>randomised</a:t>
          </a:r>
          <a:r>
            <a:rPr lang="it-IT" sz="1900" kern="1200" dirty="0" smtClean="0">
              <a:solidFill>
                <a:schemeClr val="bg1"/>
              </a:solidFill>
            </a:rPr>
            <a:t> </a:t>
          </a:r>
          <a:r>
            <a:rPr lang="it-IT" sz="1900" kern="1200" dirty="0" err="1" smtClean="0">
              <a:solidFill>
                <a:schemeClr val="bg1"/>
              </a:solidFill>
            </a:rPr>
            <a:t>population-based</a:t>
          </a:r>
          <a:r>
            <a:rPr lang="it-IT" sz="1900" kern="1200" dirty="0" smtClean="0">
              <a:solidFill>
                <a:schemeClr val="bg1"/>
              </a:solidFill>
            </a:rPr>
            <a:t> </a:t>
          </a:r>
          <a:r>
            <a:rPr lang="it-IT" sz="1900" kern="1200" dirty="0" err="1" smtClean="0">
              <a:solidFill>
                <a:schemeClr val="bg1"/>
              </a:solidFill>
            </a:rPr>
            <a:t>prostate-cancer</a:t>
          </a:r>
          <a:r>
            <a:rPr lang="it-IT" sz="1900" kern="1200" dirty="0" smtClean="0">
              <a:solidFill>
                <a:schemeClr val="bg1"/>
              </a:solidFill>
            </a:rPr>
            <a:t> screening trial</a:t>
          </a:r>
          <a:endParaRPr lang="it-IT" sz="1900" kern="1200" dirty="0">
            <a:solidFill>
              <a:schemeClr val="bg1"/>
            </a:solidFill>
          </a:endParaRPr>
        </a:p>
      </dsp:txBody>
      <dsp:txXfrm>
        <a:off x="0" y="0"/>
        <a:ext cx="5533137" cy="1623060"/>
      </dsp:txXfrm>
    </dsp:sp>
    <dsp:sp modelId="{8A0FDF0E-652D-6648-95D1-72C267E09E69}">
      <dsp:nvSpPr>
        <dsp:cNvPr id="0" name=""/>
        <dsp:cNvSpPr/>
      </dsp:nvSpPr>
      <dsp:spPr>
        <a:xfrm>
          <a:off x="634364" y="1893570"/>
          <a:ext cx="7189470" cy="162306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it-IT" sz="2400" kern="1200" dirty="0" smtClean="0">
              <a:solidFill>
                <a:schemeClr val="bg1"/>
              </a:solidFill>
            </a:rPr>
            <a:t>U.S. Prostate, </a:t>
          </a:r>
          <a:r>
            <a:rPr lang="it-IT" sz="2400" kern="1200" dirty="0" err="1" smtClean="0">
              <a:solidFill>
                <a:schemeClr val="bg1"/>
              </a:solidFill>
            </a:rPr>
            <a:t>Lung</a:t>
          </a:r>
          <a:r>
            <a:rPr lang="it-IT" sz="2400" kern="1200" dirty="0" smtClean="0">
              <a:solidFill>
                <a:schemeClr val="bg1"/>
              </a:solidFill>
            </a:rPr>
            <a:t>, </a:t>
          </a:r>
          <a:r>
            <a:rPr lang="it-IT" sz="2400" kern="1200" dirty="0" err="1" smtClean="0">
              <a:solidFill>
                <a:schemeClr val="bg1"/>
              </a:solidFill>
            </a:rPr>
            <a:t>Colorectal</a:t>
          </a:r>
          <a:r>
            <a:rPr lang="it-IT" sz="2400" kern="1200" dirty="0" smtClean="0">
              <a:solidFill>
                <a:schemeClr val="bg1"/>
              </a:solidFill>
            </a:rPr>
            <a:t>, and </a:t>
          </a:r>
          <a:r>
            <a:rPr lang="it-IT" sz="2400" kern="1200" dirty="0" err="1" smtClean="0">
              <a:solidFill>
                <a:schemeClr val="bg1"/>
              </a:solidFill>
            </a:rPr>
            <a:t>Ovarian</a:t>
          </a:r>
          <a:r>
            <a:rPr lang="it-IT" sz="2400" kern="1200" dirty="0" smtClean="0">
              <a:solidFill>
                <a:schemeClr val="bg1"/>
              </a:solidFill>
            </a:rPr>
            <a:t> (PLCO) </a:t>
          </a:r>
          <a:r>
            <a:rPr lang="it-IT" sz="2400" kern="1200" dirty="0" err="1" smtClean="0">
              <a:solidFill>
                <a:schemeClr val="bg1"/>
              </a:solidFill>
            </a:rPr>
            <a:t>Cancer</a:t>
          </a:r>
          <a:r>
            <a:rPr lang="it-IT" sz="2400" kern="1200" dirty="0" smtClean="0">
              <a:solidFill>
                <a:schemeClr val="bg1"/>
              </a:solidFill>
            </a:rPr>
            <a:t> Screening Trial</a:t>
          </a:r>
          <a:endParaRPr sz="2400" kern="1200" dirty="0">
            <a:solidFill>
              <a:schemeClr val="bg1"/>
            </a:solidFill>
          </a:endParaRPr>
        </a:p>
      </dsp:txBody>
      <dsp:txXfrm>
        <a:off x="634364" y="1893570"/>
        <a:ext cx="5500116" cy="1623060"/>
      </dsp:txXfrm>
    </dsp:sp>
    <dsp:sp modelId="{D405FC44-C16B-3C40-8565-F315251212B0}">
      <dsp:nvSpPr>
        <dsp:cNvPr id="0" name=""/>
        <dsp:cNvSpPr/>
      </dsp:nvSpPr>
      <dsp:spPr>
        <a:xfrm>
          <a:off x="1268729" y="3787140"/>
          <a:ext cx="7189470" cy="162306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it-IT" sz="2400" kern="1200" dirty="0" smtClean="0">
              <a:solidFill>
                <a:schemeClr val="bg1"/>
              </a:solidFill>
            </a:rPr>
            <a:t>U.S. Preventive </a:t>
          </a:r>
          <a:r>
            <a:rPr lang="it-IT" sz="2400" kern="1200" dirty="0" err="1" smtClean="0">
              <a:solidFill>
                <a:schemeClr val="bg1"/>
              </a:solidFill>
            </a:rPr>
            <a:t>Services</a:t>
          </a:r>
          <a:r>
            <a:rPr lang="it-IT" sz="2400" kern="1200" dirty="0" smtClean="0">
              <a:solidFill>
                <a:schemeClr val="bg1"/>
              </a:solidFill>
            </a:rPr>
            <a:t> Task </a:t>
          </a:r>
          <a:r>
            <a:rPr lang="it-IT" sz="2400" kern="1200" dirty="0" err="1" smtClean="0">
              <a:solidFill>
                <a:schemeClr val="bg1"/>
              </a:solidFill>
            </a:rPr>
            <a:t>Force</a:t>
          </a:r>
          <a:r>
            <a:rPr lang="it-IT" sz="2400" kern="1200" dirty="0" smtClean="0">
              <a:solidFill>
                <a:schemeClr val="bg1"/>
              </a:solidFill>
            </a:rPr>
            <a:t> (USPSTF)</a:t>
          </a:r>
          <a:endParaRPr lang="en-GB" sz="2400" kern="1200" dirty="0">
            <a:solidFill>
              <a:schemeClr val="bg1"/>
            </a:solidFill>
          </a:endParaRPr>
        </a:p>
      </dsp:txBody>
      <dsp:txXfrm>
        <a:off x="1268729" y="3787140"/>
        <a:ext cx="5500116" cy="1623060"/>
      </dsp:txXfrm>
    </dsp:sp>
    <dsp:sp modelId="{2E8BA81E-800F-3C41-A64F-FA2FD967E4DD}">
      <dsp:nvSpPr>
        <dsp:cNvPr id="0" name=""/>
        <dsp:cNvSpPr/>
      </dsp:nvSpPr>
      <dsp:spPr>
        <a:xfrm>
          <a:off x="6134481" y="1230820"/>
          <a:ext cx="1054989" cy="1054989"/>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bg1"/>
            </a:solidFill>
          </a:endParaRPr>
        </a:p>
      </dsp:txBody>
      <dsp:txXfrm>
        <a:off x="6134481" y="1230820"/>
        <a:ext cx="1054989" cy="1054989"/>
      </dsp:txXfrm>
    </dsp:sp>
    <dsp:sp modelId="{87CAFFDE-EB84-554F-A987-A18759369786}">
      <dsp:nvSpPr>
        <dsp:cNvPr id="0" name=""/>
        <dsp:cNvSpPr/>
      </dsp:nvSpPr>
      <dsp:spPr>
        <a:xfrm>
          <a:off x="6768846" y="3113570"/>
          <a:ext cx="1054989" cy="1054989"/>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chemeClr val="bg1"/>
            </a:solidFill>
          </a:endParaRPr>
        </a:p>
      </dsp:txBody>
      <dsp:txXfrm>
        <a:off x="6768846" y="3113570"/>
        <a:ext cx="1054989" cy="105498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B54E32-A7C9-9444-A04F-ADF8219C6899}">
      <dsp:nvSpPr>
        <dsp:cNvPr id="0" name=""/>
        <dsp:cNvSpPr/>
      </dsp:nvSpPr>
      <dsp:spPr>
        <a:xfrm>
          <a:off x="0" y="37125"/>
          <a:ext cx="8077200" cy="91143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dirty="0" smtClean="0">
              <a:solidFill>
                <a:schemeClr val="bg1"/>
              </a:solidFill>
            </a:rPr>
            <a:t>Scientifically plausible</a:t>
          </a:r>
          <a:endParaRPr lang="it-IT" sz="3800" kern="1200" dirty="0">
            <a:solidFill>
              <a:schemeClr val="bg1"/>
            </a:solidFill>
          </a:endParaRPr>
        </a:p>
      </dsp:txBody>
      <dsp:txXfrm>
        <a:off x="0" y="37125"/>
        <a:ext cx="8077200" cy="911430"/>
      </dsp:txXfrm>
    </dsp:sp>
    <dsp:sp modelId="{E5C2BED5-B729-9A47-AFA8-8BE21028E837}">
      <dsp:nvSpPr>
        <dsp:cNvPr id="0" name=""/>
        <dsp:cNvSpPr/>
      </dsp:nvSpPr>
      <dsp:spPr>
        <a:xfrm>
          <a:off x="0" y="1057995"/>
          <a:ext cx="8077200" cy="91143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dirty="0" smtClean="0">
              <a:solidFill>
                <a:schemeClr val="bg1"/>
              </a:solidFill>
            </a:rPr>
            <a:t>Non invasive</a:t>
          </a:r>
          <a:endParaRPr lang="it-IT" sz="3800" kern="1200" dirty="0">
            <a:solidFill>
              <a:schemeClr val="bg1"/>
            </a:solidFill>
          </a:endParaRPr>
        </a:p>
      </dsp:txBody>
      <dsp:txXfrm>
        <a:off x="0" y="1057995"/>
        <a:ext cx="8077200" cy="911430"/>
      </dsp:txXfrm>
    </dsp:sp>
    <dsp:sp modelId="{D4614042-F4EB-2C4B-90E0-798F0A79BC57}">
      <dsp:nvSpPr>
        <dsp:cNvPr id="0" name=""/>
        <dsp:cNvSpPr/>
      </dsp:nvSpPr>
      <dsp:spPr>
        <a:xfrm>
          <a:off x="0" y="2078865"/>
          <a:ext cx="8077200" cy="91143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smtClean="0">
              <a:solidFill>
                <a:schemeClr val="bg1"/>
              </a:solidFill>
            </a:rPr>
            <a:t>High accuracy</a:t>
          </a:r>
          <a:endParaRPr lang="it-IT" sz="3800" kern="1200" dirty="0">
            <a:solidFill>
              <a:schemeClr val="bg1"/>
            </a:solidFill>
          </a:endParaRPr>
        </a:p>
      </dsp:txBody>
      <dsp:txXfrm>
        <a:off x="0" y="2078865"/>
        <a:ext cx="8077200" cy="911430"/>
      </dsp:txXfrm>
    </dsp:sp>
    <dsp:sp modelId="{35D5FB96-658D-8A4C-AF66-774DF3324F43}">
      <dsp:nvSpPr>
        <dsp:cNvPr id="0" name=""/>
        <dsp:cNvSpPr/>
      </dsp:nvSpPr>
      <dsp:spPr>
        <a:xfrm>
          <a:off x="0" y="3099735"/>
          <a:ext cx="8077200" cy="91143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smtClean="0">
              <a:solidFill>
                <a:schemeClr val="bg1"/>
              </a:solidFill>
            </a:rPr>
            <a:t>Clinically useful</a:t>
          </a:r>
          <a:endParaRPr lang="it-IT" sz="3800" kern="1200" dirty="0">
            <a:solidFill>
              <a:schemeClr val="bg1"/>
            </a:solidFill>
          </a:endParaRPr>
        </a:p>
      </dsp:txBody>
      <dsp:txXfrm>
        <a:off x="0" y="3099735"/>
        <a:ext cx="8077200" cy="911430"/>
      </dsp:txXfrm>
    </dsp:sp>
    <dsp:sp modelId="{F23C531D-E362-7642-8CD4-1725BB591CE7}">
      <dsp:nvSpPr>
        <dsp:cNvPr id="0" name=""/>
        <dsp:cNvSpPr/>
      </dsp:nvSpPr>
      <dsp:spPr>
        <a:xfrm>
          <a:off x="0" y="4120605"/>
          <a:ext cx="8077200" cy="911430"/>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dirty="0" smtClean="0">
              <a:solidFill>
                <a:schemeClr val="bg1"/>
              </a:solidFill>
            </a:rPr>
            <a:t>Cost/benefit</a:t>
          </a:r>
          <a:endParaRPr lang="it-IT" sz="3800" kern="1200" dirty="0">
            <a:solidFill>
              <a:schemeClr val="bg1"/>
            </a:solidFill>
          </a:endParaRPr>
        </a:p>
      </dsp:txBody>
      <dsp:txXfrm>
        <a:off x="0" y="4120605"/>
        <a:ext cx="8077200" cy="91143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89AE81-CD49-D042-8474-393F073F6C7F}">
      <dsp:nvSpPr>
        <dsp:cNvPr id="0" name=""/>
        <dsp:cNvSpPr/>
      </dsp:nvSpPr>
      <dsp:spPr>
        <a:xfrm>
          <a:off x="0" y="0"/>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smtClean="0">
              <a:solidFill>
                <a:srgbClr val="000000"/>
              </a:solidFill>
            </a:rPr>
            <a:t>Discriminating men with or without PCa</a:t>
          </a:r>
          <a:endParaRPr lang="en-GB" sz="2800" kern="1200" dirty="0">
            <a:solidFill>
              <a:srgbClr val="000000"/>
            </a:solidFill>
          </a:endParaRPr>
        </a:p>
      </dsp:txBody>
      <dsp:txXfrm>
        <a:off x="0" y="0"/>
        <a:ext cx="5534875" cy="1600200"/>
      </dsp:txXfrm>
    </dsp:sp>
    <dsp:sp modelId="{4F4D36F9-0121-FA48-8B85-3C9756B895A7}">
      <dsp:nvSpPr>
        <dsp:cNvPr id="0" name=""/>
        <dsp:cNvSpPr/>
      </dsp:nvSpPr>
      <dsp:spPr>
        <a:xfrm>
          <a:off x="632459" y="1866899"/>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smtClean="0">
              <a:solidFill>
                <a:srgbClr val="000000"/>
              </a:solidFill>
            </a:rPr>
            <a:t>Discriminating men with indolent from clinically significant PCa</a:t>
          </a:r>
          <a:endParaRPr lang="en-GB" sz="2800" kern="1200" dirty="0">
            <a:solidFill>
              <a:srgbClr val="000000"/>
            </a:solidFill>
          </a:endParaRPr>
        </a:p>
      </dsp:txBody>
      <dsp:txXfrm>
        <a:off x="632459" y="1866899"/>
        <a:ext cx="5495290" cy="1600200"/>
      </dsp:txXfrm>
    </dsp:sp>
    <dsp:sp modelId="{C0FE1E7E-A291-5B40-B59D-C573A88C27DB}">
      <dsp:nvSpPr>
        <dsp:cNvPr id="0" name=""/>
        <dsp:cNvSpPr/>
      </dsp:nvSpPr>
      <dsp:spPr>
        <a:xfrm>
          <a:off x="1264919" y="3733799"/>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it-IT" sz="2800" kern="1200" smtClean="0">
              <a:solidFill>
                <a:srgbClr val="000000"/>
              </a:solidFill>
            </a:rPr>
            <a:t>Choosing the correct strategy</a:t>
          </a:r>
          <a:endParaRPr lang="it-IT" sz="2800" kern="1200" dirty="0">
            <a:solidFill>
              <a:srgbClr val="000000"/>
            </a:solidFill>
          </a:endParaRPr>
        </a:p>
        <a:p>
          <a:pPr marL="171450" lvl="1" indent="-171450" algn="l" defTabSz="711200" rtl="0">
            <a:lnSpc>
              <a:spcPct val="90000"/>
            </a:lnSpc>
            <a:spcBef>
              <a:spcPct val="0"/>
            </a:spcBef>
            <a:spcAft>
              <a:spcPct val="15000"/>
            </a:spcAft>
            <a:buChar char="••"/>
          </a:pPr>
          <a:r>
            <a:rPr lang="it-IT" sz="1600" kern="1200" smtClean="0">
              <a:solidFill>
                <a:srgbClr val="000000"/>
              </a:solidFill>
            </a:rPr>
            <a:t>AS</a:t>
          </a:r>
          <a:endParaRPr lang="it-IT" sz="1600" kern="1200" dirty="0">
            <a:solidFill>
              <a:srgbClr val="000000"/>
            </a:solidFill>
          </a:endParaRPr>
        </a:p>
        <a:p>
          <a:pPr marL="171450" lvl="1" indent="-171450" algn="l" defTabSz="711200" rtl="0">
            <a:lnSpc>
              <a:spcPct val="90000"/>
            </a:lnSpc>
            <a:spcBef>
              <a:spcPct val="0"/>
            </a:spcBef>
            <a:spcAft>
              <a:spcPct val="15000"/>
            </a:spcAft>
            <a:buChar char="••"/>
          </a:pPr>
          <a:r>
            <a:rPr lang="en-GB" sz="1600" kern="1200" dirty="0" smtClean="0">
              <a:solidFill>
                <a:srgbClr val="000000"/>
              </a:solidFill>
            </a:rPr>
            <a:t>Active treatment</a:t>
          </a:r>
          <a:endParaRPr lang="en-GB" sz="1600" kern="1200" dirty="0">
            <a:solidFill>
              <a:srgbClr val="000000"/>
            </a:solidFill>
          </a:endParaRPr>
        </a:p>
      </dsp:txBody>
      <dsp:txXfrm>
        <a:off x="1264919" y="3733799"/>
        <a:ext cx="5495290" cy="1600200"/>
      </dsp:txXfrm>
    </dsp:sp>
    <dsp:sp modelId="{8F930DF4-68A6-2045-9991-E5BF8F8A69D1}">
      <dsp:nvSpPr>
        <dsp:cNvPr id="0" name=""/>
        <dsp:cNvSpPr/>
      </dsp:nvSpPr>
      <dsp:spPr>
        <a:xfrm>
          <a:off x="6127750" y="1213485"/>
          <a:ext cx="1040130" cy="104013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rgbClr val="000000"/>
            </a:solidFill>
          </a:endParaRPr>
        </a:p>
      </dsp:txBody>
      <dsp:txXfrm>
        <a:off x="6127750" y="1213485"/>
        <a:ext cx="1040130" cy="1040130"/>
      </dsp:txXfrm>
    </dsp:sp>
    <dsp:sp modelId="{300D8300-9616-BA41-A702-F2E88D194F8C}">
      <dsp:nvSpPr>
        <dsp:cNvPr id="0" name=""/>
        <dsp:cNvSpPr/>
      </dsp:nvSpPr>
      <dsp:spPr>
        <a:xfrm>
          <a:off x="6760210" y="3069717"/>
          <a:ext cx="1040130" cy="104013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solidFill>
              <a:srgbClr val="000000"/>
            </a:solidFill>
          </a:endParaRPr>
        </a:p>
      </dsp:txBody>
      <dsp:txXfrm>
        <a:off x="6760210" y="3069717"/>
        <a:ext cx="1040130" cy="104013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89AE81-CD49-D042-8474-393F073F6C7F}">
      <dsp:nvSpPr>
        <dsp:cNvPr id="0" name=""/>
        <dsp:cNvSpPr/>
      </dsp:nvSpPr>
      <dsp:spPr>
        <a:xfrm>
          <a:off x="0" y="0"/>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GB" sz="4000" kern="1200" dirty="0" smtClean="0">
              <a:solidFill>
                <a:schemeClr val="bg1"/>
              </a:solidFill>
            </a:rPr>
            <a:t>Prediction</a:t>
          </a:r>
          <a:endParaRPr lang="en-GB" sz="4000" kern="1200" dirty="0">
            <a:solidFill>
              <a:schemeClr val="bg1"/>
            </a:solidFill>
          </a:endParaRPr>
        </a:p>
      </dsp:txBody>
      <dsp:txXfrm>
        <a:off x="0" y="0"/>
        <a:ext cx="5534875" cy="1600200"/>
      </dsp:txXfrm>
    </dsp:sp>
    <dsp:sp modelId="{4F4D36F9-0121-FA48-8B85-3C9756B895A7}">
      <dsp:nvSpPr>
        <dsp:cNvPr id="0" name=""/>
        <dsp:cNvSpPr/>
      </dsp:nvSpPr>
      <dsp:spPr>
        <a:xfrm>
          <a:off x="632459" y="1866899"/>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GB" sz="4000" kern="1200" dirty="0" smtClean="0">
              <a:solidFill>
                <a:schemeClr val="bg1"/>
              </a:solidFill>
            </a:rPr>
            <a:t>Prognosis</a:t>
          </a:r>
          <a:endParaRPr lang="en-GB" sz="4000" kern="1200" dirty="0">
            <a:solidFill>
              <a:schemeClr val="bg1"/>
            </a:solidFill>
          </a:endParaRPr>
        </a:p>
      </dsp:txBody>
      <dsp:txXfrm>
        <a:off x="632459" y="1866899"/>
        <a:ext cx="5495290" cy="1600200"/>
      </dsp:txXfrm>
    </dsp:sp>
    <dsp:sp modelId="{C0FE1E7E-A291-5B40-B59D-C573A88C27DB}">
      <dsp:nvSpPr>
        <dsp:cNvPr id="0" name=""/>
        <dsp:cNvSpPr/>
      </dsp:nvSpPr>
      <dsp:spPr>
        <a:xfrm>
          <a:off x="1264919" y="3733799"/>
          <a:ext cx="7167880" cy="1600200"/>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it-IT" sz="4000" kern="1200" dirty="0" smtClean="0">
              <a:solidFill>
                <a:schemeClr val="bg1"/>
              </a:solidFill>
            </a:rPr>
            <a:t>Follow-up</a:t>
          </a:r>
          <a:endParaRPr lang="it-IT" sz="4000" kern="1200" dirty="0">
            <a:solidFill>
              <a:schemeClr val="bg1"/>
            </a:solidFill>
          </a:endParaRPr>
        </a:p>
      </dsp:txBody>
      <dsp:txXfrm>
        <a:off x="1264919" y="3733799"/>
        <a:ext cx="5495290" cy="1600200"/>
      </dsp:txXfrm>
    </dsp:sp>
    <dsp:sp modelId="{8F930DF4-68A6-2045-9991-E5BF8F8A69D1}">
      <dsp:nvSpPr>
        <dsp:cNvPr id="0" name=""/>
        <dsp:cNvSpPr/>
      </dsp:nvSpPr>
      <dsp:spPr>
        <a:xfrm>
          <a:off x="6127750" y="1213485"/>
          <a:ext cx="1040130" cy="104013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it-IT" sz="4000" kern="1200">
            <a:solidFill>
              <a:schemeClr val="bg1"/>
            </a:solidFill>
          </a:endParaRPr>
        </a:p>
      </dsp:txBody>
      <dsp:txXfrm>
        <a:off x="6127750" y="1213485"/>
        <a:ext cx="1040130" cy="1040130"/>
      </dsp:txXfrm>
    </dsp:sp>
    <dsp:sp modelId="{300D8300-9616-BA41-A702-F2E88D194F8C}">
      <dsp:nvSpPr>
        <dsp:cNvPr id="0" name=""/>
        <dsp:cNvSpPr/>
      </dsp:nvSpPr>
      <dsp:spPr>
        <a:xfrm>
          <a:off x="6760210" y="3069717"/>
          <a:ext cx="1040130" cy="1040130"/>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it-IT" sz="4000" kern="1200">
            <a:solidFill>
              <a:schemeClr val="bg1"/>
            </a:solidFill>
          </a:endParaRPr>
        </a:p>
      </dsp:txBody>
      <dsp:txXfrm>
        <a:off x="6760210" y="3069717"/>
        <a:ext cx="1040130" cy="104013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5393E79-E623-8646-940C-A943FC536184}">
      <dsp:nvSpPr>
        <dsp:cNvPr id="0" name=""/>
        <dsp:cNvSpPr/>
      </dsp:nvSpPr>
      <dsp:spPr>
        <a:xfrm>
          <a:off x="0" y="24222"/>
          <a:ext cx="6979459" cy="374260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118110" numCol="1" spcCol="1270" anchor="t" anchorCtr="0">
          <a:noAutofit/>
        </a:bodyPr>
        <a:lstStyle/>
        <a:p>
          <a:pPr lvl="0" algn="l" defTabSz="1377950" rtl="0">
            <a:lnSpc>
              <a:spcPct val="90000"/>
            </a:lnSpc>
            <a:spcBef>
              <a:spcPct val="0"/>
            </a:spcBef>
            <a:spcAft>
              <a:spcPct val="35000"/>
            </a:spcAft>
          </a:pPr>
          <a:r>
            <a:rPr lang="en-US" sz="3100" kern="1200" dirty="0" smtClean="0">
              <a:solidFill>
                <a:srgbClr val="000000"/>
              </a:solidFill>
            </a:rPr>
            <a:t>According to analytic and preliminary clinical studies, [-2]proPSA and its derivatives, namely %[-2]proPSA and </a:t>
          </a:r>
          <a:r>
            <a:rPr lang="en-US" sz="3100" kern="1200" dirty="0" err="1" smtClean="0">
              <a:solidFill>
                <a:srgbClr val="000000"/>
              </a:solidFill>
            </a:rPr>
            <a:t>Hybritech</a:t>
          </a:r>
          <a:r>
            <a:rPr lang="en-US" sz="3100" kern="1200" dirty="0" smtClean="0">
              <a:solidFill>
                <a:srgbClr val="000000"/>
              </a:solidFill>
            </a:rPr>
            <a:t> Prostate Health Index (PHI), might be clinically useful</a:t>
          </a:r>
          <a:endParaRPr lang="it-IT" sz="3100" kern="1200" dirty="0">
            <a:solidFill>
              <a:srgbClr val="000000"/>
            </a:solidFill>
          </a:endParaRPr>
        </a:p>
      </dsp:txBody>
      <dsp:txXfrm>
        <a:off x="0" y="24222"/>
        <a:ext cx="6979459" cy="2495067"/>
      </dsp:txXfrm>
    </dsp:sp>
    <dsp:sp modelId="{5F9FF060-2C07-0E4A-B93B-9DCF67485617}">
      <dsp:nvSpPr>
        <dsp:cNvPr id="0" name=""/>
        <dsp:cNvSpPr/>
      </dsp:nvSpPr>
      <dsp:spPr>
        <a:xfrm>
          <a:off x="1429527" y="2519290"/>
          <a:ext cx="6979459" cy="178560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A20483-BEBC-455A-B9F8-0014DCF4EC88}">
      <dsp:nvSpPr>
        <dsp:cNvPr id="0" name=""/>
        <dsp:cNvSpPr/>
      </dsp:nvSpPr>
      <dsp:spPr>
        <a:xfrm>
          <a:off x="3100594" y="323"/>
          <a:ext cx="5054180" cy="1804062"/>
        </a:xfrm>
        <a:prstGeom prst="rightArrow">
          <a:avLst>
            <a:gd name="adj1" fmla="val 75000"/>
            <a:gd name="adj2" fmla="val 50000"/>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F8F98A4-A4F8-4CA5-AEC6-BF6225F21338}">
      <dsp:nvSpPr>
        <dsp:cNvPr id="0" name=""/>
        <dsp:cNvSpPr/>
      </dsp:nvSpPr>
      <dsp:spPr>
        <a:xfrm>
          <a:off x="350884" y="97245"/>
          <a:ext cx="2823500" cy="161021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it-IT" sz="4000" kern="1200" dirty="0" err="1" smtClean="0"/>
            <a:t>Jansen</a:t>
          </a:r>
          <a:r>
            <a:rPr lang="it-IT" sz="4000" kern="1200" dirty="0" smtClean="0"/>
            <a:t> FH</a:t>
          </a:r>
        </a:p>
        <a:p>
          <a:pPr lvl="0" algn="ctr" defTabSz="1778000" rtl="0">
            <a:lnSpc>
              <a:spcPct val="90000"/>
            </a:lnSpc>
            <a:spcBef>
              <a:spcPct val="0"/>
            </a:spcBef>
            <a:spcAft>
              <a:spcPct val="35000"/>
            </a:spcAft>
          </a:pPr>
          <a:r>
            <a:rPr lang="it-IT" sz="2400" kern="1200" dirty="0" smtClean="0"/>
            <a:t>2010</a:t>
          </a:r>
        </a:p>
      </dsp:txBody>
      <dsp:txXfrm>
        <a:off x="350884" y="97245"/>
        <a:ext cx="2823500" cy="1610217"/>
      </dsp:txXfrm>
    </dsp:sp>
    <dsp:sp modelId="{1480F2EF-10C8-4FCC-8837-C237E0545FBD}">
      <dsp:nvSpPr>
        <dsp:cNvPr id="0" name=""/>
        <dsp:cNvSpPr/>
      </dsp:nvSpPr>
      <dsp:spPr>
        <a:xfrm>
          <a:off x="3100594" y="1913582"/>
          <a:ext cx="5054180" cy="2062224"/>
        </a:xfrm>
        <a:prstGeom prst="rightArrow">
          <a:avLst>
            <a:gd name="adj1" fmla="val 75000"/>
            <a:gd name="adj2" fmla="val 50000"/>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E744924-7F14-4E40-B5BA-561CF4CB66C1}">
      <dsp:nvSpPr>
        <dsp:cNvPr id="0" name=""/>
        <dsp:cNvSpPr/>
      </dsp:nvSpPr>
      <dsp:spPr>
        <a:xfrm>
          <a:off x="350884" y="2139585"/>
          <a:ext cx="2823500" cy="161021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it-IT" sz="4000" kern="1200" dirty="0" smtClean="0"/>
            <a:t>Le BV</a:t>
          </a:r>
        </a:p>
        <a:p>
          <a:pPr lvl="0" algn="ctr" defTabSz="1778000" rtl="0">
            <a:lnSpc>
              <a:spcPct val="90000"/>
            </a:lnSpc>
            <a:spcBef>
              <a:spcPct val="0"/>
            </a:spcBef>
            <a:spcAft>
              <a:spcPct val="35000"/>
            </a:spcAft>
          </a:pPr>
          <a:r>
            <a:rPr lang="it-IT" sz="2400" kern="1200" dirty="0" smtClean="0"/>
            <a:t>2010</a:t>
          </a:r>
          <a:endParaRPr lang="it-IT" sz="2400" kern="1200" dirty="0"/>
        </a:p>
      </dsp:txBody>
      <dsp:txXfrm>
        <a:off x="350884" y="2139585"/>
        <a:ext cx="2823500" cy="1610217"/>
      </dsp:txXfrm>
    </dsp:sp>
    <dsp:sp modelId="{7AC034D7-1748-4F77-BAAD-4E9FC24FA511}">
      <dsp:nvSpPr>
        <dsp:cNvPr id="0" name=""/>
        <dsp:cNvSpPr/>
      </dsp:nvSpPr>
      <dsp:spPr>
        <a:xfrm>
          <a:off x="3100594" y="4085002"/>
          <a:ext cx="5054180" cy="2152715"/>
        </a:xfrm>
        <a:prstGeom prst="rightArrow">
          <a:avLst>
            <a:gd name="adj1" fmla="val 75000"/>
            <a:gd name="adj2" fmla="val 50000"/>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95451CE-B04A-4BC8-A166-3EEA550C81FD}">
      <dsp:nvSpPr>
        <dsp:cNvPr id="0" name=""/>
        <dsp:cNvSpPr/>
      </dsp:nvSpPr>
      <dsp:spPr>
        <a:xfrm>
          <a:off x="350884" y="4356251"/>
          <a:ext cx="2823500" cy="161021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it-IT" sz="4000" kern="1200" dirty="0" err="1" smtClean="0"/>
            <a:t>Sokoll</a:t>
          </a:r>
          <a:r>
            <a:rPr lang="it-IT" sz="4000" kern="1200" dirty="0" smtClean="0"/>
            <a:t> LJ</a:t>
          </a:r>
        </a:p>
        <a:p>
          <a:pPr lvl="0" algn="ctr" defTabSz="1778000" rtl="0">
            <a:lnSpc>
              <a:spcPct val="90000"/>
            </a:lnSpc>
            <a:spcBef>
              <a:spcPct val="0"/>
            </a:spcBef>
            <a:spcAft>
              <a:spcPct val="35000"/>
            </a:spcAft>
          </a:pPr>
          <a:r>
            <a:rPr lang="it-IT" sz="2400" kern="1200" dirty="0" smtClean="0"/>
            <a:t>2010</a:t>
          </a:r>
          <a:endParaRPr lang="it-IT" sz="2400" kern="1200" dirty="0"/>
        </a:p>
      </dsp:txBody>
      <dsp:txXfrm>
        <a:off x="350884" y="4356251"/>
        <a:ext cx="2823500" cy="1610217"/>
      </dsp:txXfrm>
    </dsp:sp>
  </dsp:spTree>
</dsp:drawing>
</file>

<file path=ppt/diagrams/layout1.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D8CC7-19C6-D549-BD11-31E6A6B30BF3}" type="datetimeFigureOut">
              <a:rPr lang="it-IT" smtClean="0"/>
              <a:pPr/>
              <a:t>16-06-2015</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3D6BF-93D6-9140-BC5A-63FE825E2037}" type="slidenum">
              <a:rPr lang="en-GB" smtClean="0"/>
              <a:pPr/>
              <a:t>‹n.›</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dirty="0" smtClean="0"/>
              <a:t>In the last years PSA has been under siege.</a:t>
            </a:r>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dirty="0" smtClean="0"/>
              <a:t>In the mid</a:t>
            </a:r>
            <a:r>
              <a:rPr lang="en-GB" baseline="0" dirty="0" smtClean="0"/>
              <a:t> of 2012 RJ </a:t>
            </a:r>
            <a:r>
              <a:rPr lang="en-GB" baseline="0" dirty="0" err="1" smtClean="0"/>
              <a:t>Ablin</a:t>
            </a:r>
            <a:r>
              <a:rPr lang="en-GB" baseline="0" dirty="0" smtClean="0"/>
              <a:t>, the biochemist who discovered the PSA, release a “dramatic” interview to NYT. He said: “</a:t>
            </a:r>
            <a:r>
              <a:rPr lang="it-IT" sz="1200" i="1" dirty="0" smtClean="0">
                <a:solidFill>
                  <a:schemeClr val="bg1"/>
                </a:solidFill>
                <a:latin typeface="Times New Roman" charset="0"/>
                <a:ea typeface="Times New Roman" charset="0"/>
                <a:cs typeface="Times New Roman" charset="0"/>
              </a:rPr>
              <a:t>I </a:t>
            </a:r>
            <a:r>
              <a:rPr lang="it-IT" sz="1200" i="1" dirty="0" err="1" smtClean="0">
                <a:solidFill>
                  <a:schemeClr val="bg1"/>
                </a:solidFill>
                <a:latin typeface="Times New Roman" charset="0"/>
                <a:ea typeface="Times New Roman" charset="0"/>
                <a:cs typeface="Times New Roman" charset="0"/>
              </a:rPr>
              <a:t>never</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dreamed</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that</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my</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discovery</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four</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decades</a:t>
            </a:r>
            <a:r>
              <a:rPr lang="it-IT" sz="1200" i="1" dirty="0" smtClean="0">
                <a:solidFill>
                  <a:schemeClr val="bg1"/>
                </a:solidFill>
                <a:latin typeface="Times New Roman" charset="0"/>
                <a:ea typeface="Times New Roman" charset="0"/>
                <a:cs typeface="Times New Roman" charset="0"/>
              </a:rPr>
              <a:t> ago   </a:t>
            </a:r>
            <a:r>
              <a:rPr lang="it-IT" sz="1200" i="1" dirty="0" err="1" smtClean="0">
                <a:solidFill>
                  <a:schemeClr val="bg1"/>
                </a:solidFill>
                <a:latin typeface="Times New Roman" charset="0"/>
                <a:ea typeface="Times New Roman" charset="0"/>
                <a:cs typeface="Times New Roman" charset="0"/>
              </a:rPr>
              <a:t>would</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lead</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to</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such</a:t>
            </a:r>
            <a:r>
              <a:rPr lang="it-IT" sz="1200" i="1" dirty="0" smtClean="0">
                <a:solidFill>
                  <a:schemeClr val="bg1"/>
                </a:solidFill>
                <a:latin typeface="Times New Roman" charset="0"/>
                <a:ea typeface="Times New Roman" charset="0"/>
                <a:cs typeface="Times New Roman" charset="0"/>
              </a:rPr>
              <a:t> a </a:t>
            </a:r>
            <a:r>
              <a:rPr lang="it-IT" sz="1200" i="1" dirty="0" err="1" smtClean="0">
                <a:solidFill>
                  <a:schemeClr val="bg1"/>
                </a:solidFill>
                <a:latin typeface="Times New Roman" charset="0"/>
                <a:ea typeface="Times New Roman" charset="0"/>
                <a:cs typeface="Times New Roman" charset="0"/>
              </a:rPr>
              <a:t>profit-driven</a:t>
            </a:r>
            <a:r>
              <a:rPr lang="it-IT" sz="1200" i="1" dirty="0" smtClean="0">
                <a:solidFill>
                  <a:schemeClr val="bg1"/>
                </a:solidFill>
                <a:latin typeface="Times New Roman" charset="0"/>
                <a:ea typeface="Times New Roman" charset="0"/>
                <a:cs typeface="Times New Roman" charset="0"/>
              </a:rPr>
              <a:t> public </a:t>
            </a:r>
            <a:r>
              <a:rPr lang="it-IT" sz="1200" i="1" dirty="0" err="1" smtClean="0">
                <a:solidFill>
                  <a:schemeClr val="bg1"/>
                </a:solidFill>
                <a:latin typeface="Times New Roman" charset="0"/>
                <a:ea typeface="Times New Roman" charset="0"/>
                <a:cs typeface="Times New Roman" charset="0"/>
              </a:rPr>
              <a:t>health</a:t>
            </a:r>
            <a:r>
              <a:rPr lang="it-IT" sz="1200" i="1" dirty="0" smtClean="0">
                <a:solidFill>
                  <a:schemeClr val="bg1"/>
                </a:solidFill>
                <a:latin typeface="Times New Roman" charset="0"/>
                <a:ea typeface="Times New Roman" charset="0"/>
                <a:cs typeface="Times New Roman" charset="0"/>
              </a:rPr>
              <a:t> </a:t>
            </a:r>
            <a:r>
              <a:rPr lang="it-IT" sz="1200" i="1" dirty="0" err="1" smtClean="0">
                <a:solidFill>
                  <a:schemeClr val="bg1"/>
                </a:solidFill>
                <a:latin typeface="Times New Roman" charset="0"/>
                <a:ea typeface="Times New Roman" charset="0"/>
                <a:cs typeface="Times New Roman" charset="0"/>
              </a:rPr>
              <a:t>disaster</a:t>
            </a:r>
            <a:r>
              <a:rPr lang="it-IT" sz="1200" i="1" dirty="0" smtClean="0">
                <a:solidFill>
                  <a:schemeClr val="bg1"/>
                </a:solidFill>
                <a:latin typeface="Times New Roman" charset="0"/>
                <a:ea typeface="Times New Roman" charset="0"/>
                <a:cs typeface="Times New Roman" charset="0"/>
              </a:rPr>
              <a:t>”</a:t>
            </a:r>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dirty="0" smtClean="0"/>
              <a:t>As you know an ideal biomarkers is a balance</a:t>
            </a:r>
            <a:r>
              <a:rPr lang="en-GB" baseline="0" dirty="0" smtClean="0"/>
              <a:t> between idealism and realism. It should be: … (please read the slide box contents)</a:t>
            </a:r>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For prostate cancer the ideal biomarker should be: </a:t>
            </a:r>
            <a:r>
              <a:rPr lang="en-GB" baseline="0" dirty="0" smtClean="0"/>
              <a:t>(please read the slide box contents)</a:t>
            </a:r>
            <a:endParaRPr lang="en-GB" dirty="0" smtClean="0"/>
          </a:p>
          <a:p>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10</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dirty="0" smtClean="0"/>
              <a:t>However, it is not enough. An ideal biomarker should be a complete biomarker</a:t>
            </a:r>
            <a:r>
              <a:rPr lang="en-GB" baseline="0" dirty="0" smtClean="0"/>
              <a:t>: it mean it has to serve also for prediction, prognosis and follow-up</a:t>
            </a:r>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11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16B5FF86-8F9A-2B45-B3B7-5C7E4C408335}" type="slidenum">
              <a:rPr lang="en-GB" smtClean="0"/>
              <a:pPr/>
              <a:t>19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egnaposto immagine diapositiva 1"/>
          <p:cNvSpPr>
            <a:spLocks noGrp="1" noRot="1" noChangeAspect="1"/>
          </p:cNvSpPr>
          <p:nvPr>
            <p:ph type="sldImg"/>
          </p:nvPr>
        </p:nvSpPr>
        <p:spPr bwMode="auto">
          <a:noFill/>
          <a:ln>
            <a:solidFill>
              <a:srgbClr val="000000"/>
            </a:solidFill>
            <a:miter lim="800000"/>
            <a:headEnd/>
            <a:tailEnd/>
          </a:ln>
        </p:spPr>
      </p:sp>
      <p:sp>
        <p:nvSpPr>
          <p:cNvPr id="153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5E671D-8359-B948-B04C-C15B3BA75E25}" type="slidenum">
              <a:rPr lang="en-GB" smtClean="0"/>
              <a:pPr/>
              <a:t>53</a:t>
            </a:fld>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Formula di chiusur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A17678-B131-B246-97F7-7AD3D8D8D584}" type="datetimeFigureOut">
              <a:rPr lang="it-IT" smtClean="0"/>
              <a:pPr/>
              <a:t>16-06-2015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43C31A-A5ED-9B4C-84E6-F04D067E0605}" type="slidenum">
              <a:rPr lang="en-GB" smtClean="0"/>
              <a:pPr/>
              <a:t>‹n.›</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6225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Formula di chiusur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A17678-B131-B246-97F7-7AD3D8D8D584}" type="datetimeFigureOut">
              <a:rPr lang="it-IT" smtClean="0">
                <a:solidFill>
                  <a:prstClr val="white">
                    <a:tint val="75000"/>
                  </a:prstClr>
                </a:solidFill>
              </a:rPr>
              <a:pPr/>
              <a:t>16-06-2015</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4943C31A-A5ED-9B4C-84E6-F04D067E0605}" type="slidenum">
              <a:rPr lang="en-GB" smtClean="0">
                <a:solidFill>
                  <a:prstClr val="white">
                    <a:tint val="75000"/>
                  </a:prstClr>
                </a:solidFill>
              </a:rPr>
              <a:pPr/>
              <a:t>‹n.›</a:t>
            </a:fld>
            <a:endParaRPr lang="en-GB">
              <a:solidFill>
                <a:prstClr val="white">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GB"/>
          </a:p>
        </p:txBody>
      </p:sp>
      <p:sp>
        <p:nvSpPr>
          <p:cNvPr id="3" name="Segnaposto data 2"/>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497BCC4-5588-5E41-B0AC-3F428A95EE8C}" type="datetimeFigureOut">
              <a:rPr lang="it-IT" smtClean="0"/>
              <a:pPr/>
              <a:t>16-06-2015</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B6325EB1-DF25-474C-9E83-4FD70D915709}"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 Id="rId3"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7BCC4-5588-5E41-B0AC-3F428A95EE8C}" type="datetimeFigureOut">
              <a:rPr lang="it-IT" smtClean="0"/>
              <a:pPr/>
              <a:t>16-06-2015</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25EB1-DF25-474C-9E83-4FD70D915709}" type="slidenum">
              <a:rPr lang="en-GB" smtClean="0"/>
              <a:pPr/>
              <a:t>‹n.›</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84213" y="4508500"/>
            <a:ext cx="7848600" cy="7207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smtClean="0"/>
              <a:t>Title</a:t>
            </a:r>
          </a:p>
        </p:txBody>
      </p:sp>
      <p:sp>
        <p:nvSpPr>
          <p:cNvPr id="2052" name="Rectangle 3"/>
          <p:cNvSpPr>
            <a:spLocks noGrp="1" noChangeArrowheads="1"/>
          </p:cNvSpPr>
          <p:nvPr>
            <p:ph type="body" idx="1"/>
          </p:nvPr>
        </p:nvSpPr>
        <p:spPr bwMode="auto">
          <a:xfrm>
            <a:off x="684213" y="539750"/>
            <a:ext cx="7848600" cy="36814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Subtitle</a:t>
            </a:r>
            <a:endParaRPr lang="nl-NL" smtClean="0"/>
          </a:p>
        </p:txBody>
      </p:sp>
      <p:sp>
        <p:nvSpPr>
          <p:cNvPr id="2053" name="TextBox 4"/>
          <p:cNvSpPr txBox="1">
            <a:spLocks noChangeArrowheads="1"/>
          </p:cNvSpPr>
          <p:nvPr/>
        </p:nvSpPr>
        <p:spPr bwMode="auto">
          <a:xfrm>
            <a:off x="8761413" y="6423025"/>
            <a:ext cx="4191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defTabSz="914400" eaLnBrk="1" fontAlgn="base" hangingPunct="1">
              <a:spcBef>
                <a:spcPct val="0"/>
              </a:spcBef>
              <a:spcAft>
                <a:spcPct val="0"/>
              </a:spcAft>
              <a:defRPr/>
            </a:pPr>
            <a:r>
              <a:rPr lang="nl-NL" smtClean="0">
                <a:solidFill>
                  <a:srgbClr val="000000"/>
                </a:solidFill>
              </a:rPr>
              <a:t>©</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3600">
          <a:solidFill>
            <a:schemeClr val="bg1"/>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539750" y="461963"/>
            <a:ext cx="6534150" cy="7969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smtClean="0"/>
              <a:t>Subtitle</a:t>
            </a:r>
          </a:p>
        </p:txBody>
      </p:sp>
      <p:sp>
        <p:nvSpPr>
          <p:cNvPr id="5124" name="Rectangle 3"/>
          <p:cNvSpPr>
            <a:spLocks noGrp="1" noChangeArrowheads="1"/>
          </p:cNvSpPr>
          <p:nvPr>
            <p:ph type="body" idx="1"/>
          </p:nvPr>
        </p:nvSpPr>
        <p:spPr bwMode="auto">
          <a:xfrm>
            <a:off x="539750" y="1412875"/>
            <a:ext cx="8064500" cy="48244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Header</a:t>
            </a:r>
            <a:endParaRPr lang="nl-NL" smtClean="0"/>
          </a:p>
        </p:txBody>
      </p:sp>
      <p:sp>
        <p:nvSpPr>
          <p:cNvPr id="4101" name="TextBox 4"/>
          <p:cNvSpPr txBox="1">
            <a:spLocks noChangeArrowheads="1"/>
          </p:cNvSpPr>
          <p:nvPr/>
        </p:nvSpPr>
        <p:spPr bwMode="auto">
          <a:xfrm>
            <a:off x="8761413" y="6423025"/>
            <a:ext cx="4191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defTabSz="914400" eaLnBrk="1" fontAlgn="base" hangingPunct="1">
              <a:spcBef>
                <a:spcPct val="0"/>
              </a:spcBef>
              <a:spcAft>
                <a:spcPct val="0"/>
              </a:spcAft>
              <a:defRPr/>
            </a:pPr>
            <a:r>
              <a:rPr lang="nl-NL" smtClean="0">
                <a:solidFill>
                  <a:srgbClr val="000000"/>
                </a:solidFill>
              </a:rPr>
              <a:t>©</a:t>
            </a:r>
          </a:p>
        </p:txBody>
      </p:sp>
    </p:spTree>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2000" b="1">
          <a:solidFill>
            <a:schemeClr val="bg1"/>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mn-lt"/>
        </a:defRPr>
      </a:lvl2pPr>
      <a:lvl3pPr marL="1235075" indent="-228600" algn="l" rtl="0" eaLnBrk="0" fontAlgn="base" hangingPunct="0">
        <a:spcBef>
          <a:spcPct val="20000"/>
        </a:spcBef>
        <a:spcAft>
          <a:spcPct val="0"/>
        </a:spcAft>
        <a:buChar char="•"/>
        <a:defRPr sz="2400">
          <a:solidFill>
            <a:schemeClr val="tx1"/>
          </a:solidFill>
          <a:latin typeface="+mn-lt"/>
        </a:defRPr>
      </a:lvl3pPr>
      <a:lvl4pPr marL="1643063"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684213" y="4508500"/>
            <a:ext cx="7848600" cy="7207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smtClean="0"/>
              <a:t>Title</a:t>
            </a:r>
          </a:p>
        </p:txBody>
      </p:sp>
      <p:sp>
        <p:nvSpPr>
          <p:cNvPr id="3076" name="Rectangle 3"/>
          <p:cNvSpPr>
            <a:spLocks noGrp="1" noChangeArrowheads="1"/>
          </p:cNvSpPr>
          <p:nvPr>
            <p:ph type="body" idx="1"/>
          </p:nvPr>
        </p:nvSpPr>
        <p:spPr bwMode="auto">
          <a:xfrm>
            <a:off x="684213" y="539750"/>
            <a:ext cx="7848600" cy="36814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Subtitle</a:t>
            </a:r>
            <a:endParaRPr lang="nl-NL" smtClean="0"/>
          </a:p>
        </p:txBody>
      </p:sp>
      <p:sp>
        <p:nvSpPr>
          <p:cNvPr id="2053" name="TextBox 4"/>
          <p:cNvSpPr txBox="1">
            <a:spLocks noChangeArrowheads="1"/>
          </p:cNvSpPr>
          <p:nvPr/>
        </p:nvSpPr>
        <p:spPr bwMode="auto">
          <a:xfrm>
            <a:off x="8761413" y="6423025"/>
            <a:ext cx="4191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defTabSz="914400" eaLnBrk="1" fontAlgn="base" hangingPunct="1">
              <a:spcBef>
                <a:spcPct val="0"/>
              </a:spcBef>
              <a:spcAft>
                <a:spcPct val="0"/>
              </a:spcAft>
              <a:defRPr/>
            </a:pPr>
            <a:r>
              <a:rPr lang="nl-NL" smtClean="0">
                <a:solidFill>
                  <a:srgbClr val="000000"/>
                </a:solidFill>
              </a:rPr>
              <a:t>©</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Black" pitchFamily="34" charset="0"/>
        </a:defRPr>
      </a:lvl2pPr>
      <a:lvl3pPr algn="l" rtl="0" eaLnBrk="0" fontAlgn="base" hangingPunct="0">
        <a:spcBef>
          <a:spcPct val="0"/>
        </a:spcBef>
        <a:spcAft>
          <a:spcPct val="0"/>
        </a:spcAft>
        <a:defRPr sz="3600">
          <a:solidFill>
            <a:schemeClr val="bg1"/>
          </a:solidFill>
          <a:latin typeface="Arial Black" pitchFamily="34" charset="0"/>
        </a:defRPr>
      </a:lvl3pPr>
      <a:lvl4pPr algn="l" rtl="0" eaLnBrk="0" fontAlgn="base" hangingPunct="0">
        <a:spcBef>
          <a:spcPct val="0"/>
        </a:spcBef>
        <a:spcAft>
          <a:spcPct val="0"/>
        </a:spcAft>
        <a:defRPr sz="3600">
          <a:solidFill>
            <a:schemeClr val="bg1"/>
          </a:solidFill>
          <a:latin typeface="Arial Black" pitchFamily="34" charset="0"/>
        </a:defRPr>
      </a:lvl4pPr>
      <a:lvl5pPr algn="l" rtl="0" eaLnBrk="0" fontAlgn="base" hangingPunct="0">
        <a:spcBef>
          <a:spcPct val="0"/>
        </a:spcBef>
        <a:spcAft>
          <a:spcPct val="0"/>
        </a:spcAft>
        <a:defRPr sz="3600">
          <a:solidFill>
            <a:schemeClr val="bg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3600">
          <a:solidFill>
            <a:schemeClr val="bg1"/>
          </a:solidFill>
          <a:latin typeface="+mn-lt"/>
          <a:ea typeface="+mn-ea"/>
          <a:cs typeface="+mn-cs"/>
        </a:defRPr>
      </a:lvl1pPr>
      <a:lvl2pPr marL="827088" indent="-285750" algn="l" rtl="0" eaLnBrk="0" fontAlgn="base" hangingPunct="0">
        <a:spcBef>
          <a:spcPct val="20000"/>
        </a:spcBef>
        <a:spcAft>
          <a:spcPct val="0"/>
        </a:spcAft>
        <a:buChar char="–"/>
        <a:defRPr sz="2800">
          <a:solidFill>
            <a:schemeClr val="tx1"/>
          </a:solidFill>
          <a:latin typeface="Arial" charset="0"/>
        </a:defRPr>
      </a:lvl2pPr>
      <a:lvl3pPr marL="1235075" indent="-228600" algn="l" rtl="0" eaLnBrk="0" fontAlgn="base" hangingPunct="0">
        <a:spcBef>
          <a:spcPct val="20000"/>
        </a:spcBef>
        <a:spcAft>
          <a:spcPct val="0"/>
        </a:spcAft>
        <a:buChar char="•"/>
        <a:defRPr sz="2400">
          <a:solidFill>
            <a:schemeClr val="tx1"/>
          </a:solidFill>
          <a:latin typeface="Arial" charset="0"/>
        </a:defRPr>
      </a:lvl3pPr>
      <a:lvl4pPr marL="1643063"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7BCC4-5588-5E41-B0AC-3F428A95EE8C}" type="datetimeFigureOut">
              <a:rPr lang="it-IT" smtClean="0">
                <a:solidFill>
                  <a:prstClr val="white">
                    <a:tint val="75000"/>
                  </a:prstClr>
                </a:solidFill>
              </a:rPr>
              <a:pPr/>
              <a:t>16-06-2015</a:t>
            </a:fld>
            <a:endParaRPr lang="en-GB">
              <a:solidFill>
                <a:prstClr val="white">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white">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25EB1-DF25-474C-9E83-4FD70D915709}" type="slidenum">
              <a:rPr lang="en-GB" smtClean="0">
                <a:solidFill>
                  <a:prstClr val="white">
                    <a:tint val="75000"/>
                  </a:prstClr>
                </a:solidFill>
              </a:rPr>
              <a:pPr/>
              <a:t>‹n.›</a:t>
            </a:fld>
            <a:endParaRPr lang="en-GB">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12.xml"/><Relationship Id="rId2"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7.xml"/><Relationship Id="rId2"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6.xml"/><Relationship Id="rId2" Type="http://schemas.openxmlformats.org/officeDocument/2006/relationships/diagramData" Target="../diagrams/data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6.xml"/><Relationship Id="rId2" Type="http://schemas.openxmlformats.org/officeDocument/2006/relationships/diagramData" Target="../diagrams/data1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49.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chart" Target="../charts/chart1.xml"/><Relationship Id="rId8" Type="http://schemas.openxmlformats.org/officeDocument/2006/relationships/image" Target="../media/image60.png"/><Relationship Id="rId9"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Immagine 10" descr="Albero.jpg"/>
          <p:cNvPicPr>
            <a:picLocks noChangeAspect="1"/>
          </p:cNvPicPr>
          <p:nvPr/>
        </p:nvPicPr>
        <p:blipFill>
          <a:blip r:embed="rId2"/>
          <a:stretch>
            <a:fillRect/>
          </a:stretch>
        </p:blipFill>
        <p:spPr>
          <a:xfrm>
            <a:off x="0" y="0"/>
            <a:ext cx="9144000" cy="6858000"/>
          </a:xfrm>
          <a:prstGeom prst="rect">
            <a:avLst/>
          </a:prstGeom>
        </p:spPr>
      </p:pic>
      <p:sp>
        <p:nvSpPr>
          <p:cNvPr id="12" name="Titolo 13"/>
          <p:cNvSpPr txBox="1">
            <a:spLocks/>
          </p:cNvSpPr>
          <p:nvPr/>
        </p:nvSpPr>
        <p:spPr>
          <a:xfrm>
            <a:off x="499477" y="0"/>
            <a:ext cx="8005905" cy="228302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000090"/>
                </a:solidFill>
                <a:effectLst/>
                <a:uLnTx/>
                <a:uFillTx/>
                <a:latin typeface="+mj-lt"/>
                <a:ea typeface="+mj-ea"/>
                <a:cs typeface="+mj-cs"/>
              </a:rPr>
              <a:t>Clinica: un alternativa ai dubbi del PSA</a:t>
            </a:r>
            <a:endParaRPr kumimoji="0" lang="en-GB" sz="4400" b="1" i="0" u="none" strike="noStrike" kern="1200" cap="none" spc="0" normalizeH="0" baseline="0" noProof="0" dirty="0">
              <a:ln>
                <a:noFill/>
              </a:ln>
              <a:solidFill>
                <a:srgbClr val="000090"/>
              </a:solidFill>
              <a:effectLst/>
              <a:uLnTx/>
              <a:uFillTx/>
              <a:latin typeface="+mj-lt"/>
              <a:ea typeface="+mj-ea"/>
              <a:cs typeface="+mj-cs"/>
            </a:endParaRPr>
          </a:p>
        </p:txBody>
      </p:sp>
      <p:sp>
        <p:nvSpPr>
          <p:cNvPr id="13" name="Sottotitolo 14"/>
          <p:cNvSpPr txBox="1">
            <a:spLocks/>
          </p:cNvSpPr>
          <p:nvPr/>
        </p:nvSpPr>
        <p:spPr>
          <a:xfrm>
            <a:off x="1131800" y="5507804"/>
            <a:ext cx="7958663" cy="1752600"/>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GB" sz="3200" b="1" i="0" u="none" strike="noStrike" kern="1200" cap="none" spc="0" normalizeH="0" baseline="0" noProof="0" dirty="0" smtClean="0">
                <a:ln>
                  <a:noFill/>
                </a:ln>
                <a:solidFill>
                  <a:schemeClr val="bg1"/>
                </a:solidFill>
                <a:effectLst/>
                <a:uLnTx/>
                <a:uFillTx/>
                <a:latin typeface="+mn-lt"/>
                <a:ea typeface="+mn-ea"/>
                <a:cs typeface="+mn-cs"/>
              </a:rPr>
              <a:t>Massimo Lazzeri</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GB" sz="2162" b="1" i="0" u="none" strike="noStrike" kern="1200" cap="none" spc="0" normalizeH="0" baseline="0" noProof="0" dirty="0" err="1" smtClean="0">
                <a:ln>
                  <a:noFill/>
                </a:ln>
                <a:solidFill>
                  <a:schemeClr val="bg1"/>
                </a:solidFill>
                <a:effectLst/>
                <a:uLnTx/>
                <a:uFillTx/>
                <a:latin typeface="+mn-lt"/>
                <a:ea typeface="+mn-ea"/>
                <a:cs typeface="+mn-cs"/>
              </a:rPr>
              <a:t>Istituto</a:t>
            </a:r>
            <a:r>
              <a:rPr kumimoji="0" lang="en-GB" sz="2162" b="1" i="0" u="none" strike="noStrike" kern="1200" cap="none" spc="0" normalizeH="0" baseline="0" noProof="0" dirty="0" smtClean="0">
                <a:ln>
                  <a:noFill/>
                </a:ln>
                <a:solidFill>
                  <a:schemeClr val="bg1"/>
                </a:solidFill>
                <a:effectLst/>
                <a:uLnTx/>
                <a:uFillTx/>
                <a:latin typeface="+mn-lt"/>
                <a:ea typeface="+mn-ea"/>
                <a:cs typeface="+mn-cs"/>
              </a:rPr>
              <a:t> </a:t>
            </a:r>
            <a:r>
              <a:rPr kumimoji="0" lang="en-GB" sz="2162" b="1" i="0" u="none" strike="noStrike" kern="1200" cap="none" spc="0" normalizeH="0" baseline="0" noProof="0" dirty="0" err="1" smtClean="0">
                <a:ln>
                  <a:noFill/>
                </a:ln>
                <a:solidFill>
                  <a:schemeClr val="bg1"/>
                </a:solidFill>
                <a:effectLst/>
                <a:uLnTx/>
                <a:uFillTx/>
                <a:latin typeface="+mn-lt"/>
                <a:ea typeface="+mn-ea"/>
                <a:cs typeface="+mn-cs"/>
              </a:rPr>
              <a:t>clinico</a:t>
            </a:r>
            <a:r>
              <a:rPr kumimoji="0" lang="en-GB" sz="2162" b="1" i="0" u="none" strike="noStrike" kern="1200" cap="none" spc="0" normalizeH="0" baseline="0" noProof="0" dirty="0" smtClean="0">
                <a:ln>
                  <a:noFill/>
                </a:ln>
                <a:solidFill>
                  <a:schemeClr val="bg1"/>
                </a:solidFill>
                <a:effectLst/>
                <a:uLnTx/>
                <a:uFillTx/>
                <a:latin typeface="+mn-lt"/>
                <a:ea typeface="+mn-ea"/>
                <a:cs typeface="+mn-cs"/>
              </a:rPr>
              <a:t> </a:t>
            </a:r>
            <a:r>
              <a:rPr kumimoji="0" lang="en-GB" sz="2162" b="1" i="0" u="none" strike="noStrike" kern="1200" cap="none" spc="0" normalizeH="0" baseline="0" noProof="0" dirty="0" err="1" smtClean="0">
                <a:ln>
                  <a:noFill/>
                </a:ln>
                <a:solidFill>
                  <a:schemeClr val="bg1"/>
                </a:solidFill>
                <a:effectLst/>
                <a:uLnTx/>
                <a:uFillTx/>
                <a:latin typeface="+mn-lt"/>
                <a:ea typeface="+mn-ea"/>
                <a:cs typeface="+mn-cs"/>
              </a:rPr>
              <a:t>Humanitas</a:t>
            </a:r>
            <a:r>
              <a:rPr kumimoji="0" lang="en-GB" sz="2162" b="1" i="0" u="none" strike="noStrike" kern="1200" cap="none" spc="0" normalizeH="0" baseline="0" noProof="0" dirty="0" smtClean="0">
                <a:ln>
                  <a:noFill/>
                </a:ln>
                <a:solidFill>
                  <a:schemeClr val="bg1"/>
                </a:solidFill>
                <a:effectLst/>
                <a:uLnTx/>
                <a:uFillTx/>
                <a:latin typeface="+mn-lt"/>
                <a:ea typeface="+mn-ea"/>
                <a:cs typeface="+mn-cs"/>
              </a:rPr>
              <a:t> – </a:t>
            </a:r>
            <a:r>
              <a:rPr kumimoji="0" lang="en-GB" sz="2162" b="1" i="0" u="none" strike="noStrike" kern="1200" cap="none" spc="0" normalizeH="0" baseline="0" noProof="0" dirty="0" err="1" smtClean="0">
                <a:ln>
                  <a:noFill/>
                </a:ln>
                <a:solidFill>
                  <a:schemeClr val="bg1"/>
                </a:solidFill>
                <a:effectLst/>
                <a:uLnTx/>
                <a:uFillTx/>
                <a:latin typeface="+mn-lt"/>
                <a:ea typeface="+mn-ea"/>
                <a:cs typeface="+mn-cs"/>
              </a:rPr>
              <a:t>Humanitas</a:t>
            </a:r>
            <a:r>
              <a:rPr kumimoji="0" lang="en-GB" sz="2162" b="1" i="0" u="none" strike="noStrike" kern="1200" cap="none" spc="0" normalizeH="0" baseline="0" noProof="0" dirty="0" smtClean="0">
                <a:ln>
                  <a:noFill/>
                </a:ln>
                <a:solidFill>
                  <a:schemeClr val="bg1"/>
                </a:solidFill>
                <a:effectLst/>
                <a:uLnTx/>
                <a:uFillTx/>
                <a:latin typeface="+mn-lt"/>
                <a:ea typeface="+mn-ea"/>
                <a:cs typeface="+mn-cs"/>
              </a:rPr>
              <a:t> University - Milano</a:t>
            </a:r>
            <a:endParaRPr kumimoji="0" lang="en-GB" sz="2162"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4294967295"/>
          </p:nvPr>
        </p:nvGraphicFramePr>
        <p:xfrm>
          <a:off x="254000" y="1143000"/>
          <a:ext cx="8432800" cy="533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Titolo 1"/>
          <p:cNvSpPr txBox="1">
            <a:spLocks/>
          </p:cNvSpPr>
          <p:nvPr/>
        </p:nvSpPr>
        <p:spPr>
          <a:xfrm>
            <a:off x="646113" y="228600"/>
            <a:ext cx="7583487" cy="601662"/>
          </a:xfrm>
          <a:prstGeom prst="rect">
            <a:avLst/>
          </a:prstGeom>
        </p:spPr>
        <p:txBody>
          <a:bodyPr anchor="b">
            <a:noAutofit/>
          </a:bodyPr>
          <a:lstStyle/>
          <a:p>
            <a:pPr algn="ctr" defTabSz="914400" fontAlgn="auto">
              <a:spcAft>
                <a:spcPts val="0"/>
              </a:spcAft>
              <a:defRPr/>
            </a:pPr>
            <a:r>
              <a:rPr lang="it-IT" sz="4000" dirty="0">
                <a:latin typeface="+mj-lt"/>
                <a:ea typeface="+mj-ea"/>
                <a:cs typeface="+mj-cs"/>
              </a:rPr>
              <a:t>An </a:t>
            </a:r>
            <a:r>
              <a:rPr lang="it-IT" sz="4000" dirty="0" err="1" smtClean="0">
                <a:latin typeface="+mj-lt"/>
                <a:ea typeface="+mj-ea"/>
                <a:cs typeface="+mj-cs"/>
              </a:rPr>
              <a:t>ideal</a:t>
            </a:r>
            <a:r>
              <a:rPr lang="it-IT" sz="4000" dirty="0" smtClean="0">
                <a:latin typeface="+mj-lt"/>
                <a:ea typeface="+mj-ea"/>
                <a:cs typeface="+mj-cs"/>
              </a:rPr>
              <a:t> </a:t>
            </a:r>
            <a:r>
              <a:rPr lang="it-IT" sz="4000" b="1" i="1" u="sng" dirty="0" err="1" smtClean="0">
                <a:latin typeface="+mj-lt"/>
                <a:ea typeface="+mj-ea"/>
                <a:cs typeface="+mj-cs"/>
              </a:rPr>
              <a:t>clinical</a:t>
            </a:r>
            <a:r>
              <a:rPr lang="it-IT" sz="4000" b="1" i="1" u="sng" dirty="0" smtClean="0">
                <a:latin typeface="+mj-lt"/>
                <a:ea typeface="+mj-ea"/>
                <a:cs typeface="+mj-cs"/>
              </a:rPr>
              <a:t> </a:t>
            </a:r>
            <a:r>
              <a:rPr lang="it-IT" sz="4000" dirty="0">
                <a:latin typeface="+mj-lt"/>
                <a:ea typeface="+mj-ea"/>
                <a:cs typeface="+mj-cs"/>
              </a:rPr>
              <a:t>PCa </a:t>
            </a:r>
            <a:r>
              <a:rPr lang="it-IT" sz="4000" dirty="0" err="1" smtClean="0">
                <a:latin typeface="+mj-lt"/>
                <a:ea typeface="+mj-ea"/>
                <a:cs typeface="+mj-cs"/>
              </a:rPr>
              <a:t>biomarker</a:t>
            </a:r>
            <a:endParaRPr lang="it-IT" sz="40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4294967295"/>
          </p:nvPr>
        </p:nvGraphicFramePr>
        <p:xfrm>
          <a:off x="304800" y="1143000"/>
          <a:ext cx="8432800" cy="533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 name="Titolo 1"/>
          <p:cNvSpPr txBox="1">
            <a:spLocks/>
          </p:cNvSpPr>
          <p:nvPr/>
        </p:nvSpPr>
        <p:spPr>
          <a:xfrm>
            <a:off x="874713" y="312738"/>
            <a:ext cx="7583487" cy="601662"/>
          </a:xfrm>
          <a:prstGeom prst="rect">
            <a:avLst/>
          </a:prstGeom>
        </p:spPr>
        <p:txBody>
          <a:bodyPr anchor="b">
            <a:normAutofit fontScale="85000" lnSpcReduction="20000"/>
          </a:bodyPr>
          <a:lstStyle/>
          <a:p>
            <a:pPr algn="ctr" defTabSz="914400" fontAlgn="auto">
              <a:spcAft>
                <a:spcPts val="0"/>
              </a:spcAft>
              <a:defRPr/>
            </a:pPr>
            <a:r>
              <a:rPr lang="it-IT" sz="4757" dirty="0" smtClean="0">
                <a:latin typeface="+mj-lt"/>
                <a:ea typeface="+mj-ea"/>
                <a:cs typeface="+mj-cs"/>
              </a:rPr>
              <a:t>and  </a:t>
            </a:r>
            <a:r>
              <a:rPr lang="it-IT" sz="3800" dirty="0" err="1" smtClean="0">
                <a:latin typeface="+mj-lt"/>
                <a:ea typeface="+mj-ea"/>
                <a:cs typeface="+mj-cs"/>
              </a:rPr>
              <a:t>…</a:t>
            </a:r>
            <a:endParaRPr lang="it-IT" sz="38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descr="PSA_away.jpg"/>
          <p:cNvPicPr>
            <a:picLocks noChangeAspect="1"/>
          </p:cNvPicPr>
          <p:nvPr/>
        </p:nvPicPr>
        <p:blipFill>
          <a:blip r:embed="rId2"/>
          <a:stretch>
            <a:fillRect/>
          </a:stretch>
        </p:blipFill>
        <p:spPr>
          <a:xfrm>
            <a:off x="489330" y="1326488"/>
            <a:ext cx="8153400" cy="3276620"/>
          </a:xfrm>
          <a:prstGeom prst="rect">
            <a:avLst/>
          </a:prstGeom>
          <a:ln>
            <a:noFill/>
          </a:ln>
          <a:effectLst>
            <a:outerShdw blurRad="292100" dist="139700" dir="2700000" algn="tl" rotWithShape="0">
              <a:srgbClr val="333333">
                <a:alpha val="65000"/>
              </a:srgbClr>
            </a:outerShdw>
          </a:effectLst>
        </p:spPr>
      </p:pic>
      <p:sp>
        <p:nvSpPr>
          <p:cNvPr id="8" name="CasellaDiTesto 7"/>
          <p:cNvSpPr txBox="1"/>
          <p:nvPr/>
        </p:nvSpPr>
        <p:spPr>
          <a:xfrm>
            <a:off x="709806" y="1439312"/>
            <a:ext cx="1801883" cy="307777"/>
          </a:xfrm>
          <a:prstGeom prst="rect">
            <a:avLst/>
          </a:prstGeom>
          <a:noFill/>
        </p:spPr>
        <p:txBody>
          <a:bodyPr wrap="none" rtlCol="0" anchor="ctr">
            <a:spAutoFit/>
          </a:bodyPr>
          <a:lstStyle/>
          <a:p>
            <a:r>
              <a:rPr lang="en-GB" sz="1400" b="1" i="1" dirty="0" smtClean="0">
                <a:solidFill>
                  <a:schemeClr val="bg1">
                    <a:lumMod val="75000"/>
                    <a:lumOff val="25000"/>
                  </a:schemeClr>
                </a:solidFill>
                <a:cs typeface="Arial"/>
              </a:rPr>
              <a:t>The Lancet, July 2012</a:t>
            </a:r>
            <a:endParaRPr lang="en-GB" sz="1400" b="1" i="1" dirty="0">
              <a:solidFill>
                <a:schemeClr val="bg1">
                  <a:lumMod val="75000"/>
                  <a:lumOff val="25000"/>
                </a:schemeClr>
              </a:solidFill>
              <a:cs typeface="Arial"/>
            </a:endParaRPr>
          </a:p>
        </p:txBody>
      </p:sp>
      <p:sp>
        <p:nvSpPr>
          <p:cNvPr id="6" name="CasellaDiTesto 5"/>
          <p:cNvSpPr txBox="1"/>
          <p:nvPr/>
        </p:nvSpPr>
        <p:spPr>
          <a:xfrm>
            <a:off x="704042" y="5285959"/>
            <a:ext cx="7777318" cy="593647"/>
          </a:xfrm>
          <a:prstGeom prst="rect">
            <a:avLst/>
          </a:prstGeom>
          <a:noFill/>
          <a:effectLst>
            <a:reflection blurRad="6350" stA="50000" endA="300" endPos="55000" dir="5400000" sy="-100000" algn="bl" rotWithShape="0"/>
          </a:effectLst>
        </p:spPr>
        <p:txBody>
          <a:bodyPr wrap="none" rtlCol="0">
            <a:prstTxWarp prst="textPlain">
              <a:avLst/>
            </a:prstTxWarp>
            <a:spAutoFit/>
          </a:bodyPr>
          <a:lstStyle/>
          <a:p>
            <a:r>
              <a:rPr lang="en-GB" dirty="0" smtClean="0"/>
              <a:t>PSA: low sensitivity – low specificity</a:t>
            </a:r>
            <a:endParaRPr lang="en-GB" dirty="0"/>
          </a:p>
        </p:txBody>
      </p:sp>
      <p:sp>
        <p:nvSpPr>
          <p:cNvPr id="5" name="CasellaDiTesto 4"/>
          <p:cNvSpPr txBox="1"/>
          <p:nvPr/>
        </p:nvSpPr>
        <p:spPr>
          <a:xfrm>
            <a:off x="1757185" y="428285"/>
            <a:ext cx="5537694" cy="584776"/>
          </a:xfrm>
          <a:prstGeom prst="rect">
            <a:avLst/>
          </a:prstGeom>
          <a:noFill/>
        </p:spPr>
        <p:txBody>
          <a:bodyPr wrap="none" rtlCol="0">
            <a:spAutoFit/>
          </a:bodyPr>
          <a:lstStyle/>
          <a:p>
            <a:r>
              <a:rPr lang="en-GB" sz="3200" spc="300" dirty="0" smtClean="0"/>
              <a:t>Is PSA an ideal biomarker?</a:t>
            </a:r>
            <a:endParaRPr lang="en-GB" sz="3200" spc="3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IMG_3165.JPG"/>
          <p:cNvPicPr>
            <a:picLocks noChangeAspect="1"/>
          </p:cNvPicPr>
          <p:nvPr/>
        </p:nvPicPr>
        <p:blipFill>
          <a:blip r:embed="rId2"/>
          <a:stretch>
            <a:fillRect/>
          </a:stretch>
        </p:blipFill>
        <p:spPr>
          <a:xfrm>
            <a:off x="0" y="0"/>
            <a:ext cx="9144000" cy="6858000"/>
          </a:xfrm>
          <a:prstGeom prst="rect">
            <a:avLst/>
          </a:prstGeom>
        </p:spPr>
      </p:pic>
      <p:sp>
        <p:nvSpPr>
          <p:cNvPr id="3" name="Rettangolo 2"/>
          <p:cNvSpPr/>
          <p:nvPr/>
        </p:nvSpPr>
        <p:spPr>
          <a:xfrm rot="1505254">
            <a:off x="4622127" y="1203237"/>
            <a:ext cx="1174721" cy="923330"/>
          </a:xfrm>
          <a:prstGeom prst="rect">
            <a:avLst/>
          </a:prstGeom>
          <a:noFill/>
        </p:spPr>
        <p:txBody>
          <a:bodyPr wrap="none" lIns="91440" tIns="45720" rIns="91440" bIns="45720" anchor="ctr">
            <a:prstTxWarp prst="textArchUp">
              <a:avLst/>
            </a:prstTxWarp>
            <a:spAutoFit/>
          </a:bodyPr>
          <a:lstStyle/>
          <a:p>
            <a:r>
              <a:rPr lang="it-IT" sz="5400" b="1" cap="none" spc="0" dirty="0" smtClean="0">
                <a:ln w="10541" cmpd="sng">
                  <a:solidFill>
                    <a:schemeClr val="accent1">
                      <a:shade val="88000"/>
                      <a:satMod val="110000"/>
                    </a:schemeClr>
                  </a:solidFill>
                  <a:prstDash val="solid"/>
                </a:ln>
                <a:solidFill>
                  <a:schemeClr val="bg1"/>
                </a:solidFill>
                <a:effectLst/>
              </a:rPr>
              <a:t>PHI</a:t>
            </a:r>
            <a:endParaRPr lang="it-IT" sz="5400" b="1" cap="none" spc="0" dirty="0">
              <a:ln w="10541" cmpd="sng">
                <a:solidFill>
                  <a:schemeClr val="accent1">
                    <a:shade val="88000"/>
                    <a:satMod val="110000"/>
                  </a:schemeClr>
                </a:solidFill>
                <a:prstDash val="solid"/>
              </a:ln>
              <a:solidFill>
                <a:schemeClr val="bg1"/>
              </a:solidFill>
              <a:effectLst/>
            </a:endParaRPr>
          </a:p>
        </p:txBody>
      </p:sp>
      <p:sp>
        <p:nvSpPr>
          <p:cNvPr id="4" name="Rettangolo 3"/>
          <p:cNvSpPr/>
          <p:nvPr/>
        </p:nvSpPr>
        <p:spPr>
          <a:xfrm rot="1505254">
            <a:off x="4735619" y="2490727"/>
            <a:ext cx="1174721" cy="923330"/>
          </a:xfrm>
          <a:prstGeom prst="rect">
            <a:avLst/>
          </a:prstGeom>
          <a:noFill/>
        </p:spPr>
        <p:txBody>
          <a:bodyPr wrap="none" lIns="91440" tIns="45720" rIns="91440" bIns="45720" anchor="ctr">
            <a:prstTxWarp prst="textArchUp">
              <a:avLst/>
            </a:prstTxWarp>
            <a:spAutoFit/>
          </a:bodyPr>
          <a:lstStyle/>
          <a:p>
            <a:r>
              <a:rPr lang="it-IT" sz="4000" b="1" dirty="0" smtClean="0">
                <a:ln w="10541" cmpd="sng">
                  <a:solidFill>
                    <a:schemeClr val="accent1">
                      <a:shade val="88000"/>
                      <a:satMod val="110000"/>
                    </a:schemeClr>
                  </a:solidFill>
                  <a:prstDash val="solid"/>
                </a:ln>
                <a:solidFill>
                  <a:schemeClr val="bg1"/>
                </a:solidFill>
              </a:rPr>
              <a:t>PCA3</a:t>
            </a:r>
            <a:endParaRPr lang="it-IT" sz="4000" b="1" cap="none" spc="0" dirty="0">
              <a:ln w="10541" cmpd="sng">
                <a:solidFill>
                  <a:schemeClr val="accent1">
                    <a:shade val="88000"/>
                    <a:satMod val="110000"/>
                  </a:schemeClr>
                </a:solidFill>
                <a:prstDash val="solid"/>
              </a:ln>
              <a:solidFill>
                <a:schemeClr val="bg1"/>
              </a:solidFill>
              <a:effectLst/>
            </a:endParaRPr>
          </a:p>
        </p:txBody>
      </p:sp>
      <p:sp>
        <p:nvSpPr>
          <p:cNvPr id="5" name="Rettangolo 4"/>
          <p:cNvSpPr/>
          <p:nvPr/>
        </p:nvSpPr>
        <p:spPr>
          <a:xfrm rot="1505254">
            <a:off x="4936127" y="2943942"/>
            <a:ext cx="1174721" cy="923330"/>
          </a:xfrm>
          <a:prstGeom prst="rect">
            <a:avLst/>
          </a:prstGeom>
          <a:noFill/>
        </p:spPr>
        <p:txBody>
          <a:bodyPr wrap="none" lIns="91440" tIns="45720" rIns="91440" bIns="45720" anchor="ctr">
            <a:prstTxWarp prst="textArchUp">
              <a:avLst/>
            </a:prstTxWarp>
            <a:spAutoFit/>
          </a:bodyPr>
          <a:lstStyle/>
          <a:p>
            <a:r>
              <a:rPr lang="it-IT" sz="2800" b="1" dirty="0" smtClean="0">
                <a:ln w="10541" cmpd="sng">
                  <a:solidFill>
                    <a:schemeClr val="accent1">
                      <a:shade val="88000"/>
                      <a:satMod val="110000"/>
                    </a:schemeClr>
                  </a:solidFill>
                  <a:prstDash val="solid"/>
                </a:ln>
                <a:solidFill>
                  <a:schemeClr val="bg1"/>
                </a:solidFill>
              </a:rPr>
              <a:t>k4S</a:t>
            </a:r>
            <a:endParaRPr lang="it-IT" sz="2800" b="1" cap="none" spc="0" dirty="0">
              <a:ln w="10541" cmpd="sng">
                <a:solidFill>
                  <a:schemeClr val="accent1">
                    <a:shade val="88000"/>
                    <a:satMod val="110000"/>
                  </a:schemeClr>
                </a:solidFill>
                <a:prstDash val="solid"/>
              </a:ln>
              <a:solidFill>
                <a:schemeClr val="bg1"/>
              </a:solidFill>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itolo 1"/>
          <p:cNvSpPr>
            <a:spLocks noGrp="1"/>
          </p:cNvSpPr>
          <p:nvPr>
            <p:ph type="title" idx="4294967295"/>
          </p:nvPr>
        </p:nvSpPr>
        <p:spPr>
          <a:xfrm>
            <a:off x="611067" y="323180"/>
            <a:ext cx="8153400" cy="990600"/>
          </a:xfrm>
        </p:spPr>
        <p:txBody>
          <a:bodyPr>
            <a:normAutofit fontScale="90000"/>
          </a:bodyPr>
          <a:lstStyle/>
          <a:p>
            <a:pPr algn="ctr"/>
            <a:r>
              <a:rPr lang="it-IT" sz="4800" b="0" dirty="0" smtClean="0"/>
              <a:t>Prostate </a:t>
            </a:r>
            <a:r>
              <a:rPr lang="it-IT" sz="4800" b="0" dirty="0" err="1" smtClean="0"/>
              <a:t>cancer</a:t>
            </a:r>
            <a:r>
              <a:rPr lang="it-IT" sz="4800" b="0" dirty="0" smtClean="0"/>
              <a:t> and </a:t>
            </a:r>
            <a:r>
              <a:rPr lang="it-IT" sz="4800" b="0" dirty="0" err="1" smtClean="0"/>
              <a:t>new</a:t>
            </a:r>
            <a:r>
              <a:rPr lang="it-IT" sz="4800" b="0" dirty="0" smtClean="0"/>
              <a:t> </a:t>
            </a:r>
            <a:r>
              <a:rPr lang="it-IT" sz="4800" b="0" dirty="0" err="1" smtClean="0"/>
              <a:t>biomarkers</a:t>
            </a:r>
            <a:endParaRPr lang="it-IT" sz="4800" b="0" dirty="0" smtClean="0"/>
          </a:p>
        </p:txBody>
      </p:sp>
      <p:graphicFrame>
        <p:nvGraphicFramePr>
          <p:cNvPr id="5" name="Segnaposto contenuto 4"/>
          <p:cNvGraphicFramePr>
            <a:graphicFrameLocks noGrp="1"/>
          </p:cNvGraphicFramePr>
          <p:nvPr>
            <p:ph sz="quarter" idx="4294967295"/>
          </p:nvPr>
        </p:nvGraphicFramePr>
        <p:xfrm>
          <a:off x="430219" y="1641477"/>
          <a:ext cx="8408987" cy="4329113"/>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CasellaDiTesto 3"/>
          <p:cNvSpPr txBox="1"/>
          <p:nvPr/>
        </p:nvSpPr>
        <p:spPr>
          <a:xfrm>
            <a:off x="1981200" y="4488482"/>
            <a:ext cx="6632574" cy="1164849"/>
          </a:xfrm>
          <a:prstGeom prst="rect">
            <a:avLst/>
          </a:prstGeom>
          <a:noFill/>
          <a:ln>
            <a:solidFill>
              <a:srgbClr val="BBE0E3"/>
            </a:solidFill>
          </a:ln>
        </p:spPr>
        <p:txBody>
          <a:bodyPr wrap="square" anchor="ctr">
            <a:spAutoFit/>
          </a:bodyPr>
          <a:lstStyle/>
          <a:p>
            <a:pPr algn="ctr" fontAlgn="auto">
              <a:lnSpc>
                <a:spcPts val="4280"/>
              </a:lnSpc>
              <a:spcBef>
                <a:spcPts val="0"/>
              </a:spcBef>
              <a:spcAft>
                <a:spcPts val="0"/>
              </a:spcAft>
              <a:defRPr/>
            </a:pPr>
            <a:r>
              <a:rPr lang="en-US" sz="2400" i="1" dirty="0">
                <a:solidFill>
                  <a:schemeClr val="bg2">
                    <a:lumMod val="10000"/>
                  </a:schemeClr>
                </a:solidFill>
                <a:latin typeface="+mn-lt"/>
              </a:rPr>
              <a:t>%-2proPSA  = {([-2proPSA]/10)/</a:t>
            </a:r>
            <a:r>
              <a:rPr lang="en-US" sz="2400" i="1" dirty="0" err="1">
                <a:solidFill>
                  <a:schemeClr val="bg2">
                    <a:lumMod val="10000"/>
                  </a:schemeClr>
                </a:solidFill>
                <a:latin typeface="+mn-lt"/>
              </a:rPr>
              <a:t>fPSA</a:t>
            </a:r>
            <a:r>
              <a:rPr lang="en-US" sz="2400" i="1" dirty="0">
                <a:solidFill>
                  <a:schemeClr val="bg2">
                    <a:lumMod val="10000"/>
                  </a:schemeClr>
                </a:solidFill>
                <a:latin typeface="+mn-lt"/>
              </a:rPr>
              <a:t>)} </a:t>
            </a:r>
          </a:p>
          <a:p>
            <a:pPr algn="ctr" fontAlgn="auto">
              <a:lnSpc>
                <a:spcPts val="4280"/>
              </a:lnSpc>
              <a:spcBef>
                <a:spcPts val="0"/>
              </a:spcBef>
              <a:spcAft>
                <a:spcPts val="0"/>
              </a:spcAft>
              <a:defRPr/>
            </a:pPr>
            <a:r>
              <a:rPr lang="en-US" sz="2400" i="1" dirty="0">
                <a:solidFill>
                  <a:schemeClr val="bg2">
                    <a:lumMod val="10000"/>
                  </a:schemeClr>
                </a:solidFill>
                <a:latin typeface="+mn-lt"/>
              </a:rPr>
              <a:t>PHI </a:t>
            </a:r>
            <a:r>
              <a:rPr lang="en-US" sz="2400" i="1" dirty="0">
                <a:solidFill>
                  <a:schemeClr val="bg2">
                    <a:lumMod val="10000"/>
                  </a:schemeClr>
                </a:solidFill>
                <a:latin typeface="Symbol" pitchFamily="18" charset="2"/>
              </a:rPr>
              <a:t>(</a:t>
            </a:r>
            <a:r>
              <a:rPr lang="en-US" sz="2400" i="1" dirty="0">
                <a:solidFill>
                  <a:schemeClr val="bg2">
                    <a:lumMod val="10000"/>
                  </a:schemeClr>
                </a:solidFill>
                <a:latin typeface="Symbol" pitchFamily="18" charset="2"/>
                <a:sym typeface="Symbol"/>
              </a:rPr>
              <a:t> </a:t>
            </a:r>
            <a:r>
              <a:rPr lang="en-US" sz="2400" i="1" dirty="0" err="1">
                <a:solidFill>
                  <a:schemeClr val="bg2">
                    <a:lumMod val="10000"/>
                  </a:schemeClr>
                </a:solidFill>
                <a:latin typeface="+mn-lt"/>
                <a:sym typeface="Symbol"/>
              </a:rPr>
              <a:t>or</a:t>
            </a:r>
            <a:r>
              <a:rPr lang="en-US" sz="2400" i="1" dirty="0" err="1">
                <a:solidFill>
                  <a:schemeClr val="bg2">
                    <a:lumMod val="10000"/>
                  </a:schemeClr>
                </a:solidFill>
                <a:latin typeface="Symbol" pitchFamily="18" charset="2"/>
                <a:sym typeface="Symbol"/>
              </a:rPr>
              <a:t>j</a:t>
            </a:r>
            <a:r>
              <a:rPr lang="en-US" sz="2400" i="1" dirty="0">
                <a:solidFill>
                  <a:schemeClr val="bg2">
                    <a:lumMod val="10000"/>
                  </a:schemeClr>
                </a:solidFill>
                <a:latin typeface="Symbol" pitchFamily="18" charset="2"/>
                <a:sym typeface="Symbol"/>
              </a:rPr>
              <a:t>) </a:t>
            </a:r>
            <a:r>
              <a:rPr lang="en-US" sz="2400" i="1" dirty="0">
                <a:solidFill>
                  <a:schemeClr val="bg2">
                    <a:lumMod val="10000"/>
                  </a:schemeClr>
                </a:solidFill>
                <a:latin typeface="Symbol" pitchFamily="18" charset="2"/>
              </a:rPr>
              <a:t>:</a:t>
            </a:r>
            <a:r>
              <a:rPr lang="en-US" sz="2400" i="1" dirty="0">
                <a:solidFill>
                  <a:schemeClr val="bg2">
                    <a:lumMod val="10000"/>
                  </a:schemeClr>
                </a:solidFill>
                <a:latin typeface="+mn-lt"/>
              </a:rPr>
              <a:t> {([-2proPSA/</a:t>
            </a:r>
            <a:r>
              <a:rPr lang="en-US" sz="2400" i="1" dirty="0" err="1">
                <a:solidFill>
                  <a:schemeClr val="bg2">
                    <a:lumMod val="10000"/>
                  </a:schemeClr>
                </a:solidFill>
                <a:latin typeface="+mn-lt"/>
              </a:rPr>
              <a:t>fPSA</a:t>
            </a:r>
            <a:r>
              <a:rPr lang="en-US" sz="2400" i="1" dirty="0">
                <a:solidFill>
                  <a:schemeClr val="bg2">
                    <a:lumMod val="10000"/>
                  </a:schemeClr>
                </a:solidFill>
                <a:latin typeface="+mn-lt"/>
              </a:rPr>
              <a:t>] x √PSA) }</a:t>
            </a:r>
            <a:endParaRPr lang="it-IT" sz="2400" i="1" dirty="0">
              <a:solidFill>
                <a:schemeClr val="bg2">
                  <a:lumMod val="10000"/>
                </a:schemeClr>
              </a:solidFill>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Catalona_2003.png"/>
          <p:cNvPicPr>
            <a:picLocks noChangeAspect="1"/>
          </p:cNvPicPr>
          <p:nvPr/>
        </p:nvPicPr>
        <p:blipFill>
          <a:blip r:embed="rId2"/>
          <a:stretch>
            <a:fillRect/>
          </a:stretch>
        </p:blipFill>
        <p:spPr>
          <a:xfrm>
            <a:off x="601524" y="206127"/>
            <a:ext cx="8003611" cy="3301489"/>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601523" y="3641312"/>
            <a:ext cx="8003611" cy="2677656"/>
          </a:xfrm>
          <a:prstGeom prst="rect">
            <a:avLst/>
          </a:prstGeom>
        </p:spPr>
        <p:txBody>
          <a:bodyPr wrap="square">
            <a:spAutoFit/>
          </a:bodyPr>
          <a:lstStyle/>
          <a:p>
            <a:pPr algn="ctr"/>
            <a:r>
              <a:rPr lang="it-IT" sz="2800" dirty="0" err="1" smtClean="0"/>
              <a:t>Retrospective</a:t>
            </a:r>
            <a:r>
              <a:rPr lang="it-IT" sz="2800" dirty="0" smtClean="0"/>
              <a:t> </a:t>
            </a:r>
            <a:r>
              <a:rPr lang="it-IT" sz="2800" dirty="0" err="1" smtClean="0"/>
              <a:t>analysis</a:t>
            </a:r>
            <a:r>
              <a:rPr lang="it-IT" sz="2800" dirty="0" smtClean="0"/>
              <a:t> </a:t>
            </a:r>
            <a:r>
              <a:rPr lang="it-IT" sz="2800" dirty="0" err="1" smtClean="0"/>
              <a:t>of</a:t>
            </a:r>
            <a:r>
              <a:rPr lang="it-IT" sz="2800" dirty="0" smtClean="0"/>
              <a:t> 1,091 </a:t>
            </a:r>
            <a:r>
              <a:rPr lang="it-IT" sz="2800" dirty="0" err="1"/>
              <a:t>serum</a:t>
            </a:r>
            <a:r>
              <a:rPr lang="it-IT" sz="2800" dirty="0" smtClean="0"/>
              <a:t> </a:t>
            </a:r>
            <a:r>
              <a:rPr lang="it-IT" sz="2800" dirty="0" err="1" smtClean="0"/>
              <a:t>men</a:t>
            </a:r>
            <a:r>
              <a:rPr lang="it-IT" sz="2800" dirty="0" smtClean="0"/>
              <a:t> </a:t>
            </a:r>
            <a:r>
              <a:rPr lang="it-IT" sz="2800" dirty="0" err="1" smtClean="0"/>
              <a:t>from</a:t>
            </a:r>
            <a:r>
              <a:rPr lang="it-IT" sz="2800" dirty="0" smtClean="0"/>
              <a:t> prostate </a:t>
            </a:r>
            <a:r>
              <a:rPr lang="it-IT" sz="2800" dirty="0" err="1"/>
              <a:t>cancer</a:t>
            </a:r>
            <a:r>
              <a:rPr lang="it-IT" sz="2800" dirty="0"/>
              <a:t> screening </a:t>
            </a:r>
            <a:r>
              <a:rPr lang="it-IT" sz="2800" dirty="0" err="1"/>
              <a:t>studies</a:t>
            </a:r>
            <a:r>
              <a:rPr lang="it-IT" sz="2800" dirty="0"/>
              <a:t> at </a:t>
            </a:r>
            <a:r>
              <a:rPr lang="it-IT" sz="2800" dirty="0" err="1"/>
              <a:t>2</a:t>
            </a:r>
            <a:r>
              <a:rPr lang="it-IT" sz="2800" dirty="0"/>
              <a:t> </a:t>
            </a:r>
            <a:r>
              <a:rPr lang="it-IT" sz="2800" dirty="0" err="1"/>
              <a:t>sites</a:t>
            </a:r>
            <a:r>
              <a:rPr lang="it-IT" sz="2800" dirty="0"/>
              <a:t> </a:t>
            </a:r>
            <a:r>
              <a:rPr lang="it-IT" sz="2800" dirty="0" err="1"/>
              <a:t>who</a:t>
            </a:r>
            <a:r>
              <a:rPr lang="it-IT" sz="2800" dirty="0"/>
              <a:t> </a:t>
            </a:r>
            <a:r>
              <a:rPr lang="it-IT" sz="2800" dirty="0" err="1"/>
              <a:t>had</a:t>
            </a:r>
            <a:r>
              <a:rPr lang="it-IT" sz="2800" dirty="0"/>
              <a:t> </a:t>
            </a:r>
            <a:r>
              <a:rPr lang="it-IT" sz="2800" dirty="0" err="1"/>
              <a:t>undergone</a:t>
            </a:r>
            <a:r>
              <a:rPr lang="it-IT" sz="2800" dirty="0"/>
              <a:t> prostate </a:t>
            </a:r>
            <a:r>
              <a:rPr lang="it-IT" sz="2800" dirty="0" err="1" smtClean="0"/>
              <a:t>biopsy</a:t>
            </a:r>
            <a:endParaRPr lang="it-IT" sz="2800" dirty="0" smtClean="0"/>
          </a:p>
          <a:p>
            <a:pPr algn="ctr"/>
            <a:endParaRPr lang="it-IT" sz="2800" dirty="0" smtClean="0"/>
          </a:p>
          <a:p>
            <a:pPr algn="ctr"/>
            <a:r>
              <a:rPr lang="it-IT" sz="2800" dirty="0" smtClean="0"/>
              <a:t>PSA </a:t>
            </a:r>
            <a:r>
              <a:rPr lang="it-IT" sz="2800" dirty="0" err="1" smtClean="0"/>
              <a:t>2</a:t>
            </a:r>
            <a:r>
              <a:rPr lang="it-IT" sz="2800" dirty="0" smtClean="0"/>
              <a:t> </a:t>
            </a:r>
            <a:r>
              <a:rPr lang="it-IT" sz="2800" dirty="0" err="1"/>
              <a:t>to</a:t>
            </a:r>
            <a:r>
              <a:rPr lang="it-IT" sz="2800" dirty="0"/>
              <a:t> </a:t>
            </a:r>
            <a:r>
              <a:rPr lang="it-IT" sz="2800" dirty="0" err="1"/>
              <a:t>4</a:t>
            </a:r>
            <a:r>
              <a:rPr lang="it-IT" sz="2800" dirty="0"/>
              <a:t> ng/</a:t>
            </a:r>
            <a:r>
              <a:rPr lang="it-IT" sz="2800" dirty="0" smtClean="0"/>
              <a:t>ml: </a:t>
            </a:r>
            <a:r>
              <a:rPr lang="it-IT" sz="2800" dirty="0" err="1" smtClean="0"/>
              <a:t>benign</a:t>
            </a:r>
            <a:r>
              <a:rPr lang="it-IT" sz="2800" dirty="0" smtClean="0"/>
              <a:t> </a:t>
            </a:r>
            <a:r>
              <a:rPr lang="it-IT" sz="2800" dirty="0"/>
              <a:t>320, </a:t>
            </a:r>
            <a:r>
              <a:rPr lang="it-IT" sz="2800" dirty="0" err="1"/>
              <a:t>cancer</a:t>
            </a:r>
            <a:r>
              <a:rPr lang="it-IT" sz="2800" dirty="0"/>
              <a:t> </a:t>
            </a:r>
            <a:r>
              <a:rPr lang="it-IT" sz="2800" dirty="0" smtClean="0"/>
              <a:t>235</a:t>
            </a:r>
          </a:p>
          <a:p>
            <a:pPr algn="ctr"/>
            <a:r>
              <a:rPr lang="it-IT" sz="2800" dirty="0" smtClean="0"/>
              <a:t>PSA </a:t>
            </a:r>
            <a:r>
              <a:rPr lang="it-IT" sz="2800" dirty="0" err="1" smtClean="0"/>
              <a:t>4</a:t>
            </a:r>
            <a:r>
              <a:rPr lang="it-IT" sz="2800" dirty="0" smtClean="0"/>
              <a:t> </a:t>
            </a:r>
            <a:r>
              <a:rPr lang="it-IT" sz="2800" dirty="0" err="1"/>
              <a:t>to</a:t>
            </a:r>
            <a:r>
              <a:rPr lang="it-IT" sz="2800" dirty="0"/>
              <a:t> 10 ng/</a:t>
            </a:r>
            <a:r>
              <a:rPr lang="it-IT" sz="2800" dirty="0" smtClean="0"/>
              <a:t>ml: </a:t>
            </a:r>
            <a:r>
              <a:rPr lang="it-IT" sz="2800" dirty="0" err="1" smtClean="0"/>
              <a:t>benign</a:t>
            </a:r>
            <a:r>
              <a:rPr lang="it-IT" sz="2800" dirty="0" smtClean="0"/>
              <a:t> </a:t>
            </a:r>
            <a:r>
              <a:rPr lang="it-IT" sz="2800" dirty="0"/>
              <a:t>315, </a:t>
            </a:r>
            <a:r>
              <a:rPr lang="it-IT" sz="2800" dirty="0" err="1" smtClean="0"/>
              <a:t>cancer</a:t>
            </a:r>
            <a:r>
              <a:rPr lang="it-IT" sz="2800" dirty="0" smtClean="0"/>
              <a:t> 221</a:t>
            </a:r>
            <a:endParaRPr lang="en-GB"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a:t>
            </a:r>
            <a:r>
              <a:rPr lang="en-GB" dirty="0" smtClean="0"/>
              <a:t>onclusion</a:t>
            </a:r>
            <a:endParaRPr lang="en-GB" dirty="0"/>
          </a:p>
        </p:txBody>
      </p:sp>
      <p:sp>
        <p:nvSpPr>
          <p:cNvPr id="3" name="Segnaposto contenuto 2"/>
          <p:cNvSpPr>
            <a:spLocks noGrp="1"/>
          </p:cNvSpPr>
          <p:nvPr>
            <p:ph idx="1"/>
          </p:nvPr>
        </p:nvSpPr>
        <p:spPr>
          <a:xfrm>
            <a:off x="457200" y="1417638"/>
            <a:ext cx="8229600" cy="5183422"/>
          </a:xfrm>
        </p:spPr>
        <p:txBody>
          <a:bodyPr>
            <a:normAutofit fontScale="92500"/>
          </a:bodyPr>
          <a:lstStyle/>
          <a:p>
            <a:pPr>
              <a:lnSpc>
                <a:spcPct val="150000"/>
              </a:lnSpc>
              <a:buFont typeface="Wingdings" charset="2"/>
              <a:buChar char="ü"/>
            </a:pPr>
            <a:r>
              <a:rPr lang="it-IT" dirty="0"/>
              <a:t>The </a:t>
            </a:r>
            <a:r>
              <a:rPr lang="it-IT" dirty="0" err="1"/>
              <a:t>%pPSA</a:t>
            </a:r>
            <a:r>
              <a:rPr lang="it-IT" dirty="0"/>
              <a:t> </a:t>
            </a:r>
            <a:r>
              <a:rPr lang="it-IT" dirty="0" err="1"/>
              <a:t>significantly</a:t>
            </a:r>
            <a:r>
              <a:rPr lang="it-IT" dirty="0"/>
              <a:t> </a:t>
            </a:r>
            <a:r>
              <a:rPr lang="it-IT" b="1" dirty="0" err="1">
                <a:solidFill>
                  <a:srgbClr val="FFFF00"/>
                </a:solidFill>
              </a:rPr>
              <a:t>improved</a:t>
            </a:r>
            <a:r>
              <a:rPr lang="it-IT" b="1" dirty="0">
                <a:solidFill>
                  <a:srgbClr val="FFFF00"/>
                </a:solidFill>
              </a:rPr>
              <a:t> </a:t>
            </a:r>
            <a:r>
              <a:rPr lang="it-IT" b="1" dirty="0" err="1">
                <a:solidFill>
                  <a:srgbClr val="FFFF00"/>
                </a:solidFill>
              </a:rPr>
              <a:t>specificity</a:t>
            </a:r>
            <a:r>
              <a:rPr lang="it-IT" b="1" dirty="0">
                <a:solidFill>
                  <a:srgbClr val="FFFF00"/>
                </a:solidFill>
              </a:rPr>
              <a:t> </a:t>
            </a:r>
            <a:r>
              <a:rPr lang="it-IT" b="1" dirty="0" err="1">
                <a:solidFill>
                  <a:srgbClr val="FFFF00"/>
                </a:solidFill>
              </a:rPr>
              <a:t>for</a:t>
            </a:r>
            <a:r>
              <a:rPr lang="it-IT" b="1" dirty="0">
                <a:solidFill>
                  <a:srgbClr val="FFFF00"/>
                </a:solidFill>
              </a:rPr>
              <a:t> </a:t>
            </a:r>
            <a:r>
              <a:rPr lang="it-IT" b="1" dirty="0" err="1">
                <a:solidFill>
                  <a:srgbClr val="FFFF00"/>
                </a:solidFill>
              </a:rPr>
              <a:t>cancer</a:t>
            </a:r>
            <a:r>
              <a:rPr lang="it-IT" b="1" dirty="0">
                <a:solidFill>
                  <a:srgbClr val="FFFF00"/>
                </a:solidFill>
              </a:rPr>
              <a:t> detection</a:t>
            </a:r>
            <a:r>
              <a:rPr lang="it-IT" dirty="0"/>
              <a:t> and </a:t>
            </a:r>
            <a:r>
              <a:rPr lang="it-IT" dirty="0" err="1" smtClean="0">
                <a:solidFill>
                  <a:srgbClr val="FFFF00"/>
                </a:solidFill>
              </a:rPr>
              <a:t>decreased</a:t>
            </a:r>
            <a:r>
              <a:rPr lang="it-IT" dirty="0" smtClean="0">
                <a:solidFill>
                  <a:srgbClr val="FFFF00"/>
                </a:solidFill>
              </a:rPr>
              <a:t> the </a:t>
            </a:r>
            <a:r>
              <a:rPr lang="it-IT" dirty="0" err="1">
                <a:solidFill>
                  <a:srgbClr val="FFFF00"/>
                </a:solidFill>
              </a:rPr>
              <a:t>number</a:t>
            </a:r>
            <a:r>
              <a:rPr lang="it-IT" dirty="0">
                <a:solidFill>
                  <a:srgbClr val="FFFF00"/>
                </a:solidFill>
              </a:rPr>
              <a:t> </a:t>
            </a:r>
            <a:r>
              <a:rPr lang="it-IT" dirty="0" err="1">
                <a:solidFill>
                  <a:srgbClr val="FFFF00"/>
                </a:solidFill>
              </a:rPr>
              <a:t>of</a:t>
            </a:r>
            <a:r>
              <a:rPr lang="it-IT" dirty="0">
                <a:solidFill>
                  <a:srgbClr val="FFFF00"/>
                </a:solidFill>
              </a:rPr>
              <a:t> </a:t>
            </a:r>
            <a:r>
              <a:rPr lang="it-IT" dirty="0" err="1">
                <a:solidFill>
                  <a:srgbClr val="FFFF00"/>
                </a:solidFill>
              </a:rPr>
              <a:t>unnecessary</a:t>
            </a:r>
            <a:r>
              <a:rPr lang="it-IT" dirty="0">
                <a:solidFill>
                  <a:srgbClr val="FFFF00"/>
                </a:solidFill>
              </a:rPr>
              <a:t> </a:t>
            </a:r>
            <a:r>
              <a:rPr lang="it-IT" dirty="0" err="1">
                <a:solidFill>
                  <a:srgbClr val="FFFF00"/>
                </a:solidFill>
              </a:rPr>
              <a:t>biopsies</a:t>
            </a:r>
            <a:r>
              <a:rPr lang="it-IT" dirty="0" smtClean="0">
                <a:solidFill>
                  <a:srgbClr val="FFFF00"/>
                </a:solidFill>
              </a:rPr>
              <a:t> (19%) </a:t>
            </a:r>
            <a:r>
              <a:rPr lang="it-IT" dirty="0" smtClean="0"/>
              <a:t>in </a:t>
            </a:r>
            <a:r>
              <a:rPr lang="it-IT" dirty="0"/>
              <a:t>the PSA </a:t>
            </a:r>
            <a:r>
              <a:rPr lang="it-IT" dirty="0" err="1"/>
              <a:t>2</a:t>
            </a:r>
            <a:r>
              <a:rPr lang="it-IT" dirty="0"/>
              <a:t> </a:t>
            </a:r>
            <a:r>
              <a:rPr lang="it-IT" dirty="0" err="1"/>
              <a:t>to</a:t>
            </a:r>
            <a:r>
              <a:rPr lang="it-IT" dirty="0"/>
              <a:t> </a:t>
            </a:r>
            <a:r>
              <a:rPr lang="it-IT" dirty="0" err="1"/>
              <a:t>4</a:t>
            </a:r>
            <a:r>
              <a:rPr lang="it-IT" dirty="0"/>
              <a:t> ng/ml </a:t>
            </a:r>
            <a:r>
              <a:rPr lang="it-IT" dirty="0" err="1"/>
              <a:t>range</a:t>
            </a:r>
            <a:r>
              <a:rPr lang="it-IT" dirty="0"/>
              <a:t>.</a:t>
            </a:r>
            <a:r>
              <a:rPr lang="it-IT" dirty="0" smtClean="0"/>
              <a:t> </a:t>
            </a:r>
          </a:p>
          <a:p>
            <a:pPr>
              <a:lnSpc>
                <a:spcPct val="150000"/>
              </a:lnSpc>
              <a:buFont typeface="Wingdings" charset="2"/>
              <a:buChar char="ü"/>
            </a:pPr>
            <a:r>
              <a:rPr lang="it-IT" dirty="0" err="1" smtClean="0"/>
              <a:t>This</a:t>
            </a:r>
            <a:r>
              <a:rPr lang="it-IT" dirty="0" smtClean="0"/>
              <a:t> </a:t>
            </a:r>
            <a:r>
              <a:rPr lang="it-IT" dirty="0"/>
              <a:t>relative </a:t>
            </a:r>
            <a:r>
              <a:rPr lang="it-IT" dirty="0" err="1"/>
              <a:t>improvement</a:t>
            </a:r>
            <a:r>
              <a:rPr lang="it-IT" dirty="0"/>
              <a:t> </a:t>
            </a:r>
            <a:r>
              <a:rPr lang="it-IT" dirty="0" err="1" smtClean="0"/>
              <a:t>of</a:t>
            </a:r>
            <a:r>
              <a:rPr lang="it-IT" dirty="0" smtClean="0"/>
              <a:t> </a:t>
            </a:r>
            <a:r>
              <a:rPr lang="it-IT" dirty="0" err="1" smtClean="0"/>
              <a:t>%</a:t>
            </a:r>
            <a:r>
              <a:rPr lang="it-IT" dirty="0" err="1"/>
              <a:t>pPSA</a:t>
            </a:r>
            <a:r>
              <a:rPr lang="it-IT" dirty="0"/>
              <a:t> </a:t>
            </a:r>
            <a:r>
              <a:rPr lang="it-IT" dirty="0" err="1"/>
              <a:t>compared</a:t>
            </a:r>
            <a:r>
              <a:rPr lang="it-IT" dirty="0"/>
              <a:t> </a:t>
            </a:r>
            <a:r>
              <a:rPr lang="it-IT" dirty="0" err="1"/>
              <a:t>to</a:t>
            </a:r>
            <a:r>
              <a:rPr lang="it-IT" dirty="0"/>
              <a:t> % free PSA and </a:t>
            </a:r>
            <a:r>
              <a:rPr lang="it-IT" dirty="0" err="1"/>
              <a:t>complexed</a:t>
            </a:r>
            <a:r>
              <a:rPr lang="it-IT" dirty="0"/>
              <a:t> PSA </a:t>
            </a:r>
            <a:r>
              <a:rPr lang="it-IT" dirty="0" err="1"/>
              <a:t>was</a:t>
            </a:r>
            <a:r>
              <a:rPr lang="it-IT" dirty="0"/>
              <a:t> </a:t>
            </a:r>
            <a:r>
              <a:rPr lang="it-IT" dirty="0" err="1"/>
              <a:t>maintained</a:t>
            </a:r>
            <a:r>
              <a:rPr lang="it-IT" dirty="0"/>
              <a:t> </a:t>
            </a:r>
            <a:r>
              <a:rPr lang="it-IT" dirty="0" err="1"/>
              <a:t>throughout</a:t>
            </a:r>
            <a:r>
              <a:rPr lang="it-IT" dirty="0"/>
              <a:t> the PSA </a:t>
            </a:r>
            <a:r>
              <a:rPr lang="it-IT" dirty="0" err="1" smtClean="0"/>
              <a:t>range</a:t>
            </a:r>
            <a:r>
              <a:rPr lang="it-IT" dirty="0" smtClean="0"/>
              <a:t> </a:t>
            </a:r>
            <a:r>
              <a:rPr lang="it-IT" dirty="0" err="1" smtClean="0"/>
              <a:t>of</a:t>
            </a:r>
            <a:r>
              <a:rPr lang="it-IT" dirty="0" smtClean="0"/>
              <a:t> </a:t>
            </a:r>
            <a:r>
              <a:rPr lang="it-IT" dirty="0" err="1"/>
              <a:t>2</a:t>
            </a:r>
            <a:r>
              <a:rPr lang="it-IT" dirty="0"/>
              <a:t> </a:t>
            </a:r>
            <a:r>
              <a:rPr lang="it-IT" dirty="0" err="1"/>
              <a:t>to</a:t>
            </a:r>
            <a:r>
              <a:rPr lang="it-IT" dirty="0"/>
              <a:t> 10 ng/ml.</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descr="Catalona_2004.png"/>
          <p:cNvPicPr>
            <a:picLocks noChangeAspect="1"/>
          </p:cNvPicPr>
          <p:nvPr/>
        </p:nvPicPr>
        <p:blipFill>
          <a:blip r:embed="rId2"/>
          <a:stretch>
            <a:fillRect/>
          </a:stretch>
        </p:blipFill>
        <p:spPr>
          <a:xfrm>
            <a:off x="367597" y="319326"/>
            <a:ext cx="8291841" cy="2578609"/>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1593148" y="3054490"/>
            <a:ext cx="6043887" cy="3575446"/>
          </a:xfrm>
          <a:prstGeom prst="rect">
            <a:avLst/>
          </a:prstGeom>
        </p:spPr>
      </p:pic>
      <p:sp>
        <p:nvSpPr>
          <p:cNvPr id="6" name="CasellaDiTesto 5"/>
          <p:cNvSpPr txBox="1"/>
          <p:nvPr/>
        </p:nvSpPr>
        <p:spPr>
          <a:xfrm rot="16200000">
            <a:off x="-334181" y="4329319"/>
            <a:ext cx="2403222" cy="646331"/>
          </a:xfrm>
          <a:prstGeom prst="rect">
            <a:avLst/>
          </a:prstGeom>
          <a:noFill/>
        </p:spPr>
        <p:txBody>
          <a:bodyPr wrap="none" rtlCol="0">
            <a:spAutoFit/>
          </a:bodyPr>
          <a:lstStyle/>
          <a:p>
            <a:pPr algn="ctr"/>
            <a:r>
              <a:rPr lang="en-GB" dirty="0" smtClean="0">
                <a:solidFill>
                  <a:srgbClr val="FFFF00"/>
                </a:solidFill>
              </a:rPr>
              <a:t>The same population of </a:t>
            </a:r>
          </a:p>
          <a:p>
            <a:pPr algn="ctr"/>
            <a:r>
              <a:rPr lang="en-GB" dirty="0" err="1" smtClean="0">
                <a:solidFill>
                  <a:srgbClr val="FFFF00"/>
                </a:solidFill>
              </a:rPr>
              <a:t>Catalona</a:t>
            </a:r>
            <a:r>
              <a:rPr lang="en-GB" dirty="0" smtClean="0">
                <a:solidFill>
                  <a:srgbClr val="FFFF00"/>
                </a:solidFill>
              </a:rPr>
              <a:t> JU, 2003 </a:t>
            </a:r>
            <a:endParaRPr lang="en-GB"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sz="quarter" idx="1"/>
          </p:nvPr>
        </p:nvGraphicFramePr>
        <p:xfrm>
          <a:off x="334180" y="334231"/>
          <a:ext cx="8431868" cy="6238041"/>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 name="Segnaposto contenuto 6"/>
          <p:cNvGraphicFramePr>
            <a:graphicFrameLocks noGrp="1"/>
          </p:cNvGraphicFramePr>
          <p:nvPr>
            <p:ph idx="4294967295"/>
          </p:nvPr>
        </p:nvGraphicFramePr>
        <p:xfrm>
          <a:off x="167090" y="836353"/>
          <a:ext cx="8705850" cy="5265738"/>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798513" y="228600"/>
            <a:ext cx="7583487" cy="762000"/>
          </a:xfrm>
        </p:spPr>
        <p:txBody>
          <a:bodyPr/>
          <a:lstStyle/>
          <a:p>
            <a:r>
              <a:rPr lang="en-GB" dirty="0" smtClean="0"/>
              <a:t>PSA testing: under siege</a:t>
            </a:r>
            <a:endParaRPr lang="en-GB" dirty="0"/>
          </a:p>
        </p:txBody>
      </p:sp>
      <p:pic>
        <p:nvPicPr>
          <p:cNvPr id="7" name="Immagine 6" descr="assalto-al-castello-t11262.jpg"/>
          <p:cNvPicPr>
            <a:picLocks noChangeAspect="1"/>
          </p:cNvPicPr>
          <p:nvPr/>
        </p:nvPicPr>
        <p:blipFill>
          <a:blip r:embed="rId3"/>
          <a:stretch>
            <a:fillRect/>
          </a:stretch>
        </p:blipFill>
        <p:spPr>
          <a:xfrm>
            <a:off x="682356" y="1295400"/>
            <a:ext cx="7318644" cy="5181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90618" y="157654"/>
            <a:ext cx="8229600" cy="778189"/>
          </a:xfrm>
        </p:spPr>
        <p:txBody>
          <a:bodyPr/>
          <a:lstStyle/>
          <a:p>
            <a:pPr algn="ctr"/>
            <a:r>
              <a:rPr lang="it-IT" dirty="0" smtClean="0"/>
              <a:t>2011</a:t>
            </a:r>
            <a:endParaRPr lang="it-IT" dirty="0"/>
          </a:p>
        </p:txBody>
      </p:sp>
      <p:pic>
        <p:nvPicPr>
          <p:cNvPr id="3" name="Immagine 2"/>
          <p:cNvPicPr>
            <a:picLocks noChangeAspect="1"/>
          </p:cNvPicPr>
          <p:nvPr/>
        </p:nvPicPr>
        <p:blipFill>
          <a:blip r:embed="rId2"/>
          <a:stretch>
            <a:fillRect/>
          </a:stretch>
        </p:blipFill>
        <p:spPr>
          <a:xfrm>
            <a:off x="838200" y="1052827"/>
            <a:ext cx="7796103" cy="2292350"/>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3"/>
          <a:stretch>
            <a:fillRect/>
          </a:stretch>
        </p:blipFill>
        <p:spPr>
          <a:xfrm>
            <a:off x="1321955" y="3542846"/>
            <a:ext cx="6852278" cy="2979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descr="JU.png"/>
          <p:cNvPicPr>
            <a:picLocks noChangeAspect="1"/>
          </p:cNvPicPr>
          <p:nvPr/>
        </p:nvPicPr>
        <p:blipFill>
          <a:blip r:embed="rId4"/>
          <a:stretch>
            <a:fillRect/>
          </a:stretch>
        </p:blipFill>
        <p:spPr>
          <a:xfrm rot="1378081">
            <a:off x="6521391" y="2893486"/>
            <a:ext cx="2256502" cy="820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e 7"/>
          <p:cNvSpPr/>
          <p:nvPr/>
        </p:nvSpPr>
        <p:spPr>
          <a:xfrm>
            <a:off x="3302000" y="4121771"/>
            <a:ext cx="4136571" cy="921943"/>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443"/>
            <a:ext cx="8229600" cy="1143000"/>
          </a:xfrm>
        </p:spPr>
        <p:txBody>
          <a:bodyPr/>
          <a:lstStyle/>
          <a:p>
            <a:pPr algn="ctr"/>
            <a:r>
              <a:rPr lang="it-IT" dirty="0" smtClean="0"/>
              <a:t>2011</a:t>
            </a:r>
            <a:endParaRPr lang="it-IT" dirty="0"/>
          </a:p>
        </p:txBody>
      </p:sp>
      <p:pic>
        <p:nvPicPr>
          <p:cNvPr id="8" name="Immagine 7" descr="Guazzoni_2011.png"/>
          <p:cNvPicPr>
            <a:picLocks noChangeAspect="1"/>
          </p:cNvPicPr>
          <p:nvPr/>
        </p:nvPicPr>
        <p:blipFill>
          <a:blip r:embed="rId2"/>
          <a:stretch>
            <a:fillRect/>
          </a:stretch>
        </p:blipFill>
        <p:spPr>
          <a:xfrm>
            <a:off x="1035957" y="1173116"/>
            <a:ext cx="7168529" cy="4575657"/>
          </a:xfrm>
          <a:prstGeom prst="rect">
            <a:avLst/>
          </a:prstGeom>
        </p:spPr>
      </p:pic>
      <p:sp>
        <p:nvSpPr>
          <p:cNvPr id="4" name="CasellaDiTesto 3"/>
          <p:cNvSpPr txBox="1"/>
          <p:nvPr/>
        </p:nvSpPr>
        <p:spPr>
          <a:xfrm>
            <a:off x="2623312" y="5849028"/>
            <a:ext cx="3565975" cy="769441"/>
          </a:xfrm>
          <a:prstGeom prst="rect">
            <a:avLst/>
          </a:prstGeom>
          <a:noFill/>
        </p:spPr>
        <p:txBody>
          <a:bodyPr wrap="none" rtlCol="0">
            <a:spAutoFit/>
          </a:bodyPr>
          <a:lstStyle/>
          <a:p>
            <a:r>
              <a:rPr lang="en-GB" sz="4400" spc="300" dirty="0" smtClean="0"/>
              <a:t>single centre</a:t>
            </a:r>
            <a:endParaRPr lang="en-GB" sz="4400" spc="3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descr="march2010(1).gif"/>
          <p:cNvPicPr>
            <a:picLocks noChangeAspect="1"/>
          </p:cNvPicPr>
          <p:nvPr/>
        </p:nvPicPr>
        <p:blipFill>
          <a:blip r:embed="rId2">
            <a:alphaModFix amt="72000"/>
            <a:lum contrast="15000"/>
          </a:blip>
          <a:stretch>
            <a:fillRect/>
          </a:stretch>
        </p:blipFill>
        <p:spPr>
          <a:xfrm>
            <a:off x="7130987" y="4327692"/>
            <a:ext cx="1517650" cy="19969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olo 1"/>
          <p:cNvSpPr>
            <a:spLocks noGrp="1"/>
          </p:cNvSpPr>
          <p:nvPr>
            <p:ph type="title"/>
          </p:nvPr>
        </p:nvSpPr>
        <p:spPr/>
        <p:txBody>
          <a:bodyPr/>
          <a:lstStyle/>
          <a:p>
            <a:pPr>
              <a:defRPr/>
            </a:pPr>
            <a:r>
              <a:rPr lang="it-IT" sz="4000" spc="300" dirty="0" smtClean="0"/>
              <a:t>VALIDATION</a:t>
            </a:r>
            <a:endParaRPr lang="it-IT" sz="4000" spc="300" dirty="0"/>
          </a:p>
        </p:txBody>
      </p:sp>
      <p:sp>
        <p:nvSpPr>
          <p:cNvPr id="39940" name="Segnaposto contenuto 2"/>
          <p:cNvSpPr>
            <a:spLocks noGrp="1"/>
          </p:cNvSpPr>
          <p:nvPr>
            <p:ph idx="1"/>
          </p:nvPr>
        </p:nvSpPr>
        <p:spPr>
          <a:xfrm>
            <a:off x="381000" y="1344152"/>
            <a:ext cx="7239000" cy="4208930"/>
          </a:xfrm>
        </p:spPr>
        <p:txBody>
          <a:bodyPr>
            <a:normAutofit/>
          </a:bodyPr>
          <a:lstStyle/>
          <a:p>
            <a:pPr algn="just">
              <a:lnSpc>
                <a:spcPct val="150000"/>
              </a:lnSpc>
            </a:pPr>
            <a:r>
              <a:rPr lang="en-US" sz="2400" dirty="0" smtClean="0"/>
              <a:t>The only real validation of a prediction biomarker</a:t>
            </a:r>
            <a:r>
              <a:rPr lang="en-US" dirty="0" smtClean="0"/>
              <a:t> </a:t>
            </a:r>
            <a:r>
              <a:rPr lang="en-US" sz="2400" dirty="0" smtClean="0"/>
              <a:t>model </a:t>
            </a:r>
            <a:r>
              <a:rPr lang="en-US" sz="2400" dirty="0" smtClean="0">
                <a:solidFill>
                  <a:schemeClr val="tx1"/>
                </a:solidFill>
                <a:cs typeface="American Typewriter"/>
              </a:rPr>
              <a:t>(PROSTATE CANCER AT BIOPSY)</a:t>
            </a:r>
            <a:r>
              <a:rPr lang="en-US" sz="2400" dirty="0" smtClean="0"/>
              <a:t> needs a confirmation by a completely independent set of prospective observations collected on a different set of patients from different centers by different investigators. </a:t>
            </a:r>
            <a:endParaRPr lang="it-IT" sz="2400" dirty="0" smtClean="0"/>
          </a:p>
        </p:txBody>
      </p:sp>
      <p:sp>
        <p:nvSpPr>
          <p:cNvPr id="39941" name="Rettangolo 3"/>
          <p:cNvSpPr>
            <a:spLocks noChangeArrowheads="1"/>
          </p:cNvSpPr>
          <p:nvPr/>
        </p:nvSpPr>
        <p:spPr bwMode="auto">
          <a:xfrm>
            <a:off x="228600" y="6200001"/>
            <a:ext cx="7391400" cy="276999"/>
          </a:xfrm>
          <a:prstGeom prst="rect">
            <a:avLst/>
          </a:prstGeom>
          <a:noFill/>
          <a:ln w="9525">
            <a:noFill/>
            <a:miter lim="800000"/>
            <a:headEnd/>
            <a:tailEnd/>
          </a:ln>
        </p:spPr>
        <p:txBody>
          <a:bodyPr>
            <a:prstTxWarp prst="textNoShape">
              <a:avLst/>
            </a:prstTxWarp>
            <a:spAutoFit/>
          </a:bodyPr>
          <a:lstStyle/>
          <a:p>
            <a:r>
              <a:rPr lang="it-IT" sz="1200" i="1" dirty="0" err="1">
                <a:latin typeface="American Typewriter"/>
                <a:cs typeface="American Typewriter"/>
              </a:rPr>
              <a:t>Anscombe</a:t>
            </a:r>
            <a:r>
              <a:rPr lang="it-IT" sz="1200" i="1" dirty="0">
                <a:latin typeface="American Typewriter"/>
                <a:cs typeface="American Typewriter"/>
              </a:rPr>
              <a:t>, F. </a:t>
            </a:r>
            <a:r>
              <a:rPr lang="it-IT" sz="1200" i="1" dirty="0" err="1">
                <a:latin typeface="American Typewriter"/>
                <a:cs typeface="American Typewriter"/>
              </a:rPr>
              <a:t>J</a:t>
            </a:r>
            <a:r>
              <a:rPr lang="it-IT" sz="1200" i="1" dirty="0">
                <a:latin typeface="American Typewriter"/>
                <a:cs typeface="American Typewriter"/>
              </a:rPr>
              <a:t>. (1967</a:t>
            </a:r>
            <a:r>
              <a:rPr lang="it-IT" sz="1200" i="1" dirty="0" smtClean="0">
                <a:latin typeface="American Typewriter"/>
                <a:cs typeface="American Typewriter"/>
              </a:rPr>
              <a:t>). </a:t>
            </a:r>
            <a:r>
              <a:rPr lang="it-IT" sz="1200" i="1" dirty="0">
                <a:latin typeface="American Typewriter"/>
                <a:cs typeface="American Typewriter"/>
              </a:rPr>
              <a:t>Journal </a:t>
            </a:r>
            <a:r>
              <a:rPr lang="it-IT" sz="1200" i="1" dirty="0" err="1">
                <a:latin typeface="American Typewriter"/>
                <a:cs typeface="American Typewriter"/>
              </a:rPr>
              <a:t>of</a:t>
            </a:r>
            <a:r>
              <a:rPr lang="it-IT" sz="1200" i="1" dirty="0">
                <a:latin typeface="American Typewriter"/>
                <a:cs typeface="American Typewriter"/>
              </a:rPr>
              <a:t> the </a:t>
            </a:r>
            <a:r>
              <a:rPr lang="it-IT" sz="1200" i="1" dirty="0" err="1">
                <a:latin typeface="American Typewriter"/>
                <a:cs typeface="American Typewriter"/>
              </a:rPr>
              <a:t>Royal</a:t>
            </a:r>
            <a:r>
              <a:rPr lang="it-IT" sz="1200" i="1" dirty="0">
                <a:latin typeface="American Typewriter"/>
                <a:cs typeface="American Typewriter"/>
              </a:rPr>
              <a:t> </a:t>
            </a:r>
            <a:r>
              <a:rPr lang="it-IT" sz="1200" i="1" dirty="0" err="1">
                <a:latin typeface="American Typewriter"/>
                <a:cs typeface="American Typewriter"/>
              </a:rPr>
              <a:t>Statistical</a:t>
            </a:r>
            <a:r>
              <a:rPr lang="it-IT" sz="1200" i="1" dirty="0">
                <a:latin typeface="American Typewriter"/>
                <a:cs typeface="American Typewriter"/>
              </a:rPr>
              <a:t> Society </a:t>
            </a:r>
            <a:r>
              <a:rPr lang="it-IT" sz="1200" i="1" dirty="0" err="1">
                <a:latin typeface="American Typewriter"/>
                <a:cs typeface="American Typewriter"/>
              </a:rPr>
              <a:t>Series</a:t>
            </a:r>
            <a:r>
              <a:rPr lang="it-IT" sz="1200" i="1" dirty="0">
                <a:latin typeface="American Typewriter"/>
                <a:cs typeface="American Typewriter"/>
              </a:rPr>
              <a:t> </a:t>
            </a:r>
            <a:r>
              <a:rPr lang="it-IT" sz="1200" i="1" dirty="0" err="1">
                <a:latin typeface="American Typewriter"/>
                <a:cs typeface="American Typewriter"/>
              </a:rPr>
              <a:t>B</a:t>
            </a:r>
            <a:r>
              <a:rPr lang="it-IT" sz="1200" i="1" dirty="0">
                <a:latin typeface="American Typewriter"/>
                <a:cs typeface="American Typewriter"/>
              </a:rPr>
              <a:t> 29, 1–52.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382"/>
            <a:ext cx="8229600" cy="1143000"/>
          </a:xfrm>
        </p:spPr>
        <p:txBody>
          <a:bodyPr anchor="t"/>
          <a:lstStyle/>
          <a:p>
            <a:r>
              <a:rPr lang="it-IT" dirty="0" smtClean="0"/>
              <a:t>PROMETHEUS project</a:t>
            </a:r>
            <a:endParaRPr lang="it-IT" dirty="0"/>
          </a:p>
        </p:txBody>
      </p:sp>
      <p:graphicFrame>
        <p:nvGraphicFramePr>
          <p:cNvPr id="4" name="Segnaposto contenuto 3"/>
          <p:cNvGraphicFramePr>
            <a:graphicFrameLocks noGrp="1"/>
          </p:cNvGraphicFramePr>
          <p:nvPr>
            <p:ph idx="1"/>
          </p:nvPr>
        </p:nvGraphicFramePr>
        <p:xfrm>
          <a:off x="457200" y="1169807"/>
          <a:ext cx="8448697" cy="5264137"/>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94905"/>
            <a:ext cx="7313613" cy="1264024"/>
          </a:xfrm>
        </p:spPr>
        <p:txBody>
          <a:bodyPr anchor="t"/>
          <a:lstStyle/>
          <a:p>
            <a:r>
              <a:rPr lang="it-IT" dirty="0" smtClean="0"/>
              <a:t>PROMETHEUS project</a:t>
            </a:r>
            <a:endParaRPr lang="en-GB" dirty="0"/>
          </a:p>
        </p:txBody>
      </p:sp>
      <p:graphicFrame>
        <p:nvGraphicFramePr>
          <p:cNvPr id="4" name="Segnaposto contenuto 3"/>
          <p:cNvGraphicFramePr>
            <a:graphicFrameLocks noGrp="1"/>
          </p:cNvGraphicFramePr>
          <p:nvPr>
            <p:ph idx="1"/>
          </p:nvPr>
        </p:nvGraphicFramePr>
        <p:xfrm>
          <a:off x="317468" y="1186523"/>
          <a:ext cx="8393404" cy="5314267"/>
        </p:xfrm>
        <a:graphic>
          <a:graphicData uri="http://schemas.openxmlformats.org/drawingml/2006/table">
            <a:tbl>
              <a:tblPr firstRow="1" bandRow="1">
                <a:tableStyleId>{17292A2E-F333-43FB-9621-5CBBE7FDCDCB}</a:tableStyleId>
              </a:tblPr>
              <a:tblGrid>
                <a:gridCol w="4193960"/>
                <a:gridCol w="4199444"/>
              </a:tblGrid>
              <a:tr h="759181">
                <a:tc>
                  <a:txBody>
                    <a:bodyPr/>
                    <a:lstStyle/>
                    <a:p>
                      <a:pPr algn="r"/>
                      <a:r>
                        <a:rPr lang="en-GB" sz="3600" dirty="0" smtClean="0"/>
                        <a:t>Country</a:t>
                      </a:r>
                      <a:endParaRPr lang="en-GB" sz="3600" dirty="0"/>
                    </a:p>
                  </a:txBody>
                  <a:tcPr anchor="ctr">
                    <a:solidFill>
                      <a:srgbClr val="FFFF00"/>
                    </a:solidFill>
                  </a:tcPr>
                </a:tc>
                <a:tc>
                  <a:txBody>
                    <a:bodyPr/>
                    <a:lstStyle/>
                    <a:p>
                      <a:pPr algn="ctr"/>
                      <a:r>
                        <a:rPr lang="en-GB" sz="3600" dirty="0" smtClean="0"/>
                        <a:t>N. patients</a:t>
                      </a:r>
                      <a:endParaRPr lang="en-GB" sz="3600" dirty="0"/>
                    </a:p>
                  </a:txBody>
                  <a:tcPr anchor="ctr">
                    <a:solidFill>
                      <a:srgbClr val="FFFF00"/>
                    </a:solidFill>
                  </a:tcPr>
                </a:tc>
              </a:tr>
              <a:tr h="759181">
                <a:tc>
                  <a:txBody>
                    <a:bodyPr/>
                    <a:lstStyle/>
                    <a:p>
                      <a:pPr algn="r"/>
                      <a:r>
                        <a:rPr lang="en-GB" sz="3600" dirty="0" smtClean="0"/>
                        <a:t>Italy</a:t>
                      </a:r>
                      <a:endParaRPr lang="en-GB" sz="3600" dirty="0"/>
                    </a:p>
                  </a:txBody>
                  <a:tcPr anchor="ctr"/>
                </a:tc>
                <a:tc>
                  <a:txBody>
                    <a:bodyPr/>
                    <a:lstStyle/>
                    <a:p>
                      <a:pPr algn="ctr"/>
                      <a:r>
                        <a:rPr lang="en-GB" sz="3600" dirty="0" smtClean="0"/>
                        <a:t>328</a:t>
                      </a:r>
                      <a:endParaRPr lang="en-GB" sz="3600" dirty="0"/>
                    </a:p>
                  </a:txBody>
                  <a:tcPr anchor="ctr"/>
                </a:tc>
              </a:tr>
              <a:tr h="759181">
                <a:tc>
                  <a:txBody>
                    <a:bodyPr/>
                    <a:lstStyle/>
                    <a:p>
                      <a:pPr algn="r"/>
                      <a:r>
                        <a:rPr lang="en-GB" sz="3600" dirty="0" smtClean="0"/>
                        <a:t>Germany</a:t>
                      </a:r>
                      <a:endParaRPr lang="en-GB" sz="3600" dirty="0"/>
                    </a:p>
                  </a:txBody>
                  <a:tcPr anchor="ctr"/>
                </a:tc>
                <a:tc>
                  <a:txBody>
                    <a:bodyPr/>
                    <a:lstStyle/>
                    <a:p>
                      <a:pPr algn="ctr"/>
                      <a:r>
                        <a:rPr lang="en-GB" sz="3600" dirty="0" smtClean="0"/>
                        <a:t>302</a:t>
                      </a:r>
                      <a:endParaRPr lang="en-GB" sz="3600" dirty="0"/>
                    </a:p>
                  </a:txBody>
                  <a:tcPr anchor="ctr"/>
                </a:tc>
              </a:tr>
              <a:tr h="759181">
                <a:tc>
                  <a:txBody>
                    <a:bodyPr/>
                    <a:lstStyle/>
                    <a:p>
                      <a:pPr algn="r"/>
                      <a:r>
                        <a:rPr lang="en-GB" sz="3600" dirty="0" smtClean="0"/>
                        <a:t>France</a:t>
                      </a:r>
                      <a:endParaRPr lang="en-GB" sz="3600" dirty="0"/>
                    </a:p>
                  </a:txBody>
                  <a:tcPr anchor="ctr"/>
                </a:tc>
                <a:tc>
                  <a:txBody>
                    <a:bodyPr/>
                    <a:lstStyle/>
                    <a:p>
                      <a:pPr algn="ctr"/>
                      <a:r>
                        <a:rPr lang="en-GB" sz="3600" dirty="0" smtClean="0"/>
                        <a:t>185</a:t>
                      </a:r>
                      <a:endParaRPr lang="en-GB" sz="3600" dirty="0"/>
                    </a:p>
                  </a:txBody>
                  <a:tcPr anchor="ctr"/>
                </a:tc>
              </a:tr>
              <a:tr h="759181">
                <a:tc>
                  <a:txBody>
                    <a:bodyPr/>
                    <a:lstStyle/>
                    <a:p>
                      <a:pPr algn="r"/>
                      <a:r>
                        <a:rPr lang="en-GB" sz="3600" dirty="0" smtClean="0"/>
                        <a:t>Spain</a:t>
                      </a:r>
                      <a:endParaRPr lang="en-GB" sz="3600" dirty="0"/>
                    </a:p>
                  </a:txBody>
                  <a:tcPr anchor="ctr"/>
                </a:tc>
                <a:tc>
                  <a:txBody>
                    <a:bodyPr/>
                    <a:lstStyle/>
                    <a:p>
                      <a:pPr algn="ctr"/>
                      <a:r>
                        <a:rPr lang="en-GB" sz="3600" dirty="0" smtClean="0"/>
                        <a:t>142</a:t>
                      </a:r>
                      <a:endParaRPr lang="en-GB" sz="3600" dirty="0"/>
                    </a:p>
                  </a:txBody>
                  <a:tcPr anchor="ctr"/>
                </a:tc>
              </a:tr>
              <a:tr h="759181">
                <a:tc>
                  <a:txBody>
                    <a:bodyPr/>
                    <a:lstStyle/>
                    <a:p>
                      <a:pPr algn="r"/>
                      <a:r>
                        <a:rPr lang="en-GB" sz="3600" dirty="0" smtClean="0"/>
                        <a:t>UK</a:t>
                      </a:r>
                      <a:endParaRPr lang="en-GB" sz="3600" dirty="0"/>
                    </a:p>
                  </a:txBody>
                  <a:tcPr anchor="ctr"/>
                </a:tc>
                <a:tc>
                  <a:txBody>
                    <a:bodyPr/>
                    <a:lstStyle/>
                    <a:p>
                      <a:pPr algn="ctr"/>
                      <a:r>
                        <a:rPr lang="en-GB" sz="3600" dirty="0" smtClean="0"/>
                        <a:t>69</a:t>
                      </a:r>
                      <a:endParaRPr lang="en-GB" sz="3600" dirty="0"/>
                    </a:p>
                  </a:txBody>
                  <a:tcPr anchor="ctr"/>
                </a:tc>
              </a:tr>
              <a:tr h="759181">
                <a:tc>
                  <a:txBody>
                    <a:bodyPr/>
                    <a:lstStyle/>
                    <a:p>
                      <a:pPr algn="r"/>
                      <a:r>
                        <a:rPr lang="en-GB" sz="3600" dirty="0" smtClean="0"/>
                        <a:t>Total</a:t>
                      </a:r>
                      <a:endParaRPr lang="en-GB" sz="3600" dirty="0"/>
                    </a:p>
                  </a:txBody>
                  <a:tcPr anchor="ctr"/>
                </a:tc>
                <a:tc>
                  <a:txBody>
                    <a:bodyPr/>
                    <a:lstStyle/>
                    <a:p>
                      <a:pPr algn="ctr"/>
                      <a:r>
                        <a:rPr lang="en-GB" sz="3600" dirty="0" smtClean="0"/>
                        <a:t>1026</a:t>
                      </a:r>
                      <a:endParaRPr lang="en-GB" sz="3600" dirty="0"/>
                    </a:p>
                  </a:txBody>
                  <a:tcPr anchor="ctr"/>
                </a:tc>
              </a:tr>
            </a:tbl>
          </a:graphicData>
        </a:graphic>
      </p:graphicFrame>
      <p:pic>
        <p:nvPicPr>
          <p:cNvPr id="5" name="Immagine 4" descr="italy flag.jpeg"/>
          <p:cNvPicPr>
            <a:picLocks noChangeAspect="1"/>
          </p:cNvPicPr>
          <p:nvPr/>
        </p:nvPicPr>
        <p:blipFill>
          <a:blip r:embed="rId2"/>
          <a:stretch>
            <a:fillRect/>
          </a:stretch>
        </p:blipFill>
        <p:spPr>
          <a:xfrm>
            <a:off x="369258" y="1891390"/>
            <a:ext cx="1325745" cy="900828"/>
          </a:xfrm>
          <a:prstGeom prst="ellipse">
            <a:avLst/>
          </a:prstGeom>
          <a:ln>
            <a:noFill/>
          </a:ln>
          <a:effectLst>
            <a:softEdge rad="112500"/>
          </a:effectLst>
        </p:spPr>
      </p:pic>
      <p:pic>
        <p:nvPicPr>
          <p:cNvPr id="6" name="Immagine 5" descr="rippled-german-flag-240.jpg"/>
          <p:cNvPicPr>
            <a:picLocks noChangeAspect="1"/>
          </p:cNvPicPr>
          <p:nvPr/>
        </p:nvPicPr>
        <p:blipFill>
          <a:blip r:embed="rId3"/>
          <a:stretch>
            <a:fillRect/>
          </a:stretch>
        </p:blipFill>
        <p:spPr>
          <a:xfrm>
            <a:off x="369259" y="2685109"/>
            <a:ext cx="1366306" cy="865327"/>
          </a:xfrm>
          <a:prstGeom prst="ellipse">
            <a:avLst/>
          </a:prstGeom>
          <a:ln>
            <a:noFill/>
          </a:ln>
          <a:effectLst>
            <a:softEdge rad="112500"/>
          </a:effectLst>
        </p:spPr>
      </p:pic>
      <p:pic>
        <p:nvPicPr>
          <p:cNvPr id="7" name="Immagine 6" descr="franch.jpeg"/>
          <p:cNvPicPr>
            <a:picLocks noChangeAspect="1"/>
          </p:cNvPicPr>
          <p:nvPr/>
        </p:nvPicPr>
        <p:blipFill>
          <a:blip r:embed="rId4"/>
          <a:stretch>
            <a:fillRect/>
          </a:stretch>
        </p:blipFill>
        <p:spPr>
          <a:xfrm>
            <a:off x="369260" y="3406500"/>
            <a:ext cx="1366306" cy="901867"/>
          </a:xfrm>
          <a:prstGeom prst="ellipse">
            <a:avLst/>
          </a:prstGeom>
          <a:ln>
            <a:noFill/>
          </a:ln>
          <a:effectLst>
            <a:softEdge rad="112500"/>
          </a:effectLst>
        </p:spPr>
      </p:pic>
      <p:pic>
        <p:nvPicPr>
          <p:cNvPr id="8" name="Immagine 7" descr="spain.jpeg"/>
          <p:cNvPicPr>
            <a:picLocks noChangeAspect="1"/>
          </p:cNvPicPr>
          <p:nvPr/>
        </p:nvPicPr>
        <p:blipFill>
          <a:blip r:embed="rId5"/>
          <a:stretch>
            <a:fillRect/>
          </a:stretch>
        </p:blipFill>
        <p:spPr>
          <a:xfrm>
            <a:off x="385969" y="4180122"/>
            <a:ext cx="1325744" cy="868976"/>
          </a:xfrm>
          <a:prstGeom prst="ellipse">
            <a:avLst/>
          </a:prstGeom>
          <a:ln>
            <a:noFill/>
          </a:ln>
          <a:effectLst>
            <a:softEdge rad="112500"/>
          </a:effectLst>
        </p:spPr>
      </p:pic>
      <p:pic>
        <p:nvPicPr>
          <p:cNvPr id="9" name="Immagine 8" descr="uk.jpg"/>
          <p:cNvPicPr>
            <a:picLocks noChangeAspect="1"/>
          </p:cNvPicPr>
          <p:nvPr/>
        </p:nvPicPr>
        <p:blipFill>
          <a:blip r:embed="rId6"/>
          <a:stretch>
            <a:fillRect/>
          </a:stretch>
        </p:blipFill>
        <p:spPr>
          <a:xfrm>
            <a:off x="385969" y="5022758"/>
            <a:ext cx="1307095" cy="76611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descr="2013.png"/>
          <p:cNvPicPr>
            <a:picLocks noChangeAspect="1"/>
          </p:cNvPicPr>
          <p:nvPr/>
        </p:nvPicPr>
        <p:blipFill>
          <a:blip r:embed="rId2"/>
          <a:stretch>
            <a:fillRect/>
          </a:stretch>
        </p:blipFill>
        <p:spPr>
          <a:xfrm>
            <a:off x="233925" y="781050"/>
            <a:ext cx="8723261" cy="513060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4294967295"/>
          </p:nvPr>
        </p:nvGraphicFramePr>
        <p:xfrm>
          <a:off x="150380" y="267385"/>
          <a:ext cx="8805643" cy="6183271"/>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Tabelle 20"/>
          <p:cNvGraphicFramePr>
            <a:graphicFrameLocks noGrp="1"/>
          </p:cNvGraphicFramePr>
          <p:nvPr/>
        </p:nvGraphicFramePr>
        <p:xfrm>
          <a:off x="736978" y="868927"/>
          <a:ext cx="7816413" cy="5849037"/>
        </p:xfrm>
        <a:graphic>
          <a:graphicData uri="http://schemas.openxmlformats.org/drawingml/2006/table">
            <a:tbl>
              <a:tblPr/>
              <a:tblGrid>
                <a:gridCol w="1708576"/>
                <a:gridCol w="1740936"/>
                <a:gridCol w="1519274"/>
                <a:gridCol w="1669745"/>
                <a:gridCol w="1177882"/>
              </a:tblGrid>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128"/>
                          <a:cs typeface="ＭＳ Ｐゴシック" charset="-128"/>
                        </a:rPr>
                        <a:t> </a:t>
                      </a:r>
                      <a:endParaRPr kumimoji="0" lang="de-DE" sz="1200" b="1"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99"/>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1" i="0" u="none" strike="noStrike" cap="none" normalizeH="0" baseline="0">
                          <a:ln>
                            <a:noFill/>
                          </a:ln>
                          <a:solidFill>
                            <a:srgbClr val="FFFFFF"/>
                          </a:solidFill>
                          <a:effectLst/>
                          <a:latin typeface="Arial" charset="0"/>
                          <a:ea typeface="ＭＳ Ｐゴシック" charset="-128"/>
                          <a:cs typeface="ＭＳ Ｐゴシック" charset="-128"/>
                        </a:rPr>
                        <a:t>Overall</a:t>
                      </a:r>
                      <a:endParaRPr kumimoji="0" lang="de-DE" sz="1200" b="1"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99"/>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1" i="0" u="none" strike="noStrike" cap="none" normalizeH="0" baseline="0" smtClean="0">
                          <a:ln>
                            <a:noFill/>
                          </a:ln>
                          <a:solidFill>
                            <a:srgbClr val="FFFFFF"/>
                          </a:solidFill>
                          <a:effectLst/>
                          <a:latin typeface="Arial" charset="0"/>
                          <a:ea typeface="ＭＳ Ｐゴシック" charset="-128"/>
                          <a:cs typeface="ＭＳ Ｐゴシック" charset="-128"/>
                        </a:rPr>
                        <a:t>No Cancer</a:t>
                      </a:r>
                      <a:endParaRPr kumimoji="0" lang="de-DE" sz="1200" b="1" i="0" u="none" strike="noStrike" cap="none" normalizeH="0" baseline="0" smtClean="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99"/>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1" i="0" u="none" strike="noStrike" cap="none" normalizeH="0" baseline="0" smtClean="0">
                          <a:ln>
                            <a:noFill/>
                          </a:ln>
                          <a:solidFill>
                            <a:srgbClr val="FFFFFF"/>
                          </a:solidFill>
                          <a:effectLst/>
                          <a:latin typeface="Arial" charset="0"/>
                          <a:ea typeface="ＭＳ Ｐゴシック" charset="-128"/>
                          <a:cs typeface="ＭＳ Ｐゴシック" charset="-128"/>
                        </a:rPr>
                        <a:t>Cancer</a:t>
                      </a:r>
                      <a:endParaRPr kumimoji="0" lang="de-DE" sz="1200" b="1" i="0" u="none" strike="noStrike" cap="none" normalizeH="0" baseline="0" smtClean="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99"/>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1" i="0" u="none" strike="noStrike" cap="none" normalizeH="0" baseline="0">
                          <a:ln>
                            <a:noFill/>
                          </a:ln>
                          <a:solidFill>
                            <a:srgbClr val="FFFFFF"/>
                          </a:solidFill>
                          <a:effectLst/>
                          <a:latin typeface="Arial" charset="0"/>
                          <a:ea typeface="ＭＳ Ｐゴシック" charset="-128"/>
                          <a:cs typeface="ＭＳ Ｐゴシック" charset="-128"/>
                        </a:rPr>
                        <a:t>p-value</a:t>
                      </a:r>
                      <a:endParaRPr kumimoji="0" lang="de-DE" sz="1200" b="1"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3399"/>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dirty="0" smtClean="0">
                          <a:ln>
                            <a:noFill/>
                          </a:ln>
                          <a:solidFill>
                            <a:srgbClr val="000000"/>
                          </a:solidFill>
                          <a:effectLst/>
                          <a:latin typeface="Arial" charset="0"/>
                          <a:ea typeface="ＭＳ Ｐゴシック" charset="-128"/>
                          <a:cs typeface="ＭＳ Ｐゴシック" charset="-128"/>
                        </a:rPr>
                        <a:t># </a:t>
                      </a:r>
                      <a:r>
                        <a:rPr kumimoji="0" lang="it-IT" sz="1200" b="0" i="0" u="none" strike="noStrike" cap="none" normalizeH="0" baseline="0" dirty="0" err="1" smtClean="0">
                          <a:ln>
                            <a:noFill/>
                          </a:ln>
                          <a:solidFill>
                            <a:srgbClr val="000000"/>
                          </a:solidFill>
                          <a:effectLst/>
                          <a:latin typeface="Arial" charset="0"/>
                          <a:ea typeface="ＭＳ Ｐゴシック" charset="-128"/>
                          <a:cs typeface="ＭＳ Ｐゴシック" charset="-128"/>
                        </a:rPr>
                        <a:t>patients</a:t>
                      </a:r>
                      <a:endParaRPr kumimoji="0" lang="de-DE" sz="1200" b="0" i="0" u="none" strike="noStrike" cap="none" normalizeH="0" baseline="0" dirty="0" smtClean="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dirty="0">
                          <a:ln>
                            <a:noFill/>
                          </a:ln>
                          <a:solidFill>
                            <a:srgbClr val="000000"/>
                          </a:solidFill>
                          <a:effectLst/>
                          <a:latin typeface="Arial" charset="0"/>
                          <a:ea typeface="ＭＳ Ｐゴシック" charset="-128"/>
                          <a:cs typeface="ＭＳ Ｐゴシック" charset="-128"/>
                        </a:rPr>
                        <a:t>646</a:t>
                      </a:r>
                      <a:endParaRPr kumimoji="0" lang="de-DE" sz="1200" b="0" i="0" u="none" strike="noStrike" cap="none" normalizeH="0" baseline="0" dirty="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382 (59.1%)</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264 (40.1%)</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Age (yrs)</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64.2±7.5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63.3.±7.9</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65.6.±6.8</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&lt;0.001*</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Caucasian</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620 (96.0%)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367 (96.1%)</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253 (95.8%)</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0.879°</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Gleason score </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endParaRPr kumimoji="0" 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&lt;7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NA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NA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125 </a:t>
                      </a: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(47.3%)</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          ≥7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NA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NA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139 (52.7%)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Positive DRE </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116 (18.0%)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59 (15.5%)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56 (21.4%)</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0.075°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Prostate Vol (ml)</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50 (37-67)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56 (43-73)</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42 (32-58)</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&lt;0.001</a:t>
                      </a:r>
                      <a:r>
                        <a:rPr kumimoji="0" lang="it-IT"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smtClean="0">
                          <a:ln>
                            <a:noFill/>
                          </a:ln>
                          <a:solidFill>
                            <a:srgbClr val="000000"/>
                          </a:solidFill>
                          <a:effectLst/>
                          <a:latin typeface="Arial" charset="0"/>
                          <a:ea typeface="ＭＳ Ｐゴシック" charset="-128"/>
                          <a:cs typeface="ＭＳ Ｐゴシック" charset="-128"/>
                        </a:rPr>
                        <a:t>BPH volume (ml)</a:t>
                      </a:r>
                      <a:endParaRPr kumimoji="0" lang="de-DE" sz="1200" b="0" i="0" u="none" strike="noStrike" cap="none" normalizeH="0" baseline="0" smtClean="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26 (16-42)</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31 (20-45)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20 (13-30)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&lt;0.001</a:t>
                      </a:r>
                      <a:r>
                        <a:rPr kumimoji="0" lang="it-IT"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Number of cores</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12 (12-14)</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12 (12-12)</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12 (12-14)</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0.895</a:t>
                      </a:r>
                      <a:r>
                        <a:rPr kumimoji="0" lang="it-IT"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Total PSA (ng/ml)</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5.8 (4.3-7.7)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5.8 (4.2-7.8)</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5.7 (4.4-7.5)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0.942</a:t>
                      </a:r>
                      <a:r>
                        <a:rPr kumimoji="0" lang="en-US" sz="1200" b="0" i="0" u="none" strike="noStrike" cap="none" normalizeH="0" baseline="30000" dirty="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dirty="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Free PSA (ng/ml)</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0.9 (0.6-1.2)</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1.0 (0.7-1.3)</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0.7 (0.6-1.0)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&lt;0.001</a:t>
                      </a:r>
                      <a:r>
                        <a:rPr kumimoji="0" lang="en-US"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%fPSA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0.16 (0.11-0.20)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0.17 (0.13-0.22)</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0.14 (0.10-0.18)</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&lt;0.001</a:t>
                      </a:r>
                      <a:r>
                        <a:rPr kumimoji="0" lang="it-IT"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CDDE"/>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p2PSA (pg/ml)</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14.8 (10.3-21.1)</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14.7 (10.1-21.0)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15.0 (10.4-21.5)</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0.678</a:t>
                      </a:r>
                      <a:r>
                        <a:rPr kumimoji="0" lang="en-US" sz="1200" b="0" i="0" u="none" strike="noStrike" cap="none" normalizeH="0" baseline="3000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8EF"/>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%p2PSA</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1.8 (1.4-2.3)</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1.6 (1.3-2.0)</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2.1 (1.6-2.6)</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dirty="0">
                          <a:ln>
                            <a:noFill/>
                          </a:ln>
                          <a:solidFill>
                            <a:srgbClr val="000000"/>
                          </a:solidFill>
                          <a:effectLst/>
                          <a:latin typeface="Arial" charset="0"/>
                          <a:ea typeface="ＭＳ Ｐゴシック" charset="-128"/>
                          <a:cs typeface="ＭＳ Ｐゴシック" charset="-128"/>
                        </a:rPr>
                        <a:t>&lt;0.001</a:t>
                      </a:r>
                      <a:r>
                        <a:rPr kumimoji="0" lang="it-IT" sz="1200" b="0" i="0" u="none" strike="noStrike" cap="none" normalizeH="0" baseline="30000" dirty="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dirty="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r>
              <a:tr h="344061">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863600" rtl="0" eaLnBrk="1" fontAlgn="base" latinLnBrk="0" hangingPunct="1">
                        <a:lnSpc>
                          <a:spcPct val="100000"/>
                        </a:lnSpc>
                        <a:spcBef>
                          <a:spcPct val="0"/>
                        </a:spcBef>
                        <a:spcAft>
                          <a:spcPts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PHI</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40.8 (32.0-53.9)</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38.0 (29.5-46.7)</a:t>
                      </a:r>
                      <a:endParaRPr kumimoji="0" lang="de-DE" sz="1200" b="0" i="0" u="none" strike="noStrike" cap="none" normalizeH="0" baseline="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48.2 (37.0-63.3)</a:t>
                      </a:r>
                      <a:endParaRPr kumimoji="0" lang="de-DE" sz="1200" b="0" i="0" u="none" strike="noStrike" cap="none" normalizeH="0" baseline="0" dirty="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c>
                  <a:txBody>
                    <a:bodyPr/>
                    <a:lstStyle>
                      <a:defPPr>
                        <a:defRPr lang="it-IT"/>
                      </a:defPPr>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8636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&lt;0.001</a:t>
                      </a:r>
                      <a:r>
                        <a:rPr kumimoji="0" lang="en-US" sz="1200" b="0" i="0" u="none" strike="noStrike" cap="none" normalizeH="0" baseline="30000" dirty="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dirty="0">
                        <a:ln>
                          <a:noFill/>
                        </a:ln>
                        <a:solidFill>
                          <a:schemeClr val="tx1"/>
                        </a:solidFill>
                        <a:effectLst/>
                        <a:latin typeface="Times New Roman" charset="0"/>
                        <a:ea typeface="Calibri" charset="0"/>
                        <a:cs typeface="Calibri" charset="0"/>
                      </a:endParaRPr>
                    </a:p>
                  </a:txBody>
                  <a:tcPr marL="44450" marR="4445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00"/>
                    </a:solidFill>
                  </a:tcPr>
                </a:tc>
              </a:tr>
            </a:tbl>
          </a:graphicData>
        </a:graphic>
      </p:graphicFrame>
      <p:sp>
        <p:nvSpPr>
          <p:cNvPr id="7" name="Titolo 6"/>
          <p:cNvSpPr>
            <a:spLocks noGrp="1"/>
          </p:cNvSpPr>
          <p:nvPr>
            <p:ph type="title"/>
          </p:nvPr>
        </p:nvSpPr>
        <p:spPr>
          <a:xfrm>
            <a:off x="507327" y="157654"/>
            <a:ext cx="8229600" cy="1143000"/>
          </a:xfrm>
        </p:spPr>
        <p:txBody>
          <a:bodyPr anchor="t">
            <a:normAutofit/>
          </a:bodyPr>
          <a:lstStyle/>
          <a:p>
            <a:r>
              <a:rPr lang="it-IT" sz="3200" dirty="0" err="1" smtClean="0"/>
              <a:t>Results</a:t>
            </a:r>
            <a:r>
              <a:rPr lang="it-IT" sz="3200" dirty="0" smtClean="0"/>
              <a:t>: </a:t>
            </a:r>
            <a:r>
              <a:rPr lang="it-IT" sz="3200" dirty="0" err="1" smtClean="0"/>
              <a:t>Patients</a:t>
            </a:r>
            <a:r>
              <a:rPr lang="it-IT" sz="3200" dirty="0" smtClean="0"/>
              <a:t>’ </a:t>
            </a:r>
            <a:r>
              <a:rPr lang="it-IT" sz="3200" dirty="0" err="1" smtClean="0"/>
              <a:t>Baseline</a:t>
            </a:r>
            <a:r>
              <a:rPr lang="it-IT" sz="3200" dirty="0" smtClean="0"/>
              <a:t> </a:t>
            </a:r>
            <a:r>
              <a:rPr lang="it-IT" sz="3200" dirty="0" err="1" smtClean="0"/>
              <a:t>Characteristics</a:t>
            </a:r>
            <a:endParaRPr lang="en-GB"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err="1" smtClean="0"/>
              <a:t>Results</a:t>
            </a:r>
            <a:r>
              <a:rPr lang="it-IT" sz="3200" dirty="0" smtClean="0"/>
              <a:t>: </a:t>
            </a:r>
            <a:r>
              <a:rPr lang="it-IT" sz="3200" dirty="0" err="1" smtClean="0"/>
              <a:t>bivariate</a:t>
            </a:r>
            <a:r>
              <a:rPr lang="it-IT" sz="3200" dirty="0" smtClean="0"/>
              <a:t> and multivariate </a:t>
            </a:r>
            <a:r>
              <a:rPr lang="it-IT" sz="3200" dirty="0" err="1" smtClean="0"/>
              <a:t>analyses</a:t>
            </a:r>
            <a:r>
              <a:rPr lang="it-IT" sz="3200" dirty="0" smtClean="0"/>
              <a:t> </a:t>
            </a:r>
            <a:r>
              <a:rPr lang="it-IT" sz="3200" dirty="0" err="1" smtClean="0"/>
              <a:t>predicting</a:t>
            </a:r>
            <a:r>
              <a:rPr lang="it-IT" sz="3200" dirty="0" smtClean="0"/>
              <a:t> the </a:t>
            </a:r>
            <a:r>
              <a:rPr lang="it-IT" sz="3200" dirty="0" err="1" smtClean="0"/>
              <a:t>probability</a:t>
            </a:r>
            <a:r>
              <a:rPr lang="it-IT" sz="3200" dirty="0" smtClean="0"/>
              <a:t> </a:t>
            </a:r>
            <a:r>
              <a:rPr lang="it-IT" sz="3200" dirty="0" err="1" smtClean="0"/>
              <a:t>of</a:t>
            </a:r>
            <a:r>
              <a:rPr lang="it-IT" sz="3200" dirty="0" smtClean="0"/>
              <a:t> PCa. </a:t>
            </a:r>
            <a:endParaRPr lang="en-GB" sz="3200" dirty="0"/>
          </a:p>
        </p:txBody>
      </p:sp>
      <p:graphicFrame>
        <p:nvGraphicFramePr>
          <p:cNvPr id="3" name="Tabelle 21"/>
          <p:cNvGraphicFramePr>
            <a:graphicFrameLocks noGrp="1"/>
          </p:cNvGraphicFramePr>
          <p:nvPr/>
        </p:nvGraphicFramePr>
        <p:xfrm>
          <a:off x="382761" y="1739505"/>
          <a:ext cx="8541610" cy="4058793"/>
        </p:xfrm>
        <a:graphic>
          <a:graphicData uri="http://schemas.openxmlformats.org/drawingml/2006/table">
            <a:tbl>
              <a:tblPr/>
              <a:tblGrid>
                <a:gridCol w="890399"/>
                <a:gridCol w="1052422"/>
                <a:gridCol w="1217336"/>
                <a:gridCol w="1249886"/>
                <a:gridCol w="1319324"/>
                <a:gridCol w="1354043"/>
                <a:gridCol w="1458200"/>
              </a:tblGrid>
              <a:tr h="371475">
                <a:tc rowSpan="3">
                  <a:txBody>
                    <a:bodyPr/>
                    <a:lstStyle/>
                    <a:p>
                      <a:pPr marL="0" marR="0" lvl="0" indent="0" algn="ctr" defTabSz="863600" rtl="0" eaLnBrk="1" fontAlgn="base" latinLnBrk="0" hangingPunct="1">
                        <a:lnSpc>
                          <a:spcPct val="115000"/>
                        </a:lnSpc>
                        <a:spcBef>
                          <a:spcPct val="0"/>
                        </a:spcBef>
                        <a:spcAft>
                          <a:spcPct val="0"/>
                        </a:spcAft>
                        <a:buClrTx/>
                        <a:buSzTx/>
                        <a:buFontTx/>
                        <a:buNone/>
                        <a:tabLst/>
                      </a:pP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rowSpan="3">
                  <a:txBody>
                    <a:bodyPr/>
                    <a:lstStyle/>
                    <a:p>
                      <a:pPr marL="0" marR="0" lvl="0" indent="0" algn="ctr" defTabSz="863600" rtl="0" eaLnBrk="1" fontAlgn="base" latinLnBrk="0" hangingPunct="1">
                        <a:lnSpc>
                          <a:spcPct val="115000"/>
                        </a:lnSpc>
                        <a:spcBef>
                          <a:spcPct val="0"/>
                        </a:spcBef>
                        <a:spcAft>
                          <a:spcPts val="100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cs typeface="ＭＳ Ｐゴシック" charset="-128"/>
                        </a:rPr>
                        <a:t>AUC </a:t>
                      </a:r>
                      <a:br>
                        <a:rPr kumimoji="0" lang="en-US" sz="1200" b="1" i="0" u="none" strike="noStrike" cap="none" normalizeH="0" baseline="0" smtClean="0">
                          <a:ln>
                            <a:noFill/>
                          </a:ln>
                          <a:solidFill>
                            <a:srgbClr val="FFFFFF"/>
                          </a:solidFill>
                          <a:effectLst/>
                          <a:latin typeface="Arial" charset="0"/>
                          <a:ea typeface="ＭＳ Ｐゴシック" charset="-128"/>
                          <a:cs typeface="ＭＳ Ｐゴシック" charset="-128"/>
                        </a:rPr>
                      </a:br>
                      <a:endParaRPr kumimoji="0" lang="de-DE" sz="1200" b="1" i="0" u="none" strike="noStrike" cap="none" normalizeH="0" baseline="0" smtClean="0">
                        <a:ln>
                          <a:noFill/>
                        </a:ln>
                        <a:solidFill>
                          <a:srgbClr val="FFFFFF"/>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rowSpan="2">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err="1">
                          <a:ln>
                            <a:noFill/>
                          </a:ln>
                          <a:solidFill>
                            <a:srgbClr val="FFFFFF"/>
                          </a:solidFill>
                          <a:effectLst/>
                          <a:latin typeface="Arial" charset="0"/>
                          <a:ea typeface="ＭＳ Ｐゴシック" charset="-128"/>
                          <a:cs typeface="ＭＳ Ｐゴシック" charset="-128"/>
                        </a:rPr>
                        <a:t>Bivariate</a:t>
                      </a:r>
                      <a:r>
                        <a:rPr kumimoji="0" lang="en-US" sz="1200" b="1" i="0" u="none" strike="noStrike" cap="none" normalizeH="0" baseline="0" dirty="0">
                          <a:ln>
                            <a:noFill/>
                          </a:ln>
                          <a:solidFill>
                            <a:srgbClr val="FFFFFF"/>
                          </a:solidFill>
                          <a:effectLst/>
                          <a:latin typeface="Arial" charset="0"/>
                          <a:ea typeface="ＭＳ Ｐゴシック" charset="-128"/>
                          <a:cs typeface="ＭＳ Ｐゴシック" charset="-128"/>
                        </a:rPr>
                        <a:t> analysis</a:t>
                      </a: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gridSpan="4">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ＭＳ Ｐゴシック" charset="-128"/>
                          <a:cs typeface="ＭＳ Ｐゴシック" charset="-128"/>
                        </a:rPr>
                        <a:t>Multivariate analysis</a:t>
                      </a: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37147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Base model (1)</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Base model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p2PSA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Base model</a:t>
                      </a:r>
                      <a:endParaRPr kumimoji="0" lang="de-DE" sz="12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 + %p2PSA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Base model +</a:t>
                      </a:r>
                      <a:endParaRPr kumimoji="0" lang="de-DE" sz="12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PHI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71475">
                <a:tc vMerge="1">
                  <a:txBody>
                    <a:bodyPr/>
                    <a:lstStyle/>
                    <a:p>
                      <a:endParaRPr lang="en-GB"/>
                    </a:p>
                  </a:txBody>
                  <a:tcPr/>
                </a:tc>
                <a:tc v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charset="-128"/>
                          <a:cs typeface="ＭＳ Ｐゴシック" charset="-128"/>
                        </a:rPr>
                        <a:t>OR </a:t>
                      </a:r>
                      <a:endParaRPr kumimoji="0" lang="de-DE" sz="1200" b="0" i="0" u="none" strike="noStrike" cap="none" normalizeH="0" baseline="0" smtClean="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charset="-128"/>
                          <a:cs typeface="ＭＳ Ｐゴシック" charset="-128"/>
                        </a:rPr>
                        <a:t>p-value</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txBody>
                  <a:tcPr marL="68580" marR="685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OR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OR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OR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OR </a:t>
                      </a:r>
                      <a:endParaRPr kumimoji="0" lang="de-DE" sz="1200" b="0"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err="1">
                          <a:ln>
                            <a:noFill/>
                          </a:ln>
                          <a:solidFill>
                            <a:srgbClr val="000000"/>
                          </a:solidFill>
                          <a:effectLst/>
                          <a:latin typeface="Arial" charset="0"/>
                          <a:ea typeface="ＭＳ Ｐゴシック" charset="-128"/>
                          <a:cs typeface="ＭＳ Ｐゴシック" charset="-128"/>
                        </a:rPr>
                        <a:t>p</a:t>
                      </a: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-value</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tPSA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0.50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1.012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p=0.705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1.180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p=0.267</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1.185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p=0.234</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1.206 </a:t>
                      </a:r>
                    </a:p>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 p=0.156</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ＭＳ Ｐゴシック" charset="-128"/>
                          <a:cs typeface="ＭＳ Ｐゴシック" charset="-128"/>
                        </a:rPr>
                        <a:t>1.082  p=0.462</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%fPSA</a:t>
                      </a:r>
                      <a:r>
                        <a:rPr kumimoji="0" lang="en-US" sz="1200" b="0" i="0" u="none" strike="noStrike" cap="none" normalizeH="0" baseline="30000">
                          <a:ln>
                            <a:noFill/>
                          </a:ln>
                          <a:solidFill>
                            <a:srgbClr val="000000"/>
                          </a:solidFill>
                          <a:effectLst/>
                          <a:latin typeface="Arial" charset="0"/>
                          <a:ea typeface="ＭＳ Ｐゴシック" charset="-128"/>
                          <a:cs typeface="ＭＳ Ｐゴシック" charset="-128"/>
                        </a:rPr>
                        <a:t>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0.64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0.991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p=0.021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0.998  p=0.158</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0.998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p=0.648</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0.999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p=0.810</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0.999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p=0.825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p2PSA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Arial" charset="0"/>
                          <a:ea typeface="ＭＳ Ｐゴシック" charset="-128"/>
                          <a:cs typeface="ＭＳ Ｐゴシック" charset="-128"/>
                        </a:rPr>
                        <a:t>0.51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1.008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p=0.368</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1.073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p=0.011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%p2PSA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0.67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2.070 </a:t>
                      </a:r>
                      <a:endParaRPr kumimoji="0" lang="de-DE" sz="1200" b="0" i="0" u="none" strike="noStrike" cap="none" normalizeH="0" baseline="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p=0.015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1.900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 p=0.015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71475">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PHI</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0.67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charset="-128"/>
                          <a:cs typeface="ＭＳ Ｐゴシック" charset="-128"/>
                        </a:rPr>
                        <a:t>1.030 </a:t>
                      </a:r>
                      <a:endParaRPr kumimoji="0" lang="de-DE" sz="1200" b="0" i="0" u="none" strike="noStrike" cap="none" normalizeH="0" baseline="0" smtClean="0">
                        <a:ln>
                          <a:noFill/>
                        </a:ln>
                        <a:solidFill>
                          <a:srgbClr val="000000"/>
                        </a:solidFill>
                        <a:effectLst/>
                        <a:latin typeface="Arial" charset="0"/>
                        <a:ea typeface="ＭＳ Ｐゴシック" charset="-128"/>
                        <a:cs typeface="ＭＳ Ｐゴシック" charset="-128"/>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charset="0"/>
                          <a:ea typeface="ＭＳ Ｐゴシック" charset="-128"/>
                          <a:cs typeface="ＭＳ Ｐゴシック" charset="-128"/>
                        </a:rPr>
                        <a:t> p=0.012</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1.020 </a:t>
                      </a: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 p=0.013</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gridSpan="3">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AUC of multivariate models (95% CI)</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hMerge="1">
                  <a:txBody>
                    <a:bodyPr/>
                    <a:lstStyle/>
                    <a:p>
                      <a:endParaRPr lang="en-GB"/>
                    </a:p>
                  </a:txBody>
                  <a:tcPr/>
                </a:tc>
                <a:tc h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0.648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0.712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0.704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0.712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71475">
                <a:tc gridSpan="3">
                  <a:txBody>
                    <a:bodyPr/>
                    <a:lstStyle/>
                    <a:p>
                      <a:pPr marL="0" marR="0" lvl="0" indent="0" algn="l" defTabSz="8636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Gain in predictive accuracy (95% CI)</a:t>
                      </a:r>
                      <a:endParaRPr kumimoji="0" lang="de-DE" sz="1200" b="1" i="0" u="none" strike="noStrike" cap="none" normalizeH="0" baseline="0" dirty="0">
                        <a:ln>
                          <a:noFill/>
                        </a:ln>
                        <a:solidFill>
                          <a:srgbClr val="000000"/>
                        </a:solidFill>
                        <a:effectLst/>
                        <a:latin typeface="Arial" charset="0"/>
                        <a:ea typeface="Arial"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hMerge="1">
                  <a:txBody>
                    <a:bodyPr/>
                    <a:lstStyle/>
                    <a:p>
                      <a:endParaRPr lang="en-GB"/>
                    </a:p>
                  </a:txBody>
                  <a:tcPr/>
                </a:tc>
                <a:tc h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0.064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ＭＳ Ｐゴシック" charset="-128"/>
                          <a:cs typeface="ＭＳ Ｐゴシック" charset="-128"/>
                        </a:rPr>
                        <a:t>0.056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ea typeface="ＭＳ Ｐゴシック" charset="-128"/>
                          <a:cs typeface="ＭＳ Ｐゴシック" charset="-128"/>
                        </a:rPr>
                        <a:t>0.064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bl>
          </a:graphicData>
        </a:graphic>
      </p:graphicFrame>
      <p:sp>
        <p:nvSpPr>
          <p:cNvPr id="4" name="CasellaDiTesto 22"/>
          <p:cNvSpPr txBox="1">
            <a:spLocks noChangeArrowheads="1"/>
          </p:cNvSpPr>
          <p:nvPr/>
        </p:nvSpPr>
        <p:spPr bwMode="auto">
          <a:xfrm>
            <a:off x="28694063" y="15360650"/>
            <a:ext cx="17907000" cy="384175"/>
          </a:xfrm>
          <a:prstGeom prst="rect">
            <a:avLst/>
          </a:prstGeom>
          <a:noFill/>
          <a:ln w="9525">
            <a:noFill/>
            <a:miter lim="800000"/>
            <a:headEnd/>
            <a:tailEnd/>
          </a:ln>
        </p:spPr>
        <p:txBody>
          <a:bodyPr>
            <a:prstTxWarp prst="textNoShape">
              <a:avLst/>
            </a:prstTxWarp>
            <a:spAutoFit/>
          </a:bodyPr>
          <a:lstStyle/>
          <a:p>
            <a:r>
              <a:rPr lang="en-US" baseline="30000" dirty="0"/>
              <a:t>1</a:t>
            </a:r>
            <a:r>
              <a:rPr lang="en-US" dirty="0"/>
              <a:t> Expressed as fPSA (pg/ml) / PSA (ng/ml) to scaling OR in a more intelligible range. * </a:t>
            </a:r>
            <a:r>
              <a:rPr lang="en-US" dirty="0" err="1"/>
              <a:t>p</a:t>
            </a:r>
            <a:r>
              <a:rPr lang="en-US" dirty="0"/>
              <a:t>&lt;0.001 (relative to the multivariate base model; </a:t>
            </a:r>
            <a:r>
              <a:rPr lang="en-US" dirty="0" err="1"/>
              <a:t>DeLong</a:t>
            </a:r>
            <a:r>
              <a:rPr lang="en-US" dirty="0"/>
              <a:t> method)</a:t>
            </a:r>
            <a:r>
              <a:rPr lang="it-IT" dirty="0"/>
              <a:t> </a:t>
            </a:r>
            <a:endParaRPr lang="en-GB" dirty="0"/>
          </a:p>
        </p:txBody>
      </p:sp>
      <p:sp>
        <p:nvSpPr>
          <p:cNvPr id="5" name="CasellaDiTesto 22"/>
          <p:cNvSpPr txBox="1">
            <a:spLocks noChangeArrowheads="1"/>
          </p:cNvSpPr>
          <p:nvPr/>
        </p:nvSpPr>
        <p:spPr bwMode="auto">
          <a:xfrm>
            <a:off x="28846463" y="15513050"/>
            <a:ext cx="17907000" cy="384175"/>
          </a:xfrm>
          <a:prstGeom prst="rect">
            <a:avLst/>
          </a:prstGeom>
          <a:noFill/>
          <a:ln w="9525">
            <a:noFill/>
            <a:miter lim="800000"/>
            <a:headEnd/>
            <a:tailEnd/>
          </a:ln>
        </p:spPr>
        <p:txBody>
          <a:bodyPr>
            <a:prstTxWarp prst="textNoShape">
              <a:avLst/>
            </a:prstTxWarp>
            <a:spAutoFit/>
          </a:bodyPr>
          <a:lstStyle/>
          <a:p>
            <a:r>
              <a:rPr lang="en-US" baseline="30000" dirty="0"/>
              <a:t>1</a:t>
            </a:r>
            <a:r>
              <a:rPr lang="en-US" dirty="0"/>
              <a:t> Expressed as fPSA (pg/ml) / PSA (ng/ml) to scaling OR in a more intelligible range. * </a:t>
            </a:r>
            <a:r>
              <a:rPr lang="en-US" dirty="0" err="1"/>
              <a:t>p</a:t>
            </a:r>
            <a:r>
              <a:rPr lang="en-US" dirty="0"/>
              <a:t>&lt;0.001 (relative to the multivariate base model; </a:t>
            </a:r>
            <a:r>
              <a:rPr lang="en-US" dirty="0" err="1"/>
              <a:t>DeLong</a:t>
            </a:r>
            <a:r>
              <a:rPr lang="en-US" dirty="0"/>
              <a:t> method)</a:t>
            </a:r>
            <a:r>
              <a:rPr lang="it-IT" dirty="0"/>
              <a:t> </a:t>
            </a:r>
            <a:endParaRPr lang="en-GB" dirty="0"/>
          </a:p>
        </p:txBody>
      </p:sp>
      <p:sp>
        <p:nvSpPr>
          <p:cNvPr id="6" name="CasellaDiTesto 22"/>
          <p:cNvSpPr txBox="1">
            <a:spLocks noChangeArrowheads="1"/>
          </p:cNvSpPr>
          <p:nvPr/>
        </p:nvSpPr>
        <p:spPr bwMode="auto">
          <a:xfrm>
            <a:off x="28998863" y="15665450"/>
            <a:ext cx="17907000" cy="384175"/>
          </a:xfrm>
          <a:prstGeom prst="rect">
            <a:avLst/>
          </a:prstGeom>
          <a:noFill/>
          <a:ln w="9525">
            <a:noFill/>
            <a:miter lim="800000"/>
            <a:headEnd/>
            <a:tailEnd/>
          </a:ln>
        </p:spPr>
        <p:txBody>
          <a:bodyPr>
            <a:prstTxWarp prst="textNoShape">
              <a:avLst/>
            </a:prstTxWarp>
            <a:spAutoFit/>
          </a:bodyPr>
          <a:lstStyle/>
          <a:p>
            <a:r>
              <a:rPr lang="en-US" baseline="30000" dirty="0"/>
              <a:t>1</a:t>
            </a:r>
            <a:r>
              <a:rPr lang="en-US" dirty="0"/>
              <a:t> Expressed as fPSA (pg/ml) / PSA (ng/ml) to scaling OR in a more intelligible range. * </a:t>
            </a:r>
            <a:r>
              <a:rPr lang="en-US" dirty="0" err="1"/>
              <a:t>p</a:t>
            </a:r>
            <a:r>
              <a:rPr lang="en-US" dirty="0"/>
              <a:t>&lt;0.001 (relative to the multivariate base model; </a:t>
            </a:r>
            <a:r>
              <a:rPr lang="en-US" dirty="0" err="1"/>
              <a:t>DeLong</a:t>
            </a:r>
            <a:r>
              <a:rPr lang="en-US" dirty="0"/>
              <a:t> method)</a:t>
            </a:r>
            <a:r>
              <a:rPr lang="it-IT" dirty="0"/>
              <a:t> </a:t>
            </a:r>
            <a:endParaRPr lang="en-GB" dirty="0"/>
          </a:p>
        </p:txBody>
      </p:sp>
      <p:sp>
        <p:nvSpPr>
          <p:cNvPr id="7" name="CasellaDiTesto 6"/>
          <p:cNvSpPr txBox="1"/>
          <p:nvPr/>
        </p:nvSpPr>
        <p:spPr>
          <a:xfrm>
            <a:off x="713254" y="6018689"/>
            <a:ext cx="7922061" cy="923330"/>
          </a:xfrm>
          <a:prstGeom prst="rect">
            <a:avLst/>
          </a:prstGeom>
          <a:noFill/>
        </p:spPr>
        <p:txBody>
          <a:bodyPr wrap="none" rtlCol="0">
            <a:spAutoFit/>
          </a:bodyPr>
          <a:lstStyle/>
          <a:p>
            <a:r>
              <a:rPr lang="en-US" baseline="30000" dirty="0" smtClean="0"/>
              <a:t>1</a:t>
            </a:r>
            <a:r>
              <a:rPr lang="en-US" dirty="0" smtClean="0"/>
              <a:t> Expressed as fPSA (pg/ml) / PSA (ng/ml) to scaling OR in a more intelligible range. </a:t>
            </a:r>
          </a:p>
          <a:p>
            <a:r>
              <a:rPr lang="en-US" dirty="0" smtClean="0"/>
              <a:t>* </a:t>
            </a:r>
            <a:r>
              <a:rPr lang="en-US" dirty="0" err="1" smtClean="0"/>
              <a:t>p</a:t>
            </a:r>
            <a:r>
              <a:rPr lang="en-US" dirty="0" smtClean="0"/>
              <a:t>&lt;0.001 (relative to the multivariate base model; </a:t>
            </a:r>
            <a:r>
              <a:rPr lang="en-US" dirty="0" err="1" smtClean="0"/>
              <a:t>DeLong</a:t>
            </a:r>
            <a:r>
              <a:rPr lang="en-US" dirty="0" smtClean="0"/>
              <a:t> method)</a:t>
            </a:r>
            <a:r>
              <a:rPr lang="it-IT" dirty="0" smtClean="0"/>
              <a:t> </a:t>
            </a:r>
            <a:endParaRPr lang="en-GB" dirty="0" smtClean="0"/>
          </a:p>
          <a:p>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34120" y="177802"/>
            <a:ext cx="8705389" cy="1264024"/>
          </a:xfrm>
        </p:spPr>
        <p:txBody>
          <a:bodyPr anchor="ctr"/>
          <a:lstStyle/>
          <a:p>
            <a:r>
              <a:rPr lang="it-IT" sz="3200" b="0" dirty="0" err="1" smtClean="0"/>
              <a:t>Un-necessary</a:t>
            </a:r>
            <a:r>
              <a:rPr lang="it-IT" sz="3200" b="0" dirty="0" smtClean="0"/>
              <a:t> </a:t>
            </a:r>
            <a:r>
              <a:rPr lang="it-IT" sz="3200" b="0" dirty="0" err="1" smtClean="0"/>
              <a:t>biopsies</a:t>
            </a:r>
            <a:r>
              <a:rPr lang="it-IT" sz="3200" b="0" dirty="0" smtClean="0"/>
              <a:t> and </a:t>
            </a:r>
            <a:r>
              <a:rPr lang="it-IT" sz="3200" b="0" dirty="0" err="1" smtClean="0"/>
              <a:t>missed</a:t>
            </a:r>
            <a:r>
              <a:rPr lang="it-IT" sz="3200" b="0" dirty="0" smtClean="0"/>
              <a:t> </a:t>
            </a:r>
            <a:r>
              <a:rPr lang="it-IT" sz="3200" b="0" dirty="0" err="1" smtClean="0"/>
              <a:t>cancer</a:t>
            </a:r>
            <a:r>
              <a:rPr lang="it-IT" sz="3200" b="0" dirty="0" smtClean="0"/>
              <a:t> at 90% </a:t>
            </a:r>
            <a:r>
              <a:rPr lang="it-IT" sz="3200" b="0" dirty="0" err="1" smtClean="0"/>
              <a:t>sensitivity</a:t>
            </a:r>
            <a:r>
              <a:rPr lang="it-IT" sz="3200" b="0" dirty="0" smtClean="0"/>
              <a:t> </a:t>
            </a:r>
            <a:endParaRPr lang="en-GB" sz="3200" b="0" dirty="0"/>
          </a:p>
        </p:txBody>
      </p:sp>
      <p:graphicFrame>
        <p:nvGraphicFramePr>
          <p:cNvPr id="4" name="Segnaposto contenuto 3"/>
          <p:cNvGraphicFramePr>
            <a:graphicFrameLocks noGrp="1"/>
          </p:cNvGraphicFramePr>
          <p:nvPr>
            <p:ph idx="1"/>
          </p:nvPr>
        </p:nvGraphicFramePr>
        <p:xfrm>
          <a:off x="100254" y="1840595"/>
          <a:ext cx="8922610" cy="3343871"/>
        </p:xfrm>
        <a:graphic>
          <a:graphicData uri="http://schemas.openxmlformats.org/drawingml/2006/table">
            <a:tbl>
              <a:tblPr firstRow="1" bandRow="1">
                <a:tableStyleId>{3C2FFA5D-87B4-456A-9821-1D502468CF0F}</a:tableStyleId>
              </a:tblPr>
              <a:tblGrid>
                <a:gridCol w="892261"/>
                <a:gridCol w="892261"/>
                <a:gridCol w="892261"/>
                <a:gridCol w="892261"/>
                <a:gridCol w="892261"/>
                <a:gridCol w="892261"/>
                <a:gridCol w="892261"/>
                <a:gridCol w="892261"/>
                <a:gridCol w="892261"/>
                <a:gridCol w="892261"/>
              </a:tblGrid>
              <a:tr h="1116462">
                <a:tc>
                  <a:txBody>
                    <a:bodyPr/>
                    <a:lstStyle/>
                    <a:p>
                      <a:pPr algn="ctr">
                        <a:lnSpc>
                          <a:spcPct val="100000"/>
                        </a:lnSpc>
                        <a:spcAft>
                          <a:spcPts val="0"/>
                        </a:spcAft>
                      </a:pPr>
                      <a:r>
                        <a:rPr lang="it-IT" sz="1800" dirty="0" err="1"/>
                        <a:t>Marker</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smtClean="0"/>
                        <a:t>Spared</a:t>
                      </a:r>
                      <a:r>
                        <a:rPr lang="it-IT" sz="1800" dirty="0" smtClean="0"/>
                        <a:t> </a:t>
                      </a:r>
                      <a:r>
                        <a:rPr lang="it-IT" sz="1800" dirty="0" err="1"/>
                        <a:t>Bx</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Missed</a:t>
                      </a:r>
                      <a:r>
                        <a:rPr lang="it-IT" sz="1800" dirty="0"/>
                        <a:t> </a:t>
                      </a:r>
                      <a:r>
                        <a:rPr lang="it-IT" sz="1800" dirty="0" err="1"/>
                        <a:t>cancer</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GS </a:t>
                      </a:r>
                      <a:r>
                        <a:rPr lang="it-IT" sz="1800" dirty="0" err="1"/>
                        <a:t>7</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GS </a:t>
                      </a:r>
                      <a:r>
                        <a:rPr lang="it-IT" sz="1800" dirty="0" err="1"/>
                        <a:t>8</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GS </a:t>
                      </a:r>
                      <a:r>
                        <a:rPr lang="it-IT" sz="1800" dirty="0" err="1"/>
                        <a:t>9</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3</a:t>
                      </a:r>
                      <a:r>
                        <a:rPr lang="it-IT" sz="1800" dirty="0"/>
                        <a:t> + </a:t>
                      </a:r>
                      <a:r>
                        <a:rPr lang="it-IT" sz="1800" dirty="0" err="1"/>
                        <a:t>4</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4</a:t>
                      </a:r>
                      <a:r>
                        <a:rPr lang="it-IT" sz="1800" dirty="0"/>
                        <a:t> + </a:t>
                      </a:r>
                      <a:r>
                        <a:rPr lang="it-IT" sz="1800" dirty="0" err="1"/>
                        <a:t>3</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&gt; </a:t>
                      </a:r>
                      <a:r>
                        <a:rPr lang="it-IT" sz="1800" dirty="0" err="1"/>
                        <a:t>3</a:t>
                      </a:r>
                      <a:r>
                        <a:rPr lang="it-IT" sz="1800" dirty="0"/>
                        <a:t> positive </a:t>
                      </a:r>
                      <a:r>
                        <a:rPr lang="it-IT" sz="1800" dirty="0" err="1"/>
                        <a:t>core*</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&gt; 50%  </a:t>
                      </a:r>
                      <a:r>
                        <a:rPr lang="it-IT" sz="1800" dirty="0" err="1"/>
                        <a:t>of</a:t>
                      </a:r>
                      <a:r>
                        <a:rPr lang="it-IT" sz="1800" dirty="0"/>
                        <a:t> </a:t>
                      </a:r>
                      <a:r>
                        <a:rPr lang="it-IT" sz="1800" dirty="0" err="1"/>
                        <a:t>cancer</a:t>
                      </a:r>
                      <a:r>
                        <a:rPr lang="it-IT" sz="1800" dirty="0"/>
                        <a:t> in single </a:t>
                      </a:r>
                      <a:r>
                        <a:rPr lang="it-IT" sz="1800" dirty="0" err="1"/>
                        <a:t>core*</a:t>
                      </a:r>
                      <a:endParaRPr lang="it-IT" sz="1800" dirty="0">
                        <a:solidFill>
                          <a:srgbClr val="000000"/>
                        </a:solidFill>
                        <a:latin typeface="Times New Roman"/>
                        <a:ea typeface="Cambria"/>
                        <a:cs typeface="Times New Roman"/>
                      </a:endParaRPr>
                    </a:p>
                  </a:txBody>
                  <a:tcPr marL="68580" marR="68580" marT="0" marB="0" anchor="ctr"/>
                </a:tc>
              </a:tr>
              <a:tr h="565984">
                <a:tc>
                  <a:txBody>
                    <a:bodyPr/>
                    <a:lstStyle/>
                    <a:p>
                      <a:pPr algn="ctr">
                        <a:lnSpc>
                          <a:spcPct val="100000"/>
                        </a:lnSpc>
                        <a:spcAft>
                          <a:spcPts val="0"/>
                        </a:spcAft>
                      </a:pPr>
                      <a:r>
                        <a:rPr lang="it-IT" sz="1800"/>
                        <a:t>%fPSA</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smtClean="0"/>
                        <a:t>116 (17,9%</a:t>
                      </a:r>
                      <a:r>
                        <a:rPr lang="it-IT" sz="1800" dirty="0"/>
                        <a:t>)</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smtClean="0"/>
                        <a:t>27 (10.2</a:t>
                      </a:r>
                      <a:r>
                        <a:rPr lang="it-IT" sz="1800" dirty="0"/>
                        <a:t>%)</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smtClean="0"/>
                        <a:t>14</a:t>
                      </a:r>
                    </a:p>
                    <a:p>
                      <a:pPr algn="ctr">
                        <a:lnSpc>
                          <a:spcPct val="100000"/>
                        </a:lnSpc>
                        <a:spcAft>
                          <a:spcPts val="0"/>
                        </a:spcAft>
                      </a:pPr>
                      <a:r>
                        <a:rPr lang="it-IT" sz="1800" dirty="0" smtClean="0"/>
                        <a:t>(5.3%</a:t>
                      </a:r>
                      <a:r>
                        <a:rPr lang="it-IT" sz="1800" dirty="0"/>
                        <a:t>)</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4</a:t>
                      </a:r>
                      <a:endParaRPr lang="it-IT" sz="1800" dirty="0" smtClean="0"/>
                    </a:p>
                    <a:p>
                      <a:pPr algn="ctr">
                        <a:lnSpc>
                          <a:spcPct val="100000"/>
                        </a:lnSpc>
                        <a:spcAft>
                          <a:spcPts val="0"/>
                        </a:spcAft>
                      </a:pPr>
                      <a:r>
                        <a:rPr lang="it-IT" sz="1800" dirty="0" smtClean="0"/>
                        <a:t>(1.5%</a:t>
                      </a:r>
                      <a:r>
                        <a:rPr lang="it-IT" sz="1800" dirty="0"/>
                        <a:t>)</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2</a:t>
                      </a:r>
                      <a:endParaRPr lang="it-IT" sz="1800" dirty="0"/>
                    </a:p>
                    <a:p>
                      <a:pPr algn="ctr">
                        <a:lnSpc>
                          <a:spcPct val="100000"/>
                        </a:lnSpc>
                        <a:spcAft>
                          <a:spcPts val="0"/>
                        </a:spcAft>
                      </a:pPr>
                      <a:r>
                        <a:rPr lang="it-IT" sz="1800" dirty="0"/>
                        <a:t>(</a:t>
                      </a:r>
                      <a:r>
                        <a:rPr lang="it-IT" sz="1800" dirty="0" smtClean="0"/>
                        <a:t>0.75%</a:t>
                      </a:r>
                      <a:r>
                        <a:rPr lang="it-IT" sz="1800" dirty="0"/>
                        <a:t>)</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smtClean="0"/>
                        <a:t>11</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3</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8</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2</a:t>
                      </a:r>
                      <a:endParaRPr lang="it-IT" sz="1800">
                        <a:solidFill>
                          <a:srgbClr val="000000"/>
                        </a:solidFill>
                        <a:latin typeface="Times New Roman"/>
                        <a:ea typeface="Cambria"/>
                        <a:cs typeface="Times New Roman"/>
                      </a:endParaRPr>
                    </a:p>
                  </a:txBody>
                  <a:tcPr marL="68580" marR="68580" marT="0" marB="0" anchor="ctr"/>
                </a:tc>
              </a:tr>
              <a:tr h="565984">
                <a:tc>
                  <a:txBody>
                    <a:bodyPr/>
                    <a:lstStyle/>
                    <a:p>
                      <a:pPr algn="ctr">
                        <a:lnSpc>
                          <a:spcPct val="100000"/>
                        </a:lnSpc>
                        <a:spcAft>
                          <a:spcPts val="0"/>
                        </a:spcAft>
                      </a:pPr>
                      <a:r>
                        <a:rPr lang="it-IT" sz="1800" dirty="0"/>
                        <a:t>%p2PSA</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111</a:t>
                      </a:r>
                    </a:p>
                    <a:p>
                      <a:pPr algn="ctr">
                        <a:lnSpc>
                          <a:spcPct val="100000"/>
                        </a:lnSpc>
                        <a:spcAft>
                          <a:spcPts val="0"/>
                        </a:spcAft>
                      </a:pPr>
                      <a:r>
                        <a:rPr lang="it-IT" sz="1800" dirty="0"/>
                        <a:t>(17%)</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26</a:t>
                      </a:r>
                    </a:p>
                    <a:p>
                      <a:pPr algn="ctr">
                        <a:lnSpc>
                          <a:spcPct val="100000"/>
                        </a:lnSpc>
                        <a:spcAft>
                          <a:spcPts val="0"/>
                        </a:spcAft>
                      </a:pPr>
                      <a:r>
                        <a:rPr lang="it-IT" sz="1800" dirty="0"/>
                        <a:t>(9.8%)</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9</a:t>
                      </a:r>
                      <a:endParaRPr lang="it-IT" sz="1800" dirty="0"/>
                    </a:p>
                    <a:p>
                      <a:pPr algn="ctr">
                        <a:lnSpc>
                          <a:spcPct val="100000"/>
                        </a:lnSpc>
                        <a:spcAft>
                          <a:spcPts val="0"/>
                        </a:spcAft>
                      </a:pPr>
                      <a:r>
                        <a:rPr lang="it-IT" sz="1800" dirty="0"/>
                        <a:t>(3.4%)</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1</a:t>
                      </a:r>
                      <a:endParaRPr lang="it-IT" sz="1800" dirty="0"/>
                    </a:p>
                    <a:p>
                      <a:pPr algn="ctr">
                        <a:lnSpc>
                          <a:spcPct val="100000"/>
                        </a:lnSpc>
                        <a:spcAft>
                          <a:spcPts val="0"/>
                        </a:spcAft>
                      </a:pPr>
                      <a:r>
                        <a:rPr lang="it-IT" sz="1800" dirty="0"/>
                        <a:t>(0.35%)</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1</a:t>
                      </a:r>
                      <a:endParaRPr lang="it-IT" sz="1800" dirty="0"/>
                    </a:p>
                    <a:p>
                      <a:pPr algn="ctr">
                        <a:lnSpc>
                          <a:spcPct val="100000"/>
                        </a:lnSpc>
                        <a:spcAft>
                          <a:spcPts val="0"/>
                        </a:spcAft>
                      </a:pPr>
                      <a:r>
                        <a:rPr lang="it-IT" sz="1800" dirty="0"/>
                        <a:t>(0.35%)</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6</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3</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4</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1</a:t>
                      </a:r>
                      <a:endParaRPr lang="it-IT" sz="1800">
                        <a:solidFill>
                          <a:srgbClr val="000000"/>
                        </a:solidFill>
                        <a:latin typeface="Times New Roman"/>
                        <a:ea typeface="Cambria"/>
                        <a:cs typeface="Times New Roman"/>
                      </a:endParaRPr>
                    </a:p>
                  </a:txBody>
                  <a:tcPr marL="68580" marR="68580" marT="0" marB="0" anchor="ctr"/>
                </a:tc>
              </a:tr>
              <a:tr h="565984">
                <a:tc>
                  <a:txBody>
                    <a:bodyPr/>
                    <a:lstStyle/>
                    <a:p>
                      <a:pPr algn="ctr">
                        <a:lnSpc>
                          <a:spcPct val="100000"/>
                        </a:lnSpc>
                        <a:spcAft>
                          <a:spcPts val="0"/>
                        </a:spcAft>
                      </a:pPr>
                      <a:r>
                        <a:rPr lang="it-IT" sz="1800"/>
                        <a:t>PHI</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100</a:t>
                      </a:r>
                    </a:p>
                    <a:p>
                      <a:pPr algn="ctr">
                        <a:lnSpc>
                          <a:spcPct val="100000"/>
                        </a:lnSpc>
                        <a:spcAft>
                          <a:spcPts val="0"/>
                        </a:spcAft>
                      </a:pPr>
                      <a:r>
                        <a:rPr lang="it-IT" sz="1800" dirty="0"/>
                        <a:t>(15,5%)</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a:t>26</a:t>
                      </a:r>
                    </a:p>
                    <a:p>
                      <a:pPr algn="ctr">
                        <a:lnSpc>
                          <a:spcPct val="100000"/>
                        </a:lnSpc>
                        <a:spcAft>
                          <a:spcPts val="0"/>
                        </a:spcAft>
                      </a:pPr>
                      <a:r>
                        <a:rPr lang="it-IT" sz="1800" dirty="0"/>
                        <a:t>(9.8%)</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3</a:t>
                      </a:r>
                      <a:endParaRPr lang="it-IT" sz="1800" dirty="0"/>
                    </a:p>
                    <a:p>
                      <a:pPr algn="ctr">
                        <a:lnSpc>
                          <a:spcPct val="100000"/>
                        </a:lnSpc>
                        <a:spcAft>
                          <a:spcPts val="0"/>
                        </a:spcAft>
                      </a:pPr>
                      <a:r>
                        <a:rPr lang="it-IT" sz="1800" dirty="0"/>
                        <a:t>(1.1%)</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0</a:t>
                      </a:r>
                      <a:endParaRPr lang="it-IT" sz="1800" dirty="0"/>
                    </a:p>
                    <a:p>
                      <a:pPr algn="ctr">
                        <a:lnSpc>
                          <a:spcPct val="100000"/>
                        </a:lnSpc>
                        <a:spcAft>
                          <a:spcPts val="0"/>
                        </a:spcAft>
                      </a:pPr>
                      <a:r>
                        <a:rPr lang="it-IT" sz="1800" dirty="0"/>
                        <a:t>(0%)</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0</a:t>
                      </a:r>
                      <a:endParaRPr lang="it-IT" sz="1800" dirty="0"/>
                    </a:p>
                    <a:p>
                      <a:pPr algn="ctr">
                        <a:lnSpc>
                          <a:spcPct val="100000"/>
                        </a:lnSpc>
                        <a:spcAft>
                          <a:spcPts val="0"/>
                        </a:spcAft>
                      </a:pPr>
                      <a:r>
                        <a:rPr lang="it-IT" sz="1800" dirty="0"/>
                        <a:t>(0%)</a:t>
                      </a:r>
                      <a:endParaRPr lang="it-IT" sz="1800" dirty="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3</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0</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a:t>2</a:t>
                      </a:r>
                      <a:endParaRPr lang="it-IT" sz="1800">
                        <a:solidFill>
                          <a:srgbClr val="000000"/>
                        </a:solidFill>
                        <a:latin typeface="Times New Roman"/>
                        <a:ea typeface="Cambria"/>
                        <a:cs typeface="Times New Roman"/>
                      </a:endParaRPr>
                    </a:p>
                  </a:txBody>
                  <a:tcPr marL="68580" marR="68580" marT="0" marB="0" anchor="ctr"/>
                </a:tc>
                <a:tc>
                  <a:txBody>
                    <a:bodyPr/>
                    <a:lstStyle/>
                    <a:p>
                      <a:pPr algn="ctr">
                        <a:lnSpc>
                          <a:spcPct val="100000"/>
                        </a:lnSpc>
                        <a:spcAft>
                          <a:spcPts val="0"/>
                        </a:spcAft>
                      </a:pPr>
                      <a:r>
                        <a:rPr lang="it-IT" sz="1800" dirty="0" err="1"/>
                        <a:t>0</a:t>
                      </a:r>
                      <a:endParaRPr lang="it-IT" sz="1800" dirty="0">
                        <a:solidFill>
                          <a:srgbClr val="000000"/>
                        </a:solidFill>
                        <a:latin typeface="Times New Roman"/>
                        <a:ea typeface="Cambria"/>
                        <a:cs typeface="Times New Roman"/>
                      </a:endParaRPr>
                    </a:p>
                  </a:txBody>
                  <a:tcPr marL="68580" marR="68580" marT="0" marB="0" anchor="ctr"/>
                </a:tc>
              </a:tr>
            </a:tbl>
          </a:graphicData>
        </a:graphic>
      </p:graphicFrame>
      <p:cxnSp>
        <p:nvCxnSpPr>
          <p:cNvPr id="13" name="Connettore 4 12"/>
          <p:cNvCxnSpPr/>
          <p:nvPr/>
        </p:nvCxnSpPr>
        <p:spPr>
          <a:xfrm>
            <a:off x="3141292" y="3356581"/>
            <a:ext cx="1971662" cy="1588"/>
          </a:xfrm>
          <a:prstGeom prst="bentConnector3">
            <a:avLst>
              <a:gd name="adj1" fmla="val 50000"/>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3676652" y="2746126"/>
            <a:ext cx="997589" cy="584776"/>
          </a:xfrm>
          <a:prstGeom prst="rect">
            <a:avLst/>
          </a:prstGeom>
          <a:noFill/>
        </p:spPr>
        <p:txBody>
          <a:bodyPr wrap="none" rtlCol="0">
            <a:spAutoFit/>
          </a:bodyPr>
          <a:lstStyle/>
          <a:p>
            <a:r>
              <a:rPr lang="en-GB" sz="3200" dirty="0" smtClean="0">
                <a:solidFill>
                  <a:srgbClr val="FFFF00"/>
                </a:solidFill>
              </a:rPr>
              <a:t>7.5%</a:t>
            </a:r>
            <a:endParaRPr lang="en-GB" sz="3200" dirty="0">
              <a:solidFill>
                <a:srgbClr val="FFFF00"/>
              </a:solidFill>
            </a:endParaRPr>
          </a:p>
        </p:txBody>
      </p:sp>
      <p:cxnSp>
        <p:nvCxnSpPr>
          <p:cNvPr id="15" name="Connettore 4 14"/>
          <p:cNvCxnSpPr/>
          <p:nvPr/>
        </p:nvCxnSpPr>
        <p:spPr>
          <a:xfrm>
            <a:off x="3143311" y="5407488"/>
            <a:ext cx="1971662" cy="1588"/>
          </a:xfrm>
          <a:prstGeom prst="bentConnector3">
            <a:avLst>
              <a:gd name="adj1" fmla="val 50000"/>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CasellaDiTesto 15"/>
          <p:cNvSpPr txBox="1"/>
          <p:nvPr/>
        </p:nvSpPr>
        <p:spPr>
          <a:xfrm>
            <a:off x="3625853" y="5623686"/>
            <a:ext cx="991177" cy="584776"/>
          </a:xfrm>
          <a:prstGeom prst="rect">
            <a:avLst/>
          </a:prstGeom>
          <a:noFill/>
        </p:spPr>
        <p:txBody>
          <a:bodyPr wrap="none" rtlCol="0">
            <a:spAutoFit/>
          </a:bodyPr>
          <a:lstStyle/>
          <a:p>
            <a:r>
              <a:rPr lang="en-GB" sz="3200" dirty="0" smtClean="0"/>
              <a:t>1.1%</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11" descr="The New York Times"/>
          <p:cNvPicPr>
            <a:picLocks noChangeAspect="1" noChangeArrowheads="1"/>
          </p:cNvPicPr>
          <p:nvPr/>
        </p:nvPicPr>
        <p:blipFill>
          <a:blip r:embed="rId3"/>
          <a:srcRect/>
          <a:stretch>
            <a:fillRect/>
          </a:stretch>
        </p:blipFill>
        <p:spPr bwMode="auto">
          <a:xfrm>
            <a:off x="1255713" y="342231"/>
            <a:ext cx="6634162" cy="1120775"/>
          </a:xfrm>
          <a:prstGeom prst="rect">
            <a:avLst/>
          </a:prstGeom>
          <a:solidFill>
            <a:schemeClr val="tx1"/>
          </a:solidFill>
          <a:ln w="9525">
            <a:noFill/>
            <a:miter lim="800000"/>
            <a:headEnd/>
            <a:tailEnd/>
          </a:ln>
        </p:spPr>
      </p:pic>
      <p:graphicFrame>
        <p:nvGraphicFramePr>
          <p:cNvPr id="9" name="Diagramma 8"/>
          <p:cNvGraphicFramePr/>
          <p:nvPr/>
        </p:nvGraphicFramePr>
        <p:xfrm>
          <a:off x="304800" y="2743200"/>
          <a:ext cx="8583613" cy="3752582"/>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11268" name="CasellaDiTesto 6"/>
          <p:cNvSpPr txBox="1">
            <a:spLocks noChangeArrowheads="1"/>
          </p:cNvSpPr>
          <p:nvPr/>
        </p:nvSpPr>
        <p:spPr bwMode="auto">
          <a:xfrm>
            <a:off x="838200" y="5791200"/>
            <a:ext cx="2376488" cy="400050"/>
          </a:xfrm>
          <a:prstGeom prst="rect">
            <a:avLst/>
          </a:prstGeom>
          <a:noFill/>
          <a:ln w="9525">
            <a:noFill/>
            <a:miter lim="800000"/>
            <a:headEnd/>
            <a:tailEnd/>
          </a:ln>
        </p:spPr>
        <p:txBody>
          <a:bodyPr>
            <a:prstTxWarp prst="textNoShape">
              <a:avLst/>
            </a:prstTxWarp>
            <a:spAutoFit/>
          </a:bodyPr>
          <a:lstStyle/>
          <a:p>
            <a:pPr algn="ctr"/>
            <a:r>
              <a:rPr lang="it-IT" sz="2000" b="1" dirty="0" err="1">
                <a:solidFill>
                  <a:srgbClr val="010705"/>
                </a:solidFill>
                <a:latin typeface="Tw Cen MT" charset="0"/>
              </a:rPr>
              <a:t>R.J.</a:t>
            </a:r>
            <a:r>
              <a:rPr lang="it-IT" sz="2000" b="1" dirty="0">
                <a:solidFill>
                  <a:srgbClr val="010705"/>
                </a:solidFill>
                <a:latin typeface="Tw Cen MT" charset="0"/>
              </a:rPr>
              <a:t>  </a:t>
            </a:r>
            <a:r>
              <a:rPr lang="it-IT" sz="2000" b="1" dirty="0" err="1">
                <a:solidFill>
                  <a:srgbClr val="010705"/>
                </a:solidFill>
                <a:latin typeface="Tw Cen MT" charset="0"/>
              </a:rPr>
              <a:t>Ablin</a:t>
            </a:r>
            <a:r>
              <a:rPr lang="it-IT" sz="2000" b="1" dirty="0">
                <a:latin typeface="Tw Cen MT" charset="0"/>
              </a:rPr>
              <a:t> </a:t>
            </a:r>
          </a:p>
        </p:txBody>
      </p:sp>
      <p:sp>
        <p:nvSpPr>
          <p:cNvPr id="11269" name="CasellaDiTesto 1"/>
          <p:cNvSpPr txBox="1">
            <a:spLocks noChangeArrowheads="1"/>
          </p:cNvSpPr>
          <p:nvPr/>
        </p:nvSpPr>
        <p:spPr bwMode="auto">
          <a:xfrm>
            <a:off x="388938" y="1581150"/>
            <a:ext cx="8575675" cy="954088"/>
          </a:xfrm>
          <a:prstGeom prst="rect">
            <a:avLst/>
          </a:prstGeom>
          <a:noFill/>
          <a:ln w="9525">
            <a:noFill/>
            <a:miter lim="800000"/>
            <a:headEnd/>
            <a:tailEnd/>
          </a:ln>
        </p:spPr>
        <p:txBody>
          <a:bodyPr>
            <a:prstTxWarp prst="textNoShape">
              <a:avLst/>
            </a:prstTxWarp>
            <a:spAutoFit/>
          </a:bodyPr>
          <a:lstStyle/>
          <a:p>
            <a:pPr algn="ctr"/>
            <a:r>
              <a:rPr lang="it-IT" sz="2800" i="1" dirty="0">
                <a:solidFill>
                  <a:srgbClr val="FFFFFF"/>
                </a:solidFill>
                <a:latin typeface="Times New Roman" charset="0"/>
                <a:ea typeface="Times New Roman" charset="0"/>
                <a:cs typeface="Times New Roman" charset="0"/>
              </a:rPr>
              <a:t>“I </a:t>
            </a:r>
            <a:r>
              <a:rPr lang="it-IT" sz="2800" i="1" dirty="0" err="1">
                <a:solidFill>
                  <a:srgbClr val="FFFFFF"/>
                </a:solidFill>
                <a:latin typeface="Times New Roman" charset="0"/>
                <a:ea typeface="Times New Roman" charset="0"/>
                <a:cs typeface="Times New Roman" charset="0"/>
              </a:rPr>
              <a:t>never</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dreamed</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that</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my</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discovery</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four</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decades</a:t>
            </a:r>
            <a:r>
              <a:rPr lang="it-IT" sz="2800" i="1" dirty="0">
                <a:solidFill>
                  <a:srgbClr val="FFFFFF"/>
                </a:solidFill>
                <a:latin typeface="Times New Roman" charset="0"/>
                <a:ea typeface="Times New Roman" charset="0"/>
                <a:cs typeface="Times New Roman" charset="0"/>
              </a:rPr>
              <a:t> ago   </a:t>
            </a:r>
            <a:r>
              <a:rPr lang="it-IT" sz="2800" i="1" dirty="0" err="1">
                <a:solidFill>
                  <a:srgbClr val="FFFFFF"/>
                </a:solidFill>
                <a:latin typeface="Times New Roman" charset="0"/>
                <a:ea typeface="Times New Roman" charset="0"/>
                <a:cs typeface="Times New Roman" charset="0"/>
              </a:rPr>
              <a:t>would</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lead</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to</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such</a:t>
            </a:r>
            <a:r>
              <a:rPr lang="it-IT" sz="2800" i="1" dirty="0">
                <a:solidFill>
                  <a:srgbClr val="FFFFFF"/>
                </a:solidFill>
                <a:latin typeface="Times New Roman" charset="0"/>
                <a:ea typeface="Times New Roman" charset="0"/>
                <a:cs typeface="Times New Roman" charset="0"/>
              </a:rPr>
              <a:t> a </a:t>
            </a:r>
            <a:r>
              <a:rPr lang="it-IT" sz="2800" i="1" dirty="0" err="1">
                <a:solidFill>
                  <a:srgbClr val="FFFFFF"/>
                </a:solidFill>
                <a:latin typeface="Times New Roman" charset="0"/>
                <a:ea typeface="Times New Roman" charset="0"/>
                <a:cs typeface="Times New Roman" charset="0"/>
              </a:rPr>
              <a:t>profit-driven</a:t>
            </a:r>
            <a:r>
              <a:rPr lang="it-IT" sz="2800" i="1" dirty="0">
                <a:solidFill>
                  <a:srgbClr val="FFFFFF"/>
                </a:solidFill>
                <a:latin typeface="Times New Roman" charset="0"/>
                <a:ea typeface="Times New Roman" charset="0"/>
                <a:cs typeface="Times New Roman" charset="0"/>
              </a:rPr>
              <a:t> public </a:t>
            </a:r>
            <a:r>
              <a:rPr lang="it-IT" sz="2800" i="1" dirty="0" err="1">
                <a:solidFill>
                  <a:srgbClr val="FFFFFF"/>
                </a:solidFill>
                <a:latin typeface="Times New Roman" charset="0"/>
                <a:ea typeface="Times New Roman" charset="0"/>
                <a:cs typeface="Times New Roman" charset="0"/>
              </a:rPr>
              <a:t>health</a:t>
            </a:r>
            <a:r>
              <a:rPr lang="it-IT" sz="2800" i="1" dirty="0">
                <a:solidFill>
                  <a:srgbClr val="FFFFFF"/>
                </a:solidFill>
                <a:latin typeface="Times New Roman" charset="0"/>
                <a:ea typeface="Times New Roman" charset="0"/>
                <a:cs typeface="Times New Roman" charset="0"/>
              </a:rPr>
              <a:t> </a:t>
            </a:r>
            <a:r>
              <a:rPr lang="it-IT" sz="2800" i="1" dirty="0" err="1">
                <a:solidFill>
                  <a:srgbClr val="FFFFFF"/>
                </a:solidFill>
                <a:latin typeface="Times New Roman" charset="0"/>
                <a:ea typeface="Times New Roman" charset="0"/>
                <a:cs typeface="Times New Roman" charset="0"/>
              </a:rPr>
              <a:t>disaster</a:t>
            </a:r>
            <a:r>
              <a:rPr lang="it-IT" sz="2800" i="1" dirty="0">
                <a:solidFill>
                  <a:srgbClr val="FFFFFF"/>
                </a:solidFill>
                <a:latin typeface="Times New Roman" charset="0"/>
                <a:ea typeface="Times New Roman" charset="0"/>
                <a:cs typeface="Times New Roman" charset="0"/>
              </a:rPr>
              <a: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7518"/>
            <a:ext cx="8229600" cy="1143000"/>
          </a:xfrm>
        </p:spPr>
        <p:txBody>
          <a:bodyPr>
            <a:noAutofit/>
          </a:bodyPr>
          <a:lstStyle/>
          <a:p>
            <a:r>
              <a:rPr lang="en-US" sz="3200" dirty="0" err="1" smtClean="0">
                <a:ea typeface="ＭＳ Ｐゴシック" charset="-128"/>
                <a:cs typeface="ＭＳ Ｐゴシック" charset="-128"/>
              </a:rPr>
              <a:t>Bivariate</a:t>
            </a:r>
            <a:r>
              <a:rPr lang="en-US" sz="3200" dirty="0" smtClean="0">
                <a:ea typeface="ＭＳ Ｐゴシック" charset="-128"/>
                <a:cs typeface="ＭＳ Ｐゴシック" charset="-128"/>
              </a:rPr>
              <a:t> and multivariate analyses predicting </a:t>
            </a:r>
            <a:r>
              <a:rPr lang="en-US" sz="3200" b="1" dirty="0" smtClean="0">
                <a:solidFill>
                  <a:srgbClr val="FFFF00"/>
                </a:solidFill>
                <a:ea typeface="ＭＳ Ｐゴシック" charset="-128"/>
                <a:cs typeface="ＭＳ Ｐゴシック" charset="-128"/>
              </a:rPr>
              <a:t>the probability of PCa with </a:t>
            </a:r>
            <a:r>
              <a:rPr lang="en-US" sz="3200" b="1" dirty="0" err="1" smtClean="0">
                <a:solidFill>
                  <a:srgbClr val="FFFF00"/>
                </a:solidFill>
                <a:ea typeface="ＭＳ Ｐゴシック" charset="-128"/>
                <a:cs typeface="ＭＳ Ｐゴシック" charset="-128"/>
              </a:rPr>
              <a:t>Bx</a:t>
            </a:r>
            <a:r>
              <a:rPr lang="en-US" sz="3200" b="1" dirty="0" smtClean="0">
                <a:solidFill>
                  <a:srgbClr val="FFFF00"/>
                </a:solidFill>
                <a:ea typeface="ＭＳ Ｐゴシック" charset="-128"/>
                <a:cs typeface="ＭＳ Ｐゴシック" charset="-128"/>
              </a:rPr>
              <a:t> GS ≥7</a:t>
            </a:r>
            <a:endParaRPr lang="en-GB" sz="3200" b="1" dirty="0">
              <a:solidFill>
                <a:srgbClr val="FFFF00"/>
              </a:solidFill>
            </a:endParaRPr>
          </a:p>
        </p:txBody>
      </p:sp>
      <p:graphicFrame>
        <p:nvGraphicFramePr>
          <p:cNvPr id="4" name="Tabelle 28"/>
          <p:cNvGraphicFramePr>
            <a:graphicFrameLocks noGrp="1"/>
          </p:cNvGraphicFramePr>
          <p:nvPr/>
        </p:nvGraphicFramePr>
        <p:xfrm>
          <a:off x="382760" y="1424713"/>
          <a:ext cx="8541612" cy="4559797"/>
        </p:xfrm>
        <a:graphic>
          <a:graphicData uri="http://schemas.openxmlformats.org/drawingml/2006/table">
            <a:tbl>
              <a:tblPr/>
              <a:tblGrid>
                <a:gridCol w="890474"/>
                <a:gridCol w="1052511"/>
                <a:gridCol w="1216717"/>
                <a:gridCol w="1249992"/>
                <a:gridCol w="1319436"/>
                <a:gridCol w="1354159"/>
                <a:gridCol w="1458323"/>
              </a:tblGrid>
              <a:tr h="290519">
                <a:tc rowSpan="3">
                  <a:txBody>
                    <a:bodyPr/>
                    <a:lstStyle/>
                    <a:p>
                      <a:pPr marL="0" marR="0" lvl="0" indent="0" algn="ctr" defTabSz="863600" rtl="0" eaLnBrk="1" fontAlgn="base" latinLnBrk="0" hangingPunct="1">
                        <a:lnSpc>
                          <a:spcPct val="115000"/>
                        </a:lnSpc>
                        <a:spcBef>
                          <a:spcPct val="0"/>
                        </a:spcBef>
                        <a:spcAft>
                          <a:spcPct val="0"/>
                        </a:spcAft>
                        <a:buClrTx/>
                        <a:buSzTx/>
                        <a:buFontTx/>
                        <a:buNone/>
                        <a:tabLst/>
                      </a:pP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rowSpan="3">
                  <a:txBody>
                    <a:bodyPr/>
                    <a:lstStyle/>
                    <a:p>
                      <a:pPr marL="0" marR="0" lvl="0" indent="0" algn="ctr" defTabSz="863600" rtl="0" eaLnBrk="1" fontAlgn="base" latinLnBrk="0" hangingPunct="1">
                        <a:lnSpc>
                          <a:spcPct val="115000"/>
                        </a:lnSpc>
                        <a:spcBef>
                          <a:spcPct val="0"/>
                        </a:spcBef>
                        <a:spcAft>
                          <a:spcPts val="1000"/>
                        </a:spcAft>
                        <a:buClrTx/>
                        <a:buSzTx/>
                        <a:buFontTx/>
                        <a:buNone/>
                        <a:tabLst/>
                      </a:pPr>
                      <a:endParaRPr kumimoji="0" lang="de-DE" sz="1200" b="1" i="0" u="none" strike="noStrike" cap="none" normalizeH="0" baseline="0" dirty="0">
                        <a:ln>
                          <a:noFill/>
                        </a:ln>
                        <a:solidFill>
                          <a:srgbClr val="FFFFFF"/>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ts val="1000"/>
                        </a:spcAft>
                        <a:buClrTx/>
                        <a:buSzTx/>
                        <a:buFontTx/>
                        <a:buNone/>
                        <a:tabLst/>
                      </a:pPr>
                      <a:r>
                        <a:rPr kumimoji="0" lang="en-US" sz="1200" b="1" i="0" u="none" strike="noStrike" cap="none" normalizeH="0" baseline="0" dirty="0">
                          <a:ln>
                            <a:noFill/>
                          </a:ln>
                          <a:solidFill>
                            <a:srgbClr val="FFFFFF"/>
                          </a:solidFill>
                          <a:effectLst/>
                          <a:latin typeface="Arial" charset="0"/>
                          <a:ea typeface="Calibri" charset="0"/>
                          <a:cs typeface="Calibri" charset="0"/>
                        </a:rPr>
                        <a:t>AUC </a:t>
                      </a:r>
                    </a:p>
                    <a:p>
                      <a:pPr marL="0" marR="0" lvl="0" indent="0" algn="ctr" defTabSz="863600" rtl="0" eaLnBrk="1" fontAlgn="base" latinLnBrk="0" hangingPunct="1">
                        <a:lnSpc>
                          <a:spcPct val="115000"/>
                        </a:lnSpc>
                        <a:spcBef>
                          <a:spcPct val="0"/>
                        </a:spcBef>
                        <a:spcAft>
                          <a:spcPts val="1000"/>
                        </a:spcAft>
                        <a:buClrTx/>
                        <a:buSzTx/>
                        <a:buFontTx/>
                        <a:buNone/>
                        <a:tabLst/>
                      </a:pPr>
                      <a:r>
                        <a:rPr kumimoji="0" lang="en-US" sz="1200" b="1" i="0" u="none" strike="noStrike" cap="none" normalizeH="0" baseline="0" dirty="0">
                          <a:ln>
                            <a:noFill/>
                          </a:ln>
                          <a:solidFill>
                            <a:srgbClr val="FFFFFF"/>
                          </a:solidFill>
                          <a:effectLst/>
                          <a:latin typeface="Arial" charset="0"/>
                          <a:ea typeface="Calibri" charset="0"/>
                          <a:cs typeface="Calibri" charset="0"/>
                        </a:rPr>
                        <a:t>(95% CI)</a:t>
                      </a: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rowSpan="2">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err="1">
                          <a:ln>
                            <a:noFill/>
                          </a:ln>
                          <a:solidFill>
                            <a:srgbClr val="FFFFFF"/>
                          </a:solidFill>
                          <a:effectLst/>
                          <a:latin typeface="Arial" charset="0"/>
                          <a:ea typeface="Calibri" charset="0"/>
                          <a:cs typeface="Calibri" charset="0"/>
                        </a:rPr>
                        <a:t>Bivariate</a:t>
                      </a:r>
                      <a:r>
                        <a:rPr kumimoji="0" lang="en-US" sz="1200" b="1" i="0" u="none" strike="noStrike" cap="none" normalizeH="0" baseline="0" dirty="0">
                          <a:ln>
                            <a:noFill/>
                          </a:ln>
                          <a:solidFill>
                            <a:srgbClr val="FFFFFF"/>
                          </a:solidFill>
                          <a:effectLst/>
                          <a:latin typeface="Arial" charset="0"/>
                          <a:ea typeface="Calibri" charset="0"/>
                          <a:cs typeface="Calibri" charset="0"/>
                        </a:rPr>
                        <a:t> analysis</a:t>
                      </a: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gridSpan="4">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Calibri" charset="0"/>
                          <a:cs typeface="Calibri" charset="0"/>
                        </a:rPr>
                        <a:t>Multivariate analysis</a:t>
                      </a:r>
                      <a:endParaRPr kumimoji="0" lang="de-DE" sz="1200" b="1" i="0" u="none" strike="noStrike" cap="none" normalizeH="0" baseline="0" dirty="0">
                        <a:ln>
                          <a:noFill/>
                        </a:ln>
                        <a:solidFill>
                          <a:srgbClr val="FFFFFF"/>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33399"/>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54835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Base model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Base model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 p2PSA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Base model</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 %p2PSA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Base model +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PHI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522934">
                <a:tc vMerge="1">
                  <a:txBody>
                    <a:bodyPr/>
                    <a:lstStyle/>
                    <a:p>
                      <a:endParaRPr lang="en-GB"/>
                    </a:p>
                  </a:txBody>
                  <a:tcPr/>
                </a:tc>
                <a:tc v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OR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Calibri" charset="0"/>
                          <a:cs typeface="Calibri" charset="0"/>
                        </a:rPr>
                        <a:t>OR </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err="1">
                          <a:ln>
                            <a:noFill/>
                          </a:ln>
                          <a:solidFill>
                            <a:srgbClr val="000000"/>
                          </a:solidFill>
                          <a:effectLst/>
                          <a:latin typeface="Arial" charset="0"/>
                          <a:ea typeface="Calibri" charset="0"/>
                          <a:cs typeface="Calibri" charset="0"/>
                        </a:rPr>
                        <a:t>p</a:t>
                      </a:r>
                      <a:r>
                        <a:rPr kumimoji="0" lang="en-US" sz="1200" b="1" i="0" u="none" strike="noStrike" cap="none" normalizeH="0" baseline="0" dirty="0">
                          <a:ln>
                            <a:noFill/>
                          </a:ln>
                          <a:solidFill>
                            <a:srgbClr val="000000"/>
                          </a:solidFill>
                          <a:effectLst/>
                          <a:latin typeface="Arial" charset="0"/>
                          <a:ea typeface="Calibri" charset="0"/>
                          <a:cs typeface="Calibri" charset="0"/>
                        </a:rPr>
                        <a:t>-value</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Calibri" charset="0"/>
                          <a:cs typeface="Calibri" charset="0"/>
                        </a:rPr>
                        <a:t>OR</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Calibri" charset="0"/>
                          <a:cs typeface="Calibri" charset="0"/>
                        </a:rPr>
                        <a:t>p-value</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OR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OR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p-value</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tPSA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0.54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Arial" charset="0"/>
                          <a:ea typeface="Calibri" charset="0"/>
                          <a:cs typeface="Calibri" charset="0"/>
                        </a:rPr>
                        <a:t>1.070 </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Arial" charset="0"/>
                          <a:ea typeface="Calibri" charset="0"/>
                          <a:cs typeface="Calibri" charset="0"/>
                        </a:rPr>
                        <a:t>p=0.421</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Arial" charset="0"/>
                          <a:ea typeface="Calibri" charset="0"/>
                          <a:cs typeface="Calibri" charset="0"/>
                        </a:rPr>
                        <a:t>1.173</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Arial" charset="0"/>
                          <a:ea typeface="Calibri" charset="0"/>
                          <a:cs typeface="Calibri" charset="0"/>
                        </a:rPr>
                        <a:t>p=0.232</a:t>
                      </a:r>
                      <a:endParaRPr kumimoji="0" lang="de-DE" sz="1200" b="0" i="0" u="none" strike="noStrike" cap="none" normalizeH="0" baseline="0" smtClean="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1.183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p=0.162</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Calibri" charset="0"/>
                          <a:cs typeface="Calibri" charset="0"/>
                        </a:rPr>
                        <a:t>1.193 </a:t>
                      </a:r>
                    </a:p>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Calibri" charset="0"/>
                          <a:cs typeface="Calibri" charset="0"/>
                        </a:rPr>
                        <a:t> p=0.096</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a:ln>
                            <a:noFill/>
                          </a:ln>
                          <a:solidFill>
                            <a:srgbClr val="000000"/>
                          </a:solidFill>
                          <a:effectLst/>
                          <a:latin typeface="Arial" charset="0"/>
                          <a:ea typeface="Calibri" charset="0"/>
                          <a:cs typeface="Calibri" charset="0"/>
                        </a:rPr>
                        <a:t>1.063  p=0.474</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a:ln>
                            <a:noFill/>
                          </a:ln>
                          <a:solidFill>
                            <a:srgbClr val="000000"/>
                          </a:solidFill>
                          <a:effectLst/>
                          <a:latin typeface="Arial" charset="0"/>
                          <a:ea typeface="Calibri" charset="0"/>
                          <a:cs typeface="Calibri" charset="0"/>
                        </a:rPr>
                        <a:t>fPSA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0.56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0.681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p=0.315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0.419  p=0.343</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0.088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p=0.054</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0.348  p=0.286</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0.369  p=0.313</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%fPSA</a:t>
                      </a:r>
                      <a:r>
                        <a:rPr kumimoji="0" lang="en-US" sz="1200" b="1" i="0" u="none" strike="noStrike" cap="none" normalizeH="0" baseline="30000">
                          <a:ln>
                            <a:noFill/>
                          </a:ln>
                          <a:solidFill>
                            <a:srgbClr val="000000"/>
                          </a:solidFill>
                          <a:effectLst/>
                          <a:latin typeface="Arial" charset="0"/>
                          <a:ea typeface="Calibri" charset="0"/>
                          <a:cs typeface="Calibri" charset="0"/>
                        </a:rPr>
                        <a:t>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0.59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0.996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p=0.157</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1.001  p=0.863</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1.002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p=0.742</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1.003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p=0.645</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1.002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p=0.687</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p2PSA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0.54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1.024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p=0.097</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1.070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p&lt;0.001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%p2PSA</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Arial" charset="0"/>
                          <a:ea typeface="Calibri" charset="0"/>
                          <a:cs typeface="Calibri" charset="0"/>
                        </a:rPr>
                        <a:t>0.64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1.852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p&lt;0.001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1.805 </a:t>
                      </a:r>
                    </a:p>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 p&lt;0.001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37123">
                <a:tc>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PHI</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0.65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1.024  </a:t>
                      </a:r>
                      <a:endParaRPr kumimoji="0" lang="de-DE" sz="1200" b="0" i="0" u="none" strike="noStrike" cap="none" normalizeH="0" baseline="0">
                        <a:ln>
                          <a:noFill/>
                        </a:ln>
                        <a:solidFill>
                          <a:srgbClr val="000000"/>
                        </a:solidFill>
                        <a:effectLst/>
                        <a:latin typeface="Arial" charset="0"/>
                        <a:ea typeface="Calibri" charset="0"/>
                        <a:cs typeface="Calibri" charset="0"/>
                      </a:endParaRP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 p=0.001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1.025 </a:t>
                      </a:r>
                    </a:p>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ea typeface="Calibri" charset="0"/>
                          <a:cs typeface="Calibri" charset="0"/>
                        </a:rPr>
                        <a:t> p&lt;0.001</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37123">
                <a:tc gridSpan="3">
                  <a:txBody>
                    <a:bodyPr/>
                    <a:lstStyle/>
                    <a:p>
                      <a:pPr marL="0" marR="0" lvl="0" indent="0" algn="l"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AUC of multivariate models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hMerge="1">
                  <a:txBody>
                    <a:bodyPr/>
                    <a:lstStyle/>
                    <a:p>
                      <a:endParaRPr lang="en-GB"/>
                    </a:p>
                  </a:txBody>
                  <a:tcPr/>
                </a:tc>
                <a:tc h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0.596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0.672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0.669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0.672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37123">
                <a:tc gridSpan="3">
                  <a:txBody>
                    <a:bodyPr/>
                    <a:lstStyle/>
                    <a:p>
                      <a:pPr marL="0" marR="0" lvl="0" indent="0" algn="l" defTabSz="8636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Arial" charset="0"/>
                          <a:cs typeface="Arial" charset="0"/>
                        </a:rPr>
                        <a:t>Gain in predictive accuracy </a:t>
                      </a:r>
                      <a:endParaRPr kumimoji="0" lang="de-DE" sz="1200" b="1" i="0" u="none" strike="noStrike" cap="none" normalizeH="0" baseline="0" dirty="0">
                        <a:ln>
                          <a:noFill/>
                        </a:ln>
                        <a:solidFill>
                          <a:srgbClr val="000000"/>
                        </a:solidFill>
                        <a:effectLst/>
                        <a:latin typeface="Arial" charset="0"/>
                        <a:ea typeface="Arial" charset="0"/>
                        <a:cs typeface="Arial"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hMerge="1">
                  <a:txBody>
                    <a:bodyPr/>
                    <a:lstStyle/>
                    <a:p>
                      <a:endParaRPr lang="en-GB"/>
                    </a:p>
                  </a:txBody>
                  <a:tcPr/>
                </a:tc>
                <a:tc hMerge="1">
                  <a:txBody>
                    <a:bodyPr/>
                    <a:lstStyle/>
                    <a:p>
                      <a:endParaRPr lang="en-GB"/>
                    </a:p>
                  </a:txBody>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0.076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Calibri" charset="0"/>
                          <a:cs typeface="Calibri" charset="0"/>
                        </a:rPr>
                        <a:t>0.073 *</a:t>
                      </a:r>
                      <a:endParaRPr kumimoji="0" lang="de-DE" sz="1200" b="0" i="0" u="none" strike="noStrike" cap="none" normalizeH="0" baseline="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863600" rtl="0" eaLnBrk="1" fontAlgn="base" latinLnBrk="0" hangingPunct="1">
                        <a:lnSpc>
                          <a:spcPct val="115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ea typeface="Calibri" charset="0"/>
                          <a:cs typeface="Calibri" charset="0"/>
                        </a:rPr>
                        <a:t>0.074*</a:t>
                      </a:r>
                      <a:endParaRPr kumimoji="0" lang="de-DE" sz="1200" b="0" i="0" u="none" strike="noStrike" cap="none" normalizeH="0" baseline="0" dirty="0">
                        <a:ln>
                          <a:noFill/>
                        </a:ln>
                        <a:solidFill>
                          <a:srgbClr val="000000"/>
                        </a:solidFill>
                        <a:effectLst/>
                        <a:latin typeface="Arial" charset="0"/>
                        <a:ea typeface="Calibri" charset="0"/>
                        <a:cs typeface="Calibri"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bl>
          </a:graphicData>
        </a:graphic>
      </p:graphicFrame>
      <p:sp>
        <p:nvSpPr>
          <p:cNvPr id="5" name="CasellaDiTesto 4"/>
          <p:cNvSpPr txBox="1"/>
          <p:nvPr/>
        </p:nvSpPr>
        <p:spPr>
          <a:xfrm>
            <a:off x="768614" y="6107540"/>
            <a:ext cx="7922061" cy="923330"/>
          </a:xfrm>
          <a:prstGeom prst="rect">
            <a:avLst/>
          </a:prstGeom>
          <a:noFill/>
        </p:spPr>
        <p:txBody>
          <a:bodyPr wrap="square" rtlCol="0">
            <a:spAutoFit/>
          </a:bodyPr>
          <a:lstStyle/>
          <a:p>
            <a:r>
              <a:rPr lang="en-US" baseline="30000" dirty="0" smtClean="0"/>
              <a:t>1</a:t>
            </a:r>
            <a:r>
              <a:rPr lang="en-US" dirty="0" smtClean="0"/>
              <a:t> Expressed as fPSA (pg/ml) / PSA (ng/ml) to scaling OR in a more intelligible range. </a:t>
            </a:r>
          </a:p>
          <a:p>
            <a:r>
              <a:rPr lang="en-US" dirty="0" smtClean="0"/>
              <a:t>* </a:t>
            </a:r>
            <a:r>
              <a:rPr lang="en-US" dirty="0" err="1" smtClean="0"/>
              <a:t>p</a:t>
            </a:r>
            <a:r>
              <a:rPr lang="en-US" dirty="0" smtClean="0"/>
              <a:t>&lt;0.05 (relative to the multivariate base model; </a:t>
            </a:r>
            <a:r>
              <a:rPr lang="en-US" dirty="0" err="1" smtClean="0"/>
              <a:t>DeLong</a:t>
            </a:r>
            <a:r>
              <a:rPr lang="en-US" dirty="0" smtClean="0"/>
              <a:t> method</a:t>
            </a:r>
            <a:r>
              <a:rPr lang="it-IT" dirty="0" smtClean="0"/>
              <a:t> </a:t>
            </a:r>
            <a:endParaRPr lang="en-GB" dirty="0" smtClean="0"/>
          </a:p>
          <a:p>
            <a:endParaRPr lang="en-GB"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Conclusion</a:t>
            </a:r>
            <a:endParaRPr lang="en-GB" dirty="0"/>
          </a:p>
        </p:txBody>
      </p:sp>
      <p:sp>
        <p:nvSpPr>
          <p:cNvPr id="3" name="Segnaposto contenuto 2"/>
          <p:cNvSpPr>
            <a:spLocks noGrp="1"/>
          </p:cNvSpPr>
          <p:nvPr>
            <p:ph idx="1"/>
          </p:nvPr>
        </p:nvSpPr>
        <p:spPr>
          <a:xfrm>
            <a:off x="457200" y="1600200"/>
            <a:ext cx="8229600" cy="4817033"/>
          </a:xfrm>
        </p:spPr>
        <p:txBody>
          <a:bodyPr>
            <a:normAutofit fontScale="92500" lnSpcReduction="10000"/>
          </a:bodyPr>
          <a:lstStyle/>
          <a:p>
            <a:r>
              <a:rPr lang="it-IT" dirty="0" err="1" smtClean="0"/>
              <a:t>Patients</a:t>
            </a:r>
            <a:r>
              <a:rPr lang="it-IT" dirty="0" smtClean="0"/>
              <a:t> </a:t>
            </a:r>
            <a:r>
              <a:rPr lang="it-IT" dirty="0" err="1" smtClean="0"/>
              <a:t>with</a:t>
            </a:r>
            <a:r>
              <a:rPr lang="it-IT" dirty="0" smtClean="0"/>
              <a:t> PCa </a:t>
            </a:r>
            <a:r>
              <a:rPr lang="it-IT" dirty="0" err="1" smtClean="0"/>
              <a:t>have</a:t>
            </a:r>
            <a:r>
              <a:rPr lang="it-IT" dirty="0" smtClean="0"/>
              <a:t> </a:t>
            </a:r>
            <a:r>
              <a:rPr lang="it-IT" dirty="0" err="1" smtClean="0"/>
              <a:t>higher</a:t>
            </a:r>
            <a:r>
              <a:rPr lang="it-IT" dirty="0" smtClean="0"/>
              <a:t> </a:t>
            </a:r>
            <a:r>
              <a:rPr lang="it-IT" dirty="0" err="1" smtClean="0"/>
              <a:t>levels</a:t>
            </a:r>
            <a:r>
              <a:rPr lang="it-IT" dirty="0" smtClean="0"/>
              <a:t> </a:t>
            </a:r>
            <a:r>
              <a:rPr lang="it-IT" dirty="0" err="1" smtClean="0"/>
              <a:t>of</a:t>
            </a:r>
            <a:r>
              <a:rPr lang="it-IT" dirty="0" smtClean="0"/>
              <a:t> PHI and %p2PSA.</a:t>
            </a:r>
          </a:p>
          <a:p>
            <a:endParaRPr lang="it-IT" dirty="0" smtClean="0"/>
          </a:p>
          <a:p>
            <a:r>
              <a:rPr lang="it-IT" dirty="0" smtClean="0"/>
              <a:t>PHI and %p2PSA are more accurate </a:t>
            </a:r>
            <a:r>
              <a:rPr lang="it-IT" dirty="0" err="1" smtClean="0"/>
              <a:t>than</a:t>
            </a:r>
            <a:r>
              <a:rPr lang="it-IT" dirty="0" smtClean="0"/>
              <a:t> standard </a:t>
            </a:r>
            <a:r>
              <a:rPr lang="it-IT" dirty="0" err="1" smtClean="0"/>
              <a:t>reference</a:t>
            </a:r>
            <a:r>
              <a:rPr lang="it-IT" dirty="0" smtClean="0"/>
              <a:t> </a:t>
            </a:r>
            <a:r>
              <a:rPr lang="it-IT" dirty="0" err="1" smtClean="0"/>
              <a:t>tests</a:t>
            </a:r>
            <a:r>
              <a:rPr lang="it-IT" dirty="0" smtClean="0"/>
              <a:t> at </a:t>
            </a:r>
            <a:r>
              <a:rPr lang="it-IT" dirty="0" err="1" smtClean="0"/>
              <a:t>predicting</a:t>
            </a:r>
            <a:r>
              <a:rPr lang="it-IT" dirty="0" smtClean="0"/>
              <a:t> PCa at </a:t>
            </a:r>
            <a:r>
              <a:rPr lang="it-IT" dirty="0" err="1" smtClean="0"/>
              <a:t>initial</a:t>
            </a:r>
            <a:r>
              <a:rPr lang="it-IT" dirty="0" smtClean="0"/>
              <a:t> </a:t>
            </a:r>
            <a:r>
              <a:rPr lang="it-IT" dirty="0" err="1" smtClean="0"/>
              <a:t>biopsy</a:t>
            </a:r>
            <a:r>
              <a:rPr lang="it-IT" dirty="0" smtClean="0"/>
              <a:t> (</a:t>
            </a:r>
            <a:r>
              <a:rPr lang="it-IT" dirty="0" err="1" smtClean="0"/>
              <a:t>clinical</a:t>
            </a:r>
            <a:r>
              <a:rPr lang="it-IT" dirty="0" smtClean="0"/>
              <a:t> </a:t>
            </a:r>
            <a:r>
              <a:rPr lang="it-IT" dirty="0" err="1" smtClean="0"/>
              <a:t>validity</a:t>
            </a:r>
            <a:r>
              <a:rPr lang="it-IT" dirty="0" smtClean="0"/>
              <a:t>).</a:t>
            </a:r>
          </a:p>
          <a:p>
            <a:endParaRPr lang="it-IT" dirty="0" smtClean="0"/>
          </a:p>
          <a:p>
            <a:r>
              <a:rPr lang="it-IT" dirty="0" err="1" smtClean="0"/>
              <a:t>Using</a:t>
            </a:r>
            <a:r>
              <a:rPr lang="it-IT" dirty="0" smtClean="0"/>
              <a:t> PHI and %p2PSA </a:t>
            </a:r>
            <a:r>
              <a:rPr lang="it-IT" dirty="0" err="1" smtClean="0"/>
              <a:t>reduces</a:t>
            </a:r>
            <a:r>
              <a:rPr lang="it-IT" dirty="0" smtClean="0"/>
              <a:t> </a:t>
            </a:r>
            <a:r>
              <a:rPr lang="it-IT" dirty="0" err="1" smtClean="0"/>
              <a:t>unnecessary</a:t>
            </a:r>
            <a:r>
              <a:rPr lang="it-IT" dirty="0" smtClean="0"/>
              <a:t> </a:t>
            </a:r>
            <a:r>
              <a:rPr lang="it-IT" dirty="0" err="1" smtClean="0"/>
              <a:t>biopsies</a:t>
            </a:r>
            <a:r>
              <a:rPr lang="it-IT" dirty="0" smtClean="0"/>
              <a:t> </a:t>
            </a:r>
            <a:r>
              <a:rPr lang="it-IT" dirty="0" err="1" smtClean="0"/>
              <a:t>without</a:t>
            </a:r>
            <a:r>
              <a:rPr lang="it-IT" dirty="0" smtClean="0"/>
              <a:t> </a:t>
            </a:r>
            <a:r>
              <a:rPr lang="it-IT" dirty="0" err="1" smtClean="0"/>
              <a:t>missing</a:t>
            </a:r>
            <a:r>
              <a:rPr lang="it-IT" dirty="0" smtClean="0"/>
              <a:t> </a:t>
            </a:r>
            <a:r>
              <a:rPr lang="it-IT" dirty="0" err="1" smtClean="0"/>
              <a:t>significant</a:t>
            </a:r>
            <a:r>
              <a:rPr lang="it-IT" dirty="0" smtClean="0"/>
              <a:t> </a:t>
            </a:r>
            <a:r>
              <a:rPr lang="it-IT" dirty="0" err="1" smtClean="0"/>
              <a:t>cases</a:t>
            </a:r>
            <a:r>
              <a:rPr lang="it-IT" dirty="0" smtClean="0"/>
              <a:t> </a:t>
            </a:r>
            <a:r>
              <a:rPr lang="it-IT" dirty="0" err="1" smtClean="0"/>
              <a:t>of</a:t>
            </a:r>
            <a:r>
              <a:rPr lang="it-IT" dirty="0" smtClean="0"/>
              <a:t> PCa (</a:t>
            </a:r>
            <a:r>
              <a:rPr lang="it-IT" dirty="0" err="1" smtClean="0"/>
              <a:t>clinical</a:t>
            </a:r>
            <a:r>
              <a:rPr lang="it-IT" dirty="0" smtClean="0"/>
              <a:t> utility).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Stephan_2013_a.png"/>
          <p:cNvPicPr>
            <a:picLocks noChangeAspect="1"/>
          </p:cNvPicPr>
          <p:nvPr/>
        </p:nvPicPr>
        <p:blipFill>
          <a:blip r:embed="rId2"/>
          <a:stretch>
            <a:fillRect/>
          </a:stretch>
        </p:blipFill>
        <p:spPr>
          <a:xfrm>
            <a:off x="483169" y="399522"/>
            <a:ext cx="8081025" cy="2670425"/>
          </a:xfrm>
          <a:prstGeom prst="rect">
            <a:avLst/>
          </a:prstGeom>
        </p:spPr>
      </p:pic>
      <p:sp>
        <p:nvSpPr>
          <p:cNvPr id="3" name="Rettangolo 2"/>
          <p:cNvSpPr/>
          <p:nvPr/>
        </p:nvSpPr>
        <p:spPr>
          <a:xfrm>
            <a:off x="483169" y="3196307"/>
            <a:ext cx="8081025" cy="3067079"/>
          </a:xfrm>
          <a:prstGeom prst="rect">
            <a:avLst/>
          </a:prstGeom>
        </p:spPr>
        <p:txBody>
          <a:bodyPr wrap="square" anchor="ctr">
            <a:spAutoFit/>
          </a:bodyPr>
          <a:lstStyle/>
          <a:p>
            <a:pPr algn="ctr">
              <a:lnSpc>
                <a:spcPts val="4680"/>
              </a:lnSpc>
            </a:pPr>
            <a:r>
              <a:rPr lang="it-IT" sz="2400" dirty="0" smtClean="0"/>
              <a:t>A total </a:t>
            </a:r>
            <a:r>
              <a:rPr lang="it-IT" sz="2400" dirty="0" err="1" smtClean="0"/>
              <a:t>of</a:t>
            </a:r>
            <a:r>
              <a:rPr lang="it-IT" sz="2400" dirty="0" smtClean="0"/>
              <a:t> 1362 </a:t>
            </a:r>
            <a:r>
              <a:rPr lang="it-IT" sz="2400" dirty="0" err="1" smtClean="0"/>
              <a:t>patients</a:t>
            </a:r>
            <a:r>
              <a:rPr lang="it-IT" sz="2400" dirty="0" smtClean="0"/>
              <a:t> </a:t>
            </a:r>
            <a:r>
              <a:rPr lang="it-IT" sz="2400" dirty="0" err="1" smtClean="0"/>
              <a:t>from</a:t>
            </a:r>
            <a:r>
              <a:rPr lang="it-IT" sz="2400" dirty="0" smtClean="0"/>
              <a:t> </a:t>
            </a:r>
            <a:r>
              <a:rPr lang="it-IT" sz="2400" dirty="0" err="1" smtClean="0"/>
              <a:t>4</a:t>
            </a:r>
            <a:r>
              <a:rPr lang="it-IT" sz="2400" dirty="0" smtClean="0"/>
              <a:t> </a:t>
            </a:r>
            <a:r>
              <a:rPr lang="it-IT" sz="2400" dirty="0" err="1" smtClean="0"/>
              <a:t>different</a:t>
            </a:r>
            <a:endParaRPr lang="it-IT" sz="2400" dirty="0" smtClean="0"/>
          </a:p>
          <a:p>
            <a:pPr algn="ctr">
              <a:lnSpc>
                <a:spcPts val="4680"/>
              </a:lnSpc>
            </a:pPr>
            <a:r>
              <a:rPr lang="it-IT" sz="2400" dirty="0" err="1" smtClean="0"/>
              <a:t>study</a:t>
            </a:r>
            <a:r>
              <a:rPr lang="it-IT" sz="2400" dirty="0" smtClean="0"/>
              <a:t> </a:t>
            </a:r>
            <a:r>
              <a:rPr lang="it-IT" sz="2400" dirty="0" err="1" smtClean="0"/>
              <a:t>sites</a:t>
            </a:r>
            <a:r>
              <a:rPr lang="it-IT" sz="2400" dirty="0" smtClean="0"/>
              <a:t> </a:t>
            </a:r>
            <a:r>
              <a:rPr lang="it-IT" sz="2400" dirty="0" err="1" smtClean="0"/>
              <a:t>who</a:t>
            </a:r>
            <a:r>
              <a:rPr lang="it-IT" sz="2400" dirty="0" smtClean="0"/>
              <a:t> </a:t>
            </a:r>
            <a:r>
              <a:rPr lang="it-IT" sz="2400" dirty="0" err="1" smtClean="0"/>
              <a:t>had</a:t>
            </a:r>
            <a:r>
              <a:rPr lang="it-IT" sz="2400" dirty="0" smtClean="0"/>
              <a:t> tPSA </a:t>
            </a:r>
            <a:r>
              <a:rPr lang="it-IT" sz="2400" dirty="0" err="1" smtClean="0"/>
              <a:t>values</a:t>
            </a:r>
            <a:r>
              <a:rPr lang="it-IT" sz="2400" dirty="0" smtClean="0"/>
              <a:t> </a:t>
            </a:r>
            <a:r>
              <a:rPr lang="it-IT" sz="2400" dirty="0" err="1" smtClean="0"/>
              <a:t>of</a:t>
            </a:r>
            <a:r>
              <a:rPr lang="it-IT" sz="2400" dirty="0" smtClean="0"/>
              <a:t> 1.6–8.0 </a:t>
            </a:r>
            <a:r>
              <a:rPr lang="it-IT" sz="2400" dirty="0" err="1" smtClean="0"/>
              <a:t>g</a:t>
            </a:r>
            <a:r>
              <a:rPr lang="it-IT" sz="2400" dirty="0" smtClean="0"/>
              <a:t>/</a:t>
            </a:r>
            <a:r>
              <a:rPr lang="it-IT" sz="2400" dirty="0" err="1" smtClean="0"/>
              <a:t>L</a:t>
            </a:r>
            <a:r>
              <a:rPr lang="it-IT" sz="2400" dirty="0" smtClean="0"/>
              <a:t> (668</a:t>
            </a:r>
          </a:p>
          <a:p>
            <a:pPr algn="ctr">
              <a:lnSpc>
                <a:spcPts val="4680"/>
              </a:lnSpc>
            </a:pPr>
            <a:r>
              <a:rPr lang="it-IT" sz="2400" dirty="0" err="1" smtClean="0"/>
              <a:t>patients</a:t>
            </a:r>
            <a:r>
              <a:rPr lang="it-IT" sz="2400" dirty="0" smtClean="0"/>
              <a:t> </a:t>
            </a:r>
            <a:r>
              <a:rPr lang="it-IT" sz="2400" dirty="0" err="1" smtClean="0"/>
              <a:t>with</a:t>
            </a:r>
            <a:r>
              <a:rPr lang="it-IT" sz="2400" dirty="0" smtClean="0"/>
              <a:t> PCa, 694 </a:t>
            </a:r>
            <a:r>
              <a:rPr lang="it-IT" sz="2400" dirty="0" err="1" smtClean="0"/>
              <a:t>without</a:t>
            </a:r>
            <a:r>
              <a:rPr lang="it-IT" sz="2400" dirty="0" smtClean="0"/>
              <a:t> PCa) </a:t>
            </a:r>
            <a:r>
              <a:rPr lang="it-IT" sz="2400" dirty="0" err="1" smtClean="0"/>
              <a:t>underwent</a:t>
            </a:r>
            <a:r>
              <a:rPr lang="it-IT" sz="2400" dirty="0" smtClean="0"/>
              <a:t> 10</a:t>
            </a:r>
          </a:p>
          <a:p>
            <a:pPr algn="ctr">
              <a:lnSpc>
                <a:spcPts val="4680"/>
              </a:lnSpc>
            </a:pPr>
            <a:r>
              <a:rPr lang="it-IT" sz="2400" dirty="0" err="1" smtClean="0"/>
              <a:t>core</a:t>
            </a:r>
            <a:r>
              <a:rPr lang="it-IT" sz="2400" dirty="0" smtClean="0"/>
              <a:t> </a:t>
            </a:r>
            <a:r>
              <a:rPr lang="it-IT" sz="2400" dirty="0" err="1" smtClean="0"/>
              <a:t>biopsies</a:t>
            </a:r>
            <a:r>
              <a:rPr lang="it-IT" sz="2400" dirty="0" smtClean="0"/>
              <a:t>. </a:t>
            </a:r>
          </a:p>
          <a:p>
            <a:pPr algn="ctr">
              <a:lnSpc>
                <a:spcPts val="4680"/>
              </a:lnSpc>
            </a:pPr>
            <a:r>
              <a:rPr lang="it-IT" sz="2400" dirty="0" smtClean="0"/>
              <a:t>Phi </a:t>
            </a:r>
            <a:r>
              <a:rPr lang="it-IT" sz="2400" dirty="0" err="1" smtClean="0"/>
              <a:t>accuracy</a:t>
            </a:r>
            <a:r>
              <a:rPr lang="it-IT" sz="2400" dirty="0" smtClean="0"/>
              <a:t> </a:t>
            </a:r>
            <a:r>
              <a:rPr lang="it-IT" sz="2400" dirty="0" err="1" smtClean="0"/>
              <a:t>was</a:t>
            </a:r>
            <a:r>
              <a:rPr lang="it-IT" sz="2400" dirty="0" smtClean="0"/>
              <a:t> </a:t>
            </a:r>
            <a:r>
              <a:rPr lang="it-IT" sz="2400" dirty="0" err="1" smtClean="0"/>
              <a:t>evaluated</a:t>
            </a:r>
            <a:endParaRPr lang="it-IT" sz="2400" dirty="0" smtClean="0"/>
          </a:p>
        </p:txBody>
      </p:sp>
      <p:sp>
        <p:nvSpPr>
          <p:cNvPr id="4" name="Freccia sinistra 3"/>
          <p:cNvSpPr/>
          <p:nvPr/>
        </p:nvSpPr>
        <p:spPr>
          <a:xfrm rot="3908535">
            <a:off x="6046528" y="4804401"/>
            <a:ext cx="2305413" cy="552229"/>
          </a:xfrm>
          <a:prstGeom prst="leftArrow">
            <a:avLst/>
          </a:prstGeom>
          <a:scene3d>
            <a:camera prst="isometricTopUp">
              <a:rot lat="19476000" lon="18882001" rev="3612000"/>
            </a:camera>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6158" y="187674"/>
            <a:ext cx="2959859" cy="6388101"/>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3993444" y="1481895"/>
            <a:ext cx="4572000" cy="3894229"/>
          </a:xfrm>
          <a:prstGeom prst="rect">
            <a:avLst/>
          </a:prstGeom>
        </p:spPr>
        <p:txBody>
          <a:bodyPr anchor="ctr">
            <a:spAutoFit/>
          </a:bodyPr>
          <a:lstStyle/>
          <a:p>
            <a:pPr algn="ctr">
              <a:lnSpc>
                <a:spcPts val="4980"/>
              </a:lnSpc>
            </a:pPr>
            <a:r>
              <a:rPr lang="it-IT" sz="2400" b="1" dirty="0" err="1" smtClean="0"/>
              <a:t>Percentage</a:t>
            </a:r>
            <a:r>
              <a:rPr lang="it-IT" sz="2400" b="1" dirty="0" smtClean="0"/>
              <a:t> </a:t>
            </a:r>
            <a:r>
              <a:rPr lang="it-IT" sz="2400" b="1" dirty="0" err="1" smtClean="0"/>
              <a:t>of</a:t>
            </a:r>
            <a:r>
              <a:rPr lang="it-IT" sz="2400" b="1" dirty="0" smtClean="0"/>
              <a:t> positive </a:t>
            </a:r>
            <a:r>
              <a:rPr lang="it-IT" sz="2400" b="1" dirty="0" err="1" smtClean="0"/>
              <a:t>biopsies</a:t>
            </a:r>
            <a:r>
              <a:rPr lang="it-IT" sz="2400" b="1" dirty="0" smtClean="0"/>
              <a:t> </a:t>
            </a:r>
            <a:r>
              <a:rPr lang="it-IT" sz="2400" b="1" dirty="0" err="1" smtClean="0"/>
              <a:t>for</a:t>
            </a:r>
            <a:r>
              <a:rPr lang="it-IT" sz="2400" b="1" dirty="0" smtClean="0"/>
              <a:t> prostate </a:t>
            </a:r>
            <a:r>
              <a:rPr lang="it-IT" sz="2400" b="1" dirty="0" err="1" smtClean="0"/>
              <a:t>cancer</a:t>
            </a:r>
            <a:r>
              <a:rPr lang="it-IT" sz="2400" b="1" dirty="0" smtClean="0"/>
              <a:t> at </a:t>
            </a:r>
            <a:r>
              <a:rPr lang="it-IT" sz="2400" b="1" dirty="0" err="1" smtClean="0"/>
              <a:t>various</a:t>
            </a:r>
            <a:r>
              <a:rPr lang="it-IT" sz="2400" b="1" dirty="0" smtClean="0"/>
              <a:t> Phi </a:t>
            </a:r>
            <a:r>
              <a:rPr lang="it-IT" sz="2400" b="1" dirty="0" err="1" smtClean="0"/>
              <a:t>ranges</a:t>
            </a:r>
            <a:r>
              <a:rPr lang="it-IT" sz="2400" b="1" dirty="0" smtClean="0"/>
              <a:t>.</a:t>
            </a:r>
          </a:p>
          <a:p>
            <a:pPr algn="ctr">
              <a:lnSpc>
                <a:spcPts val="4980"/>
              </a:lnSpc>
            </a:pPr>
            <a:endParaRPr lang="it-IT" sz="2400" b="1" dirty="0" smtClean="0"/>
          </a:p>
          <a:p>
            <a:pPr algn="ctr">
              <a:lnSpc>
                <a:spcPts val="4980"/>
              </a:lnSpc>
            </a:pPr>
            <a:r>
              <a:rPr lang="it-IT" sz="2400" dirty="0" smtClean="0"/>
              <a:t>(A), </a:t>
            </a:r>
            <a:r>
              <a:rPr lang="it-IT" sz="2400" dirty="0" err="1" smtClean="0"/>
              <a:t>All</a:t>
            </a:r>
            <a:r>
              <a:rPr lang="it-IT" sz="2400" dirty="0" smtClean="0"/>
              <a:t> </a:t>
            </a:r>
            <a:r>
              <a:rPr lang="it-IT" sz="2400" dirty="0" err="1" smtClean="0"/>
              <a:t>patients</a:t>
            </a:r>
            <a:r>
              <a:rPr lang="it-IT" sz="2400" dirty="0" smtClean="0"/>
              <a:t>; (</a:t>
            </a:r>
            <a:r>
              <a:rPr lang="it-IT" sz="2400" dirty="0" err="1" smtClean="0"/>
              <a:t>B</a:t>
            </a:r>
            <a:r>
              <a:rPr lang="it-IT" sz="2400" dirty="0" smtClean="0"/>
              <a:t>), </a:t>
            </a:r>
            <a:r>
              <a:rPr lang="it-IT" sz="2400" dirty="0" err="1" smtClean="0"/>
              <a:t>initial</a:t>
            </a:r>
            <a:r>
              <a:rPr lang="it-IT" sz="2400" dirty="0" smtClean="0"/>
              <a:t> </a:t>
            </a:r>
            <a:r>
              <a:rPr lang="it-IT" sz="2400" dirty="0" err="1" smtClean="0"/>
              <a:t>biopsy</a:t>
            </a:r>
            <a:r>
              <a:rPr lang="it-IT" sz="2400" dirty="0" smtClean="0"/>
              <a:t>; (</a:t>
            </a:r>
            <a:r>
              <a:rPr lang="it-IT" sz="2400" dirty="0" err="1" smtClean="0"/>
              <a:t>C</a:t>
            </a:r>
            <a:r>
              <a:rPr lang="it-IT" sz="2400" dirty="0" smtClean="0"/>
              <a:t>), </a:t>
            </a:r>
            <a:r>
              <a:rPr lang="it-IT" sz="2400" dirty="0" err="1" smtClean="0"/>
              <a:t>repeated</a:t>
            </a:r>
            <a:r>
              <a:rPr lang="it-IT" sz="2400" dirty="0" smtClean="0"/>
              <a:t> </a:t>
            </a:r>
            <a:r>
              <a:rPr lang="it-IT" sz="2400" dirty="0" err="1" smtClean="0"/>
              <a:t>biopsy</a:t>
            </a:r>
            <a:r>
              <a:rPr lang="it-IT" sz="2400" dirty="0" smtClean="0"/>
              <a:t>.</a:t>
            </a:r>
            <a:endParaRPr lang="en-GB"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4294967295"/>
          </p:nvPr>
        </p:nvGraphicFramePr>
        <p:xfrm>
          <a:off x="83545" y="317519"/>
          <a:ext cx="8855770" cy="611642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pic>
        <p:nvPicPr>
          <p:cNvPr id="5" name="Immagine 4" descr="men_with_de.jpg"/>
          <p:cNvPicPr>
            <a:picLocks noChangeAspect="1"/>
          </p:cNvPicPr>
          <p:nvPr/>
        </p:nvPicPr>
        <p:blipFill>
          <a:blip r:embed="rId7"/>
          <a:stretch>
            <a:fillRect/>
          </a:stretch>
        </p:blipFill>
        <p:spPr>
          <a:xfrm>
            <a:off x="2720183" y="1601485"/>
            <a:ext cx="3662656" cy="3662656"/>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Lazzeri_1.png"/>
          <p:cNvPicPr>
            <a:picLocks noChangeAspect="1"/>
          </p:cNvPicPr>
          <p:nvPr/>
        </p:nvPicPr>
        <p:blipFill>
          <a:blip r:embed="rId2"/>
          <a:stretch>
            <a:fillRect/>
          </a:stretch>
        </p:blipFill>
        <p:spPr>
          <a:xfrm>
            <a:off x="609600" y="762000"/>
            <a:ext cx="8001000" cy="2686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p:cNvSpPr txBox="1"/>
          <p:nvPr/>
        </p:nvSpPr>
        <p:spPr>
          <a:xfrm>
            <a:off x="7922830" y="63472"/>
            <a:ext cx="1016624" cy="584776"/>
          </a:xfrm>
          <a:prstGeom prst="rect">
            <a:avLst/>
          </a:prstGeom>
          <a:noFill/>
        </p:spPr>
        <p:txBody>
          <a:bodyPr wrap="none" rtlCol="0">
            <a:spAutoFit/>
          </a:bodyPr>
          <a:lstStyle/>
          <a:p>
            <a:r>
              <a:rPr lang="en-GB" sz="3200" dirty="0" smtClean="0">
                <a:cs typeface="American Typewriter"/>
              </a:rPr>
              <a:t>2012</a:t>
            </a:r>
            <a:endParaRPr lang="en-GB" sz="3200" dirty="0">
              <a:cs typeface="American Typewriter"/>
            </a:endParaRPr>
          </a:p>
        </p:txBody>
      </p:sp>
      <p:sp>
        <p:nvSpPr>
          <p:cNvPr id="6" name="Rettangolo 5"/>
          <p:cNvSpPr/>
          <p:nvPr/>
        </p:nvSpPr>
        <p:spPr>
          <a:xfrm>
            <a:off x="609600" y="4710433"/>
            <a:ext cx="8001000" cy="1252907"/>
          </a:xfrm>
          <a:prstGeom prst="rect">
            <a:avLst/>
          </a:prstGeom>
        </p:spPr>
        <p:txBody>
          <a:bodyPr wrap="square" anchor="ctr">
            <a:spAutoFit/>
          </a:bodyPr>
          <a:lstStyle/>
          <a:p>
            <a:pPr algn="ctr">
              <a:lnSpc>
                <a:spcPts val="4480"/>
              </a:lnSpc>
            </a:pPr>
            <a:r>
              <a:rPr lang="it-IT" sz="4000" dirty="0" smtClean="0"/>
              <a:t>PHI </a:t>
            </a:r>
            <a:r>
              <a:rPr lang="it-IT" sz="4000" dirty="0" err="1" smtClean="0"/>
              <a:t>is</a:t>
            </a:r>
            <a:r>
              <a:rPr lang="it-IT" sz="4000" dirty="0" smtClean="0"/>
              <a:t> more accurate </a:t>
            </a:r>
            <a:r>
              <a:rPr lang="it-IT" sz="4000" dirty="0" err="1" smtClean="0"/>
              <a:t>of</a:t>
            </a:r>
            <a:r>
              <a:rPr lang="it-IT" sz="4000" dirty="0" smtClean="0"/>
              <a:t> tPSA in </a:t>
            </a:r>
            <a:r>
              <a:rPr lang="it-IT" sz="4000" dirty="0" err="1" smtClean="0"/>
              <a:t>prediction</a:t>
            </a:r>
            <a:r>
              <a:rPr lang="it-IT" sz="4000" dirty="0" smtClean="0"/>
              <a:t> </a:t>
            </a:r>
            <a:r>
              <a:rPr lang="it-IT" sz="4000" dirty="0" err="1" smtClean="0"/>
              <a:t>of</a:t>
            </a:r>
            <a:r>
              <a:rPr lang="it-IT" sz="4000" dirty="0" smtClean="0"/>
              <a:t> positive </a:t>
            </a:r>
            <a:r>
              <a:rPr lang="it-IT" sz="4000" dirty="0" err="1" smtClean="0"/>
              <a:t>repeat</a:t>
            </a:r>
            <a:r>
              <a:rPr lang="it-IT" sz="4000" dirty="0" smtClean="0"/>
              <a:t> </a:t>
            </a:r>
            <a:r>
              <a:rPr lang="it-IT" sz="4000" dirty="0" err="1" smtClean="0"/>
              <a:t>biopsy</a:t>
            </a:r>
            <a:r>
              <a:rPr lang="it-IT" sz="4000" dirty="0" smtClean="0"/>
              <a:t> </a:t>
            </a:r>
            <a:endParaRPr lang="en-GB" sz="4000" dirty="0"/>
          </a:p>
        </p:txBody>
      </p:sp>
      <p:pic>
        <p:nvPicPr>
          <p:cNvPr id="7" name="Immagine 6" descr="JU.png"/>
          <p:cNvPicPr>
            <a:picLocks noChangeAspect="1"/>
          </p:cNvPicPr>
          <p:nvPr/>
        </p:nvPicPr>
        <p:blipFill>
          <a:blip r:embed="rId3"/>
          <a:stretch>
            <a:fillRect/>
          </a:stretch>
        </p:blipFill>
        <p:spPr>
          <a:xfrm rot="19902265">
            <a:off x="311321" y="3210971"/>
            <a:ext cx="2256502" cy="820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08729" y="474435"/>
            <a:ext cx="4583278" cy="6020707"/>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5137151" y="942823"/>
            <a:ext cx="3934277" cy="4832093"/>
          </a:xfrm>
          <a:prstGeom prst="rect">
            <a:avLst/>
          </a:prstGeom>
        </p:spPr>
        <p:txBody>
          <a:bodyPr wrap="square">
            <a:spAutoFit/>
          </a:bodyPr>
          <a:lstStyle/>
          <a:p>
            <a:pPr algn="just"/>
            <a:r>
              <a:rPr lang="it-IT" sz="2800" dirty="0" smtClean="0"/>
              <a:t>The </a:t>
            </a:r>
            <a:r>
              <a:rPr lang="it-IT" sz="2800" dirty="0" err="1" smtClean="0"/>
              <a:t>risk</a:t>
            </a:r>
            <a:r>
              <a:rPr lang="it-IT" sz="2800" dirty="0" smtClean="0"/>
              <a:t> </a:t>
            </a:r>
            <a:r>
              <a:rPr lang="it-IT" sz="2800" dirty="0" err="1" smtClean="0"/>
              <a:t>of</a:t>
            </a:r>
            <a:r>
              <a:rPr lang="it-IT" sz="2800" dirty="0" smtClean="0"/>
              <a:t> PCa </a:t>
            </a:r>
            <a:r>
              <a:rPr lang="it-IT" sz="2800" dirty="0" err="1" smtClean="0"/>
              <a:t>is</a:t>
            </a:r>
            <a:r>
              <a:rPr lang="it-IT" sz="2800" dirty="0" smtClean="0"/>
              <a:t> </a:t>
            </a:r>
            <a:r>
              <a:rPr lang="it-IT" sz="2800" dirty="0" err="1" smtClean="0"/>
              <a:t>about</a:t>
            </a:r>
            <a:r>
              <a:rPr lang="it-IT" sz="2800" dirty="0" smtClean="0"/>
              <a:t> 2.5 </a:t>
            </a:r>
            <a:r>
              <a:rPr lang="it-IT" sz="2800" dirty="0" err="1" smtClean="0"/>
              <a:t>times</a:t>
            </a:r>
            <a:r>
              <a:rPr lang="it-IT" sz="2800" dirty="0" smtClean="0"/>
              <a:t> </a:t>
            </a:r>
            <a:r>
              <a:rPr lang="it-IT" sz="2800" dirty="0" err="1" smtClean="0"/>
              <a:t>higher</a:t>
            </a:r>
            <a:r>
              <a:rPr lang="it-IT" sz="2800" dirty="0" smtClean="0"/>
              <a:t> in </a:t>
            </a:r>
            <a:r>
              <a:rPr lang="it-IT" sz="2800" dirty="0" err="1" smtClean="0"/>
              <a:t>men</a:t>
            </a:r>
            <a:r>
              <a:rPr lang="it-IT" sz="2800" dirty="0" smtClean="0"/>
              <a:t> </a:t>
            </a:r>
            <a:r>
              <a:rPr lang="it-IT" sz="2800" dirty="0" err="1" smtClean="0"/>
              <a:t>with</a:t>
            </a:r>
            <a:r>
              <a:rPr lang="it-IT" sz="2800" dirty="0" smtClean="0"/>
              <a:t> a </a:t>
            </a:r>
            <a:r>
              <a:rPr lang="it-IT" sz="2800" dirty="0" err="1" smtClean="0"/>
              <a:t>first-degree</a:t>
            </a:r>
            <a:r>
              <a:rPr lang="it-IT" sz="2800" dirty="0" smtClean="0"/>
              <a:t> relative (</a:t>
            </a:r>
            <a:r>
              <a:rPr lang="it-IT" sz="2800" dirty="0" err="1" smtClean="0"/>
              <a:t>father</a:t>
            </a:r>
            <a:r>
              <a:rPr lang="it-IT" sz="2800" dirty="0" smtClean="0"/>
              <a:t>, </a:t>
            </a:r>
            <a:r>
              <a:rPr lang="it-IT" sz="2800" dirty="0" err="1" smtClean="0"/>
              <a:t>brother</a:t>
            </a:r>
            <a:r>
              <a:rPr lang="it-IT" sz="2800" dirty="0" smtClean="0"/>
              <a:t>, </a:t>
            </a:r>
            <a:r>
              <a:rPr lang="it-IT" sz="2800" dirty="0" err="1" smtClean="0"/>
              <a:t>son</a:t>
            </a:r>
            <a:r>
              <a:rPr lang="it-IT" sz="2800" dirty="0" smtClean="0"/>
              <a:t>) </a:t>
            </a:r>
            <a:r>
              <a:rPr lang="it-IT" sz="2800" dirty="0" err="1" smtClean="0"/>
              <a:t>diagnosed</a:t>
            </a:r>
            <a:r>
              <a:rPr lang="it-IT" sz="2800" dirty="0" smtClean="0"/>
              <a:t> </a:t>
            </a:r>
            <a:r>
              <a:rPr lang="it-IT" sz="2800" dirty="0" err="1" smtClean="0"/>
              <a:t>with</a:t>
            </a:r>
            <a:r>
              <a:rPr lang="it-IT" sz="2800" dirty="0" smtClean="0"/>
              <a:t> </a:t>
            </a:r>
            <a:r>
              <a:rPr lang="it-IT" sz="2800" dirty="0" err="1" smtClean="0"/>
              <a:t>Pca</a:t>
            </a:r>
            <a:r>
              <a:rPr lang="it-IT" sz="2800" dirty="0" smtClean="0"/>
              <a:t>. </a:t>
            </a:r>
          </a:p>
          <a:p>
            <a:pPr algn="just"/>
            <a:r>
              <a:rPr lang="it-IT" sz="2800" dirty="0" err="1" smtClean="0"/>
              <a:t>It</a:t>
            </a:r>
            <a:r>
              <a:rPr lang="it-IT" sz="2800" dirty="0" smtClean="0"/>
              <a:t> </a:t>
            </a:r>
            <a:r>
              <a:rPr lang="it-IT" sz="2800" dirty="0" err="1" smtClean="0"/>
              <a:t>is</a:t>
            </a:r>
            <a:r>
              <a:rPr lang="it-IT" sz="2800" dirty="0" smtClean="0"/>
              <a:t> </a:t>
            </a:r>
            <a:r>
              <a:rPr lang="it-IT" sz="2800" dirty="0" err="1" smtClean="0"/>
              <a:t>higher</a:t>
            </a:r>
            <a:r>
              <a:rPr lang="it-IT" sz="2800" dirty="0" smtClean="0"/>
              <a:t> </a:t>
            </a:r>
            <a:r>
              <a:rPr lang="it-IT" sz="2800" dirty="0" err="1" smtClean="0"/>
              <a:t>with</a:t>
            </a:r>
            <a:r>
              <a:rPr lang="it-IT" sz="2800" dirty="0" smtClean="0"/>
              <a:t>:</a:t>
            </a:r>
          </a:p>
          <a:p>
            <a:pPr algn="just"/>
            <a:r>
              <a:rPr lang="it-IT" sz="2800" dirty="0" smtClean="0"/>
              <a:t>	more </a:t>
            </a:r>
            <a:r>
              <a:rPr lang="it-IT" sz="2800" dirty="0" err="1" smtClean="0"/>
              <a:t>than</a:t>
            </a:r>
            <a:r>
              <a:rPr lang="it-IT" sz="2800" dirty="0" smtClean="0"/>
              <a:t> </a:t>
            </a:r>
            <a:r>
              <a:rPr lang="it-IT" sz="2800" dirty="0" err="1" smtClean="0"/>
              <a:t>one</a:t>
            </a:r>
            <a:r>
              <a:rPr lang="it-IT" sz="2800" dirty="0" smtClean="0"/>
              <a:t> </a:t>
            </a:r>
            <a:r>
              <a:rPr lang="it-IT" sz="2800" dirty="0" err="1" smtClean="0"/>
              <a:t>first-degree</a:t>
            </a:r>
            <a:r>
              <a:rPr lang="it-IT" sz="2800" dirty="0" smtClean="0"/>
              <a:t> relative </a:t>
            </a:r>
            <a:r>
              <a:rPr lang="it-IT" sz="2800" dirty="0" err="1" smtClean="0"/>
              <a:t>having</a:t>
            </a:r>
            <a:r>
              <a:rPr lang="it-IT" sz="2800" dirty="0" smtClean="0"/>
              <a:t> </a:t>
            </a:r>
            <a:r>
              <a:rPr lang="it-IT" sz="2800" dirty="0" err="1" smtClean="0"/>
              <a:t>Pca</a:t>
            </a:r>
            <a:r>
              <a:rPr lang="it-IT" sz="2800" dirty="0" smtClean="0"/>
              <a:t>; </a:t>
            </a:r>
          </a:p>
          <a:p>
            <a:pPr algn="just"/>
            <a:r>
              <a:rPr lang="it-IT" sz="2800" dirty="0" smtClean="0"/>
              <a:t>	a relative </a:t>
            </a:r>
            <a:r>
              <a:rPr lang="it-IT" sz="2800" dirty="0" err="1" smtClean="0"/>
              <a:t>diagnosed</a:t>
            </a:r>
            <a:r>
              <a:rPr lang="it-IT" sz="2800" dirty="0" smtClean="0"/>
              <a:t> </a:t>
            </a:r>
            <a:r>
              <a:rPr lang="it-IT" sz="2800" dirty="0" err="1" smtClean="0"/>
              <a:t>with</a:t>
            </a:r>
            <a:r>
              <a:rPr lang="it-IT" sz="2800" dirty="0" smtClean="0"/>
              <a:t> PCa at </a:t>
            </a:r>
            <a:r>
              <a:rPr lang="it-IT" sz="2800" dirty="0" err="1" smtClean="0"/>
              <a:t>age</a:t>
            </a:r>
            <a:r>
              <a:rPr lang="it-IT" sz="2800" dirty="0" smtClean="0"/>
              <a:t> &lt;60 </a:t>
            </a:r>
            <a:r>
              <a:rPr lang="it-IT" sz="2800" dirty="0" err="1" smtClean="0"/>
              <a:t>years</a:t>
            </a:r>
            <a:endParaRPr lang="en-GB" sz="2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21169" y="282124"/>
            <a:ext cx="4442695" cy="6231164"/>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4807855" y="481697"/>
            <a:ext cx="4245429" cy="5693867"/>
          </a:xfrm>
          <a:prstGeom prst="rect">
            <a:avLst/>
          </a:prstGeom>
        </p:spPr>
        <p:txBody>
          <a:bodyPr wrap="square">
            <a:spAutoFit/>
          </a:bodyPr>
          <a:lstStyle/>
          <a:p>
            <a:pPr algn="just"/>
            <a:r>
              <a:rPr lang="it-IT" sz="2800" dirty="0" smtClean="0"/>
              <a:t>The </a:t>
            </a:r>
            <a:r>
              <a:rPr lang="it-IT" sz="2800" dirty="0" err="1" smtClean="0"/>
              <a:t>recent</a:t>
            </a:r>
            <a:r>
              <a:rPr lang="it-IT" sz="2800" dirty="0" smtClean="0"/>
              <a:t> AUA </a:t>
            </a:r>
            <a:r>
              <a:rPr lang="it-IT" sz="2800" dirty="0" err="1" smtClean="0"/>
              <a:t>guidelines</a:t>
            </a:r>
            <a:r>
              <a:rPr lang="it-IT" sz="2800" dirty="0" smtClean="0"/>
              <a:t> do </a:t>
            </a:r>
            <a:r>
              <a:rPr lang="it-IT" sz="2800" dirty="0" err="1" smtClean="0"/>
              <a:t>not</a:t>
            </a:r>
            <a:r>
              <a:rPr lang="it-IT" sz="2800" dirty="0" smtClean="0"/>
              <a:t> </a:t>
            </a:r>
            <a:r>
              <a:rPr lang="it-IT" sz="2800" dirty="0" err="1" smtClean="0"/>
              <a:t>recommend</a:t>
            </a:r>
            <a:r>
              <a:rPr lang="it-IT" sz="2800" dirty="0" smtClean="0"/>
              <a:t> routine screening </a:t>
            </a:r>
            <a:r>
              <a:rPr lang="it-IT" sz="2800" dirty="0" err="1" smtClean="0"/>
              <a:t>for</a:t>
            </a:r>
            <a:r>
              <a:rPr lang="it-IT" sz="2800" dirty="0" smtClean="0"/>
              <a:t> </a:t>
            </a:r>
            <a:r>
              <a:rPr lang="it-IT" sz="2800" dirty="0" err="1" smtClean="0"/>
              <a:t>men</a:t>
            </a:r>
            <a:r>
              <a:rPr lang="it-IT" sz="2800" dirty="0" smtClean="0"/>
              <a:t> &lt;55 </a:t>
            </a:r>
            <a:r>
              <a:rPr lang="it-IT" sz="2800" dirty="0" err="1" smtClean="0"/>
              <a:t>years</a:t>
            </a:r>
            <a:r>
              <a:rPr lang="it-IT" sz="2800" dirty="0" smtClean="0"/>
              <a:t> </a:t>
            </a:r>
            <a:r>
              <a:rPr lang="it-IT" sz="2800" dirty="0" err="1" smtClean="0"/>
              <a:t>old</a:t>
            </a:r>
            <a:r>
              <a:rPr lang="it-IT" sz="2800" dirty="0" smtClean="0"/>
              <a:t>.</a:t>
            </a:r>
          </a:p>
          <a:p>
            <a:pPr algn="just"/>
            <a:endParaRPr lang="it-IT" sz="2800" dirty="0" smtClean="0"/>
          </a:p>
          <a:p>
            <a:pPr algn="just"/>
            <a:endParaRPr lang="it-IT" sz="2800" dirty="0" smtClean="0"/>
          </a:p>
          <a:p>
            <a:pPr algn="just"/>
            <a:endParaRPr lang="it-IT" sz="2800" dirty="0" smtClean="0"/>
          </a:p>
          <a:p>
            <a:pPr algn="just"/>
            <a:endParaRPr lang="it-IT" sz="2800" dirty="0" smtClean="0"/>
          </a:p>
          <a:p>
            <a:pPr algn="just"/>
            <a:endParaRPr lang="it-IT" sz="2800" dirty="0" smtClean="0"/>
          </a:p>
          <a:p>
            <a:pPr algn="just"/>
            <a:r>
              <a:rPr lang="it-IT" sz="2800" dirty="0" smtClean="0"/>
              <a:t>The Global </a:t>
            </a:r>
            <a:r>
              <a:rPr lang="it-IT" sz="2800" dirty="0" err="1" smtClean="0"/>
              <a:t>Age</a:t>
            </a:r>
            <a:r>
              <a:rPr lang="it-IT" sz="2800" dirty="0" smtClean="0"/>
              <a:t> </a:t>
            </a:r>
            <a:r>
              <a:rPr lang="it-IT" sz="2800" dirty="0" err="1" smtClean="0"/>
              <a:t>Watch</a:t>
            </a:r>
            <a:r>
              <a:rPr lang="it-IT" sz="2800" dirty="0" smtClean="0"/>
              <a:t> </a:t>
            </a:r>
            <a:r>
              <a:rPr lang="it-IT" sz="2800" dirty="0" err="1" smtClean="0"/>
              <a:t>Index</a:t>
            </a:r>
            <a:r>
              <a:rPr lang="it-IT" sz="2800" dirty="0" smtClean="0"/>
              <a:t> 2013 </a:t>
            </a:r>
            <a:r>
              <a:rPr lang="it-IT" sz="2800" dirty="0" err="1" smtClean="0"/>
              <a:t>defined</a:t>
            </a:r>
            <a:r>
              <a:rPr lang="it-IT" sz="2800" dirty="0" smtClean="0"/>
              <a:t> </a:t>
            </a:r>
            <a:r>
              <a:rPr lang="it-IT" sz="2800" dirty="0" err="1" smtClean="0"/>
              <a:t>older</a:t>
            </a:r>
            <a:r>
              <a:rPr lang="it-IT" sz="2800" dirty="0" smtClean="0"/>
              <a:t> </a:t>
            </a:r>
            <a:r>
              <a:rPr lang="it-IT" sz="2800" dirty="0" err="1" smtClean="0"/>
              <a:t>populations</a:t>
            </a:r>
            <a:r>
              <a:rPr lang="it-IT" sz="2800" dirty="0" smtClean="0"/>
              <a:t> </a:t>
            </a:r>
            <a:r>
              <a:rPr lang="it-IT" sz="2800" dirty="0" err="1" smtClean="0"/>
              <a:t>as</a:t>
            </a:r>
            <a:r>
              <a:rPr lang="it-IT" sz="2800" dirty="0" smtClean="0"/>
              <a:t> </a:t>
            </a:r>
            <a:r>
              <a:rPr lang="it-IT" sz="2800" dirty="0" err="1" smtClean="0"/>
              <a:t>individuals</a:t>
            </a:r>
            <a:endParaRPr lang="it-IT" sz="2800" dirty="0" smtClean="0"/>
          </a:p>
          <a:p>
            <a:pPr algn="just"/>
            <a:r>
              <a:rPr lang="it-IT" sz="2800" dirty="0" smtClean="0"/>
              <a:t>aged ≥60 years.</a:t>
            </a:r>
            <a:endParaRPr lang="en-GB"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90922" y="305707"/>
            <a:ext cx="4216151" cy="6044293"/>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5061856" y="305707"/>
            <a:ext cx="3973286" cy="6124754"/>
          </a:xfrm>
          <a:prstGeom prst="rect">
            <a:avLst/>
          </a:prstGeom>
        </p:spPr>
        <p:txBody>
          <a:bodyPr wrap="square">
            <a:spAutoFit/>
          </a:bodyPr>
          <a:lstStyle/>
          <a:p>
            <a:pPr algn="just"/>
            <a:r>
              <a:rPr lang="it-IT" sz="2800" dirty="0" smtClean="0"/>
              <a:t>Acute and </a:t>
            </a:r>
            <a:r>
              <a:rPr lang="it-IT" sz="2800" dirty="0" err="1" smtClean="0"/>
              <a:t>chronic</a:t>
            </a:r>
            <a:r>
              <a:rPr lang="it-IT" sz="2800" dirty="0" smtClean="0"/>
              <a:t> </a:t>
            </a:r>
            <a:r>
              <a:rPr lang="it-IT" sz="2800" dirty="0" err="1" smtClean="0"/>
              <a:t>inflammations</a:t>
            </a:r>
            <a:r>
              <a:rPr lang="it-IT" sz="2800" dirty="0" smtClean="0"/>
              <a:t> are </a:t>
            </a:r>
            <a:r>
              <a:rPr lang="it-IT" sz="2800" dirty="0" err="1" smtClean="0"/>
              <a:t>one</a:t>
            </a:r>
            <a:r>
              <a:rPr lang="it-IT" sz="2800" dirty="0" smtClean="0"/>
              <a:t> </a:t>
            </a:r>
            <a:r>
              <a:rPr lang="it-IT" sz="2800" dirty="0" err="1" smtClean="0"/>
              <a:t>of</a:t>
            </a:r>
            <a:r>
              <a:rPr lang="it-IT" sz="2800" dirty="0" smtClean="0"/>
              <a:t> the </a:t>
            </a:r>
            <a:r>
              <a:rPr lang="it-IT" sz="2800" dirty="0" err="1" smtClean="0"/>
              <a:t>most</a:t>
            </a:r>
            <a:r>
              <a:rPr lang="it-IT" sz="2800" dirty="0" smtClean="0"/>
              <a:t> common </a:t>
            </a:r>
            <a:r>
              <a:rPr lang="it-IT" sz="2800" dirty="0" err="1" smtClean="0"/>
              <a:t>causes</a:t>
            </a:r>
            <a:r>
              <a:rPr lang="it-IT" sz="2800" dirty="0" smtClean="0"/>
              <a:t> </a:t>
            </a:r>
            <a:r>
              <a:rPr lang="it-IT" sz="2800" dirty="0" err="1" smtClean="0"/>
              <a:t>of</a:t>
            </a:r>
            <a:r>
              <a:rPr lang="it-IT" sz="2800" dirty="0" smtClean="0"/>
              <a:t> </a:t>
            </a:r>
            <a:r>
              <a:rPr lang="it-IT" sz="2800" dirty="0" err="1" smtClean="0"/>
              <a:t>increase</a:t>
            </a:r>
            <a:r>
              <a:rPr lang="it-IT" sz="2800" dirty="0" smtClean="0"/>
              <a:t> in </a:t>
            </a:r>
            <a:r>
              <a:rPr lang="it-IT" sz="2800" dirty="0" err="1" smtClean="0"/>
              <a:t>serum</a:t>
            </a:r>
            <a:r>
              <a:rPr lang="it-IT" sz="2800" dirty="0" smtClean="0"/>
              <a:t> PSA </a:t>
            </a:r>
            <a:r>
              <a:rPr lang="it-IT" sz="2800" dirty="0" err="1" smtClean="0"/>
              <a:t>levels</a:t>
            </a:r>
            <a:r>
              <a:rPr lang="it-IT" sz="2800" dirty="0" smtClean="0"/>
              <a:t>. </a:t>
            </a:r>
            <a:r>
              <a:rPr lang="it-IT" sz="2800" dirty="0" err="1" smtClean="0"/>
              <a:t>Therefore</a:t>
            </a:r>
            <a:r>
              <a:rPr lang="it-IT" sz="2800" dirty="0" smtClean="0"/>
              <a:t>, the </a:t>
            </a:r>
            <a:r>
              <a:rPr lang="it-IT" sz="2800" dirty="0" err="1" smtClean="0"/>
              <a:t>development</a:t>
            </a:r>
            <a:r>
              <a:rPr lang="it-IT" sz="2800" dirty="0" smtClean="0"/>
              <a:t> </a:t>
            </a:r>
            <a:r>
              <a:rPr lang="it-IT" sz="2800" dirty="0" err="1" smtClean="0"/>
              <a:t>of</a:t>
            </a:r>
            <a:r>
              <a:rPr lang="it-IT" sz="2800" dirty="0" smtClean="0"/>
              <a:t> </a:t>
            </a:r>
            <a:r>
              <a:rPr lang="it-IT" sz="2800" dirty="0" err="1" smtClean="0"/>
              <a:t>novel</a:t>
            </a:r>
            <a:r>
              <a:rPr lang="it-IT" sz="2800" dirty="0" smtClean="0"/>
              <a:t> </a:t>
            </a:r>
            <a:r>
              <a:rPr lang="it-IT" sz="2800" dirty="0" err="1" smtClean="0"/>
              <a:t>markers</a:t>
            </a:r>
            <a:r>
              <a:rPr lang="it-IT" sz="2800" dirty="0" smtClean="0"/>
              <a:t> </a:t>
            </a:r>
            <a:r>
              <a:rPr lang="it-IT" sz="2800" dirty="0" err="1" smtClean="0"/>
              <a:t>capable</a:t>
            </a:r>
            <a:r>
              <a:rPr lang="it-IT" sz="2800" dirty="0" smtClean="0"/>
              <a:t> </a:t>
            </a:r>
            <a:r>
              <a:rPr lang="it-IT" sz="2800" dirty="0" err="1" smtClean="0"/>
              <a:t>of</a:t>
            </a:r>
            <a:endParaRPr lang="it-IT" sz="2800" dirty="0" smtClean="0"/>
          </a:p>
          <a:p>
            <a:pPr algn="just"/>
            <a:r>
              <a:rPr lang="it-IT" sz="2800" dirty="0" err="1" smtClean="0"/>
              <a:t>accurately</a:t>
            </a:r>
            <a:r>
              <a:rPr lang="it-IT" sz="2800" dirty="0" smtClean="0"/>
              <a:t> </a:t>
            </a:r>
            <a:r>
              <a:rPr lang="it-IT" sz="2800" dirty="0" err="1" smtClean="0"/>
              <a:t>distinguishing</a:t>
            </a:r>
            <a:r>
              <a:rPr lang="it-IT" sz="2800" dirty="0" smtClean="0"/>
              <a:t> </a:t>
            </a:r>
            <a:r>
              <a:rPr lang="it-IT" sz="2800" dirty="0" err="1" smtClean="0"/>
              <a:t>between</a:t>
            </a:r>
            <a:r>
              <a:rPr lang="it-IT" sz="2800" dirty="0" smtClean="0"/>
              <a:t> </a:t>
            </a:r>
            <a:r>
              <a:rPr lang="it-IT" sz="2800" dirty="0" err="1" smtClean="0"/>
              <a:t>inflammation</a:t>
            </a:r>
            <a:r>
              <a:rPr lang="it-IT" sz="2800" dirty="0" smtClean="0"/>
              <a:t> and </a:t>
            </a:r>
            <a:r>
              <a:rPr lang="it-IT" sz="2800" dirty="0" err="1" smtClean="0"/>
              <a:t>Pca</a:t>
            </a:r>
            <a:r>
              <a:rPr lang="it-IT" sz="2800" dirty="0" smtClean="0"/>
              <a:t> </a:t>
            </a:r>
            <a:r>
              <a:rPr lang="it-IT" sz="2800" dirty="0" err="1" smtClean="0"/>
              <a:t>could</a:t>
            </a:r>
            <a:r>
              <a:rPr lang="it-IT" sz="2800" dirty="0" smtClean="0"/>
              <a:t> </a:t>
            </a:r>
            <a:r>
              <a:rPr lang="it-IT" sz="2800" dirty="0" err="1" smtClean="0"/>
              <a:t>definitely</a:t>
            </a:r>
            <a:r>
              <a:rPr lang="it-IT" sz="2800" dirty="0" smtClean="0"/>
              <a:t> </a:t>
            </a:r>
            <a:r>
              <a:rPr lang="it-IT" sz="2800" dirty="0" err="1" smtClean="0"/>
              <a:t>be</a:t>
            </a:r>
            <a:r>
              <a:rPr lang="it-IT" sz="2800" dirty="0" smtClean="0"/>
              <a:t> </a:t>
            </a:r>
            <a:r>
              <a:rPr lang="it-IT" sz="2800" dirty="0" err="1" smtClean="0"/>
              <a:t>of</a:t>
            </a:r>
            <a:r>
              <a:rPr lang="it-IT" sz="2800" dirty="0" smtClean="0"/>
              <a:t> </a:t>
            </a:r>
            <a:r>
              <a:rPr lang="it-IT" sz="2800" dirty="0" err="1" smtClean="0"/>
              <a:t>pivotal</a:t>
            </a:r>
            <a:r>
              <a:rPr lang="it-IT" sz="2800" dirty="0" smtClean="0"/>
              <a:t> </a:t>
            </a:r>
            <a:r>
              <a:rPr lang="it-IT" sz="2800" dirty="0" err="1" smtClean="0"/>
              <a:t>importance</a:t>
            </a:r>
            <a:r>
              <a:rPr lang="it-IT" sz="2800" dirty="0" smtClean="0"/>
              <a:t> </a:t>
            </a:r>
            <a:r>
              <a:rPr lang="it-IT" sz="2800" dirty="0" err="1" smtClean="0"/>
              <a:t>to</a:t>
            </a:r>
            <a:r>
              <a:rPr lang="it-IT" sz="2800" dirty="0" smtClean="0"/>
              <a:t> </a:t>
            </a:r>
            <a:r>
              <a:rPr lang="it-IT" sz="2800" dirty="0" err="1" smtClean="0"/>
              <a:t>better</a:t>
            </a:r>
            <a:r>
              <a:rPr lang="it-IT" sz="2800" dirty="0" smtClean="0"/>
              <a:t> indicate</a:t>
            </a:r>
          </a:p>
          <a:p>
            <a:pPr algn="just"/>
            <a:r>
              <a:rPr lang="it-IT" sz="2800" dirty="0" smtClean="0"/>
              <a:t>the </a:t>
            </a:r>
            <a:r>
              <a:rPr lang="it-IT" sz="2800" dirty="0" err="1" smtClean="0"/>
              <a:t>need</a:t>
            </a:r>
            <a:r>
              <a:rPr lang="it-IT" sz="2800" dirty="0" smtClean="0"/>
              <a:t> </a:t>
            </a:r>
            <a:r>
              <a:rPr lang="it-IT" sz="2800" dirty="0" err="1" smtClean="0"/>
              <a:t>of</a:t>
            </a:r>
            <a:r>
              <a:rPr lang="it-IT" sz="2800" dirty="0" smtClean="0"/>
              <a:t> a prostate </a:t>
            </a:r>
            <a:r>
              <a:rPr lang="it-IT" sz="2800" dirty="0" err="1" smtClean="0"/>
              <a:t>biopsy</a:t>
            </a:r>
            <a:r>
              <a:rPr lang="it-IT" sz="2800" dirty="0" smtClean="0"/>
              <a:t>.</a:t>
            </a:r>
            <a:endParaRPr lang="en-GB"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ttangolo 3"/>
          <p:cNvSpPr/>
          <p:nvPr/>
        </p:nvSpPr>
        <p:spPr>
          <a:xfrm>
            <a:off x="384307" y="3815064"/>
            <a:ext cx="8471463" cy="2671244"/>
          </a:xfrm>
          <a:prstGeom prst="rect">
            <a:avLst/>
          </a:prstGeom>
        </p:spPr>
        <p:txBody>
          <a:bodyPr wrap="square" anchor="ctr">
            <a:spAutoFit/>
          </a:bodyPr>
          <a:lstStyle/>
          <a:p>
            <a:pPr algn="ctr">
              <a:lnSpc>
                <a:spcPts val="5060"/>
              </a:lnSpc>
            </a:pPr>
            <a:r>
              <a:rPr lang="en-GB" sz="2800" dirty="0" smtClean="0"/>
              <a:t>I</a:t>
            </a:r>
            <a:r>
              <a:rPr lang="en-US" sz="2800" dirty="0" err="1" smtClean="0"/>
              <a:t>n</a:t>
            </a:r>
            <a:r>
              <a:rPr lang="en-US" sz="2800" dirty="0" smtClean="0"/>
              <a:t> obese patients,</a:t>
            </a:r>
            <a:r>
              <a:rPr lang="en-GB" sz="2800" dirty="0" smtClean="0"/>
              <a:t> %p2PSA and PHI values </a:t>
            </a:r>
            <a:r>
              <a:rPr lang="en-US" sz="2800" dirty="0" smtClean="0"/>
              <a:t>are significantly and even more accurate than the currently used tests in predicting PCa and could avoid unnecessary biopsies without missing significant PCa</a:t>
            </a:r>
            <a:r>
              <a:rPr lang="en-GB" sz="2800" dirty="0" smtClean="0"/>
              <a:t>. </a:t>
            </a:r>
            <a:endParaRPr lang="en-GB" sz="2800" dirty="0"/>
          </a:p>
        </p:txBody>
      </p:sp>
      <p:grpSp>
        <p:nvGrpSpPr>
          <p:cNvPr id="83970" name="Group 2"/>
          <p:cNvGrpSpPr>
            <a:grpSpLocks/>
          </p:cNvGrpSpPr>
          <p:nvPr/>
        </p:nvGrpSpPr>
        <p:grpSpPr bwMode="auto">
          <a:xfrm>
            <a:off x="592379" y="931503"/>
            <a:ext cx="7979338" cy="2932245"/>
            <a:chOff x="774" y="2137"/>
            <a:chExt cx="10260" cy="3375"/>
          </a:xfrm>
        </p:grpSpPr>
        <p:grpSp>
          <p:nvGrpSpPr>
            <p:cNvPr id="83971" name="Group 3"/>
            <p:cNvGrpSpPr>
              <a:grpSpLocks/>
            </p:cNvGrpSpPr>
            <p:nvPr/>
          </p:nvGrpSpPr>
          <p:grpSpPr bwMode="auto">
            <a:xfrm>
              <a:off x="774" y="2137"/>
              <a:ext cx="10260" cy="3375"/>
              <a:chOff x="774" y="2137"/>
              <a:chExt cx="10260" cy="3375"/>
            </a:xfrm>
          </p:grpSpPr>
          <p:pic>
            <p:nvPicPr>
              <p:cNvPr id="83972" name="Picture 149"/>
              <p:cNvPicPr>
                <a:picLocks noChangeAspect="1" noChangeArrowheads="1"/>
              </p:cNvPicPr>
              <p:nvPr/>
            </p:nvPicPr>
            <p:blipFill>
              <a:blip r:embed="rId2"/>
              <a:srcRect r="24001"/>
              <a:stretch>
                <a:fillRect/>
              </a:stretch>
            </p:blipFill>
            <p:spPr bwMode="auto">
              <a:xfrm>
                <a:off x="774" y="2137"/>
                <a:ext cx="3420" cy="33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83973" name="Picture 58"/>
              <p:cNvPicPr>
                <a:picLocks noChangeAspect="1" noChangeArrowheads="1"/>
              </p:cNvPicPr>
              <p:nvPr/>
            </p:nvPicPr>
            <p:blipFill>
              <a:blip r:embed="rId3"/>
              <a:srcRect r="24001"/>
              <a:stretch>
                <a:fillRect/>
              </a:stretch>
            </p:blipFill>
            <p:spPr bwMode="auto">
              <a:xfrm>
                <a:off x="4194" y="2137"/>
                <a:ext cx="3420" cy="33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83974" name="Picture 51"/>
              <p:cNvPicPr>
                <a:picLocks noChangeAspect="1" noChangeArrowheads="1"/>
              </p:cNvPicPr>
              <p:nvPr/>
            </p:nvPicPr>
            <p:blipFill>
              <a:blip r:embed="rId4"/>
              <a:srcRect r="24001"/>
              <a:stretch>
                <a:fillRect/>
              </a:stretch>
            </p:blipFill>
            <p:spPr bwMode="auto">
              <a:xfrm>
                <a:off x="7614" y="2137"/>
                <a:ext cx="3420" cy="337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83975" name="Picture 51"/>
              <p:cNvPicPr>
                <a:picLocks noChangeAspect="1" noChangeArrowheads="1"/>
              </p:cNvPicPr>
              <p:nvPr/>
            </p:nvPicPr>
            <p:blipFill>
              <a:blip r:embed="rId4"/>
              <a:srcRect l="73866" t="29956" b="38045"/>
              <a:stretch>
                <a:fillRect/>
              </a:stretch>
            </p:blipFill>
            <p:spPr bwMode="auto">
              <a:xfrm>
                <a:off x="2754" y="3757"/>
                <a:ext cx="1176" cy="108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83976" name="Picture 51"/>
              <p:cNvPicPr>
                <a:picLocks noChangeAspect="1" noChangeArrowheads="1"/>
              </p:cNvPicPr>
              <p:nvPr/>
            </p:nvPicPr>
            <p:blipFill>
              <a:blip r:embed="rId4"/>
              <a:srcRect l="73866" t="29956" b="38045"/>
              <a:stretch>
                <a:fillRect/>
              </a:stretch>
            </p:blipFill>
            <p:spPr bwMode="auto">
              <a:xfrm>
                <a:off x="6174" y="3757"/>
                <a:ext cx="1176" cy="108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pic>
            <p:nvPicPr>
              <p:cNvPr id="83977" name="Picture 51"/>
              <p:cNvPicPr>
                <a:picLocks noChangeAspect="1" noChangeArrowheads="1"/>
              </p:cNvPicPr>
              <p:nvPr/>
            </p:nvPicPr>
            <p:blipFill>
              <a:blip r:embed="rId4"/>
              <a:srcRect l="73866" t="29956" b="38045"/>
              <a:stretch>
                <a:fillRect/>
              </a:stretch>
            </p:blipFill>
            <p:spPr bwMode="auto">
              <a:xfrm>
                <a:off x="9594" y="3757"/>
                <a:ext cx="1176" cy="108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pic>
        </p:grpSp>
        <p:sp>
          <p:nvSpPr>
            <p:cNvPr id="83978" name="Text Box 10"/>
            <p:cNvSpPr txBox="1">
              <a:spLocks noChangeArrowheads="1"/>
            </p:cNvSpPr>
            <p:nvPr/>
          </p:nvSpPr>
          <p:spPr bwMode="auto">
            <a:xfrm>
              <a:off x="1314" y="2317"/>
              <a:ext cx="1080" cy="36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800" b="1" i="0" u="none" strike="noStrike" cap="none" normalizeH="0" baseline="0">
                  <a:ln>
                    <a:noFill/>
                  </a:ln>
                  <a:solidFill>
                    <a:schemeClr val="tx1"/>
                  </a:solidFill>
                  <a:effectLst/>
                  <a:latin typeface="Arial" charset="0"/>
                  <a:ea typeface="Times New Roman" charset="0"/>
                </a:rPr>
                <a:t>BMI &lt; 25</a:t>
              </a:r>
            </a:p>
          </p:txBody>
        </p:sp>
        <p:sp>
          <p:nvSpPr>
            <p:cNvPr id="83979" name="Text Box 11"/>
            <p:cNvSpPr txBox="1">
              <a:spLocks noChangeArrowheads="1"/>
            </p:cNvSpPr>
            <p:nvPr/>
          </p:nvSpPr>
          <p:spPr bwMode="auto">
            <a:xfrm>
              <a:off x="8154" y="2317"/>
              <a:ext cx="1080" cy="36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800" b="1" i="0" u="none" strike="noStrike" cap="none" normalizeH="0" baseline="0">
                  <a:ln>
                    <a:noFill/>
                  </a:ln>
                  <a:solidFill>
                    <a:schemeClr val="tx1"/>
                  </a:solidFill>
                  <a:effectLst/>
                  <a:latin typeface="Arial" charset="0"/>
                  <a:ea typeface="Times New Roman" charset="0"/>
                </a:rPr>
                <a:t>BMI ≥ 30</a:t>
              </a:r>
            </a:p>
          </p:txBody>
        </p:sp>
        <p:sp>
          <p:nvSpPr>
            <p:cNvPr id="83980" name="Text Box 12"/>
            <p:cNvSpPr txBox="1">
              <a:spLocks noChangeArrowheads="1"/>
            </p:cNvSpPr>
            <p:nvPr/>
          </p:nvSpPr>
          <p:spPr bwMode="auto">
            <a:xfrm>
              <a:off x="4734" y="2317"/>
              <a:ext cx="1260" cy="36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800" b="1" i="0" u="none" strike="noStrike" cap="none" normalizeH="0" baseline="0">
                  <a:ln>
                    <a:noFill/>
                  </a:ln>
                  <a:solidFill>
                    <a:schemeClr val="tx1"/>
                  </a:solidFill>
                  <a:effectLst/>
                  <a:latin typeface="Arial" charset="0"/>
                  <a:ea typeface="Times New Roman" charset="0"/>
                </a:rPr>
                <a:t>BMI 25-29.9</a:t>
              </a:r>
            </a:p>
          </p:txBody>
        </p:sp>
      </p:grpSp>
      <p:sp>
        <p:nvSpPr>
          <p:cNvPr id="14" name="CasellaDiTesto 13"/>
          <p:cNvSpPr txBox="1"/>
          <p:nvPr/>
        </p:nvSpPr>
        <p:spPr>
          <a:xfrm>
            <a:off x="3672123" y="193275"/>
            <a:ext cx="1798689" cy="584776"/>
          </a:xfrm>
          <a:prstGeom prst="rect">
            <a:avLst/>
          </a:prstGeom>
          <a:noFill/>
        </p:spPr>
        <p:txBody>
          <a:bodyPr wrap="none" rtlCol="0">
            <a:spAutoFit/>
          </a:bodyPr>
          <a:lstStyle/>
          <a:p>
            <a:r>
              <a:rPr lang="en-GB" sz="3200" spc="300" dirty="0" smtClean="0"/>
              <a:t>OBESITY</a:t>
            </a:r>
            <a:endParaRPr lang="en-GB" sz="3200" spc="300" dirty="0"/>
          </a:p>
        </p:txBody>
      </p:sp>
      <p:sp>
        <p:nvSpPr>
          <p:cNvPr id="15" name="CasellaDiTesto 14"/>
          <p:cNvSpPr txBox="1"/>
          <p:nvPr/>
        </p:nvSpPr>
        <p:spPr>
          <a:xfrm>
            <a:off x="6871204" y="6525481"/>
            <a:ext cx="2270987" cy="307777"/>
          </a:xfrm>
          <a:prstGeom prst="rect">
            <a:avLst/>
          </a:prstGeom>
          <a:noFill/>
        </p:spPr>
        <p:txBody>
          <a:bodyPr wrap="none" rtlCol="0">
            <a:spAutoFit/>
          </a:bodyPr>
          <a:lstStyle/>
          <a:p>
            <a:r>
              <a:rPr lang="en-GB" sz="1400" dirty="0" err="1" smtClean="0"/>
              <a:t>Abrate</a:t>
            </a:r>
            <a:r>
              <a:rPr lang="en-GB" sz="1400" dirty="0" smtClean="0"/>
              <a:t> et al. BJU </a:t>
            </a:r>
            <a:r>
              <a:rPr lang="en-GB" sz="1400" dirty="0" err="1" smtClean="0"/>
              <a:t>Int</a:t>
            </a:r>
            <a:r>
              <a:rPr lang="en-GB" sz="1400" dirty="0" smtClean="0"/>
              <a:t>, in press</a:t>
            </a:r>
            <a:endParaRPr lang="en-GB"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descr="IMG_1128.jpg"/>
          <p:cNvPicPr>
            <a:picLocks noChangeAspect="1"/>
          </p:cNvPicPr>
          <p:nvPr/>
        </p:nvPicPr>
        <p:blipFill>
          <a:blip r:embed="rId2"/>
          <a:stretch>
            <a:fillRect/>
          </a:stretch>
        </p:blipFill>
        <p:spPr>
          <a:xfrm>
            <a:off x="204521" y="354436"/>
            <a:ext cx="4682867" cy="6243823"/>
          </a:xfrm>
          <a:prstGeom prst="rect">
            <a:avLst/>
          </a:prstGeom>
        </p:spPr>
      </p:pic>
      <p:pic>
        <p:nvPicPr>
          <p:cNvPr id="7" name="Immagine 6" descr="IMG_1131.jpg"/>
          <p:cNvPicPr>
            <a:picLocks noChangeAspect="1"/>
          </p:cNvPicPr>
          <p:nvPr/>
        </p:nvPicPr>
        <p:blipFill>
          <a:blip r:embed="rId3"/>
          <a:stretch>
            <a:fillRect/>
          </a:stretch>
        </p:blipFill>
        <p:spPr>
          <a:xfrm>
            <a:off x="5200450" y="1137154"/>
            <a:ext cx="3736826" cy="4982434"/>
          </a:xfrm>
          <a:prstGeom prst="rect">
            <a:avLst/>
          </a:prstGeom>
        </p:spPr>
      </p:pic>
      <p:sp>
        <p:nvSpPr>
          <p:cNvPr id="8" name="Freccia circolare a destra 7"/>
          <p:cNvSpPr/>
          <p:nvPr/>
        </p:nvSpPr>
        <p:spPr>
          <a:xfrm rot="19923690">
            <a:off x="3131914" y="2111428"/>
            <a:ext cx="1720779" cy="3110153"/>
          </a:xfrm>
          <a:prstGeom prst="curvedRightArrow">
            <a:avLst>
              <a:gd name="adj1" fmla="val 25000"/>
              <a:gd name="adj2" fmla="val 84408"/>
              <a:gd name="adj3" fmla="val 36436"/>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9" name="Immagine 8" descr="Economist_1.png"/>
          <p:cNvPicPr>
            <a:picLocks noChangeAspect="1"/>
          </p:cNvPicPr>
          <p:nvPr/>
        </p:nvPicPr>
        <p:blipFill>
          <a:blip r:embed="rId4"/>
          <a:stretch>
            <a:fillRect/>
          </a:stretch>
        </p:blipFill>
        <p:spPr>
          <a:xfrm>
            <a:off x="-29533" y="-1"/>
            <a:ext cx="9144001" cy="686657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descr="Lughezzani_1.png"/>
          <p:cNvPicPr>
            <a:picLocks noChangeAspect="1"/>
          </p:cNvPicPr>
          <p:nvPr/>
        </p:nvPicPr>
        <p:blipFill>
          <a:blip r:embed="rId2"/>
          <a:stretch>
            <a:fillRect/>
          </a:stretch>
        </p:blipFill>
        <p:spPr>
          <a:xfrm>
            <a:off x="381000" y="711196"/>
            <a:ext cx="8458200" cy="2725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descr="Lughezzani_2.png"/>
          <p:cNvPicPr>
            <a:picLocks noChangeAspect="1"/>
          </p:cNvPicPr>
          <p:nvPr/>
        </p:nvPicPr>
        <p:blipFill>
          <a:blip r:embed="rId3"/>
          <a:stretch>
            <a:fillRect/>
          </a:stretch>
        </p:blipFill>
        <p:spPr>
          <a:xfrm>
            <a:off x="381000" y="4210126"/>
            <a:ext cx="8534400" cy="1011082"/>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7922830" y="63472"/>
            <a:ext cx="1016624" cy="584776"/>
          </a:xfrm>
          <a:prstGeom prst="rect">
            <a:avLst/>
          </a:prstGeom>
          <a:noFill/>
        </p:spPr>
        <p:txBody>
          <a:bodyPr wrap="none" rtlCol="0">
            <a:spAutoFit/>
          </a:bodyPr>
          <a:lstStyle/>
          <a:p>
            <a:r>
              <a:rPr lang="en-GB" sz="3200" dirty="0" smtClean="0">
                <a:cs typeface="American Typewriter"/>
              </a:rPr>
              <a:t>2012</a:t>
            </a:r>
            <a:endParaRPr lang="en-GB" sz="3200" dirty="0">
              <a:cs typeface="American Typewriter"/>
            </a:endParaRPr>
          </a:p>
        </p:txBody>
      </p:sp>
      <p:pic>
        <p:nvPicPr>
          <p:cNvPr id="6" name="Immagine 5" descr="JU.png"/>
          <p:cNvPicPr>
            <a:picLocks noChangeAspect="1"/>
          </p:cNvPicPr>
          <p:nvPr/>
        </p:nvPicPr>
        <p:blipFill>
          <a:blip r:embed="rId4"/>
          <a:stretch>
            <a:fillRect/>
          </a:stretch>
        </p:blipFill>
        <p:spPr>
          <a:xfrm rot="1660384">
            <a:off x="6621468" y="3418061"/>
            <a:ext cx="2256502" cy="820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ttangolo 6"/>
          <p:cNvSpPr/>
          <p:nvPr/>
        </p:nvSpPr>
        <p:spPr>
          <a:xfrm>
            <a:off x="381000" y="5967534"/>
            <a:ext cx="8534400" cy="646331"/>
          </a:xfrm>
          <a:prstGeom prst="rect">
            <a:avLst/>
          </a:prstGeom>
        </p:spPr>
        <p:txBody>
          <a:bodyPr wrap="square">
            <a:spAutoFit/>
          </a:bodyPr>
          <a:lstStyle/>
          <a:p>
            <a:pPr algn="r"/>
            <a:r>
              <a:rPr lang="it-IT" sz="1200" dirty="0" err="1" smtClean="0"/>
              <a:t>Lughezzani</a:t>
            </a:r>
            <a:r>
              <a:rPr lang="it-IT" sz="1200" dirty="0" smtClean="0"/>
              <a:t> </a:t>
            </a:r>
            <a:r>
              <a:rPr lang="it-IT" sz="1200" dirty="0" err="1" smtClean="0"/>
              <a:t>G</a:t>
            </a:r>
            <a:r>
              <a:rPr lang="it-IT" sz="1200" dirty="0" smtClean="0"/>
              <a:t>, Lazzeri </a:t>
            </a:r>
            <a:r>
              <a:rPr lang="it-IT" sz="1200" dirty="0" err="1" smtClean="0"/>
              <a:t>M</a:t>
            </a:r>
            <a:r>
              <a:rPr lang="it-IT" sz="1200" dirty="0" smtClean="0"/>
              <a:t>, </a:t>
            </a:r>
            <a:r>
              <a:rPr lang="it-IT" sz="1200" dirty="0" err="1" smtClean="0"/>
              <a:t>Haese</a:t>
            </a:r>
            <a:r>
              <a:rPr lang="it-IT" sz="1200" dirty="0" smtClean="0"/>
              <a:t> A, </a:t>
            </a:r>
            <a:r>
              <a:rPr lang="it-IT" sz="1200" dirty="0" err="1" smtClean="0"/>
              <a:t>McNicholas</a:t>
            </a:r>
            <a:r>
              <a:rPr lang="it-IT" sz="1200" dirty="0" smtClean="0"/>
              <a:t> </a:t>
            </a:r>
            <a:r>
              <a:rPr lang="it-IT" sz="1200" dirty="0" err="1" smtClean="0"/>
              <a:t>T</a:t>
            </a:r>
            <a:r>
              <a:rPr lang="it-IT" sz="1200" dirty="0" smtClean="0"/>
              <a:t>, de la </a:t>
            </a:r>
            <a:r>
              <a:rPr lang="it-IT" sz="1200" dirty="0" err="1" smtClean="0"/>
              <a:t>Taille</a:t>
            </a:r>
            <a:r>
              <a:rPr lang="it-IT" sz="1200" dirty="0" smtClean="0"/>
              <a:t> A, Buffi NM, Fossati </a:t>
            </a:r>
            <a:r>
              <a:rPr lang="it-IT" sz="1200" dirty="0" err="1" smtClean="0"/>
              <a:t>N</a:t>
            </a:r>
            <a:r>
              <a:rPr lang="it-IT" sz="1200" dirty="0" smtClean="0"/>
              <a:t>, Lista </a:t>
            </a:r>
            <a:r>
              <a:rPr lang="it-IT" sz="1200" dirty="0" err="1" smtClean="0"/>
              <a:t>G</a:t>
            </a:r>
            <a:r>
              <a:rPr lang="it-IT" sz="1200" dirty="0" smtClean="0"/>
              <a:t>, </a:t>
            </a:r>
            <a:r>
              <a:rPr lang="it-IT" sz="1200" dirty="0" err="1" smtClean="0"/>
              <a:t>Larcher</a:t>
            </a:r>
            <a:r>
              <a:rPr lang="it-IT" sz="1200" dirty="0" smtClean="0"/>
              <a:t> A, </a:t>
            </a:r>
            <a:r>
              <a:rPr lang="it-IT" sz="1200" dirty="0" err="1" smtClean="0"/>
              <a:t>Abrate</a:t>
            </a:r>
            <a:r>
              <a:rPr lang="it-IT" sz="1200" dirty="0" smtClean="0"/>
              <a:t> A, </a:t>
            </a:r>
            <a:r>
              <a:rPr lang="it-IT" sz="1200" dirty="0" err="1" smtClean="0"/>
              <a:t>Mistretta</a:t>
            </a:r>
            <a:r>
              <a:rPr lang="it-IT" sz="1200" dirty="0" smtClean="0"/>
              <a:t> A, Bini </a:t>
            </a:r>
            <a:r>
              <a:rPr lang="it-IT" sz="1200" dirty="0" err="1" smtClean="0"/>
              <a:t>V</a:t>
            </a:r>
            <a:r>
              <a:rPr lang="it-IT" sz="1200" dirty="0" smtClean="0"/>
              <a:t>, </a:t>
            </a:r>
            <a:r>
              <a:rPr lang="it-IT" sz="1200" dirty="0" err="1" smtClean="0"/>
              <a:t>Redorta</a:t>
            </a:r>
            <a:r>
              <a:rPr lang="it-IT" sz="1200" dirty="0" smtClean="0"/>
              <a:t> JP, </a:t>
            </a:r>
            <a:r>
              <a:rPr lang="it-IT" sz="1200" dirty="0" err="1" smtClean="0"/>
              <a:t>Graefen</a:t>
            </a:r>
            <a:r>
              <a:rPr lang="it-IT" sz="1200" dirty="0" smtClean="0"/>
              <a:t> </a:t>
            </a:r>
            <a:r>
              <a:rPr lang="it-IT" sz="1200" dirty="0" err="1" smtClean="0"/>
              <a:t>M</a:t>
            </a:r>
            <a:r>
              <a:rPr lang="it-IT" sz="1200" dirty="0" smtClean="0"/>
              <a:t>, </a:t>
            </a:r>
            <a:r>
              <a:rPr lang="it-IT" sz="1200" dirty="0" err="1" smtClean="0"/>
              <a:t>Guazzoni</a:t>
            </a:r>
            <a:r>
              <a:rPr lang="it-IT" sz="1200" dirty="0" smtClean="0"/>
              <a:t> G. </a:t>
            </a:r>
            <a:r>
              <a:rPr lang="it-IT" sz="1200" dirty="0" err="1" smtClean="0"/>
              <a:t>Multicenter</a:t>
            </a:r>
            <a:r>
              <a:rPr lang="it-IT" sz="1200" dirty="0" smtClean="0"/>
              <a:t> </a:t>
            </a:r>
            <a:r>
              <a:rPr lang="it-IT" sz="1200" dirty="0" err="1" smtClean="0"/>
              <a:t>European</a:t>
            </a:r>
            <a:r>
              <a:rPr lang="it-IT" sz="1200" dirty="0" smtClean="0"/>
              <a:t> </a:t>
            </a:r>
            <a:r>
              <a:rPr lang="it-IT" sz="1200" dirty="0" err="1" smtClean="0"/>
              <a:t>External</a:t>
            </a:r>
            <a:r>
              <a:rPr lang="it-IT" sz="1200" dirty="0" smtClean="0"/>
              <a:t> </a:t>
            </a:r>
            <a:r>
              <a:rPr lang="it-IT" sz="1200" dirty="0" err="1" smtClean="0"/>
              <a:t>Validation</a:t>
            </a:r>
            <a:r>
              <a:rPr lang="it-IT" sz="1200" dirty="0" smtClean="0"/>
              <a:t> </a:t>
            </a:r>
            <a:r>
              <a:rPr lang="it-IT" sz="1200" dirty="0" err="1" smtClean="0"/>
              <a:t>of</a:t>
            </a:r>
            <a:r>
              <a:rPr lang="it-IT" sz="1200" dirty="0" smtClean="0"/>
              <a:t> a Prostate </a:t>
            </a:r>
            <a:r>
              <a:rPr lang="it-IT" sz="1200" dirty="0" err="1" smtClean="0"/>
              <a:t>Health</a:t>
            </a:r>
            <a:r>
              <a:rPr lang="it-IT" sz="1200" dirty="0" smtClean="0"/>
              <a:t> </a:t>
            </a:r>
            <a:r>
              <a:rPr lang="it-IT" sz="1200" dirty="0" err="1" smtClean="0"/>
              <a:t>Index-based</a:t>
            </a:r>
            <a:r>
              <a:rPr lang="it-IT" sz="1200" dirty="0" smtClean="0"/>
              <a:t> </a:t>
            </a:r>
            <a:r>
              <a:rPr lang="it-IT" sz="1200" dirty="0" err="1" smtClean="0"/>
              <a:t>Nomogram</a:t>
            </a:r>
            <a:r>
              <a:rPr lang="it-IT" sz="1200" dirty="0" smtClean="0"/>
              <a:t> </a:t>
            </a:r>
            <a:r>
              <a:rPr lang="it-IT" sz="1200" dirty="0" err="1" smtClean="0"/>
              <a:t>for</a:t>
            </a:r>
            <a:r>
              <a:rPr lang="it-IT" sz="1200" dirty="0" smtClean="0"/>
              <a:t> </a:t>
            </a:r>
            <a:r>
              <a:rPr lang="it-IT" sz="1200" dirty="0" err="1" smtClean="0"/>
              <a:t>Predicting</a:t>
            </a:r>
            <a:r>
              <a:rPr lang="it-IT" sz="1200" dirty="0" smtClean="0"/>
              <a:t> Prostate </a:t>
            </a:r>
            <a:r>
              <a:rPr lang="it-IT" sz="1200" dirty="0" err="1" smtClean="0"/>
              <a:t>Cancer</a:t>
            </a:r>
            <a:r>
              <a:rPr lang="it-IT" sz="1200" dirty="0" smtClean="0"/>
              <a:t> at </a:t>
            </a:r>
            <a:r>
              <a:rPr lang="it-IT" sz="1200" dirty="0" err="1" smtClean="0"/>
              <a:t>Extended</a:t>
            </a:r>
            <a:r>
              <a:rPr lang="it-IT" sz="1200" dirty="0" smtClean="0"/>
              <a:t> </a:t>
            </a:r>
            <a:r>
              <a:rPr lang="it-IT" sz="1200" dirty="0" err="1" smtClean="0"/>
              <a:t>Biopsy</a:t>
            </a:r>
            <a:r>
              <a:rPr lang="it-IT" sz="1200" dirty="0" smtClean="0"/>
              <a:t>. Eur </a:t>
            </a:r>
            <a:r>
              <a:rPr lang="it-IT" sz="1200" dirty="0" err="1" smtClean="0"/>
              <a:t>Urol</a:t>
            </a:r>
            <a:r>
              <a:rPr lang="it-IT" sz="1200" dirty="0" smtClean="0"/>
              <a:t>. 2013 </a:t>
            </a:r>
            <a:r>
              <a:rPr lang="it-IT" sz="1200" dirty="0" err="1" smtClean="0"/>
              <a:t>Dec</a:t>
            </a:r>
            <a:r>
              <a:rPr lang="it-IT" sz="1200" dirty="0" smtClean="0"/>
              <a:t> 16. pii: S0302-2838(13)01326-2 </a:t>
            </a:r>
            <a:endParaRPr lang="en-GB" sz="1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81000" y="457200"/>
            <a:ext cx="8343900" cy="523220"/>
          </a:xfrm>
          <a:prstGeom prst="rect">
            <a:avLst/>
          </a:prstGeom>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type="none" w="sm" len="sm"/>
                <a:tailEnd type="none" w="sm" len="sm"/>
              </a14:hiddenLine>
            </a:ext>
          </a:extLst>
        </p:spPr>
        <p:style>
          <a:lnRef idx="2">
            <a:schemeClr val="accent5"/>
          </a:lnRef>
          <a:fillRef idx="1">
            <a:schemeClr val="lt1"/>
          </a:fillRef>
          <a:effectRef idx="0">
            <a:schemeClr val="accent5"/>
          </a:effectRef>
          <a:fontRef idx="minor">
            <a:schemeClr val="dk1"/>
          </a:fontRef>
        </p:style>
        <p:txBody>
          <a:bodyPr wrap="square">
            <a:spAutoFit/>
          </a:bodyPr>
          <a:lstStyle>
            <a:lvl1pPr>
              <a:defRPr sz="2800">
                <a:solidFill>
                  <a:schemeClr val="tx1"/>
                </a:solidFill>
                <a:latin typeface="Arial" charset="0"/>
                <a:ea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algn="ctr" fontAlgn="auto">
              <a:spcBef>
                <a:spcPts val="0"/>
              </a:spcBef>
              <a:spcAft>
                <a:spcPts val="0"/>
              </a:spcAft>
              <a:defRPr/>
            </a:pPr>
            <a:r>
              <a:rPr lang="it-IT" dirty="0" smtClean="0">
                <a:solidFill>
                  <a:schemeClr val="bg1"/>
                </a:solidFill>
                <a:latin typeface="+mn-lt"/>
                <a:cs typeface="American Typewriter"/>
              </a:rPr>
              <a:t>CLINICAL EXAMPLE </a:t>
            </a:r>
            <a:r>
              <a:rPr lang="it-IT" dirty="0" err="1" smtClean="0">
                <a:solidFill>
                  <a:schemeClr val="bg1"/>
                </a:solidFill>
                <a:latin typeface="+mn-lt"/>
                <a:cs typeface="American Typewriter"/>
              </a:rPr>
              <a:t>of</a:t>
            </a:r>
            <a:r>
              <a:rPr lang="it-IT" dirty="0" smtClean="0">
                <a:solidFill>
                  <a:schemeClr val="bg1"/>
                </a:solidFill>
                <a:latin typeface="+mn-lt"/>
                <a:cs typeface="American Typewriter"/>
              </a:rPr>
              <a:t> POSITIVE BIOPSY</a:t>
            </a:r>
            <a:endParaRPr lang="it-IT" dirty="0">
              <a:solidFill>
                <a:schemeClr val="bg1"/>
              </a:solidFill>
              <a:latin typeface="+mn-lt"/>
              <a:cs typeface="American Typewriter"/>
            </a:endParaRPr>
          </a:p>
        </p:txBody>
      </p:sp>
      <p:pic>
        <p:nvPicPr>
          <p:cNvPr id="18" name="Immagine 17" descr="foto.png"/>
          <p:cNvPicPr>
            <a:picLocks noChangeAspect="1"/>
          </p:cNvPicPr>
          <p:nvPr/>
        </p:nvPicPr>
        <p:blipFill>
          <a:blip r:embed="rId2"/>
          <a:stretch>
            <a:fillRect/>
          </a:stretch>
        </p:blipFill>
        <p:spPr>
          <a:xfrm>
            <a:off x="5257800" y="1600200"/>
            <a:ext cx="2159000" cy="4533900"/>
          </a:xfrm>
          <a:prstGeom prst="ellipse">
            <a:avLst/>
          </a:prstGeom>
          <a:ln>
            <a:noFill/>
          </a:ln>
          <a:effectLst>
            <a:softEdge rad="112500"/>
          </a:effectLst>
        </p:spPr>
      </p:pic>
      <p:sp>
        <p:nvSpPr>
          <p:cNvPr id="20" name="Segnaposto contenuto 19"/>
          <p:cNvSpPr>
            <a:spLocks noGrp="1"/>
          </p:cNvSpPr>
          <p:nvPr>
            <p:ph idx="4294967295"/>
          </p:nvPr>
        </p:nvSpPr>
        <p:spPr>
          <a:xfrm>
            <a:off x="1027112" y="1752600"/>
            <a:ext cx="7583488" cy="4208463"/>
          </a:xfrm>
        </p:spPr>
        <p:txBody>
          <a:bodyPr>
            <a:normAutofit fontScale="92500"/>
          </a:bodyPr>
          <a:lstStyle/>
          <a:p>
            <a:pPr marL="285750" indent="-285750" fontAlgn="auto">
              <a:lnSpc>
                <a:spcPct val="200000"/>
              </a:lnSpc>
              <a:spcBef>
                <a:spcPts val="0"/>
              </a:spcBef>
              <a:spcAft>
                <a:spcPts val="0"/>
              </a:spcAft>
              <a:buFont typeface="Arial"/>
              <a:buChar char="•"/>
              <a:defRPr/>
            </a:pPr>
            <a:r>
              <a:rPr lang="it-IT" sz="2400" b="1" dirty="0" err="1" smtClean="0">
                <a:solidFill>
                  <a:srgbClr val="DDF53D"/>
                </a:solidFill>
                <a:latin typeface="Arial"/>
                <a:cs typeface="Arial"/>
              </a:rPr>
              <a:t>Age</a:t>
            </a:r>
            <a:r>
              <a:rPr lang="it-IT" sz="2400" b="1" dirty="0" smtClean="0">
                <a:solidFill>
                  <a:srgbClr val="DDF53D"/>
                </a:solidFill>
                <a:latin typeface="Arial"/>
                <a:cs typeface="Arial"/>
              </a:rPr>
              <a:t>: </a:t>
            </a:r>
            <a:r>
              <a:rPr lang="it-IT" sz="2400" b="1" dirty="0" smtClean="0">
                <a:latin typeface="Arial"/>
                <a:cs typeface="Arial"/>
              </a:rPr>
              <a:t>65 </a:t>
            </a:r>
            <a:r>
              <a:rPr lang="it-IT" sz="2400" b="1" dirty="0" err="1" smtClean="0">
                <a:latin typeface="Arial"/>
                <a:cs typeface="Arial"/>
              </a:rPr>
              <a:t>y.o</a:t>
            </a:r>
            <a:r>
              <a:rPr lang="it-IT" sz="2400" b="1" dirty="0" smtClean="0">
                <a:latin typeface="Arial"/>
                <a:cs typeface="Arial"/>
              </a:rPr>
              <a:t>.</a:t>
            </a:r>
          </a:p>
          <a:p>
            <a:pPr marL="285750" indent="-285750" fontAlgn="auto">
              <a:lnSpc>
                <a:spcPct val="200000"/>
              </a:lnSpc>
              <a:spcBef>
                <a:spcPts val="0"/>
              </a:spcBef>
              <a:spcAft>
                <a:spcPts val="0"/>
              </a:spcAft>
              <a:buFont typeface="Arial"/>
              <a:buChar char="•"/>
              <a:defRPr/>
            </a:pPr>
            <a:r>
              <a:rPr lang="it-IT" sz="2400" b="1" dirty="0" smtClean="0">
                <a:solidFill>
                  <a:srgbClr val="DDF53D"/>
                </a:solidFill>
                <a:latin typeface="Arial"/>
                <a:cs typeface="Arial"/>
              </a:rPr>
              <a:t>DRE: </a:t>
            </a:r>
            <a:r>
              <a:rPr lang="it-IT" sz="2400" b="1" dirty="0" err="1" smtClean="0">
                <a:solidFill>
                  <a:srgbClr val="FFFFFF"/>
                </a:solidFill>
                <a:latin typeface="Arial"/>
                <a:cs typeface="Arial"/>
              </a:rPr>
              <a:t>Unsuspicious</a:t>
            </a:r>
            <a:endParaRPr lang="it-IT" sz="2400" b="1" dirty="0" smtClean="0">
              <a:solidFill>
                <a:srgbClr val="FFFFFF"/>
              </a:solidFill>
              <a:latin typeface="Arial"/>
              <a:cs typeface="Arial"/>
            </a:endParaRPr>
          </a:p>
          <a:p>
            <a:pPr marL="285750" indent="-285750" fontAlgn="auto">
              <a:lnSpc>
                <a:spcPct val="200000"/>
              </a:lnSpc>
              <a:spcBef>
                <a:spcPts val="0"/>
              </a:spcBef>
              <a:spcAft>
                <a:spcPts val="0"/>
              </a:spcAft>
              <a:buFont typeface="Arial"/>
              <a:buChar char="•"/>
              <a:defRPr/>
            </a:pPr>
            <a:r>
              <a:rPr lang="it-IT" sz="2400" b="1" dirty="0" err="1" smtClean="0">
                <a:solidFill>
                  <a:srgbClr val="DDF53D"/>
                </a:solidFill>
                <a:latin typeface="Arial"/>
                <a:cs typeface="Arial"/>
              </a:rPr>
              <a:t>Rebiopsy</a:t>
            </a:r>
            <a:r>
              <a:rPr lang="it-IT" sz="2400" b="1" dirty="0" smtClean="0">
                <a:solidFill>
                  <a:srgbClr val="DDF53D"/>
                </a:solidFill>
                <a:latin typeface="Arial"/>
                <a:cs typeface="Arial"/>
              </a:rPr>
              <a:t>: </a:t>
            </a:r>
            <a:r>
              <a:rPr lang="it-IT" sz="2400" b="1" dirty="0" smtClean="0">
                <a:solidFill>
                  <a:srgbClr val="FFFFFF"/>
                </a:solidFill>
                <a:latin typeface="Arial"/>
                <a:cs typeface="Arial"/>
              </a:rPr>
              <a:t>no</a:t>
            </a:r>
          </a:p>
          <a:p>
            <a:pPr marL="285750" indent="-285750" fontAlgn="auto">
              <a:lnSpc>
                <a:spcPct val="200000"/>
              </a:lnSpc>
              <a:spcBef>
                <a:spcPts val="0"/>
              </a:spcBef>
              <a:spcAft>
                <a:spcPts val="0"/>
              </a:spcAft>
              <a:buFont typeface="Arial"/>
              <a:buChar char="•"/>
              <a:defRPr/>
            </a:pPr>
            <a:r>
              <a:rPr lang="it-IT" sz="2400" b="1" dirty="0" smtClean="0">
                <a:solidFill>
                  <a:srgbClr val="DDF53D"/>
                </a:solidFill>
                <a:latin typeface="Arial"/>
                <a:cs typeface="Arial"/>
              </a:rPr>
              <a:t>Prostate volume: </a:t>
            </a:r>
            <a:r>
              <a:rPr lang="it-IT" sz="2400" b="1" dirty="0" smtClean="0">
                <a:solidFill>
                  <a:srgbClr val="FFFFFF"/>
                </a:solidFill>
                <a:latin typeface="Arial"/>
                <a:cs typeface="Arial"/>
              </a:rPr>
              <a:t>40 gr</a:t>
            </a:r>
          </a:p>
          <a:p>
            <a:pPr marL="285750" indent="-285750" fontAlgn="auto">
              <a:lnSpc>
                <a:spcPct val="200000"/>
              </a:lnSpc>
              <a:spcBef>
                <a:spcPts val="0"/>
              </a:spcBef>
              <a:spcAft>
                <a:spcPts val="0"/>
              </a:spcAft>
              <a:buFont typeface="Arial"/>
              <a:buChar char="•"/>
              <a:defRPr/>
            </a:pPr>
            <a:r>
              <a:rPr lang="it-IT" sz="2400" b="1" dirty="0" smtClean="0">
                <a:solidFill>
                  <a:srgbClr val="DDF53D"/>
                </a:solidFill>
                <a:latin typeface="Arial"/>
                <a:cs typeface="Arial"/>
              </a:rPr>
              <a:t>tPSA: </a:t>
            </a:r>
            <a:r>
              <a:rPr lang="it-IT" sz="2400" b="1" dirty="0" smtClean="0">
                <a:latin typeface="Arial"/>
                <a:cs typeface="Arial"/>
              </a:rPr>
              <a:t>5.67</a:t>
            </a:r>
            <a:endParaRPr lang="it-IT" sz="2400" b="1" dirty="0" smtClean="0">
              <a:solidFill>
                <a:srgbClr val="DDF53D"/>
              </a:solidFill>
              <a:latin typeface="Arial"/>
              <a:cs typeface="Arial"/>
            </a:endParaRPr>
          </a:p>
          <a:p>
            <a:pPr marL="285750" indent="-285750" fontAlgn="auto">
              <a:lnSpc>
                <a:spcPct val="200000"/>
              </a:lnSpc>
              <a:spcBef>
                <a:spcPts val="0"/>
              </a:spcBef>
              <a:spcAft>
                <a:spcPts val="0"/>
              </a:spcAft>
              <a:buFont typeface="Arial"/>
              <a:buChar char="•"/>
              <a:defRPr/>
            </a:pPr>
            <a:r>
              <a:rPr lang="it-IT" sz="2400" b="1" dirty="0" smtClean="0">
                <a:solidFill>
                  <a:srgbClr val="DDF53D"/>
                </a:solidFill>
                <a:latin typeface="Arial"/>
                <a:cs typeface="Arial"/>
              </a:rPr>
              <a:t>PHI: </a:t>
            </a:r>
            <a:r>
              <a:rPr lang="it-IT" sz="2400" b="1" dirty="0" smtClean="0">
                <a:solidFill>
                  <a:srgbClr val="C3D5EE"/>
                </a:solidFill>
                <a:latin typeface="Arial"/>
                <a:cs typeface="Arial"/>
              </a:rPr>
              <a:t>60</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8138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119" t="974" r="-494" b="56335"/>
          <a:stretch>
            <a:fillRect/>
          </a:stretch>
        </p:blipFill>
        <p:spPr bwMode="auto">
          <a:xfrm>
            <a:off x="293688" y="779463"/>
            <a:ext cx="8583612" cy="539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 name="Ovale 2"/>
          <p:cNvSpPr/>
          <p:nvPr/>
        </p:nvSpPr>
        <p:spPr>
          <a:xfrm>
            <a:off x="2443087" y="2907813"/>
            <a:ext cx="581241" cy="477340"/>
          </a:xfrm>
          <a:prstGeom prst="ellipse">
            <a:avLst/>
          </a:prstGeom>
          <a:noFill/>
          <a:ln w="254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Ovale 3"/>
          <p:cNvSpPr/>
          <p:nvPr/>
        </p:nvSpPr>
        <p:spPr>
          <a:xfrm>
            <a:off x="1977195" y="2443090"/>
            <a:ext cx="903698" cy="567739"/>
          </a:xfrm>
          <a:prstGeom prst="ellipse">
            <a:avLst/>
          </a:prstGeom>
          <a:noFill/>
          <a:ln w="254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Ovale 4"/>
          <p:cNvSpPr/>
          <p:nvPr/>
        </p:nvSpPr>
        <p:spPr>
          <a:xfrm>
            <a:off x="5989065" y="3877081"/>
            <a:ext cx="414418" cy="476353"/>
          </a:xfrm>
          <a:prstGeom prst="ellipse">
            <a:avLst/>
          </a:prstGeom>
          <a:noFill/>
          <a:ln w="254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Ovale 5"/>
          <p:cNvSpPr/>
          <p:nvPr/>
        </p:nvSpPr>
        <p:spPr>
          <a:xfrm>
            <a:off x="3870169" y="1905117"/>
            <a:ext cx="524297" cy="471125"/>
          </a:xfrm>
          <a:prstGeom prst="ellipse">
            <a:avLst/>
          </a:prstGeom>
          <a:noFill/>
          <a:ln w="254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Ovale 6"/>
          <p:cNvSpPr/>
          <p:nvPr/>
        </p:nvSpPr>
        <p:spPr>
          <a:xfrm>
            <a:off x="3903588" y="4453706"/>
            <a:ext cx="424042" cy="531387"/>
          </a:xfrm>
          <a:prstGeom prst="ellipse">
            <a:avLst/>
          </a:prstGeom>
          <a:noFill/>
          <a:ln w="254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arrotondato 7"/>
          <p:cNvSpPr/>
          <p:nvPr/>
        </p:nvSpPr>
        <p:spPr>
          <a:xfrm>
            <a:off x="5143521" y="4932949"/>
            <a:ext cx="1489951" cy="307389"/>
          </a:xfrm>
          <a:prstGeom prst="roundRect">
            <a:avLst/>
          </a:prstGeom>
          <a:solidFill>
            <a:schemeClr val="bg1"/>
          </a:solid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b"/>
          <a:lstStyle/>
          <a:p>
            <a:pPr algn="ctr" fontAlgn="auto">
              <a:lnSpc>
                <a:spcPct val="150000"/>
              </a:lnSpc>
              <a:spcBef>
                <a:spcPts val="0"/>
              </a:spcBef>
              <a:spcAft>
                <a:spcPts val="0"/>
              </a:spcAft>
              <a:defRPr/>
            </a:pPr>
            <a:r>
              <a:rPr lang="it-IT" sz="1600" b="1" dirty="0">
                <a:solidFill>
                  <a:schemeClr val="accent5">
                    <a:lumMod val="60000"/>
                    <a:lumOff val="40000"/>
                  </a:schemeClr>
                </a:solidFill>
              </a:rPr>
              <a:t>135 points</a:t>
            </a:r>
          </a:p>
        </p:txBody>
      </p:sp>
      <p:cxnSp>
        <p:nvCxnSpPr>
          <p:cNvPr id="9" name="Connettore 2 8"/>
          <p:cNvCxnSpPr>
            <a:cxnSpLocks noChangeShapeType="1"/>
          </p:cNvCxnSpPr>
          <p:nvPr/>
        </p:nvCxnSpPr>
        <p:spPr bwMode="auto">
          <a:xfrm>
            <a:off x="5878513" y="5240338"/>
            <a:ext cx="0" cy="682625"/>
          </a:xfrm>
          <a:prstGeom prst="straightConnector1">
            <a:avLst/>
          </a:prstGeom>
          <a:noFill/>
          <a:ln w="57150" cap="flat" cmpd="sng" algn="ctr">
            <a:solidFill>
              <a:srgbClr val="FF0000"/>
            </a:solidFill>
            <a:prstDash val="solid"/>
            <a:round/>
            <a:headEnd type="none" w="sm" len="sm"/>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177800" y="1100667"/>
          <a:ext cx="8683977" cy="5545666"/>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8435" name="Titolo 1"/>
          <p:cNvSpPr txBox="1">
            <a:spLocks/>
          </p:cNvSpPr>
          <p:nvPr/>
        </p:nvSpPr>
        <p:spPr bwMode="auto">
          <a:xfrm>
            <a:off x="939010" y="242717"/>
            <a:ext cx="7583488" cy="601662"/>
          </a:xfrm>
          <a:prstGeom prst="rect">
            <a:avLst/>
          </a:prstGeom>
          <a:noFill/>
          <a:ln w="9525">
            <a:noFill/>
            <a:miter lim="800000"/>
            <a:headEnd/>
            <a:tailEnd/>
          </a:ln>
        </p:spPr>
        <p:txBody>
          <a:bodyPr anchor="ctr">
            <a:prstTxWarp prst="textNoShape">
              <a:avLst/>
            </a:prstTxWarp>
          </a:bodyPr>
          <a:lstStyle/>
          <a:p>
            <a:pPr algn="ctr" defTabSz="914400">
              <a:lnSpc>
                <a:spcPct val="90000"/>
              </a:lnSpc>
            </a:pPr>
            <a:r>
              <a:rPr lang="it-IT" sz="4400" dirty="0" err="1" smtClean="0">
                <a:solidFill>
                  <a:schemeClr val="tx1">
                    <a:lumMod val="65000"/>
                    <a:lumOff val="35000"/>
                  </a:schemeClr>
                </a:solidFill>
                <a:latin typeface="+mj-lt"/>
              </a:rPr>
              <a:t>Ideal</a:t>
            </a:r>
            <a:r>
              <a:rPr lang="it-IT" sz="4400" dirty="0" smtClean="0">
                <a:solidFill>
                  <a:schemeClr val="tx1">
                    <a:lumMod val="65000"/>
                    <a:lumOff val="35000"/>
                  </a:schemeClr>
                </a:solidFill>
                <a:latin typeface="+mj-lt"/>
              </a:rPr>
              <a:t> </a:t>
            </a:r>
            <a:r>
              <a:rPr lang="it-IT" sz="4400" dirty="0" err="1" smtClean="0">
                <a:solidFill>
                  <a:schemeClr val="tx1">
                    <a:lumMod val="65000"/>
                    <a:lumOff val="35000"/>
                  </a:schemeClr>
                </a:solidFill>
                <a:latin typeface="+mj-lt"/>
              </a:rPr>
              <a:t>Pca</a:t>
            </a:r>
            <a:r>
              <a:rPr lang="it-IT" sz="4400" dirty="0" smtClean="0">
                <a:solidFill>
                  <a:schemeClr val="tx1">
                    <a:lumMod val="65000"/>
                    <a:lumOff val="35000"/>
                  </a:schemeClr>
                </a:solidFill>
                <a:latin typeface="+mj-lt"/>
              </a:rPr>
              <a:t> </a:t>
            </a:r>
            <a:r>
              <a:rPr lang="it-IT" sz="4400" dirty="0" err="1" smtClean="0">
                <a:solidFill>
                  <a:schemeClr val="tx1">
                    <a:lumMod val="65000"/>
                    <a:lumOff val="35000"/>
                  </a:schemeClr>
                </a:solidFill>
                <a:latin typeface="+mj-lt"/>
              </a:rPr>
              <a:t>biomarker</a:t>
            </a:r>
            <a:endParaRPr lang="it-IT" sz="4400" dirty="0">
              <a:solidFill>
                <a:schemeClr val="tx1">
                  <a:lumMod val="65000"/>
                  <a:lumOff val="35000"/>
                </a:schemeClr>
              </a:solidFill>
              <a:latin typeface="+mj-lt"/>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descr="phi_radicale.jpg"/>
          <p:cNvPicPr>
            <a:picLocks noChangeAspect="1"/>
          </p:cNvPicPr>
          <p:nvPr/>
        </p:nvPicPr>
        <p:blipFill>
          <a:blip r:embed="rId2"/>
          <a:stretch>
            <a:fillRect/>
          </a:stretch>
        </p:blipFill>
        <p:spPr>
          <a:xfrm>
            <a:off x="1057436" y="890992"/>
            <a:ext cx="6836229" cy="3437298"/>
          </a:xfrm>
          <a:prstGeom prst="rect">
            <a:avLst/>
          </a:prstGeom>
          <a:ln>
            <a:noFill/>
          </a:ln>
          <a:effectLst>
            <a:outerShdw blurRad="292100" dist="139700" dir="2700000" algn="tl" rotWithShape="0">
              <a:srgbClr val="333333">
                <a:alpha val="65000"/>
              </a:srgbClr>
            </a:outerShdw>
          </a:effectLst>
        </p:spPr>
      </p:pic>
      <p:sp>
        <p:nvSpPr>
          <p:cNvPr id="5" name="Titolo 4"/>
          <p:cNvSpPr>
            <a:spLocks noGrp="1"/>
          </p:cNvSpPr>
          <p:nvPr>
            <p:ph type="title"/>
          </p:nvPr>
        </p:nvSpPr>
        <p:spPr>
          <a:xfrm>
            <a:off x="490618" y="57382"/>
            <a:ext cx="8229600" cy="766762"/>
          </a:xfrm>
        </p:spPr>
        <p:txBody>
          <a:bodyPr/>
          <a:lstStyle/>
          <a:p>
            <a:r>
              <a:rPr lang="en-GB" dirty="0" smtClean="0"/>
              <a:t>2012</a:t>
            </a:r>
            <a:endParaRPr lang="en-GB" dirty="0"/>
          </a:p>
        </p:txBody>
      </p:sp>
      <p:sp>
        <p:nvSpPr>
          <p:cNvPr id="7" name="Rettangolo 6"/>
          <p:cNvSpPr/>
          <p:nvPr/>
        </p:nvSpPr>
        <p:spPr>
          <a:xfrm>
            <a:off x="490618" y="4625297"/>
            <a:ext cx="8229600" cy="1874445"/>
          </a:xfrm>
          <a:prstGeom prst="rect">
            <a:avLst/>
          </a:prstGeom>
        </p:spPr>
        <p:txBody>
          <a:bodyPr wrap="square" anchor="ctr">
            <a:spAutoFit/>
          </a:bodyPr>
          <a:lstStyle/>
          <a:p>
            <a:pPr algn="ctr">
              <a:lnSpc>
                <a:spcPts val="3480"/>
              </a:lnSpc>
            </a:pPr>
            <a:r>
              <a:rPr lang="it-IT" sz="2400" dirty="0"/>
              <a:t>The </a:t>
            </a:r>
            <a:r>
              <a:rPr lang="it-IT" sz="2400" dirty="0" err="1"/>
              <a:t>aim</a:t>
            </a:r>
            <a:r>
              <a:rPr lang="it-IT" sz="2400" dirty="0"/>
              <a:t> </a:t>
            </a:r>
            <a:r>
              <a:rPr lang="it-IT" sz="2400" dirty="0" err="1"/>
              <a:t>of</a:t>
            </a:r>
            <a:r>
              <a:rPr lang="it-IT" sz="2400" dirty="0"/>
              <a:t> </a:t>
            </a:r>
            <a:r>
              <a:rPr lang="it-IT" sz="2400" dirty="0" err="1"/>
              <a:t>this</a:t>
            </a:r>
            <a:r>
              <a:rPr lang="it-IT" sz="2400" dirty="0"/>
              <a:t> </a:t>
            </a:r>
            <a:r>
              <a:rPr lang="it-IT" sz="2400" dirty="0" err="1"/>
              <a:t>study</a:t>
            </a:r>
            <a:r>
              <a:rPr lang="it-IT" sz="2400" dirty="0"/>
              <a:t> </a:t>
            </a:r>
            <a:r>
              <a:rPr lang="it-IT" sz="2400" dirty="0" err="1"/>
              <a:t>was</a:t>
            </a:r>
            <a:r>
              <a:rPr lang="it-IT" sz="2400" dirty="0"/>
              <a:t> </a:t>
            </a:r>
            <a:r>
              <a:rPr lang="it-IT" sz="2400" dirty="0" err="1"/>
              <a:t>to</a:t>
            </a:r>
            <a:r>
              <a:rPr lang="it-IT" sz="2400" dirty="0"/>
              <a:t> test the </a:t>
            </a:r>
            <a:r>
              <a:rPr lang="it-IT" sz="2400" dirty="0" err="1"/>
              <a:t>hypothesis</a:t>
            </a:r>
            <a:r>
              <a:rPr lang="it-IT" sz="2400" dirty="0"/>
              <a:t> </a:t>
            </a:r>
            <a:r>
              <a:rPr lang="it-IT" sz="2400" dirty="0" err="1"/>
              <a:t>that</a:t>
            </a:r>
            <a:r>
              <a:rPr lang="it-IT" sz="2400" dirty="0" smtClean="0"/>
              <a:t> phi </a:t>
            </a:r>
            <a:r>
              <a:rPr lang="it-IT" sz="2400" dirty="0" err="1" smtClean="0"/>
              <a:t>predicts</a:t>
            </a:r>
            <a:r>
              <a:rPr lang="it-IT" sz="2400" dirty="0" smtClean="0"/>
              <a:t> </a:t>
            </a:r>
            <a:r>
              <a:rPr lang="it-IT" sz="2400" dirty="0"/>
              <a:t>the </a:t>
            </a:r>
            <a:r>
              <a:rPr lang="it-IT" sz="2400" dirty="0" err="1"/>
              <a:t>pathologic</a:t>
            </a:r>
            <a:r>
              <a:rPr lang="it-IT" sz="2400" dirty="0"/>
              <a:t> PCa </a:t>
            </a:r>
            <a:r>
              <a:rPr lang="it-IT" sz="2400" dirty="0" err="1" smtClean="0"/>
              <a:t>characteristics</a:t>
            </a:r>
            <a:r>
              <a:rPr lang="it-IT" sz="2400" dirty="0" smtClean="0"/>
              <a:t> </a:t>
            </a:r>
            <a:r>
              <a:rPr lang="it-IT" sz="2400" dirty="0" err="1" smtClean="0"/>
              <a:t>within</a:t>
            </a:r>
            <a:r>
              <a:rPr lang="it-IT" sz="2400" dirty="0" smtClean="0"/>
              <a:t> </a:t>
            </a:r>
            <a:r>
              <a:rPr lang="it-IT" sz="2400" dirty="0"/>
              <a:t>a </a:t>
            </a:r>
            <a:r>
              <a:rPr lang="it-IT" sz="2400" dirty="0" err="1"/>
              <a:t>prospectively</a:t>
            </a:r>
            <a:r>
              <a:rPr lang="it-IT" sz="2400" dirty="0"/>
              <a:t> </a:t>
            </a:r>
            <a:r>
              <a:rPr lang="it-IT" sz="2400" dirty="0" err="1"/>
              <a:t>collected</a:t>
            </a:r>
            <a:r>
              <a:rPr lang="it-IT" sz="2400" dirty="0"/>
              <a:t> </a:t>
            </a:r>
            <a:r>
              <a:rPr lang="it-IT" sz="2400" dirty="0" err="1"/>
              <a:t>contemporary</a:t>
            </a:r>
            <a:r>
              <a:rPr lang="it-IT" sz="2400" dirty="0"/>
              <a:t> </a:t>
            </a:r>
            <a:r>
              <a:rPr lang="it-IT" sz="2400" dirty="0" err="1"/>
              <a:t>cohort</a:t>
            </a:r>
            <a:r>
              <a:rPr lang="it-IT" sz="2400" dirty="0"/>
              <a:t> </a:t>
            </a:r>
            <a:r>
              <a:rPr lang="it-IT" sz="2400" dirty="0" err="1" smtClean="0"/>
              <a:t>of</a:t>
            </a:r>
            <a:r>
              <a:rPr lang="it-IT" sz="2400" dirty="0" smtClean="0"/>
              <a:t> </a:t>
            </a:r>
            <a:r>
              <a:rPr lang="it-IT" sz="2400" dirty="0" smtClean="0">
                <a:solidFill>
                  <a:srgbClr val="FFFF00"/>
                </a:solidFill>
              </a:rPr>
              <a:t>350 </a:t>
            </a:r>
            <a:r>
              <a:rPr lang="it-IT" sz="2400" dirty="0" err="1" smtClean="0">
                <a:solidFill>
                  <a:srgbClr val="FFFF00"/>
                </a:solidFill>
              </a:rPr>
              <a:t>patients</a:t>
            </a:r>
            <a:r>
              <a:rPr lang="it-IT" sz="2400" dirty="0" smtClean="0"/>
              <a:t> </a:t>
            </a:r>
            <a:r>
              <a:rPr lang="it-IT" sz="2400" dirty="0" err="1"/>
              <a:t>who</a:t>
            </a:r>
            <a:r>
              <a:rPr lang="it-IT" sz="2400" dirty="0"/>
              <a:t> </a:t>
            </a:r>
            <a:r>
              <a:rPr lang="it-IT" sz="2400" dirty="0" err="1"/>
              <a:t>underwent</a:t>
            </a:r>
            <a:r>
              <a:rPr lang="it-IT" sz="2400" dirty="0"/>
              <a:t> RP </a:t>
            </a:r>
            <a:r>
              <a:rPr lang="it-IT" sz="2400" dirty="0" err="1"/>
              <a:t>for</a:t>
            </a:r>
            <a:r>
              <a:rPr lang="it-IT" sz="2400" dirty="0"/>
              <a:t> </a:t>
            </a:r>
            <a:r>
              <a:rPr lang="it-IT" sz="2400" dirty="0" err="1"/>
              <a:t>clinically</a:t>
            </a:r>
            <a:r>
              <a:rPr lang="it-IT" sz="2400" dirty="0"/>
              <a:t> </a:t>
            </a:r>
            <a:r>
              <a:rPr lang="it-IT" sz="2400" dirty="0" err="1"/>
              <a:t>localised</a:t>
            </a:r>
            <a:r>
              <a:rPr lang="it-IT" sz="2400" dirty="0"/>
              <a:t> PCa at </a:t>
            </a:r>
            <a:r>
              <a:rPr lang="it-IT" sz="2400" dirty="0" smtClean="0"/>
              <a:t>a single </a:t>
            </a:r>
            <a:r>
              <a:rPr lang="it-IT" sz="2400" dirty="0" err="1"/>
              <a:t>high-volume</a:t>
            </a:r>
            <a:r>
              <a:rPr lang="it-IT" sz="2400" dirty="0"/>
              <a:t> </a:t>
            </a:r>
            <a:r>
              <a:rPr lang="it-IT" sz="2400" dirty="0" err="1"/>
              <a:t>institution</a:t>
            </a:r>
            <a:r>
              <a:rPr lang="it-IT" sz="2400" dirty="0"/>
              <a:t>.</a:t>
            </a:r>
            <a:endParaRPr lang="en-GB"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512763"/>
            <a:ext cx="7772400" cy="914400"/>
          </a:xfrm>
        </p:spPr>
        <p:txBody>
          <a:bodyPr>
            <a:normAutofit fontScale="90000"/>
          </a:bodyPr>
          <a:lstStyle/>
          <a:p>
            <a:pPr algn="ctr">
              <a:defRPr/>
            </a:pPr>
            <a:r>
              <a:rPr lang="en-GB" dirty="0" smtClean="0"/>
              <a:t>Correlation with continuous variables</a:t>
            </a:r>
          </a:p>
        </p:txBody>
      </p:sp>
      <p:graphicFrame>
        <p:nvGraphicFramePr>
          <p:cNvPr id="7" name="Segnaposto contenuto 6"/>
          <p:cNvGraphicFramePr>
            <a:graphicFrameLocks noGrp="1"/>
          </p:cNvGraphicFramePr>
          <p:nvPr>
            <p:ph sz="half" idx="4294967295"/>
          </p:nvPr>
        </p:nvGraphicFramePr>
        <p:xfrm>
          <a:off x="401016" y="1981200"/>
          <a:ext cx="8361984" cy="4486168"/>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990600" y="512763"/>
            <a:ext cx="7772400" cy="914400"/>
          </a:xfrm>
        </p:spPr>
        <p:txBody>
          <a:bodyPr>
            <a:normAutofit fontScale="90000"/>
          </a:bodyPr>
          <a:lstStyle/>
          <a:p>
            <a:pPr algn="ctr">
              <a:defRPr/>
            </a:pPr>
            <a:r>
              <a:rPr lang="it-IT" dirty="0" err="1" smtClean="0"/>
              <a:t>Correlation</a:t>
            </a:r>
            <a:r>
              <a:rPr lang="it-IT" dirty="0" smtClean="0"/>
              <a:t> </a:t>
            </a:r>
            <a:r>
              <a:rPr lang="it-IT" dirty="0" err="1" smtClean="0"/>
              <a:t>with</a:t>
            </a:r>
            <a:r>
              <a:rPr lang="it-IT" dirty="0" smtClean="0"/>
              <a:t> </a:t>
            </a:r>
            <a:r>
              <a:rPr lang="it-IT" dirty="0" err="1" smtClean="0"/>
              <a:t>continuous</a:t>
            </a:r>
            <a:r>
              <a:rPr lang="it-IT" dirty="0" smtClean="0"/>
              <a:t> </a:t>
            </a:r>
            <a:r>
              <a:rPr lang="it-IT" dirty="0" err="1" smtClean="0"/>
              <a:t>variables</a:t>
            </a:r>
            <a:endParaRPr lang="it-IT" dirty="0" smtClean="0"/>
          </a:p>
        </p:txBody>
      </p:sp>
      <p:graphicFrame>
        <p:nvGraphicFramePr>
          <p:cNvPr id="4" name="Diagramma 3"/>
          <p:cNvGraphicFramePr/>
          <p:nvPr/>
        </p:nvGraphicFramePr>
        <p:xfrm>
          <a:off x="350889" y="1560859"/>
          <a:ext cx="8478947" cy="486886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823681" y="83560"/>
            <a:ext cx="7583487" cy="923925"/>
          </a:xfrm>
        </p:spPr>
        <p:txBody>
          <a:bodyPr/>
          <a:lstStyle/>
          <a:p>
            <a:pPr algn="ctr">
              <a:defRPr/>
            </a:pPr>
            <a:r>
              <a:rPr lang="it-IT" dirty="0" smtClean="0"/>
              <a:t>PHI </a:t>
            </a:r>
            <a:r>
              <a:rPr lang="it-IT" dirty="0" err="1" smtClean="0"/>
              <a:t>as</a:t>
            </a:r>
            <a:r>
              <a:rPr lang="it-IT" dirty="0" smtClean="0"/>
              <a:t> </a:t>
            </a:r>
            <a:r>
              <a:rPr lang="it-IT" dirty="0" err="1" smtClean="0"/>
              <a:t>predictor</a:t>
            </a:r>
            <a:endParaRPr lang="it-IT" dirty="0" smtClean="0"/>
          </a:p>
        </p:txBody>
      </p:sp>
      <p:graphicFrame>
        <p:nvGraphicFramePr>
          <p:cNvPr id="4" name="Segnaposto contenuto 3"/>
          <p:cNvGraphicFramePr>
            <a:graphicFrameLocks noGrp="1"/>
          </p:cNvGraphicFramePr>
          <p:nvPr>
            <p:ph idx="1"/>
          </p:nvPr>
        </p:nvGraphicFramePr>
        <p:xfrm>
          <a:off x="401016" y="1219200"/>
          <a:ext cx="8361983" cy="5105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177800" y="1100667"/>
          <a:ext cx="8683977" cy="5545666"/>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8435" name="Titolo 1"/>
          <p:cNvSpPr txBox="1">
            <a:spLocks/>
          </p:cNvSpPr>
          <p:nvPr/>
        </p:nvSpPr>
        <p:spPr bwMode="auto">
          <a:xfrm>
            <a:off x="939010" y="242717"/>
            <a:ext cx="7583488" cy="601662"/>
          </a:xfrm>
          <a:prstGeom prst="rect">
            <a:avLst/>
          </a:prstGeom>
          <a:noFill/>
          <a:ln w="9525">
            <a:noFill/>
            <a:miter lim="800000"/>
            <a:headEnd/>
            <a:tailEnd/>
          </a:ln>
        </p:spPr>
        <p:txBody>
          <a:bodyPr anchor="ctr">
            <a:prstTxWarp prst="textNoShape">
              <a:avLst/>
            </a:prstTxWarp>
          </a:bodyPr>
          <a:lstStyle/>
          <a:p>
            <a:pPr algn="ctr" defTabSz="914400">
              <a:lnSpc>
                <a:spcPct val="90000"/>
              </a:lnSpc>
            </a:pPr>
            <a:r>
              <a:rPr lang="it-IT" sz="4400" dirty="0" err="1" smtClean="0">
                <a:solidFill>
                  <a:schemeClr val="tx1">
                    <a:lumMod val="65000"/>
                    <a:lumOff val="35000"/>
                  </a:schemeClr>
                </a:solidFill>
                <a:latin typeface="+mj-lt"/>
              </a:rPr>
              <a:t>Questions</a:t>
            </a:r>
            <a:r>
              <a:rPr lang="it-IT" sz="4400" dirty="0" smtClean="0">
                <a:solidFill>
                  <a:schemeClr val="tx1">
                    <a:lumMod val="65000"/>
                    <a:lumOff val="35000"/>
                  </a:schemeClr>
                </a:solidFill>
                <a:latin typeface="+mj-lt"/>
              </a:rPr>
              <a:t> </a:t>
            </a:r>
            <a:r>
              <a:rPr lang="it-IT" sz="4400" dirty="0" err="1" smtClean="0">
                <a:solidFill>
                  <a:schemeClr val="tx1">
                    <a:lumMod val="65000"/>
                    <a:lumOff val="35000"/>
                  </a:schemeClr>
                </a:solidFill>
                <a:latin typeface="+mj-lt"/>
              </a:rPr>
              <a:t>need</a:t>
            </a:r>
            <a:r>
              <a:rPr lang="it-IT" sz="4400" dirty="0" smtClean="0">
                <a:solidFill>
                  <a:schemeClr val="tx1">
                    <a:lumMod val="65000"/>
                    <a:lumOff val="35000"/>
                  </a:schemeClr>
                </a:solidFill>
                <a:latin typeface="+mj-lt"/>
              </a:rPr>
              <a:t> </a:t>
            </a:r>
            <a:r>
              <a:rPr lang="it-IT" sz="4400" dirty="0" err="1" smtClean="0">
                <a:solidFill>
                  <a:schemeClr val="tx1">
                    <a:lumMod val="65000"/>
                    <a:lumOff val="35000"/>
                  </a:schemeClr>
                </a:solidFill>
                <a:latin typeface="+mj-lt"/>
              </a:rPr>
              <a:t>answers</a:t>
            </a:r>
            <a:endParaRPr lang="it-IT" sz="4400" dirty="0">
              <a:solidFill>
                <a:schemeClr val="tx1">
                  <a:lumMod val="65000"/>
                  <a:lumOff val="35000"/>
                </a:schemeClr>
              </a:solidFill>
              <a:latin typeface="+mj-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762000" y="914400"/>
            <a:ext cx="7772400"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magine 6" descr="Urology.gif"/>
          <p:cNvPicPr>
            <a:picLocks noChangeAspect="1"/>
          </p:cNvPicPr>
          <p:nvPr/>
        </p:nvPicPr>
        <p:blipFill>
          <a:blip r:embed="rId3"/>
          <a:stretch>
            <a:fillRect/>
          </a:stretch>
        </p:blipFill>
        <p:spPr>
          <a:xfrm>
            <a:off x="990600" y="4343400"/>
            <a:ext cx="1549400" cy="2070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magine 7"/>
          <p:cNvPicPr>
            <a:picLocks noChangeAspect="1"/>
          </p:cNvPicPr>
          <p:nvPr/>
        </p:nvPicPr>
        <p:blipFill>
          <a:blip r:embed="rId4"/>
          <a:stretch>
            <a:fillRect/>
          </a:stretch>
        </p:blipFill>
        <p:spPr>
          <a:xfrm>
            <a:off x="3048000" y="4343400"/>
            <a:ext cx="5730539" cy="1917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sellaDiTesto 10"/>
          <p:cNvSpPr txBox="1"/>
          <p:nvPr/>
        </p:nvSpPr>
        <p:spPr>
          <a:xfrm>
            <a:off x="990600" y="5864423"/>
            <a:ext cx="561271" cy="307777"/>
          </a:xfrm>
          <a:prstGeom prst="rect">
            <a:avLst/>
          </a:prstGeom>
          <a:noFill/>
        </p:spPr>
        <p:txBody>
          <a:bodyPr wrap="none" rtlCol="0">
            <a:spAutoFit/>
          </a:bodyPr>
          <a:lstStyle/>
          <a:p>
            <a:r>
              <a:rPr lang="en-GB" sz="1400" dirty="0" smtClean="0"/>
              <a:t>2011</a:t>
            </a:r>
            <a:endParaRPr lang="en-GB" sz="1400" dirty="0"/>
          </a:p>
        </p:txBody>
      </p:sp>
      <p:sp>
        <p:nvSpPr>
          <p:cNvPr id="9" name="CasellaDiTesto 8"/>
          <p:cNvSpPr txBox="1"/>
          <p:nvPr/>
        </p:nvSpPr>
        <p:spPr>
          <a:xfrm>
            <a:off x="7895452" y="284096"/>
            <a:ext cx="883087" cy="461665"/>
          </a:xfrm>
          <a:prstGeom prst="rect">
            <a:avLst/>
          </a:prstGeom>
          <a:noFill/>
        </p:spPr>
        <p:txBody>
          <a:bodyPr wrap="none" rtlCol="0">
            <a:spAutoFit/>
          </a:bodyPr>
          <a:lstStyle/>
          <a:p>
            <a:r>
              <a:rPr lang="en-GB" sz="2400" i="1" dirty="0"/>
              <a:t>2</a:t>
            </a:r>
            <a:r>
              <a:rPr lang="en-GB" sz="2400" i="1" dirty="0" smtClean="0"/>
              <a:t>011</a:t>
            </a:r>
            <a:endParaRPr lang="en-GB" sz="24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olo 2"/>
          <p:cNvSpPr>
            <a:spLocks noGrp="1"/>
          </p:cNvSpPr>
          <p:nvPr>
            <p:ph type="title"/>
          </p:nvPr>
        </p:nvSpPr>
        <p:spPr>
          <a:xfrm>
            <a:off x="1066800" y="152400"/>
            <a:ext cx="7772400" cy="990600"/>
          </a:xfrm>
        </p:spPr>
        <p:txBody>
          <a:bodyPr>
            <a:normAutofit fontScale="90000"/>
            <a:scene3d>
              <a:camera prst="orthographicFront"/>
              <a:lightRig rig="soft" dir="t"/>
            </a:scene3d>
            <a:sp3d prstMaterial="softEdge">
              <a:bevelT w="25400" h="25400"/>
            </a:sp3d>
          </a:bodyPr>
          <a:lstStyle/>
          <a:p>
            <a:pPr algn="ctr" eaLnBrk="1" fontAlgn="auto" hangingPunct="1">
              <a:spcAft>
                <a:spcPts val="0"/>
              </a:spcAft>
              <a:defRPr/>
            </a:pPr>
            <a:r>
              <a:rPr lang="it-IT" sz="4000" dirty="0" err="1" smtClean="0">
                <a:solidFill>
                  <a:srgbClr val="FFFFFF"/>
                </a:solidFill>
                <a:ea typeface="+mj-ea"/>
                <a:cs typeface="+mj-cs"/>
              </a:rPr>
              <a:t>Current</a:t>
            </a:r>
            <a:r>
              <a:rPr lang="it-IT" sz="4000" dirty="0" smtClean="0">
                <a:solidFill>
                  <a:srgbClr val="FFFFFF"/>
                </a:solidFill>
                <a:ea typeface="+mj-ea"/>
                <a:cs typeface="+mj-cs"/>
              </a:rPr>
              <a:t> </a:t>
            </a:r>
            <a:r>
              <a:rPr lang="it-IT" sz="4000" dirty="0" err="1" smtClean="0">
                <a:solidFill>
                  <a:srgbClr val="FFFFFF"/>
                </a:solidFill>
              </a:rPr>
              <a:t>Male</a:t>
            </a:r>
            <a:r>
              <a:rPr lang="it-IT" sz="4000" dirty="0" err="1" smtClean="0">
                <a:solidFill>
                  <a:srgbClr val="FFFFFF"/>
                </a:solidFill>
                <a:ea typeface="+mj-ea"/>
                <a:cs typeface="+mj-cs"/>
              </a:rPr>
              <a:t>Western</a:t>
            </a:r>
            <a:r>
              <a:rPr lang="it-IT" sz="4000" dirty="0" smtClean="0">
                <a:solidFill>
                  <a:srgbClr val="FFFFFF"/>
                </a:solidFill>
                <a:ea typeface="+mj-ea"/>
                <a:cs typeface="+mj-cs"/>
              </a:rPr>
              <a:t> </a:t>
            </a:r>
            <a:r>
              <a:rPr lang="it-IT" sz="4000" dirty="0" err="1" smtClean="0">
                <a:solidFill>
                  <a:srgbClr val="FFFFFF"/>
                </a:solidFill>
              </a:rPr>
              <a:t>P</a:t>
            </a:r>
            <a:r>
              <a:rPr lang="it-IT" sz="4000" dirty="0" err="1" smtClean="0">
                <a:solidFill>
                  <a:srgbClr val="FFFFFF"/>
                </a:solidFill>
                <a:ea typeface="+mj-ea"/>
                <a:cs typeface="+mj-cs"/>
              </a:rPr>
              <a:t>opulation</a:t>
            </a:r>
            <a:r>
              <a:rPr lang="it-IT" sz="4000" dirty="0" smtClean="0">
                <a:solidFill>
                  <a:srgbClr val="FFFFFF"/>
                </a:solidFill>
                <a:ea typeface="+mj-ea"/>
                <a:cs typeface="+mj-cs"/>
              </a:rPr>
              <a:t>: </a:t>
            </a:r>
            <a:r>
              <a:rPr lang="it-IT" dirty="0" smtClean="0">
                <a:solidFill>
                  <a:srgbClr val="FFFFFF"/>
                </a:solidFill>
                <a:ea typeface="+mj-ea"/>
                <a:cs typeface="+mj-cs"/>
              </a:rPr>
              <a:t/>
            </a:r>
            <a:br>
              <a:rPr lang="it-IT" dirty="0" smtClean="0">
                <a:solidFill>
                  <a:srgbClr val="FFFFFF"/>
                </a:solidFill>
                <a:ea typeface="+mj-ea"/>
                <a:cs typeface="+mj-cs"/>
              </a:rPr>
            </a:br>
            <a:r>
              <a:rPr lang="it-IT" sz="3100" i="1" dirty="0" smtClean="0">
                <a:solidFill>
                  <a:srgbClr val="FFFFFF"/>
                </a:solidFill>
                <a:ea typeface="+mj-ea"/>
                <a:cs typeface="+mj-cs"/>
              </a:rPr>
              <a:t>baby boomers</a:t>
            </a:r>
            <a:endParaRPr lang="it-IT" sz="3100" i="1" dirty="0">
              <a:solidFill>
                <a:srgbClr val="FFFFFF"/>
              </a:solidFill>
              <a:ea typeface="+mj-ea"/>
              <a:cs typeface="+mj-cs"/>
            </a:endParaRPr>
          </a:p>
        </p:txBody>
      </p:sp>
      <p:pic>
        <p:nvPicPr>
          <p:cNvPr id="6" name="Immagine 5" descr="anni60_1.jpg"/>
          <p:cNvPicPr>
            <a:picLocks noChangeAspect="1"/>
          </p:cNvPicPr>
          <p:nvPr/>
        </p:nvPicPr>
        <p:blipFill>
          <a:blip r:embed="rId2"/>
          <a:stretch>
            <a:fillRect/>
          </a:stretch>
        </p:blipFill>
        <p:spPr>
          <a:xfrm>
            <a:off x="1371600" y="1600200"/>
            <a:ext cx="6756400" cy="4697809"/>
          </a:xfrm>
          <a:prstGeom prst="rect">
            <a:avLst/>
          </a:prstGeom>
          <a:ln>
            <a:noFill/>
          </a:ln>
          <a:effectLst>
            <a:outerShdw blurRad="292100" dist="139700" dir="2700000" algn="tl" rotWithShape="0">
              <a:srgbClr val="333333">
                <a:alpha val="65000"/>
              </a:srgbClr>
            </a:outerShdw>
          </a:effectLst>
        </p:spPr>
      </p:pic>
      <p:sp>
        <p:nvSpPr>
          <p:cNvPr id="7" name="CasellaDiTesto 6"/>
          <p:cNvSpPr txBox="1"/>
          <p:nvPr/>
        </p:nvSpPr>
        <p:spPr>
          <a:xfrm>
            <a:off x="7269245" y="6474023"/>
            <a:ext cx="1801269" cy="307777"/>
          </a:xfrm>
          <a:prstGeom prst="rect">
            <a:avLst/>
          </a:prstGeom>
          <a:noFill/>
        </p:spPr>
        <p:txBody>
          <a:bodyPr wrap="none" rtlCol="0">
            <a:spAutoFit/>
          </a:bodyPr>
          <a:lstStyle/>
          <a:p>
            <a:pPr algn="r"/>
            <a:r>
              <a:rPr lang="en-GB" sz="1400" i="1" dirty="0" smtClean="0">
                <a:solidFill>
                  <a:srgbClr val="FFFFFF"/>
                </a:solidFill>
              </a:rPr>
              <a:t>Forte </a:t>
            </a:r>
            <a:r>
              <a:rPr lang="en-GB" sz="1400" i="1" dirty="0" err="1" smtClean="0">
                <a:solidFill>
                  <a:srgbClr val="FFFFFF"/>
                </a:solidFill>
              </a:rPr>
              <a:t>dei</a:t>
            </a:r>
            <a:r>
              <a:rPr lang="en-GB" sz="1400" i="1" dirty="0" smtClean="0">
                <a:solidFill>
                  <a:srgbClr val="FFFFFF"/>
                </a:solidFill>
              </a:rPr>
              <a:t> </a:t>
            </a:r>
            <a:r>
              <a:rPr lang="en-GB" sz="1400" i="1" dirty="0" err="1" smtClean="0">
                <a:solidFill>
                  <a:srgbClr val="FFFFFF"/>
                </a:solidFill>
              </a:rPr>
              <a:t>Marmi</a:t>
            </a:r>
            <a:r>
              <a:rPr lang="en-GB" sz="1400" i="1" dirty="0" smtClean="0">
                <a:solidFill>
                  <a:srgbClr val="FFFFFF"/>
                </a:solidFill>
              </a:rPr>
              <a:t> 1968</a:t>
            </a:r>
            <a:endParaRPr lang="en-GB" sz="1400" i="1" dirty="0">
              <a:solidFill>
                <a:srgbClr val="FFFFFF"/>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209800" y="381000"/>
            <a:ext cx="4876800" cy="3279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magine 3"/>
          <p:cNvPicPr>
            <a:picLocks noChangeAspect="1"/>
          </p:cNvPicPr>
          <p:nvPr/>
        </p:nvPicPr>
        <p:blipFill>
          <a:blip r:embed="rId3"/>
          <a:stretch>
            <a:fillRect/>
          </a:stretch>
        </p:blipFill>
        <p:spPr>
          <a:xfrm>
            <a:off x="1209003" y="3777935"/>
            <a:ext cx="7020597" cy="2775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magine 1" descr="Tosian_1.png"/>
          <p:cNvPicPr>
            <a:picLocks noChangeAspect="1"/>
          </p:cNvPicPr>
          <p:nvPr/>
        </p:nvPicPr>
        <p:blipFill>
          <a:blip r:embed="rId2"/>
          <a:stretch>
            <a:fillRect/>
          </a:stretch>
        </p:blipFill>
        <p:spPr>
          <a:xfrm>
            <a:off x="441755" y="906580"/>
            <a:ext cx="8522781" cy="1641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descr="JU.png"/>
          <p:cNvPicPr>
            <a:picLocks noChangeAspect="1"/>
          </p:cNvPicPr>
          <p:nvPr/>
        </p:nvPicPr>
        <p:blipFill>
          <a:blip r:embed="rId3"/>
          <a:stretch>
            <a:fillRect/>
          </a:stretch>
        </p:blipFill>
        <p:spPr>
          <a:xfrm rot="1944571">
            <a:off x="6719097" y="2069002"/>
            <a:ext cx="2256502" cy="820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asellaDiTesto 3"/>
          <p:cNvSpPr txBox="1"/>
          <p:nvPr/>
        </p:nvSpPr>
        <p:spPr>
          <a:xfrm>
            <a:off x="634594" y="4120444"/>
            <a:ext cx="7807245" cy="1815882"/>
          </a:xfrm>
          <a:prstGeom prst="rect">
            <a:avLst/>
          </a:prstGeom>
          <a:noFill/>
        </p:spPr>
        <p:txBody>
          <a:bodyPr wrap="none" rtlCol="0" anchor="ctr">
            <a:spAutoFit/>
          </a:bodyPr>
          <a:lstStyle/>
          <a:p>
            <a:pPr algn="ctr"/>
            <a:r>
              <a:rPr lang="en-US" sz="2800" b="1" dirty="0" smtClean="0"/>
              <a:t>In men under AS either the </a:t>
            </a:r>
            <a:r>
              <a:rPr lang="en-US" sz="2800" b="1" dirty="0" smtClean="0">
                <a:solidFill>
                  <a:srgbClr val="FFFF00"/>
                </a:solidFill>
              </a:rPr>
              <a:t>baseline </a:t>
            </a:r>
            <a:r>
              <a:rPr lang="en-US" sz="2800" b="1" dirty="0" smtClean="0"/>
              <a:t>or </a:t>
            </a:r>
            <a:r>
              <a:rPr lang="en-US" sz="2800" b="1" dirty="0" smtClean="0">
                <a:solidFill>
                  <a:srgbClr val="FFFF00"/>
                </a:solidFill>
              </a:rPr>
              <a:t>longitudinal </a:t>
            </a:r>
          </a:p>
          <a:p>
            <a:pPr algn="ctr"/>
            <a:r>
              <a:rPr lang="en-US" sz="2800" b="1" dirty="0" smtClean="0">
                <a:solidFill>
                  <a:srgbClr val="FFFF00"/>
                </a:solidFill>
              </a:rPr>
              <a:t>measurement </a:t>
            </a:r>
            <a:r>
              <a:rPr lang="en-US" sz="2800" b="1" dirty="0" smtClean="0"/>
              <a:t>of %p2PSA or phi </a:t>
            </a:r>
          </a:p>
          <a:p>
            <a:pPr algn="ctr"/>
            <a:r>
              <a:rPr lang="en-US" sz="2800" b="1" dirty="0" smtClean="0"/>
              <a:t>were predictive of </a:t>
            </a:r>
            <a:r>
              <a:rPr lang="en-US" sz="2800" b="1" dirty="0" err="1" smtClean="0"/>
              <a:t>biopy</a:t>
            </a:r>
            <a:r>
              <a:rPr lang="en-US" sz="2800" b="1" dirty="0" smtClean="0"/>
              <a:t> reclassification based </a:t>
            </a:r>
          </a:p>
          <a:p>
            <a:pPr algn="ctr"/>
            <a:r>
              <a:rPr lang="en-US" sz="2800" b="1" dirty="0" smtClean="0"/>
              <a:t>on biopsy Gleason upgrading</a:t>
            </a:r>
            <a:r>
              <a:rPr lang="it-IT" sz="2800" b="1" dirty="0" smtClean="0"/>
              <a:t> </a:t>
            </a:r>
            <a:endParaRPr lang="en-GB" sz="28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177800" y="1100667"/>
          <a:ext cx="8683977" cy="5545666"/>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8435" name="Titolo 1"/>
          <p:cNvSpPr txBox="1">
            <a:spLocks/>
          </p:cNvSpPr>
          <p:nvPr/>
        </p:nvSpPr>
        <p:spPr bwMode="auto">
          <a:xfrm>
            <a:off x="939010" y="242717"/>
            <a:ext cx="7583488" cy="601662"/>
          </a:xfrm>
          <a:prstGeom prst="rect">
            <a:avLst/>
          </a:prstGeom>
          <a:noFill/>
          <a:ln w="9525">
            <a:noFill/>
            <a:miter lim="800000"/>
            <a:headEnd/>
            <a:tailEnd/>
          </a:ln>
        </p:spPr>
        <p:txBody>
          <a:bodyPr anchor="ctr">
            <a:prstTxWarp prst="textNoShape">
              <a:avLst/>
            </a:prstTxWarp>
          </a:bodyPr>
          <a:lstStyle/>
          <a:p>
            <a:pPr algn="ctr" defTabSz="914400">
              <a:lnSpc>
                <a:spcPct val="90000"/>
              </a:lnSpc>
            </a:pPr>
            <a:r>
              <a:rPr lang="it-IT" sz="4400" dirty="0" err="1" smtClean="0">
                <a:solidFill>
                  <a:schemeClr val="tx1">
                    <a:lumMod val="65000"/>
                    <a:lumOff val="35000"/>
                  </a:schemeClr>
                </a:solidFill>
                <a:latin typeface="+mj-lt"/>
              </a:rPr>
              <a:t>Ideal</a:t>
            </a:r>
            <a:r>
              <a:rPr lang="it-IT" sz="4400" dirty="0" smtClean="0">
                <a:solidFill>
                  <a:schemeClr val="tx1">
                    <a:lumMod val="65000"/>
                    <a:lumOff val="35000"/>
                  </a:schemeClr>
                </a:solidFill>
                <a:latin typeface="+mj-lt"/>
              </a:rPr>
              <a:t> PCa </a:t>
            </a:r>
            <a:r>
              <a:rPr lang="it-IT" sz="4400" dirty="0" err="1" smtClean="0">
                <a:solidFill>
                  <a:schemeClr val="tx1">
                    <a:lumMod val="65000"/>
                    <a:lumOff val="35000"/>
                  </a:schemeClr>
                </a:solidFill>
                <a:latin typeface="+mj-lt"/>
              </a:rPr>
              <a:t>biomarker</a:t>
            </a:r>
            <a:endParaRPr lang="it-IT" sz="4400" dirty="0">
              <a:solidFill>
                <a:schemeClr val="tx1">
                  <a:lumMod val="65000"/>
                  <a:lumOff val="35000"/>
                </a:schemeClr>
              </a:solidFill>
              <a:latin typeface="+mj-lt"/>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CasellaDiTesto 1"/>
          <p:cNvSpPr txBox="1">
            <a:spLocks noChangeArrowheads="1"/>
          </p:cNvSpPr>
          <p:nvPr/>
        </p:nvSpPr>
        <p:spPr bwMode="auto">
          <a:xfrm>
            <a:off x="979714" y="47383"/>
            <a:ext cx="7034893" cy="8481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6980" tIns="8490" rIns="16980" bIns="8490">
            <a:prstTxWarp prst="textNoShape">
              <a:avLst/>
            </a:prstTxWarp>
            <a:spAutoFit/>
          </a:bodyPr>
          <a:lstStyle/>
          <a:p>
            <a:pPr algn="ctr">
              <a:defRPr/>
            </a:pPr>
            <a:r>
              <a:rPr lang="it-IT" sz="1100" b="1" dirty="0">
                <a:solidFill>
                  <a:schemeClr val="bg1"/>
                </a:solidFill>
              </a:rPr>
              <a:t>Sensitivity of [-2]proPSA as an ultrasensitive PSA surrogate for the prediction of early biochemical recurrence after radical prostatectomy: an observational cohort study</a:t>
            </a:r>
          </a:p>
          <a:p>
            <a:pPr algn="ctr">
              <a:defRPr/>
            </a:pPr>
            <a:endParaRPr lang="it-IT" sz="400" b="1" dirty="0">
              <a:solidFill>
                <a:schemeClr val="bg1"/>
              </a:solidFill>
            </a:endParaRPr>
          </a:p>
          <a:p>
            <a:pPr algn="ctr">
              <a:defRPr/>
            </a:pPr>
            <a:r>
              <a:rPr lang="it-IT" sz="700" b="1" dirty="0">
                <a:solidFill>
                  <a:schemeClr val="bg1"/>
                </a:solidFill>
              </a:rPr>
              <a:t>M. Lazzeri</a:t>
            </a:r>
            <a:r>
              <a:rPr lang="it-IT" sz="700" b="1" baseline="30000" dirty="0">
                <a:solidFill>
                  <a:schemeClr val="bg1"/>
                </a:solidFill>
              </a:rPr>
              <a:t>1</a:t>
            </a:r>
            <a:r>
              <a:rPr lang="it-IT" sz="700" b="1" dirty="0">
                <a:solidFill>
                  <a:schemeClr val="bg1"/>
                </a:solidFill>
              </a:rPr>
              <a:t>, G. Lughezzani</a:t>
            </a:r>
            <a:r>
              <a:rPr lang="it-IT" sz="700" b="1" baseline="30000" dirty="0">
                <a:solidFill>
                  <a:schemeClr val="bg1"/>
                </a:solidFill>
              </a:rPr>
              <a:t>1</a:t>
            </a:r>
            <a:r>
              <a:rPr lang="it-IT" sz="700" b="1" dirty="0">
                <a:solidFill>
                  <a:schemeClr val="bg1"/>
                </a:solidFill>
              </a:rPr>
              <a:t>, A. Abrate</a:t>
            </a:r>
            <a:r>
              <a:rPr lang="it-IT" sz="700" b="1" baseline="30000" dirty="0">
                <a:solidFill>
                  <a:schemeClr val="bg1"/>
                </a:solidFill>
              </a:rPr>
              <a:t>2</a:t>
            </a:r>
            <a:r>
              <a:rPr lang="it-IT" sz="700" b="1" dirty="0">
                <a:solidFill>
                  <a:schemeClr val="bg1"/>
                </a:solidFill>
              </a:rPr>
              <a:t>, A. Losa</a:t>
            </a:r>
            <a:r>
              <a:rPr lang="it-IT" sz="700" b="1" baseline="30000" dirty="0">
                <a:solidFill>
                  <a:schemeClr val="bg1"/>
                </a:solidFill>
              </a:rPr>
              <a:t>2</a:t>
            </a:r>
            <a:r>
              <a:rPr lang="it-IT" sz="700" b="1" dirty="0">
                <a:solidFill>
                  <a:schemeClr val="bg1"/>
                </a:solidFill>
              </a:rPr>
              <a:t>, A. Mistretta</a:t>
            </a:r>
            <a:r>
              <a:rPr lang="it-IT" sz="700" b="1" baseline="30000" dirty="0">
                <a:solidFill>
                  <a:schemeClr val="bg1"/>
                </a:solidFill>
              </a:rPr>
              <a:t>2</a:t>
            </a:r>
            <a:r>
              <a:rPr lang="it-IT" sz="700" b="1" dirty="0">
                <a:solidFill>
                  <a:schemeClr val="bg1"/>
                </a:solidFill>
              </a:rPr>
              <a:t>, N. Buffi</a:t>
            </a:r>
            <a:r>
              <a:rPr lang="it-IT" sz="700" b="1" baseline="30000" dirty="0">
                <a:solidFill>
                  <a:schemeClr val="bg1"/>
                </a:solidFill>
              </a:rPr>
              <a:t>1</a:t>
            </a:r>
            <a:r>
              <a:rPr lang="it-IT" sz="700" b="1" dirty="0">
                <a:solidFill>
                  <a:schemeClr val="bg1"/>
                </a:solidFill>
              </a:rPr>
              <a:t>, G. Lista</a:t>
            </a:r>
            <a:r>
              <a:rPr lang="it-IT" sz="700" b="1" baseline="30000" dirty="0">
                <a:solidFill>
                  <a:schemeClr val="bg1"/>
                </a:solidFill>
              </a:rPr>
              <a:t>2</a:t>
            </a:r>
            <a:r>
              <a:rPr lang="it-IT" sz="700" b="1" dirty="0">
                <a:solidFill>
                  <a:schemeClr val="bg1"/>
                </a:solidFill>
              </a:rPr>
              <a:t>, G. M. Gadda</a:t>
            </a:r>
            <a:r>
              <a:rPr lang="it-IT" sz="700" b="1" baseline="30000" dirty="0">
                <a:solidFill>
                  <a:schemeClr val="bg1"/>
                </a:solidFill>
              </a:rPr>
              <a:t>2</a:t>
            </a:r>
            <a:r>
              <a:rPr lang="it-IT" sz="700" b="1" dirty="0">
                <a:solidFill>
                  <a:schemeClr val="bg1"/>
                </a:solidFill>
              </a:rPr>
              <a:t>, A. Larcher</a:t>
            </a:r>
            <a:r>
              <a:rPr lang="it-IT" sz="700" b="1" baseline="30000" dirty="0">
                <a:solidFill>
                  <a:schemeClr val="bg1"/>
                </a:solidFill>
              </a:rPr>
              <a:t>2</a:t>
            </a:r>
            <a:r>
              <a:rPr lang="it-IT" sz="700" b="1" dirty="0">
                <a:solidFill>
                  <a:schemeClr val="bg1"/>
                </a:solidFill>
              </a:rPr>
              <a:t>, N. Fossati</a:t>
            </a:r>
            <a:r>
              <a:rPr lang="it-IT" sz="700" b="1" baseline="30000" dirty="0">
                <a:solidFill>
                  <a:schemeClr val="bg1"/>
                </a:solidFill>
              </a:rPr>
              <a:t>2</a:t>
            </a:r>
            <a:r>
              <a:rPr lang="it-IT" sz="700" b="1" dirty="0">
                <a:solidFill>
                  <a:schemeClr val="bg1"/>
                </a:solidFill>
              </a:rPr>
              <a:t>, P. Dell'Oglio</a:t>
            </a:r>
            <a:r>
              <a:rPr lang="it-IT" sz="700" b="1" baseline="30000" dirty="0">
                <a:solidFill>
                  <a:schemeClr val="bg1"/>
                </a:solidFill>
              </a:rPr>
              <a:t>2</a:t>
            </a:r>
            <a:r>
              <a:rPr lang="it-IT" sz="700" b="1" dirty="0">
                <a:solidFill>
                  <a:schemeClr val="bg1"/>
                </a:solidFill>
              </a:rPr>
              <a:t>, V. Bini</a:t>
            </a:r>
            <a:r>
              <a:rPr lang="it-IT" sz="700" b="1" baseline="30000" dirty="0">
                <a:solidFill>
                  <a:schemeClr val="bg1"/>
                </a:solidFill>
              </a:rPr>
              <a:t>3</a:t>
            </a:r>
            <a:r>
              <a:rPr lang="it-IT" sz="700" b="1" dirty="0">
                <a:solidFill>
                  <a:schemeClr val="bg1"/>
                </a:solidFill>
              </a:rPr>
              <a:t>, F. Ceriotti</a:t>
            </a:r>
            <a:r>
              <a:rPr lang="it-IT" sz="700" b="1" baseline="30000" dirty="0">
                <a:solidFill>
                  <a:schemeClr val="bg1"/>
                </a:solidFill>
              </a:rPr>
              <a:t>4</a:t>
            </a:r>
            <a:r>
              <a:rPr lang="it-IT" sz="700" b="1" dirty="0">
                <a:solidFill>
                  <a:schemeClr val="bg1"/>
                </a:solidFill>
              </a:rPr>
              <a:t>, G. Guazzoni</a:t>
            </a:r>
            <a:r>
              <a:rPr lang="it-IT" sz="700" b="1" baseline="30000" dirty="0">
                <a:solidFill>
                  <a:schemeClr val="bg1"/>
                </a:solidFill>
              </a:rPr>
              <a:t>1</a:t>
            </a:r>
          </a:p>
          <a:p>
            <a:pPr algn="ctr">
              <a:defRPr/>
            </a:pPr>
            <a:r>
              <a:rPr lang="it-IT" sz="700" b="1" i="1" dirty="0" err="1">
                <a:solidFill>
                  <a:schemeClr val="bg1"/>
                </a:solidFill>
              </a:rPr>
              <a:t>1</a:t>
            </a:r>
            <a:r>
              <a:rPr lang="it-IT" sz="700" b="1" i="1" dirty="0">
                <a:solidFill>
                  <a:schemeClr val="bg1"/>
                </a:solidFill>
              </a:rPr>
              <a:t>.</a:t>
            </a:r>
            <a:r>
              <a:rPr lang="it-IT" sz="700" i="1" dirty="0">
                <a:solidFill>
                  <a:schemeClr val="bg1"/>
                </a:solidFill>
              </a:rPr>
              <a:t> </a:t>
            </a:r>
            <a:r>
              <a:rPr lang="it-IT" sz="700" i="1" dirty="0" err="1">
                <a:solidFill>
                  <a:schemeClr val="bg1"/>
                </a:solidFill>
              </a:rPr>
              <a:t>Department</a:t>
            </a:r>
            <a:r>
              <a:rPr lang="it-IT" sz="700" i="1" dirty="0">
                <a:solidFill>
                  <a:schemeClr val="bg1"/>
                </a:solidFill>
              </a:rPr>
              <a:t> </a:t>
            </a:r>
            <a:r>
              <a:rPr lang="it-IT" sz="700" i="1" dirty="0" err="1">
                <a:solidFill>
                  <a:schemeClr val="bg1"/>
                </a:solidFill>
              </a:rPr>
              <a:t>of</a:t>
            </a:r>
            <a:r>
              <a:rPr lang="it-IT" sz="700" i="1" dirty="0">
                <a:solidFill>
                  <a:schemeClr val="bg1"/>
                </a:solidFill>
              </a:rPr>
              <a:t> </a:t>
            </a:r>
            <a:r>
              <a:rPr lang="it-IT" sz="700" i="1" dirty="0" err="1">
                <a:solidFill>
                  <a:schemeClr val="bg1"/>
                </a:solidFill>
              </a:rPr>
              <a:t>Urology</a:t>
            </a:r>
            <a:r>
              <a:rPr lang="it-IT" sz="700" i="1" dirty="0">
                <a:solidFill>
                  <a:schemeClr val="bg1"/>
                </a:solidFill>
              </a:rPr>
              <a:t>, </a:t>
            </a:r>
            <a:r>
              <a:rPr lang="it-IT" sz="700" i="1" dirty="0" err="1">
                <a:solidFill>
                  <a:schemeClr val="bg1"/>
                </a:solidFill>
              </a:rPr>
              <a:t>Humanitas</a:t>
            </a:r>
            <a:r>
              <a:rPr lang="it-IT" sz="700" i="1" dirty="0">
                <a:solidFill>
                  <a:schemeClr val="bg1"/>
                </a:solidFill>
              </a:rPr>
              <a:t> </a:t>
            </a:r>
            <a:r>
              <a:rPr lang="it-IT" sz="700" i="1" dirty="0" err="1">
                <a:solidFill>
                  <a:schemeClr val="bg1"/>
                </a:solidFill>
              </a:rPr>
              <a:t>Clinical</a:t>
            </a:r>
            <a:r>
              <a:rPr lang="it-IT" sz="700" i="1" dirty="0">
                <a:solidFill>
                  <a:schemeClr val="bg1"/>
                </a:solidFill>
              </a:rPr>
              <a:t> and </a:t>
            </a:r>
            <a:r>
              <a:rPr lang="it-IT" sz="700" i="1" dirty="0" err="1">
                <a:solidFill>
                  <a:schemeClr val="bg1"/>
                </a:solidFill>
              </a:rPr>
              <a:t>Research</a:t>
            </a:r>
            <a:r>
              <a:rPr lang="it-IT" sz="700" i="1" dirty="0">
                <a:solidFill>
                  <a:schemeClr val="bg1"/>
                </a:solidFill>
              </a:rPr>
              <a:t> Center, </a:t>
            </a:r>
            <a:r>
              <a:rPr lang="it-IT" sz="700" i="1" dirty="0" err="1">
                <a:solidFill>
                  <a:schemeClr val="bg1"/>
                </a:solidFill>
              </a:rPr>
              <a:t>Humanitas</a:t>
            </a:r>
            <a:r>
              <a:rPr lang="it-IT" sz="700" i="1" dirty="0">
                <a:solidFill>
                  <a:schemeClr val="bg1"/>
                </a:solidFill>
              </a:rPr>
              <a:t> </a:t>
            </a:r>
            <a:r>
              <a:rPr lang="it-IT" sz="700" i="1" dirty="0" err="1">
                <a:solidFill>
                  <a:schemeClr val="bg1"/>
                </a:solidFill>
              </a:rPr>
              <a:t>University</a:t>
            </a:r>
            <a:r>
              <a:rPr lang="it-IT" sz="700" i="1" dirty="0">
                <a:solidFill>
                  <a:schemeClr val="bg1"/>
                </a:solidFill>
              </a:rPr>
              <a:t> </a:t>
            </a:r>
            <a:r>
              <a:rPr lang="it-IT" sz="700" i="1" dirty="0" err="1">
                <a:solidFill>
                  <a:schemeClr val="bg1"/>
                </a:solidFill>
              </a:rPr>
              <a:t>Rozzano</a:t>
            </a:r>
            <a:r>
              <a:rPr lang="it-IT" sz="700" i="1" dirty="0">
                <a:solidFill>
                  <a:schemeClr val="bg1"/>
                </a:solidFill>
              </a:rPr>
              <a:t> (Milan) </a:t>
            </a:r>
            <a:r>
              <a:rPr lang="it-IT" sz="700" i="1" dirty="0" err="1">
                <a:solidFill>
                  <a:schemeClr val="bg1"/>
                </a:solidFill>
              </a:rPr>
              <a:t>–</a:t>
            </a:r>
            <a:r>
              <a:rPr lang="it-IT" sz="700" i="1" dirty="0">
                <a:solidFill>
                  <a:schemeClr val="bg1"/>
                </a:solidFill>
              </a:rPr>
              <a:t> Italy; </a:t>
            </a:r>
            <a:r>
              <a:rPr lang="it-IT" sz="700" b="1" i="1" dirty="0" err="1">
                <a:solidFill>
                  <a:schemeClr val="bg1"/>
                </a:solidFill>
              </a:rPr>
              <a:t>2</a:t>
            </a:r>
            <a:r>
              <a:rPr lang="it-IT" sz="700" i="1" dirty="0">
                <a:solidFill>
                  <a:schemeClr val="bg1"/>
                </a:solidFill>
              </a:rPr>
              <a:t>. </a:t>
            </a:r>
            <a:r>
              <a:rPr lang="it-IT" sz="700" i="1" dirty="0" err="1">
                <a:solidFill>
                  <a:schemeClr val="bg1"/>
                </a:solidFill>
              </a:rPr>
              <a:t>Division</a:t>
            </a:r>
            <a:r>
              <a:rPr lang="it-IT" sz="700" i="1" dirty="0">
                <a:solidFill>
                  <a:schemeClr val="bg1"/>
                </a:solidFill>
              </a:rPr>
              <a:t> </a:t>
            </a:r>
            <a:r>
              <a:rPr lang="it-IT" sz="700" i="1" dirty="0" err="1">
                <a:solidFill>
                  <a:schemeClr val="bg1"/>
                </a:solidFill>
              </a:rPr>
              <a:t>of</a:t>
            </a:r>
            <a:r>
              <a:rPr lang="it-IT" sz="700" i="1" dirty="0">
                <a:solidFill>
                  <a:schemeClr val="bg1"/>
                </a:solidFill>
              </a:rPr>
              <a:t> </a:t>
            </a:r>
            <a:r>
              <a:rPr lang="it-IT" sz="700" i="1" dirty="0" err="1">
                <a:solidFill>
                  <a:schemeClr val="bg1"/>
                </a:solidFill>
              </a:rPr>
              <a:t>Oncology</a:t>
            </a:r>
            <a:r>
              <a:rPr lang="it-IT" sz="700" i="1" dirty="0">
                <a:solidFill>
                  <a:schemeClr val="bg1"/>
                </a:solidFill>
              </a:rPr>
              <a:t> / </a:t>
            </a:r>
            <a:r>
              <a:rPr lang="it-IT" sz="700" i="1" dirty="0" err="1">
                <a:solidFill>
                  <a:schemeClr val="bg1"/>
                </a:solidFill>
              </a:rPr>
              <a:t>Unit</a:t>
            </a:r>
            <a:r>
              <a:rPr lang="it-IT" sz="700" i="1" dirty="0">
                <a:solidFill>
                  <a:schemeClr val="bg1"/>
                </a:solidFill>
              </a:rPr>
              <a:t> </a:t>
            </a:r>
            <a:r>
              <a:rPr lang="it-IT" sz="700" i="1" dirty="0" err="1">
                <a:solidFill>
                  <a:schemeClr val="bg1"/>
                </a:solidFill>
              </a:rPr>
              <a:t>of</a:t>
            </a:r>
            <a:r>
              <a:rPr lang="it-IT" sz="700" i="1" dirty="0">
                <a:solidFill>
                  <a:schemeClr val="bg1"/>
                </a:solidFill>
              </a:rPr>
              <a:t> </a:t>
            </a:r>
            <a:r>
              <a:rPr lang="it-IT" sz="700" i="1" dirty="0" err="1">
                <a:solidFill>
                  <a:schemeClr val="bg1"/>
                </a:solidFill>
              </a:rPr>
              <a:t>Urology</a:t>
            </a:r>
            <a:r>
              <a:rPr lang="it-IT" sz="700" i="1" dirty="0">
                <a:solidFill>
                  <a:schemeClr val="bg1"/>
                </a:solidFill>
              </a:rPr>
              <a:t>; URI; IRCCS Ospedale San Raffaele </a:t>
            </a:r>
            <a:r>
              <a:rPr lang="it-IT" sz="700" i="1" dirty="0" err="1">
                <a:solidFill>
                  <a:schemeClr val="bg1"/>
                </a:solidFill>
              </a:rPr>
              <a:t>–</a:t>
            </a:r>
            <a:r>
              <a:rPr lang="it-IT" sz="700" i="1" dirty="0">
                <a:solidFill>
                  <a:schemeClr val="bg1"/>
                </a:solidFill>
              </a:rPr>
              <a:t> Milan, Italy; </a:t>
            </a:r>
            <a:r>
              <a:rPr lang="it-IT" sz="700" b="1" i="1" dirty="0" err="1">
                <a:solidFill>
                  <a:schemeClr val="bg1"/>
                </a:solidFill>
              </a:rPr>
              <a:t>3</a:t>
            </a:r>
            <a:r>
              <a:rPr lang="it-IT" sz="700" b="1" i="1" dirty="0">
                <a:solidFill>
                  <a:schemeClr val="bg1"/>
                </a:solidFill>
              </a:rPr>
              <a:t>.</a:t>
            </a:r>
            <a:r>
              <a:rPr lang="it-IT" sz="700" i="1" dirty="0">
                <a:solidFill>
                  <a:schemeClr val="bg1"/>
                </a:solidFill>
              </a:rPr>
              <a:t> </a:t>
            </a:r>
            <a:r>
              <a:rPr lang="it-IT" sz="700" i="1" dirty="0" err="1">
                <a:solidFill>
                  <a:schemeClr val="bg1"/>
                </a:solidFill>
              </a:rPr>
              <a:t>department</a:t>
            </a:r>
            <a:r>
              <a:rPr lang="it-IT" sz="700" i="1" dirty="0">
                <a:solidFill>
                  <a:schemeClr val="bg1"/>
                </a:solidFill>
              </a:rPr>
              <a:t> </a:t>
            </a:r>
            <a:r>
              <a:rPr lang="it-IT" sz="700" i="1" dirty="0" err="1">
                <a:solidFill>
                  <a:schemeClr val="bg1"/>
                </a:solidFill>
              </a:rPr>
              <a:t>of</a:t>
            </a:r>
            <a:r>
              <a:rPr lang="it-IT" sz="700" i="1" dirty="0">
                <a:solidFill>
                  <a:schemeClr val="bg1"/>
                </a:solidFill>
              </a:rPr>
              <a:t> </a:t>
            </a:r>
            <a:r>
              <a:rPr lang="it-IT" sz="700" i="1" dirty="0" err="1">
                <a:solidFill>
                  <a:schemeClr val="bg1"/>
                </a:solidFill>
              </a:rPr>
              <a:t>Internal</a:t>
            </a:r>
            <a:r>
              <a:rPr lang="it-IT" sz="700" i="1" dirty="0">
                <a:solidFill>
                  <a:schemeClr val="bg1"/>
                </a:solidFill>
              </a:rPr>
              <a:t> Medicine,  </a:t>
            </a:r>
            <a:r>
              <a:rPr lang="it-IT" sz="700" i="1" dirty="0" err="1">
                <a:solidFill>
                  <a:schemeClr val="bg1"/>
                </a:solidFill>
              </a:rPr>
              <a:t>University</a:t>
            </a:r>
            <a:r>
              <a:rPr lang="it-IT" sz="700" i="1" dirty="0">
                <a:solidFill>
                  <a:schemeClr val="bg1"/>
                </a:solidFill>
              </a:rPr>
              <a:t> </a:t>
            </a:r>
            <a:r>
              <a:rPr lang="it-IT" sz="700" i="1" dirty="0" err="1">
                <a:solidFill>
                  <a:schemeClr val="bg1"/>
                </a:solidFill>
              </a:rPr>
              <a:t>of</a:t>
            </a:r>
            <a:r>
              <a:rPr lang="it-IT" sz="700" i="1" dirty="0">
                <a:solidFill>
                  <a:schemeClr val="bg1"/>
                </a:solidFill>
              </a:rPr>
              <a:t> Perugia </a:t>
            </a:r>
            <a:r>
              <a:rPr lang="it-IT" sz="700" i="1" dirty="0" err="1">
                <a:solidFill>
                  <a:schemeClr val="bg1"/>
                </a:solidFill>
              </a:rPr>
              <a:t>–</a:t>
            </a:r>
            <a:r>
              <a:rPr lang="it-IT" sz="700" i="1" dirty="0">
                <a:solidFill>
                  <a:schemeClr val="bg1"/>
                </a:solidFill>
              </a:rPr>
              <a:t> Italy; </a:t>
            </a:r>
            <a:r>
              <a:rPr lang="it-IT" sz="700" b="1" i="1" dirty="0" err="1">
                <a:solidFill>
                  <a:schemeClr val="bg1"/>
                </a:solidFill>
              </a:rPr>
              <a:t>4</a:t>
            </a:r>
            <a:r>
              <a:rPr lang="it-IT" sz="700" b="1" i="1" dirty="0">
                <a:solidFill>
                  <a:schemeClr val="bg1"/>
                </a:solidFill>
              </a:rPr>
              <a:t>.</a:t>
            </a:r>
            <a:r>
              <a:rPr lang="it-IT" sz="700" i="1" dirty="0">
                <a:solidFill>
                  <a:schemeClr val="bg1"/>
                </a:solidFill>
              </a:rPr>
              <a:t> </a:t>
            </a:r>
            <a:r>
              <a:rPr lang="it-IT" sz="700" i="1" dirty="0" err="1">
                <a:solidFill>
                  <a:schemeClr val="bg1"/>
                </a:solidFill>
              </a:rPr>
              <a:t>Laboraf</a:t>
            </a:r>
            <a:r>
              <a:rPr lang="it-IT" sz="700" i="1" dirty="0">
                <a:solidFill>
                  <a:schemeClr val="bg1"/>
                </a:solidFill>
              </a:rPr>
              <a:t> Ospedale San Raffaele, Milan - Italy</a:t>
            </a:r>
          </a:p>
        </p:txBody>
      </p:sp>
      <p:sp>
        <p:nvSpPr>
          <p:cNvPr id="14341" name="Rettangolo 2"/>
          <p:cNvSpPr>
            <a:spLocks noChangeArrowheads="1"/>
          </p:cNvSpPr>
          <p:nvPr/>
        </p:nvSpPr>
        <p:spPr bwMode="auto">
          <a:xfrm>
            <a:off x="45924" y="1066800"/>
            <a:ext cx="4771004" cy="1309808"/>
          </a:xfrm>
          <a:prstGeom prst="rect">
            <a:avLst/>
          </a:prstGeom>
          <a:noFill/>
          <a:ln w="12700">
            <a:solidFill>
              <a:srgbClr val="4F81BD"/>
            </a:solidFill>
            <a:miter lim="800000"/>
            <a:headEnd/>
            <a:tailEnd/>
          </a:ln>
        </p:spPr>
        <p:txBody>
          <a:bodyPr lIns="16980" tIns="8490" rIns="16980" bIns="8490">
            <a:prstTxWarp prst="textNoShape">
              <a:avLst/>
            </a:prstTxWarp>
            <a:spAutoFit/>
          </a:bodyPr>
          <a:lstStyle/>
          <a:p>
            <a:pPr algn="just"/>
            <a:r>
              <a:rPr lang="en-US" sz="700" b="1" dirty="0">
                <a:solidFill>
                  <a:srgbClr val="008000"/>
                </a:solidFill>
              </a:rPr>
              <a:t>Introduction &amp; Objectives</a:t>
            </a:r>
          </a:p>
          <a:p>
            <a:pPr algn="just"/>
            <a:r>
              <a:rPr lang="it-IT" sz="700" dirty="0" err="1"/>
              <a:t>Although</a:t>
            </a:r>
            <a:r>
              <a:rPr lang="it-IT" sz="700" dirty="0"/>
              <a:t> RP </a:t>
            </a:r>
            <a:r>
              <a:rPr lang="it-IT" sz="700" dirty="0" err="1"/>
              <a:t>offers</a:t>
            </a:r>
            <a:r>
              <a:rPr lang="it-IT" sz="700" dirty="0"/>
              <a:t> a high </a:t>
            </a:r>
            <a:r>
              <a:rPr lang="it-IT" sz="700" dirty="0" err="1"/>
              <a:t>overall</a:t>
            </a:r>
            <a:r>
              <a:rPr lang="it-IT" sz="700" dirty="0"/>
              <a:t> </a:t>
            </a:r>
            <a:r>
              <a:rPr lang="it-IT" sz="700" dirty="0" err="1"/>
              <a:t>cancer</a:t>
            </a:r>
            <a:r>
              <a:rPr lang="it-IT" sz="700" dirty="0"/>
              <a:t> </a:t>
            </a:r>
            <a:r>
              <a:rPr lang="it-IT" sz="700" dirty="0" err="1"/>
              <a:t>control</a:t>
            </a:r>
            <a:r>
              <a:rPr lang="it-IT" sz="700" dirty="0"/>
              <a:t> rate, </a:t>
            </a:r>
            <a:r>
              <a:rPr lang="it-IT" sz="700" dirty="0" err="1"/>
              <a:t>even</a:t>
            </a:r>
            <a:r>
              <a:rPr lang="it-IT" sz="700" dirty="0"/>
              <a:t> in </a:t>
            </a:r>
            <a:r>
              <a:rPr lang="it-IT" sz="700" dirty="0" err="1"/>
              <a:t>appropriately</a:t>
            </a:r>
            <a:r>
              <a:rPr lang="it-IT" sz="700" dirty="0"/>
              <a:t> </a:t>
            </a:r>
            <a:r>
              <a:rPr lang="it-IT" sz="700" dirty="0" err="1"/>
              <a:t>selected</a:t>
            </a:r>
            <a:r>
              <a:rPr lang="it-IT" sz="700" dirty="0"/>
              <a:t> </a:t>
            </a:r>
            <a:r>
              <a:rPr lang="it-IT" sz="700" dirty="0" err="1"/>
              <a:t>men</a:t>
            </a:r>
            <a:r>
              <a:rPr lang="it-IT" sz="700" dirty="0"/>
              <a:t>, up </a:t>
            </a:r>
            <a:r>
              <a:rPr lang="it-IT" sz="700" dirty="0" err="1"/>
              <a:t>to</a:t>
            </a:r>
            <a:r>
              <a:rPr lang="it-IT" sz="700" dirty="0"/>
              <a:t> a </a:t>
            </a:r>
            <a:r>
              <a:rPr lang="it-IT" sz="700" dirty="0" err="1"/>
              <a:t>third</a:t>
            </a:r>
            <a:r>
              <a:rPr lang="it-IT" sz="700" dirty="0"/>
              <a:t> </a:t>
            </a:r>
            <a:r>
              <a:rPr lang="it-IT" sz="700" dirty="0" err="1"/>
              <a:t>undergoing</a:t>
            </a:r>
            <a:r>
              <a:rPr lang="it-IT" sz="700" dirty="0"/>
              <a:t> </a:t>
            </a:r>
            <a:r>
              <a:rPr lang="it-IT" sz="700" dirty="0" err="1"/>
              <a:t>radical</a:t>
            </a:r>
            <a:r>
              <a:rPr lang="it-IT" sz="700" dirty="0"/>
              <a:t> </a:t>
            </a:r>
            <a:r>
              <a:rPr lang="it-IT" sz="700" dirty="0" err="1"/>
              <a:t>prostatectomy</a:t>
            </a:r>
            <a:r>
              <a:rPr lang="it-IT" sz="700" dirty="0"/>
              <a:t> </a:t>
            </a:r>
            <a:r>
              <a:rPr lang="it-IT" sz="700" dirty="0" err="1"/>
              <a:t>will</a:t>
            </a:r>
            <a:r>
              <a:rPr lang="it-IT" sz="700" dirty="0"/>
              <a:t> </a:t>
            </a:r>
            <a:r>
              <a:rPr lang="it-IT" sz="700" dirty="0" err="1"/>
              <a:t>experience</a:t>
            </a:r>
            <a:r>
              <a:rPr lang="it-IT" sz="700" dirty="0"/>
              <a:t> </a:t>
            </a:r>
            <a:r>
              <a:rPr lang="it-IT" sz="700" dirty="0" err="1"/>
              <a:t>failure</a:t>
            </a:r>
            <a:r>
              <a:rPr lang="it-IT" sz="700" dirty="0"/>
              <a:t> (</a:t>
            </a:r>
            <a:r>
              <a:rPr lang="it-IT" sz="700" dirty="0" err="1"/>
              <a:t>biochemical</a:t>
            </a:r>
            <a:r>
              <a:rPr lang="it-IT" sz="700" dirty="0"/>
              <a:t> </a:t>
            </a:r>
            <a:r>
              <a:rPr lang="it-IT" sz="700" dirty="0" err="1"/>
              <a:t>recurrence</a:t>
            </a:r>
            <a:r>
              <a:rPr lang="it-IT" sz="700" dirty="0"/>
              <a:t> </a:t>
            </a:r>
            <a:r>
              <a:rPr lang="it-IT" sz="700" dirty="0" err="1"/>
              <a:t>–</a:t>
            </a:r>
            <a:r>
              <a:rPr lang="it-IT" sz="700" dirty="0"/>
              <a:t> BCR), </a:t>
            </a:r>
            <a:r>
              <a:rPr lang="it-IT" sz="700" dirty="0" err="1"/>
              <a:t>manifested</a:t>
            </a:r>
            <a:r>
              <a:rPr lang="it-IT" sz="700" dirty="0"/>
              <a:t> </a:t>
            </a:r>
            <a:r>
              <a:rPr lang="it-IT" sz="700" dirty="0" err="1"/>
              <a:t>by</a:t>
            </a:r>
            <a:r>
              <a:rPr lang="it-IT" sz="700" dirty="0"/>
              <a:t> a </a:t>
            </a:r>
            <a:r>
              <a:rPr lang="it-IT" sz="700" dirty="0" err="1"/>
              <a:t>rising</a:t>
            </a:r>
            <a:r>
              <a:rPr lang="it-IT" sz="700" dirty="0"/>
              <a:t> </a:t>
            </a:r>
            <a:r>
              <a:rPr lang="it-IT" sz="700" dirty="0" err="1"/>
              <a:t>serum</a:t>
            </a:r>
            <a:r>
              <a:rPr lang="it-IT" sz="700" dirty="0"/>
              <a:t> PSA. </a:t>
            </a:r>
            <a:r>
              <a:rPr lang="en-GB" sz="700" dirty="0"/>
              <a:t>The natural clinical course (no treatment) of patients with BCR is highly variable as some patients may experience rapid clinical progression to local and systemic disease, while others may pose no threat to their health. There is a need for additional tests to increase the probability of detecting clinically significant recurrent PCa at early stage in order to offer an accurate secondary therapy, reduce the side effects of late treatments and avoid unnecessary secondary therapy. </a:t>
            </a:r>
            <a:r>
              <a:rPr lang="it-IT" sz="700" dirty="0"/>
              <a:t>The </a:t>
            </a:r>
            <a:r>
              <a:rPr lang="it-IT" sz="700" dirty="0" err="1"/>
              <a:t>clinical</a:t>
            </a:r>
            <a:r>
              <a:rPr lang="it-IT" sz="700" dirty="0"/>
              <a:t> </a:t>
            </a:r>
            <a:r>
              <a:rPr lang="it-IT" sz="700" dirty="0" err="1"/>
              <a:t>sensitivity</a:t>
            </a:r>
            <a:r>
              <a:rPr lang="it-IT" sz="700" dirty="0"/>
              <a:t> </a:t>
            </a:r>
            <a:r>
              <a:rPr lang="it-IT" sz="700" dirty="0" err="1"/>
              <a:t>for</a:t>
            </a:r>
            <a:r>
              <a:rPr lang="it-IT" sz="700" dirty="0"/>
              <a:t> </a:t>
            </a:r>
            <a:r>
              <a:rPr lang="it-IT" sz="700" dirty="0" err="1"/>
              <a:t>detecting</a:t>
            </a:r>
            <a:r>
              <a:rPr lang="it-IT" sz="700" dirty="0"/>
              <a:t> </a:t>
            </a:r>
            <a:r>
              <a:rPr lang="it-IT" sz="700" dirty="0" err="1"/>
              <a:t>biochemical</a:t>
            </a:r>
            <a:r>
              <a:rPr lang="it-IT" sz="700" dirty="0"/>
              <a:t> </a:t>
            </a:r>
            <a:r>
              <a:rPr lang="it-IT" sz="700" dirty="0" err="1"/>
              <a:t>recurrence</a:t>
            </a:r>
            <a:r>
              <a:rPr lang="it-IT" sz="700" dirty="0"/>
              <a:t> (BCR) </a:t>
            </a:r>
            <a:r>
              <a:rPr lang="it-IT" sz="700" dirty="0" err="1"/>
              <a:t>after</a:t>
            </a:r>
            <a:r>
              <a:rPr lang="it-IT" sz="700" dirty="0"/>
              <a:t> </a:t>
            </a:r>
            <a:r>
              <a:rPr lang="it-IT" sz="700" dirty="0" err="1"/>
              <a:t>radical</a:t>
            </a:r>
            <a:r>
              <a:rPr lang="it-IT" sz="700" dirty="0"/>
              <a:t> </a:t>
            </a:r>
            <a:r>
              <a:rPr lang="it-IT" sz="700" dirty="0" err="1"/>
              <a:t>prostatectomy</a:t>
            </a:r>
            <a:r>
              <a:rPr lang="it-IT" sz="700" dirty="0"/>
              <a:t> (RP) </a:t>
            </a:r>
            <a:r>
              <a:rPr lang="it-IT" sz="700" dirty="0" err="1"/>
              <a:t>is</a:t>
            </a:r>
            <a:r>
              <a:rPr lang="it-IT" sz="700" dirty="0"/>
              <a:t> </a:t>
            </a:r>
            <a:r>
              <a:rPr lang="it-IT" sz="700" dirty="0" err="1"/>
              <a:t>directly</a:t>
            </a:r>
            <a:r>
              <a:rPr lang="it-IT" sz="700" dirty="0"/>
              <a:t> </a:t>
            </a:r>
            <a:r>
              <a:rPr lang="it-IT" sz="700" dirty="0" err="1"/>
              <a:t>related</a:t>
            </a:r>
            <a:r>
              <a:rPr lang="it-IT" sz="700" dirty="0"/>
              <a:t> </a:t>
            </a:r>
            <a:r>
              <a:rPr lang="it-IT" sz="700" dirty="0" err="1"/>
              <a:t>to</a:t>
            </a:r>
            <a:r>
              <a:rPr lang="it-IT" sz="700" dirty="0"/>
              <a:t> the </a:t>
            </a:r>
            <a:r>
              <a:rPr lang="it-IT" sz="700" dirty="0" err="1"/>
              <a:t>analytical</a:t>
            </a:r>
            <a:r>
              <a:rPr lang="it-IT" sz="700" dirty="0"/>
              <a:t> </a:t>
            </a:r>
            <a:r>
              <a:rPr lang="it-IT" sz="700" dirty="0" err="1"/>
              <a:t>sensitivity</a:t>
            </a:r>
            <a:r>
              <a:rPr lang="it-IT" sz="700" dirty="0"/>
              <a:t> </a:t>
            </a:r>
            <a:r>
              <a:rPr lang="it-IT" sz="700" dirty="0" err="1"/>
              <a:t>of</a:t>
            </a:r>
            <a:r>
              <a:rPr lang="it-IT" sz="700" dirty="0"/>
              <a:t> the PSA </a:t>
            </a:r>
            <a:r>
              <a:rPr lang="it-IT" sz="700" dirty="0" err="1"/>
              <a:t>assays</a:t>
            </a:r>
            <a:r>
              <a:rPr lang="it-IT" sz="700" dirty="0"/>
              <a:t>, </a:t>
            </a:r>
            <a:r>
              <a:rPr lang="it-IT" sz="700" dirty="0" err="1"/>
              <a:t>which</a:t>
            </a:r>
            <a:r>
              <a:rPr lang="it-IT" sz="700" dirty="0"/>
              <a:t> </a:t>
            </a:r>
            <a:r>
              <a:rPr lang="it-IT" sz="700" dirty="0" err="1"/>
              <a:t>is</a:t>
            </a:r>
            <a:r>
              <a:rPr lang="it-IT" sz="700" dirty="0"/>
              <a:t> </a:t>
            </a:r>
            <a:r>
              <a:rPr lang="it-IT" sz="700" dirty="0" err="1"/>
              <a:t>expressed</a:t>
            </a:r>
            <a:r>
              <a:rPr lang="it-IT" sz="700" dirty="0"/>
              <a:t> in ng/ml. [-2]proPSA (p2PSA) </a:t>
            </a:r>
            <a:r>
              <a:rPr lang="it-IT" sz="700" dirty="0" err="1"/>
              <a:t>assay</a:t>
            </a:r>
            <a:r>
              <a:rPr lang="it-IT" sz="700" dirty="0"/>
              <a:t> </a:t>
            </a:r>
            <a:r>
              <a:rPr lang="it-IT" sz="700" dirty="0" err="1"/>
              <a:t>is</a:t>
            </a:r>
            <a:r>
              <a:rPr lang="it-IT" sz="700" dirty="0"/>
              <a:t> </a:t>
            </a:r>
            <a:r>
              <a:rPr lang="it-IT" sz="700" dirty="0" err="1"/>
              <a:t>normally</a:t>
            </a:r>
            <a:r>
              <a:rPr lang="it-IT" sz="700" dirty="0"/>
              <a:t> </a:t>
            </a:r>
            <a:r>
              <a:rPr lang="it-IT" sz="700" dirty="0" err="1"/>
              <a:t>expressed</a:t>
            </a:r>
            <a:r>
              <a:rPr lang="it-IT" sz="700" dirty="0"/>
              <a:t> in </a:t>
            </a:r>
            <a:r>
              <a:rPr lang="it-IT" sz="700" dirty="0" err="1"/>
              <a:t>pg</a:t>
            </a:r>
            <a:r>
              <a:rPr lang="it-IT" sz="700" dirty="0"/>
              <a:t>/</a:t>
            </a:r>
            <a:r>
              <a:rPr lang="it-IT" sz="700" dirty="0" err="1"/>
              <a:t>mL</a:t>
            </a:r>
            <a:r>
              <a:rPr lang="it-IT" sz="700" dirty="0"/>
              <a:t> and </a:t>
            </a:r>
            <a:r>
              <a:rPr lang="it-IT" sz="700" dirty="0" err="1"/>
              <a:t>demonstrated</a:t>
            </a:r>
            <a:r>
              <a:rPr lang="it-IT" sz="700" dirty="0"/>
              <a:t> </a:t>
            </a:r>
            <a:r>
              <a:rPr lang="it-IT" sz="700" dirty="0" err="1"/>
              <a:t>superior</a:t>
            </a:r>
            <a:r>
              <a:rPr lang="it-IT" sz="700" dirty="0"/>
              <a:t> </a:t>
            </a:r>
            <a:r>
              <a:rPr lang="it-IT" sz="700" dirty="0" err="1"/>
              <a:t>analytical</a:t>
            </a:r>
            <a:r>
              <a:rPr lang="it-IT" sz="700" dirty="0"/>
              <a:t> </a:t>
            </a:r>
            <a:r>
              <a:rPr lang="it-IT" sz="700" dirty="0" err="1"/>
              <a:t>sensitivity</a:t>
            </a:r>
            <a:r>
              <a:rPr lang="it-IT" sz="700" dirty="0"/>
              <a:t> </a:t>
            </a:r>
            <a:r>
              <a:rPr lang="it-IT" sz="700" dirty="0" err="1"/>
              <a:t>than</a:t>
            </a:r>
            <a:r>
              <a:rPr lang="it-IT" sz="700" dirty="0"/>
              <a:t> </a:t>
            </a:r>
            <a:r>
              <a:rPr lang="it-IT" sz="700" dirty="0" err="1"/>
              <a:t>generally</a:t>
            </a:r>
            <a:r>
              <a:rPr lang="it-IT" sz="700" dirty="0"/>
              <a:t> </a:t>
            </a:r>
            <a:r>
              <a:rPr lang="it-IT" sz="700" dirty="0" err="1"/>
              <a:t>use</a:t>
            </a:r>
            <a:r>
              <a:rPr lang="it-IT" sz="700" dirty="0"/>
              <a:t> PSA </a:t>
            </a:r>
            <a:r>
              <a:rPr lang="it-IT" sz="700" dirty="0" err="1"/>
              <a:t>assays</a:t>
            </a:r>
            <a:r>
              <a:rPr lang="it-IT" sz="700" dirty="0"/>
              <a:t>. </a:t>
            </a:r>
            <a:r>
              <a:rPr lang="it-IT" sz="700" dirty="0" err="1"/>
              <a:t>It</a:t>
            </a:r>
            <a:r>
              <a:rPr lang="it-IT" sz="700" dirty="0"/>
              <a:t> </a:t>
            </a:r>
            <a:r>
              <a:rPr lang="it-IT" sz="700" dirty="0" err="1"/>
              <a:t>might</a:t>
            </a:r>
            <a:r>
              <a:rPr lang="it-IT" sz="700" dirty="0"/>
              <a:t> </a:t>
            </a:r>
            <a:r>
              <a:rPr lang="it-IT" sz="700" dirty="0" err="1"/>
              <a:t>be</a:t>
            </a:r>
            <a:r>
              <a:rPr lang="it-IT" sz="700" dirty="0"/>
              <a:t> more sensitive </a:t>
            </a:r>
            <a:r>
              <a:rPr lang="it-IT" sz="700" dirty="0" err="1"/>
              <a:t>than</a:t>
            </a:r>
            <a:r>
              <a:rPr lang="it-IT" sz="700" dirty="0"/>
              <a:t> PSA </a:t>
            </a:r>
            <a:r>
              <a:rPr lang="it-IT" sz="700" dirty="0" err="1"/>
              <a:t>for</a:t>
            </a:r>
            <a:r>
              <a:rPr lang="it-IT" sz="700" dirty="0"/>
              <a:t> </a:t>
            </a:r>
            <a:r>
              <a:rPr lang="it-IT" sz="700" dirty="0" err="1"/>
              <a:t>detecting</a:t>
            </a:r>
            <a:r>
              <a:rPr lang="it-IT" sz="700" dirty="0"/>
              <a:t> </a:t>
            </a:r>
            <a:r>
              <a:rPr lang="it-IT" sz="700" dirty="0" err="1"/>
              <a:t>early</a:t>
            </a:r>
            <a:r>
              <a:rPr lang="it-IT" sz="700" dirty="0"/>
              <a:t> BCR in </a:t>
            </a:r>
            <a:r>
              <a:rPr lang="it-IT" sz="700" dirty="0" err="1"/>
              <a:t>patients</a:t>
            </a:r>
            <a:r>
              <a:rPr lang="it-IT" sz="700" dirty="0"/>
              <a:t> </a:t>
            </a:r>
            <a:r>
              <a:rPr lang="it-IT" sz="700" dirty="0" err="1"/>
              <a:t>after</a:t>
            </a:r>
            <a:r>
              <a:rPr lang="it-IT" sz="700" dirty="0"/>
              <a:t> RP. </a:t>
            </a:r>
            <a:r>
              <a:rPr lang="it-IT" sz="700" b="1" dirty="0"/>
              <a:t>The </a:t>
            </a:r>
            <a:r>
              <a:rPr lang="it-IT" sz="700" b="1" dirty="0" err="1"/>
              <a:t>objective</a:t>
            </a:r>
            <a:r>
              <a:rPr lang="it-IT" sz="700" b="1" dirty="0"/>
              <a:t> </a:t>
            </a:r>
            <a:r>
              <a:rPr lang="it-IT" sz="700" b="1" dirty="0" err="1"/>
              <a:t>of</a:t>
            </a:r>
            <a:r>
              <a:rPr lang="it-IT" sz="700" b="1" dirty="0"/>
              <a:t> the </a:t>
            </a:r>
            <a:r>
              <a:rPr lang="it-IT" sz="700" b="1" dirty="0" err="1"/>
              <a:t>study</a:t>
            </a:r>
            <a:r>
              <a:rPr lang="it-IT" sz="700" b="1" dirty="0"/>
              <a:t> </a:t>
            </a:r>
            <a:r>
              <a:rPr lang="it-IT" sz="700" b="1" dirty="0" err="1"/>
              <a:t>is</a:t>
            </a:r>
            <a:r>
              <a:rPr lang="it-IT" sz="700" b="1" dirty="0"/>
              <a:t> </a:t>
            </a:r>
            <a:r>
              <a:rPr lang="it-IT" sz="700" b="1" dirty="0" err="1"/>
              <a:t>to</a:t>
            </a:r>
            <a:r>
              <a:rPr lang="it-IT" sz="700" b="1" dirty="0"/>
              <a:t> test the </a:t>
            </a:r>
            <a:r>
              <a:rPr lang="it-IT" sz="700" b="1" dirty="0" err="1"/>
              <a:t>hypothesis</a:t>
            </a:r>
            <a:r>
              <a:rPr lang="it-IT" sz="700" b="1" dirty="0"/>
              <a:t> </a:t>
            </a:r>
            <a:r>
              <a:rPr lang="it-IT" sz="700" b="1" dirty="0" err="1"/>
              <a:t>that</a:t>
            </a:r>
            <a:r>
              <a:rPr lang="it-IT" sz="700" b="1" dirty="0"/>
              <a:t> p2PSA </a:t>
            </a:r>
            <a:r>
              <a:rPr lang="it-IT" sz="700" b="1" dirty="0" err="1"/>
              <a:t>is</a:t>
            </a:r>
            <a:r>
              <a:rPr lang="it-IT" sz="700" b="1" dirty="0"/>
              <a:t> more sensitive </a:t>
            </a:r>
            <a:r>
              <a:rPr lang="it-IT" sz="700" b="1" dirty="0" err="1"/>
              <a:t>of</a:t>
            </a:r>
            <a:r>
              <a:rPr lang="it-IT" sz="700" b="1" dirty="0"/>
              <a:t> total PSA </a:t>
            </a:r>
            <a:r>
              <a:rPr lang="it-IT" sz="700" b="1" dirty="0" err="1"/>
              <a:t>for</a:t>
            </a:r>
            <a:r>
              <a:rPr lang="it-IT" sz="700" b="1" dirty="0"/>
              <a:t> </a:t>
            </a:r>
            <a:r>
              <a:rPr lang="it-IT" sz="700" b="1" dirty="0" err="1"/>
              <a:t>early</a:t>
            </a:r>
            <a:r>
              <a:rPr lang="it-IT" sz="700" b="1" dirty="0"/>
              <a:t> detection </a:t>
            </a:r>
            <a:r>
              <a:rPr lang="it-IT" sz="700" b="1" dirty="0" err="1"/>
              <a:t>of</a:t>
            </a:r>
            <a:r>
              <a:rPr lang="it-IT" sz="700" b="1" dirty="0"/>
              <a:t> BCR </a:t>
            </a:r>
            <a:r>
              <a:rPr lang="it-IT" sz="700" b="1" dirty="0" err="1"/>
              <a:t>after</a:t>
            </a:r>
            <a:r>
              <a:rPr lang="it-IT" sz="700" b="1" dirty="0"/>
              <a:t> RP </a:t>
            </a:r>
            <a:r>
              <a:rPr lang="it-IT" sz="700" b="1" dirty="0" err="1"/>
              <a:t>for</a:t>
            </a:r>
            <a:r>
              <a:rPr lang="it-IT" sz="700" b="1" dirty="0"/>
              <a:t> </a:t>
            </a:r>
            <a:r>
              <a:rPr lang="it-IT" sz="700" b="1" dirty="0" err="1"/>
              <a:t>localized</a:t>
            </a:r>
            <a:r>
              <a:rPr lang="it-IT" sz="700" b="1" dirty="0"/>
              <a:t> prostate </a:t>
            </a:r>
            <a:r>
              <a:rPr lang="it-IT" sz="700" b="1" dirty="0" err="1"/>
              <a:t>cancer</a:t>
            </a:r>
            <a:r>
              <a:rPr lang="it-IT" sz="700" b="1" dirty="0"/>
              <a:t> (PCa).</a:t>
            </a:r>
          </a:p>
        </p:txBody>
      </p:sp>
      <p:sp>
        <p:nvSpPr>
          <p:cNvPr id="14342" name="Rettangolo 3"/>
          <p:cNvSpPr>
            <a:spLocks noChangeArrowheads="1"/>
          </p:cNvSpPr>
          <p:nvPr/>
        </p:nvSpPr>
        <p:spPr bwMode="auto">
          <a:xfrm>
            <a:off x="4898572" y="1020871"/>
            <a:ext cx="4199788" cy="1417529"/>
          </a:xfrm>
          <a:prstGeom prst="rect">
            <a:avLst/>
          </a:prstGeom>
          <a:noFill/>
          <a:ln w="12700">
            <a:solidFill>
              <a:srgbClr val="4F81BD"/>
            </a:solidFill>
            <a:miter lim="800000"/>
            <a:headEnd/>
            <a:tailEnd/>
          </a:ln>
        </p:spPr>
        <p:txBody>
          <a:bodyPr lIns="16980" tIns="8490" rIns="16980" bIns="8490">
            <a:prstTxWarp prst="textNoShape">
              <a:avLst/>
            </a:prstTxWarp>
            <a:spAutoFit/>
          </a:bodyPr>
          <a:lstStyle/>
          <a:p>
            <a:pPr algn="just"/>
            <a:r>
              <a:rPr lang="en-US" sz="700" b="1" dirty="0">
                <a:solidFill>
                  <a:srgbClr val="008000"/>
                </a:solidFill>
              </a:rPr>
              <a:t>Material &amp; Methods</a:t>
            </a:r>
          </a:p>
          <a:p>
            <a:pPr algn="just"/>
            <a:r>
              <a:rPr lang="it-IT" sz="700" dirty="0"/>
              <a:t>The </a:t>
            </a:r>
            <a:r>
              <a:rPr lang="it-IT" sz="700" dirty="0" err="1"/>
              <a:t>current</a:t>
            </a:r>
            <a:r>
              <a:rPr lang="it-IT" sz="700" dirty="0"/>
              <a:t> </a:t>
            </a:r>
            <a:r>
              <a:rPr lang="it-IT" sz="700" dirty="0" err="1"/>
              <a:t>study</a:t>
            </a:r>
            <a:r>
              <a:rPr lang="it-IT" sz="700" dirty="0"/>
              <a:t> </a:t>
            </a:r>
            <a:r>
              <a:rPr lang="it-IT" sz="700" dirty="0" err="1"/>
              <a:t>is</a:t>
            </a:r>
            <a:r>
              <a:rPr lang="it-IT" sz="700" dirty="0"/>
              <a:t> </a:t>
            </a:r>
            <a:r>
              <a:rPr lang="it-IT" sz="700" dirty="0" err="1"/>
              <a:t>an</a:t>
            </a:r>
            <a:r>
              <a:rPr lang="it-IT" sz="700" dirty="0"/>
              <a:t> </a:t>
            </a:r>
            <a:r>
              <a:rPr lang="it-IT" sz="700" b="1" dirty="0" err="1"/>
              <a:t>observational</a:t>
            </a:r>
            <a:r>
              <a:rPr lang="it-IT" sz="700" b="1" dirty="0"/>
              <a:t>, </a:t>
            </a:r>
            <a:r>
              <a:rPr lang="it-IT" sz="700" b="1" dirty="0" err="1"/>
              <a:t>on-going</a:t>
            </a:r>
            <a:r>
              <a:rPr lang="it-IT" sz="700" b="1" dirty="0"/>
              <a:t>, </a:t>
            </a:r>
            <a:r>
              <a:rPr lang="it-IT" sz="700" b="1" dirty="0" err="1"/>
              <a:t>prospective</a:t>
            </a:r>
            <a:r>
              <a:rPr lang="it-IT" sz="700" b="1" dirty="0"/>
              <a:t>, </a:t>
            </a:r>
            <a:r>
              <a:rPr lang="it-IT" sz="700" b="1" dirty="0" err="1"/>
              <a:t>cohort</a:t>
            </a:r>
            <a:r>
              <a:rPr lang="it-IT" sz="700" b="1" dirty="0"/>
              <a:t> </a:t>
            </a:r>
            <a:r>
              <a:rPr lang="it-IT" sz="700" b="1" dirty="0" err="1"/>
              <a:t>study</a:t>
            </a:r>
            <a:r>
              <a:rPr lang="it-IT" sz="700" b="1" dirty="0"/>
              <a:t> </a:t>
            </a:r>
            <a:r>
              <a:rPr lang="it-IT" sz="700" dirty="0"/>
              <a:t>in a </a:t>
            </a:r>
            <a:r>
              <a:rPr lang="it-IT" sz="700" dirty="0" err="1"/>
              <a:t>contemporary</a:t>
            </a:r>
            <a:r>
              <a:rPr lang="it-IT" sz="700" dirty="0"/>
              <a:t> </a:t>
            </a:r>
            <a:r>
              <a:rPr lang="it-IT" sz="700" dirty="0" err="1"/>
              <a:t>cohort</a:t>
            </a:r>
            <a:r>
              <a:rPr lang="it-IT" sz="700" dirty="0"/>
              <a:t> </a:t>
            </a:r>
            <a:r>
              <a:rPr lang="it-IT" sz="700" dirty="0" err="1"/>
              <a:t>of</a:t>
            </a:r>
            <a:r>
              <a:rPr lang="it-IT" sz="700" dirty="0"/>
              <a:t> consecutive </a:t>
            </a:r>
            <a:r>
              <a:rPr lang="it-IT" sz="700" dirty="0" err="1"/>
              <a:t>patients</a:t>
            </a:r>
            <a:r>
              <a:rPr lang="it-IT" sz="700" dirty="0"/>
              <a:t> </a:t>
            </a:r>
            <a:r>
              <a:rPr lang="it-IT" sz="700" dirty="0" err="1"/>
              <a:t>with</a:t>
            </a:r>
            <a:r>
              <a:rPr lang="it-IT" sz="700" dirty="0"/>
              <a:t> </a:t>
            </a:r>
            <a:r>
              <a:rPr lang="it-IT" sz="700" dirty="0" err="1"/>
              <a:t>localized</a:t>
            </a:r>
            <a:r>
              <a:rPr lang="it-IT" sz="700" dirty="0"/>
              <a:t> PCa (pT2-3/N0), </a:t>
            </a:r>
            <a:r>
              <a:rPr lang="it-IT" sz="700" dirty="0" err="1"/>
              <a:t>who</a:t>
            </a:r>
            <a:r>
              <a:rPr lang="it-IT" sz="700" dirty="0"/>
              <a:t> </a:t>
            </a:r>
            <a:r>
              <a:rPr lang="it-IT" sz="700" dirty="0" err="1"/>
              <a:t>had</a:t>
            </a:r>
            <a:r>
              <a:rPr lang="it-IT" sz="700" dirty="0"/>
              <a:t> </a:t>
            </a:r>
            <a:r>
              <a:rPr lang="it-IT" sz="700" dirty="0" err="1"/>
              <a:t>undergone</a:t>
            </a:r>
            <a:r>
              <a:rPr lang="it-IT" sz="700" dirty="0"/>
              <a:t> RP. </a:t>
            </a:r>
            <a:r>
              <a:rPr lang="it-IT" sz="700" dirty="0" err="1"/>
              <a:t>Biochemical</a:t>
            </a:r>
            <a:r>
              <a:rPr lang="it-IT" sz="700" dirty="0"/>
              <a:t> follow-up </a:t>
            </a:r>
            <a:r>
              <a:rPr lang="it-IT" sz="700" dirty="0" err="1"/>
              <a:t>consisted</a:t>
            </a:r>
            <a:r>
              <a:rPr lang="it-IT" sz="700" dirty="0"/>
              <a:t> </a:t>
            </a:r>
            <a:r>
              <a:rPr lang="it-IT" sz="700" dirty="0" err="1"/>
              <a:t>of</a:t>
            </a:r>
            <a:r>
              <a:rPr lang="it-IT" sz="700" dirty="0"/>
              <a:t> a </a:t>
            </a:r>
            <a:r>
              <a:rPr lang="it-IT" sz="700" dirty="0" err="1"/>
              <a:t>blood</a:t>
            </a:r>
            <a:r>
              <a:rPr lang="it-IT" sz="700" dirty="0"/>
              <a:t> sample </a:t>
            </a:r>
            <a:r>
              <a:rPr lang="it-IT" sz="700" dirty="0" err="1"/>
              <a:t>drawn</a:t>
            </a:r>
            <a:r>
              <a:rPr lang="it-IT" sz="700" dirty="0"/>
              <a:t> </a:t>
            </a:r>
            <a:r>
              <a:rPr lang="it-IT" sz="700" dirty="0" err="1"/>
              <a:t>after</a:t>
            </a:r>
            <a:r>
              <a:rPr lang="it-IT" sz="700" dirty="0"/>
              <a:t> 3-6-12 </a:t>
            </a:r>
            <a:r>
              <a:rPr lang="it-IT" sz="700" dirty="0" err="1"/>
              <a:t>months</a:t>
            </a:r>
            <a:r>
              <a:rPr lang="it-IT" sz="700" dirty="0"/>
              <a:t> and </a:t>
            </a:r>
            <a:r>
              <a:rPr lang="it-IT" sz="700" dirty="0" err="1"/>
              <a:t>then</a:t>
            </a:r>
            <a:r>
              <a:rPr lang="it-IT" sz="700" dirty="0"/>
              <a:t> </a:t>
            </a:r>
            <a:r>
              <a:rPr lang="it-IT" sz="700" dirty="0" err="1"/>
              <a:t>every</a:t>
            </a:r>
            <a:r>
              <a:rPr lang="it-IT" sz="700" dirty="0"/>
              <a:t> </a:t>
            </a:r>
            <a:r>
              <a:rPr lang="it-IT" sz="700" dirty="0" err="1"/>
              <a:t>6</a:t>
            </a:r>
            <a:r>
              <a:rPr lang="it-IT" sz="700" dirty="0"/>
              <a:t> </a:t>
            </a:r>
            <a:r>
              <a:rPr lang="it-IT" sz="700" dirty="0" err="1"/>
              <a:t>months</a:t>
            </a:r>
            <a:r>
              <a:rPr lang="it-IT" sz="700" dirty="0"/>
              <a:t> in the </a:t>
            </a:r>
            <a:r>
              <a:rPr lang="it-IT" sz="700" dirty="0" err="1"/>
              <a:t>following</a:t>
            </a:r>
            <a:r>
              <a:rPr lang="it-IT" sz="700" dirty="0"/>
              <a:t> </a:t>
            </a:r>
            <a:r>
              <a:rPr lang="it-IT" sz="700" dirty="0" err="1"/>
              <a:t>two</a:t>
            </a:r>
            <a:r>
              <a:rPr lang="it-IT" sz="700" dirty="0"/>
              <a:t> </a:t>
            </a:r>
            <a:r>
              <a:rPr lang="it-IT" sz="700" dirty="0" err="1"/>
              <a:t>years</a:t>
            </a:r>
            <a:r>
              <a:rPr lang="it-IT" sz="700" dirty="0"/>
              <a:t>. The </a:t>
            </a:r>
            <a:r>
              <a:rPr lang="it-IT" sz="700" b="1" dirty="0"/>
              <a:t>primary outcome</a:t>
            </a:r>
            <a:r>
              <a:rPr lang="it-IT" sz="700" dirty="0"/>
              <a:t> is to determine whether or not elevation of p2PSA or kinetics in rising of p2PSA significantly outperform the tPSA driven BCR defined as two consecutive values of tPSA ≥ 0.2 ng/mL. </a:t>
            </a:r>
            <a:r>
              <a:rPr lang="it-IT" sz="700" b="1" dirty="0" err="1"/>
              <a:t>Secondary</a:t>
            </a:r>
            <a:r>
              <a:rPr lang="it-IT" sz="700" b="1" dirty="0"/>
              <a:t> </a:t>
            </a:r>
            <a:r>
              <a:rPr lang="it-IT" sz="700" b="1" dirty="0" err="1"/>
              <a:t>outcome</a:t>
            </a:r>
            <a:r>
              <a:rPr lang="it-IT" sz="700" b="1" dirty="0"/>
              <a:t> </a:t>
            </a:r>
            <a:r>
              <a:rPr lang="it-IT" sz="700" dirty="0" err="1"/>
              <a:t>is</a:t>
            </a:r>
            <a:r>
              <a:rPr lang="it-IT" sz="700" dirty="0"/>
              <a:t> </a:t>
            </a:r>
            <a:r>
              <a:rPr lang="it-IT" sz="700" dirty="0" err="1"/>
              <a:t>to</a:t>
            </a:r>
            <a:r>
              <a:rPr lang="it-IT" sz="700" dirty="0"/>
              <a:t> </a:t>
            </a:r>
            <a:r>
              <a:rPr lang="it-IT" sz="700" dirty="0" err="1"/>
              <a:t>determine</a:t>
            </a:r>
            <a:r>
              <a:rPr lang="it-IT" sz="700" dirty="0"/>
              <a:t> </a:t>
            </a:r>
            <a:r>
              <a:rPr lang="it-IT" sz="700" dirty="0" err="1"/>
              <a:t>whether</a:t>
            </a:r>
            <a:r>
              <a:rPr lang="it-IT" sz="700" dirty="0"/>
              <a:t> or </a:t>
            </a:r>
            <a:r>
              <a:rPr lang="it-IT" sz="700" dirty="0" err="1"/>
              <a:t>not</a:t>
            </a:r>
            <a:r>
              <a:rPr lang="it-IT" sz="700" dirty="0"/>
              <a:t> </a:t>
            </a:r>
            <a:r>
              <a:rPr lang="it-IT" sz="700" dirty="0" err="1"/>
              <a:t>results</a:t>
            </a:r>
            <a:r>
              <a:rPr lang="it-IT" sz="700" dirty="0"/>
              <a:t> are </a:t>
            </a:r>
            <a:r>
              <a:rPr lang="it-IT" sz="700" dirty="0" err="1"/>
              <a:t>consisting</a:t>
            </a:r>
            <a:r>
              <a:rPr lang="it-IT" sz="700" dirty="0"/>
              <a:t> </a:t>
            </a:r>
            <a:r>
              <a:rPr lang="it-IT" sz="700" dirty="0" err="1"/>
              <a:t>with</a:t>
            </a:r>
            <a:r>
              <a:rPr lang="it-IT" sz="700" dirty="0"/>
              <a:t> </a:t>
            </a:r>
            <a:r>
              <a:rPr lang="it-IT" sz="700" dirty="0" err="1"/>
              <a:t>different</a:t>
            </a:r>
            <a:r>
              <a:rPr lang="it-IT" sz="700" dirty="0"/>
              <a:t> </a:t>
            </a:r>
            <a:r>
              <a:rPr lang="it-IT" sz="700" dirty="0" err="1"/>
              <a:t>pathological</a:t>
            </a:r>
            <a:r>
              <a:rPr lang="it-IT" sz="700" dirty="0"/>
              <a:t> </a:t>
            </a:r>
            <a:r>
              <a:rPr lang="it-IT" sz="700" dirty="0" err="1"/>
              <a:t>outcome</a:t>
            </a:r>
            <a:r>
              <a:rPr lang="it-IT" sz="700" dirty="0"/>
              <a:t> (stage, </a:t>
            </a:r>
            <a:r>
              <a:rPr lang="it-IT" sz="700" dirty="0" err="1"/>
              <a:t>grade</a:t>
            </a:r>
            <a:r>
              <a:rPr lang="it-IT" sz="700" dirty="0"/>
              <a:t> and </a:t>
            </a:r>
            <a:r>
              <a:rPr lang="it-IT" sz="700" dirty="0" err="1"/>
              <a:t>margin</a:t>
            </a:r>
            <a:r>
              <a:rPr lang="it-IT" sz="700" dirty="0"/>
              <a:t> status). </a:t>
            </a:r>
            <a:r>
              <a:rPr lang="it-IT" sz="700" dirty="0" err="1"/>
              <a:t>Blood</a:t>
            </a:r>
            <a:r>
              <a:rPr lang="it-IT" sz="700" dirty="0"/>
              <a:t> </a:t>
            </a:r>
            <a:r>
              <a:rPr lang="it-IT" sz="700" dirty="0" err="1"/>
              <a:t>samples</a:t>
            </a:r>
            <a:r>
              <a:rPr lang="it-IT" sz="700" dirty="0"/>
              <a:t> </a:t>
            </a:r>
            <a:r>
              <a:rPr lang="it-IT" sz="700" dirty="0" err="1"/>
              <a:t>will</a:t>
            </a:r>
            <a:r>
              <a:rPr lang="it-IT" sz="700" dirty="0"/>
              <a:t> </a:t>
            </a:r>
            <a:r>
              <a:rPr lang="it-IT" sz="700" dirty="0" err="1"/>
              <a:t>be</a:t>
            </a:r>
            <a:r>
              <a:rPr lang="it-IT" sz="700" dirty="0"/>
              <a:t> </a:t>
            </a:r>
            <a:r>
              <a:rPr lang="it-IT" sz="700" dirty="0" err="1"/>
              <a:t>processed</a:t>
            </a:r>
            <a:r>
              <a:rPr lang="it-IT" sz="700" dirty="0"/>
              <a:t> </a:t>
            </a:r>
            <a:r>
              <a:rPr lang="it-IT" sz="700" dirty="0" err="1"/>
              <a:t>with</a:t>
            </a:r>
            <a:r>
              <a:rPr lang="it-IT" sz="700" dirty="0"/>
              <a:t> the </a:t>
            </a:r>
            <a:r>
              <a:rPr lang="it-IT" sz="700" dirty="0" err="1"/>
              <a:t>UniCel</a:t>
            </a:r>
            <a:r>
              <a:rPr lang="it-IT" sz="700" dirty="0"/>
              <a:t> DxI800 </a:t>
            </a:r>
            <a:r>
              <a:rPr lang="it-IT" sz="700" dirty="0" err="1"/>
              <a:t>Immunoassay</a:t>
            </a:r>
            <a:r>
              <a:rPr lang="it-IT" sz="700" dirty="0"/>
              <a:t> System </a:t>
            </a:r>
            <a:r>
              <a:rPr lang="it-IT" sz="700" dirty="0" err="1"/>
              <a:t>analyzer</a:t>
            </a:r>
            <a:r>
              <a:rPr lang="it-IT" sz="700" dirty="0"/>
              <a:t> (</a:t>
            </a:r>
            <a:r>
              <a:rPr lang="it-IT" sz="700" dirty="0" err="1"/>
              <a:t>Beckman</a:t>
            </a:r>
            <a:r>
              <a:rPr lang="it-IT" sz="700" dirty="0"/>
              <a:t> </a:t>
            </a:r>
            <a:r>
              <a:rPr lang="it-IT" sz="700" dirty="0" err="1"/>
              <a:t>Coulter</a:t>
            </a:r>
            <a:r>
              <a:rPr lang="it-IT" sz="700" dirty="0"/>
              <a:t> Inc., </a:t>
            </a:r>
            <a:r>
              <a:rPr lang="it-IT" sz="700" dirty="0" err="1"/>
              <a:t>Brea</a:t>
            </a:r>
            <a:r>
              <a:rPr lang="it-IT" sz="700" dirty="0"/>
              <a:t>, CA, USA) and </a:t>
            </a:r>
            <a:r>
              <a:rPr lang="it-IT" sz="700" dirty="0" err="1"/>
              <a:t>managed</a:t>
            </a:r>
            <a:r>
              <a:rPr lang="it-IT" sz="700" dirty="0"/>
              <a:t> </a:t>
            </a:r>
            <a:r>
              <a:rPr lang="it-IT" sz="700" dirty="0" err="1"/>
              <a:t>according</a:t>
            </a:r>
            <a:r>
              <a:rPr lang="it-IT" sz="700" dirty="0"/>
              <a:t> </a:t>
            </a:r>
            <a:r>
              <a:rPr lang="it-IT" sz="700" dirty="0" err="1"/>
              <a:t>to</a:t>
            </a:r>
            <a:r>
              <a:rPr lang="it-IT" sz="700" dirty="0"/>
              <a:t> the </a:t>
            </a:r>
            <a:r>
              <a:rPr lang="it-IT" sz="700" dirty="0" err="1"/>
              <a:t>criteria</a:t>
            </a:r>
            <a:r>
              <a:rPr lang="it-IT" sz="700" dirty="0"/>
              <a:t> </a:t>
            </a:r>
            <a:r>
              <a:rPr lang="it-IT" sz="700" dirty="0" err="1"/>
              <a:t>described</a:t>
            </a:r>
            <a:r>
              <a:rPr lang="it-IT" sz="700" dirty="0"/>
              <a:t> </a:t>
            </a:r>
            <a:r>
              <a:rPr lang="it-IT" sz="700" dirty="0" err="1"/>
              <a:t>by</a:t>
            </a:r>
            <a:r>
              <a:rPr lang="it-IT" sz="700" dirty="0"/>
              <a:t> </a:t>
            </a:r>
            <a:r>
              <a:rPr lang="it-IT" sz="700" dirty="0" err="1"/>
              <a:t>Semjonow</a:t>
            </a:r>
            <a:r>
              <a:rPr lang="it-IT" sz="700" dirty="0"/>
              <a:t> </a:t>
            </a:r>
            <a:r>
              <a:rPr lang="it-IT" sz="700" dirty="0" err="1"/>
              <a:t>et</a:t>
            </a:r>
            <a:r>
              <a:rPr lang="it-IT" sz="700" dirty="0"/>
              <a:t> al. [</a:t>
            </a:r>
            <a:r>
              <a:rPr lang="it-IT" sz="700" i="1" dirty="0" err="1"/>
              <a:t>Semjonow</a:t>
            </a:r>
            <a:r>
              <a:rPr lang="it-IT" sz="700" i="1" dirty="0"/>
              <a:t> A, </a:t>
            </a:r>
            <a:r>
              <a:rPr lang="it-IT" sz="700" i="1" dirty="0" err="1"/>
              <a:t>Kopke</a:t>
            </a:r>
            <a:r>
              <a:rPr lang="it-IT" sz="700" i="1" dirty="0"/>
              <a:t> </a:t>
            </a:r>
            <a:r>
              <a:rPr lang="it-IT" sz="700" i="1" dirty="0" err="1"/>
              <a:t>T</a:t>
            </a:r>
            <a:r>
              <a:rPr lang="it-IT" sz="700" i="1" dirty="0"/>
              <a:t>, </a:t>
            </a:r>
            <a:r>
              <a:rPr lang="it-IT" sz="700" i="1" dirty="0" err="1"/>
              <a:t>Eltze</a:t>
            </a:r>
            <a:r>
              <a:rPr lang="it-IT" sz="700" i="1" dirty="0"/>
              <a:t> E, </a:t>
            </a:r>
            <a:r>
              <a:rPr lang="it-IT" sz="700" i="1" dirty="0" err="1"/>
              <a:t>Pepping-Schefers</a:t>
            </a:r>
            <a:r>
              <a:rPr lang="it-IT" sz="700" i="1" dirty="0"/>
              <a:t> </a:t>
            </a:r>
            <a:r>
              <a:rPr lang="it-IT" sz="700" i="1" dirty="0" err="1"/>
              <a:t>B</a:t>
            </a:r>
            <a:r>
              <a:rPr lang="it-IT" sz="700" i="1" dirty="0"/>
              <a:t>, </a:t>
            </a:r>
            <a:r>
              <a:rPr lang="it-IT" sz="700" i="1" dirty="0" err="1"/>
              <a:t>Burgel</a:t>
            </a:r>
            <a:r>
              <a:rPr lang="it-IT" sz="700" i="1" dirty="0"/>
              <a:t> </a:t>
            </a:r>
            <a:r>
              <a:rPr lang="it-IT" sz="700" i="1" dirty="0" err="1"/>
              <a:t>H</a:t>
            </a:r>
            <a:r>
              <a:rPr lang="it-IT" sz="700" i="1" dirty="0"/>
              <a:t>, </a:t>
            </a:r>
            <a:r>
              <a:rPr lang="it-IT" sz="700" i="1" dirty="0" err="1"/>
              <a:t>Darte</a:t>
            </a:r>
            <a:r>
              <a:rPr lang="it-IT" sz="700" i="1" dirty="0"/>
              <a:t> C. </a:t>
            </a:r>
            <a:r>
              <a:rPr lang="it-IT" sz="700" i="1" dirty="0" err="1"/>
              <a:t>Pre-</a:t>
            </a:r>
            <a:r>
              <a:rPr lang="it-IT" sz="700" i="1" dirty="0"/>
              <a:t> </a:t>
            </a:r>
            <a:r>
              <a:rPr lang="it-IT" sz="700" i="1" dirty="0" err="1"/>
              <a:t>analytical</a:t>
            </a:r>
            <a:r>
              <a:rPr lang="it-IT" sz="700" i="1" dirty="0"/>
              <a:t> </a:t>
            </a:r>
            <a:r>
              <a:rPr lang="it-IT" sz="700" i="1" dirty="0" err="1"/>
              <a:t>in-vitro</a:t>
            </a:r>
            <a:r>
              <a:rPr lang="it-IT" sz="700" i="1" dirty="0"/>
              <a:t> </a:t>
            </a:r>
            <a:r>
              <a:rPr lang="it-IT" sz="700" i="1" dirty="0" err="1"/>
              <a:t>stability</a:t>
            </a:r>
            <a:r>
              <a:rPr lang="it-IT" sz="700" i="1" dirty="0"/>
              <a:t> </a:t>
            </a:r>
            <a:r>
              <a:rPr lang="it-IT" sz="700" i="1" dirty="0" err="1"/>
              <a:t>of</a:t>
            </a:r>
            <a:r>
              <a:rPr lang="it-IT" sz="700" i="1" dirty="0"/>
              <a:t> [-2]proPSA in </a:t>
            </a:r>
            <a:r>
              <a:rPr lang="it-IT" sz="700" i="1" dirty="0" err="1"/>
              <a:t>blood</a:t>
            </a:r>
            <a:r>
              <a:rPr lang="it-IT" sz="700" i="1" dirty="0"/>
              <a:t> and </a:t>
            </a:r>
            <a:r>
              <a:rPr lang="it-IT" sz="700" i="1" dirty="0" err="1"/>
              <a:t>serum</a:t>
            </a:r>
            <a:r>
              <a:rPr lang="it-IT" sz="700" i="1" dirty="0"/>
              <a:t>. </a:t>
            </a:r>
            <a:r>
              <a:rPr lang="it-IT" sz="700" i="1" dirty="0" err="1"/>
              <a:t>Clin</a:t>
            </a:r>
            <a:r>
              <a:rPr lang="it-IT" sz="700" i="1" dirty="0"/>
              <a:t> </a:t>
            </a:r>
            <a:r>
              <a:rPr lang="it-IT" sz="700" i="1" dirty="0" err="1"/>
              <a:t>Biochem</a:t>
            </a:r>
            <a:r>
              <a:rPr lang="it-IT" sz="700" i="1" dirty="0"/>
              <a:t>. 2010; 43: 926-8</a:t>
            </a:r>
            <a:r>
              <a:rPr lang="it-IT" sz="700" dirty="0"/>
              <a:t>]. The </a:t>
            </a:r>
            <a:r>
              <a:rPr lang="it-IT" sz="700" dirty="0" err="1"/>
              <a:t>statistical</a:t>
            </a:r>
            <a:r>
              <a:rPr lang="it-IT" sz="700" dirty="0"/>
              <a:t> </a:t>
            </a:r>
            <a:r>
              <a:rPr lang="it-IT" sz="700" dirty="0" err="1"/>
              <a:t>analysis</a:t>
            </a:r>
            <a:r>
              <a:rPr lang="it-IT" sz="700" dirty="0"/>
              <a:t> </a:t>
            </a:r>
            <a:r>
              <a:rPr lang="it-IT" sz="700" dirty="0" err="1"/>
              <a:t>includes</a:t>
            </a:r>
            <a:r>
              <a:rPr lang="it-IT" sz="700" dirty="0"/>
              <a:t> </a:t>
            </a:r>
            <a:r>
              <a:rPr lang="it-IT" sz="700" dirty="0" err="1"/>
              <a:t>both</a:t>
            </a:r>
            <a:r>
              <a:rPr lang="it-IT" sz="700" dirty="0"/>
              <a:t> </a:t>
            </a:r>
            <a:r>
              <a:rPr lang="it-IT" sz="700" dirty="0" err="1"/>
              <a:t>Kaplan-Meier</a:t>
            </a:r>
            <a:r>
              <a:rPr lang="it-IT" sz="700" dirty="0"/>
              <a:t> </a:t>
            </a:r>
            <a:r>
              <a:rPr lang="it-IT" sz="700" dirty="0" err="1"/>
              <a:t>survival</a:t>
            </a:r>
            <a:r>
              <a:rPr lang="it-IT" sz="700" dirty="0"/>
              <a:t> </a:t>
            </a:r>
            <a:r>
              <a:rPr lang="it-IT" sz="700" dirty="0" err="1"/>
              <a:t>analysis</a:t>
            </a:r>
            <a:r>
              <a:rPr lang="it-IT" sz="700" dirty="0"/>
              <a:t> and the </a:t>
            </a:r>
            <a:r>
              <a:rPr lang="it-IT" sz="700" dirty="0" err="1"/>
              <a:t>McNemar</a:t>
            </a:r>
            <a:r>
              <a:rPr lang="it-IT" sz="700" dirty="0"/>
              <a:t> test </a:t>
            </a:r>
            <a:r>
              <a:rPr lang="it-IT" sz="700" dirty="0" err="1"/>
              <a:t>for</a:t>
            </a:r>
            <a:r>
              <a:rPr lang="it-IT" sz="700" dirty="0"/>
              <a:t> </a:t>
            </a:r>
            <a:r>
              <a:rPr lang="it-IT" sz="700" dirty="0" err="1"/>
              <a:t>comparison</a:t>
            </a:r>
            <a:r>
              <a:rPr lang="it-IT" sz="700" dirty="0"/>
              <a:t> </a:t>
            </a:r>
            <a:r>
              <a:rPr lang="it-IT" sz="700" dirty="0" err="1"/>
              <a:t>of</a:t>
            </a:r>
            <a:r>
              <a:rPr lang="it-IT" sz="700" dirty="0"/>
              <a:t> </a:t>
            </a:r>
            <a:r>
              <a:rPr lang="it-IT" sz="700" dirty="0" err="1"/>
              <a:t>paired</a:t>
            </a:r>
            <a:r>
              <a:rPr lang="it-IT" sz="700" dirty="0"/>
              <a:t> </a:t>
            </a:r>
            <a:r>
              <a:rPr lang="it-IT" sz="700" dirty="0" err="1"/>
              <a:t>frequencies</a:t>
            </a:r>
            <a:r>
              <a:rPr lang="it-IT" sz="700" dirty="0"/>
              <a:t>, </a:t>
            </a:r>
            <a:r>
              <a:rPr lang="it-IT" sz="700" dirty="0" err="1"/>
              <a:t>considering</a:t>
            </a:r>
            <a:r>
              <a:rPr lang="it-IT" sz="700" dirty="0"/>
              <a:t> 0.8 </a:t>
            </a:r>
            <a:r>
              <a:rPr lang="it-IT" sz="700" dirty="0" err="1"/>
              <a:t>pg</a:t>
            </a:r>
            <a:r>
              <a:rPr lang="it-IT" sz="700" dirty="0"/>
              <a:t>/ml the </a:t>
            </a:r>
            <a:r>
              <a:rPr lang="it-IT" sz="700" dirty="0" err="1"/>
              <a:t>optimal</a:t>
            </a:r>
            <a:r>
              <a:rPr lang="it-IT" sz="700" dirty="0"/>
              <a:t> </a:t>
            </a:r>
            <a:r>
              <a:rPr lang="it-IT" sz="700" dirty="0" err="1"/>
              <a:t>threshold</a:t>
            </a:r>
            <a:r>
              <a:rPr lang="it-IT" sz="700" dirty="0"/>
              <a:t> </a:t>
            </a:r>
            <a:r>
              <a:rPr lang="it-IT" sz="700" dirty="0" err="1"/>
              <a:t>for</a:t>
            </a:r>
            <a:r>
              <a:rPr lang="it-IT" sz="700" dirty="0"/>
              <a:t> p2PSA </a:t>
            </a:r>
            <a:r>
              <a:rPr lang="it-IT" sz="700" dirty="0" err="1"/>
              <a:t>driven</a:t>
            </a:r>
            <a:r>
              <a:rPr lang="it-IT" sz="700" dirty="0"/>
              <a:t> BCR.</a:t>
            </a:r>
          </a:p>
        </p:txBody>
      </p:sp>
      <p:sp>
        <p:nvSpPr>
          <p:cNvPr id="14343" name="Rectangle 450"/>
          <p:cNvSpPr>
            <a:spLocks noChangeArrowheads="1"/>
          </p:cNvSpPr>
          <p:nvPr/>
        </p:nvSpPr>
        <p:spPr bwMode="auto">
          <a:xfrm>
            <a:off x="0" y="-147072"/>
            <a:ext cx="34292" cy="294145"/>
          </a:xfrm>
          <a:prstGeom prst="rect">
            <a:avLst/>
          </a:prstGeom>
          <a:noFill/>
          <a:ln w="9525">
            <a:noFill/>
            <a:miter lim="800000"/>
            <a:headEnd/>
            <a:tailEnd/>
          </a:ln>
        </p:spPr>
        <p:txBody>
          <a:bodyPr wrap="none" lIns="16980" tIns="8490" rIns="16980" bIns="8490" anchor="ctr">
            <a:prstTxWarp prst="textNoShape">
              <a:avLst/>
            </a:prstTxWarp>
            <a:spAutoFit/>
          </a:bodyPr>
          <a:lstStyle/>
          <a:p>
            <a:endParaRPr lang="en-GB"/>
          </a:p>
        </p:txBody>
      </p:sp>
      <p:pic>
        <p:nvPicPr>
          <p:cNvPr id="14345" name="Picture 454" descr="Ospedale San Raffaele Milano"/>
          <p:cNvPicPr>
            <a:picLocks noChangeAspect="1" noChangeArrowheads="1"/>
          </p:cNvPicPr>
          <p:nvPr/>
        </p:nvPicPr>
        <p:blipFill>
          <a:blip r:embed="rId3"/>
          <a:srcRect t="11835" r="89087" b="8737"/>
          <a:stretch>
            <a:fillRect/>
          </a:stretch>
        </p:blipFill>
        <p:spPr bwMode="auto">
          <a:xfrm>
            <a:off x="8164286" y="242524"/>
            <a:ext cx="368527" cy="388412"/>
          </a:xfrm>
          <a:prstGeom prst="rect">
            <a:avLst/>
          </a:prstGeom>
          <a:noFill/>
          <a:ln w="9525">
            <a:noFill/>
            <a:miter lim="800000"/>
            <a:headEnd/>
            <a:tailEnd/>
          </a:ln>
        </p:spPr>
      </p:pic>
      <p:sp>
        <p:nvSpPr>
          <p:cNvPr id="14347" name="CasellaDiTesto 14"/>
          <p:cNvSpPr txBox="1">
            <a:spLocks noChangeArrowheads="1"/>
          </p:cNvSpPr>
          <p:nvPr/>
        </p:nvSpPr>
        <p:spPr bwMode="auto">
          <a:xfrm>
            <a:off x="152400" y="2486337"/>
            <a:ext cx="4076301" cy="171034"/>
          </a:xfrm>
          <a:prstGeom prst="rect">
            <a:avLst/>
          </a:prstGeom>
          <a:noFill/>
          <a:ln w="9525">
            <a:noFill/>
            <a:miter lim="800000"/>
            <a:headEnd/>
            <a:tailEnd/>
          </a:ln>
        </p:spPr>
        <p:txBody>
          <a:bodyPr wrap="none" lIns="16980" tIns="8490" rIns="16980" bIns="8490">
            <a:prstTxWarp prst="textNoShape">
              <a:avLst/>
            </a:prstTxWarp>
            <a:spAutoFit/>
          </a:bodyPr>
          <a:lstStyle/>
          <a:p>
            <a:r>
              <a:rPr lang="en-GB" sz="1000" dirty="0"/>
              <a:t>Patients at each follow-up, stratified according to the pathological stage</a:t>
            </a:r>
          </a:p>
        </p:txBody>
      </p:sp>
      <p:sp>
        <p:nvSpPr>
          <p:cNvPr id="14348" name="CasellaDiTesto 16"/>
          <p:cNvSpPr txBox="1">
            <a:spLocks noChangeArrowheads="1"/>
          </p:cNvSpPr>
          <p:nvPr/>
        </p:nvSpPr>
        <p:spPr bwMode="auto">
          <a:xfrm>
            <a:off x="4327072" y="2529667"/>
            <a:ext cx="2150256" cy="140256"/>
          </a:xfrm>
          <a:prstGeom prst="rect">
            <a:avLst/>
          </a:prstGeom>
          <a:noFill/>
          <a:ln w="9525">
            <a:noFill/>
            <a:miter lim="800000"/>
            <a:headEnd/>
            <a:tailEnd/>
          </a:ln>
        </p:spPr>
        <p:txBody>
          <a:bodyPr wrap="none" lIns="16980" tIns="8490" rIns="16980" bIns="8490">
            <a:prstTxWarp prst="textNoShape">
              <a:avLst/>
            </a:prstTxWarp>
            <a:spAutoFit/>
          </a:bodyPr>
          <a:lstStyle/>
          <a:p>
            <a:r>
              <a:rPr lang="en-GB" sz="800" dirty="0"/>
              <a:t>Patients with BCR according tPSA and p2PSA</a:t>
            </a:r>
          </a:p>
        </p:txBody>
      </p:sp>
      <p:sp>
        <p:nvSpPr>
          <p:cNvPr id="14349" name="Rettangolo 18"/>
          <p:cNvSpPr>
            <a:spLocks noChangeArrowheads="1"/>
          </p:cNvSpPr>
          <p:nvPr/>
        </p:nvSpPr>
        <p:spPr bwMode="auto">
          <a:xfrm>
            <a:off x="4163786" y="3938986"/>
            <a:ext cx="4572000" cy="1879194"/>
          </a:xfrm>
          <a:prstGeom prst="rect">
            <a:avLst/>
          </a:prstGeom>
          <a:noFill/>
          <a:ln w="9525">
            <a:noFill/>
            <a:miter lim="800000"/>
            <a:headEnd/>
            <a:tailEnd/>
          </a:ln>
        </p:spPr>
        <p:txBody>
          <a:bodyPr lIns="16980" tIns="8490" rIns="16980" bIns="8490">
            <a:prstTxWarp prst="textNoShape">
              <a:avLst/>
            </a:prstTxWarp>
            <a:spAutoFit/>
          </a:bodyPr>
          <a:lstStyle/>
          <a:p>
            <a:pPr algn="just"/>
            <a:r>
              <a:rPr lang="en-US" sz="1100" dirty="0"/>
              <a:t>The median follow-up was 22 months . Twenty-two (16.5%) patients showed a BCR; 18/22 had a p2PSA ≥ 0.8 pg/ml, but in four patients we failed to record a p2PSA &gt; 0.8 pg/ml. Five patients showed a contemporary increase of PSA and p2PSA and 13 developed a p2PSA &gt; 0.8 pg/ml before BCR. The frequencies (%) of p2PSA positive subjects (≥ 0.8 pg/ml) were significantly higher than frequencies of positive subjects identified with tPSA cut-off at 3, 6, 12 and 18 months: </a:t>
            </a:r>
            <a:r>
              <a:rPr lang="en-US" sz="1100" dirty="0" err="1"/>
              <a:t>p</a:t>
            </a:r>
            <a:r>
              <a:rPr lang="en-US" sz="1100" dirty="0"/>
              <a:t>&lt;0.0001 (Fig. 1). When subjects were stratified according to stage/grade and margins (positive vs. negative), </a:t>
            </a:r>
            <a:r>
              <a:rPr lang="it-IT" sz="1100" dirty="0" err="1"/>
              <a:t>patients</a:t>
            </a:r>
            <a:r>
              <a:rPr lang="it-IT" sz="1100" dirty="0"/>
              <a:t> </a:t>
            </a:r>
            <a:r>
              <a:rPr lang="it-IT" sz="1100" dirty="0" err="1"/>
              <a:t>with</a:t>
            </a:r>
            <a:r>
              <a:rPr lang="it-IT" sz="1100" dirty="0"/>
              <a:t> pT2c-GS3+4/4+3-R1 and pT3a-R0/</a:t>
            </a:r>
            <a:r>
              <a:rPr lang="it-IT" sz="1100" dirty="0" err="1"/>
              <a:t>1</a:t>
            </a:r>
            <a:r>
              <a:rPr lang="it-IT" sz="1100" dirty="0"/>
              <a:t> </a:t>
            </a:r>
            <a:r>
              <a:rPr lang="it-IT" sz="1100" dirty="0" err="1"/>
              <a:t>could</a:t>
            </a:r>
            <a:r>
              <a:rPr lang="it-IT" sz="1100" dirty="0"/>
              <a:t> </a:t>
            </a:r>
            <a:r>
              <a:rPr lang="it-IT" sz="1100" dirty="0" err="1"/>
              <a:t>be</a:t>
            </a:r>
            <a:r>
              <a:rPr lang="it-IT" sz="1100" dirty="0"/>
              <a:t> </a:t>
            </a:r>
            <a:r>
              <a:rPr lang="it-IT" sz="1100" dirty="0" err="1"/>
              <a:t>considered</a:t>
            </a:r>
            <a:r>
              <a:rPr lang="it-IT" sz="1100" dirty="0"/>
              <a:t> the target </a:t>
            </a:r>
            <a:r>
              <a:rPr lang="it-IT" sz="1100" dirty="0" err="1"/>
              <a:t>categories</a:t>
            </a:r>
            <a:r>
              <a:rPr lang="it-IT" sz="1100" dirty="0"/>
              <a:t>, </a:t>
            </a:r>
            <a:r>
              <a:rPr lang="it-IT" sz="1100" dirty="0" err="1"/>
              <a:t>which</a:t>
            </a:r>
            <a:r>
              <a:rPr lang="it-IT" sz="1100" dirty="0"/>
              <a:t> </a:t>
            </a:r>
            <a:r>
              <a:rPr lang="it-IT" sz="1100" dirty="0" err="1"/>
              <a:t>would</a:t>
            </a:r>
            <a:r>
              <a:rPr lang="it-IT" sz="1100" dirty="0"/>
              <a:t> benefit more </a:t>
            </a:r>
            <a:r>
              <a:rPr lang="it-IT" sz="1100" dirty="0" err="1"/>
              <a:t>from</a:t>
            </a:r>
            <a:r>
              <a:rPr lang="it-IT" sz="1100" dirty="0"/>
              <a:t> the </a:t>
            </a:r>
            <a:r>
              <a:rPr lang="it-IT" sz="1100" dirty="0" err="1"/>
              <a:t>study</a:t>
            </a:r>
            <a:r>
              <a:rPr lang="it-IT" sz="1100" dirty="0"/>
              <a:t>. </a:t>
            </a:r>
            <a:endParaRPr lang="en-US" sz="1100" dirty="0"/>
          </a:p>
        </p:txBody>
      </p:sp>
      <p:sp>
        <p:nvSpPr>
          <p:cNvPr id="14350" name="Rettangolo 19"/>
          <p:cNvSpPr>
            <a:spLocks noChangeArrowheads="1"/>
          </p:cNvSpPr>
          <p:nvPr/>
        </p:nvSpPr>
        <p:spPr bwMode="auto">
          <a:xfrm>
            <a:off x="149678" y="5649404"/>
            <a:ext cx="2435679" cy="1032808"/>
          </a:xfrm>
          <a:prstGeom prst="rect">
            <a:avLst/>
          </a:prstGeom>
          <a:noFill/>
          <a:ln w="9525">
            <a:noFill/>
            <a:miter lim="800000"/>
            <a:headEnd/>
            <a:tailEnd/>
          </a:ln>
        </p:spPr>
        <p:txBody>
          <a:bodyPr lIns="16980" tIns="8490" rIns="16980" bIns="8490" anchor="ctr">
            <a:prstTxWarp prst="textNoShape">
              <a:avLst/>
            </a:prstTxWarp>
            <a:spAutoFit/>
          </a:bodyPr>
          <a:lstStyle/>
          <a:p>
            <a:pPr algn="just"/>
            <a:r>
              <a:rPr lang="en-US" sz="1100" dirty="0"/>
              <a:t>The mean survival biochemical relapse-free time was </a:t>
            </a:r>
            <a:r>
              <a:rPr lang="it-IT" sz="1100" dirty="0"/>
              <a:t>15.8 (95%CI: 13.2-18.4)</a:t>
            </a:r>
            <a:r>
              <a:rPr lang="en-US" sz="1100" dirty="0"/>
              <a:t> months determined with p2PSA increase, and </a:t>
            </a:r>
            <a:r>
              <a:rPr lang="it-IT" sz="1100" dirty="0"/>
              <a:t>33.9, (95%CI: 31.9-36)</a:t>
            </a:r>
            <a:r>
              <a:rPr lang="en-US" sz="1100" dirty="0"/>
              <a:t> months recorded instead with tPSA increase, (</a:t>
            </a:r>
            <a:r>
              <a:rPr lang="en-US" sz="1100" dirty="0" err="1"/>
              <a:t>p</a:t>
            </a:r>
            <a:r>
              <a:rPr lang="en-US" sz="1100" dirty="0"/>
              <a:t>&lt;0.001).</a:t>
            </a:r>
            <a:r>
              <a:rPr lang="it-IT" sz="1100" dirty="0"/>
              <a:t> </a:t>
            </a:r>
            <a:endParaRPr lang="en-GB" sz="1100" dirty="0"/>
          </a:p>
        </p:txBody>
      </p:sp>
      <p:sp>
        <p:nvSpPr>
          <p:cNvPr id="14351" name="Rettangolo 22"/>
          <p:cNvSpPr>
            <a:spLocks noChangeArrowheads="1"/>
          </p:cNvSpPr>
          <p:nvPr/>
        </p:nvSpPr>
        <p:spPr bwMode="auto">
          <a:xfrm>
            <a:off x="4177393" y="5812779"/>
            <a:ext cx="4599214" cy="740421"/>
          </a:xfrm>
          <a:prstGeom prst="rect">
            <a:avLst/>
          </a:prstGeom>
          <a:noFill/>
          <a:ln w="57150">
            <a:solidFill>
              <a:srgbClr val="008000"/>
            </a:solidFill>
            <a:round/>
            <a:headEnd/>
            <a:tailEnd/>
          </a:ln>
        </p:spPr>
        <p:txBody>
          <a:bodyPr lIns="16980" tIns="8490" rIns="16980" bIns="8490">
            <a:prstTxWarp prst="textNoShape">
              <a:avLst/>
            </a:prstTxWarp>
            <a:spAutoFit/>
          </a:bodyPr>
          <a:lstStyle/>
          <a:p>
            <a:pPr algn="ctr"/>
            <a:r>
              <a:rPr lang="en-US" sz="1100" b="1" dirty="0">
                <a:solidFill>
                  <a:srgbClr val="008000"/>
                </a:solidFill>
              </a:rPr>
              <a:t>CONCLUSION</a:t>
            </a:r>
          </a:p>
          <a:p>
            <a:pPr algn="just"/>
            <a:r>
              <a:rPr lang="en-US" sz="900" b="1" dirty="0"/>
              <a:t>The current preliminary findings suggest that p2PSA could be more sensitive than tPSA in detecting early BCR. Extending observational time, increasing sample size and stratifying patients into significant or indolent BCR are mandatory before considering p2PSA for clinical practice purposes.</a:t>
            </a:r>
          </a:p>
        </p:txBody>
      </p:sp>
      <p:pic>
        <p:nvPicPr>
          <p:cNvPr id="20" name="Picture 8" descr="Humanitas-Res"/>
          <p:cNvPicPr>
            <a:picLocks noChangeAspect="1" noChangeArrowheads="1"/>
          </p:cNvPicPr>
          <p:nvPr/>
        </p:nvPicPr>
        <p:blipFill>
          <a:blip r:embed="rId4"/>
          <a:srcRect/>
          <a:stretch>
            <a:fillRect/>
          </a:stretch>
        </p:blipFill>
        <p:spPr bwMode="auto">
          <a:xfrm>
            <a:off x="136072" y="81049"/>
            <a:ext cx="707571" cy="160851"/>
          </a:xfrm>
          <a:prstGeom prst="rect">
            <a:avLst/>
          </a:prstGeom>
          <a:ln>
            <a:noFill/>
          </a:ln>
          <a:effectLst>
            <a:outerShdw blurRad="292100" dist="139700" dir="2700000" algn="tl" rotWithShape="0">
              <a:srgbClr val="333333">
                <a:alpha val="65000"/>
              </a:srgbClr>
            </a:outerShdw>
          </a:effectLst>
        </p:spPr>
      </p:pic>
      <p:pic>
        <p:nvPicPr>
          <p:cNvPr id="23" name="Immagine 22"/>
          <p:cNvPicPr>
            <a:picLocks noChangeAspect="1"/>
          </p:cNvPicPr>
          <p:nvPr/>
        </p:nvPicPr>
        <p:blipFill>
          <a:blip r:embed="rId5"/>
          <a:stretch>
            <a:fillRect/>
          </a:stretch>
        </p:blipFill>
        <p:spPr>
          <a:xfrm>
            <a:off x="149679" y="361604"/>
            <a:ext cx="678089" cy="314221"/>
          </a:xfrm>
          <a:prstGeom prst="rect">
            <a:avLst/>
          </a:prstGeom>
          <a:ln>
            <a:noFill/>
          </a:ln>
          <a:effectLst>
            <a:outerShdw blurRad="292100" dist="139700" dir="2700000" algn="tl" rotWithShape="0">
              <a:srgbClr val="333333">
                <a:alpha val="65000"/>
              </a:srgbClr>
            </a:outerShdw>
          </a:effectLst>
        </p:spPr>
      </p:pic>
      <p:pic>
        <p:nvPicPr>
          <p:cNvPr id="14354" name="Immagine 23"/>
          <p:cNvPicPr>
            <a:picLocks noChangeAspect="1"/>
          </p:cNvPicPr>
          <p:nvPr/>
        </p:nvPicPr>
        <p:blipFill>
          <a:blip r:embed="rId6"/>
          <a:srcRect/>
          <a:stretch>
            <a:fillRect/>
          </a:stretch>
        </p:blipFill>
        <p:spPr bwMode="auto">
          <a:xfrm>
            <a:off x="8672286" y="211975"/>
            <a:ext cx="394607" cy="433924"/>
          </a:xfrm>
          <a:prstGeom prst="rect">
            <a:avLst/>
          </a:prstGeom>
          <a:noFill/>
          <a:ln w="9525">
            <a:noFill/>
            <a:miter lim="800000"/>
            <a:headEnd/>
            <a:tailEnd/>
          </a:ln>
        </p:spPr>
      </p:pic>
      <p:graphicFrame>
        <p:nvGraphicFramePr>
          <p:cNvPr id="24" name="Segnaposto contenuto 3"/>
          <p:cNvGraphicFramePr>
            <a:graphicFrameLocks/>
          </p:cNvGraphicFramePr>
          <p:nvPr/>
        </p:nvGraphicFramePr>
        <p:xfrm>
          <a:off x="353786" y="2755669"/>
          <a:ext cx="3551464" cy="1152140"/>
        </p:xfrm>
        <a:graphic>
          <a:graphicData uri="http://schemas.openxmlformats.org/drawingml/2006/table">
            <a:tbl>
              <a:tblPr firstRow="1" bandRow="1">
                <a:tableStyleId>{5C22544A-7EE6-4342-B048-85BDC9FD1C3A}</a:tableStyleId>
              </a:tblPr>
              <a:tblGrid>
                <a:gridCol w="1331799"/>
                <a:gridCol w="443933"/>
                <a:gridCol w="443933"/>
                <a:gridCol w="443933"/>
                <a:gridCol w="443933"/>
                <a:gridCol w="443933"/>
              </a:tblGrid>
              <a:tr h="115214">
                <a:tc gridSpan="2">
                  <a:txBody>
                    <a:bodyPr/>
                    <a:lstStyle/>
                    <a:p>
                      <a:pPr algn="ctr" fontAlgn="b"/>
                      <a:r>
                        <a:rPr lang="it-IT" sz="600" b="1" i="0" u="none" strike="noStrike" dirty="0">
                          <a:solidFill>
                            <a:schemeClr val="bg1"/>
                          </a:solidFill>
                          <a:latin typeface="Calibri"/>
                        </a:rPr>
                        <a:t>Total </a:t>
                      </a:r>
                      <a:r>
                        <a:rPr lang="it-IT" sz="600" b="1" i="0" u="none" strike="noStrike" dirty="0" err="1">
                          <a:solidFill>
                            <a:schemeClr val="bg1"/>
                          </a:solidFill>
                          <a:latin typeface="Calibri"/>
                        </a:rPr>
                        <a:t>subjects</a:t>
                      </a:r>
                      <a:endParaRPr lang="it-IT" sz="600" b="1" i="0" u="none" strike="noStrike" dirty="0">
                        <a:solidFill>
                          <a:schemeClr val="bg1"/>
                        </a:solidFill>
                        <a:latin typeface="Calibri"/>
                      </a:endParaRPr>
                    </a:p>
                  </a:txBody>
                  <a:tcPr marL="0" marR="0" marT="0" marB="0" anchor="ctr">
                    <a:solidFill>
                      <a:srgbClr val="008000"/>
                    </a:solidFill>
                  </a:tcPr>
                </a:tc>
                <a:tc hMerge="1">
                  <a:txBody>
                    <a:bodyPr/>
                    <a:lstStyle/>
                    <a:p>
                      <a:endParaRPr lang="en-GB"/>
                    </a:p>
                  </a:txBody>
                  <a:tcPr/>
                </a:tc>
                <a:tc>
                  <a:txBody>
                    <a:bodyPr/>
                    <a:lstStyle/>
                    <a:p>
                      <a:pPr algn="ctr" fontAlgn="ctr"/>
                      <a:r>
                        <a:rPr lang="it-IT" sz="600" b="1" i="0" u="none" strike="noStrike">
                          <a:solidFill>
                            <a:schemeClr val="bg1"/>
                          </a:solidFill>
                          <a:latin typeface="Calibri"/>
                        </a:rPr>
                        <a:t>pT2a</a:t>
                      </a:r>
                    </a:p>
                  </a:txBody>
                  <a:tcPr marL="0" marR="0" marT="0" marB="0" anchor="ctr">
                    <a:solidFill>
                      <a:srgbClr val="008000"/>
                    </a:solidFill>
                  </a:tcPr>
                </a:tc>
                <a:tc>
                  <a:txBody>
                    <a:bodyPr/>
                    <a:lstStyle/>
                    <a:p>
                      <a:pPr algn="ctr" fontAlgn="ctr"/>
                      <a:r>
                        <a:rPr lang="it-IT" sz="600" b="1" i="0" u="none" strike="noStrike">
                          <a:solidFill>
                            <a:schemeClr val="bg1"/>
                          </a:solidFill>
                          <a:latin typeface="Calibri"/>
                        </a:rPr>
                        <a:t>pT2c</a:t>
                      </a:r>
                    </a:p>
                  </a:txBody>
                  <a:tcPr marL="0" marR="0" marT="0" marB="0" anchor="ctr">
                    <a:solidFill>
                      <a:srgbClr val="008000"/>
                    </a:solidFill>
                  </a:tcPr>
                </a:tc>
                <a:tc>
                  <a:txBody>
                    <a:bodyPr/>
                    <a:lstStyle/>
                    <a:p>
                      <a:pPr algn="ctr" fontAlgn="ctr"/>
                      <a:r>
                        <a:rPr lang="it-IT" sz="600" b="1" i="0" u="none" strike="noStrike">
                          <a:solidFill>
                            <a:schemeClr val="bg1"/>
                          </a:solidFill>
                          <a:latin typeface="Calibri"/>
                        </a:rPr>
                        <a:t>pT3a</a:t>
                      </a:r>
                    </a:p>
                  </a:txBody>
                  <a:tcPr marL="0" marR="0" marT="0" marB="0" anchor="ctr">
                    <a:solidFill>
                      <a:srgbClr val="008000"/>
                    </a:solidFill>
                  </a:tcPr>
                </a:tc>
                <a:tc>
                  <a:txBody>
                    <a:bodyPr/>
                    <a:lstStyle/>
                    <a:p>
                      <a:pPr algn="ctr" fontAlgn="ctr"/>
                      <a:r>
                        <a:rPr lang="it-IT" sz="600" b="1" i="0" u="none" strike="noStrike" dirty="0">
                          <a:solidFill>
                            <a:schemeClr val="bg1"/>
                          </a:solidFill>
                          <a:latin typeface="Calibri"/>
                        </a:rPr>
                        <a:t>pT3b</a:t>
                      </a:r>
                    </a:p>
                  </a:txBody>
                  <a:tcPr marL="0" marR="0" marT="0" marB="0" anchor="ctr">
                    <a:solidFill>
                      <a:srgbClr val="008000"/>
                    </a:solidFill>
                  </a:tcPr>
                </a:tc>
              </a:tr>
              <a:tr h="115214">
                <a:tc gridSpan="2">
                  <a:txBody>
                    <a:bodyPr/>
                    <a:lstStyle/>
                    <a:p>
                      <a:pPr algn="ctr" fontAlgn="b"/>
                      <a:r>
                        <a:rPr lang="it-IT" sz="600" b="1" i="0" u="none" strike="noStrike">
                          <a:solidFill>
                            <a:schemeClr val="tx1"/>
                          </a:solidFill>
                          <a:latin typeface="Calibri"/>
                        </a:rPr>
                        <a:t>134</a:t>
                      </a:r>
                    </a:p>
                  </a:txBody>
                  <a:tcPr marL="0" marR="0" marT="0" marB="0" anchor="ctr"/>
                </a:tc>
                <a:tc hMerge="1">
                  <a:txBody>
                    <a:bodyPr/>
                    <a:lstStyle/>
                    <a:p>
                      <a:endParaRPr lang="en-GB"/>
                    </a:p>
                  </a:txBody>
                  <a:tcPr/>
                </a:tc>
                <a:tc>
                  <a:txBody>
                    <a:bodyPr/>
                    <a:lstStyle/>
                    <a:p>
                      <a:pPr algn="ctr" fontAlgn="ctr"/>
                      <a:r>
                        <a:rPr lang="it-IT" sz="600" b="1" i="0" u="none" strike="noStrike">
                          <a:solidFill>
                            <a:schemeClr val="tx1"/>
                          </a:solidFill>
                          <a:latin typeface="Calibri"/>
                        </a:rPr>
                        <a:t>9</a:t>
                      </a:r>
                    </a:p>
                  </a:txBody>
                  <a:tcPr marL="0" marR="0" marT="0" marB="0" anchor="ctr"/>
                </a:tc>
                <a:tc>
                  <a:txBody>
                    <a:bodyPr/>
                    <a:lstStyle/>
                    <a:p>
                      <a:pPr algn="ctr" fontAlgn="ctr"/>
                      <a:r>
                        <a:rPr lang="it-IT" sz="600" b="1" i="0" u="none" strike="noStrike">
                          <a:solidFill>
                            <a:schemeClr val="tx1"/>
                          </a:solidFill>
                          <a:latin typeface="Calibri"/>
                        </a:rPr>
                        <a:t>43</a:t>
                      </a:r>
                    </a:p>
                  </a:txBody>
                  <a:tcPr marL="0" marR="0" marT="0" marB="0" anchor="ctr"/>
                </a:tc>
                <a:tc>
                  <a:txBody>
                    <a:bodyPr/>
                    <a:lstStyle/>
                    <a:p>
                      <a:pPr algn="ctr" fontAlgn="ctr"/>
                      <a:r>
                        <a:rPr lang="it-IT" sz="600" b="1" i="0" u="none" strike="noStrike">
                          <a:solidFill>
                            <a:schemeClr val="tx1"/>
                          </a:solidFill>
                          <a:latin typeface="Calibri"/>
                        </a:rPr>
                        <a:t>58</a:t>
                      </a:r>
                    </a:p>
                  </a:txBody>
                  <a:tcPr marL="0" marR="0" marT="0" marB="0" anchor="ctr"/>
                </a:tc>
                <a:tc>
                  <a:txBody>
                    <a:bodyPr/>
                    <a:lstStyle/>
                    <a:p>
                      <a:pPr algn="ctr" fontAlgn="ctr"/>
                      <a:r>
                        <a:rPr lang="it-IT" sz="600" b="1" i="0" u="none" strike="noStrike">
                          <a:solidFill>
                            <a:schemeClr val="tx1"/>
                          </a:solidFill>
                          <a:latin typeface="Calibri"/>
                        </a:rPr>
                        <a:t>23</a:t>
                      </a:r>
                    </a:p>
                  </a:txBody>
                  <a:tcPr marL="0" marR="0" marT="0" marB="0" anchor="ctr"/>
                </a:tc>
              </a:tr>
              <a:tr h="115214">
                <a:tc gridSpan="2">
                  <a:txBody>
                    <a:bodyPr/>
                    <a:lstStyle/>
                    <a:p>
                      <a:pPr algn="ctr" fontAlgn="b"/>
                      <a:endParaRPr lang="it-IT" sz="600" b="0" i="0" u="none" strike="noStrike" dirty="0">
                        <a:solidFill>
                          <a:schemeClr val="tx1"/>
                        </a:solidFill>
                        <a:latin typeface="Calibri"/>
                      </a:endParaRPr>
                    </a:p>
                  </a:txBody>
                  <a:tcPr marL="0" marR="0" marT="0" marB="0" anchor="ctr"/>
                </a:tc>
                <a:tc hMerge="1">
                  <a:txBody>
                    <a:bodyPr/>
                    <a:lstStyle/>
                    <a:p>
                      <a:endParaRPr lang="en-GB"/>
                    </a:p>
                  </a:txBody>
                  <a:tcPr/>
                </a:tc>
                <a:tc>
                  <a:txBody>
                    <a:bodyPr/>
                    <a:lstStyle/>
                    <a:p>
                      <a:pPr algn="ctr" fontAlgn="ctr"/>
                      <a:r>
                        <a:rPr lang="it-IT" sz="600" b="1" i="0" u="none" strike="noStrike">
                          <a:solidFill>
                            <a:schemeClr val="tx1"/>
                          </a:solidFill>
                          <a:latin typeface="Calibri"/>
                        </a:rPr>
                        <a:t>pT2a</a:t>
                      </a:r>
                    </a:p>
                  </a:txBody>
                  <a:tcPr marL="0" marR="0" marT="0" marB="0" anchor="ctr"/>
                </a:tc>
                <a:tc>
                  <a:txBody>
                    <a:bodyPr/>
                    <a:lstStyle/>
                    <a:p>
                      <a:pPr algn="ctr" fontAlgn="ctr"/>
                      <a:r>
                        <a:rPr lang="it-IT" sz="600" b="1" i="0" u="none" strike="noStrike">
                          <a:solidFill>
                            <a:schemeClr val="tx1"/>
                          </a:solidFill>
                          <a:latin typeface="Calibri"/>
                        </a:rPr>
                        <a:t>pT2c</a:t>
                      </a:r>
                    </a:p>
                  </a:txBody>
                  <a:tcPr marL="0" marR="0" marT="0" marB="0" anchor="ctr"/>
                </a:tc>
                <a:tc>
                  <a:txBody>
                    <a:bodyPr/>
                    <a:lstStyle/>
                    <a:p>
                      <a:pPr algn="ctr" fontAlgn="ctr"/>
                      <a:r>
                        <a:rPr lang="it-IT" sz="600" b="1" i="0" u="none" strike="noStrike">
                          <a:solidFill>
                            <a:schemeClr val="tx1"/>
                          </a:solidFill>
                          <a:latin typeface="Calibri"/>
                        </a:rPr>
                        <a:t>pT3a</a:t>
                      </a:r>
                    </a:p>
                  </a:txBody>
                  <a:tcPr marL="0" marR="0" marT="0" marB="0" anchor="ctr"/>
                </a:tc>
                <a:tc>
                  <a:txBody>
                    <a:bodyPr/>
                    <a:lstStyle/>
                    <a:p>
                      <a:pPr algn="ctr" fontAlgn="ctr"/>
                      <a:r>
                        <a:rPr lang="it-IT" sz="600" b="1" i="0" u="none" strike="noStrike">
                          <a:solidFill>
                            <a:schemeClr val="tx1"/>
                          </a:solidFill>
                          <a:latin typeface="Calibri"/>
                        </a:rPr>
                        <a:t>pT3b</a:t>
                      </a:r>
                    </a:p>
                  </a:txBody>
                  <a:tcPr marL="0" marR="0" marT="0" marB="0" anchor="ctr"/>
                </a:tc>
              </a:tr>
              <a:tr h="115214">
                <a:tc>
                  <a:txBody>
                    <a:bodyPr/>
                    <a:lstStyle/>
                    <a:p>
                      <a:pPr algn="ctr" fontAlgn="b"/>
                      <a:r>
                        <a:rPr lang="it-IT" sz="600" b="0" i="0" u="none" strike="noStrike">
                          <a:solidFill>
                            <a:schemeClr val="tx1"/>
                          </a:solidFill>
                          <a:latin typeface="Calibri"/>
                        </a:rPr>
                        <a:t>3 months fw-up</a:t>
                      </a:r>
                    </a:p>
                  </a:txBody>
                  <a:tcPr marL="0" marR="0" marT="0" marB="0" anchor="ctr"/>
                </a:tc>
                <a:tc>
                  <a:txBody>
                    <a:bodyPr/>
                    <a:lstStyle/>
                    <a:p>
                      <a:pPr algn="ctr" fontAlgn="b"/>
                      <a:r>
                        <a:rPr lang="it-IT" sz="600" b="1" i="0" u="none" strike="noStrike">
                          <a:solidFill>
                            <a:schemeClr val="tx1"/>
                          </a:solidFill>
                          <a:latin typeface="Calibri"/>
                        </a:rPr>
                        <a:t>134</a:t>
                      </a:r>
                    </a:p>
                  </a:txBody>
                  <a:tcPr marL="0" marR="0" marT="0" marB="0" anchor="ctr"/>
                </a:tc>
                <a:tc>
                  <a:txBody>
                    <a:bodyPr/>
                    <a:lstStyle/>
                    <a:p>
                      <a:pPr algn="ctr" fontAlgn="b"/>
                      <a:r>
                        <a:rPr lang="it-IT" sz="600" b="1" i="0" u="none" strike="noStrike">
                          <a:solidFill>
                            <a:schemeClr val="tx1"/>
                          </a:solidFill>
                          <a:latin typeface="Calibri"/>
                        </a:rPr>
                        <a:t>9</a:t>
                      </a:r>
                    </a:p>
                  </a:txBody>
                  <a:tcPr marL="0" marR="0" marT="0" marB="0" anchor="ctr"/>
                </a:tc>
                <a:tc>
                  <a:txBody>
                    <a:bodyPr/>
                    <a:lstStyle/>
                    <a:p>
                      <a:pPr algn="ctr" fontAlgn="b"/>
                      <a:r>
                        <a:rPr lang="it-IT" sz="600" b="1" i="0" u="none" strike="noStrike">
                          <a:solidFill>
                            <a:schemeClr val="tx1"/>
                          </a:solidFill>
                          <a:latin typeface="Calibri"/>
                        </a:rPr>
                        <a:t>43</a:t>
                      </a:r>
                    </a:p>
                  </a:txBody>
                  <a:tcPr marL="0" marR="0" marT="0" marB="0" anchor="ctr"/>
                </a:tc>
                <a:tc>
                  <a:txBody>
                    <a:bodyPr/>
                    <a:lstStyle/>
                    <a:p>
                      <a:pPr algn="ctr" fontAlgn="b"/>
                      <a:r>
                        <a:rPr lang="it-IT" sz="600" b="1" i="0" u="none" strike="noStrike">
                          <a:solidFill>
                            <a:schemeClr val="tx1"/>
                          </a:solidFill>
                          <a:latin typeface="Calibri"/>
                        </a:rPr>
                        <a:t>58</a:t>
                      </a:r>
                    </a:p>
                  </a:txBody>
                  <a:tcPr marL="0" marR="0" marT="0" marB="0" anchor="ctr"/>
                </a:tc>
                <a:tc>
                  <a:txBody>
                    <a:bodyPr/>
                    <a:lstStyle/>
                    <a:p>
                      <a:pPr algn="ctr" fontAlgn="b"/>
                      <a:r>
                        <a:rPr lang="it-IT" sz="600" b="1" i="0" u="none" strike="noStrike">
                          <a:solidFill>
                            <a:schemeClr val="tx1"/>
                          </a:solidFill>
                          <a:latin typeface="Calibri"/>
                        </a:rPr>
                        <a:t>23</a:t>
                      </a:r>
                    </a:p>
                  </a:txBody>
                  <a:tcPr marL="0" marR="0" marT="0" marB="0" anchor="ctr"/>
                </a:tc>
              </a:tr>
              <a:tr h="115214">
                <a:tc>
                  <a:txBody>
                    <a:bodyPr/>
                    <a:lstStyle/>
                    <a:p>
                      <a:pPr algn="ctr" fontAlgn="b"/>
                      <a:r>
                        <a:rPr lang="it-IT" sz="600" b="0" i="0" u="none" strike="noStrike">
                          <a:solidFill>
                            <a:schemeClr val="tx1"/>
                          </a:solidFill>
                          <a:latin typeface="Calibri"/>
                        </a:rPr>
                        <a:t>6 months fw-up</a:t>
                      </a:r>
                    </a:p>
                  </a:txBody>
                  <a:tcPr marL="0" marR="0" marT="0" marB="0" anchor="ctr"/>
                </a:tc>
                <a:tc>
                  <a:txBody>
                    <a:bodyPr/>
                    <a:lstStyle/>
                    <a:p>
                      <a:pPr algn="ctr" fontAlgn="b"/>
                      <a:r>
                        <a:rPr lang="it-IT" sz="600" b="1" i="0" u="none" strike="noStrike">
                          <a:solidFill>
                            <a:schemeClr val="tx1"/>
                          </a:solidFill>
                          <a:latin typeface="Calibri"/>
                        </a:rPr>
                        <a:t>126</a:t>
                      </a:r>
                    </a:p>
                  </a:txBody>
                  <a:tcPr marL="0" marR="0" marT="0" marB="0" anchor="ctr"/>
                </a:tc>
                <a:tc>
                  <a:txBody>
                    <a:bodyPr/>
                    <a:lstStyle/>
                    <a:p>
                      <a:pPr algn="ctr" fontAlgn="b"/>
                      <a:r>
                        <a:rPr lang="it-IT" sz="600" b="1" i="0" u="none" strike="noStrike">
                          <a:solidFill>
                            <a:schemeClr val="tx1"/>
                          </a:solidFill>
                          <a:latin typeface="Calibri"/>
                        </a:rPr>
                        <a:t>9</a:t>
                      </a:r>
                    </a:p>
                  </a:txBody>
                  <a:tcPr marL="0" marR="0" marT="0" marB="0" anchor="ctr"/>
                </a:tc>
                <a:tc>
                  <a:txBody>
                    <a:bodyPr/>
                    <a:lstStyle/>
                    <a:p>
                      <a:pPr algn="ctr" fontAlgn="b"/>
                      <a:r>
                        <a:rPr lang="it-IT" sz="600" b="1" i="0" u="none" strike="noStrike">
                          <a:solidFill>
                            <a:schemeClr val="tx1"/>
                          </a:solidFill>
                          <a:latin typeface="Calibri"/>
                        </a:rPr>
                        <a:t>42</a:t>
                      </a:r>
                    </a:p>
                  </a:txBody>
                  <a:tcPr marL="0" marR="0" marT="0" marB="0" anchor="ctr"/>
                </a:tc>
                <a:tc>
                  <a:txBody>
                    <a:bodyPr/>
                    <a:lstStyle/>
                    <a:p>
                      <a:pPr algn="ctr" fontAlgn="b"/>
                      <a:r>
                        <a:rPr lang="it-IT" sz="600" b="1" i="0" u="none" strike="noStrike">
                          <a:solidFill>
                            <a:schemeClr val="tx1"/>
                          </a:solidFill>
                          <a:latin typeface="Calibri"/>
                        </a:rPr>
                        <a:t>54</a:t>
                      </a:r>
                    </a:p>
                  </a:txBody>
                  <a:tcPr marL="0" marR="0" marT="0" marB="0" anchor="ctr"/>
                </a:tc>
                <a:tc>
                  <a:txBody>
                    <a:bodyPr/>
                    <a:lstStyle/>
                    <a:p>
                      <a:pPr algn="ctr" fontAlgn="b"/>
                      <a:r>
                        <a:rPr lang="it-IT" sz="600" b="1" i="0" u="none" strike="noStrike">
                          <a:solidFill>
                            <a:schemeClr val="tx1"/>
                          </a:solidFill>
                          <a:latin typeface="Calibri"/>
                        </a:rPr>
                        <a:t>21</a:t>
                      </a:r>
                    </a:p>
                  </a:txBody>
                  <a:tcPr marL="0" marR="0" marT="0" marB="0" anchor="ctr"/>
                </a:tc>
              </a:tr>
              <a:tr h="115214">
                <a:tc>
                  <a:txBody>
                    <a:bodyPr/>
                    <a:lstStyle/>
                    <a:p>
                      <a:pPr algn="ctr" fontAlgn="b"/>
                      <a:r>
                        <a:rPr lang="it-IT" sz="600" b="0" i="0" u="none" strike="noStrike">
                          <a:solidFill>
                            <a:schemeClr val="tx1"/>
                          </a:solidFill>
                          <a:latin typeface="Calibri"/>
                        </a:rPr>
                        <a:t>12 months fw-up</a:t>
                      </a:r>
                    </a:p>
                  </a:txBody>
                  <a:tcPr marL="0" marR="0" marT="0" marB="0" anchor="ctr"/>
                </a:tc>
                <a:tc>
                  <a:txBody>
                    <a:bodyPr/>
                    <a:lstStyle/>
                    <a:p>
                      <a:pPr algn="ctr" fontAlgn="b"/>
                      <a:r>
                        <a:rPr lang="it-IT" sz="600" b="1" i="0" u="none" strike="noStrike">
                          <a:solidFill>
                            <a:schemeClr val="tx1"/>
                          </a:solidFill>
                          <a:latin typeface="Calibri"/>
                        </a:rPr>
                        <a:t>120</a:t>
                      </a:r>
                    </a:p>
                  </a:txBody>
                  <a:tcPr marL="0" marR="0" marT="0" marB="0" anchor="ctr"/>
                </a:tc>
                <a:tc>
                  <a:txBody>
                    <a:bodyPr/>
                    <a:lstStyle/>
                    <a:p>
                      <a:pPr algn="ctr" fontAlgn="b"/>
                      <a:r>
                        <a:rPr lang="it-IT" sz="600" b="1" i="0" u="none" strike="noStrike">
                          <a:solidFill>
                            <a:schemeClr val="tx1"/>
                          </a:solidFill>
                          <a:latin typeface="Calibri"/>
                        </a:rPr>
                        <a:t>7</a:t>
                      </a:r>
                    </a:p>
                  </a:txBody>
                  <a:tcPr marL="0" marR="0" marT="0" marB="0" anchor="ctr"/>
                </a:tc>
                <a:tc>
                  <a:txBody>
                    <a:bodyPr/>
                    <a:lstStyle/>
                    <a:p>
                      <a:pPr algn="ctr" fontAlgn="b"/>
                      <a:r>
                        <a:rPr lang="it-IT" sz="600" b="1" i="0" u="none" strike="noStrike">
                          <a:solidFill>
                            <a:schemeClr val="tx1"/>
                          </a:solidFill>
                          <a:latin typeface="Calibri"/>
                        </a:rPr>
                        <a:t>42</a:t>
                      </a:r>
                    </a:p>
                  </a:txBody>
                  <a:tcPr marL="0" marR="0" marT="0" marB="0" anchor="ctr"/>
                </a:tc>
                <a:tc>
                  <a:txBody>
                    <a:bodyPr/>
                    <a:lstStyle/>
                    <a:p>
                      <a:pPr algn="ctr" fontAlgn="b"/>
                      <a:r>
                        <a:rPr lang="it-IT" sz="600" b="1" i="0" u="none" strike="noStrike">
                          <a:solidFill>
                            <a:schemeClr val="tx1"/>
                          </a:solidFill>
                          <a:latin typeface="Calibri"/>
                        </a:rPr>
                        <a:t>52</a:t>
                      </a:r>
                    </a:p>
                  </a:txBody>
                  <a:tcPr marL="0" marR="0" marT="0" marB="0" anchor="ctr"/>
                </a:tc>
                <a:tc>
                  <a:txBody>
                    <a:bodyPr/>
                    <a:lstStyle/>
                    <a:p>
                      <a:pPr algn="ctr" fontAlgn="b"/>
                      <a:r>
                        <a:rPr lang="it-IT" sz="600" b="1" i="0" u="none" strike="noStrike">
                          <a:solidFill>
                            <a:schemeClr val="tx1"/>
                          </a:solidFill>
                          <a:latin typeface="Calibri"/>
                        </a:rPr>
                        <a:t>19</a:t>
                      </a:r>
                    </a:p>
                  </a:txBody>
                  <a:tcPr marL="0" marR="0" marT="0" marB="0" anchor="ctr"/>
                </a:tc>
              </a:tr>
              <a:tr h="115214">
                <a:tc>
                  <a:txBody>
                    <a:bodyPr/>
                    <a:lstStyle/>
                    <a:p>
                      <a:pPr algn="ctr" fontAlgn="b"/>
                      <a:r>
                        <a:rPr lang="it-IT" sz="600" b="0" i="0" u="none" strike="noStrike">
                          <a:solidFill>
                            <a:schemeClr val="tx1"/>
                          </a:solidFill>
                          <a:latin typeface="Calibri"/>
                        </a:rPr>
                        <a:t>18 months fw-up</a:t>
                      </a:r>
                    </a:p>
                  </a:txBody>
                  <a:tcPr marL="0" marR="0" marT="0" marB="0" anchor="ctr"/>
                </a:tc>
                <a:tc>
                  <a:txBody>
                    <a:bodyPr/>
                    <a:lstStyle/>
                    <a:p>
                      <a:pPr algn="ctr" fontAlgn="b"/>
                      <a:r>
                        <a:rPr lang="it-IT" sz="600" b="1" i="0" u="none" strike="noStrike">
                          <a:solidFill>
                            <a:schemeClr val="tx1"/>
                          </a:solidFill>
                          <a:latin typeface="Calibri"/>
                        </a:rPr>
                        <a:t>78</a:t>
                      </a:r>
                    </a:p>
                  </a:txBody>
                  <a:tcPr marL="0" marR="0" marT="0" marB="0" anchor="ctr"/>
                </a:tc>
                <a:tc>
                  <a:txBody>
                    <a:bodyPr/>
                    <a:lstStyle/>
                    <a:p>
                      <a:pPr algn="ctr" fontAlgn="b"/>
                      <a:r>
                        <a:rPr lang="it-IT" sz="600" b="1" i="0" u="none" strike="noStrike">
                          <a:solidFill>
                            <a:schemeClr val="tx1"/>
                          </a:solidFill>
                          <a:latin typeface="Calibri"/>
                        </a:rPr>
                        <a:t>6</a:t>
                      </a:r>
                    </a:p>
                  </a:txBody>
                  <a:tcPr marL="0" marR="0" marT="0" marB="0" anchor="ctr"/>
                </a:tc>
                <a:tc>
                  <a:txBody>
                    <a:bodyPr/>
                    <a:lstStyle/>
                    <a:p>
                      <a:pPr algn="ctr" fontAlgn="b"/>
                      <a:r>
                        <a:rPr lang="it-IT" sz="600" b="1" i="0" u="none" strike="noStrike">
                          <a:solidFill>
                            <a:schemeClr val="tx1"/>
                          </a:solidFill>
                          <a:latin typeface="Calibri"/>
                        </a:rPr>
                        <a:t>22</a:t>
                      </a:r>
                    </a:p>
                  </a:txBody>
                  <a:tcPr marL="0" marR="0" marT="0" marB="0" anchor="ctr"/>
                </a:tc>
                <a:tc>
                  <a:txBody>
                    <a:bodyPr/>
                    <a:lstStyle/>
                    <a:p>
                      <a:pPr algn="ctr" fontAlgn="b"/>
                      <a:r>
                        <a:rPr lang="it-IT" sz="600" b="1" i="0" u="none" strike="noStrike">
                          <a:solidFill>
                            <a:schemeClr val="tx1"/>
                          </a:solidFill>
                          <a:latin typeface="Calibri"/>
                        </a:rPr>
                        <a:t>38</a:t>
                      </a:r>
                    </a:p>
                  </a:txBody>
                  <a:tcPr marL="0" marR="0" marT="0" marB="0" anchor="ctr"/>
                </a:tc>
                <a:tc>
                  <a:txBody>
                    <a:bodyPr/>
                    <a:lstStyle/>
                    <a:p>
                      <a:pPr algn="ctr" fontAlgn="b"/>
                      <a:r>
                        <a:rPr lang="it-IT" sz="600" b="1" i="0" u="none" strike="noStrike">
                          <a:solidFill>
                            <a:schemeClr val="tx1"/>
                          </a:solidFill>
                          <a:latin typeface="Calibri"/>
                        </a:rPr>
                        <a:t>12</a:t>
                      </a:r>
                    </a:p>
                  </a:txBody>
                  <a:tcPr marL="0" marR="0" marT="0" marB="0" anchor="ctr"/>
                </a:tc>
              </a:tr>
              <a:tr h="115214">
                <a:tc>
                  <a:txBody>
                    <a:bodyPr/>
                    <a:lstStyle/>
                    <a:p>
                      <a:pPr algn="ctr" fontAlgn="b"/>
                      <a:r>
                        <a:rPr lang="it-IT" sz="600" b="0" i="0" u="none" strike="noStrike">
                          <a:solidFill>
                            <a:schemeClr val="tx1"/>
                          </a:solidFill>
                          <a:latin typeface="Calibri"/>
                        </a:rPr>
                        <a:t>24 months fw-up</a:t>
                      </a:r>
                    </a:p>
                  </a:txBody>
                  <a:tcPr marL="0" marR="0" marT="0" marB="0" anchor="ctr"/>
                </a:tc>
                <a:tc>
                  <a:txBody>
                    <a:bodyPr/>
                    <a:lstStyle/>
                    <a:p>
                      <a:pPr algn="ctr" fontAlgn="b"/>
                      <a:r>
                        <a:rPr lang="it-IT" sz="600" b="1" i="0" u="none" strike="noStrike">
                          <a:solidFill>
                            <a:schemeClr val="tx1"/>
                          </a:solidFill>
                          <a:latin typeface="Calibri"/>
                        </a:rPr>
                        <a:t>49</a:t>
                      </a:r>
                    </a:p>
                  </a:txBody>
                  <a:tcPr marL="0" marR="0" marT="0" marB="0" anchor="ctr"/>
                </a:tc>
                <a:tc>
                  <a:txBody>
                    <a:bodyPr/>
                    <a:lstStyle/>
                    <a:p>
                      <a:pPr algn="ctr" fontAlgn="b"/>
                      <a:r>
                        <a:rPr lang="it-IT" sz="600" b="1" i="0" u="none" strike="noStrike">
                          <a:solidFill>
                            <a:schemeClr val="tx1"/>
                          </a:solidFill>
                          <a:latin typeface="Calibri"/>
                        </a:rPr>
                        <a:t>5</a:t>
                      </a:r>
                    </a:p>
                  </a:txBody>
                  <a:tcPr marL="0" marR="0" marT="0" marB="0" anchor="ctr"/>
                </a:tc>
                <a:tc>
                  <a:txBody>
                    <a:bodyPr/>
                    <a:lstStyle/>
                    <a:p>
                      <a:pPr algn="ctr" fontAlgn="b"/>
                      <a:r>
                        <a:rPr lang="it-IT" sz="600" b="1" i="0" u="none" strike="noStrike">
                          <a:solidFill>
                            <a:schemeClr val="tx1"/>
                          </a:solidFill>
                          <a:latin typeface="Calibri"/>
                        </a:rPr>
                        <a:t>9</a:t>
                      </a:r>
                    </a:p>
                  </a:txBody>
                  <a:tcPr marL="0" marR="0" marT="0" marB="0" anchor="ctr"/>
                </a:tc>
                <a:tc>
                  <a:txBody>
                    <a:bodyPr/>
                    <a:lstStyle/>
                    <a:p>
                      <a:pPr algn="ctr" fontAlgn="b"/>
                      <a:r>
                        <a:rPr lang="it-IT" sz="600" b="1" i="0" u="none" strike="noStrike">
                          <a:solidFill>
                            <a:schemeClr val="tx1"/>
                          </a:solidFill>
                          <a:latin typeface="Calibri"/>
                        </a:rPr>
                        <a:t>28</a:t>
                      </a:r>
                    </a:p>
                  </a:txBody>
                  <a:tcPr marL="0" marR="0" marT="0" marB="0" anchor="ctr"/>
                </a:tc>
                <a:tc>
                  <a:txBody>
                    <a:bodyPr/>
                    <a:lstStyle/>
                    <a:p>
                      <a:pPr algn="ctr" fontAlgn="b"/>
                      <a:r>
                        <a:rPr lang="it-IT" sz="600" b="1" i="0" u="none" strike="noStrike">
                          <a:solidFill>
                            <a:schemeClr val="tx1"/>
                          </a:solidFill>
                          <a:latin typeface="Calibri"/>
                        </a:rPr>
                        <a:t>7</a:t>
                      </a:r>
                    </a:p>
                  </a:txBody>
                  <a:tcPr marL="0" marR="0" marT="0" marB="0" anchor="ctr"/>
                </a:tc>
              </a:tr>
              <a:tr h="115214">
                <a:tc>
                  <a:txBody>
                    <a:bodyPr/>
                    <a:lstStyle/>
                    <a:p>
                      <a:pPr algn="ctr" fontAlgn="b"/>
                      <a:r>
                        <a:rPr lang="it-IT" sz="600" b="0" i="0" u="none" strike="noStrike">
                          <a:solidFill>
                            <a:schemeClr val="tx1"/>
                          </a:solidFill>
                          <a:latin typeface="Calibri"/>
                        </a:rPr>
                        <a:t>30 months fw-up</a:t>
                      </a:r>
                    </a:p>
                  </a:txBody>
                  <a:tcPr marL="0" marR="0" marT="0" marB="0" anchor="ctr"/>
                </a:tc>
                <a:tc>
                  <a:txBody>
                    <a:bodyPr/>
                    <a:lstStyle/>
                    <a:p>
                      <a:pPr algn="ctr" fontAlgn="b"/>
                      <a:r>
                        <a:rPr lang="it-IT" sz="600" b="1" i="0" u="none" strike="noStrike">
                          <a:solidFill>
                            <a:schemeClr val="tx1"/>
                          </a:solidFill>
                          <a:latin typeface="Calibri"/>
                        </a:rPr>
                        <a:t>29</a:t>
                      </a:r>
                    </a:p>
                  </a:txBody>
                  <a:tcPr marL="0" marR="0" marT="0" marB="0" anchor="ctr"/>
                </a:tc>
                <a:tc>
                  <a:txBody>
                    <a:bodyPr/>
                    <a:lstStyle/>
                    <a:p>
                      <a:pPr algn="ctr" fontAlgn="b"/>
                      <a:r>
                        <a:rPr lang="it-IT" sz="600" b="1" i="0" u="none" strike="noStrike">
                          <a:solidFill>
                            <a:schemeClr val="tx1"/>
                          </a:solidFill>
                          <a:latin typeface="Calibri"/>
                        </a:rPr>
                        <a:t>5</a:t>
                      </a:r>
                    </a:p>
                  </a:txBody>
                  <a:tcPr marL="0" marR="0" marT="0" marB="0" anchor="ctr"/>
                </a:tc>
                <a:tc>
                  <a:txBody>
                    <a:bodyPr/>
                    <a:lstStyle/>
                    <a:p>
                      <a:pPr algn="ctr" fontAlgn="b"/>
                      <a:r>
                        <a:rPr lang="it-IT" sz="600" b="1" i="0" u="none" strike="noStrike">
                          <a:solidFill>
                            <a:schemeClr val="tx1"/>
                          </a:solidFill>
                          <a:latin typeface="Calibri"/>
                        </a:rPr>
                        <a:t>5</a:t>
                      </a:r>
                    </a:p>
                  </a:txBody>
                  <a:tcPr marL="0" marR="0" marT="0" marB="0" anchor="ctr"/>
                </a:tc>
                <a:tc>
                  <a:txBody>
                    <a:bodyPr/>
                    <a:lstStyle/>
                    <a:p>
                      <a:pPr algn="ctr" fontAlgn="b"/>
                      <a:r>
                        <a:rPr lang="it-IT" sz="600" b="1" i="0" u="none" strike="noStrike">
                          <a:solidFill>
                            <a:schemeClr val="tx1"/>
                          </a:solidFill>
                          <a:latin typeface="Calibri"/>
                        </a:rPr>
                        <a:t>16</a:t>
                      </a:r>
                    </a:p>
                  </a:txBody>
                  <a:tcPr marL="0" marR="0" marT="0" marB="0" anchor="ctr"/>
                </a:tc>
                <a:tc>
                  <a:txBody>
                    <a:bodyPr/>
                    <a:lstStyle/>
                    <a:p>
                      <a:pPr algn="ctr" fontAlgn="b"/>
                      <a:r>
                        <a:rPr lang="it-IT" sz="600" b="1" i="0" u="none" strike="noStrike">
                          <a:solidFill>
                            <a:schemeClr val="tx1"/>
                          </a:solidFill>
                          <a:latin typeface="Calibri"/>
                        </a:rPr>
                        <a:t>3</a:t>
                      </a:r>
                    </a:p>
                  </a:txBody>
                  <a:tcPr marL="0" marR="0" marT="0" marB="0" anchor="ctr"/>
                </a:tc>
              </a:tr>
              <a:tr h="115214">
                <a:tc>
                  <a:txBody>
                    <a:bodyPr/>
                    <a:lstStyle/>
                    <a:p>
                      <a:pPr algn="ctr" fontAlgn="b"/>
                      <a:r>
                        <a:rPr lang="it-IT" sz="600" b="0" i="0" u="none" strike="noStrike" dirty="0">
                          <a:solidFill>
                            <a:schemeClr val="tx1"/>
                          </a:solidFill>
                          <a:latin typeface="Calibri"/>
                        </a:rPr>
                        <a:t>36 </a:t>
                      </a:r>
                      <a:r>
                        <a:rPr lang="it-IT" sz="600" b="0" i="0" u="none" strike="noStrike" dirty="0" err="1">
                          <a:solidFill>
                            <a:schemeClr val="tx1"/>
                          </a:solidFill>
                          <a:latin typeface="Calibri"/>
                        </a:rPr>
                        <a:t>months</a:t>
                      </a:r>
                      <a:r>
                        <a:rPr lang="it-IT" sz="600" b="0" i="0" u="none" strike="noStrike" dirty="0">
                          <a:solidFill>
                            <a:schemeClr val="tx1"/>
                          </a:solidFill>
                          <a:latin typeface="Calibri"/>
                        </a:rPr>
                        <a:t> </a:t>
                      </a:r>
                      <a:r>
                        <a:rPr lang="it-IT" sz="600" b="0" i="0" u="none" strike="noStrike" dirty="0" err="1">
                          <a:solidFill>
                            <a:schemeClr val="tx1"/>
                          </a:solidFill>
                          <a:latin typeface="Calibri"/>
                        </a:rPr>
                        <a:t>fw-up</a:t>
                      </a:r>
                      <a:endParaRPr lang="it-IT" sz="600" b="0" i="0" u="none" strike="noStrike" dirty="0">
                        <a:solidFill>
                          <a:schemeClr val="tx1"/>
                        </a:solidFill>
                        <a:latin typeface="Calibri"/>
                      </a:endParaRPr>
                    </a:p>
                  </a:txBody>
                  <a:tcPr marL="0" marR="0" marT="0" marB="0" anchor="ctr"/>
                </a:tc>
                <a:tc>
                  <a:txBody>
                    <a:bodyPr/>
                    <a:lstStyle/>
                    <a:p>
                      <a:pPr algn="ctr" fontAlgn="b"/>
                      <a:r>
                        <a:rPr lang="it-IT" sz="600" b="1" i="0" u="none" strike="noStrike">
                          <a:solidFill>
                            <a:schemeClr val="tx1"/>
                          </a:solidFill>
                          <a:latin typeface="Calibri"/>
                        </a:rPr>
                        <a:t>12</a:t>
                      </a:r>
                    </a:p>
                  </a:txBody>
                  <a:tcPr marL="0" marR="0" marT="0" marB="0" anchor="ctr"/>
                </a:tc>
                <a:tc>
                  <a:txBody>
                    <a:bodyPr/>
                    <a:lstStyle/>
                    <a:p>
                      <a:pPr algn="ctr" fontAlgn="b"/>
                      <a:r>
                        <a:rPr lang="it-IT" sz="600" b="1" i="0" u="none" strike="noStrike">
                          <a:solidFill>
                            <a:schemeClr val="tx1"/>
                          </a:solidFill>
                          <a:latin typeface="Calibri"/>
                        </a:rPr>
                        <a:t>3</a:t>
                      </a:r>
                    </a:p>
                  </a:txBody>
                  <a:tcPr marL="0" marR="0" marT="0" marB="0" anchor="ctr"/>
                </a:tc>
                <a:tc>
                  <a:txBody>
                    <a:bodyPr/>
                    <a:lstStyle/>
                    <a:p>
                      <a:pPr algn="ctr" fontAlgn="b"/>
                      <a:r>
                        <a:rPr lang="it-IT" sz="600" b="1" i="0" u="none" strike="noStrike">
                          <a:solidFill>
                            <a:schemeClr val="tx1"/>
                          </a:solidFill>
                          <a:latin typeface="Calibri"/>
                        </a:rPr>
                        <a:t>3</a:t>
                      </a:r>
                    </a:p>
                  </a:txBody>
                  <a:tcPr marL="0" marR="0" marT="0" marB="0" anchor="ctr"/>
                </a:tc>
                <a:tc>
                  <a:txBody>
                    <a:bodyPr/>
                    <a:lstStyle/>
                    <a:p>
                      <a:pPr algn="ctr" fontAlgn="b"/>
                      <a:r>
                        <a:rPr lang="it-IT" sz="600" b="1" i="0" u="none" strike="noStrike">
                          <a:solidFill>
                            <a:schemeClr val="tx1"/>
                          </a:solidFill>
                          <a:latin typeface="Calibri"/>
                        </a:rPr>
                        <a:t>6</a:t>
                      </a:r>
                    </a:p>
                  </a:txBody>
                  <a:tcPr marL="0" marR="0" marT="0" marB="0" anchor="ctr"/>
                </a:tc>
                <a:tc>
                  <a:txBody>
                    <a:bodyPr/>
                    <a:lstStyle/>
                    <a:p>
                      <a:pPr algn="ctr" fontAlgn="b"/>
                      <a:r>
                        <a:rPr lang="it-IT" sz="600" b="1" i="0" u="none" strike="noStrike" dirty="0" err="1">
                          <a:solidFill>
                            <a:schemeClr val="tx1"/>
                          </a:solidFill>
                          <a:latin typeface="Calibri"/>
                        </a:rPr>
                        <a:t>0</a:t>
                      </a:r>
                      <a:endParaRPr lang="it-IT" sz="600" b="1" i="0" u="none" strike="noStrike" dirty="0">
                        <a:solidFill>
                          <a:schemeClr val="tx1"/>
                        </a:solidFill>
                        <a:latin typeface="Calibri"/>
                      </a:endParaRPr>
                    </a:p>
                  </a:txBody>
                  <a:tcPr marL="0" marR="0" marT="0" marB="0" anchor="ctr"/>
                </a:tc>
              </a:tr>
            </a:tbl>
          </a:graphicData>
        </a:graphic>
      </p:graphicFrame>
      <p:graphicFrame>
        <p:nvGraphicFramePr>
          <p:cNvPr id="25" name="Segnaposto contenuto 3"/>
          <p:cNvGraphicFramePr>
            <a:graphicFrameLocks/>
          </p:cNvGraphicFramePr>
          <p:nvPr/>
        </p:nvGraphicFramePr>
        <p:xfrm>
          <a:off x="4354286" y="2749747"/>
          <a:ext cx="1796142" cy="1113237"/>
        </p:xfrm>
        <a:graphic>
          <a:graphicData uri="http://schemas.openxmlformats.org/drawingml/2006/table">
            <a:tbl>
              <a:tblPr firstRow="1" bandRow="1">
                <a:tableStyleId>{5C22544A-7EE6-4342-B048-85BDC9FD1C3A}</a:tableStyleId>
              </a:tblPr>
              <a:tblGrid>
                <a:gridCol w="598714"/>
                <a:gridCol w="598714"/>
                <a:gridCol w="598714"/>
              </a:tblGrid>
              <a:tr h="233421">
                <a:tc>
                  <a:txBody>
                    <a:bodyPr/>
                    <a:lstStyle/>
                    <a:p>
                      <a:pPr algn="ctr"/>
                      <a:r>
                        <a:rPr lang="en-GB" sz="700" dirty="0" err="1" smtClean="0">
                          <a:solidFill>
                            <a:srgbClr val="FFFFFF"/>
                          </a:solidFill>
                        </a:rPr>
                        <a:t>Follo</a:t>
                      </a:r>
                      <a:r>
                        <a:rPr lang="en-GB" sz="700" dirty="0" smtClean="0">
                          <a:solidFill>
                            <a:srgbClr val="FFFFFF"/>
                          </a:solidFill>
                        </a:rPr>
                        <a:t>-up</a:t>
                      </a:r>
                      <a:endParaRPr lang="en-GB" sz="700" dirty="0">
                        <a:solidFill>
                          <a:srgbClr val="FFFFFF"/>
                        </a:solidFill>
                      </a:endParaRPr>
                    </a:p>
                  </a:txBody>
                  <a:tcPr marL="16329" marR="16329" marT="8978" marB="8978">
                    <a:solidFill>
                      <a:srgbClr val="008000"/>
                    </a:solidFill>
                  </a:tcPr>
                </a:tc>
                <a:tc>
                  <a:txBody>
                    <a:bodyPr/>
                    <a:lstStyle/>
                    <a:p>
                      <a:pPr algn="ctr"/>
                      <a:r>
                        <a:rPr lang="en-GB" sz="700" dirty="0" smtClean="0">
                          <a:solidFill>
                            <a:srgbClr val="FFFFFF"/>
                          </a:solidFill>
                        </a:rPr>
                        <a:t>BCR (tPSA &gt; 0.02 ng/ml)</a:t>
                      </a:r>
                      <a:endParaRPr lang="en-GB" sz="700" dirty="0">
                        <a:solidFill>
                          <a:srgbClr val="FFFFFF"/>
                        </a:solidFill>
                      </a:endParaRPr>
                    </a:p>
                  </a:txBody>
                  <a:tcPr marL="16329" marR="16329" marT="8978" marB="8978">
                    <a:solidFill>
                      <a:srgbClr val="008000"/>
                    </a:solidFill>
                  </a:tcPr>
                </a:tc>
                <a:tc>
                  <a:txBody>
                    <a:bodyPr/>
                    <a:lstStyle/>
                    <a:p>
                      <a:pPr algn="ctr"/>
                      <a:r>
                        <a:rPr lang="en-GB" sz="700" dirty="0" smtClean="0">
                          <a:solidFill>
                            <a:srgbClr val="FFFFFF"/>
                          </a:solidFill>
                        </a:rPr>
                        <a:t>p2PSA &gt; 08.pg/ml (%)</a:t>
                      </a:r>
                      <a:endParaRPr lang="en-GB" sz="700" dirty="0">
                        <a:solidFill>
                          <a:srgbClr val="FFFFFF"/>
                        </a:solidFill>
                      </a:endParaRPr>
                    </a:p>
                  </a:txBody>
                  <a:tcPr marL="16329" marR="16329" marT="8978" marB="8978">
                    <a:solidFill>
                      <a:srgbClr val="008000"/>
                    </a:solidFill>
                  </a:tcPr>
                </a:tc>
              </a:tr>
              <a:tr h="125688">
                <a:tc>
                  <a:txBody>
                    <a:bodyPr/>
                    <a:lstStyle/>
                    <a:p>
                      <a:pPr algn="ctr"/>
                      <a:r>
                        <a:rPr lang="en-GB" sz="700" dirty="0" smtClean="0"/>
                        <a:t>3 mo</a:t>
                      </a:r>
                      <a:endParaRPr lang="en-GB" sz="700" dirty="0"/>
                    </a:p>
                  </a:txBody>
                  <a:tcPr marL="16329" marR="16329" marT="8978" marB="8978"/>
                </a:tc>
                <a:tc>
                  <a:txBody>
                    <a:bodyPr/>
                    <a:lstStyle/>
                    <a:p>
                      <a:pPr algn="ctr"/>
                      <a:r>
                        <a:rPr lang="en-GB" sz="700" dirty="0" smtClean="0"/>
                        <a:t>4</a:t>
                      </a:r>
                      <a:endParaRPr lang="en-GB" sz="700" dirty="0"/>
                    </a:p>
                  </a:txBody>
                  <a:tcPr marL="16329" marR="16329" marT="8978" marB="8978"/>
                </a:tc>
                <a:tc>
                  <a:txBody>
                    <a:bodyPr/>
                    <a:lstStyle/>
                    <a:p>
                      <a:pPr algn="ctr"/>
                      <a:r>
                        <a:rPr lang="en-GB" sz="700" dirty="0" smtClean="0"/>
                        <a:t>3 (75%)</a:t>
                      </a:r>
                      <a:endParaRPr lang="en-GB" sz="700" dirty="0"/>
                    </a:p>
                  </a:txBody>
                  <a:tcPr marL="16329" marR="16329" marT="8978" marB="8978"/>
                </a:tc>
              </a:tr>
              <a:tr h="125688">
                <a:tc>
                  <a:txBody>
                    <a:bodyPr/>
                    <a:lstStyle/>
                    <a:p>
                      <a:pPr algn="ctr"/>
                      <a:r>
                        <a:rPr lang="en-GB" sz="700" dirty="0" smtClean="0"/>
                        <a:t>6 mo</a:t>
                      </a:r>
                      <a:endParaRPr lang="en-GB" sz="700" dirty="0"/>
                    </a:p>
                  </a:txBody>
                  <a:tcPr marL="16329" marR="16329" marT="8978" marB="8978"/>
                </a:tc>
                <a:tc>
                  <a:txBody>
                    <a:bodyPr/>
                    <a:lstStyle/>
                    <a:p>
                      <a:pPr algn="ctr"/>
                      <a:r>
                        <a:rPr lang="en-GB" sz="700" dirty="0" smtClean="0"/>
                        <a:t>1</a:t>
                      </a:r>
                      <a:endParaRPr lang="en-GB" sz="700" dirty="0"/>
                    </a:p>
                  </a:txBody>
                  <a:tcPr marL="16329" marR="16329" marT="8978" marB="8978"/>
                </a:tc>
                <a:tc>
                  <a:txBody>
                    <a:bodyPr/>
                    <a:lstStyle/>
                    <a:p>
                      <a:pPr algn="ctr"/>
                      <a:r>
                        <a:rPr lang="en-GB" sz="700" dirty="0" smtClean="0"/>
                        <a:t>1 (100%)</a:t>
                      </a:r>
                      <a:endParaRPr lang="en-GB" sz="700" dirty="0"/>
                    </a:p>
                  </a:txBody>
                  <a:tcPr marL="16329" marR="16329" marT="8978" marB="8978"/>
                </a:tc>
              </a:tr>
              <a:tr h="125688">
                <a:tc>
                  <a:txBody>
                    <a:bodyPr/>
                    <a:lstStyle/>
                    <a:p>
                      <a:pPr algn="ctr"/>
                      <a:r>
                        <a:rPr lang="en-GB" sz="700" dirty="0" smtClean="0"/>
                        <a:t>12 mo</a:t>
                      </a:r>
                      <a:endParaRPr lang="en-GB" sz="700" dirty="0"/>
                    </a:p>
                  </a:txBody>
                  <a:tcPr marL="16329" marR="16329" marT="8978" marB="8978"/>
                </a:tc>
                <a:tc>
                  <a:txBody>
                    <a:bodyPr/>
                    <a:lstStyle/>
                    <a:p>
                      <a:pPr algn="ctr"/>
                      <a:r>
                        <a:rPr lang="en-GB" sz="700" dirty="0" smtClean="0"/>
                        <a:t>4</a:t>
                      </a:r>
                      <a:endParaRPr lang="en-GB" sz="700" dirty="0"/>
                    </a:p>
                  </a:txBody>
                  <a:tcPr marL="16329" marR="16329" marT="8978" marB="897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700" dirty="0" smtClean="0"/>
                        <a:t>3 (75%))</a:t>
                      </a:r>
                    </a:p>
                  </a:txBody>
                  <a:tcPr marL="16329" marR="16329" marT="8978" marB="8978"/>
                </a:tc>
              </a:tr>
              <a:tr h="125688">
                <a:tc>
                  <a:txBody>
                    <a:bodyPr/>
                    <a:lstStyle/>
                    <a:p>
                      <a:pPr algn="ctr"/>
                      <a:r>
                        <a:rPr lang="en-GB" sz="700" dirty="0" smtClean="0"/>
                        <a:t>18 mo</a:t>
                      </a:r>
                      <a:endParaRPr lang="en-GB" sz="700" dirty="0"/>
                    </a:p>
                  </a:txBody>
                  <a:tcPr marL="16329" marR="16329" marT="8978" marB="8978"/>
                </a:tc>
                <a:tc>
                  <a:txBody>
                    <a:bodyPr/>
                    <a:lstStyle/>
                    <a:p>
                      <a:pPr algn="ctr"/>
                      <a:r>
                        <a:rPr lang="en-GB" sz="700" dirty="0" smtClean="0"/>
                        <a:t>5</a:t>
                      </a:r>
                      <a:endParaRPr lang="en-GB" sz="700" dirty="0"/>
                    </a:p>
                  </a:txBody>
                  <a:tcPr marL="16329" marR="16329" marT="8978" marB="8978"/>
                </a:tc>
                <a:tc>
                  <a:txBody>
                    <a:bodyPr/>
                    <a:lstStyle/>
                    <a:p>
                      <a:pPr algn="ctr"/>
                      <a:r>
                        <a:rPr lang="en-GB" sz="700" dirty="0" smtClean="0"/>
                        <a:t>4 (80%)</a:t>
                      </a:r>
                      <a:endParaRPr lang="en-GB" sz="700" dirty="0"/>
                    </a:p>
                  </a:txBody>
                  <a:tcPr marL="16329" marR="16329" marT="8978" marB="8978"/>
                </a:tc>
              </a:tr>
              <a:tr h="125688">
                <a:tc>
                  <a:txBody>
                    <a:bodyPr/>
                    <a:lstStyle/>
                    <a:p>
                      <a:pPr algn="ctr"/>
                      <a:r>
                        <a:rPr lang="en-GB" sz="700" dirty="0" smtClean="0"/>
                        <a:t>24 mo</a:t>
                      </a:r>
                      <a:endParaRPr lang="en-GB" sz="700" dirty="0"/>
                    </a:p>
                  </a:txBody>
                  <a:tcPr marL="16329" marR="16329" marT="8978" marB="8978"/>
                </a:tc>
                <a:tc>
                  <a:txBody>
                    <a:bodyPr/>
                    <a:lstStyle/>
                    <a:p>
                      <a:pPr algn="ctr"/>
                      <a:r>
                        <a:rPr lang="en-GB" sz="700" dirty="0" smtClean="0"/>
                        <a:t>5</a:t>
                      </a:r>
                      <a:endParaRPr lang="en-GB" sz="700" dirty="0"/>
                    </a:p>
                  </a:txBody>
                  <a:tcPr marL="16329" marR="16329" marT="8978" marB="8978"/>
                </a:tc>
                <a:tc>
                  <a:txBody>
                    <a:bodyPr/>
                    <a:lstStyle/>
                    <a:p>
                      <a:pPr algn="ctr"/>
                      <a:r>
                        <a:rPr lang="en-GB" sz="700" dirty="0" smtClean="0"/>
                        <a:t>5 (100%)</a:t>
                      </a:r>
                      <a:endParaRPr lang="en-GB" sz="700" dirty="0"/>
                    </a:p>
                  </a:txBody>
                  <a:tcPr marL="16329" marR="16329" marT="8978" marB="8978"/>
                </a:tc>
              </a:tr>
              <a:tr h="125688">
                <a:tc>
                  <a:txBody>
                    <a:bodyPr/>
                    <a:lstStyle/>
                    <a:p>
                      <a:pPr algn="ctr"/>
                      <a:r>
                        <a:rPr lang="en-GB" sz="700" dirty="0" smtClean="0"/>
                        <a:t>30 mo</a:t>
                      </a:r>
                      <a:endParaRPr lang="en-GB" sz="700" dirty="0"/>
                    </a:p>
                  </a:txBody>
                  <a:tcPr marL="16329" marR="16329" marT="8978" marB="8978"/>
                </a:tc>
                <a:tc>
                  <a:txBody>
                    <a:bodyPr/>
                    <a:lstStyle/>
                    <a:p>
                      <a:pPr algn="ctr"/>
                      <a:r>
                        <a:rPr lang="en-GB" sz="700" dirty="0" smtClean="0"/>
                        <a:t>2</a:t>
                      </a:r>
                      <a:endParaRPr lang="en-GB" sz="700" dirty="0"/>
                    </a:p>
                  </a:txBody>
                  <a:tcPr marL="16329" marR="16329" marT="8978" marB="8978"/>
                </a:tc>
                <a:tc>
                  <a:txBody>
                    <a:bodyPr/>
                    <a:lstStyle/>
                    <a:p>
                      <a:pPr algn="ctr"/>
                      <a:r>
                        <a:rPr lang="en-GB" sz="700" dirty="0" smtClean="0"/>
                        <a:t>1 (50%)</a:t>
                      </a:r>
                      <a:endParaRPr lang="en-GB" sz="700" dirty="0"/>
                    </a:p>
                  </a:txBody>
                  <a:tcPr marL="16329" marR="16329" marT="8978" marB="8978"/>
                </a:tc>
              </a:tr>
              <a:tr h="125688">
                <a:tc>
                  <a:txBody>
                    <a:bodyPr/>
                    <a:lstStyle/>
                    <a:p>
                      <a:pPr algn="ctr"/>
                      <a:r>
                        <a:rPr lang="en-GB" sz="700" dirty="0" smtClean="0"/>
                        <a:t>36</a:t>
                      </a:r>
                      <a:endParaRPr lang="en-GB" sz="700" dirty="0"/>
                    </a:p>
                  </a:txBody>
                  <a:tcPr marL="16329" marR="16329" marT="8978" marB="8978"/>
                </a:tc>
                <a:tc>
                  <a:txBody>
                    <a:bodyPr/>
                    <a:lstStyle/>
                    <a:p>
                      <a:pPr algn="ctr"/>
                      <a:r>
                        <a:rPr lang="en-GB" sz="700" dirty="0" smtClean="0"/>
                        <a:t>1</a:t>
                      </a:r>
                      <a:endParaRPr lang="en-GB" sz="700" dirty="0"/>
                    </a:p>
                  </a:txBody>
                  <a:tcPr marL="16329" marR="16329" marT="8978" marB="8978"/>
                </a:tc>
                <a:tc>
                  <a:txBody>
                    <a:bodyPr/>
                    <a:lstStyle/>
                    <a:p>
                      <a:pPr algn="ctr"/>
                      <a:r>
                        <a:rPr lang="en-GB" sz="700" dirty="0" smtClean="0"/>
                        <a:t>1 (100%)</a:t>
                      </a:r>
                      <a:endParaRPr lang="en-GB" sz="700" dirty="0"/>
                    </a:p>
                  </a:txBody>
                  <a:tcPr marL="16329" marR="16329" marT="8978" marB="8978"/>
                </a:tc>
              </a:tr>
            </a:tbl>
          </a:graphicData>
        </a:graphic>
      </p:graphicFrame>
      <p:graphicFrame>
        <p:nvGraphicFramePr>
          <p:cNvPr id="26" name="Segnaposto contenuto 3"/>
          <p:cNvGraphicFramePr>
            <a:graphicFrameLocks/>
          </p:cNvGraphicFramePr>
          <p:nvPr/>
        </p:nvGraphicFramePr>
        <p:xfrm>
          <a:off x="6653893" y="2758786"/>
          <a:ext cx="1891392" cy="1067856"/>
        </p:xfrm>
        <a:graphic>
          <a:graphicData uri="http://schemas.openxmlformats.org/drawingml/2006/table">
            <a:tbl>
              <a:tblPr firstRow="1" bandRow="1">
                <a:tableStyleId>{5C22544A-7EE6-4342-B048-85BDC9FD1C3A}</a:tableStyleId>
              </a:tblPr>
              <a:tblGrid>
                <a:gridCol w="630464"/>
                <a:gridCol w="630464"/>
                <a:gridCol w="630464"/>
              </a:tblGrid>
              <a:tr h="281303">
                <a:tc>
                  <a:txBody>
                    <a:bodyPr/>
                    <a:lstStyle/>
                    <a:p>
                      <a:pPr algn="ctr"/>
                      <a:r>
                        <a:rPr lang="en-GB" sz="900" dirty="0" smtClean="0"/>
                        <a:t>p2PSA &gt; 0.8 prior to BCR</a:t>
                      </a:r>
                      <a:endParaRPr lang="en-GB" sz="900" dirty="0"/>
                    </a:p>
                  </a:txBody>
                  <a:tcPr marL="16329" marR="16329" marT="8978" marB="8978" anchor="ctr">
                    <a:solidFill>
                      <a:srgbClr val="008000"/>
                    </a:solidFill>
                  </a:tcPr>
                </a:tc>
                <a:tc>
                  <a:txBody>
                    <a:bodyPr/>
                    <a:lstStyle/>
                    <a:p>
                      <a:pPr algn="ctr"/>
                      <a:r>
                        <a:rPr lang="en-GB" sz="900" dirty="0" smtClean="0"/>
                        <a:t>N.</a:t>
                      </a:r>
                      <a:r>
                        <a:rPr lang="en-GB" sz="900" baseline="0" dirty="0" smtClean="0"/>
                        <a:t> patients</a:t>
                      </a:r>
                      <a:endParaRPr lang="en-GB" sz="900" dirty="0"/>
                    </a:p>
                  </a:txBody>
                  <a:tcPr marL="16329" marR="16329" marT="8978" marB="8978" anchor="ctr">
                    <a:solidFill>
                      <a:srgbClr val="008000"/>
                    </a:solidFill>
                  </a:tcPr>
                </a:tc>
                <a:tc>
                  <a:txBody>
                    <a:bodyPr/>
                    <a:lstStyle/>
                    <a:p>
                      <a:pPr algn="ctr"/>
                      <a:r>
                        <a:rPr lang="en-GB" sz="900" dirty="0" smtClean="0"/>
                        <a:t>Tot. </a:t>
                      </a:r>
                      <a:r>
                        <a:rPr lang="en-GB" sz="900" dirty="0" err="1" smtClean="0"/>
                        <a:t>mos</a:t>
                      </a:r>
                      <a:endParaRPr lang="en-GB" sz="900" dirty="0"/>
                    </a:p>
                  </a:txBody>
                  <a:tcPr marL="16329" marR="16329" marT="8978" marB="8978" anchor="ctr">
                    <a:solidFill>
                      <a:srgbClr val="008000"/>
                    </a:solidFill>
                  </a:tcPr>
                </a:tc>
              </a:tr>
              <a:tr h="149629">
                <a:tc>
                  <a:txBody>
                    <a:bodyPr/>
                    <a:lstStyle/>
                    <a:p>
                      <a:pPr algn="ctr"/>
                      <a:r>
                        <a:rPr lang="en-GB" sz="900" dirty="0" smtClean="0"/>
                        <a:t>6 mo</a:t>
                      </a:r>
                      <a:endParaRPr lang="en-GB" sz="900" dirty="0"/>
                    </a:p>
                  </a:txBody>
                  <a:tcPr marL="16329" marR="16329" marT="8978" marB="8978" anchor="ctr"/>
                </a:tc>
                <a:tc>
                  <a:txBody>
                    <a:bodyPr/>
                    <a:lstStyle/>
                    <a:p>
                      <a:pPr algn="ctr"/>
                      <a:r>
                        <a:rPr lang="en-GB" sz="900" dirty="0" smtClean="0"/>
                        <a:t>5</a:t>
                      </a:r>
                      <a:endParaRPr lang="en-GB" sz="900" dirty="0"/>
                    </a:p>
                  </a:txBody>
                  <a:tcPr marL="16329" marR="16329" marT="8978" marB="8978" anchor="ctr"/>
                </a:tc>
                <a:tc>
                  <a:txBody>
                    <a:bodyPr/>
                    <a:lstStyle/>
                    <a:p>
                      <a:pPr algn="ctr"/>
                      <a:r>
                        <a:rPr lang="en-GB" sz="900" dirty="0" smtClean="0"/>
                        <a:t>30</a:t>
                      </a:r>
                      <a:endParaRPr lang="en-GB" sz="900" dirty="0"/>
                    </a:p>
                  </a:txBody>
                  <a:tcPr marL="16329" marR="16329" marT="8978" marB="8978" anchor="ctr"/>
                </a:tc>
              </a:tr>
              <a:tr h="149629">
                <a:tc>
                  <a:txBody>
                    <a:bodyPr/>
                    <a:lstStyle/>
                    <a:p>
                      <a:pPr algn="ctr"/>
                      <a:r>
                        <a:rPr lang="en-GB" sz="900" dirty="0" smtClean="0"/>
                        <a:t>12 mo</a:t>
                      </a:r>
                      <a:endParaRPr lang="en-GB" sz="900" dirty="0"/>
                    </a:p>
                  </a:txBody>
                  <a:tcPr marL="16329" marR="16329" marT="8978" marB="8978" anchor="ctr"/>
                </a:tc>
                <a:tc>
                  <a:txBody>
                    <a:bodyPr/>
                    <a:lstStyle/>
                    <a:p>
                      <a:pPr algn="ctr"/>
                      <a:r>
                        <a:rPr lang="en-GB" sz="900" dirty="0" smtClean="0"/>
                        <a:t>5</a:t>
                      </a:r>
                      <a:endParaRPr lang="en-GB" sz="900" dirty="0"/>
                    </a:p>
                  </a:txBody>
                  <a:tcPr marL="16329" marR="16329" marT="8978" marB="8978" anchor="ctr"/>
                </a:tc>
                <a:tc>
                  <a:txBody>
                    <a:bodyPr/>
                    <a:lstStyle/>
                    <a:p>
                      <a:pPr algn="ctr"/>
                      <a:r>
                        <a:rPr lang="en-GB" sz="900" dirty="0" smtClean="0"/>
                        <a:t>60</a:t>
                      </a:r>
                      <a:endParaRPr lang="en-GB" sz="900" dirty="0"/>
                    </a:p>
                  </a:txBody>
                  <a:tcPr marL="16329" marR="16329" marT="8978" marB="8978" anchor="ctr"/>
                </a:tc>
              </a:tr>
              <a:tr h="149629">
                <a:tc>
                  <a:txBody>
                    <a:bodyPr/>
                    <a:lstStyle/>
                    <a:p>
                      <a:pPr algn="ctr"/>
                      <a:r>
                        <a:rPr lang="en-GB" sz="900" dirty="0" smtClean="0"/>
                        <a:t>18 mo</a:t>
                      </a:r>
                      <a:endParaRPr lang="en-GB" sz="900" dirty="0"/>
                    </a:p>
                  </a:txBody>
                  <a:tcPr marL="16329" marR="16329" marT="8978" marB="8978" anchor="ctr"/>
                </a:tc>
                <a:tc>
                  <a:txBody>
                    <a:bodyPr/>
                    <a:lstStyle/>
                    <a:p>
                      <a:pPr algn="ctr"/>
                      <a:r>
                        <a:rPr lang="en-GB" sz="900" dirty="0" smtClean="0"/>
                        <a:t>2</a:t>
                      </a:r>
                      <a:endParaRPr lang="en-GB" sz="900" dirty="0"/>
                    </a:p>
                  </a:txBody>
                  <a:tcPr marL="16329" marR="16329" marT="8978" marB="8978" anchor="ctr"/>
                </a:tc>
                <a:tc>
                  <a:txBody>
                    <a:bodyPr/>
                    <a:lstStyle/>
                    <a:p>
                      <a:pPr algn="ctr"/>
                      <a:r>
                        <a:rPr lang="en-GB" sz="900" dirty="0" smtClean="0"/>
                        <a:t>36</a:t>
                      </a:r>
                      <a:endParaRPr lang="en-GB" sz="900" dirty="0"/>
                    </a:p>
                  </a:txBody>
                  <a:tcPr marL="16329" marR="16329" marT="8978" marB="8978" anchor="ctr"/>
                </a:tc>
              </a:tr>
              <a:tr h="149629">
                <a:tc>
                  <a:txBody>
                    <a:bodyPr/>
                    <a:lstStyle/>
                    <a:p>
                      <a:pPr algn="ctr"/>
                      <a:r>
                        <a:rPr lang="en-GB" sz="900" dirty="0" smtClean="0"/>
                        <a:t>24 mo</a:t>
                      </a:r>
                      <a:endParaRPr lang="en-GB" sz="900" dirty="0"/>
                    </a:p>
                  </a:txBody>
                  <a:tcPr marL="16329" marR="16329" marT="8978" marB="8978" anchor="ctr"/>
                </a:tc>
                <a:tc>
                  <a:txBody>
                    <a:bodyPr/>
                    <a:lstStyle/>
                    <a:p>
                      <a:pPr algn="ctr"/>
                      <a:r>
                        <a:rPr lang="en-GB" sz="900" dirty="0" smtClean="0"/>
                        <a:t>1</a:t>
                      </a:r>
                      <a:endParaRPr lang="en-GB" sz="900" dirty="0"/>
                    </a:p>
                  </a:txBody>
                  <a:tcPr marL="16329" marR="16329" marT="8978" marB="8978" anchor="ctr"/>
                </a:tc>
                <a:tc>
                  <a:txBody>
                    <a:bodyPr/>
                    <a:lstStyle/>
                    <a:p>
                      <a:pPr algn="ctr"/>
                      <a:r>
                        <a:rPr lang="en-GB" sz="900" dirty="0" smtClean="0"/>
                        <a:t>24</a:t>
                      </a:r>
                      <a:endParaRPr lang="en-GB" sz="900" dirty="0"/>
                    </a:p>
                  </a:txBody>
                  <a:tcPr marL="16329" marR="16329" marT="8978" marB="8978" anchor="ctr"/>
                </a:tc>
              </a:tr>
              <a:tr h="149629">
                <a:tc>
                  <a:txBody>
                    <a:bodyPr/>
                    <a:lstStyle/>
                    <a:p>
                      <a:pPr algn="ctr"/>
                      <a:r>
                        <a:rPr lang="en-GB" sz="900" dirty="0" smtClean="0"/>
                        <a:t>Tot. (mean)</a:t>
                      </a:r>
                      <a:endParaRPr lang="en-GB" sz="900" dirty="0"/>
                    </a:p>
                  </a:txBody>
                  <a:tcPr marL="16329" marR="16329" marT="8978" marB="8978" anchor="ctr"/>
                </a:tc>
                <a:tc>
                  <a:txBody>
                    <a:bodyPr/>
                    <a:lstStyle/>
                    <a:p>
                      <a:pPr algn="ctr"/>
                      <a:r>
                        <a:rPr lang="en-GB" sz="900" dirty="0" smtClean="0"/>
                        <a:t>13</a:t>
                      </a:r>
                      <a:endParaRPr lang="en-GB" sz="900" dirty="0"/>
                    </a:p>
                  </a:txBody>
                  <a:tcPr marL="16329" marR="16329" marT="8978" marB="8978" anchor="ctr"/>
                </a:tc>
                <a:tc>
                  <a:txBody>
                    <a:bodyPr/>
                    <a:lstStyle/>
                    <a:p>
                      <a:pPr algn="ctr"/>
                      <a:r>
                        <a:rPr lang="en-GB" sz="900" dirty="0" smtClean="0"/>
                        <a:t>150 (11.5)</a:t>
                      </a:r>
                      <a:endParaRPr lang="en-GB" sz="900" dirty="0"/>
                    </a:p>
                  </a:txBody>
                  <a:tcPr marL="16329" marR="16329" marT="8978" marB="8978" anchor="ctr"/>
                </a:tc>
              </a:tr>
            </a:tbl>
          </a:graphicData>
        </a:graphic>
      </p:graphicFrame>
      <p:graphicFrame>
        <p:nvGraphicFramePr>
          <p:cNvPr id="31" name="Grafico 30"/>
          <p:cNvGraphicFramePr>
            <a:graphicFrameLocks/>
          </p:cNvGraphicFramePr>
          <p:nvPr/>
        </p:nvGraphicFramePr>
        <p:xfrm>
          <a:off x="163286" y="4102331"/>
          <a:ext cx="1945821" cy="1421476"/>
        </p:xfrm>
        <a:graphic>
          <a:graphicData uri="http://schemas.openxmlformats.org/drawingml/2006/chart">
            <c:chart xmlns:c="http://schemas.openxmlformats.org/drawingml/2006/chart" xmlns:r="http://schemas.openxmlformats.org/officeDocument/2006/relationships" r:id="rId7"/>
          </a:graphicData>
        </a:graphic>
      </p:graphicFrame>
      <p:pic>
        <p:nvPicPr>
          <p:cNvPr id="14501" name="Immagine 32"/>
          <p:cNvPicPr>
            <a:picLocks noChangeAspect="1"/>
          </p:cNvPicPr>
          <p:nvPr/>
        </p:nvPicPr>
        <p:blipFill>
          <a:blip r:embed="rId8"/>
          <a:srcRect/>
          <a:stretch>
            <a:fillRect/>
          </a:stretch>
        </p:blipFill>
        <p:spPr bwMode="auto">
          <a:xfrm>
            <a:off x="2340145" y="4144726"/>
            <a:ext cx="1619533" cy="1274341"/>
          </a:xfrm>
          <a:prstGeom prst="rect">
            <a:avLst/>
          </a:prstGeom>
          <a:noFill/>
          <a:ln w="9525">
            <a:noFill/>
            <a:miter lim="800000"/>
            <a:headEnd/>
            <a:tailEnd/>
          </a:ln>
        </p:spPr>
      </p:pic>
      <p:pic>
        <p:nvPicPr>
          <p:cNvPr id="14502" name="Immagine 33"/>
          <p:cNvPicPr>
            <a:picLocks noChangeAspect="1"/>
          </p:cNvPicPr>
          <p:nvPr/>
        </p:nvPicPr>
        <p:blipFill>
          <a:blip r:embed="rId9"/>
          <a:srcRect/>
          <a:stretch>
            <a:fillRect/>
          </a:stretch>
        </p:blipFill>
        <p:spPr bwMode="auto">
          <a:xfrm>
            <a:off x="2803072" y="5566202"/>
            <a:ext cx="1220107" cy="960120"/>
          </a:xfrm>
          <a:prstGeom prst="rect">
            <a:avLst/>
          </a:prstGeom>
          <a:noFill/>
          <a:ln w="9525">
            <a:noFill/>
            <a:miter lim="800000"/>
            <a:headEnd/>
            <a:tailEnd/>
          </a:ln>
        </p:spPr>
      </p:pic>
      <p:sp>
        <p:nvSpPr>
          <p:cNvPr id="14503" name="CasellaDiTesto 34"/>
          <p:cNvSpPr txBox="1">
            <a:spLocks noChangeArrowheads="1"/>
          </p:cNvSpPr>
          <p:nvPr/>
        </p:nvSpPr>
        <p:spPr bwMode="auto">
          <a:xfrm>
            <a:off x="6688200" y="2547747"/>
            <a:ext cx="2227200" cy="155645"/>
          </a:xfrm>
          <a:prstGeom prst="rect">
            <a:avLst/>
          </a:prstGeom>
          <a:noFill/>
          <a:ln w="9525">
            <a:noFill/>
            <a:miter lim="800000"/>
            <a:headEnd/>
            <a:tailEnd/>
          </a:ln>
        </p:spPr>
        <p:txBody>
          <a:bodyPr wrap="none" lIns="16980" tIns="8490" rIns="16980" bIns="8490">
            <a:prstTxWarp prst="textNoShape">
              <a:avLst/>
            </a:prstTxWarp>
            <a:spAutoFit/>
          </a:bodyPr>
          <a:lstStyle/>
          <a:p>
            <a:pPr algn="ctr"/>
            <a:r>
              <a:rPr lang="en-GB" sz="900" dirty="0"/>
              <a:t>Early p2PSA increase in patients with BCR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GB" dirty="0" smtClean="0"/>
              <a:t>Follow-up</a:t>
            </a:r>
            <a:endParaRPr lang="en-GB" dirty="0"/>
          </a:p>
        </p:txBody>
      </p:sp>
      <p:graphicFrame>
        <p:nvGraphicFramePr>
          <p:cNvPr id="5" name="Segnaposto contenuto 4"/>
          <p:cNvGraphicFramePr>
            <a:graphicFrameLocks noGrp="1"/>
          </p:cNvGraphicFramePr>
          <p:nvPr>
            <p:ph idx="1"/>
          </p:nvPr>
        </p:nvGraphicFramePr>
        <p:xfrm>
          <a:off x="457473" y="1340768"/>
          <a:ext cx="8229057" cy="4526884"/>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2" name="Segnaposto numero diapositiva 1"/>
          <p:cNvSpPr>
            <a:spLocks noGrp="1"/>
          </p:cNvSpPr>
          <p:nvPr>
            <p:ph type="sldNum" sz="quarter" idx="12"/>
          </p:nvPr>
        </p:nvSpPr>
        <p:spPr/>
        <p:txBody>
          <a:bodyPr/>
          <a:lstStyle/>
          <a:p>
            <a:fld id="{4943C31A-A5ED-9B4C-84E6-F04D067E0605}" type="slidenum">
              <a:rPr lang="en-GB" smtClean="0"/>
              <a:pPr/>
              <a:t>54</a:t>
            </a:fld>
            <a:endParaRPr lang="en-GB"/>
          </a:p>
        </p:txBody>
      </p:sp>
      <p:graphicFrame>
        <p:nvGraphicFramePr>
          <p:cNvPr id="6" name="Segnaposto contenuto 3"/>
          <p:cNvGraphicFramePr>
            <a:graphicFrameLocks/>
          </p:cNvGraphicFramePr>
          <p:nvPr/>
        </p:nvGraphicFramePr>
        <p:xfrm>
          <a:off x="228600" y="3810000"/>
          <a:ext cx="2971800" cy="2057398"/>
        </p:xfrm>
        <a:graphic>
          <a:graphicData uri="http://schemas.openxmlformats.org/drawingml/2006/table">
            <a:tbl>
              <a:tblPr firstRow="1" bandRow="1">
                <a:tableStyleId>{5C22544A-7EE6-4342-B048-85BDC9FD1C3A}</a:tableStyleId>
              </a:tblPr>
              <a:tblGrid>
                <a:gridCol w="990600"/>
                <a:gridCol w="990600"/>
                <a:gridCol w="990600"/>
              </a:tblGrid>
              <a:tr h="733203">
                <a:tc>
                  <a:txBody>
                    <a:bodyPr/>
                    <a:lstStyle/>
                    <a:p>
                      <a:pPr algn="ctr"/>
                      <a:r>
                        <a:rPr lang="en-GB" sz="1200" dirty="0" smtClean="0"/>
                        <a:t>p2PSA &gt; 0.8 prior to BCR</a:t>
                      </a:r>
                      <a:endParaRPr lang="en-GB" sz="1200" dirty="0"/>
                    </a:p>
                  </a:txBody>
                  <a:tcPr marL="16329" marR="16329" marT="8978" marB="8978" anchor="ctr">
                    <a:solidFill>
                      <a:srgbClr val="008000"/>
                    </a:solidFill>
                  </a:tcPr>
                </a:tc>
                <a:tc>
                  <a:txBody>
                    <a:bodyPr/>
                    <a:lstStyle/>
                    <a:p>
                      <a:pPr algn="ctr"/>
                      <a:r>
                        <a:rPr lang="en-GB" sz="1200" dirty="0" smtClean="0"/>
                        <a:t>N.</a:t>
                      </a:r>
                      <a:r>
                        <a:rPr lang="en-GB" sz="1200" baseline="0" dirty="0" smtClean="0"/>
                        <a:t> patients</a:t>
                      </a:r>
                      <a:endParaRPr lang="en-GB" sz="1200" dirty="0"/>
                    </a:p>
                  </a:txBody>
                  <a:tcPr marL="16329" marR="16329" marT="8978" marB="8978" anchor="ctr">
                    <a:solidFill>
                      <a:srgbClr val="008000"/>
                    </a:solidFill>
                  </a:tcPr>
                </a:tc>
                <a:tc>
                  <a:txBody>
                    <a:bodyPr/>
                    <a:lstStyle/>
                    <a:p>
                      <a:pPr algn="ctr"/>
                      <a:r>
                        <a:rPr lang="en-GB" sz="1200" dirty="0" smtClean="0"/>
                        <a:t>Tot. </a:t>
                      </a:r>
                      <a:r>
                        <a:rPr lang="en-GB" sz="1200" dirty="0" err="1" smtClean="0"/>
                        <a:t>mos</a:t>
                      </a:r>
                      <a:endParaRPr lang="en-GB" sz="1200" dirty="0"/>
                    </a:p>
                  </a:txBody>
                  <a:tcPr marL="16329" marR="16329" marT="8978" marB="8978" anchor="ctr">
                    <a:solidFill>
                      <a:srgbClr val="008000"/>
                    </a:solidFill>
                  </a:tcPr>
                </a:tc>
              </a:tr>
              <a:tr h="264839">
                <a:tc>
                  <a:txBody>
                    <a:bodyPr/>
                    <a:lstStyle/>
                    <a:p>
                      <a:pPr algn="ctr"/>
                      <a:r>
                        <a:rPr lang="en-GB" sz="1200" dirty="0" smtClean="0"/>
                        <a:t>6 mo</a:t>
                      </a:r>
                      <a:endParaRPr lang="en-GB" sz="1200" dirty="0"/>
                    </a:p>
                  </a:txBody>
                  <a:tcPr marL="16329" marR="16329" marT="8978" marB="8978" anchor="ctr"/>
                </a:tc>
                <a:tc>
                  <a:txBody>
                    <a:bodyPr/>
                    <a:lstStyle/>
                    <a:p>
                      <a:pPr algn="ctr"/>
                      <a:r>
                        <a:rPr lang="en-GB" sz="1200" dirty="0" smtClean="0"/>
                        <a:t>5</a:t>
                      </a:r>
                      <a:endParaRPr lang="en-GB" sz="1200" dirty="0"/>
                    </a:p>
                  </a:txBody>
                  <a:tcPr marL="16329" marR="16329" marT="8978" marB="8978" anchor="ctr"/>
                </a:tc>
                <a:tc>
                  <a:txBody>
                    <a:bodyPr/>
                    <a:lstStyle/>
                    <a:p>
                      <a:pPr algn="ctr"/>
                      <a:r>
                        <a:rPr lang="en-GB" sz="1200" dirty="0" smtClean="0"/>
                        <a:t>30</a:t>
                      </a:r>
                      <a:endParaRPr lang="en-GB" sz="1200" dirty="0"/>
                    </a:p>
                  </a:txBody>
                  <a:tcPr marL="16329" marR="16329" marT="8978" marB="8978" anchor="ctr"/>
                </a:tc>
              </a:tr>
              <a:tr h="264839">
                <a:tc>
                  <a:txBody>
                    <a:bodyPr/>
                    <a:lstStyle/>
                    <a:p>
                      <a:pPr algn="ctr"/>
                      <a:r>
                        <a:rPr lang="en-GB" sz="1200" dirty="0" smtClean="0"/>
                        <a:t>12 mo</a:t>
                      </a:r>
                      <a:endParaRPr lang="en-GB" sz="1200" dirty="0"/>
                    </a:p>
                  </a:txBody>
                  <a:tcPr marL="16329" marR="16329" marT="8978" marB="8978" anchor="ctr"/>
                </a:tc>
                <a:tc>
                  <a:txBody>
                    <a:bodyPr/>
                    <a:lstStyle/>
                    <a:p>
                      <a:pPr algn="ctr"/>
                      <a:r>
                        <a:rPr lang="en-GB" sz="1200" dirty="0" smtClean="0"/>
                        <a:t>5</a:t>
                      </a:r>
                      <a:endParaRPr lang="en-GB" sz="1200" dirty="0"/>
                    </a:p>
                  </a:txBody>
                  <a:tcPr marL="16329" marR="16329" marT="8978" marB="8978" anchor="ctr"/>
                </a:tc>
                <a:tc>
                  <a:txBody>
                    <a:bodyPr/>
                    <a:lstStyle/>
                    <a:p>
                      <a:pPr algn="ctr"/>
                      <a:r>
                        <a:rPr lang="en-GB" sz="1200" dirty="0" smtClean="0"/>
                        <a:t>60</a:t>
                      </a:r>
                      <a:endParaRPr lang="en-GB" sz="1200" dirty="0"/>
                    </a:p>
                  </a:txBody>
                  <a:tcPr marL="16329" marR="16329" marT="8978" marB="8978" anchor="ctr"/>
                </a:tc>
              </a:tr>
              <a:tr h="264839">
                <a:tc>
                  <a:txBody>
                    <a:bodyPr/>
                    <a:lstStyle/>
                    <a:p>
                      <a:pPr algn="ctr"/>
                      <a:r>
                        <a:rPr lang="en-GB" sz="1200" dirty="0" smtClean="0"/>
                        <a:t>18 mo</a:t>
                      </a:r>
                      <a:endParaRPr lang="en-GB" sz="1200" dirty="0"/>
                    </a:p>
                  </a:txBody>
                  <a:tcPr marL="16329" marR="16329" marT="8978" marB="8978" anchor="ctr"/>
                </a:tc>
                <a:tc>
                  <a:txBody>
                    <a:bodyPr/>
                    <a:lstStyle/>
                    <a:p>
                      <a:pPr algn="ctr"/>
                      <a:r>
                        <a:rPr lang="en-GB" sz="1200" dirty="0" smtClean="0"/>
                        <a:t>2</a:t>
                      </a:r>
                      <a:endParaRPr lang="en-GB" sz="1200" dirty="0"/>
                    </a:p>
                  </a:txBody>
                  <a:tcPr marL="16329" marR="16329" marT="8978" marB="8978" anchor="ctr"/>
                </a:tc>
                <a:tc>
                  <a:txBody>
                    <a:bodyPr/>
                    <a:lstStyle/>
                    <a:p>
                      <a:pPr algn="ctr"/>
                      <a:r>
                        <a:rPr lang="en-GB" sz="1200" dirty="0" smtClean="0"/>
                        <a:t>36</a:t>
                      </a:r>
                      <a:endParaRPr lang="en-GB" sz="1200" dirty="0"/>
                    </a:p>
                  </a:txBody>
                  <a:tcPr marL="16329" marR="16329" marT="8978" marB="8978" anchor="ctr"/>
                </a:tc>
              </a:tr>
              <a:tr h="264839">
                <a:tc>
                  <a:txBody>
                    <a:bodyPr/>
                    <a:lstStyle/>
                    <a:p>
                      <a:pPr algn="ctr"/>
                      <a:r>
                        <a:rPr lang="en-GB" sz="1200" dirty="0" smtClean="0"/>
                        <a:t>24 mo</a:t>
                      </a:r>
                      <a:endParaRPr lang="en-GB" sz="1200" dirty="0"/>
                    </a:p>
                  </a:txBody>
                  <a:tcPr marL="16329" marR="16329" marT="8978" marB="8978" anchor="ctr"/>
                </a:tc>
                <a:tc>
                  <a:txBody>
                    <a:bodyPr/>
                    <a:lstStyle/>
                    <a:p>
                      <a:pPr algn="ctr"/>
                      <a:r>
                        <a:rPr lang="en-GB" sz="1200" dirty="0" smtClean="0"/>
                        <a:t>1</a:t>
                      </a:r>
                      <a:endParaRPr lang="en-GB" sz="1200" dirty="0"/>
                    </a:p>
                  </a:txBody>
                  <a:tcPr marL="16329" marR="16329" marT="8978" marB="8978" anchor="ctr"/>
                </a:tc>
                <a:tc>
                  <a:txBody>
                    <a:bodyPr/>
                    <a:lstStyle/>
                    <a:p>
                      <a:pPr algn="ctr"/>
                      <a:r>
                        <a:rPr lang="en-GB" sz="1200" dirty="0" smtClean="0"/>
                        <a:t>24</a:t>
                      </a:r>
                      <a:endParaRPr lang="en-GB" sz="1200" dirty="0"/>
                    </a:p>
                  </a:txBody>
                  <a:tcPr marL="16329" marR="16329" marT="8978" marB="8978" anchor="ctr"/>
                </a:tc>
              </a:tr>
              <a:tr h="264839">
                <a:tc>
                  <a:txBody>
                    <a:bodyPr/>
                    <a:lstStyle/>
                    <a:p>
                      <a:pPr algn="ctr"/>
                      <a:r>
                        <a:rPr lang="en-GB" sz="1200" dirty="0" smtClean="0"/>
                        <a:t>Tot. (mean)</a:t>
                      </a:r>
                      <a:endParaRPr lang="en-GB" sz="1200" dirty="0"/>
                    </a:p>
                  </a:txBody>
                  <a:tcPr marL="16329" marR="16329" marT="8978" marB="8978" anchor="ctr"/>
                </a:tc>
                <a:tc>
                  <a:txBody>
                    <a:bodyPr/>
                    <a:lstStyle/>
                    <a:p>
                      <a:pPr algn="ctr"/>
                      <a:r>
                        <a:rPr lang="en-GB" sz="1200" dirty="0" smtClean="0"/>
                        <a:t>13</a:t>
                      </a:r>
                      <a:endParaRPr lang="en-GB" sz="1200" dirty="0"/>
                    </a:p>
                  </a:txBody>
                  <a:tcPr marL="16329" marR="16329" marT="8978" marB="8978" anchor="ctr"/>
                </a:tc>
                <a:tc>
                  <a:txBody>
                    <a:bodyPr/>
                    <a:lstStyle/>
                    <a:p>
                      <a:pPr algn="ctr"/>
                      <a:r>
                        <a:rPr lang="en-GB" sz="1200" b="1" dirty="0" smtClean="0">
                          <a:solidFill>
                            <a:schemeClr val="tx1"/>
                          </a:solidFill>
                        </a:rPr>
                        <a:t>150 (11.5)</a:t>
                      </a:r>
                      <a:endParaRPr lang="en-GB" sz="1200" b="1" dirty="0">
                        <a:solidFill>
                          <a:schemeClr val="tx1"/>
                        </a:solidFill>
                      </a:endParaRPr>
                    </a:p>
                  </a:txBody>
                  <a:tcPr marL="16329" marR="16329" marT="8978" marB="8978" anchor="ctr">
                    <a:solidFill>
                      <a:srgbClr val="0000FF"/>
                    </a:solid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descr="Ciliege.jpg"/>
          <p:cNvPicPr>
            <a:picLocks noChangeAspect="1"/>
          </p:cNvPicPr>
          <p:nvPr/>
        </p:nvPicPr>
        <p:blipFill>
          <a:blip r:embed="rId2"/>
          <a:stretch>
            <a:fillRect/>
          </a:stretch>
        </p:blipFill>
        <p:spPr>
          <a:xfrm>
            <a:off x="0" y="0"/>
            <a:ext cx="9144000" cy="6858000"/>
          </a:xfrm>
          <a:prstGeom prst="rect">
            <a:avLst/>
          </a:prstGeom>
        </p:spPr>
      </p:pic>
      <p:sp>
        <p:nvSpPr>
          <p:cNvPr id="5" name="CasellaDiTesto 4"/>
          <p:cNvSpPr txBox="1"/>
          <p:nvPr/>
        </p:nvSpPr>
        <p:spPr>
          <a:xfrm>
            <a:off x="6971461" y="2747341"/>
            <a:ext cx="1620957" cy="523220"/>
          </a:xfrm>
          <a:prstGeom prst="rect">
            <a:avLst/>
          </a:prstGeom>
          <a:noFill/>
        </p:spPr>
        <p:txBody>
          <a:bodyPr wrap="none" rtlCol="0">
            <a:spAutoFit/>
          </a:bodyPr>
          <a:lstStyle/>
          <a:p>
            <a:r>
              <a:rPr lang="en-GB" sz="2800" dirty="0" smtClean="0">
                <a:solidFill>
                  <a:srgbClr val="000000"/>
                </a:solidFill>
                <a:latin typeface="Lucida Handwriting"/>
                <a:cs typeface="Lucida Handwriting"/>
              </a:rPr>
              <a:t>Grazie</a:t>
            </a:r>
            <a:endParaRPr lang="en-GB" sz="2800" dirty="0">
              <a:solidFill>
                <a:srgbClr val="000000"/>
              </a:solidFill>
              <a:latin typeface="Lucida Handwriting"/>
              <a:cs typeface="Lucida Handwriting"/>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4400" dirty="0" smtClean="0">
                <a:solidFill>
                  <a:srgbClr val="FFFFFF"/>
                </a:solidFill>
              </a:rPr>
              <a:t>Worldwide Incidence</a:t>
            </a:r>
            <a:endParaRPr lang="en-GB" dirty="0">
              <a:solidFill>
                <a:srgbClr val="FFFFFF"/>
              </a:solidFill>
            </a:endParaRPr>
          </a:p>
        </p:txBody>
      </p:sp>
      <p:pic>
        <p:nvPicPr>
          <p:cNvPr id="4" name="Segnaposto contenuto 3" descr="incidenza.png"/>
          <p:cNvPicPr>
            <a:picLocks noGrp="1" noChangeAspect="1"/>
          </p:cNvPicPr>
          <p:nvPr>
            <p:ph idx="1"/>
          </p:nvPr>
        </p:nvPicPr>
        <p:blipFill>
          <a:blip r:embed="rId2"/>
          <a:stretch>
            <a:fillRect/>
          </a:stretch>
        </p:blipFill>
        <p:spPr>
          <a:xfrm>
            <a:off x="228600" y="1676400"/>
            <a:ext cx="8686800" cy="4532635"/>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a:off x="6339600" y="6550223"/>
            <a:ext cx="2804400" cy="307777"/>
          </a:xfrm>
          <a:prstGeom prst="rect">
            <a:avLst/>
          </a:prstGeom>
          <a:noFill/>
        </p:spPr>
        <p:txBody>
          <a:bodyPr wrap="none" rtlCol="0">
            <a:spAutoFit/>
          </a:bodyPr>
          <a:lstStyle/>
          <a:p>
            <a:r>
              <a:rPr lang="en-GB" sz="1400" i="1" dirty="0" err="1" smtClean="0">
                <a:solidFill>
                  <a:srgbClr val="000000"/>
                </a:solidFill>
              </a:rPr>
              <a:t>Center</a:t>
            </a:r>
            <a:r>
              <a:rPr lang="en-GB" sz="1400" i="1" dirty="0" smtClean="0">
                <a:solidFill>
                  <a:srgbClr val="000000"/>
                </a:solidFill>
              </a:rPr>
              <a:t> M et al Eur. Urol., 2012: 1079</a:t>
            </a:r>
            <a:endParaRPr lang="en-GB" sz="1400" i="1" dirty="0">
              <a:solidFill>
                <a:srgbClr val="0000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573740" y="169834"/>
            <a:ext cx="8113060" cy="1590021"/>
          </a:xfrm>
        </p:spPr>
        <p:txBody>
          <a:bodyPr>
            <a:normAutofit/>
          </a:bodyPr>
          <a:lstStyle/>
          <a:p>
            <a:r>
              <a:rPr lang="en-GB" sz="4800" dirty="0" smtClean="0"/>
              <a:t>Question: Why should we detect Prostate cancer? </a:t>
            </a:r>
            <a:endParaRPr lang="en-GB" sz="4800" dirty="0"/>
          </a:p>
        </p:txBody>
      </p:sp>
      <p:graphicFrame>
        <p:nvGraphicFramePr>
          <p:cNvPr id="11" name="Segnaposto contenuto 10"/>
          <p:cNvGraphicFramePr>
            <a:graphicFrameLocks noGrp="1"/>
          </p:cNvGraphicFramePr>
          <p:nvPr>
            <p:ph sz="half" idx="1"/>
          </p:nvPr>
        </p:nvGraphicFramePr>
        <p:xfrm>
          <a:off x="871728" y="2209800"/>
          <a:ext cx="3281172" cy="435526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graphicFrame>
        <p:nvGraphicFramePr>
          <p:cNvPr id="10" name="Segnaposto contenuto 9"/>
          <p:cNvGraphicFramePr>
            <a:graphicFrameLocks noGrp="1"/>
          </p:cNvGraphicFramePr>
          <p:nvPr>
            <p:ph sz="half" idx="2"/>
          </p:nvPr>
        </p:nvGraphicFramePr>
        <p:xfrm>
          <a:off x="4796028" y="2209800"/>
          <a:ext cx="3281172" cy="4355260"/>
        </p:xfrm>
        <a:graphic>
          <a:graphicData uri="http://schemas.openxmlformats.org/drawingml/2006/diagram">
            <a:relIds xmlns:dgm="http://schemas.openxmlformats.org/drawingml/2006/diagram" xmlns:r="http://schemas.openxmlformats.org/officeDocument/2006/relationships" r:dm="rId7" r:lo="rId8" r:qs="rId9" r:cs="rId10"/>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200"/>
            <a:ext cx="9143999" cy="1143000"/>
          </a:xfrm>
        </p:spPr>
        <p:txBody>
          <a:bodyPr/>
          <a:lstStyle/>
          <a:p>
            <a:r>
              <a:rPr lang="it-IT" sz="4400" dirty="0" err="1" smtClean="0">
                <a:solidFill>
                  <a:srgbClr val="FFFFFF"/>
                </a:solidFill>
              </a:rPr>
              <a:t>Facts</a:t>
            </a:r>
            <a:r>
              <a:rPr lang="it-IT" sz="4400" dirty="0" smtClean="0">
                <a:solidFill>
                  <a:srgbClr val="FFFFFF"/>
                </a:solidFill>
              </a:rPr>
              <a:t>, </a:t>
            </a:r>
            <a:r>
              <a:rPr lang="it-IT" sz="4400" dirty="0" err="1" smtClean="0">
                <a:solidFill>
                  <a:srgbClr val="FFFFFF"/>
                </a:solidFill>
              </a:rPr>
              <a:t>Statistics</a:t>
            </a:r>
            <a:r>
              <a:rPr lang="it-IT" sz="4400" dirty="0" smtClean="0">
                <a:solidFill>
                  <a:srgbClr val="FFFFFF"/>
                </a:solidFill>
              </a:rPr>
              <a:t> and </a:t>
            </a:r>
            <a:r>
              <a:rPr lang="it-IT" sz="4400" dirty="0" err="1" smtClean="0">
                <a:solidFill>
                  <a:srgbClr val="FFFFFF"/>
                </a:solidFill>
              </a:rPr>
              <a:t>Interpretations</a:t>
            </a:r>
            <a:endParaRPr lang="en-GB" sz="4400" dirty="0">
              <a:solidFill>
                <a:srgbClr val="FFFFFF"/>
              </a:solidFill>
            </a:endParaRPr>
          </a:p>
        </p:txBody>
      </p:sp>
      <p:graphicFrame>
        <p:nvGraphicFramePr>
          <p:cNvPr id="5" name="Segnaposto contenuto 4"/>
          <p:cNvGraphicFramePr>
            <a:graphicFrameLocks noGrp="1"/>
          </p:cNvGraphicFramePr>
          <p:nvPr>
            <p:ph idx="1"/>
          </p:nvPr>
        </p:nvGraphicFramePr>
        <p:xfrm>
          <a:off x="381001" y="1219201"/>
          <a:ext cx="8458200" cy="54102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ma 1"/>
          <p:cNvGraphicFramePr/>
          <p:nvPr/>
        </p:nvGraphicFramePr>
        <p:xfrm>
          <a:off x="609601" y="1442107"/>
          <a:ext cx="8077200" cy="506916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9219" name="Immagine 7" descr="1.png"/>
          <p:cNvPicPr>
            <a:picLocks noChangeAspect="1"/>
          </p:cNvPicPr>
          <p:nvPr/>
        </p:nvPicPr>
        <p:blipFill>
          <a:blip r:embed="rId8">
            <a:alphaModFix amt="59000"/>
          </a:blip>
          <a:srcRect/>
          <a:stretch>
            <a:fillRect/>
          </a:stretch>
        </p:blipFill>
        <p:spPr bwMode="auto">
          <a:xfrm>
            <a:off x="4673600" y="2590800"/>
            <a:ext cx="3708400" cy="3748087"/>
          </a:xfrm>
          <a:prstGeom prst="rect">
            <a:avLst/>
          </a:prstGeom>
          <a:noFill/>
          <a:ln w="9525">
            <a:noFill/>
            <a:miter lim="800000"/>
            <a:headEnd/>
            <a:tailEnd/>
          </a:ln>
        </p:spPr>
      </p:pic>
      <p:sp>
        <p:nvSpPr>
          <p:cNvPr id="6" name="Titolo 5"/>
          <p:cNvSpPr>
            <a:spLocks noGrp="1"/>
          </p:cNvSpPr>
          <p:nvPr>
            <p:ph type="title" idx="4294967295"/>
          </p:nvPr>
        </p:nvSpPr>
        <p:spPr>
          <a:xfrm>
            <a:off x="762000" y="228600"/>
            <a:ext cx="7772400" cy="914400"/>
          </a:xfrm>
        </p:spPr>
        <p:txBody>
          <a:bodyPr/>
          <a:lstStyle/>
          <a:p>
            <a:pPr>
              <a:defRPr/>
            </a:pPr>
            <a:r>
              <a:rPr lang="it-IT" dirty="0" err="1" smtClean="0">
                <a:solidFill>
                  <a:srgbClr val="FFFFFF"/>
                </a:solidFill>
              </a:rPr>
              <a:t>Ideal</a:t>
            </a:r>
            <a:r>
              <a:rPr lang="it-IT" dirty="0" smtClean="0">
                <a:solidFill>
                  <a:srgbClr val="FFFFFF"/>
                </a:solidFill>
              </a:rPr>
              <a:t> </a:t>
            </a:r>
            <a:r>
              <a:rPr lang="it-IT" dirty="0" err="1" smtClean="0">
                <a:solidFill>
                  <a:srgbClr val="FFFFFF"/>
                </a:solidFill>
              </a:rPr>
              <a:t>biomarker</a:t>
            </a:r>
            <a:endParaRPr lang="it-IT" dirty="0">
              <a:solidFill>
                <a:srgbClr val="FFFFFF"/>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angepast ontwerp">
  <a:themeElements>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angepast ontwer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3110</TotalTime>
  <Words>3699</Words>
  <Application>Microsoft Macintosh PowerPoint</Application>
  <PresentationFormat>Presentazione su schermo (4:3)</PresentationFormat>
  <Paragraphs>667</Paragraphs>
  <Slides>55</Slides>
  <Notes>7</Notes>
  <HiddenSlides>0</HiddenSlides>
  <MMClips>0</MMClips>
  <ScaleCrop>false</ScaleCrop>
  <HeadingPairs>
    <vt:vector size="4" baseType="variant">
      <vt:variant>
        <vt:lpstr>Modello struttura</vt:lpstr>
      </vt:variant>
      <vt:variant>
        <vt:i4>5</vt:i4>
      </vt:variant>
      <vt:variant>
        <vt:lpstr>Titoli diapositive</vt:lpstr>
      </vt:variant>
      <vt:variant>
        <vt:i4>55</vt:i4>
      </vt:variant>
    </vt:vector>
  </HeadingPairs>
  <TitlesOfParts>
    <vt:vector size="60" baseType="lpstr">
      <vt:lpstr>Tema di Office</vt:lpstr>
      <vt:lpstr>Aangepast ontwerp</vt:lpstr>
      <vt:lpstr>2_Aangepast ontwerp</vt:lpstr>
      <vt:lpstr>3_Aangepast ontwerp</vt:lpstr>
      <vt:lpstr>1_Tema di Office</vt:lpstr>
      <vt:lpstr>Diapositiva 1</vt:lpstr>
      <vt:lpstr>PSA testing: under siege</vt:lpstr>
      <vt:lpstr>Diapositiva 3</vt:lpstr>
      <vt:lpstr>Diapositiva 4</vt:lpstr>
      <vt:lpstr>Current MaleWestern Population:  baby boomers</vt:lpstr>
      <vt:lpstr>Worldwide Incidence</vt:lpstr>
      <vt:lpstr>Question: Why should we detect Prostate cancer? </vt:lpstr>
      <vt:lpstr>Facts, Statistics and Interpretations</vt:lpstr>
      <vt:lpstr>Ideal biomarker</vt:lpstr>
      <vt:lpstr>Diapositiva 10</vt:lpstr>
      <vt:lpstr>Diapositiva 11</vt:lpstr>
      <vt:lpstr>Diapositiva 12</vt:lpstr>
      <vt:lpstr>Diapositiva 13</vt:lpstr>
      <vt:lpstr>Prostate cancer and new biomarkers</vt:lpstr>
      <vt:lpstr>Diapositiva 15</vt:lpstr>
      <vt:lpstr>Conclusion</vt:lpstr>
      <vt:lpstr>Diapositiva 17</vt:lpstr>
      <vt:lpstr>Diapositiva 18</vt:lpstr>
      <vt:lpstr>Diapositiva 19</vt:lpstr>
      <vt:lpstr>2011</vt:lpstr>
      <vt:lpstr>2011</vt:lpstr>
      <vt:lpstr>VALIDATION</vt:lpstr>
      <vt:lpstr>PROMETHEUS project</vt:lpstr>
      <vt:lpstr>PROMETHEUS project</vt:lpstr>
      <vt:lpstr>Diapositiva 25</vt:lpstr>
      <vt:lpstr>Diapositiva 26</vt:lpstr>
      <vt:lpstr>Results: Patients’ Baseline Characteristics</vt:lpstr>
      <vt:lpstr>Results: bivariate and multivariate analyses predicting the probability of PCa. </vt:lpstr>
      <vt:lpstr>Un-necessary biopsies and missed cancer at 90% sensitivity </vt:lpstr>
      <vt:lpstr>Bivariate and multivariate analyses predicting the probability of PCa with Bx GS ≥7</vt:lpstr>
      <vt:lpstr>Conclusion</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2012</vt:lpstr>
      <vt:lpstr>Correlation with continuous variables</vt:lpstr>
      <vt:lpstr>Correlation with continuous variables</vt:lpstr>
      <vt:lpstr>PHI as predictor</vt:lpstr>
      <vt:lpstr>Diapositiva 48</vt:lpstr>
      <vt:lpstr>Diapositiva 49</vt:lpstr>
      <vt:lpstr>Diapositiva 50</vt:lpstr>
      <vt:lpstr>Diapositiva 51</vt:lpstr>
      <vt:lpstr>Diapositiva 52</vt:lpstr>
      <vt:lpstr>Diapositiva 53</vt:lpstr>
      <vt:lpstr>Follow-up</vt:lpstr>
      <vt:lpstr>Diapositiva 55</vt:lpstr>
    </vt:vector>
  </TitlesOfParts>
  <Company>Mediagraphics s.a.s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PHI’s quiet revolution </dc:title>
  <dc:creator>demo</dc:creator>
  <cp:lastModifiedBy>demo</cp:lastModifiedBy>
  <cp:revision>73</cp:revision>
  <dcterms:created xsi:type="dcterms:W3CDTF">2015-06-16T11:54:13Z</dcterms:created>
  <dcterms:modified xsi:type="dcterms:W3CDTF">2015-06-16T11:57:57Z</dcterms:modified>
</cp:coreProperties>
</file>