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361" r:id="rId2"/>
    <p:sldId id="359" r:id="rId3"/>
    <p:sldId id="365" r:id="rId4"/>
    <p:sldId id="348" r:id="rId5"/>
    <p:sldId id="408" r:id="rId6"/>
    <p:sldId id="411" r:id="rId7"/>
    <p:sldId id="406" r:id="rId8"/>
    <p:sldId id="407" r:id="rId9"/>
    <p:sldId id="426" r:id="rId10"/>
    <p:sldId id="349" r:id="rId11"/>
    <p:sldId id="366" r:id="rId12"/>
    <p:sldId id="368" r:id="rId13"/>
    <p:sldId id="369" r:id="rId14"/>
    <p:sldId id="370" r:id="rId15"/>
    <p:sldId id="419" r:id="rId16"/>
    <p:sldId id="420" r:id="rId17"/>
    <p:sldId id="374" r:id="rId18"/>
    <p:sldId id="372" r:id="rId19"/>
    <p:sldId id="375" r:id="rId20"/>
    <p:sldId id="427" r:id="rId21"/>
    <p:sldId id="428" r:id="rId22"/>
    <p:sldId id="376" r:id="rId23"/>
    <p:sldId id="377" r:id="rId24"/>
    <p:sldId id="378" r:id="rId25"/>
    <p:sldId id="379" r:id="rId26"/>
    <p:sldId id="383" r:id="rId27"/>
    <p:sldId id="381" r:id="rId28"/>
    <p:sldId id="382" r:id="rId29"/>
    <p:sldId id="385" r:id="rId30"/>
    <p:sldId id="386" r:id="rId31"/>
    <p:sldId id="387" r:id="rId32"/>
    <p:sldId id="388" r:id="rId33"/>
    <p:sldId id="416" r:id="rId34"/>
    <p:sldId id="414" r:id="rId35"/>
    <p:sldId id="403" r:id="rId36"/>
    <p:sldId id="404" r:id="rId37"/>
    <p:sldId id="391" r:id="rId38"/>
    <p:sldId id="392" r:id="rId39"/>
    <p:sldId id="390" r:id="rId40"/>
    <p:sldId id="415" r:id="rId41"/>
    <p:sldId id="399" r:id="rId42"/>
    <p:sldId id="400" r:id="rId43"/>
    <p:sldId id="425" r:id="rId44"/>
    <p:sldId id="334" r:id="rId45"/>
    <p:sldId id="337" r:id="rId46"/>
    <p:sldId id="338" r:id="rId47"/>
    <p:sldId id="417" r:id="rId48"/>
    <p:sldId id="424" r:id="rId49"/>
    <p:sldId id="306" r:id="rId50"/>
    <p:sldId id="362" r:id="rId51"/>
    <p:sldId id="305" r:id="rId52"/>
    <p:sldId id="276" r:id="rId53"/>
    <p:sldId id="289" r:id="rId54"/>
    <p:sldId id="307" r:id="rId55"/>
    <p:sldId id="282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18D7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8696" autoAdjust="0"/>
  </p:normalViewPr>
  <p:slideViewPr>
    <p:cSldViewPr>
      <p:cViewPr>
        <p:scale>
          <a:sx n="68" d="100"/>
          <a:sy n="68" d="100"/>
        </p:scale>
        <p:origin x="-10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3AF32-6C8E-44A1-AC84-F5A19E3B0DBE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AA42E-AC36-4391-B369-360BBF092E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7557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Buon pomeriggio, ringrazio gli organizzatori</a:t>
            </a:r>
            <a:r>
              <a:rPr lang="it-IT" baseline="0" dirty="0" smtClean="0"/>
              <a:t> dell’invito e per avermi  dato la possibilità di portare il punto di vista del laboratorio su un tema interessante quale quello dell’appropriatezza e nel caso specifico dello studio dei tumore della prostata con i marcatori tumorali.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Nevertheless, we believe the data show that the USPSTF got some things wrong, and that by changing the way we test and avoiding treatment of low-risk cancers, we can and should change the risk-benefit ratio in favor of screening for prostate cancer.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Four key strategies for continuing to screen for prostate cancer, but “screening smarter.”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7238" cy="34274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7813"/>
          </a:xfrm>
          <a:noFill/>
        </p:spPr>
        <p:txBody>
          <a:bodyPr lIns="91208" tIns="45604" rIns="91208" bIns="45604"/>
          <a:lstStyle/>
          <a:p>
            <a:r>
              <a:rPr lang="en-US" smtClean="0">
                <a:latin typeface="Arial" pitchFamily="34" charset="0"/>
                <a:ea typeface="ＭＳ Ｐゴシック" charset="-128"/>
              </a:rPr>
              <a:t>several molecular forms of fPSA exist, intact PSA, BPSA, and the various form of ProPSA</a:t>
            </a:r>
            <a:endParaRPr lang="it-IT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Più di 90 anni fa Robinson si chiedeva quale fosse il ruolo del patologo nella diagnosi dei tumori.</a:t>
            </a:r>
          </a:p>
          <a:p>
            <a:r>
              <a:rPr lang="it-IT" dirty="0" smtClean="0"/>
              <a:t>E sintetizzava il suo impegno dicendo che l’obiettivo era</a:t>
            </a:r>
            <a:r>
              <a:rPr lang="it-IT" baseline="0" dirty="0" smtClean="0"/>
              <a:t> quello di fornire qualcosa che fosse sempre meglio per il paziente e qualcosa di sempre più esatto per il clinico. A distanza di un secolo le sue parole sono sempre valide ed attuali.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Largely as a result of PSA testing, the mortality rate from prostate cancer today is 45% lower than it was in 1992. The best estimates are that 50-70% of this decrease is due to PSA testing and to effective early treatment of potentially lethal cancers.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storia ed il progresso della medicina alternano momenti esaltanti a momenti deprimenti.</a:t>
            </a:r>
          </a:p>
          <a:p>
            <a:endParaRPr lang="it-IT" dirty="0" smtClean="0"/>
          </a:p>
          <a:p>
            <a:r>
              <a:rPr lang="it-IT" dirty="0" smtClean="0"/>
              <a:t>Quella del PSA non sfugge a questo</a:t>
            </a:r>
            <a:r>
              <a:rPr lang="it-IT" baseline="0" dirty="0" smtClean="0"/>
              <a:t> corso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La scoperta del PSA e la dimostrazione della sua utilità nella diagnosi precoce e nel monitoraggio del </a:t>
            </a:r>
            <a:r>
              <a:rPr lang="it-IT" dirty="0" err="1" smtClean="0"/>
              <a:t>ca</a:t>
            </a:r>
            <a:r>
              <a:rPr lang="it-IT" dirty="0" smtClean="0"/>
              <a:t> prostatico fece avanzare la speranza che questo semplice esame sierologico potesse</a:t>
            </a:r>
            <a:r>
              <a:rPr lang="it-IT" baseline="0" dirty="0" smtClean="0"/>
              <a:t> essere validamente utilizzato nello screening dei pazienti asintomatici.</a:t>
            </a:r>
          </a:p>
          <a:p>
            <a:endParaRPr lang="it-IT" baseline="0" dirty="0" smtClean="0"/>
          </a:p>
          <a:p>
            <a:r>
              <a:rPr lang="it-IT" baseline="0" dirty="0" smtClean="0"/>
              <a:t>Venne avanzata la promessa che ad una diagnosi precoce avrebbe corrisposto un rapido intervento terapeutico con un miglioramento della sopravvivenza.</a:t>
            </a:r>
          </a:p>
          <a:p>
            <a:endParaRPr lang="it-IT" baseline="0" dirty="0" smtClean="0"/>
          </a:p>
          <a:p>
            <a:r>
              <a:rPr lang="it-IT" baseline="0" dirty="0" smtClean="0"/>
              <a:t>Tuttavia, nel corso degli ultimi 15 anni le indagini di screening del PSA nei pazienti asintomatici hanno dato risultanti controversi.</a:t>
            </a:r>
          </a:p>
          <a:p>
            <a:endParaRPr lang="it-IT" baseline="0" dirty="0" smtClean="0"/>
          </a:p>
          <a:p>
            <a:r>
              <a:rPr lang="it-IT" baseline="0" dirty="0" smtClean="0"/>
              <a:t>L’anno di crisi del PSA probabilmente è stato il 2009, quando due studi,  che hanno coinvolto circa 250.000 persone, sono apparsi sul NEJM.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60038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892 pazienti sono stati studiati</a:t>
            </a:r>
            <a:r>
              <a:rPr lang="it-IT" baseline="0" dirty="0" smtClean="0"/>
              <a:t> per valutare l’utilità del phi. Tutti i pazienti presentavano un PSA compreso tra 2 e 10 ng/ml.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altre parole vengono studiati i rapporti fra allarmi veri e falsi allarmi.</a:t>
            </a:r>
          </a:p>
          <a:p>
            <a:endParaRPr lang="it-IT" dirty="0" smtClean="0"/>
          </a:p>
          <a:p>
            <a:r>
              <a:rPr lang="it-IT" dirty="0" smtClean="0"/>
              <a:t>La capacità discriminante di un test</a:t>
            </a:r>
            <a:r>
              <a:rPr lang="it-IT" baseline="0" dirty="0" smtClean="0"/>
              <a:t> ossia la sua attitudine a separare propriamente la popolazione in studio in «malati» e «sani» è proporzionale all’estensione dell’area sottesa alla curva ROC ed equivale alla probabilità che il risultato di un test su un individuo estratto a caso dal gruppo dei malati sia superiore a quello di uno estratto a caso dal gruppo dei non-malati.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Il punto sulla curva ROC più vicino all’angolo superiore sinistro rappresenta il miglior compromesso fra sensibilità e specificità.</a:t>
            </a:r>
          </a:p>
          <a:p>
            <a:endParaRPr lang="it-IT" baseline="0" dirty="0" smtClean="0"/>
          </a:p>
          <a:p>
            <a:r>
              <a:rPr lang="it-IT" baseline="0" dirty="0" smtClean="0"/>
              <a:t>L’area sottesa ad una curva ROC rappresenta un parametro fondamentale per la valutazione delle performance di un test, in quanto costituisce una misura di accuratezza non dipendente dalla prevalenza.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87480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Sicuramente l’uso del PSA ha permesso di raggiungere una riduzione pari all’80% dei casi presentatesi con un disseminazione metastatica ed un’altrettanta riduzione della mortalità.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laboratoristi da parte loro hanno anch’essi avviato un serio</a:t>
            </a:r>
            <a:r>
              <a:rPr lang="it-IT" baseline="0" dirty="0" smtClean="0"/>
              <a:t> dibattito </a:t>
            </a:r>
            <a:r>
              <a:rPr lang="it-IT" dirty="0" smtClean="0"/>
              <a:t>esemplificativo del quale è stata</a:t>
            </a:r>
            <a:r>
              <a:rPr lang="it-IT" baseline="0" dirty="0" smtClean="0"/>
              <a:t> la serie di domande e risposte pubblicate lo scorso anno. Su </a:t>
            </a:r>
            <a:r>
              <a:rPr lang="it-IT" baseline="0" dirty="0" err="1" smtClean="0"/>
              <a:t>Clinical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Chemistry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624399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Klaus </a:t>
            </a:r>
            <a:r>
              <a:rPr lang="it-IT" dirty="0" err="1" smtClean="0"/>
              <a:t>Jung</a:t>
            </a:r>
            <a:r>
              <a:rPr lang="it-IT" dirty="0" smtClean="0"/>
              <a:t> ritiene che una possibile soluzione a queste difficoltà possa derivare dall’impiego di nuovi </a:t>
            </a:r>
            <a:r>
              <a:rPr lang="it-IT" dirty="0" err="1" smtClean="0"/>
              <a:t>biomarcatori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86730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47</a:t>
            </a:fld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9318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366583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54AD4-6AA4-4977-BB9E-C830F806CA3C}" type="slidenum">
              <a:rPr lang="en-US"/>
              <a:pPr/>
              <a:t>52</a:t>
            </a:fld>
            <a:endParaRPr lang="en-US"/>
          </a:p>
        </p:txBody>
      </p:sp>
      <p:sp>
        <p:nvSpPr>
          <p:cNvPr id="130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53</a:t>
            </a:fld>
            <a:endParaRPr 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E’ proprio la particolare</a:t>
            </a:r>
            <a:r>
              <a:rPr lang="it-IT" baseline="0" dirty="0" smtClean="0"/>
              <a:t> struttura comunicativa di ogni medium che lo rende non neutrale , perché essa suscita negli utenti spettatori determinati comportamenti e modi di pensare.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54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8597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L’altro aspetto da evidenziare e che i dubbi e le domande rappresentano un terreno molto più fertile delle certezze.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Norberto Bobbio  esortava gli uomini di cultura umanistica, ed allargando il discorso anche quelli di formazione prettamente scientifica, a preferire  i dubbi e le domande alla certezze quali strumenti di giuda della ricerca.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55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2975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Negli Stati uniti ha sentito il dovere di intervenire Richard </a:t>
            </a:r>
            <a:r>
              <a:rPr lang="it-IT" dirty="0" err="1" smtClean="0"/>
              <a:t>Ablin</a:t>
            </a:r>
            <a:r>
              <a:rPr lang="it-IT" dirty="0" smtClean="0"/>
              <a:t>,</a:t>
            </a:r>
            <a:r>
              <a:rPr lang="it-IT" baseline="0" dirty="0" smtClean="0"/>
              <a:t> scopritore nel 1974 del PSA.</a:t>
            </a:r>
          </a:p>
          <a:p>
            <a:endParaRPr lang="it-IT" dirty="0" smtClean="0"/>
          </a:p>
          <a:p>
            <a:r>
              <a:rPr lang="it-IT" dirty="0" smtClean="0"/>
              <a:t>Il mio PSA ? </a:t>
            </a:r>
          </a:p>
          <a:p>
            <a:r>
              <a:rPr lang="it-IT" dirty="0" smtClean="0"/>
              <a:t>Un disastro per la salute pubblica e per  di più costosissimo. L’80% degli uomini</a:t>
            </a:r>
            <a:r>
              <a:rPr lang="it-IT" baseline="0" dirty="0" smtClean="0"/>
              <a:t> con PSA  tra 4 e 10 ha un aumento del volume della prostata che è di natura benigna.</a:t>
            </a:r>
          </a:p>
          <a:p>
            <a:endParaRPr lang="it-IT" baseline="0" dirty="0" smtClean="0"/>
          </a:p>
          <a:p>
            <a:r>
              <a:rPr lang="it-IT" baseline="0" dirty="0" smtClean="0"/>
              <a:t>Entrambi i due interventi hanno messo in evidenza due importanti aspetti: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15025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Alla luce di questi studi Giuseppe </a:t>
            </a:r>
            <a:r>
              <a:rPr lang="it-IT" dirty="0" err="1" smtClean="0"/>
              <a:t>Remuzzi</a:t>
            </a:r>
            <a:r>
              <a:rPr lang="it-IT" dirty="0" smtClean="0"/>
              <a:t> dalle colonne del Corriere della Sera si è chiesto se è ancora il caso di fare il PSA?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53027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Probabilmente niente, se non che in questi ultimi due anni in maniera più o meno consapevole i clinici e i ricercatori hanno messo in pratica il metodo</a:t>
            </a:r>
            <a:r>
              <a:rPr lang="it-IT" baseline="0" dirty="0" smtClean="0"/>
              <a:t> scientifico proposto da Popper.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Noi non partiamo da osservazioni ma sempre da problemi : da problemi pratici o da una teoria che si è imbattuta in difficoltà.</a:t>
            </a:r>
          </a:p>
          <a:p>
            <a:endParaRPr lang="it-IT" dirty="0" smtClean="0"/>
          </a:p>
          <a:p>
            <a:r>
              <a:rPr lang="it-IT" dirty="0" smtClean="0"/>
              <a:t>Una volta che ci troviamo ad affrontare un problema procediamo con due tipi di tentativi: tentiamo di indovinare,</a:t>
            </a:r>
            <a:r>
              <a:rPr lang="it-IT" baseline="0" dirty="0" smtClean="0"/>
              <a:t> o di congetturare, una soluzione per il nostro problema e tentiamo di criticare le nostre soluzioni , che di solito sono piuttosto deboli.</a:t>
            </a:r>
          </a:p>
          <a:p>
            <a:endParaRPr lang="it-IT" baseline="0" dirty="0" smtClean="0"/>
          </a:p>
          <a:p>
            <a:r>
              <a:rPr lang="it-IT" baseline="0" dirty="0" smtClean="0"/>
              <a:t>La nostra conoscenza si accresce man mano che procediamo da vecchi problemi a nuovi problemi per mezzo di congetture e confutazioni.</a:t>
            </a:r>
          </a:p>
          <a:p>
            <a:endParaRPr lang="it-IT" baseline="0" dirty="0" smtClean="0"/>
          </a:p>
          <a:p>
            <a:r>
              <a:rPr lang="it-IT" baseline="0" dirty="0" smtClean="0"/>
              <a:t>La funzione decisiva dell’osservazione e dell’esperimento nella scienza è la critica . L’osservazione e l’esperimento non possono stabilire nulla in modo definitivo , perché c’è sempre la possibilità di un errore sistematico , dovuto all’interpretazione sistematicamente errata di qualche fatto.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A42E-AC36-4391-B369-360BBF092E9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127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8650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4456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1484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4865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183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0532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5551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6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42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9963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5017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507FB-62E5-4D55-A711-F47A0C543C0B}" type="datetimeFigureOut">
              <a:rPr lang="it-IT" smtClean="0"/>
              <a:pPr/>
              <a:t>15/06/2015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1689-29D4-4CFD-A971-1661FAADE9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2114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2.staticflickr.com/8/7135/7851506484_efa05e8a7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b="1" dirty="0" smtClean="0">
                <a:solidFill>
                  <a:schemeClr val="bg1"/>
                </a:solidFill>
              </a:rPr>
              <a:t>Laboratorio: nuovi marcatori prostatici.</a:t>
            </a:r>
          </a:p>
          <a:p>
            <a:pPr algn="just"/>
            <a:r>
              <a:rPr lang="it-IT" b="1" dirty="0" smtClean="0">
                <a:solidFill>
                  <a:schemeClr val="bg1"/>
                </a:solidFill>
              </a:rPr>
              <a:t>Dal laboratorio alla clinica.</a:t>
            </a:r>
            <a:r>
              <a:rPr lang="it-IT" sz="1200" dirty="0" smtClean="0">
                <a:solidFill>
                  <a:schemeClr val="bg1"/>
                </a:solidFill>
              </a:rPr>
              <a:t>                                Vito </a:t>
            </a:r>
            <a:r>
              <a:rPr lang="it-IT" sz="1200" dirty="0" err="1" smtClean="0">
                <a:solidFill>
                  <a:schemeClr val="bg1"/>
                </a:solidFill>
              </a:rPr>
              <a:t>Pafundi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0" y="90872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Azienda Ospedaliera San Carlo Potenza</a:t>
            </a:r>
          </a:p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Laboratorio di Analisi</a:t>
            </a:r>
          </a:p>
          <a:p>
            <a:pPr algn="r"/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20272" y="6309320"/>
            <a:ext cx="185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Basilicata: Matera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Limiti dosaggio del PSA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Falsi positivi (infiammazione , ipertrofia).</a:t>
            </a:r>
          </a:p>
          <a:p>
            <a:pPr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Falsi negativi (alcune forme particolarmente aggressive possono non produrre grandi quantità di PSA).</a:t>
            </a:r>
          </a:p>
          <a:p>
            <a:pPr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Incapacità a discriminare tra forme clinicamente significative  di </a:t>
            </a:r>
            <a:r>
              <a:rPr lang="it-IT" sz="2000" dirty="0" err="1" smtClean="0">
                <a:solidFill>
                  <a:schemeClr val="bg1"/>
                </a:solidFill>
              </a:rPr>
              <a:t>PCa</a:t>
            </a:r>
            <a:r>
              <a:rPr lang="it-IT" sz="2000" dirty="0" smtClean="0">
                <a:solidFill>
                  <a:schemeClr val="bg1"/>
                </a:solidFill>
              </a:rPr>
              <a:t> (</a:t>
            </a:r>
            <a:r>
              <a:rPr lang="it-IT" sz="2000" dirty="0" err="1" smtClean="0">
                <a:solidFill>
                  <a:schemeClr val="bg1"/>
                </a:solidFill>
              </a:rPr>
              <a:t>Gleason</a:t>
            </a:r>
            <a:r>
              <a:rPr lang="it-IT" sz="2000" dirty="0" smtClean="0">
                <a:solidFill>
                  <a:schemeClr val="bg1"/>
                </a:solidFill>
              </a:rPr>
              <a:t> &gt;7) e forme indolenti.</a:t>
            </a:r>
          </a:p>
          <a:p>
            <a:pPr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La specificità del PSA è del 12.8% con un cut-off di 4 ng/</a:t>
            </a:r>
            <a:r>
              <a:rPr lang="it-IT" sz="2000" dirty="0" err="1" smtClean="0">
                <a:solidFill>
                  <a:schemeClr val="bg1"/>
                </a:solidFill>
              </a:rPr>
              <a:t>mL</a:t>
            </a:r>
            <a:r>
              <a:rPr lang="it-IT" sz="2000" dirty="0" smtClean="0">
                <a:solidFill>
                  <a:schemeClr val="bg1"/>
                </a:solidFill>
              </a:rPr>
              <a:t> con un conseguente aumento del 75% delle biopsie non necessarie.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err="1" smtClean="0">
                <a:solidFill>
                  <a:schemeClr val="bg1"/>
                </a:solidFill>
              </a:rPr>
              <a:t>Overdetection</a:t>
            </a:r>
            <a:r>
              <a:rPr lang="it-IT" sz="2000" dirty="0" smtClean="0">
                <a:solidFill>
                  <a:schemeClr val="bg1"/>
                </a:solidFill>
              </a:rPr>
              <a:t> e l’</a:t>
            </a:r>
            <a:r>
              <a:rPr lang="it-IT" sz="2000" dirty="0" err="1" smtClean="0">
                <a:solidFill>
                  <a:schemeClr val="bg1"/>
                </a:solidFill>
              </a:rPr>
              <a:t>overtreatment</a:t>
            </a:r>
            <a:r>
              <a:rPr lang="it-IT" sz="2000" dirty="0" smtClean="0">
                <a:solidFill>
                  <a:schemeClr val="bg1"/>
                </a:solidFill>
              </a:rPr>
              <a:t> sono stimati intorno al  50%.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USPSTF </a:t>
            </a:r>
            <a:r>
              <a:rPr lang="it-IT" sz="2800" dirty="0" err="1" smtClean="0">
                <a:solidFill>
                  <a:schemeClr val="bg1"/>
                </a:solidFill>
              </a:rPr>
              <a:t>Reccomandation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In </a:t>
            </a:r>
            <a:r>
              <a:rPr lang="it-IT" sz="2400" dirty="0" err="1" smtClean="0">
                <a:solidFill>
                  <a:schemeClr val="bg1"/>
                </a:solidFill>
              </a:rPr>
              <a:t>may</a:t>
            </a:r>
            <a:r>
              <a:rPr lang="it-IT" sz="2400" dirty="0" smtClean="0">
                <a:solidFill>
                  <a:schemeClr val="bg1"/>
                </a:solidFill>
              </a:rPr>
              <a:t> 2012, the U.S. preventive </a:t>
            </a:r>
            <a:r>
              <a:rPr lang="it-IT" sz="2400" dirty="0" err="1" smtClean="0">
                <a:solidFill>
                  <a:schemeClr val="bg1"/>
                </a:solidFill>
              </a:rPr>
              <a:t>services</a:t>
            </a:r>
            <a:r>
              <a:rPr lang="it-IT" sz="2400" dirty="0" smtClean="0">
                <a:solidFill>
                  <a:schemeClr val="bg1"/>
                </a:solidFill>
              </a:rPr>
              <a:t> task force (USPSTF) </a:t>
            </a:r>
            <a:r>
              <a:rPr lang="it-IT" sz="2400" dirty="0" err="1" smtClean="0">
                <a:solidFill>
                  <a:schemeClr val="bg1"/>
                </a:solidFill>
              </a:rPr>
              <a:t>reccomended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againist</a:t>
            </a:r>
            <a:r>
              <a:rPr lang="it-IT" sz="2400" dirty="0" smtClean="0">
                <a:solidFill>
                  <a:schemeClr val="bg1"/>
                </a:solidFill>
              </a:rPr>
              <a:t> PSA </a:t>
            </a:r>
            <a:r>
              <a:rPr lang="it-IT" sz="2400" dirty="0" err="1" smtClean="0">
                <a:solidFill>
                  <a:schemeClr val="bg1"/>
                </a:solidFill>
              </a:rPr>
              <a:t>based</a:t>
            </a:r>
            <a:r>
              <a:rPr lang="it-IT" sz="2400" dirty="0" smtClean="0">
                <a:solidFill>
                  <a:schemeClr val="bg1"/>
                </a:solidFill>
              </a:rPr>
              <a:t> screening for prostate </a:t>
            </a:r>
            <a:r>
              <a:rPr lang="it-IT" sz="2400" dirty="0" err="1" smtClean="0">
                <a:solidFill>
                  <a:schemeClr val="bg1"/>
                </a:solidFill>
              </a:rPr>
              <a:t>cancer</a:t>
            </a:r>
            <a:r>
              <a:rPr lang="it-IT" sz="2400" dirty="0" smtClean="0">
                <a:solidFill>
                  <a:schemeClr val="bg1"/>
                </a:solidFill>
              </a:rPr>
              <a:t> for </a:t>
            </a:r>
            <a:r>
              <a:rPr lang="it-IT" sz="2400" dirty="0" err="1" smtClean="0">
                <a:solidFill>
                  <a:schemeClr val="bg1"/>
                </a:solidFill>
              </a:rPr>
              <a:t>all</a:t>
            </a:r>
            <a:r>
              <a:rPr lang="it-IT" sz="2400" dirty="0" smtClean="0">
                <a:solidFill>
                  <a:schemeClr val="bg1"/>
                </a:solidFill>
              </a:rPr>
              <a:t> men («D </a:t>
            </a:r>
            <a:r>
              <a:rPr lang="it-IT" sz="2400" dirty="0" err="1" smtClean="0">
                <a:solidFill>
                  <a:schemeClr val="bg1"/>
                </a:solidFill>
              </a:rPr>
              <a:t>reccommendation</a:t>
            </a:r>
            <a:r>
              <a:rPr lang="it-IT" sz="2400" dirty="0" smtClean="0">
                <a:solidFill>
                  <a:schemeClr val="bg1"/>
                </a:solidFill>
              </a:rPr>
              <a:t>»).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The USPSTF </a:t>
            </a:r>
            <a:r>
              <a:rPr lang="it-IT" sz="2400" dirty="0" err="1" smtClean="0">
                <a:solidFill>
                  <a:schemeClr val="bg1"/>
                </a:solidFill>
              </a:rPr>
              <a:t>issued</a:t>
            </a:r>
            <a:r>
              <a:rPr lang="it-IT" sz="2400" dirty="0" smtClean="0">
                <a:solidFill>
                  <a:schemeClr val="bg1"/>
                </a:solidFill>
              </a:rPr>
              <a:t> a statement </a:t>
            </a:r>
            <a:r>
              <a:rPr lang="it-IT" sz="2400" dirty="0" err="1" smtClean="0">
                <a:solidFill>
                  <a:schemeClr val="bg1"/>
                </a:solidFill>
              </a:rPr>
              <a:t>indicating</a:t>
            </a:r>
            <a:r>
              <a:rPr lang="it-IT" sz="2400" dirty="0" smtClean="0">
                <a:solidFill>
                  <a:schemeClr val="bg1"/>
                </a:solidFill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</a:rPr>
              <a:t>need</a:t>
            </a:r>
            <a:r>
              <a:rPr lang="it-IT" sz="2400" dirty="0" smtClean="0">
                <a:solidFill>
                  <a:schemeClr val="bg1"/>
                </a:solidFill>
              </a:rPr>
              <a:t> for a «</a:t>
            </a:r>
            <a:r>
              <a:rPr lang="it-IT" sz="2400" dirty="0" err="1" smtClean="0">
                <a:solidFill>
                  <a:schemeClr val="bg1"/>
                </a:solidFill>
              </a:rPr>
              <a:t>better</a:t>
            </a:r>
            <a:r>
              <a:rPr lang="it-IT" sz="2400" dirty="0" smtClean="0">
                <a:solidFill>
                  <a:schemeClr val="bg1"/>
                </a:solidFill>
              </a:rPr>
              <a:t> test and </a:t>
            </a:r>
            <a:r>
              <a:rPr lang="it-IT" sz="2400" dirty="0" err="1" smtClean="0">
                <a:solidFill>
                  <a:schemeClr val="bg1"/>
                </a:solidFill>
              </a:rPr>
              <a:t>better</a:t>
            </a:r>
            <a:r>
              <a:rPr lang="it-IT" sz="2400" dirty="0" smtClean="0">
                <a:solidFill>
                  <a:schemeClr val="bg1"/>
                </a:solidFill>
              </a:rPr>
              <a:t> treatment </a:t>
            </a:r>
            <a:r>
              <a:rPr lang="it-IT" sz="2400" dirty="0" err="1" smtClean="0">
                <a:solidFill>
                  <a:schemeClr val="bg1"/>
                </a:solidFill>
              </a:rPr>
              <a:t>options</a:t>
            </a:r>
            <a:r>
              <a:rPr lang="it-IT" sz="2400" dirty="0" smtClean="0">
                <a:solidFill>
                  <a:schemeClr val="bg1"/>
                </a:solidFill>
              </a:rPr>
              <a:t>».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497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01600" y="228600"/>
            <a:ext cx="8940800" cy="954088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  <a:effectLst/>
              </a:rPr>
              <a:t>What is wrong with the USPSTF recommendation?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728133" y="16764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None/>
            </a:pPr>
            <a:endParaRPr lang="en-US" b="0" dirty="0" smtClean="0">
              <a:solidFill>
                <a:schemeClr val="bg1"/>
              </a:solidFill>
              <a:ea typeface="MS PGothic" pitchFamily="34" charset="-128"/>
            </a:endParaRPr>
          </a:p>
          <a:p>
            <a:pPr>
              <a:buClrTx/>
            </a:pPr>
            <a:r>
              <a:rPr lang="en-US" b="0" dirty="0" smtClean="0">
                <a:solidFill>
                  <a:schemeClr val="bg1"/>
                </a:solidFill>
                <a:ea typeface="MS PGothic" pitchFamily="34" charset="-128"/>
              </a:rPr>
              <a:t>Inappropriate inclusion of very different trials in meta-analysis</a:t>
            </a:r>
          </a:p>
          <a:p>
            <a:pPr>
              <a:buClrTx/>
            </a:pPr>
            <a:r>
              <a:rPr lang="en-US" b="0" dirty="0" smtClean="0">
                <a:solidFill>
                  <a:schemeClr val="bg1"/>
                </a:solidFill>
                <a:ea typeface="MS PGothic" pitchFamily="34" charset="-128"/>
              </a:rPr>
              <a:t>Lack of appreciation for the strong relationship between PSA and prostate cancer mortality </a:t>
            </a:r>
          </a:p>
          <a:p>
            <a:pPr>
              <a:buClrTx/>
            </a:pPr>
            <a:r>
              <a:rPr lang="en-US" b="0" dirty="0" smtClean="0">
                <a:solidFill>
                  <a:schemeClr val="bg1"/>
                </a:solidFill>
                <a:ea typeface="MS PGothic" pitchFamily="34" charset="-128"/>
              </a:rPr>
              <a:t>Inadequate consideration of time-to-event (long delay between elevated PSA and death from prostate cancer)</a:t>
            </a:r>
          </a:p>
          <a:p>
            <a:pPr>
              <a:buClrTx/>
            </a:pPr>
            <a:r>
              <a:rPr lang="en-US" b="0" dirty="0" smtClean="0">
                <a:solidFill>
                  <a:schemeClr val="bg1"/>
                </a:solidFill>
                <a:ea typeface="MS PGothic" pitchFamily="34" charset="-128"/>
              </a:rPr>
              <a:t>Overall mortality is not an appropriate endpoint</a:t>
            </a:r>
          </a:p>
          <a:p>
            <a:pPr>
              <a:buClrTx/>
            </a:pPr>
            <a:r>
              <a:rPr lang="en-US" b="0" dirty="0" smtClean="0">
                <a:solidFill>
                  <a:schemeClr val="bg1"/>
                </a:solidFill>
                <a:ea typeface="MS PGothic" pitchFamily="34" charset="-128"/>
              </a:rPr>
              <a:t>Mortality risk of surgery exaggerated (0.5%)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711200" y="6245226"/>
            <a:ext cx="81957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Vickers AJ, </a:t>
            </a:r>
            <a:r>
              <a:rPr lang="en-US" sz="1400" dirty="0" err="1">
                <a:solidFill>
                  <a:schemeClr val="bg1"/>
                </a:solidFill>
              </a:rPr>
              <a:t>Lilja</a:t>
            </a:r>
            <a:r>
              <a:rPr lang="en-US" sz="1400" dirty="0">
                <a:solidFill>
                  <a:schemeClr val="bg1"/>
                </a:solidFill>
              </a:rPr>
              <a:t> H.  Time for another rethink on prostate cancer screening. </a:t>
            </a:r>
            <a:r>
              <a:rPr lang="sk-SK" sz="1400" dirty="0">
                <a:solidFill>
                  <a:schemeClr val="bg1"/>
                </a:solidFill>
              </a:rPr>
              <a:t>Nat Rev Clin Oncol. 2011; 9:7-8.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353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667" y="152400"/>
            <a:ext cx="8534400" cy="1143000"/>
          </a:xfrm>
          <a:effectLst>
            <a:outerShdw blurRad="63500" dist="17961" dir="2700000" algn="ctr" rotWithShape="0">
              <a:schemeClr val="bg2"/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US" sz="3200" b="0" dirty="0" smtClean="0">
                <a:solidFill>
                  <a:schemeClr val="bg1"/>
                </a:solidFill>
                <a:effectLst/>
              </a:rPr>
              <a:t>Screening Smarter:</a:t>
            </a:r>
            <a:br>
              <a:rPr lang="en-US" sz="3200" b="0" dirty="0" smtClean="0">
                <a:solidFill>
                  <a:schemeClr val="bg1"/>
                </a:solidFill>
                <a:effectLst/>
              </a:rPr>
            </a:br>
            <a:r>
              <a:rPr lang="en-US" sz="2400" b="0" dirty="0" smtClean="0">
                <a:solidFill>
                  <a:schemeClr val="bg1"/>
                </a:solidFill>
                <a:effectLst/>
              </a:rPr>
              <a:t>How to Increase the Benefits and Reduce the Risks</a:t>
            </a:r>
            <a:br>
              <a:rPr lang="en-US" sz="2400" b="0" dirty="0" smtClean="0">
                <a:solidFill>
                  <a:schemeClr val="bg1"/>
                </a:solidFill>
                <a:effectLst/>
              </a:rPr>
            </a:br>
            <a:r>
              <a:rPr lang="en-US" sz="2400" b="0" dirty="0" smtClean="0">
                <a:solidFill>
                  <a:schemeClr val="bg1"/>
                </a:solidFill>
                <a:effectLst/>
              </a:rPr>
              <a:t>of Screening for </a:t>
            </a:r>
            <a:r>
              <a:rPr lang="en-US" sz="2400" b="0" dirty="0">
                <a:solidFill>
                  <a:schemeClr val="bg1"/>
                </a:solidFill>
                <a:effectLst/>
              </a:rPr>
              <a:t>P</a:t>
            </a:r>
            <a:r>
              <a:rPr lang="en-US" sz="2400" b="0" dirty="0" smtClean="0">
                <a:solidFill>
                  <a:schemeClr val="bg1"/>
                </a:solidFill>
                <a:effectLst/>
              </a:rPr>
              <a:t>rostate Cancer</a:t>
            </a:r>
            <a:endParaRPr lang="en-US" sz="3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052683" name="Rectangle 11"/>
          <p:cNvSpPr>
            <a:spLocks noChangeArrowheads="1"/>
          </p:cNvSpPr>
          <p:nvPr/>
        </p:nvSpPr>
        <p:spPr bwMode="auto">
          <a:xfrm>
            <a:off x="575733" y="1828800"/>
            <a:ext cx="8128000" cy="451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000000">
                        <a:gamma/>
                        <a:shade val="29804"/>
                        <a:invGamma/>
                      </a:srgbClr>
                    </a:gs>
                    <a:gs pos="50000">
                      <a:srgbClr val="000000"/>
                    </a:gs>
                    <a:gs pos="100000">
                      <a:srgbClr val="000000">
                        <a:gamma/>
                        <a:shade val="29804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742950" lvl="1" indent="-514350">
              <a:spcBef>
                <a:spcPct val="3500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bg1"/>
                </a:solidFill>
                <a:cs typeface="Arial" pitchFamily="34" charset="0"/>
              </a:rPr>
              <a:t>Risk-adjust screening by age and PSA (reduce false positives)</a:t>
            </a:r>
          </a:p>
          <a:p>
            <a:pPr marL="742950" lvl="1" indent="-514350">
              <a:spcBef>
                <a:spcPct val="3500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>
                <a:solidFill>
                  <a:srgbClr val="FF0000"/>
                </a:solidFill>
                <a:cs typeface="Arial" pitchFamily="34" charset="0"/>
              </a:rPr>
              <a:t>Reduce false positive PSA results by repeating (</a:t>
            </a:r>
            <a:r>
              <a:rPr lang="en-US" sz="2600" dirty="0" err="1">
                <a:solidFill>
                  <a:srgbClr val="FF0000"/>
                </a:solidFill>
                <a:cs typeface="Arial" pitchFamily="34" charset="0"/>
              </a:rPr>
              <a:t>verifing</a:t>
            </a:r>
            <a:r>
              <a:rPr lang="en-US" sz="2600" dirty="0">
                <a:solidFill>
                  <a:srgbClr val="FF0000"/>
                </a:solidFill>
                <a:cs typeface="Arial" pitchFamily="34" charset="0"/>
              </a:rPr>
              <a:t>) positives and by adding additional markers </a:t>
            </a:r>
            <a:r>
              <a:rPr lang="en-US" sz="2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cs typeface="Arial" pitchFamily="34" charset="0"/>
              </a:rPr>
              <a:t>-2(pro)PSA) (reduce indications for biopsy)</a:t>
            </a:r>
          </a:p>
          <a:p>
            <a:pPr marL="742950" lvl="1" indent="-514350">
              <a:spcBef>
                <a:spcPct val="3500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bg1"/>
                </a:solidFill>
                <a:cs typeface="Arial" pitchFamily="34" charset="0"/>
              </a:rPr>
              <a:t>Active surveillance for low-risk cancers (reduce harms of unnecessary therapy)</a:t>
            </a:r>
          </a:p>
          <a:p>
            <a:pPr marL="742950" lvl="1" indent="-514350">
              <a:spcBef>
                <a:spcPct val="35000"/>
              </a:spcBef>
              <a:buSzPct val="80000"/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bg1"/>
                </a:solidFill>
                <a:cs typeface="Arial" pitchFamily="34" charset="0"/>
              </a:rPr>
              <a:t>Refer patients who need treatment to high-volume physicians or centers (reduce harm of necessary therapy)</a:t>
            </a:r>
          </a:p>
        </p:txBody>
      </p:sp>
      <p:sp>
        <p:nvSpPr>
          <p:cNvPr id="59396" name="TextBox 1"/>
          <p:cNvSpPr txBox="1">
            <a:spLocks noChangeArrowheads="1"/>
          </p:cNvSpPr>
          <p:nvPr/>
        </p:nvSpPr>
        <p:spPr bwMode="auto">
          <a:xfrm>
            <a:off x="2411760" y="6309320"/>
            <a:ext cx="562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Vickers A, </a:t>
            </a:r>
            <a:r>
              <a:rPr lang="en-US" dirty="0" err="1">
                <a:solidFill>
                  <a:schemeClr val="bg1"/>
                </a:solidFill>
              </a:rPr>
              <a:t>Roobol</a:t>
            </a:r>
            <a:r>
              <a:rPr lang="en-US" dirty="0">
                <a:solidFill>
                  <a:schemeClr val="bg1"/>
                </a:solidFill>
              </a:rPr>
              <a:t> M, </a:t>
            </a:r>
            <a:r>
              <a:rPr lang="en-US" dirty="0" err="1">
                <a:solidFill>
                  <a:schemeClr val="bg1"/>
                </a:solidFill>
              </a:rPr>
              <a:t>Lilja</a:t>
            </a:r>
            <a:r>
              <a:rPr lang="en-US" dirty="0">
                <a:solidFill>
                  <a:schemeClr val="bg1"/>
                </a:solidFill>
              </a:rPr>
              <a:t> H.  </a:t>
            </a:r>
            <a:r>
              <a:rPr lang="en-US" i="1" dirty="0" err="1">
                <a:solidFill>
                  <a:schemeClr val="bg1"/>
                </a:solidFill>
              </a:rPr>
              <a:t>Annu</a:t>
            </a:r>
            <a:r>
              <a:rPr lang="en-US" i="1" dirty="0">
                <a:solidFill>
                  <a:schemeClr val="bg1"/>
                </a:solidFill>
              </a:rPr>
              <a:t>. Rev. Med</a:t>
            </a:r>
            <a:r>
              <a:rPr lang="en-US" dirty="0">
                <a:solidFill>
                  <a:schemeClr val="bg1"/>
                </a:solidFill>
              </a:rPr>
              <a:t>. 2012. 63:161–70</a:t>
            </a:r>
            <a:r>
              <a:rPr lang="en-US" dirty="0">
                <a:solidFill>
                  <a:srgbClr val="6699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00829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Il PSA non è un test perfetto.</a:t>
            </a:r>
          </a:p>
          <a:p>
            <a:pPr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La USPSTF indica la necessità di un test migliore per un miglior trattamento.</a:t>
            </a:r>
          </a:p>
          <a:p>
            <a:pPr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2012 </a:t>
            </a:r>
            <a:r>
              <a:rPr lang="it-IT" dirty="0" err="1">
                <a:solidFill>
                  <a:schemeClr val="bg1"/>
                </a:solidFill>
              </a:rPr>
              <a:t>B</a:t>
            </a:r>
            <a:r>
              <a:rPr lang="it-IT" dirty="0" err="1" smtClean="0">
                <a:solidFill>
                  <a:schemeClr val="bg1"/>
                </a:solidFill>
              </a:rPr>
              <a:t>eckman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Coulter</a:t>
            </a:r>
            <a:r>
              <a:rPr lang="it-IT" dirty="0" smtClean="0">
                <a:solidFill>
                  <a:schemeClr val="bg1"/>
                </a:solidFill>
              </a:rPr>
              <a:t> ha ricevuto l’approvazione FDA per l’introduzione del </a:t>
            </a:r>
            <a:r>
              <a:rPr lang="it-IT" i="1" dirty="0" smtClean="0">
                <a:solidFill>
                  <a:schemeClr val="bg1"/>
                </a:solidFill>
              </a:rPr>
              <a:t>phi </a:t>
            </a:r>
            <a:r>
              <a:rPr lang="it-IT" dirty="0" smtClean="0">
                <a:solidFill>
                  <a:schemeClr val="bg1"/>
                </a:solidFill>
              </a:rPr>
              <a:t>e del dosaggio del (-2)</a:t>
            </a:r>
            <a:r>
              <a:rPr lang="it-IT" dirty="0" err="1" smtClean="0">
                <a:solidFill>
                  <a:schemeClr val="bg1"/>
                </a:solidFill>
              </a:rPr>
              <a:t>proPSA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388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Nuovo marcatore e nuove domande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Il </a:t>
            </a:r>
            <a:r>
              <a:rPr lang="it-IT" sz="2400" i="1" dirty="0" smtClean="0">
                <a:solidFill>
                  <a:schemeClr val="bg1"/>
                </a:solidFill>
              </a:rPr>
              <a:t>ph</a:t>
            </a:r>
            <a:r>
              <a:rPr lang="it-IT" sz="2400" dirty="0" smtClean="0">
                <a:solidFill>
                  <a:schemeClr val="bg1"/>
                </a:solidFill>
              </a:rPr>
              <a:t>i è più alto nelle persone con </a:t>
            </a:r>
            <a:r>
              <a:rPr lang="it-IT" sz="2400" dirty="0" err="1" smtClean="0">
                <a:solidFill>
                  <a:schemeClr val="bg1"/>
                </a:solidFill>
              </a:rPr>
              <a:t>PCa</a:t>
            </a:r>
            <a:r>
              <a:rPr lang="it-IT" sz="24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Il </a:t>
            </a:r>
            <a:r>
              <a:rPr lang="it-IT" sz="2400" i="1" dirty="0" smtClean="0">
                <a:solidFill>
                  <a:schemeClr val="bg1"/>
                </a:solidFill>
              </a:rPr>
              <a:t>phi</a:t>
            </a:r>
            <a:r>
              <a:rPr lang="it-IT" sz="2400" dirty="0" smtClean="0">
                <a:solidFill>
                  <a:schemeClr val="bg1"/>
                </a:solidFill>
              </a:rPr>
              <a:t> può predire il </a:t>
            </a:r>
            <a:r>
              <a:rPr lang="it-IT" sz="2400" dirty="0" err="1" smtClean="0">
                <a:solidFill>
                  <a:schemeClr val="bg1"/>
                </a:solidFill>
              </a:rPr>
              <a:t>PCa</a:t>
            </a:r>
            <a:r>
              <a:rPr lang="it-IT" sz="2400" dirty="0" smtClean="0">
                <a:solidFill>
                  <a:schemeClr val="bg1"/>
                </a:solidFill>
              </a:rPr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Può il </a:t>
            </a:r>
            <a:r>
              <a:rPr lang="it-IT" sz="2400" i="1" dirty="0" smtClean="0">
                <a:solidFill>
                  <a:schemeClr val="bg1"/>
                </a:solidFill>
              </a:rPr>
              <a:t>phi</a:t>
            </a:r>
            <a:r>
              <a:rPr lang="it-IT" sz="2400" dirty="0" smtClean="0">
                <a:solidFill>
                  <a:schemeClr val="bg1"/>
                </a:solidFill>
              </a:rPr>
              <a:t> predire l’aggressività del tumore?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Il phi riesce ad evitare biopsie non necessarie?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solidFill>
                  <a:srgbClr val="FFFF00"/>
                </a:solidFill>
              </a:rPr>
              <a:t>Quali sono i problemi da considerare nella fase </a:t>
            </a:r>
            <a:r>
              <a:rPr lang="it-IT" sz="2400" dirty="0" err="1" smtClean="0">
                <a:solidFill>
                  <a:srgbClr val="FFFF00"/>
                </a:solidFill>
              </a:rPr>
              <a:t>pre-analitica</a:t>
            </a:r>
            <a:r>
              <a:rPr lang="it-IT" sz="2400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solidFill>
                  <a:srgbClr val="FFFF00"/>
                </a:solidFill>
              </a:rPr>
              <a:t>Quali sono i valori di accuratezza del dosaggio del (-2)</a:t>
            </a:r>
            <a:r>
              <a:rPr lang="it-IT" sz="2400" dirty="0" err="1" smtClean="0">
                <a:solidFill>
                  <a:srgbClr val="FFFF00"/>
                </a:solidFill>
              </a:rPr>
              <a:t>proPSA</a:t>
            </a:r>
            <a:r>
              <a:rPr lang="it-IT" sz="2400" dirty="0" smtClean="0">
                <a:solidFill>
                  <a:srgbClr val="FFFF00"/>
                </a:solidFill>
              </a:rPr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>
                <a:solidFill>
                  <a:srgbClr val="FFFF00"/>
                </a:solidFill>
              </a:rPr>
              <a:t>La refertazione del </a:t>
            </a:r>
            <a:r>
              <a:rPr lang="it-IT" sz="2400" i="1" dirty="0" smtClean="0">
                <a:solidFill>
                  <a:srgbClr val="FFFF00"/>
                </a:solidFill>
              </a:rPr>
              <a:t>phi</a:t>
            </a:r>
            <a:r>
              <a:rPr lang="it-IT" sz="2400" dirty="0" smtClean="0">
                <a:solidFill>
                  <a:srgbClr val="FFFF00"/>
                </a:solidFill>
              </a:rPr>
              <a:t> come va </a:t>
            </a:r>
            <a:r>
              <a:rPr lang="it-IT" sz="2400" dirty="0" err="1" smtClean="0">
                <a:solidFill>
                  <a:srgbClr val="FFFF00"/>
                </a:solidFill>
              </a:rPr>
              <a:t>stutturata</a:t>
            </a:r>
            <a:r>
              <a:rPr lang="it-IT" sz="2400" dirty="0" smtClean="0">
                <a:solidFill>
                  <a:srgbClr val="FFFF00"/>
                </a:solidFill>
              </a:rPr>
              <a:t>?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11560" y="548680"/>
            <a:ext cx="7550150" cy="5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200" dirty="0" err="1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Frazioni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del PSA</a:t>
            </a:r>
            <a:endParaRPr lang="en-US" sz="3200" dirty="0">
              <a:solidFill>
                <a:schemeClr val="bg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343400" y="6583363"/>
            <a:ext cx="48006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 Bold" pitchFamily="112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err="1">
                <a:latin typeface="Tahoma" pitchFamily="34" charset="0"/>
                <a:cs typeface="Arial" pitchFamily="34" charset="0"/>
              </a:rPr>
              <a:t>Mikolajczyk</a:t>
            </a:r>
            <a:r>
              <a:rPr lang="en-US" sz="1200" dirty="0">
                <a:latin typeface="Tahoma" pitchFamily="34" charset="0"/>
                <a:cs typeface="Arial" pitchFamily="34" charset="0"/>
              </a:rPr>
              <a:t> et al; Meeting of the Keio Medical Society, Tokyo, 2002</a:t>
            </a:r>
          </a:p>
        </p:txBody>
      </p:sp>
      <p:sp>
        <p:nvSpPr>
          <p:cNvPr id="8196" name="Arc 4"/>
          <p:cNvSpPr>
            <a:spLocks noChangeAspect="1"/>
          </p:cNvSpPr>
          <p:nvPr/>
        </p:nvSpPr>
        <p:spPr bwMode="auto">
          <a:xfrm>
            <a:off x="906463" y="2222500"/>
            <a:ext cx="3092450" cy="3059113"/>
          </a:xfrm>
          <a:custGeom>
            <a:avLst/>
            <a:gdLst>
              <a:gd name="T0" fmla="*/ 2147483647 w 41333"/>
              <a:gd name="T1" fmla="*/ 2147483647 h 43200"/>
              <a:gd name="T2" fmla="*/ 2147483647 w 41333"/>
              <a:gd name="T3" fmla="*/ 2147483647 h 43200"/>
              <a:gd name="T4" fmla="*/ 2147483647 w 41333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333" h="43200" fill="none" extrusionOk="0">
                <a:moveTo>
                  <a:pt x="40306" y="32400"/>
                </a:moveTo>
                <a:cubicBezTo>
                  <a:pt x="36447" y="39083"/>
                  <a:pt x="2931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130" y="-1"/>
                  <a:pt x="37862" y="5020"/>
                  <a:pt x="41332" y="12814"/>
                </a:cubicBezTo>
              </a:path>
              <a:path w="41333" h="43200" stroke="0" extrusionOk="0">
                <a:moveTo>
                  <a:pt x="40306" y="32400"/>
                </a:moveTo>
                <a:cubicBezTo>
                  <a:pt x="36447" y="39083"/>
                  <a:pt x="2931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130" y="-1"/>
                  <a:pt x="37862" y="5020"/>
                  <a:pt x="41332" y="12814"/>
                </a:cubicBezTo>
                <a:lnTo>
                  <a:pt x="21600" y="21600"/>
                </a:lnTo>
                <a:lnTo>
                  <a:pt x="40306" y="32400"/>
                </a:lnTo>
                <a:close/>
              </a:path>
            </a:pathLst>
          </a:custGeom>
          <a:solidFill>
            <a:srgbClr val="EBD92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054475" y="4543425"/>
            <a:ext cx="1962150" cy="80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0710" name="Arc 6"/>
          <p:cNvSpPr>
            <a:spLocks noChangeAspect="1"/>
          </p:cNvSpPr>
          <p:nvPr/>
        </p:nvSpPr>
        <p:spPr bwMode="auto">
          <a:xfrm>
            <a:off x="4941888" y="3803650"/>
            <a:ext cx="2389187" cy="1606550"/>
          </a:xfrm>
          <a:custGeom>
            <a:avLst/>
            <a:gdLst>
              <a:gd name="G0" fmla="+- 20551 0 0"/>
              <a:gd name="G1" fmla="+- 0 0 0"/>
              <a:gd name="G2" fmla="+- 21600 0 0"/>
              <a:gd name="T0" fmla="*/ 31340 w 31340"/>
              <a:gd name="T1" fmla="*/ 18712 h 21600"/>
              <a:gd name="T2" fmla="*/ 0 w 31340"/>
              <a:gd name="T3" fmla="*/ 6649 h 21600"/>
              <a:gd name="T4" fmla="*/ 20551 w 3134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340" h="21600" fill="none" extrusionOk="0">
                <a:moveTo>
                  <a:pt x="31340" y="18712"/>
                </a:moveTo>
                <a:cubicBezTo>
                  <a:pt x="28059" y="20604"/>
                  <a:pt x="24338" y="21599"/>
                  <a:pt x="20551" y="21600"/>
                </a:cubicBezTo>
                <a:cubicBezTo>
                  <a:pt x="11183" y="21600"/>
                  <a:pt x="2883" y="15561"/>
                  <a:pt x="-1" y="6649"/>
                </a:cubicBezTo>
              </a:path>
              <a:path w="31340" h="21600" stroke="0" extrusionOk="0">
                <a:moveTo>
                  <a:pt x="31340" y="18712"/>
                </a:moveTo>
                <a:cubicBezTo>
                  <a:pt x="28059" y="20604"/>
                  <a:pt x="24338" y="21599"/>
                  <a:pt x="20551" y="21600"/>
                </a:cubicBezTo>
                <a:cubicBezTo>
                  <a:pt x="11183" y="21600"/>
                  <a:pt x="2883" y="15561"/>
                  <a:pt x="-1" y="6649"/>
                </a:cubicBezTo>
                <a:lnTo>
                  <a:pt x="20551" y="0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endParaRPr lang="it-IT" sz="2400">
              <a:latin typeface="Times New Roman" pitchFamily="18" charset="0"/>
              <a:ea typeface="ＭＳ Ｐゴシック" pitchFamily="112" charset="-128"/>
              <a:cs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14488" y="2203450"/>
            <a:ext cx="6686550" cy="3016250"/>
            <a:chOff x="1017" y="1152"/>
            <a:chExt cx="4212" cy="1900"/>
          </a:xfrm>
        </p:grpSpPr>
        <p:sp>
          <p:nvSpPr>
            <p:cNvPr id="8202" name="Line 8"/>
            <p:cNvSpPr>
              <a:spLocks noChangeShapeType="1"/>
            </p:cNvSpPr>
            <p:nvPr/>
          </p:nvSpPr>
          <p:spPr bwMode="auto">
            <a:xfrm flipV="1">
              <a:off x="2594" y="1230"/>
              <a:ext cx="1117" cy="5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0713" name="Arc 9"/>
            <p:cNvSpPr>
              <a:spLocks noChangeAspect="1"/>
            </p:cNvSpPr>
            <p:nvPr/>
          </p:nvSpPr>
          <p:spPr bwMode="auto">
            <a:xfrm>
              <a:off x="3057" y="1152"/>
              <a:ext cx="1618" cy="13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49 w 33666"/>
                <a:gd name="T1" fmla="*/ 28249 h 28249"/>
                <a:gd name="T2" fmla="*/ 33666 w 33666"/>
                <a:gd name="T3" fmla="*/ 3684 h 28249"/>
                <a:gd name="T4" fmla="*/ 21600 w 33666"/>
                <a:gd name="T5" fmla="*/ 21600 h 28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66" h="28249" fill="none" extrusionOk="0">
                  <a:moveTo>
                    <a:pt x="1048" y="28249"/>
                  </a:moveTo>
                  <a:cubicBezTo>
                    <a:pt x="353" y="26101"/>
                    <a:pt x="0" y="238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898" y="-1"/>
                    <a:pt x="30100" y="1282"/>
                    <a:pt x="33665" y="3684"/>
                  </a:cubicBezTo>
                </a:path>
                <a:path w="33666" h="28249" stroke="0" extrusionOk="0">
                  <a:moveTo>
                    <a:pt x="1048" y="28249"/>
                  </a:moveTo>
                  <a:cubicBezTo>
                    <a:pt x="353" y="26101"/>
                    <a:pt x="0" y="238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898" y="-1"/>
                    <a:pt x="30100" y="1282"/>
                    <a:pt x="33665" y="368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98A53">
                    <a:gamma/>
                    <a:shade val="46275"/>
                    <a:invGamma/>
                  </a:srgbClr>
                </a:gs>
                <a:gs pos="100000">
                  <a:srgbClr val="F98A53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defRPr/>
              </a:pPr>
              <a:endParaRPr lang="it-IT" sz="2400">
                <a:latin typeface="Times New Roman" pitchFamily="18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200714" name="Arc 10"/>
            <p:cNvSpPr>
              <a:spLocks noChangeAspect="1"/>
            </p:cNvSpPr>
            <p:nvPr/>
          </p:nvSpPr>
          <p:spPr bwMode="auto">
            <a:xfrm>
              <a:off x="4071" y="1327"/>
              <a:ext cx="862" cy="839"/>
            </a:xfrm>
            <a:custGeom>
              <a:avLst/>
              <a:gdLst>
                <a:gd name="G0" fmla="+- 0 0 0"/>
                <a:gd name="G1" fmla="+- 17916 0 0"/>
                <a:gd name="G2" fmla="+- 21600 0 0"/>
                <a:gd name="T0" fmla="*/ 12066 w 17959"/>
                <a:gd name="T1" fmla="*/ 0 h 17916"/>
                <a:gd name="T2" fmla="*/ 17959 w 17959"/>
                <a:gd name="T3" fmla="*/ 5915 h 17916"/>
                <a:gd name="T4" fmla="*/ 0 w 17959"/>
                <a:gd name="T5" fmla="*/ 17916 h 17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59" h="17916" fill="none" extrusionOk="0">
                  <a:moveTo>
                    <a:pt x="12065" y="0"/>
                  </a:moveTo>
                  <a:cubicBezTo>
                    <a:pt x="14396" y="1569"/>
                    <a:pt x="16398" y="3578"/>
                    <a:pt x="17959" y="5914"/>
                  </a:cubicBezTo>
                </a:path>
                <a:path w="17959" h="17916" stroke="0" extrusionOk="0">
                  <a:moveTo>
                    <a:pt x="12065" y="0"/>
                  </a:moveTo>
                  <a:cubicBezTo>
                    <a:pt x="14396" y="1569"/>
                    <a:pt x="16398" y="3578"/>
                    <a:pt x="17959" y="5914"/>
                  </a:cubicBezTo>
                  <a:lnTo>
                    <a:pt x="0" y="17916"/>
                  </a:lnTo>
                  <a:close/>
                </a:path>
              </a:pathLst>
            </a:cu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defRPr/>
              </a:pPr>
              <a:endParaRPr lang="it-IT" sz="2400">
                <a:latin typeface="Times New Roman" pitchFamily="18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8205" name="Text Box 11"/>
            <p:cNvSpPr txBox="1">
              <a:spLocks noChangeAspect="1" noChangeArrowheads="1"/>
            </p:cNvSpPr>
            <p:nvPr/>
          </p:nvSpPr>
          <p:spPr bwMode="auto">
            <a:xfrm>
              <a:off x="3443" y="1379"/>
              <a:ext cx="72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400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intact</a:t>
              </a:r>
            </a:p>
            <a:p>
              <a:pPr algn="ctr">
                <a:spcBef>
                  <a:spcPct val="0"/>
                </a:spcBef>
              </a:pPr>
              <a:r>
                <a:rPr lang="en-US" sz="1400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non-active</a:t>
              </a:r>
            </a:p>
            <a:p>
              <a:pPr algn="ctr">
                <a:spcBef>
                  <a:spcPct val="0"/>
                </a:spcBef>
              </a:pPr>
              <a:r>
                <a:rPr lang="en-US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PSA</a:t>
              </a:r>
            </a:p>
            <a:p>
              <a:pPr algn="ctr">
                <a:spcBef>
                  <a:spcPct val="0"/>
                </a:spcBef>
              </a:pPr>
              <a:r>
                <a:rPr lang="en-US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39%</a:t>
              </a:r>
              <a:endParaRPr lang="en-US" sz="1400" b="1">
                <a:solidFill>
                  <a:schemeClr val="bg1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8206" name="Text Box 12"/>
            <p:cNvSpPr txBox="1">
              <a:spLocks noChangeAspect="1" noChangeArrowheads="1"/>
            </p:cNvSpPr>
            <p:nvPr/>
          </p:nvSpPr>
          <p:spPr bwMode="auto">
            <a:xfrm>
              <a:off x="3696" y="2567"/>
              <a:ext cx="5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BPSA</a:t>
              </a:r>
            </a:p>
            <a:p>
              <a:pPr algn="ctr">
                <a:spcBef>
                  <a:spcPct val="0"/>
                </a:spcBef>
              </a:pPr>
              <a:r>
                <a:rPr lang="en-US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28%</a:t>
              </a:r>
            </a:p>
          </p:txBody>
        </p:sp>
        <p:sp>
          <p:nvSpPr>
            <p:cNvPr id="8207" name="Text Box 13"/>
            <p:cNvSpPr txBox="1">
              <a:spLocks noChangeAspect="1" noChangeArrowheads="1"/>
            </p:cNvSpPr>
            <p:nvPr/>
          </p:nvSpPr>
          <p:spPr bwMode="auto">
            <a:xfrm>
              <a:off x="4179" y="2039"/>
              <a:ext cx="93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proPSA</a:t>
              </a:r>
            </a:p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rPr>
                <a:t>32%</a:t>
              </a:r>
            </a:p>
          </p:txBody>
        </p:sp>
        <p:sp>
          <p:nvSpPr>
            <p:cNvPr id="200718" name="Arc 14"/>
            <p:cNvSpPr>
              <a:spLocks noChangeAspect="1"/>
            </p:cNvSpPr>
            <p:nvPr/>
          </p:nvSpPr>
          <p:spPr bwMode="auto">
            <a:xfrm rot="1257227">
              <a:off x="4181" y="1535"/>
              <a:ext cx="1048" cy="851"/>
            </a:xfrm>
            <a:custGeom>
              <a:avLst/>
              <a:gdLst>
                <a:gd name="G0" fmla="+- 0 0 0"/>
                <a:gd name="G1" fmla="+- 17916 0 0"/>
                <a:gd name="G2" fmla="+- 21600 0 0"/>
                <a:gd name="T0" fmla="*/ 12066 w 21508"/>
                <a:gd name="T1" fmla="*/ 0 h 17916"/>
                <a:gd name="T2" fmla="*/ 21508 w 21508"/>
                <a:gd name="T3" fmla="*/ 15924 h 17916"/>
                <a:gd name="T4" fmla="*/ 0 w 21508"/>
                <a:gd name="T5" fmla="*/ 17916 h 17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08" h="17916" fill="none" extrusionOk="0">
                  <a:moveTo>
                    <a:pt x="12065" y="0"/>
                  </a:moveTo>
                  <a:cubicBezTo>
                    <a:pt x="17443" y="3622"/>
                    <a:pt x="20910" y="9467"/>
                    <a:pt x="21507" y="15924"/>
                  </a:cubicBezTo>
                </a:path>
                <a:path w="21508" h="17916" stroke="0" extrusionOk="0">
                  <a:moveTo>
                    <a:pt x="12065" y="0"/>
                  </a:moveTo>
                  <a:cubicBezTo>
                    <a:pt x="17443" y="3622"/>
                    <a:pt x="20910" y="9467"/>
                    <a:pt x="21507" y="15924"/>
                  </a:cubicBezTo>
                  <a:lnTo>
                    <a:pt x="0" y="17916"/>
                  </a:lnTo>
                  <a:close/>
                </a:path>
              </a:pathLst>
            </a:custGeom>
            <a:gradFill rotWithShape="0">
              <a:gsLst>
                <a:gs pos="0">
                  <a:srgbClr val="CC3399">
                    <a:gamma/>
                    <a:shade val="46275"/>
                    <a:invGamma/>
                  </a:srgbClr>
                </a:gs>
                <a:gs pos="100000">
                  <a:srgbClr val="CC3399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defRPr/>
              </a:pPr>
              <a:endParaRPr lang="it-IT" sz="2400">
                <a:latin typeface="Times New Roman" pitchFamily="18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200719" name="Arc 15"/>
            <p:cNvSpPr>
              <a:spLocks noChangeAspect="1"/>
            </p:cNvSpPr>
            <p:nvPr/>
          </p:nvSpPr>
          <p:spPr bwMode="auto">
            <a:xfrm rot="5417078">
              <a:off x="4138" y="2111"/>
              <a:ext cx="875" cy="1008"/>
            </a:xfrm>
            <a:custGeom>
              <a:avLst/>
              <a:gdLst>
                <a:gd name="G0" fmla="+- 0 0 0"/>
                <a:gd name="G1" fmla="+- 20943 0 0"/>
                <a:gd name="G2" fmla="+- 21600 0 0"/>
                <a:gd name="T0" fmla="*/ 5288 w 18764"/>
                <a:gd name="T1" fmla="*/ 0 h 20943"/>
                <a:gd name="T2" fmla="*/ 18764 w 18764"/>
                <a:gd name="T3" fmla="*/ 10243 h 20943"/>
                <a:gd name="T4" fmla="*/ 0 w 18764"/>
                <a:gd name="T5" fmla="*/ 20943 h 20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64" h="20943" fill="none" extrusionOk="0">
                  <a:moveTo>
                    <a:pt x="5287" y="0"/>
                  </a:moveTo>
                  <a:cubicBezTo>
                    <a:pt x="10986" y="1439"/>
                    <a:pt x="15852" y="5137"/>
                    <a:pt x="18763" y="10243"/>
                  </a:cubicBezTo>
                </a:path>
                <a:path w="18764" h="20943" stroke="0" extrusionOk="0">
                  <a:moveTo>
                    <a:pt x="5287" y="0"/>
                  </a:moveTo>
                  <a:cubicBezTo>
                    <a:pt x="10986" y="1439"/>
                    <a:pt x="15852" y="5137"/>
                    <a:pt x="18763" y="10243"/>
                  </a:cubicBezTo>
                  <a:lnTo>
                    <a:pt x="0" y="20943"/>
                  </a:lnTo>
                  <a:close/>
                </a:path>
              </a:pathLst>
            </a:custGeom>
            <a:gradFill rotWithShape="0">
              <a:gsLst>
                <a:gs pos="0">
                  <a:srgbClr val="FF3399">
                    <a:gamma/>
                    <a:shade val="46275"/>
                    <a:invGamma/>
                  </a:srgbClr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defRPr/>
              </a:pPr>
              <a:endParaRPr lang="it-IT" sz="2400">
                <a:latin typeface="Times New Roman" pitchFamily="18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8210" name="Text Box 16"/>
            <p:cNvSpPr txBox="1">
              <a:spLocks noChangeAspect="1" noChangeArrowheads="1"/>
            </p:cNvSpPr>
            <p:nvPr/>
          </p:nvSpPr>
          <p:spPr bwMode="auto">
            <a:xfrm rot="-3301399">
              <a:off x="4227" y="1523"/>
              <a:ext cx="7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400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[-2]pro PSA</a:t>
              </a:r>
            </a:p>
            <a:p>
              <a:pPr algn="ctr">
                <a:spcBef>
                  <a:spcPct val="0"/>
                </a:spcBef>
              </a:pPr>
              <a:r>
                <a:rPr lang="en-US" sz="1400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6%</a:t>
              </a:r>
            </a:p>
          </p:txBody>
        </p:sp>
        <p:sp>
          <p:nvSpPr>
            <p:cNvPr id="8211" name="Text Box 17"/>
            <p:cNvSpPr txBox="1">
              <a:spLocks noChangeAspect="1" noChangeArrowheads="1"/>
            </p:cNvSpPr>
            <p:nvPr/>
          </p:nvSpPr>
          <p:spPr bwMode="auto">
            <a:xfrm rot="-129044">
              <a:off x="4341" y="1957"/>
              <a:ext cx="78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400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[-4]pro PSA</a:t>
              </a:r>
            </a:p>
            <a:p>
              <a:pPr algn="ctr">
                <a:spcBef>
                  <a:spcPct val="0"/>
                </a:spcBef>
              </a:pPr>
              <a:r>
                <a:rPr lang="en-US" sz="1400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10%</a:t>
              </a:r>
            </a:p>
          </p:txBody>
        </p:sp>
        <p:sp>
          <p:nvSpPr>
            <p:cNvPr id="8212" name="Text Box 18"/>
            <p:cNvSpPr txBox="1">
              <a:spLocks noChangeAspect="1" noChangeArrowheads="1"/>
            </p:cNvSpPr>
            <p:nvPr/>
          </p:nvSpPr>
          <p:spPr bwMode="auto">
            <a:xfrm rot="2284320">
              <a:off x="4123" y="2427"/>
              <a:ext cx="91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400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[-5/7]pro PSA</a:t>
              </a:r>
            </a:p>
            <a:p>
              <a:pPr algn="ctr">
                <a:spcBef>
                  <a:spcPct val="0"/>
                </a:spcBef>
              </a:pPr>
              <a:r>
                <a:rPr lang="en-US" sz="1400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17%</a:t>
              </a:r>
            </a:p>
          </p:txBody>
        </p:sp>
        <p:sp>
          <p:nvSpPr>
            <p:cNvPr id="8213" name="Arc 19"/>
            <p:cNvSpPr>
              <a:spLocks noChangeAspect="1"/>
            </p:cNvSpPr>
            <p:nvPr/>
          </p:nvSpPr>
          <p:spPr bwMode="auto">
            <a:xfrm>
              <a:off x="1651" y="1746"/>
              <a:ext cx="1018" cy="864"/>
            </a:xfrm>
            <a:custGeom>
              <a:avLst/>
              <a:gdLst>
                <a:gd name="T0" fmla="*/ 0 w 21600"/>
                <a:gd name="T1" fmla="*/ 0 h 19586"/>
                <a:gd name="T2" fmla="*/ 0 w 21600"/>
                <a:gd name="T3" fmla="*/ 0 h 19586"/>
                <a:gd name="T4" fmla="*/ 0 w 21600"/>
                <a:gd name="T5" fmla="*/ 0 h 19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586" fill="none" extrusionOk="0">
                  <a:moveTo>
                    <a:pt x="19732" y="0"/>
                  </a:moveTo>
                  <a:cubicBezTo>
                    <a:pt x="20963" y="2765"/>
                    <a:pt x="21600" y="5758"/>
                    <a:pt x="21600" y="8786"/>
                  </a:cubicBezTo>
                  <a:cubicBezTo>
                    <a:pt x="21600" y="12577"/>
                    <a:pt x="20601" y="16302"/>
                    <a:pt x="18706" y="19586"/>
                  </a:cubicBezTo>
                </a:path>
                <a:path w="21600" h="19586" stroke="0" extrusionOk="0">
                  <a:moveTo>
                    <a:pt x="19732" y="0"/>
                  </a:moveTo>
                  <a:cubicBezTo>
                    <a:pt x="20963" y="2765"/>
                    <a:pt x="21600" y="5758"/>
                    <a:pt x="21600" y="8786"/>
                  </a:cubicBezTo>
                  <a:cubicBezTo>
                    <a:pt x="21600" y="12577"/>
                    <a:pt x="20601" y="16302"/>
                    <a:pt x="18706" y="19586"/>
                  </a:cubicBezTo>
                  <a:lnTo>
                    <a:pt x="0" y="8786"/>
                  </a:lnTo>
                  <a:lnTo>
                    <a:pt x="19732" y="0"/>
                  </a:lnTo>
                  <a:close/>
                </a:path>
              </a:pathLst>
            </a:custGeom>
            <a:gradFill rotWithShape="0">
              <a:gsLst>
                <a:gs pos="0">
                  <a:srgbClr val="CC3300"/>
                </a:gs>
                <a:gs pos="100000">
                  <a:srgbClr val="5E1800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Text Box 20"/>
            <p:cNvSpPr txBox="1">
              <a:spLocks noChangeAspect="1" noChangeArrowheads="1"/>
            </p:cNvSpPr>
            <p:nvPr/>
          </p:nvSpPr>
          <p:spPr bwMode="auto">
            <a:xfrm>
              <a:off x="1017" y="1501"/>
              <a:ext cx="81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2000" b="1">
                  <a:solidFill>
                    <a:srgbClr val="CC9900"/>
                  </a:solidFill>
                  <a:latin typeface="Tahoma" pitchFamily="34" charset="0"/>
                  <a:cs typeface="Arial" pitchFamily="34" charset="0"/>
                </a:rPr>
                <a:t>Complex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b="1">
                  <a:solidFill>
                    <a:srgbClr val="CC9900"/>
                  </a:solidFill>
                  <a:latin typeface="Tahoma" pitchFamily="34" charset="0"/>
                  <a:cs typeface="Arial" pitchFamily="34" charset="0"/>
                </a:rPr>
                <a:t> PSA</a:t>
              </a:r>
            </a:p>
          </p:txBody>
        </p:sp>
        <p:sp>
          <p:nvSpPr>
            <p:cNvPr id="8215" name="Text Box 21"/>
            <p:cNvSpPr txBox="1">
              <a:spLocks noChangeAspect="1" noChangeArrowheads="1"/>
            </p:cNvSpPr>
            <p:nvPr/>
          </p:nvSpPr>
          <p:spPr bwMode="auto">
            <a:xfrm>
              <a:off x="1897" y="2014"/>
              <a:ext cx="83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 Bold" pitchFamily="112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2000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Free PSA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b="1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15%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96025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e circolanti P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mlo-online.com/articles/201304/images/future_buzz/Special%20Feature%202%20Figu_op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5976664" cy="36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Trattamento del campione per il dosaggio del (-2)</a:t>
            </a:r>
            <a:r>
              <a:rPr lang="it-IT" sz="2800" dirty="0" err="1" smtClean="0">
                <a:solidFill>
                  <a:schemeClr val="bg1"/>
                </a:solidFill>
              </a:rPr>
              <a:t>proPSA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Stessa procedura che si utilizza  per PSA e free PSA. Dagli studi fatti il (-2)</a:t>
            </a:r>
            <a:r>
              <a:rPr lang="it-IT" sz="2400" dirty="0" err="1" smtClean="0">
                <a:solidFill>
                  <a:schemeClr val="bg1"/>
                </a:solidFill>
              </a:rPr>
              <a:t>proPSA</a:t>
            </a:r>
            <a:r>
              <a:rPr lang="it-IT" sz="2400" dirty="0" smtClean="0">
                <a:solidFill>
                  <a:schemeClr val="bg1"/>
                </a:solidFill>
              </a:rPr>
              <a:t> ha mostrato una stabilità maggiore rispetto alle altre frazioni. </a:t>
            </a:r>
            <a:r>
              <a:rPr lang="it-IT" sz="2400" dirty="0" smtClean="0">
                <a:solidFill>
                  <a:srgbClr val="FFFF00"/>
                </a:solidFill>
              </a:rPr>
              <a:t>I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rgbClr val="FFFF00"/>
                </a:solidFill>
              </a:rPr>
              <a:t>campioni vanno centrifugati entro 3 ore dal prelievo.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Il siero è l’unico tipo di campione approvato. Il plasma dovrebbe essere evitato perché ha mostrato un decremento nei risultati del PSA.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I campioni devono essere conservati a :</a:t>
            </a:r>
          </a:p>
          <a:p>
            <a:pPr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I campioni sono stati testati fino a 2 cicli di </a:t>
            </a:r>
            <a:r>
              <a:rPr lang="it-IT" sz="2400" dirty="0" err="1" smtClean="0">
                <a:solidFill>
                  <a:schemeClr val="bg1"/>
                </a:solidFill>
              </a:rPr>
              <a:t>congelamento\scongelamento</a:t>
            </a:r>
            <a:r>
              <a:rPr lang="it-IT" sz="2400" dirty="0" smtClean="0">
                <a:solidFill>
                  <a:schemeClr val="bg1"/>
                </a:solidFill>
              </a:rPr>
              <a:t> senza mostrare effetti sul dosaggio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619672" y="4869160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16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Temp</a:t>
                      </a:r>
                      <a:r>
                        <a:rPr lang="it-IT" dirty="0" smtClean="0"/>
                        <a:t> ambiente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Refrigerato 2-8°C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Congelato -20°C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3 ore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24 ore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5 mesi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7824" y="2924944"/>
            <a:ext cx="3189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Dosaggio del (-2)</a:t>
            </a:r>
            <a:r>
              <a:rPr lang="it-IT" sz="2400" dirty="0" err="1" smtClean="0">
                <a:solidFill>
                  <a:schemeClr val="bg1"/>
                </a:solidFill>
              </a:rPr>
              <a:t>proPSA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     Dosaggio </a:t>
            </a:r>
            <a:r>
              <a:rPr lang="it-IT" sz="2400" dirty="0" err="1" smtClean="0">
                <a:solidFill>
                  <a:schemeClr val="bg1"/>
                </a:solidFill>
              </a:rPr>
              <a:t>immunoenzimatico</a:t>
            </a:r>
            <a:r>
              <a:rPr lang="it-IT" sz="2400" dirty="0" smtClean="0">
                <a:solidFill>
                  <a:schemeClr val="bg1"/>
                </a:solidFill>
              </a:rPr>
              <a:t> di tipo sandwich a due siti, che impiega monoclonali murini coniugati alla fosfatasi alcalina, particelle paramagnetiche rivestite con </a:t>
            </a:r>
            <a:r>
              <a:rPr lang="it-IT" sz="2400" dirty="0" err="1" smtClean="0">
                <a:solidFill>
                  <a:schemeClr val="bg1"/>
                </a:solidFill>
              </a:rPr>
              <a:t>ab</a:t>
            </a:r>
            <a:r>
              <a:rPr lang="it-IT" sz="2400" dirty="0" smtClean="0">
                <a:solidFill>
                  <a:schemeClr val="bg1"/>
                </a:solidFill>
              </a:rPr>
              <a:t> monoclonale ed un agente bloccante.</a:t>
            </a:r>
          </a:p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    Il (-2)</a:t>
            </a:r>
            <a:r>
              <a:rPr lang="it-IT" sz="2400" dirty="0" err="1" smtClean="0">
                <a:solidFill>
                  <a:schemeClr val="bg1"/>
                </a:solidFill>
              </a:rPr>
              <a:t>proPSA</a:t>
            </a:r>
            <a:r>
              <a:rPr lang="it-IT" sz="2400" dirty="0" smtClean="0">
                <a:solidFill>
                  <a:schemeClr val="bg1"/>
                </a:solidFill>
              </a:rPr>
              <a:t> nel campione si lega all’anticorpo specifico immobilizzato, mentre l’</a:t>
            </a:r>
            <a:r>
              <a:rPr lang="it-IT" sz="2400" dirty="0" err="1" smtClean="0">
                <a:solidFill>
                  <a:schemeClr val="bg1"/>
                </a:solidFill>
              </a:rPr>
              <a:t>ab</a:t>
            </a:r>
            <a:r>
              <a:rPr lang="it-IT" sz="2400" dirty="0" smtClean="0">
                <a:solidFill>
                  <a:schemeClr val="bg1"/>
                </a:solidFill>
              </a:rPr>
              <a:t> coniugato </a:t>
            </a:r>
            <a:r>
              <a:rPr lang="it-IT" sz="2400" dirty="0" err="1" smtClean="0">
                <a:solidFill>
                  <a:schemeClr val="bg1"/>
                </a:solidFill>
              </a:rPr>
              <a:t>anti-PSA-fosfatasi</a:t>
            </a:r>
            <a:r>
              <a:rPr lang="it-IT" sz="2400" dirty="0" smtClean="0">
                <a:solidFill>
                  <a:schemeClr val="bg1"/>
                </a:solidFill>
              </a:rPr>
              <a:t> alcalina si lega a differenti </a:t>
            </a:r>
            <a:r>
              <a:rPr lang="it-IT" sz="2400" dirty="0" err="1" smtClean="0">
                <a:solidFill>
                  <a:schemeClr val="bg1"/>
                </a:solidFill>
              </a:rPr>
              <a:t>epitopi</a:t>
            </a:r>
            <a:r>
              <a:rPr lang="it-IT" sz="2400" dirty="0" smtClean="0">
                <a:solidFill>
                  <a:schemeClr val="bg1"/>
                </a:solidFill>
              </a:rPr>
              <a:t> sulla molecola del (-2)</a:t>
            </a:r>
            <a:r>
              <a:rPr lang="it-IT" sz="2400" dirty="0" err="1" smtClean="0">
                <a:solidFill>
                  <a:schemeClr val="bg1"/>
                </a:solidFill>
              </a:rPr>
              <a:t>proPSA</a:t>
            </a:r>
            <a:r>
              <a:rPr lang="it-IT" sz="2400" dirty="0" smtClean="0">
                <a:solidFill>
                  <a:schemeClr val="bg1"/>
                </a:solidFill>
              </a:rPr>
              <a:t>. Dopo allontanamento delle componenti non legate viene aggiunto il substrato </a:t>
            </a:r>
            <a:r>
              <a:rPr lang="it-IT" sz="2400" dirty="0" err="1" smtClean="0">
                <a:solidFill>
                  <a:schemeClr val="bg1"/>
                </a:solidFill>
              </a:rPr>
              <a:t>chemiluminescente</a:t>
            </a:r>
            <a:r>
              <a:rPr lang="it-IT" sz="2400" dirty="0" smtClean="0">
                <a:solidFill>
                  <a:schemeClr val="bg1"/>
                </a:solidFill>
              </a:rPr>
              <a:t> (</a:t>
            </a:r>
            <a:r>
              <a:rPr lang="it-IT" sz="2400" dirty="0" err="1" smtClean="0">
                <a:solidFill>
                  <a:schemeClr val="bg1"/>
                </a:solidFill>
              </a:rPr>
              <a:t>Lumi-Phos</a:t>
            </a:r>
            <a:r>
              <a:rPr lang="it-IT" sz="2400" smtClean="0">
                <a:solidFill>
                  <a:schemeClr val="bg1"/>
                </a:solidFill>
              </a:rPr>
              <a:t> 530)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     Viene utilizzata una curva di calibrazione a sette punti da 0 a 5000 </a:t>
            </a:r>
            <a:r>
              <a:rPr lang="it-IT" sz="2400" dirty="0" err="1" smtClean="0">
                <a:solidFill>
                  <a:schemeClr val="bg1"/>
                </a:solidFill>
              </a:rPr>
              <a:t>pg</a:t>
            </a:r>
            <a:r>
              <a:rPr lang="it-IT" sz="2400" dirty="0" smtClean="0">
                <a:solidFill>
                  <a:schemeClr val="bg1"/>
                </a:solidFill>
              </a:rPr>
              <a:t>/ml stabile 28 giorni.</a:t>
            </a:r>
          </a:p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chemeClr val="bg1"/>
                </a:solidFill>
              </a:rPr>
              <a:t>Limit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of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blank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Ovvero il valore più alto atteso dal campione in cui non è presente l’</a:t>
            </a:r>
            <a:r>
              <a:rPr lang="it-IT" sz="2800" dirty="0" err="1" smtClean="0">
                <a:solidFill>
                  <a:schemeClr val="bg1"/>
                </a:solidFill>
              </a:rPr>
              <a:t>analita</a:t>
            </a:r>
            <a:r>
              <a:rPr lang="it-IT" sz="2800" dirty="0" smtClean="0">
                <a:solidFill>
                  <a:schemeClr val="bg1"/>
                </a:solidFill>
              </a:rPr>
              <a:t> (verificato sec. </a:t>
            </a:r>
            <a:r>
              <a:rPr lang="it-IT" sz="2800" dirty="0" err="1" smtClean="0">
                <a:solidFill>
                  <a:schemeClr val="bg1"/>
                </a:solidFill>
              </a:rPr>
              <a:t>prot</a:t>
            </a:r>
            <a:r>
              <a:rPr lang="it-IT" sz="2800" dirty="0" smtClean="0">
                <a:solidFill>
                  <a:schemeClr val="bg1"/>
                </a:solidFill>
              </a:rPr>
              <a:t>. EP17-A del CLSI; 148 replicati di un campione senza </a:t>
            </a:r>
            <a:r>
              <a:rPr lang="it-IT" sz="2800" dirty="0" err="1" smtClean="0">
                <a:solidFill>
                  <a:schemeClr val="bg1"/>
                </a:solidFill>
              </a:rPr>
              <a:t>analita</a:t>
            </a:r>
            <a:r>
              <a:rPr lang="it-IT" sz="2800" dirty="0" smtClean="0">
                <a:solidFill>
                  <a:schemeClr val="bg1"/>
                </a:solidFill>
              </a:rPr>
              <a:t> determinati in 12 sedute diverse) è pari a:</a:t>
            </a:r>
          </a:p>
          <a:p>
            <a:pPr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     </a:t>
            </a:r>
            <a:r>
              <a:rPr lang="it-IT" sz="2800" dirty="0" smtClean="0">
                <a:solidFill>
                  <a:srgbClr val="FF0000"/>
                </a:solidFill>
              </a:rPr>
              <a:t>0.50 </a:t>
            </a:r>
            <a:r>
              <a:rPr lang="it-IT" sz="2800" dirty="0" err="1" smtClean="0">
                <a:solidFill>
                  <a:srgbClr val="FF0000"/>
                </a:solidFill>
              </a:rPr>
              <a:t>pg</a:t>
            </a:r>
            <a:r>
              <a:rPr lang="it-IT" sz="2800" dirty="0" smtClean="0">
                <a:solidFill>
                  <a:srgbClr val="FF0000"/>
                </a:solidFill>
              </a:rPr>
              <a:t>/</a:t>
            </a:r>
            <a:r>
              <a:rPr lang="it-IT" sz="2800" dirty="0" err="1" smtClean="0">
                <a:solidFill>
                  <a:srgbClr val="FF0000"/>
                </a:solidFill>
              </a:rPr>
              <a:t>mL</a:t>
            </a:r>
            <a:r>
              <a:rPr lang="it-IT" sz="2800" dirty="0" smtClean="0">
                <a:solidFill>
                  <a:schemeClr val="bg1"/>
                </a:solidFill>
              </a:rPr>
              <a:t>.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52120" y="6093296"/>
            <a:ext cx="3125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FF00"/>
                </a:solidFill>
              </a:rPr>
              <a:t>MC Anelli. </a:t>
            </a:r>
            <a:r>
              <a:rPr lang="it-IT" sz="1600" dirty="0" err="1" smtClean="0">
                <a:solidFill>
                  <a:srgbClr val="FFFF00"/>
                </a:solidFill>
              </a:rPr>
              <a:t>Ligand</a:t>
            </a:r>
            <a:r>
              <a:rPr lang="it-IT" sz="1600" dirty="0" smtClean="0">
                <a:solidFill>
                  <a:srgbClr val="FFFF00"/>
                </a:solidFill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</a:rPr>
              <a:t>Assay</a:t>
            </a:r>
            <a:r>
              <a:rPr lang="it-IT" sz="1600" dirty="0" smtClean="0">
                <a:solidFill>
                  <a:srgbClr val="FFFF00"/>
                </a:solidFill>
              </a:rPr>
              <a:t> 15 (2) 2010</a:t>
            </a:r>
            <a:endParaRPr lang="it-IT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chemeClr val="bg1"/>
                </a:solidFill>
              </a:rPr>
              <a:t>Limit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of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quantitation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Ovvero la minima concentrazione dell’</a:t>
            </a:r>
            <a:r>
              <a:rPr lang="it-IT" sz="2800" dirty="0" err="1" smtClean="0">
                <a:solidFill>
                  <a:schemeClr val="bg1"/>
                </a:solidFill>
              </a:rPr>
              <a:t>analita</a:t>
            </a:r>
            <a:r>
              <a:rPr lang="it-IT" sz="2800" dirty="0" smtClean="0">
                <a:solidFill>
                  <a:schemeClr val="bg1"/>
                </a:solidFill>
              </a:rPr>
              <a:t> alla quale l’errore totale corrisponde alle esigenze di precisione accettabili per l’uso clinico (sec. </a:t>
            </a:r>
            <a:r>
              <a:rPr lang="it-IT" sz="2800" dirty="0" err="1" smtClean="0">
                <a:solidFill>
                  <a:schemeClr val="bg1"/>
                </a:solidFill>
              </a:rPr>
              <a:t>Prot</a:t>
            </a:r>
            <a:r>
              <a:rPr lang="it-IT" sz="2800" dirty="0" smtClean="0">
                <a:solidFill>
                  <a:schemeClr val="bg1"/>
                </a:solidFill>
              </a:rPr>
              <a:t>. EP17-A; dosati 60 replicati di 7 campioni ) è pari a: </a:t>
            </a:r>
            <a:r>
              <a:rPr lang="it-IT" sz="2800" dirty="0" smtClean="0">
                <a:solidFill>
                  <a:srgbClr val="FF0000"/>
                </a:solidFill>
              </a:rPr>
              <a:t>3.23 </a:t>
            </a:r>
            <a:r>
              <a:rPr lang="it-IT" sz="2800" dirty="0" err="1" smtClean="0">
                <a:solidFill>
                  <a:srgbClr val="FF0000"/>
                </a:solidFill>
              </a:rPr>
              <a:t>pg</a:t>
            </a:r>
            <a:r>
              <a:rPr lang="it-IT" sz="2800" dirty="0" smtClean="0">
                <a:solidFill>
                  <a:srgbClr val="FF0000"/>
                </a:solidFill>
              </a:rPr>
              <a:t>/</a:t>
            </a:r>
            <a:r>
              <a:rPr lang="it-IT" sz="2800" dirty="0" err="1" smtClean="0">
                <a:solidFill>
                  <a:srgbClr val="FF0000"/>
                </a:solidFill>
              </a:rPr>
              <a:t>mL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148064" y="6165304"/>
            <a:ext cx="350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MC Anelli. </a:t>
            </a:r>
            <a:r>
              <a:rPr lang="it-IT" dirty="0" err="1" smtClean="0">
                <a:solidFill>
                  <a:srgbClr val="FFFF00"/>
                </a:solidFill>
              </a:rPr>
              <a:t>Ligand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Assay</a:t>
            </a:r>
            <a:r>
              <a:rPr lang="it-IT" dirty="0" smtClean="0">
                <a:solidFill>
                  <a:srgbClr val="FFFF00"/>
                </a:solidFill>
              </a:rPr>
              <a:t> 15 (2) 2010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Imprecisione totale del (-2)</a:t>
            </a:r>
            <a:r>
              <a:rPr lang="it-IT" sz="2800" dirty="0" err="1" smtClean="0">
                <a:solidFill>
                  <a:schemeClr val="bg1"/>
                </a:solidFill>
              </a:rPr>
              <a:t>proPSA</a:t>
            </a:r>
            <a:endParaRPr lang="it-IT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971600" y="2780928"/>
          <a:ext cx="7560840" cy="1728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117"/>
                <a:gridCol w="3127723"/>
              </a:tblGrid>
              <a:tr h="755495">
                <a:tc>
                  <a:txBody>
                    <a:bodyPr/>
                    <a:lstStyle/>
                    <a:p>
                      <a:r>
                        <a:rPr lang="it-IT" dirty="0" smtClean="0"/>
                        <a:t>Concentrazione (-2)</a:t>
                      </a:r>
                      <a:r>
                        <a:rPr lang="it-IT" dirty="0" err="1" smtClean="0"/>
                        <a:t>proPSA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Imprecisione</a:t>
                      </a:r>
                      <a:endParaRPr lang="it-IT" dirty="0"/>
                    </a:p>
                  </a:txBody>
                  <a:tcPr/>
                </a:tc>
              </a:tr>
              <a:tr h="486348">
                <a:tc>
                  <a:txBody>
                    <a:bodyPr/>
                    <a:lstStyle/>
                    <a:p>
                      <a:r>
                        <a:rPr lang="it-IT" dirty="0" smtClean="0"/>
                        <a:t>&gt;3.23 </a:t>
                      </a:r>
                      <a:r>
                        <a:rPr lang="it-IT" dirty="0" err="1" smtClean="0"/>
                        <a:t>pg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mL</a:t>
                      </a:r>
                      <a:r>
                        <a:rPr lang="it-IT" baseline="0" dirty="0" smtClean="0"/>
                        <a:t> - </a:t>
                      </a:r>
                      <a:r>
                        <a:rPr lang="it-IT" dirty="0" smtClean="0"/>
                        <a:t>&lt;10 </a:t>
                      </a:r>
                      <a:r>
                        <a:rPr lang="it-IT" dirty="0" err="1" smtClean="0"/>
                        <a:t>pg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mL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&lt; 20%</a:t>
                      </a:r>
                      <a:endParaRPr lang="it-IT" b="1" dirty="0"/>
                    </a:p>
                  </a:txBody>
                  <a:tcPr/>
                </a:tc>
              </a:tr>
              <a:tr h="486348">
                <a:tc>
                  <a:txBody>
                    <a:bodyPr/>
                    <a:lstStyle/>
                    <a:p>
                      <a:r>
                        <a:rPr lang="it-IT" dirty="0" smtClean="0"/>
                        <a:t>&gt; 10 </a:t>
                      </a:r>
                      <a:r>
                        <a:rPr lang="it-IT" dirty="0" err="1" smtClean="0"/>
                        <a:t>pg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mL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&lt; 10%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5436096" y="6309320"/>
            <a:ext cx="350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MC Anelli. </a:t>
            </a:r>
            <a:r>
              <a:rPr lang="it-IT" dirty="0" err="1" smtClean="0">
                <a:solidFill>
                  <a:srgbClr val="FFFF00"/>
                </a:solidFill>
              </a:rPr>
              <a:t>Ligand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Assay</a:t>
            </a:r>
            <a:r>
              <a:rPr lang="it-IT" dirty="0" smtClean="0">
                <a:solidFill>
                  <a:srgbClr val="FFFF00"/>
                </a:solidFill>
              </a:rPr>
              <a:t> 15 (2) 2010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Reattività crociata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E’ stata studiata la reattività crociata di (-2)</a:t>
            </a:r>
            <a:r>
              <a:rPr lang="it-IT" sz="2800" dirty="0" err="1" smtClean="0">
                <a:solidFill>
                  <a:schemeClr val="bg1"/>
                </a:solidFill>
              </a:rPr>
              <a:t>proPSA</a:t>
            </a:r>
            <a:r>
              <a:rPr lang="it-IT" sz="2800" dirty="0" smtClean="0">
                <a:solidFill>
                  <a:schemeClr val="bg1"/>
                </a:solidFill>
              </a:rPr>
              <a:t>, di altre isoforme di PSA (PSA-ACT, </a:t>
            </a:r>
            <a:r>
              <a:rPr lang="it-IT" sz="2800" dirty="0" err="1" smtClean="0">
                <a:solidFill>
                  <a:schemeClr val="bg1"/>
                </a:solidFill>
              </a:rPr>
              <a:t>fPSA</a:t>
            </a:r>
            <a:r>
              <a:rPr lang="it-IT" sz="2800" dirty="0" smtClean="0">
                <a:solidFill>
                  <a:schemeClr val="bg1"/>
                </a:solidFill>
              </a:rPr>
              <a:t>, (-4)</a:t>
            </a:r>
            <a:r>
              <a:rPr lang="it-IT" sz="2800" dirty="0" err="1" smtClean="0">
                <a:solidFill>
                  <a:schemeClr val="bg1"/>
                </a:solidFill>
              </a:rPr>
              <a:t>proPSA</a:t>
            </a:r>
            <a:r>
              <a:rPr lang="it-IT" sz="2800" dirty="0" smtClean="0">
                <a:solidFill>
                  <a:schemeClr val="bg1"/>
                </a:solidFill>
              </a:rPr>
              <a:t>, (-5/-7)</a:t>
            </a:r>
            <a:r>
              <a:rPr lang="it-IT" sz="2800" dirty="0" err="1" smtClean="0">
                <a:solidFill>
                  <a:schemeClr val="bg1"/>
                </a:solidFill>
              </a:rPr>
              <a:t>proPSA</a:t>
            </a:r>
            <a:r>
              <a:rPr lang="it-IT" sz="2800" dirty="0" smtClean="0">
                <a:solidFill>
                  <a:schemeClr val="bg1"/>
                </a:solidFill>
              </a:rPr>
              <a:t>, e BPSA) è inferiore al </a:t>
            </a:r>
            <a:r>
              <a:rPr lang="it-IT" sz="2800" dirty="0" smtClean="0">
                <a:solidFill>
                  <a:srgbClr val="FF0000"/>
                </a:solidFill>
              </a:rPr>
              <a:t>5%.</a:t>
            </a: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I campioni di siero contenenti concentrazioni di emoglobina fino al a 500 mg/</a:t>
            </a:r>
            <a:r>
              <a:rPr lang="it-IT" sz="2800" dirty="0" err="1" smtClean="0">
                <a:solidFill>
                  <a:schemeClr val="bg1"/>
                </a:solidFill>
              </a:rPr>
              <a:t>dL</a:t>
            </a:r>
            <a:r>
              <a:rPr lang="it-IT" sz="2800" dirty="0" smtClean="0">
                <a:solidFill>
                  <a:schemeClr val="bg1"/>
                </a:solidFill>
              </a:rPr>
              <a:t>, bilirubina fino a 20 mg/</a:t>
            </a:r>
            <a:r>
              <a:rPr lang="it-IT" sz="2800" dirty="0" err="1" smtClean="0">
                <a:solidFill>
                  <a:schemeClr val="bg1"/>
                </a:solidFill>
              </a:rPr>
              <a:t>dL</a:t>
            </a:r>
            <a:r>
              <a:rPr lang="it-IT" sz="2800" dirty="0" smtClean="0">
                <a:solidFill>
                  <a:schemeClr val="bg1"/>
                </a:solidFill>
              </a:rPr>
              <a:t>, trigliceridi fino a 1500 mg/</a:t>
            </a:r>
            <a:r>
              <a:rPr lang="it-IT" sz="2800" dirty="0" err="1" smtClean="0">
                <a:solidFill>
                  <a:schemeClr val="bg1"/>
                </a:solidFill>
              </a:rPr>
              <a:t>dL</a:t>
            </a:r>
            <a:r>
              <a:rPr lang="it-IT" sz="2800" dirty="0" smtClean="0">
                <a:solidFill>
                  <a:schemeClr val="bg1"/>
                </a:solidFill>
              </a:rPr>
              <a:t> e proteine totali fino a 6.2 gr/</a:t>
            </a:r>
            <a:r>
              <a:rPr lang="it-IT" sz="2800" dirty="0" err="1" smtClean="0">
                <a:solidFill>
                  <a:schemeClr val="bg1"/>
                </a:solidFill>
              </a:rPr>
              <a:t>dL</a:t>
            </a:r>
            <a:r>
              <a:rPr lang="it-IT" sz="2800" dirty="0" smtClean="0">
                <a:solidFill>
                  <a:schemeClr val="bg1"/>
                </a:solidFill>
              </a:rPr>
              <a:t> non presentano interferenze.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d/d5/Blue_yin_yang.svg/466px-Blue_yin_yang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76" y="1124744"/>
            <a:ext cx="4438650" cy="443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23928" y="1772816"/>
            <a:ext cx="1884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PSA/PSA free</a:t>
            </a:r>
            <a:endParaRPr lang="it-IT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57347" y="4509120"/>
            <a:ext cx="136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-2proPSA</a:t>
            </a:r>
            <a:endParaRPr lang="it-IT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15616" y="350100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p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08793" y="368114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h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694356" y="3344069"/>
            <a:ext cx="311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i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2899" y="5785770"/>
            <a:ext cx="6052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p</a:t>
            </a:r>
            <a:r>
              <a:rPr lang="it-IT" sz="4800" dirty="0" smtClean="0">
                <a:solidFill>
                  <a:schemeClr val="bg1"/>
                </a:solidFill>
              </a:rPr>
              <a:t>rostate   </a:t>
            </a:r>
            <a:r>
              <a:rPr lang="it-IT" sz="4800" dirty="0" err="1" smtClean="0">
                <a:solidFill>
                  <a:schemeClr val="bg1"/>
                </a:solidFill>
              </a:rPr>
              <a:t>health</a:t>
            </a:r>
            <a:r>
              <a:rPr lang="it-IT" sz="4800" dirty="0" smtClean="0">
                <a:solidFill>
                  <a:schemeClr val="bg1"/>
                </a:solidFill>
              </a:rPr>
              <a:t>   </a:t>
            </a:r>
            <a:r>
              <a:rPr lang="it-IT" sz="4800" dirty="0" err="1" smtClean="0">
                <a:solidFill>
                  <a:schemeClr val="bg1"/>
                </a:solidFill>
              </a:rPr>
              <a:t>index</a:t>
            </a:r>
            <a:endParaRPr lang="it-IT" sz="48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upload.wikimedia.org/wikipedia/commons/thumb/d/d5/Blue_yin_yang.svg/466px-Blue_yin_yang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438650" cy="443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thumb/d/d5/Blue_yin_yang.svg/466px-Blue_yin_yang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438650" cy="4438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617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sistemisanitari.it/images/i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24944"/>
            <a:ext cx="5328592" cy="1512168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697079" y="779851"/>
            <a:ext cx="6111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(-2)</a:t>
            </a:r>
            <a:r>
              <a:rPr lang="it-IT" sz="2800" dirty="0" err="1" smtClean="0">
                <a:solidFill>
                  <a:schemeClr val="bg1"/>
                </a:solidFill>
              </a:rPr>
              <a:t>proPSA</a:t>
            </a:r>
            <a:r>
              <a:rPr lang="it-IT" sz="2800" dirty="0" smtClean="0">
                <a:solidFill>
                  <a:schemeClr val="bg1"/>
                </a:solidFill>
              </a:rPr>
              <a:t> nella pratica clinica come </a:t>
            </a:r>
            <a:r>
              <a:rPr lang="it-IT" sz="2800" i="1" dirty="0" smtClean="0">
                <a:solidFill>
                  <a:schemeClr val="bg1"/>
                </a:solidFill>
              </a:rPr>
              <a:t>phi</a:t>
            </a:r>
            <a:endParaRPr lang="it-IT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400" dirty="0" err="1" smtClean="0">
                <a:solidFill>
                  <a:schemeClr val="bg1"/>
                </a:solidFill>
              </a:rPr>
              <a:t>Disclaimer</a:t>
            </a:r>
            <a:r>
              <a:rPr lang="it-IT" sz="2400" dirty="0" smtClean="0">
                <a:solidFill>
                  <a:schemeClr val="bg1"/>
                </a:solidFill>
              </a:rPr>
              <a:t>: FDA  </a:t>
            </a:r>
            <a:r>
              <a:rPr lang="it-IT" sz="2400" dirty="0" err="1" smtClean="0">
                <a:solidFill>
                  <a:schemeClr val="bg1"/>
                </a:solidFill>
              </a:rPr>
              <a:t>Intended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Use</a:t>
            </a:r>
            <a:r>
              <a:rPr lang="it-IT" sz="2400" dirty="0" smtClean="0">
                <a:solidFill>
                  <a:schemeClr val="bg1"/>
                </a:solidFill>
              </a:rPr>
              <a:t>  Statement  </a:t>
            </a:r>
            <a:r>
              <a:rPr lang="it-IT" sz="2400" dirty="0" err="1" smtClean="0">
                <a:solidFill>
                  <a:schemeClr val="bg1"/>
                </a:solidFill>
              </a:rPr>
              <a:t>for</a:t>
            </a:r>
            <a:r>
              <a:rPr lang="it-IT" sz="2400" dirty="0" smtClean="0">
                <a:solidFill>
                  <a:schemeClr val="bg1"/>
                </a:solidFill>
              </a:rPr>
              <a:t> The Prostate </a:t>
            </a:r>
            <a:r>
              <a:rPr lang="it-IT" sz="2400" dirty="0" err="1" smtClean="0">
                <a:solidFill>
                  <a:schemeClr val="bg1"/>
                </a:solidFill>
              </a:rPr>
              <a:t>Health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Index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2088232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The </a:t>
            </a:r>
            <a:r>
              <a:rPr lang="it-IT" sz="2400" i="1" dirty="0" smtClean="0">
                <a:solidFill>
                  <a:schemeClr val="bg1"/>
                </a:solidFill>
              </a:rPr>
              <a:t>phi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results</a:t>
            </a:r>
            <a:r>
              <a:rPr lang="it-IT" sz="2400" dirty="0" smtClean="0">
                <a:solidFill>
                  <a:schemeClr val="bg1"/>
                </a:solidFill>
              </a:rPr>
              <a:t>  are </a:t>
            </a:r>
            <a:r>
              <a:rPr lang="it-IT" sz="2400" dirty="0" err="1" smtClean="0">
                <a:solidFill>
                  <a:schemeClr val="bg1"/>
                </a:solidFill>
              </a:rPr>
              <a:t>intended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be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used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as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an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aid</a:t>
            </a:r>
            <a:r>
              <a:rPr lang="it-IT" sz="2400" dirty="0" smtClean="0">
                <a:solidFill>
                  <a:schemeClr val="bg1"/>
                </a:solidFill>
              </a:rPr>
              <a:t> in </a:t>
            </a:r>
            <a:r>
              <a:rPr lang="it-IT" sz="2400" dirty="0" err="1" smtClean="0">
                <a:solidFill>
                  <a:schemeClr val="bg1"/>
                </a:solidFill>
              </a:rPr>
              <a:t>distinguishing</a:t>
            </a:r>
            <a:r>
              <a:rPr lang="it-IT" sz="2400" dirty="0" smtClean="0">
                <a:solidFill>
                  <a:schemeClr val="bg1"/>
                </a:solidFill>
              </a:rPr>
              <a:t>  prostate </a:t>
            </a:r>
            <a:r>
              <a:rPr lang="it-IT" sz="2400" dirty="0" err="1" smtClean="0">
                <a:solidFill>
                  <a:schemeClr val="bg1"/>
                </a:solidFill>
              </a:rPr>
              <a:t>cancer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from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benign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prostatic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conditions</a:t>
            </a:r>
            <a:r>
              <a:rPr lang="it-IT" sz="2400" dirty="0" smtClean="0">
                <a:solidFill>
                  <a:schemeClr val="bg1"/>
                </a:solidFill>
              </a:rPr>
              <a:t>  in </a:t>
            </a:r>
            <a:r>
              <a:rPr lang="it-IT" sz="2400" dirty="0" err="1" smtClean="0">
                <a:solidFill>
                  <a:schemeClr val="bg1"/>
                </a:solidFill>
              </a:rPr>
              <a:t>men</a:t>
            </a:r>
            <a:r>
              <a:rPr lang="it-IT" sz="2400" dirty="0" smtClean="0">
                <a:solidFill>
                  <a:schemeClr val="bg1"/>
                </a:solidFill>
              </a:rPr>
              <a:t> 50  </a:t>
            </a:r>
            <a:r>
              <a:rPr lang="it-IT" sz="2400" dirty="0" err="1" smtClean="0">
                <a:solidFill>
                  <a:schemeClr val="bg1"/>
                </a:solidFill>
              </a:rPr>
              <a:t>years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age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older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with</a:t>
            </a:r>
            <a:r>
              <a:rPr lang="it-IT" sz="2400" dirty="0" smtClean="0">
                <a:solidFill>
                  <a:schemeClr val="bg1"/>
                </a:solidFill>
              </a:rPr>
              <a:t> total PSA </a:t>
            </a:r>
            <a:r>
              <a:rPr lang="it-IT" sz="2400" dirty="0" err="1" smtClean="0">
                <a:solidFill>
                  <a:schemeClr val="bg1"/>
                </a:solidFill>
              </a:rPr>
              <a:t>results</a:t>
            </a:r>
            <a:r>
              <a:rPr lang="it-IT" sz="2400" dirty="0" smtClean="0">
                <a:solidFill>
                  <a:schemeClr val="bg1"/>
                </a:solidFill>
              </a:rPr>
              <a:t> in the 4 - 10 ng/ml  </a:t>
            </a:r>
            <a:r>
              <a:rPr lang="it-IT" sz="2400" dirty="0" err="1" smtClean="0">
                <a:solidFill>
                  <a:schemeClr val="bg1"/>
                </a:solidFill>
              </a:rPr>
              <a:t>range</a:t>
            </a:r>
            <a:r>
              <a:rPr lang="it-IT" sz="2400" dirty="0" smtClean="0">
                <a:solidFill>
                  <a:schemeClr val="bg1"/>
                </a:solidFill>
              </a:rPr>
              <a:t>  and negative </a:t>
            </a:r>
            <a:r>
              <a:rPr lang="it-IT" sz="2400" dirty="0" err="1" smtClean="0">
                <a:solidFill>
                  <a:schemeClr val="bg1"/>
                </a:solidFill>
              </a:rPr>
              <a:t>digital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rectal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examinations</a:t>
            </a:r>
            <a:r>
              <a:rPr lang="it-IT" sz="2400" dirty="0" smtClean="0">
                <a:solidFill>
                  <a:schemeClr val="bg1"/>
                </a:solidFill>
              </a:rPr>
              <a:t> (DRE)  </a:t>
            </a:r>
            <a:r>
              <a:rPr lang="it-IT" sz="2400" dirty="0" err="1" smtClean="0">
                <a:solidFill>
                  <a:schemeClr val="bg1"/>
                </a:solidFill>
              </a:rPr>
              <a:t>findings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437112"/>
            <a:ext cx="7083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   Il </a:t>
            </a:r>
            <a:r>
              <a:rPr lang="it-IT" sz="2400" i="1" dirty="0" smtClean="0">
                <a:solidFill>
                  <a:schemeClr val="bg1"/>
                </a:solidFill>
              </a:rPr>
              <a:t>phi</a:t>
            </a:r>
            <a:r>
              <a:rPr lang="it-IT" sz="2400" dirty="0" smtClean="0">
                <a:solidFill>
                  <a:schemeClr val="bg1"/>
                </a:solidFill>
              </a:rPr>
              <a:t> può servire a predire l’aggressività tumorale?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   Il </a:t>
            </a:r>
            <a:r>
              <a:rPr lang="it-IT" sz="2400" i="1" dirty="0" smtClean="0">
                <a:solidFill>
                  <a:schemeClr val="bg1"/>
                </a:solidFill>
              </a:rPr>
              <a:t>phi</a:t>
            </a:r>
            <a:r>
              <a:rPr lang="it-IT" sz="2400" dirty="0" smtClean="0">
                <a:solidFill>
                  <a:schemeClr val="bg1"/>
                </a:solidFill>
              </a:rPr>
              <a:t> può servire a ridurre le biopsie non necessarie?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427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refertazione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7" y="438150"/>
            <a:ext cx="7721600" cy="6286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0" dirty="0" smtClean="0">
                <a:solidFill>
                  <a:schemeClr val="bg1"/>
                </a:solidFill>
                <a:effectLst/>
              </a:rPr>
              <a:t>Cancer Incidence and Mortality Rates</a:t>
            </a:r>
            <a:br>
              <a:rPr lang="en-US" sz="3200" b="0" dirty="0" smtClean="0">
                <a:solidFill>
                  <a:schemeClr val="bg1"/>
                </a:solidFill>
                <a:effectLst/>
              </a:rPr>
            </a:br>
            <a:r>
              <a:rPr lang="en-US" sz="2400" b="0" dirty="0" smtClean="0">
                <a:solidFill>
                  <a:schemeClr val="bg1"/>
                </a:solidFill>
                <a:effectLst/>
              </a:rPr>
              <a:t>age-adjusted, standardized over time</a:t>
            </a:r>
            <a:endParaRPr lang="en-US" sz="32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67" y="1600200"/>
            <a:ext cx="4605867" cy="3412976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1"/>
            <a:ext cx="4334933" cy="3412975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601" y="6383338"/>
            <a:ext cx="540244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6699FF"/>
                </a:solidFill>
                <a:latin typeface="Calibri"/>
                <a:cs typeface="+mn-cs"/>
              </a:rPr>
              <a:t>http://www.cancer.org/Research/CancerFactsFigures/CancerFactsFigures/cancer-facts-figures-2012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445224"/>
            <a:ext cx="8749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As a </a:t>
            </a:r>
            <a:r>
              <a:rPr lang="it-IT" sz="1600" dirty="0" err="1" smtClean="0">
                <a:solidFill>
                  <a:schemeClr val="bg1"/>
                </a:solidFill>
              </a:rPr>
              <a:t>result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of</a:t>
            </a:r>
            <a:r>
              <a:rPr lang="it-IT" sz="1600" dirty="0" smtClean="0">
                <a:solidFill>
                  <a:schemeClr val="bg1"/>
                </a:solidFill>
              </a:rPr>
              <a:t> PSA </a:t>
            </a:r>
            <a:r>
              <a:rPr lang="it-IT" sz="1600" dirty="0" err="1" smtClean="0">
                <a:solidFill>
                  <a:schemeClr val="bg1"/>
                </a:solidFill>
              </a:rPr>
              <a:t>testing</a:t>
            </a:r>
            <a:r>
              <a:rPr lang="it-IT" sz="1600" dirty="0" smtClean="0">
                <a:solidFill>
                  <a:schemeClr val="bg1"/>
                </a:solidFill>
              </a:rPr>
              <a:t>, the </a:t>
            </a:r>
            <a:r>
              <a:rPr lang="it-IT" sz="1600" dirty="0" err="1" smtClean="0">
                <a:solidFill>
                  <a:schemeClr val="bg1"/>
                </a:solidFill>
              </a:rPr>
              <a:t>mortality</a:t>
            </a:r>
            <a:r>
              <a:rPr lang="it-IT" sz="1600" dirty="0" smtClean="0">
                <a:solidFill>
                  <a:schemeClr val="bg1"/>
                </a:solidFill>
              </a:rPr>
              <a:t> rate </a:t>
            </a:r>
            <a:r>
              <a:rPr lang="it-IT" sz="1600" dirty="0" err="1" smtClean="0">
                <a:solidFill>
                  <a:schemeClr val="bg1"/>
                </a:solidFill>
              </a:rPr>
              <a:t>from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PCa</a:t>
            </a:r>
            <a:r>
              <a:rPr lang="it-IT" sz="1600" dirty="0" smtClean="0">
                <a:solidFill>
                  <a:schemeClr val="bg1"/>
                </a:solidFill>
              </a:rPr>
              <a:t>  </a:t>
            </a:r>
            <a:r>
              <a:rPr lang="it-IT" sz="1600" dirty="0" err="1" smtClean="0">
                <a:solidFill>
                  <a:schemeClr val="bg1"/>
                </a:solidFill>
              </a:rPr>
              <a:t>today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is</a:t>
            </a:r>
            <a:r>
              <a:rPr lang="it-IT" sz="1600" dirty="0" smtClean="0">
                <a:solidFill>
                  <a:schemeClr val="bg1"/>
                </a:solidFill>
              </a:rPr>
              <a:t> 45% </a:t>
            </a:r>
            <a:r>
              <a:rPr lang="it-IT" sz="1600" dirty="0" err="1" smtClean="0">
                <a:solidFill>
                  <a:schemeClr val="bg1"/>
                </a:solidFill>
              </a:rPr>
              <a:t>lower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than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it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was</a:t>
            </a:r>
            <a:r>
              <a:rPr lang="it-IT" sz="1600" dirty="0" smtClean="0">
                <a:solidFill>
                  <a:schemeClr val="bg1"/>
                </a:solidFill>
              </a:rPr>
              <a:t> 1992.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The best </a:t>
            </a:r>
            <a:r>
              <a:rPr lang="it-IT" sz="1600" dirty="0" err="1" smtClean="0">
                <a:solidFill>
                  <a:schemeClr val="bg1"/>
                </a:solidFill>
              </a:rPr>
              <a:t>estimates</a:t>
            </a:r>
            <a:r>
              <a:rPr lang="it-IT" sz="1600" dirty="0" smtClean="0">
                <a:solidFill>
                  <a:schemeClr val="bg1"/>
                </a:solidFill>
              </a:rPr>
              <a:t> are </a:t>
            </a:r>
            <a:r>
              <a:rPr lang="it-IT" sz="1600" dirty="0" err="1" smtClean="0">
                <a:solidFill>
                  <a:schemeClr val="bg1"/>
                </a:solidFill>
              </a:rPr>
              <a:t>that</a:t>
            </a:r>
            <a:r>
              <a:rPr lang="it-IT" sz="1600" dirty="0" smtClean="0">
                <a:solidFill>
                  <a:schemeClr val="bg1"/>
                </a:solidFill>
              </a:rPr>
              <a:t> 50-70% </a:t>
            </a:r>
            <a:r>
              <a:rPr lang="it-IT" sz="1600" dirty="0" err="1" smtClean="0">
                <a:solidFill>
                  <a:schemeClr val="bg1"/>
                </a:solidFill>
              </a:rPr>
              <a:t>of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this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decrease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is</a:t>
            </a:r>
            <a:r>
              <a:rPr lang="it-IT" sz="1600" dirty="0" smtClean="0">
                <a:solidFill>
                  <a:schemeClr val="bg1"/>
                </a:solidFill>
              </a:rPr>
              <a:t> due </a:t>
            </a:r>
            <a:r>
              <a:rPr lang="it-IT" sz="1600" dirty="0" err="1" smtClean="0">
                <a:solidFill>
                  <a:schemeClr val="bg1"/>
                </a:solidFill>
              </a:rPr>
              <a:t>to</a:t>
            </a:r>
            <a:r>
              <a:rPr lang="it-IT" sz="1600" dirty="0" smtClean="0">
                <a:solidFill>
                  <a:schemeClr val="bg1"/>
                </a:solidFill>
              </a:rPr>
              <a:t> PSA </a:t>
            </a:r>
            <a:r>
              <a:rPr lang="it-IT" sz="1600" dirty="0" err="1" smtClean="0">
                <a:solidFill>
                  <a:schemeClr val="bg1"/>
                </a:solidFill>
              </a:rPr>
              <a:t>testing</a:t>
            </a:r>
            <a:r>
              <a:rPr lang="it-IT" sz="1600" dirty="0" smtClean="0">
                <a:solidFill>
                  <a:schemeClr val="bg1"/>
                </a:solidFill>
              </a:rPr>
              <a:t> and </a:t>
            </a:r>
            <a:r>
              <a:rPr lang="it-IT" sz="1600" dirty="0" err="1" smtClean="0">
                <a:solidFill>
                  <a:schemeClr val="bg1"/>
                </a:solidFill>
              </a:rPr>
              <a:t>effective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early</a:t>
            </a:r>
            <a:r>
              <a:rPr lang="it-IT" sz="1600" dirty="0" smtClean="0">
                <a:solidFill>
                  <a:schemeClr val="bg1"/>
                </a:solidFill>
              </a:rPr>
              <a:t> treatment.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272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23528" y="548680"/>
          <a:ext cx="3168352" cy="1188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13"/>
                <a:gridCol w="2799939"/>
              </a:tblGrid>
              <a:tr h="288032">
                <a:tc rowSpan="3">
                  <a:txBody>
                    <a:bodyPr/>
                    <a:lstStyle/>
                    <a:p>
                      <a:r>
                        <a:rPr lang="it-IT" sz="1800" dirty="0" smtClean="0"/>
                        <a:t>Paziente</a:t>
                      </a:r>
                      <a:endParaRPr lang="it-IT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Nome e Cognome     data di nascita</a:t>
                      </a:r>
                      <a:endParaRPr lang="it-IT" sz="1000" dirty="0"/>
                    </a:p>
                  </a:txBody>
                  <a:tcPr/>
                </a:tc>
              </a:tr>
              <a:tr h="33603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Residenza</a:t>
                      </a:r>
                      <a:r>
                        <a:rPr lang="it-IT" sz="1000" baseline="0" dirty="0" smtClean="0"/>
                        <a:t> </a:t>
                      </a:r>
                      <a:r>
                        <a:rPr lang="it-IT" sz="1000" baseline="0" dirty="0" err="1" smtClean="0"/>
                        <a:t>tel</a:t>
                      </a:r>
                      <a:r>
                        <a:rPr lang="it-IT" sz="1000" baseline="0" dirty="0" smtClean="0"/>
                        <a:t> 123456    mail</a:t>
                      </a:r>
                      <a:endParaRPr lang="it-IT" sz="1000" dirty="0"/>
                    </a:p>
                  </a:txBody>
                  <a:tcPr/>
                </a:tc>
              </a:tr>
              <a:tr h="56462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Peso    Altezza</a:t>
                      </a:r>
                    </a:p>
                    <a:p>
                      <a:r>
                        <a:rPr lang="it-IT" sz="1000" dirty="0" smtClean="0"/>
                        <a:t>Dati clinici</a:t>
                      </a:r>
                      <a:endParaRPr lang="it-IT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23528" y="1772816"/>
          <a:ext cx="8424935" cy="361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835293"/>
                <a:gridCol w="3744416"/>
                <a:gridCol w="1224136"/>
                <a:gridCol w="936103"/>
              </a:tblGrid>
              <a:tr h="519688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Esame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Risultato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Intervallo riferimento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Risultato precedente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Note</a:t>
                      </a:r>
                      <a:endParaRPr lang="it-IT" sz="1100" dirty="0"/>
                    </a:p>
                  </a:txBody>
                  <a:tcPr/>
                </a:tc>
              </a:tr>
              <a:tr h="389151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PSA tot (ng/ml)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&lt; 2.0 normale</a:t>
                      </a:r>
                    </a:p>
                    <a:p>
                      <a:r>
                        <a:rPr lang="it-IT" sz="1050" dirty="0" smtClean="0"/>
                        <a:t>&gt;2.0 rischio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89151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Free PSA (ng/ml)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Vedi % Free PSA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89151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pro2PSA (</a:t>
                      </a:r>
                      <a:r>
                        <a:rPr lang="it-IT" sz="1400" b="1" dirty="0" err="1" smtClean="0"/>
                        <a:t>pg</a:t>
                      </a:r>
                      <a:r>
                        <a:rPr lang="it-IT" sz="1400" b="1" dirty="0" smtClean="0"/>
                        <a:t>/ml)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Vedi</a:t>
                      </a:r>
                      <a:r>
                        <a:rPr lang="it-IT" sz="1050" baseline="0" dirty="0" smtClean="0"/>
                        <a:t> PHI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58246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% Free PSA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b="1" baseline="0" dirty="0" smtClean="0"/>
                        <a:t>    %</a:t>
                      </a:r>
                      <a:r>
                        <a:rPr lang="it-IT" sz="1050" b="1" dirty="0" smtClean="0"/>
                        <a:t> Free PSA     &lt;60aa.         &lt;60  &lt;70aa           &gt;</a:t>
                      </a:r>
                      <a:r>
                        <a:rPr lang="it-IT" sz="1050" b="1" dirty="0" err="1" smtClean="0"/>
                        <a:t>70aa</a:t>
                      </a:r>
                      <a:r>
                        <a:rPr lang="it-IT" sz="1050" b="1" dirty="0" smtClean="0"/>
                        <a:t>.</a:t>
                      </a:r>
                    </a:p>
                    <a:p>
                      <a:r>
                        <a:rPr lang="it-IT" sz="1050" dirty="0" smtClean="0"/>
                        <a:t>&lt;7                           85                        95                     96</a:t>
                      </a:r>
                    </a:p>
                    <a:p>
                      <a:r>
                        <a:rPr lang="it-IT" sz="1050" dirty="0" smtClean="0"/>
                        <a:t>7-15                       25                        50                     60</a:t>
                      </a:r>
                    </a:p>
                    <a:p>
                      <a:r>
                        <a:rPr lang="it-IT" sz="1050" dirty="0" smtClean="0"/>
                        <a:t>16-25                     11                        27                     35</a:t>
                      </a:r>
                    </a:p>
                    <a:p>
                      <a:r>
                        <a:rPr lang="it-IT" sz="1050" dirty="0" smtClean="0"/>
                        <a:t>&gt;25                           2                          6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948556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PHI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6.3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/>
                        <a:t>PHI  </a:t>
                      </a:r>
                      <a:r>
                        <a:rPr lang="it-IT" sz="1050" dirty="0" smtClean="0"/>
                        <a:t>                                               </a:t>
                      </a:r>
                      <a:r>
                        <a:rPr lang="it-IT" sz="1050" b="1" dirty="0" smtClean="0"/>
                        <a:t>Probabilità</a:t>
                      </a:r>
                      <a:r>
                        <a:rPr lang="it-IT" sz="1050" b="1" baseline="0" dirty="0" smtClean="0"/>
                        <a:t> di Ca</a:t>
                      </a:r>
                    </a:p>
                    <a:p>
                      <a:r>
                        <a:rPr lang="it-IT" sz="1050" baseline="0" dirty="0" smtClean="0"/>
                        <a:t>0-24.9                                              11%</a:t>
                      </a:r>
                    </a:p>
                    <a:p>
                      <a:r>
                        <a:rPr lang="it-IT" sz="1050" baseline="0" dirty="0" smtClean="0"/>
                        <a:t>25-34.9                                            18%</a:t>
                      </a:r>
                    </a:p>
                    <a:p>
                      <a:r>
                        <a:rPr lang="it-IT" sz="1050" baseline="0" dirty="0" smtClean="0"/>
                        <a:t>35-54                                                33%</a:t>
                      </a:r>
                    </a:p>
                    <a:p>
                      <a:r>
                        <a:rPr lang="it-IT" sz="1050" baseline="0" dirty="0" smtClean="0"/>
                        <a:t>&gt;55                                                    52%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23528" y="5445224"/>
          <a:ext cx="8424935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736"/>
                <a:gridCol w="5373981"/>
                <a:gridCol w="175721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11.0%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chemeClr val="bg1"/>
                          </a:solidFill>
                        </a:rPr>
                        <a:t>In studi scientifici, pazienti con valori di PHI tra 0.0 e 24.9 possono presentare alla biopsia una probabilità dell’11.0% di avere un </a:t>
                      </a:r>
                      <a:r>
                        <a:rPr lang="it-IT" sz="1100" dirty="0" err="1" smtClean="0">
                          <a:solidFill>
                            <a:schemeClr val="bg1"/>
                          </a:solidFill>
                        </a:rPr>
                        <a:t>ca</a:t>
                      </a:r>
                      <a:r>
                        <a:rPr lang="it-IT" sz="1100" dirty="0" smtClean="0">
                          <a:solidFill>
                            <a:schemeClr val="bg1"/>
                          </a:solidFill>
                        </a:rPr>
                        <a:t> prostatico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bg1"/>
                          </a:solidFill>
                        </a:rPr>
                        <a:t>Risultato precedente</a:t>
                      </a:r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563888" y="548681"/>
          <a:ext cx="2952328" cy="122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7"/>
                <a:gridCol w="2448271"/>
              </a:tblGrid>
              <a:tr h="423526">
                <a:tc rowSpan="3">
                  <a:txBody>
                    <a:bodyPr/>
                    <a:lstStyle/>
                    <a:p>
                      <a:r>
                        <a:rPr lang="it-IT" sz="1600" dirty="0" smtClean="0"/>
                        <a:t>Campione</a:t>
                      </a:r>
                      <a:endParaRPr lang="it-IT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ID 123456</a:t>
                      </a:r>
                      <a:endParaRPr lang="it-IT" sz="1100" dirty="0"/>
                    </a:p>
                  </a:txBody>
                  <a:tcPr/>
                </a:tc>
              </a:tr>
              <a:tr h="40030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Ora di arrivo</a:t>
                      </a:r>
                    </a:p>
                    <a:p>
                      <a:r>
                        <a:rPr lang="it-IT" sz="1000" dirty="0" smtClean="0"/>
                        <a:t>Giorno</a:t>
                      </a:r>
                      <a:r>
                        <a:rPr lang="it-IT" sz="1000" baseline="0" dirty="0" smtClean="0"/>
                        <a:t> di arrivo</a:t>
                      </a:r>
                      <a:endParaRPr lang="it-IT" sz="1000" dirty="0"/>
                    </a:p>
                  </a:txBody>
                  <a:tcPr/>
                </a:tc>
              </a:tr>
              <a:tr h="40030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Orario</a:t>
                      </a:r>
                      <a:r>
                        <a:rPr lang="it-IT" sz="1100" baseline="0" dirty="0" smtClean="0"/>
                        <a:t> e giorno di validazione</a:t>
                      </a:r>
                      <a:endParaRPr lang="it-IT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6588224" y="548679"/>
          <a:ext cx="2160240" cy="121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340"/>
                <a:gridCol w="1586900"/>
              </a:tblGrid>
              <a:tr h="638207">
                <a:tc rowSpan="2">
                  <a:txBody>
                    <a:bodyPr/>
                    <a:lstStyle/>
                    <a:p>
                      <a:r>
                        <a:rPr lang="it-IT" sz="1600" dirty="0" smtClean="0"/>
                        <a:t>Richiedente</a:t>
                      </a:r>
                      <a:endParaRPr lang="it-IT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Medico richiedente</a:t>
                      </a:r>
                    </a:p>
                    <a:p>
                      <a:r>
                        <a:rPr lang="it-IT" sz="1000" dirty="0" smtClean="0"/>
                        <a:t>Reparto</a:t>
                      </a:r>
                    </a:p>
                    <a:p>
                      <a:r>
                        <a:rPr lang="it-IT" sz="1000" dirty="0" smtClean="0"/>
                        <a:t>Tel</a:t>
                      </a:r>
                    </a:p>
                    <a:p>
                      <a:r>
                        <a:rPr lang="it-IT" sz="1000" dirty="0" smtClean="0"/>
                        <a:t>mail</a:t>
                      </a:r>
                      <a:endParaRPr lang="it-IT" sz="1000" dirty="0"/>
                    </a:p>
                  </a:txBody>
                  <a:tcPr/>
                </a:tc>
              </a:tr>
              <a:tr h="51392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331640" y="0"/>
          <a:ext cx="6096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476672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bg1"/>
                          </a:solidFill>
                        </a:rPr>
                        <a:t>REFERTO</a:t>
                      </a:r>
                      <a:endParaRPr lang="it-IT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23528" y="548680"/>
          <a:ext cx="3168352" cy="1188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13"/>
                <a:gridCol w="2799939"/>
              </a:tblGrid>
              <a:tr h="288032">
                <a:tc rowSpan="3">
                  <a:txBody>
                    <a:bodyPr/>
                    <a:lstStyle/>
                    <a:p>
                      <a:r>
                        <a:rPr lang="it-IT" sz="1800" dirty="0" smtClean="0"/>
                        <a:t>Paziente</a:t>
                      </a:r>
                      <a:endParaRPr lang="it-IT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Nome e Cognome     data di nascita</a:t>
                      </a:r>
                      <a:endParaRPr lang="it-IT" sz="1000" dirty="0"/>
                    </a:p>
                  </a:txBody>
                  <a:tcPr/>
                </a:tc>
              </a:tr>
              <a:tr h="33603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Residenza</a:t>
                      </a:r>
                      <a:r>
                        <a:rPr lang="it-IT" sz="1000" baseline="0" dirty="0" smtClean="0"/>
                        <a:t> </a:t>
                      </a:r>
                      <a:r>
                        <a:rPr lang="it-IT" sz="1000" baseline="0" dirty="0" err="1" smtClean="0"/>
                        <a:t>tel</a:t>
                      </a:r>
                      <a:r>
                        <a:rPr lang="it-IT" sz="1000" baseline="0" dirty="0" smtClean="0"/>
                        <a:t> 123456    mail</a:t>
                      </a:r>
                      <a:endParaRPr lang="it-IT" sz="1000" dirty="0"/>
                    </a:p>
                  </a:txBody>
                  <a:tcPr/>
                </a:tc>
              </a:tr>
              <a:tr h="56462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Peso    Altezza</a:t>
                      </a:r>
                    </a:p>
                    <a:p>
                      <a:r>
                        <a:rPr lang="it-IT" sz="1000" dirty="0" smtClean="0"/>
                        <a:t>Dati clinici</a:t>
                      </a:r>
                      <a:endParaRPr lang="it-IT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23528" y="1772816"/>
          <a:ext cx="8424935" cy="359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835293"/>
                <a:gridCol w="3744416"/>
                <a:gridCol w="1224136"/>
                <a:gridCol w="936103"/>
              </a:tblGrid>
              <a:tr h="519688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Esame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Risultato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Intervallo riferimento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Risultato precedente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Note</a:t>
                      </a:r>
                      <a:endParaRPr lang="it-IT" sz="1100" dirty="0"/>
                    </a:p>
                  </a:txBody>
                  <a:tcPr/>
                </a:tc>
              </a:tr>
              <a:tr h="389151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PSA tot (ng/ml)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&lt; 2.0 normale</a:t>
                      </a:r>
                    </a:p>
                    <a:p>
                      <a:r>
                        <a:rPr lang="it-IT" sz="900" dirty="0" smtClean="0"/>
                        <a:t>&gt;2.0 rischio</a:t>
                      </a:r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89151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Free PSA (ng/ml)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Vedi % Free PSA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89151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pro2PSA (</a:t>
                      </a:r>
                      <a:r>
                        <a:rPr lang="it-IT" sz="1400" b="1" dirty="0" err="1" smtClean="0"/>
                        <a:t>pg</a:t>
                      </a:r>
                      <a:r>
                        <a:rPr lang="it-IT" sz="1400" b="1" dirty="0" smtClean="0"/>
                        <a:t>/ml)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16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Vedi</a:t>
                      </a:r>
                      <a:r>
                        <a:rPr lang="it-IT" sz="900" baseline="0" dirty="0" smtClean="0"/>
                        <a:t> PHI</a:t>
                      </a:r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58246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% Free PSA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12.5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b="1" baseline="0" dirty="0" smtClean="0"/>
                        <a:t>    %</a:t>
                      </a:r>
                      <a:r>
                        <a:rPr lang="it-IT" sz="1050" b="1" dirty="0" smtClean="0"/>
                        <a:t> Free PSA     &lt;60aa.         &lt;60  &lt;70aa           &gt;</a:t>
                      </a:r>
                      <a:r>
                        <a:rPr lang="it-IT" sz="1050" b="1" dirty="0" err="1" smtClean="0"/>
                        <a:t>70aa</a:t>
                      </a:r>
                      <a:r>
                        <a:rPr lang="it-IT" sz="1050" b="1" dirty="0" smtClean="0"/>
                        <a:t>.</a:t>
                      </a:r>
                    </a:p>
                    <a:p>
                      <a:r>
                        <a:rPr lang="it-IT" sz="1050" dirty="0" smtClean="0"/>
                        <a:t>&lt;7                           85                        95                     96</a:t>
                      </a:r>
                    </a:p>
                    <a:p>
                      <a:r>
                        <a:rPr lang="it-IT" sz="1050" dirty="0" smtClean="0"/>
                        <a:t>7-15                       25                        50                     60</a:t>
                      </a:r>
                    </a:p>
                    <a:p>
                      <a:r>
                        <a:rPr lang="it-IT" sz="1050" dirty="0" smtClean="0"/>
                        <a:t>16-25                     11                        27                     35</a:t>
                      </a:r>
                    </a:p>
                    <a:p>
                      <a:r>
                        <a:rPr lang="it-IT" sz="1050" dirty="0" smtClean="0"/>
                        <a:t>&gt;25                           2                          6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948556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PHI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45.2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/>
                        <a:t>PHI  </a:t>
                      </a:r>
                      <a:r>
                        <a:rPr lang="it-IT" sz="1050" dirty="0" smtClean="0"/>
                        <a:t>                                               </a:t>
                      </a:r>
                      <a:r>
                        <a:rPr lang="it-IT" sz="1050" b="1" dirty="0" smtClean="0"/>
                        <a:t>Probabilità</a:t>
                      </a:r>
                      <a:r>
                        <a:rPr lang="it-IT" sz="1050" b="1" baseline="0" dirty="0" smtClean="0"/>
                        <a:t> di Ca</a:t>
                      </a:r>
                    </a:p>
                    <a:p>
                      <a:r>
                        <a:rPr lang="it-IT" sz="1050" baseline="0" dirty="0" smtClean="0"/>
                        <a:t>0-24.9                                              11%</a:t>
                      </a:r>
                    </a:p>
                    <a:p>
                      <a:r>
                        <a:rPr lang="it-IT" sz="1050" baseline="0" dirty="0" smtClean="0"/>
                        <a:t>25-34.9                                            18%</a:t>
                      </a:r>
                    </a:p>
                    <a:p>
                      <a:r>
                        <a:rPr lang="it-IT" sz="1050" baseline="0" dirty="0" smtClean="0"/>
                        <a:t>35-54                                                33%</a:t>
                      </a:r>
                    </a:p>
                    <a:p>
                      <a:r>
                        <a:rPr lang="it-IT" sz="1050" baseline="0" dirty="0" smtClean="0"/>
                        <a:t>&gt;55                                                    52%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23529" y="5373216"/>
          <a:ext cx="8424935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736"/>
                <a:gridCol w="5373981"/>
                <a:gridCol w="175721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32.7%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chemeClr val="bg1"/>
                          </a:solidFill>
                        </a:rPr>
                        <a:t>In studi scientifici, pazienti con valori di PHI tra 35 e 54 possono presentare alla biopsia una probabilità dell’33.0% di avere un </a:t>
                      </a:r>
                      <a:r>
                        <a:rPr lang="it-IT" sz="1100" dirty="0" err="1" smtClean="0">
                          <a:solidFill>
                            <a:schemeClr val="bg1"/>
                          </a:solidFill>
                        </a:rPr>
                        <a:t>ca</a:t>
                      </a:r>
                      <a:r>
                        <a:rPr lang="it-IT" sz="1100" dirty="0" smtClean="0">
                          <a:solidFill>
                            <a:schemeClr val="bg1"/>
                          </a:solidFill>
                        </a:rPr>
                        <a:t> prostatico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bg1"/>
                          </a:solidFill>
                        </a:rPr>
                        <a:t>Risultato precedente</a:t>
                      </a:r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563888" y="548681"/>
          <a:ext cx="2952328" cy="122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7"/>
                <a:gridCol w="2448271"/>
              </a:tblGrid>
              <a:tr h="423526">
                <a:tc rowSpan="3">
                  <a:txBody>
                    <a:bodyPr/>
                    <a:lstStyle/>
                    <a:p>
                      <a:r>
                        <a:rPr lang="it-IT" sz="1600" dirty="0" smtClean="0"/>
                        <a:t>Campione</a:t>
                      </a:r>
                      <a:endParaRPr lang="it-IT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ID 123456</a:t>
                      </a:r>
                      <a:endParaRPr lang="it-IT" sz="1100" dirty="0"/>
                    </a:p>
                  </a:txBody>
                  <a:tcPr/>
                </a:tc>
              </a:tr>
              <a:tr h="40030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Ora di arrivo</a:t>
                      </a:r>
                    </a:p>
                    <a:p>
                      <a:r>
                        <a:rPr lang="it-IT" sz="1000" dirty="0" smtClean="0"/>
                        <a:t>Giorno</a:t>
                      </a:r>
                      <a:r>
                        <a:rPr lang="it-IT" sz="1000" baseline="0" dirty="0" smtClean="0"/>
                        <a:t> di arrivo</a:t>
                      </a:r>
                      <a:endParaRPr lang="it-IT" sz="1000" dirty="0"/>
                    </a:p>
                  </a:txBody>
                  <a:tcPr/>
                </a:tc>
              </a:tr>
              <a:tr h="40030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Orario</a:t>
                      </a:r>
                      <a:r>
                        <a:rPr lang="it-IT" sz="1100" baseline="0" dirty="0" smtClean="0"/>
                        <a:t> e giorno di validazione</a:t>
                      </a:r>
                      <a:endParaRPr lang="it-IT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6588224" y="548679"/>
          <a:ext cx="2160240" cy="121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340"/>
                <a:gridCol w="1586900"/>
              </a:tblGrid>
              <a:tr h="638207">
                <a:tc rowSpan="2">
                  <a:txBody>
                    <a:bodyPr/>
                    <a:lstStyle/>
                    <a:p>
                      <a:r>
                        <a:rPr lang="it-IT" sz="1600" dirty="0" smtClean="0"/>
                        <a:t>Richiedente</a:t>
                      </a:r>
                      <a:endParaRPr lang="it-IT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Medico richiedente</a:t>
                      </a:r>
                    </a:p>
                    <a:p>
                      <a:r>
                        <a:rPr lang="it-IT" sz="1000" dirty="0" smtClean="0"/>
                        <a:t>Reparto</a:t>
                      </a:r>
                    </a:p>
                    <a:p>
                      <a:r>
                        <a:rPr lang="it-IT" sz="1000" dirty="0" smtClean="0"/>
                        <a:t>Tel</a:t>
                      </a:r>
                    </a:p>
                    <a:p>
                      <a:r>
                        <a:rPr lang="it-IT" sz="1000" dirty="0" smtClean="0"/>
                        <a:t>mail</a:t>
                      </a:r>
                      <a:endParaRPr lang="it-IT" sz="1000" dirty="0"/>
                    </a:p>
                  </a:txBody>
                  <a:tcPr/>
                </a:tc>
              </a:tr>
              <a:tr h="51392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331640" y="0"/>
          <a:ext cx="6096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548680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bg1"/>
                          </a:solidFill>
                        </a:rPr>
                        <a:t>REFERTO</a:t>
                      </a:r>
                      <a:endParaRPr lang="it-IT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1803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23528" y="548680"/>
          <a:ext cx="3168352" cy="1188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13"/>
                <a:gridCol w="2799939"/>
              </a:tblGrid>
              <a:tr h="288032">
                <a:tc rowSpan="3">
                  <a:txBody>
                    <a:bodyPr/>
                    <a:lstStyle/>
                    <a:p>
                      <a:r>
                        <a:rPr lang="it-IT" sz="1800" dirty="0" smtClean="0"/>
                        <a:t>Paziente</a:t>
                      </a:r>
                      <a:endParaRPr lang="it-IT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Nome e Cognome     data di nascita</a:t>
                      </a:r>
                      <a:endParaRPr lang="it-IT" sz="1000" dirty="0"/>
                    </a:p>
                  </a:txBody>
                  <a:tcPr/>
                </a:tc>
              </a:tr>
              <a:tr h="33603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Residenza</a:t>
                      </a:r>
                      <a:r>
                        <a:rPr lang="it-IT" sz="1000" baseline="0" dirty="0" smtClean="0"/>
                        <a:t> </a:t>
                      </a:r>
                      <a:r>
                        <a:rPr lang="it-IT" sz="1000" baseline="0" dirty="0" err="1" smtClean="0"/>
                        <a:t>tel</a:t>
                      </a:r>
                      <a:r>
                        <a:rPr lang="it-IT" sz="1000" baseline="0" dirty="0" smtClean="0"/>
                        <a:t> 123456    mail</a:t>
                      </a:r>
                      <a:endParaRPr lang="it-IT" sz="1000" dirty="0"/>
                    </a:p>
                  </a:txBody>
                  <a:tcPr/>
                </a:tc>
              </a:tr>
              <a:tr h="56462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Peso    Altezza</a:t>
                      </a:r>
                    </a:p>
                    <a:p>
                      <a:r>
                        <a:rPr lang="it-IT" sz="1000" dirty="0" smtClean="0"/>
                        <a:t>Dati clinici</a:t>
                      </a:r>
                      <a:endParaRPr lang="it-IT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23528" y="1772816"/>
          <a:ext cx="8424935" cy="359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979309"/>
                <a:gridCol w="3600400"/>
                <a:gridCol w="1224136"/>
                <a:gridCol w="936103"/>
              </a:tblGrid>
              <a:tr h="519688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Esame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Risultato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Intervallo riferimento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Risultato precedente</a:t>
                      </a:r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Note</a:t>
                      </a:r>
                      <a:endParaRPr lang="it-IT" sz="1100" dirty="0"/>
                    </a:p>
                  </a:txBody>
                  <a:tcPr/>
                </a:tc>
              </a:tr>
              <a:tr h="389151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PSA tot (ng/ml)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it-I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&lt; 2.0 normale</a:t>
                      </a:r>
                    </a:p>
                    <a:p>
                      <a:r>
                        <a:rPr lang="it-IT" sz="900" dirty="0" smtClean="0"/>
                        <a:t>&gt;2.0 rischio</a:t>
                      </a:r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89151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Free PSA (ng/ml)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Vedi % Free PSA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89151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pro2PSA (</a:t>
                      </a:r>
                      <a:r>
                        <a:rPr lang="it-IT" sz="1400" b="1" dirty="0" err="1" smtClean="0"/>
                        <a:t>pg</a:t>
                      </a:r>
                      <a:r>
                        <a:rPr lang="it-IT" sz="1400" b="1" dirty="0" smtClean="0"/>
                        <a:t>/ml)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30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Vedi</a:t>
                      </a:r>
                      <a:r>
                        <a:rPr lang="it-IT" sz="900" baseline="0" dirty="0" smtClean="0"/>
                        <a:t> PHI</a:t>
                      </a:r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58246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% Free PSA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10.0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baseline="0" dirty="0" smtClean="0"/>
                        <a:t> </a:t>
                      </a:r>
                      <a:r>
                        <a:rPr lang="it-IT" sz="1050" b="1" baseline="0" dirty="0" smtClean="0"/>
                        <a:t>   %</a:t>
                      </a:r>
                      <a:r>
                        <a:rPr lang="it-IT" sz="1050" b="1" dirty="0" smtClean="0"/>
                        <a:t> Free PSA     &lt;60aa.         &lt;60  &lt;70aa           &gt;</a:t>
                      </a:r>
                      <a:r>
                        <a:rPr lang="it-IT" sz="1050" b="1" dirty="0" err="1" smtClean="0"/>
                        <a:t>70aa</a:t>
                      </a:r>
                      <a:r>
                        <a:rPr lang="it-IT" sz="1050" b="1" dirty="0" smtClean="0"/>
                        <a:t>.</a:t>
                      </a:r>
                    </a:p>
                    <a:p>
                      <a:r>
                        <a:rPr lang="it-IT" sz="1050" dirty="0" smtClean="0"/>
                        <a:t>&lt;7                           85                        95                     96</a:t>
                      </a:r>
                    </a:p>
                    <a:p>
                      <a:r>
                        <a:rPr lang="it-IT" sz="1050" dirty="0" smtClean="0"/>
                        <a:t>7-15                       25                        50                     60</a:t>
                      </a:r>
                    </a:p>
                    <a:p>
                      <a:r>
                        <a:rPr lang="it-IT" sz="1050" dirty="0" smtClean="0"/>
                        <a:t>16-25                     11                        27                     35</a:t>
                      </a:r>
                    </a:p>
                    <a:p>
                      <a:r>
                        <a:rPr lang="it-IT" sz="1050" dirty="0" smtClean="0"/>
                        <a:t>&gt;25                           2                          6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948556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PHI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94.9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b="1" dirty="0" smtClean="0"/>
                        <a:t>PHI  </a:t>
                      </a:r>
                      <a:r>
                        <a:rPr lang="it-IT" sz="1050" dirty="0" smtClean="0"/>
                        <a:t>                                               </a:t>
                      </a:r>
                      <a:r>
                        <a:rPr lang="it-IT" sz="1050" b="1" dirty="0" smtClean="0"/>
                        <a:t>Probabilità</a:t>
                      </a:r>
                      <a:r>
                        <a:rPr lang="it-IT" sz="1050" b="1" baseline="0" dirty="0" smtClean="0"/>
                        <a:t> di Ca</a:t>
                      </a:r>
                    </a:p>
                    <a:p>
                      <a:r>
                        <a:rPr lang="it-IT" sz="1050" baseline="0" dirty="0" smtClean="0"/>
                        <a:t>0-24.9                                              11%</a:t>
                      </a:r>
                    </a:p>
                    <a:p>
                      <a:r>
                        <a:rPr lang="it-IT" sz="1050" baseline="0" dirty="0" smtClean="0"/>
                        <a:t>25-34.9                                            18%</a:t>
                      </a:r>
                    </a:p>
                    <a:p>
                      <a:r>
                        <a:rPr lang="it-IT" sz="1050" baseline="0" dirty="0" smtClean="0"/>
                        <a:t>35-54                                                33%</a:t>
                      </a:r>
                    </a:p>
                    <a:p>
                      <a:r>
                        <a:rPr lang="it-IT" sz="1050" baseline="0" dirty="0" smtClean="0"/>
                        <a:t>&gt;55                                                    52%</a:t>
                      </a:r>
                      <a:endParaRPr lang="it-I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23529" y="5373216"/>
          <a:ext cx="8424935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736"/>
                <a:gridCol w="5373981"/>
                <a:gridCol w="175721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52.7%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chemeClr val="bg1"/>
                          </a:solidFill>
                        </a:rPr>
                        <a:t>In studi scientifici, pazienti con valori di PHI </a:t>
                      </a:r>
                      <a:r>
                        <a:rPr lang="it-IT" sz="1100" baseline="0" dirty="0" smtClean="0">
                          <a:solidFill>
                            <a:schemeClr val="bg1"/>
                          </a:solidFill>
                        </a:rPr>
                        <a:t> &gt;5</a:t>
                      </a:r>
                      <a:r>
                        <a:rPr lang="it-IT" sz="1100" dirty="0" smtClean="0">
                          <a:solidFill>
                            <a:schemeClr val="bg1"/>
                          </a:solidFill>
                        </a:rPr>
                        <a:t>4 possono presentare alla biopsia una probabilità dell’52.0% di avere un </a:t>
                      </a:r>
                      <a:r>
                        <a:rPr lang="it-IT" sz="1100" dirty="0" err="1" smtClean="0">
                          <a:solidFill>
                            <a:schemeClr val="bg1"/>
                          </a:solidFill>
                        </a:rPr>
                        <a:t>ca</a:t>
                      </a:r>
                      <a:r>
                        <a:rPr lang="it-IT" sz="1100" dirty="0" smtClean="0">
                          <a:solidFill>
                            <a:schemeClr val="bg1"/>
                          </a:solidFill>
                        </a:rPr>
                        <a:t> prostatico</a:t>
                      </a:r>
                      <a:endParaRPr lang="it-IT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bg1"/>
                          </a:solidFill>
                        </a:rPr>
                        <a:t>Risultato precedente</a:t>
                      </a:r>
                      <a:endParaRPr lang="it-IT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563888" y="548681"/>
          <a:ext cx="2952328" cy="122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7"/>
                <a:gridCol w="2448271"/>
              </a:tblGrid>
              <a:tr h="423526">
                <a:tc rowSpan="3">
                  <a:txBody>
                    <a:bodyPr/>
                    <a:lstStyle/>
                    <a:p>
                      <a:r>
                        <a:rPr lang="it-IT" sz="1600" dirty="0" smtClean="0"/>
                        <a:t>Campione</a:t>
                      </a:r>
                      <a:endParaRPr lang="it-IT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ID 123456</a:t>
                      </a:r>
                      <a:endParaRPr lang="it-IT" sz="1100" dirty="0"/>
                    </a:p>
                  </a:txBody>
                  <a:tcPr/>
                </a:tc>
              </a:tr>
              <a:tr h="40030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Ora di arrivo</a:t>
                      </a:r>
                    </a:p>
                    <a:p>
                      <a:r>
                        <a:rPr lang="it-IT" sz="1000" dirty="0" smtClean="0"/>
                        <a:t>Giorno</a:t>
                      </a:r>
                      <a:r>
                        <a:rPr lang="it-IT" sz="1000" baseline="0" dirty="0" smtClean="0"/>
                        <a:t> di arrivo</a:t>
                      </a:r>
                      <a:endParaRPr lang="it-IT" sz="1000" dirty="0"/>
                    </a:p>
                  </a:txBody>
                  <a:tcPr/>
                </a:tc>
              </a:tr>
              <a:tr h="40030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Orario</a:t>
                      </a:r>
                      <a:r>
                        <a:rPr lang="it-IT" sz="1100" baseline="0" dirty="0" smtClean="0"/>
                        <a:t> e giorno di validazione</a:t>
                      </a:r>
                      <a:endParaRPr lang="it-IT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6588224" y="548679"/>
          <a:ext cx="2160240" cy="121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340"/>
                <a:gridCol w="1586900"/>
              </a:tblGrid>
              <a:tr h="638207">
                <a:tc rowSpan="2">
                  <a:txBody>
                    <a:bodyPr/>
                    <a:lstStyle/>
                    <a:p>
                      <a:r>
                        <a:rPr lang="it-IT" sz="1600" dirty="0" smtClean="0"/>
                        <a:t>Richiedente</a:t>
                      </a:r>
                      <a:endParaRPr lang="it-IT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Medico richiedente</a:t>
                      </a:r>
                    </a:p>
                    <a:p>
                      <a:r>
                        <a:rPr lang="it-IT" sz="1000" dirty="0" smtClean="0"/>
                        <a:t>Reparto</a:t>
                      </a:r>
                    </a:p>
                    <a:p>
                      <a:r>
                        <a:rPr lang="it-IT" sz="1000" dirty="0" smtClean="0"/>
                        <a:t>Tel</a:t>
                      </a:r>
                    </a:p>
                    <a:p>
                      <a:r>
                        <a:rPr lang="it-IT" sz="1000" dirty="0" smtClean="0"/>
                        <a:t>mail</a:t>
                      </a:r>
                      <a:endParaRPr lang="it-IT" sz="1000" dirty="0"/>
                    </a:p>
                  </a:txBody>
                  <a:tcPr/>
                </a:tc>
              </a:tr>
              <a:tr h="51392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331640" y="0"/>
          <a:ext cx="6096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548680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bg1"/>
                          </a:solidFill>
                        </a:rPr>
                        <a:t>REFERTO</a:t>
                      </a:r>
                      <a:endParaRPr lang="it-IT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8649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fvito\Desktop\Basilicata\tavole palatine - metapon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73" y="-19946"/>
            <a:ext cx="9289032" cy="6977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29120" y="6603870"/>
            <a:ext cx="392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Basilicata: Metaponto , tavole palatine </a:t>
            </a:r>
            <a:endParaRPr lang="it-IT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132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07904" y="2780928"/>
            <a:ext cx="2197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I risultati</a:t>
            </a:r>
            <a:endParaRPr lang="it-IT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3"/>
            <a:ext cx="85689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5301208"/>
            <a:ext cx="842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Purpose</a:t>
            </a:r>
            <a:r>
              <a:rPr lang="it-IT" dirty="0" smtClean="0">
                <a:solidFill>
                  <a:schemeClr val="bg1"/>
                </a:solidFill>
              </a:rPr>
              <a:t>: </a:t>
            </a:r>
            <a:r>
              <a:rPr lang="it-IT" dirty="0" err="1" smtClean="0">
                <a:solidFill>
                  <a:schemeClr val="bg1"/>
                </a:solidFill>
              </a:rPr>
              <a:t>objective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was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study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influence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assay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standardization</a:t>
            </a:r>
            <a:r>
              <a:rPr lang="it-IT" dirty="0" smtClean="0">
                <a:solidFill>
                  <a:schemeClr val="bg1"/>
                </a:solidFill>
              </a:rPr>
              <a:t> on </a:t>
            </a:r>
            <a:r>
              <a:rPr lang="it-IT" dirty="0" err="1" smtClean="0">
                <a:solidFill>
                  <a:schemeClr val="bg1"/>
                </a:solidFill>
              </a:rPr>
              <a:t>these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markers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5949280"/>
            <a:ext cx="8001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Phi can </a:t>
            </a:r>
            <a:r>
              <a:rPr lang="it-IT" dirty="0" err="1" smtClean="0">
                <a:solidFill>
                  <a:schemeClr val="bg1"/>
                </a:solidFill>
              </a:rPr>
              <a:t>be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calculated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using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Hybritech</a:t>
            </a:r>
            <a:r>
              <a:rPr lang="it-IT" dirty="0" smtClean="0">
                <a:solidFill>
                  <a:schemeClr val="bg1"/>
                </a:solidFill>
              </a:rPr>
              <a:t> or WHO </a:t>
            </a:r>
            <a:r>
              <a:rPr lang="it-IT" dirty="0" err="1" smtClean="0">
                <a:solidFill>
                  <a:schemeClr val="bg1"/>
                </a:solidFill>
              </a:rPr>
              <a:t>standardized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assays</a:t>
            </a:r>
            <a:r>
              <a:rPr lang="it-IT" dirty="0" smtClean="0">
                <a:solidFill>
                  <a:schemeClr val="bg1"/>
                </a:solidFill>
              </a:rPr>
              <a:t>, and </a:t>
            </a:r>
            <a:r>
              <a:rPr lang="it-IT" dirty="0" err="1" smtClean="0">
                <a:solidFill>
                  <a:schemeClr val="bg1"/>
                </a:solidFill>
              </a:rPr>
              <a:t>significantly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improved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prediction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biopsy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outcome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over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%fPSA</a:t>
            </a:r>
            <a:r>
              <a:rPr lang="it-IT" dirty="0" smtClean="0">
                <a:solidFill>
                  <a:schemeClr val="bg1"/>
                </a:solidFill>
              </a:rPr>
              <a:t> or PSA alone.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9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5949280"/>
            <a:ext cx="876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ROC curve </a:t>
            </a:r>
            <a:r>
              <a:rPr lang="it-IT" sz="1600" dirty="0" err="1" smtClean="0">
                <a:solidFill>
                  <a:schemeClr val="bg1"/>
                </a:solidFill>
              </a:rPr>
              <a:t>analysis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comparing</a:t>
            </a:r>
            <a:r>
              <a:rPr lang="it-IT" sz="1600" dirty="0" smtClean="0">
                <a:solidFill>
                  <a:schemeClr val="bg1"/>
                </a:solidFill>
              </a:rPr>
              <a:t> phi, </a:t>
            </a:r>
            <a:r>
              <a:rPr lang="it-IT" sz="1600" dirty="0" err="1" smtClean="0">
                <a:solidFill>
                  <a:schemeClr val="bg1"/>
                </a:solidFill>
              </a:rPr>
              <a:t>%fPSA</a:t>
            </a:r>
            <a:r>
              <a:rPr lang="it-IT" sz="1600" dirty="0" smtClean="0">
                <a:solidFill>
                  <a:schemeClr val="bg1"/>
                </a:solidFill>
              </a:rPr>
              <a:t>, and PSA </a:t>
            </a:r>
            <a:r>
              <a:rPr lang="it-IT" sz="1600" dirty="0" err="1" smtClean="0">
                <a:solidFill>
                  <a:schemeClr val="bg1"/>
                </a:solidFill>
              </a:rPr>
              <a:t>for</a:t>
            </a:r>
            <a:r>
              <a:rPr lang="it-IT" sz="1600" dirty="0" smtClean="0">
                <a:solidFill>
                  <a:schemeClr val="bg1"/>
                </a:solidFill>
              </a:rPr>
              <a:t> prostate </a:t>
            </a:r>
            <a:r>
              <a:rPr lang="it-IT" sz="1600" dirty="0" err="1" smtClean="0">
                <a:solidFill>
                  <a:schemeClr val="bg1"/>
                </a:solidFill>
              </a:rPr>
              <a:t>cancer</a:t>
            </a:r>
            <a:r>
              <a:rPr lang="it-IT" sz="1600" dirty="0" smtClean="0">
                <a:solidFill>
                  <a:schemeClr val="bg1"/>
                </a:solidFill>
              </a:rPr>
              <a:t> detection in </a:t>
            </a:r>
            <a:r>
              <a:rPr lang="it-IT" sz="1600" dirty="0" err="1" smtClean="0">
                <a:solidFill>
                  <a:schemeClr val="bg1"/>
                </a:solidFill>
              </a:rPr>
              <a:t>men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with</a:t>
            </a:r>
            <a:r>
              <a:rPr lang="it-IT" sz="1600" dirty="0" smtClean="0">
                <a:solidFill>
                  <a:schemeClr val="bg1"/>
                </a:solidFill>
              </a:rPr>
              <a:t> PSA </a:t>
            </a:r>
            <a:r>
              <a:rPr lang="it-IT" sz="1600" dirty="0" err="1" smtClean="0">
                <a:solidFill>
                  <a:schemeClr val="bg1"/>
                </a:solidFill>
              </a:rPr>
              <a:t>levels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 err="1" smtClean="0">
                <a:solidFill>
                  <a:schemeClr val="bg1"/>
                </a:solidFill>
              </a:rPr>
              <a:t>of</a:t>
            </a:r>
            <a:r>
              <a:rPr lang="it-IT" sz="1600" dirty="0" smtClean="0">
                <a:solidFill>
                  <a:schemeClr val="bg1"/>
                </a:solidFill>
              </a:rPr>
              <a:t> 1.6 – 7.8 ng/ml (WHO </a:t>
            </a:r>
            <a:r>
              <a:rPr lang="it-IT" sz="1600" dirty="0" err="1" smtClean="0">
                <a:solidFill>
                  <a:schemeClr val="bg1"/>
                </a:solidFill>
              </a:rPr>
              <a:t>calibration</a:t>
            </a:r>
            <a:r>
              <a:rPr lang="it-IT" sz="1600" dirty="0" smtClean="0">
                <a:solidFill>
                  <a:schemeClr val="bg1"/>
                </a:solidFill>
              </a:rPr>
              <a:t>). 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6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>
            <p:custDataLst>
              <p:tags r:id="rId2"/>
            </p:custDataLst>
          </p:nvPr>
        </p:nvSpPr>
        <p:spPr>
          <a:xfrm>
            <a:off x="0" y="0"/>
            <a:ext cx="9116536" cy="170080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ROC CURVA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Studio della funzione che lega, in un test quantitativo,  la </a:t>
            </a:r>
            <a:r>
              <a:rPr lang="it-IT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probabiltà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ottenere un risultato vero positivo nella classe dei malati veri (ossia la </a:t>
            </a:r>
            <a:r>
              <a:rPr lang="it-IT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sensibiltà</a:t>
            </a: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alla probabilità di ottenere un risultato falso positivo nella classe dei soggetti sani (ossia la specificità).</a:t>
            </a:r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80"/>
          <a:stretch>
            <a:fillRect/>
          </a:stretch>
        </p:blipFill>
        <p:spPr bwMode="auto">
          <a:xfrm>
            <a:off x="0" y="1700807"/>
            <a:ext cx="9144000" cy="515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82314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>
            <p:custDataLst>
              <p:tags r:id="rId2"/>
            </p:custDataLst>
          </p:nvPr>
        </p:nvSpPr>
        <p:spPr>
          <a:xfrm>
            <a:off x="2668" y="620687"/>
            <a:ext cx="906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INTEPRETAZIONE DEL VALORE DELLE ROC CURVE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611560" y="1916832"/>
            <a:ext cx="78277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AUC = 0,5          test non informativo</a:t>
            </a:r>
          </a:p>
          <a:p>
            <a:endParaRPr lang="it-IT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0,5&lt;AUC&lt;0,7     test poco accurato</a:t>
            </a:r>
          </a:p>
          <a:p>
            <a:endParaRPr lang="it-IT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0,7&lt;AUC&lt;0,9     test moderatamente accurato</a:t>
            </a:r>
          </a:p>
          <a:p>
            <a:endParaRPr lang="it-IT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0,9&lt;AUC&lt;1,0     test altamente accurato</a:t>
            </a:r>
          </a:p>
          <a:p>
            <a:endParaRPr lang="it-IT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AUC = 1             test </a:t>
            </a:r>
            <a:r>
              <a:rPr lang="it-I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perfettto</a:t>
            </a:r>
            <a:endParaRPr lang="it-IT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56240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1520" y="2204864"/>
          <a:ext cx="864096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phi </a:t>
                      </a:r>
                      <a:r>
                        <a:rPr lang="it-IT" dirty="0" err="1" smtClean="0"/>
                        <a:t>range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Probability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cancer</a:t>
                      </a:r>
                      <a:r>
                        <a:rPr lang="it-IT" dirty="0" smtClean="0"/>
                        <a:t> (95% </a:t>
                      </a:r>
                      <a:r>
                        <a:rPr lang="it-IT" dirty="0" err="1" smtClean="0"/>
                        <a:t>confidence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interval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Relative </a:t>
                      </a:r>
                      <a:r>
                        <a:rPr lang="it-IT" dirty="0" err="1" smtClean="0"/>
                        <a:t>risk</a:t>
                      </a:r>
                      <a:r>
                        <a:rPr lang="it-IT" dirty="0" smtClean="0"/>
                        <a:t> (95% </a:t>
                      </a:r>
                      <a:r>
                        <a:rPr lang="it-IT" dirty="0" err="1" smtClean="0"/>
                        <a:t>confidence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interval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Percent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patient</a:t>
                      </a:r>
                      <a:r>
                        <a:rPr lang="it-IT" dirty="0" smtClean="0"/>
                        <a:t> in phi </a:t>
                      </a:r>
                      <a:r>
                        <a:rPr lang="it-IT" dirty="0" err="1" smtClean="0"/>
                        <a:t>range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0 -28.9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11.3%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26.8%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29 – 39.9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18%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31.4%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40 – 61.9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34%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3.0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28.3%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&gt; 62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49.6%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13.5%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</a:rPr>
              <a:t>Decreased</a:t>
            </a:r>
            <a:r>
              <a:rPr lang="it-IT" sz="2800" dirty="0" smtClean="0">
                <a:solidFill>
                  <a:schemeClr val="bg1"/>
                </a:solidFill>
              </a:rPr>
              <a:t> Prostate </a:t>
            </a:r>
            <a:r>
              <a:rPr lang="it-IT" sz="2800" dirty="0" err="1" smtClean="0">
                <a:solidFill>
                  <a:schemeClr val="bg1"/>
                </a:solidFill>
              </a:rPr>
              <a:t>Cancer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Mortality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during</a:t>
            </a:r>
            <a:r>
              <a:rPr lang="it-IT" sz="2800" dirty="0" smtClean="0">
                <a:solidFill>
                  <a:schemeClr val="bg1"/>
                </a:solidFill>
              </a:rPr>
              <a:t> PSA ERA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80% </a:t>
            </a:r>
            <a:r>
              <a:rPr lang="it-IT" sz="2400" dirty="0" err="1" smtClean="0">
                <a:solidFill>
                  <a:schemeClr val="bg1"/>
                </a:solidFill>
              </a:rPr>
              <a:t>reduction</a:t>
            </a:r>
            <a:r>
              <a:rPr lang="it-IT" sz="2400" dirty="0" smtClean="0">
                <a:solidFill>
                  <a:schemeClr val="bg1"/>
                </a:solidFill>
              </a:rPr>
              <a:t> in the </a:t>
            </a:r>
            <a:r>
              <a:rPr lang="it-IT" sz="2400" dirty="0" err="1" smtClean="0">
                <a:solidFill>
                  <a:schemeClr val="bg1"/>
                </a:solidFill>
              </a:rPr>
              <a:t>proportion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presenting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with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metastatic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disease</a:t>
            </a:r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45% </a:t>
            </a:r>
            <a:r>
              <a:rPr lang="it-IT" sz="2400" dirty="0" err="1" smtClean="0">
                <a:solidFill>
                  <a:schemeClr val="bg1"/>
                </a:solidFill>
              </a:rPr>
              <a:t>reduction</a:t>
            </a:r>
            <a:r>
              <a:rPr lang="it-IT" sz="2400" dirty="0" smtClean="0">
                <a:solidFill>
                  <a:schemeClr val="bg1"/>
                </a:solidFill>
              </a:rPr>
              <a:t> in </a:t>
            </a:r>
            <a:r>
              <a:rPr lang="it-IT" sz="2400" dirty="0" err="1" smtClean="0">
                <a:solidFill>
                  <a:schemeClr val="bg1"/>
                </a:solidFill>
              </a:rPr>
              <a:t>age-adjusted</a:t>
            </a:r>
            <a:r>
              <a:rPr lang="it-IT" sz="2400" dirty="0" smtClean="0">
                <a:solidFill>
                  <a:schemeClr val="bg1"/>
                </a:solidFill>
              </a:rPr>
              <a:t> prostate </a:t>
            </a:r>
            <a:r>
              <a:rPr lang="it-IT" sz="2400" dirty="0" err="1" smtClean="0">
                <a:solidFill>
                  <a:schemeClr val="bg1"/>
                </a:solidFill>
              </a:rPr>
              <a:t>cancer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mortality</a:t>
            </a:r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err="1" smtClean="0">
                <a:solidFill>
                  <a:schemeClr val="bg1"/>
                </a:solidFill>
              </a:rPr>
              <a:t>Similar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trends</a:t>
            </a:r>
            <a:r>
              <a:rPr lang="it-IT" sz="2400" dirty="0" smtClean="0">
                <a:solidFill>
                  <a:schemeClr val="bg1"/>
                </a:solidFill>
              </a:rPr>
              <a:t> in World </a:t>
            </a:r>
            <a:r>
              <a:rPr lang="it-IT" sz="2400" dirty="0" err="1" smtClean="0">
                <a:solidFill>
                  <a:schemeClr val="bg1"/>
                </a:solidFill>
              </a:rPr>
              <a:t>Health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Organization</a:t>
            </a:r>
            <a:r>
              <a:rPr lang="it-IT" sz="2400" dirty="0" smtClean="0">
                <a:solidFill>
                  <a:schemeClr val="bg1"/>
                </a:solidFill>
              </a:rPr>
              <a:t> data </a:t>
            </a:r>
            <a:r>
              <a:rPr lang="it-IT" sz="2400" dirty="0" err="1" smtClean="0">
                <a:solidFill>
                  <a:schemeClr val="bg1"/>
                </a:solidFill>
              </a:rPr>
              <a:t>wherePSA</a:t>
            </a:r>
            <a:r>
              <a:rPr lang="it-IT" sz="2400" dirty="0" smtClean="0">
                <a:solidFill>
                  <a:schemeClr val="bg1"/>
                </a:solidFill>
              </a:rPr>
              <a:t> screening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practiced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1520" y="2204864"/>
          <a:ext cx="86409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phi </a:t>
                      </a:r>
                      <a:r>
                        <a:rPr lang="it-IT" dirty="0" err="1" smtClean="0"/>
                        <a:t>range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Less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than</a:t>
                      </a:r>
                      <a:r>
                        <a:rPr lang="it-IT" baseline="0" dirty="0" smtClean="0"/>
                        <a:t> 7 n (%)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7n(%)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Risk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ratio</a:t>
                      </a:r>
                      <a:r>
                        <a:rPr lang="it-IT" baseline="0" dirty="0" smtClean="0"/>
                        <a:t> (95% </a:t>
                      </a:r>
                      <a:r>
                        <a:rPr lang="it-IT" baseline="0" dirty="0" err="1" smtClean="0"/>
                        <a:t>CI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0 -28.9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40 (78%)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 (21%)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29 – 39.9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68(69%)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 (31%)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1.4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40 – 61.9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117 (71%)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48 (29%)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&gt; 62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65 (56%)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 (43%)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115616" y="1340768"/>
            <a:ext cx="718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Gleason</a:t>
            </a:r>
            <a:r>
              <a:rPr lang="it-IT" sz="2400" dirty="0" smtClean="0">
                <a:solidFill>
                  <a:schemeClr val="bg1"/>
                </a:solidFill>
              </a:rPr>
              <a:t> score on </a:t>
            </a:r>
            <a:r>
              <a:rPr lang="it-IT" sz="2400" dirty="0" err="1" smtClean="0">
                <a:solidFill>
                  <a:schemeClr val="bg1"/>
                </a:solidFill>
              </a:rPr>
              <a:t>biopsy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among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cancer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patients</a:t>
            </a:r>
            <a:r>
              <a:rPr lang="it-IT" sz="2400" dirty="0" smtClean="0">
                <a:solidFill>
                  <a:schemeClr val="bg1"/>
                </a:solidFill>
              </a:rPr>
              <a:t> (N=429)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32848" cy="343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5086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5292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9738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3"/>
            <a:ext cx="8229600" cy="29523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  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        </a:t>
            </a:r>
            <a:r>
              <a:rPr lang="it-IT" sz="2400" dirty="0" err="1" smtClean="0">
                <a:solidFill>
                  <a:schemeClr val="bg1"/>
                </a:solidFill>
              </a:rPr>
              <a:t>enhanced</a:t>
            </a:r>
            <a:r>
              <a:rPr lang="it-IT" sz="2400" dirty="0" smtClean="0">
                <a:solidFill>
                  <a:schemeClr val="bg1"/>
                </a:solidFill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</a:rPr>
              <a:t>accuracy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 detection,</a:t>
            </a:r>
          </a:p>
          <a:p>
            <a:pPr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        </a:t>
            </a:r>
            <a:r>
              <a:rPr lang="it-IT" sz="2400" dirty="0" err="1" smtClean="0">
                <a:solidFill>
                  <a:schemeClr val="bg1"/>
                </a:solidFill>
              </a:rPr>
              <a:t>reduced</a:t>
            </a:r>
            <a:r>
              <a:rPr lang="it-IT" sz="2400" dirty="0" smtClean="0">
                <a:solidFill>
                  <a:schemeClr val="bg1"/>
                </a:solidFill>
              </a:rPr>
              <a:t>  the  </a:t>
            </a:r>
            <a:r>
              <a:rPr lang="it-IT" sz="2400" dirty="0" err="1" smtClean="0">
                <a:solidFill>
                  <a:schemeClr val="bg1"/>
                </a:solidFill>
              </a:rPr>
              <a:t>number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unnecessary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biopsies</a:t>
            </a:r>
            <a:r>
              <a:rPr lang="it-IT" sz="24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        </a:t>
            </a:r>
            <a:r>
              <a:rPr lang="it-IT" sz="2400" dirty="0" err="1" smtClean="0">
                <a:solidFill>
                  <a:schemeClr val="bg1"/>
                </a:solidFill>
              </a:rPr>
              <a:t>helped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predicting</a:t>
            </a:r>
            <a:r>
              <a:rPr lang="it-IT" sz="2400" dirty="0" smtClean="0">
                <a:solidFill>
                  <a:schemeClr val="bg1"/>
                </a:solidFill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</a:rPr>
              <a:t>aggressiveness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PCa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when</a:t>
            </a:r>
            <a:r>
              <a:rPr lang="it-IT" sz="2400" dirty="0" smtClean="0">
                <a:solidFill>
                  <a:schemeClr val="bg1"/>
                </a:solidFill>
              </a:rPr>
              <a:t>  	</a:t>
            </a:r>
            <a:r>
              <a:rPr lang="it-IT" sz="2400" dirty="0" err="1" smtClean="0">
                <a:solidFill>
                  <a:schemeClr val="bg1"/>
                </a:solidFill>
              </a:rPr>
              <a:t>compared</a:t>
            </a:r>
            <a:r>
              <a:rPr lang="it-IT" sz="2400" dirty="0" smtClean="0">
                <a:solidFill>
                  <a:schemeClr val="bg1"/>
                </a:solidFill>
              </a:rPr>
              <a:t>      </a:t>
            </a:r>
            <a:r>
              <a:rPr lang="it-IT" sz="2400" dirty="0" err="1" smtClean="0">
                <a:solidFill>
                  <a:schemeClr val="bg1"/>
                </a:solidFill>
              </a:rPr>
              <a:t>with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tPSA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fPSA</a:t>
            </a:r>
            <a:r>
              <a:rPr lang="it-IT" sz="2400" dirty="0" smtClean="0">
                <a:solidFill>
                  <a:schemeClr val="bg1"/>
                </a:solidFill>
              </a:rPr>
              <a:t>.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67744" y="1268760"/>
            <a:ext cx="4134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</a:rPr>
              <a:t>Both</a:t>
            </a:r>
            <a:r>
              <a:rPr lang="it-IT" sz="2800" dirty="0" smtClean="0">
                <a:solidFill>
                  <a:schemeClr val="bg1"/>
                </a:solidFill>
              </a:rPr>
              <a:t> phi and %(-2)</a:t>
            </a:r>
            <a:r>
              <a:rPr lang="it-IT" sz="2800" dirty="0" err="1" smtClean="0">
                <a:solidFill>
                  <a:schemeClr val="bg1"/>
                </a:solidFill>
              </a:rPr>
              <a:t>proPSA</a:t>
            </a:r>
            <a:r>
              <a:rPr lang="it-IT" sz="2800" dirty="0" smtClean="0">
                <a:solidFill>
                  <a:schemeClr val="bg1"/>
                </a:solidFill>
              </a:rPr>
              <a:t> :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920880" cy="281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ov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328096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1997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219450" cy="502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curva 3"/>
          <p:cNvSpPr/>
          <p:nvPr/>
        </p:nvSpPr>
        <p:spPr>
          <a:xfrm>
            <a:off x="1259632" y="2007144"/>
            <a:ext cx="2664296" cy="57606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23928" y="1844824"/>
            <a:ext cx="4968552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Question</a:t>
            </a:r>
            <a:r>
              <a:rPr lang="it-IT" sz="2000" dirty="0" smtClean="0"/>
              <a:t> 7:Can </a:t>
            </a:r>
            <a:r>
              <a:rPr lang="it-IT" sz="2000" dirty="0" err="1" smtClean="0"/>
              <a:t>you</a:t>
            </a:r>
            <a:r>
              <a:rPr lang="it-IT" sz="2000" dirty="0" smtClean="0"/>
              <a:t> </a:t>
            </a:r>
            <a:r>
              <a:rPr lang="it-IT" sz="2000" dirty="0" err="1" smtClean="0"/>
              <a:t>identify</a:t>
            </a:r>
            <a:r>
              <a:rPr lang="it-IT" sz="2000" dirty="0" smtClean="0"/>
              <a:t> a </a:t>
            </a:r>
            <a:r>
              <a:rPr lang="it-IT" sz="2000" dirty="0" err="1" smtClean="0"/>
              <a:t>possible</a:t>
            </a:r>
            <a:r>
              <a:rPr lang="it-IT" sz="2000" dirty="0" smtClean="0"/>
              <a:t> scenario (e.g. with a </a:t>
            </a:r>
            <a:r>
              <a:rPr lang="it-IT" sz="2000" dirty="0" err="1" smtClean="0"/>
              <a:t>better</a:t>
            </a:r>
            <a:r>
              <a:rPr lang="it-IT" sz="2000" dirty="0" smtClean="0"/>
              <a:t> marker or </a:t>
            </a:r>
            <a:r>
              <a:rPr lang="it-IT" sz="2000" dirty="0" err="1" smtClean="0"/>
              <a:t>imaging</a:t>
            </a:r>
            <a:r>
              <a:rPr lang="it-IT" sz="2000" dirty="0" smtClean="0"/>
              <a:t>) by </a:t>
            </a:r>
            <a:r>
              <a:rPr lang="it-IT" sz="2000" dirty="0" err="1" smtClean="0"/>
              <a:t>wich</a:t>
            </a:r>
            <a:r>
              <a:rPr lang="it-IT" sz="2000" dirty="0" smtClean="0"/>
              <a:t> the side </a:t>
            </a:r>
            <a:r>
              <a:rPr lang="it-IT" sz="2000" dirty="0" err="1" smtClean="0"/>
              <a:t>effects</a:t>
            </a:r>
            <a:r>
              <a:rPr lang="it-IT" sz="2000" dirty="0" smtClean="0"/>
              <a:t> of screening (</a:t>
            </a:r>
            <a:r>
              <a:rPr lang="it-IT" sz="2000" dirty="0" err="1" smtClean="0"/>
              <a:t>overdiagnosis</a:t>
            </a:r>
            <a:r>
              <a:rPr lang="it-IT" sz="2000" dirty="0" smtClean="0"/>
              <a:t> and </a:t>
            </a:r>
            <a:r>
              <a:rPr lang="it-IT" sz="2000" dirty="0" err="1" smtClean="0"/>
              <a:t>overtreatment</a:t>
            </a:r>
            <a:r>
              <a:rPr lang="it-IT" sz="2000" dirty="0" smtClean="0"/>
              <a:t>) </a:t>
            </a:r>
            <a:r>
              <a:rPr lang="it-IT" sz="2000" dirty="0" err="1" smtClean="0"/>
              <a:t>would</a:t>
            </a:r>
            <a:r>
              <a:rPr lang="it-IT" sz="2000" dirty="0" smtClean="0"/>
              <a:t> be </a:t>
            </a:r>
            <a:r>
              <a:rPr lang="it-IT" sz="2000" dirty="0" err="1" smtClean="0"/>
              <a:t>eliminated</a:t>
            </a:r>
            <a:r>
              <a:rPr lang="it-IT" sz="2000" dirty="0" smtClean="0"/>
              <a:t> or </a:t>
            </a:r>
            <a:r>
              <a:rPr lang="it-IT" sz="2000" dirty="0" err="1" smtClean="0"/>
              <a:t>diminished</a:t>
            </a:r>
            <a:r>
              <a:rPr lang="it-IT" sz="2000" dirty="0" smtClean="0"/>
              <a:t>?</a:t>
            </a:r>
            <a:endParaRPr lang="it-IT" sz="2000" dirty="0"/>
          </a:p>
        </p:txBody>
      </p:sp>
    </p:spTree>
    <p:extLst>
      <p:ext uri="{BB962C8B-B14F-4D97-AF65-F5344CB8AC3E}">
        <p14:creationId xmlns="" xmlns:p14="http://schemas.microsoft.com/office/powerpoint/2010/main" val="443234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976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54159" y="2204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Klaus </a:t>
            </a:r>
            <a:r>
              <a:rPr lang="it-IT" b="1" i="1" dirty="0" err="1" smtClean="0">
                <a:solidFill>
                  <a:schemeClr val="bg1"/>
                </a:solidFill>
              </a:rPr>
              <a:t>Jung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1706905"/>
            <a:ext cx="6514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“The </a:t>
            </a:r>
            <a:r>
              <a:rPr lang="it-IT" sz="2400" dirty="0" err="1" smtClean="0">
                <a:solidFill>
                  <a:schemeClr val="bg1"/>
                </a:solidFill>
              </a:rPr>
              <a:t>current</a:t>
            </a:r>
            <a:r>
              <a:rPr lang="it-IT" sz="2400" dirty="0" smtClean="0">
                <a:solidFill>
                  <a:schemeClr val="bg1"/>
                </a:solidFill>
              </a:rPr>
              <a:t> screening situation </a:t>
            </a:r>
            <a:r>
              <a:rPr lang="it-IT" sz="2400" dirty="0" err="1" smtClean="0">
                <a:solidFill>
                  <a:schemeClr val="bg1"/>
                </a:solidFill>
              </a:rPr>
              <a:t>may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improve</a:t>
            </a:r>
            <a:r>
              <a:rPr lang="it-IT" sz="2400" dirty="0" smtClean="0">
                <a:solidFill>
                  <a:schemeClr val="bg1"/>
                </a:solidFill>
              </a:rPr>
              <a:t> with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some </a:t>
            </a:r>
            <a:r>
              <a:rPr lang="it-IT" sz="2400" b="1" dirty="0" smtClean="0">
                <a:solidFill>
                  <a:schemeClr val="bg1"/>
                </a:solidFill>
              </a:rPr>
              <a:t>new </a:t>
            </a:r>
            <a:r>
              <a:rPr lang="it-IT" sz="2400" b="1" dirty="0" err="1" smtClean="0">
                <a:solidFill>
                  <a:schemeClr val="bg1"/>
                </a:solidFill>
              </a:rPr>
              <a:t>blood</a:t>
            </a:r>
            <a:r>
              <a:rPr lang="it-IT" sz="2400" b="1" dirty="0" smtClean="0">
                <a:solidFill>
                  <a:schemeClr val="bg1"/>
                </a:solidFill>
              </a:rPr>
              <a:t>  and  urine </a:t>
            </a:r>
            <a:r>
              <a:rPr lang="it-IT" sz="2400" b="1" dirty="0" err="1" smtClean="0">
                <a:solidFill>
                  <a:schemeClr val="bg1"/>
                </a:solidFill>
              </a:rPr>
              <a:t>markers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with </a:t>
            </a:r>
            <a:r>
              <a:rPr lang="it-IT" sz="2400" dirty="0" err="1" smtClean="0">
                <a:solidFill>
                  <a:schemeClr val="bg1"/>
                </a:solidFill>
              </a:rPr>
              <a:t>initial</a:t>
            </a:r>
            <a:r>
              <a:rPr lang="it-IT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2400" dirty="0" err="1" smtClean="0">
                <a:solidFill>
                  <a:schemeClr val="bg1"/>
                </a:solidFill>
              </a:rPr>
              <a:t>promising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results</a:t>
            </a:r>
            <a:r>
              <a:rPr lang="it-IT" sz="2400" dirty="0" smtClean="0">
                <a:solidFill>
                  <a:schemeClr val="bg1"/>
                </a:solidFill>
              </a:rPr>
              <a:t>.”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02022" y="4221088"/>
            <a:ext cx="70478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“In future scenario the intensive </a:t>
            </a:r>
            <a:r>
              <a:rPr lang="it-IT" sz="2400" dirty="0" err="1" smtClean="0">
                <a:solidFill>
                  <a:schemeClr val="bg1"/>
                </a:solidFill>
              </a:rPr>
              <a:t>search</a:t>
            </a:r>
            <a:r>
              <a:rPr lang="it-IT" sz="2400" dirty="0" smtClean="0">
                <a:solidFill>
                  <a:schemeClr val="bg1"/>
                </a:solidFill>
              </a:rPr>
              <a:t> for </a:t>
            </a:r>
            <a:r>
              <a:rPr lang="it-IT" sz="2400" dirty="0" err="1" smtClean="0">
                <a:solidFill>
                  <a:schemeClr val="bg1"/>
                </a:solidFill>
              </a:rPr>
              <a:t>better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err="1" smtClean="0">
                <a:solidFill>
                  <a:schemeClr val="bg1"/>
                </a:solidFill>
              </a:rPr>
              <a:t>markers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based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 on new «</a:t>
            </a:r>
            <a:r>
              <a:rPr lang="it-IT" sz="2400" dirty="0" err="1" smtClean="0">
                <a:solidFill>
                  <a:schemeClr val="bg1"/>
                </a:solidFill>
              </a:rPr>
              <a:t>omics</a:t>
            </a:r>
            <a:r>
              <a:rPr lang="it-IT" sz="2400" dirty="0" smtClean="0">
                <a:solidFill>
                  <a:schemeClr val="bg1"/>
                </a:solidFill>
              </a:rPr>
              <a:t>» </a:t>
            </a:r>
            <a:r>
              <a:rPr lang="it-IT" sz="2400" dirty="0" err="1" smtClean="0">
                <a:solidFill>
                  <a:schemeClr val="bg1"/>
                </a:solidFill>
              </a:rPr>
              <a:t>approaches</a:t>
            </a:r>
            <a:r>
              <a:rPr lang="it-IT" sz="2400" dirty="0" smtClean="0">
                <a:solidFill>
                  <a:schemeClr val="bg1"/>
                </a:solidFill>
              </a:rPr>
              <a:t>, and, the</a:t>
            </a:r>
          </a:p>
          <a:p>
            <a:r>
              <a:rPr lang="it-IT" sz="2400" dirty="0" err="1" smtClean="0">
                <a:solidFill>
                  <a:schemeClr val="bg1"/>
                </a:solidFill>
              </a:rPr>
              <a:t>devolpment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reliable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mathematical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models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that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combine </a:t>
            </a:r>
            <a:r>
              <a:rPr lang="it-IT" sz="2400" dirty="0" err="1" smtClean="0">
                <a:solidFill>
                  <a:schemeClr val="bg1"/>
                </a:solidFill>
              </a:rPr>
              <a:t>all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relevant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clinical</a:t>
            </a:r>
            <a:r>
              <a:rPr lang="it-IT" sz="2400" dirty="0" smtClean="0">
                <a:solidFill>
                  <a:schemeClr val="bg1"/>
                </a:solidFill>
              </a:rPr>
              <a:t> and  </a:t>
            </a:r>
            <a:r>
              <a:rPr lang="it-IT" sz="2400" dirty="0" err="1" smtClean="0">
                <a:solidFill>
                  <a:schemeClr val="bg1"/>
                </a:solidFill>
              </a:rPr>
              <a:t>biochemical</a:t>
            </a:r>
            <a:r>
              <a:rPr lang="it-IT" sz="2400" dirty="0" smtClean="0">
                <a:solidFill>
                  <a:schemeClr val="bg1"/>
                </a:solidFill>
              </a:rPr>
              <a:t> data are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the </a:t>
            </a:r>
            <a:r>
              <a:rPr lang="it-IT" sz="2400" dirty="0" err="1" smtClean="0">
                <a:solidFill>
                  <a:schemeClr val="bg1"/>
                </a:solidFill>
              </a:rPr>
              <a:t>essential</a:t>
            </a:r>
            <a:r>
              <a:rPr lang="it-IT" sz="2400" dirty="0" smtClean="0">
                <a:solidFill>
                  <a:schemeClr val="bg1"/>
                </a:solidFill>
              </a:rPr>
              <a:t>  </a:t>
            </a:r>
            <a:r>
              <a:rPr lang="it-IT" sz="2400" dirty="0" err="1" smtClean="0">
                <a:solidFill>
                  <a:schemeClr val="bg1"/>
                </a:solidFill>
              </a:rPr>
              <a:t>aims</a:t>
            </a:r>
            <a:r>
              <a:rPr lang="it-IT" sz="2400" dirty="0" smtClean="0">
                <a:solidFill>
                  <a:schemeClr val="bg1"/>
                </a:solidFill>
              </a:rPr>
              <a:t>.”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58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ubliettemagazine.com/wp-content/uploads/cra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95536" y="620688"/>
            <a:ext cx="238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Grazie per l’attenzione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36296" y="18864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Basilicata: </a:t>
            </a:r>
            <a:r>
              <a:rPr lang="it-IT" dirty="0" err="1" smtClean="0"/>
              <a:t>Craco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497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09" y="7963"/>
            <a:ext cx="180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Collina materana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pafvito\Desktop\Laboratorio\Slides\I-Palmenti-di-Pietraga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982"/>
            <a:ext cx="9144000" cy="6933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6222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71040" y="573180"/>
            <a:ext cx="7804800" cy="114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Original Article</a:t>
            </a:r>
            <a:r>
              <a:rPr lang="en-GB" sz="2500" b="1">
                <a:solidFill>
                  <a:srgbClr val="FFFFFF"/>
                </a:solidFill>
                <a:latin typeface="Arial" charset="0"/>
              </a:rPr>
              <a:t> </a:t>
            </a:r>
            <a:br>
              <a:rPr lang="en-GB" sz="2500" b="1">
                <a:solidFill>
                  <a:srgbClr val="FFFFFF"/>
                </a:solidFill>
                <a:latin typeface="Arial" charset="0"/>
              </a:rPr>
            </a:br>
            <a:r>
              <a:rPr lang="en-GB" sz="2500" b="1">
                <a:solidFill>
                  <a:srgbClr val="FFFFFF"/>
                </a:solidFill>
                <a:latin typeface="Arial" charset="0"/>
              </a:rPr>
              <a:t>Screening and Prostate-Cancer Mortality in a Randomized European Study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1040" y="2049337"/>
            <a:ext cx="7804800" cy="10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100" dirty="0">
                <a:solidFill>
                  <a:srgbClr val="FFFFFF"/>
                </a:solidFill>
                <a:latin typeface="Arial" charset="0"/>
              </a:rPr>
              <a:t>Fritz H.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Schröder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Jonas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Hugosson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Monique J.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Roobol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Ph.D.,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Teuvo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 L.J.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Tammela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Stefano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Ciatto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Vera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Nelen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Maciej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 Kwiatkowski, M.D., Marcos Lujan, M.D., Hans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Lilja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Marco Zappa, Ph.D., Louis J. Denis, M.D., Franz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Recker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Antonio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Berenguer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Liisa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Määttänen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Ph.D., Chris H.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Bangma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Gunnar Aus, M.D.,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Arnauld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Villers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Xavier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Rebillard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Theodorus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 van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der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Kwast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Bert G.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Blijenberg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Ph.D., Sue M. Moss, Ph.D., Harry J. de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Koning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Anssi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rial" charset="0"/>
              </a:rPr>
              <a:t>Auvinen</a:t>
            </a:r>
            <a:r>
              <a:rPr lang="en-GB" sz="1100" dirty="0">
                <a:solidFill>
                  <a:srgbClr val="FFFFFF"/>
                </a:solidFill>
                <a:latin typeface="Arial" charset="0"/>
              </a:rPr>
              <a:t>, M.D., for the ERSPC Investigators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27584" y="188640"/>
            <a:ext cx="7804800" cy="4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000" dirty="0">
                <a:solidFill>
                  <a:srgbClr val="FFFFFF"/>
                </a:solidFill>
                <a:latin typeface="Arial" charset="0"/>
              </a:rPr>
              <a:t>N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Engl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 J Med</a:t>
            </a:r>
          </a:p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000" dirty="0">
                <a:solidFill>
                  <a:srgbClr val="FFFFFF"/>
                </a:solidFill>
                <a:latin typeface="Arial" charset="0"/>
              </a:rPr>
              <a:t>Volume 360(13):1320-1328</a:t>
            </a:r>
          </a:p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000" dirty="0">
                <a:solidFill>
                  <a:srgbClr val="FFFFFF"/>
                </a:solidFill>
                <a:latin typeface="Arial" charset="0"/>
              </a:rPr>
              <a:t>March 26, 2009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21" y="6270418"/>
            <a:ext cx="2386080" cy="397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11560" y="3284984"/>
            <a:ext cx="8280920" cy="1288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686" indent="-293764">
              <a:lnSpc>
                <a:spcPct val="92000"/>
              </a:lnSpc>
              <a:spcAft>
                <a:spcPts val="806"/>
              </a:spcAft>
              <a:buSzPct val="10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In this trial, investigators tested the effect of prostate-specific-antigen testing on the death rate from prostate cancer in more than 162,000 men between the ages of 55 and 69 years in seven European countries</a:t>
            </a:r>
          </a:p>
          <a:p>
            <a:pPr marL="391686" indent="-293764">
              <a:lnSpc>
                <a:spcPct val="92000"/>
              </a:lnSpc>
              <a:spcAft>
                <a:spcPts val="806"/>
              </a:spcAft>
              <a:buSzPct val="10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A significant reduction in prostate-cancer mortality was found after a median follow-up of 9 years</a:t>
            </a:r>
          </a:p>
          <a:p>
            <a:pPr marL="391686" indent="-293764">
              <a:lnSpc>
                <a:spcPct val="92000"/>
              </a:lnSpc>
              <a:spcAft>
                <a:spcPts val="806"/>
              </a:spcAft>
              <a:buSzPct val="10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400" dirty="0" err="1" smtClean="0">
                <a:solidFill>
                  <a:schemeClr val="bg1"/>
                </a:solidFill>
                <a:latin typeface="Arial" charset="0"/>
              </a:rPr>
              <a:t>Overdiagnosis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 and overtreatment were important limitations of the screening program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1560" y="5157192"/>
            <a:ext cx="8208912" cy="60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686" indent="-293764">
              <a:lnSpc>
                <a:spcPct val="92000"/>
              </a:lnSpc>
              <a:spcAft>
                <a:spcPts val="806"/>
              </a:spcAft>
              <a:buSzPct val="10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PSA-based screening reduced the rate of death from prostate cancer by 20% but was associated with a high risk of </a:t>
            </a:r>
            <a:r>
              <a:rPr lang="en-GB" b="1" dirty="0" err="1" smtClean="0">
                <a:solidFill>
                  <a:schemeClr val="bg1"/>
                </a:solidFill>
                <a:latin typeface="Arial" charset="0"/>
              </a:rPr>
              <a:t>overdiagnosis</a:t>
            </a:r>
            <a:endParaRPr lang="en-GB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518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img1.iol.it/c/imgv/foto/21861797/11/52/Basilicata_Maratea_Jesus-21823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afvito\Desktop\Basilicata\BASILICATA CASTELLI\Castello di Melfi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461863"/>
            <a:ext cx="294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Grazie e  buon  lavoro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36096" y="6350004"/>
            <a:ext cx="359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Melfi : castello di Federico II   </a:t>
            </a:r>
            <a:r>
              <a:rPr lang="it-IT" sz="1100" b="1" dirty="0" smtClean="0">
                <a:solidFill>
                  <a:schemeClr val="bg1"/>
                </a:solidFill>
              </a:rPr>
              <a:t>fonte APT</a:t>
            </a:r>
            <a:endParaRPr lang="it-IT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68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AutoShape 2"/>
          <p:cNvSpPr>
            <a:spLocks noChangeArrowheads="1"/>
          </p:cNvSpPr>
          <p:nvPr/>
        </p:nvSpPr>
        <p:spPr bwMode="auto">
          <a:xfrm rot="5400000">
            <a:off x="850106" y="2483644"/>
            <a:ext cx="4916488" cy="2692400"/>
          </a:xfrm>
          <a:custGeom>
            <a:avLst/>
            <a:gdLst>
              <a:gd name="G0" fmla="+- 3842 0 0"/>
              <a:gd name="G1" fmla="+- 21600 0 3842"/>
              <a:gd name="G2" fmla="*/ 3842 1 2"/>
              <a:gd name="G3" fmla="+- 21600 0 G2"/>
              <a:gd name="G4" fmla="+/ 3842 21600 2"/>
              <a:gd name="G5" fmla="+/ G1 0 2"/>
              <a:gd name="G6" fmla="*/ 21600 21600 3842"/>
              <a:gd name="G7" fmla="*/ G6 1 2"/>
              <a:gd name="G8" fmla="+- 21600 0 G7"/>
              <a:gd name="G9" fmla="*/ 21600 1 2"/>
              <a:gd name="G10" fmla="+- 3842 0 G9"/>
              <a:gd name="G11" fmla="?: G10 G8 0"/>
              <a:gd name="G12" fmla="?: G10 G7 21600"/>
              <a:gd name="T0" fmla="*/ 19679 w 21600"/>
              <a:gd name="T1" fmla="*/ 10800 h 21600"/>
              <a:gd name="T2" fmla="*/ 10800 w 21600"/>
              <a:gd name="T3" fmla="*/ 21600 h 21600"/>
              <a:gd name="T4" fmla="*/ 1921 w 21600"/>
              <a:gd name="T5" fmla="*/ 10800 h 21600"/>
              <a:gd name="T6" fmla="*/ 10800 w 21600"/>
              <a:gd name="T7" fmla="*/ 0 h 21600"/>
              <a:gd name="T8" fmla="*/ 3721 w 21600"/>
              <a:gd name="T9" fmla="*/ 3721 h 21600"/>
              <a:gd name="T10" fmla="*/ 17879 w 21600"/>
              <a:gd name="T11" fmla="*/ 1787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42" y="21600"/>
                </a:lnTo>
                <a:lnTo>
                  <a:pt x="1775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33CCFF">
                  <a:alpha val="30000"/>
                </a:srgbClr>
              </a:gs>
              <a:gs pos="100000">
                <a:srgbClr val="33CC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0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44463"/>
            <a:ext cx="8915400" cy="8715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Biomarkers: A Key to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Personalized Cancer Care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02533" name="Picture 5" descr="ScienceMag_coverscan_72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371600"/>
            <a:ext cx="3938588" cy="4916488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2534" name="Oval 6"/>
          <p:cNvSpPr>
            <a:spLocks noChangeArrowheads="1"/>
          </p:cNvSpPr>
          <p:nvPr/>
        </p:nvSpPr>
        <p:spPr bwMode="auto">
          <a:xfrm>
            <a:off x="4495800" y="2362200"/>
            <a:ext cx="2057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02535" name="Text Box 7"/>
          <p:cNvSpPr txBox="1">
            <a:spLocks noChangeArrowheads="1"/>
          </p:cNvSpPr>
          <p:nvPr/>
        </p:nvSpPr>
        <p:spPr bwMode="auto">
          <a:xfrm>
            <a:off x="304800" y="2057400"/>
            <a:ext cx="4038600" cy="31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7DB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800" dirty="0">
                <a:solidFill>
                  <a:schemeClr val="bg2"/>
                </a:solidFill>
                <a:latin typeface="Verdana" pitchFamily="34" charset="0"/>
              </a:rPr>
              <a:t>“The emerging use of cancer biomarkers may herald an era in which physicians no longer make treatment choices that are based on population-based statistics but rather on the specific characteristics of individual patients and their tumor.”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0" i="1" dirty="0">
                <a:solidFill>
                  <a:schemeClr val="bg2"/>
                </a:solidFill>
                <a:latin typeface="Verdana" pitchFamily="34" charset="0"/>
              </a:rPr>
              <a:t>William S. Dalton </a:t>
            </a:r>
            <a:br>
              <a:rPr lang="en-US" sz="1600" b="0" i="1" dirty="0">
                <a:solidFill>
                  <a:schemeClr val="bg2"/>
                </a:solidFill>
                <a:latin typeface="Verdana" pitchFamily="34" charset="0"/>
              </a:rPr>
            </a:br>
            <a:r>
              <a:rPr lang="en-US" sz="1600" b="0" i="1" dirty="0">
                <a:solidFill>
                  <a:schemeClr val="bg2"/>
                </a:solidFill>
                <a:latin typeface="Verdana" pitchFamily="34" charset="0"/>
              </a:rPr>
              <a:t>and Stephen H. Friend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0" i="1" dirty="0">
                <a:solidFill>
                  <a:schemeClr val="bg2"/>
                </a:solidFill>
                <a:latin typeface="Verdana" pitchFamily="34" charset="0"/>
              </a:rPr>
              <a:t>Science;  May 26, 2006</a:t>
            </a:r>
          </a:p>
        </p:txBody>
      </p:sp>
    </p:spTree>
    <p:extLst>
      <p:ext uri="{BB962C8B-B14F-4D97-AF65-F5344CB8AC3E}">
        <p14:creationId xmlns="" xmlns:p14="http://schemas.microsoft.com/office/powerpoint/2010/main" val="246141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0"/>
            <a:ext cx="634365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27584" y="4005064"/>
            <a:ext cx="77407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After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digesting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these</a:t>
            </a:r>
            <a:r>
              <a:rPr lang="it-IT" dirty="0" smtClean="0">
                <a:solidFill>
                  <a:schemeClr val="bg1"/>
                </a:solidFill>
              </a:rPr>
              <a:t> reports, </a:t>
            </a:r>
            <a:r>
              <a:rPr lang="it-IT" dirty="0" err="1" smtClean="0">
                <a:solidFill>
                  <a:schemeClr val="bg1"/>
                </a:solidFill>
              </a:rPr>
              <a:t>where</a:t>
            </a:r>
            <a:r>
              <a:rPr lang="it-IT" dirty="0" smtClean="0">
                <a:solidFill>
                  <a:schemeClr val="bg1"/>
                </a:solidFill>
              </a:rPr>
              <a:t> do </a:t>
            </a:r>
            <a:r>
              <a:rPr lang="it-IT" dirty="0" err="1" smtClean="0">
                <a:solidFill>
                  <a:schemeClr val="bg1"/>
                </a:solidFill>
              </a:rPr>
              <a:t>we</a:t>
            </a:r>
            <a:r>
              <a:rPr lang="it-IT" dirty="0" smtClean="0">
                <a:solidFill>
                  <a:schemeClr val="bg1"/>
                </a:solidFill>
              </a:rPr>
              <a:t> stand </a:t>
            </a:r>
            <a:r>
              <a:rPr lang="it-IT" dirty="0" err="1" smtClean="0">
                <a:solidFill>
                  <a:schemeClr val="bg1"/>
                </a:solidFill>
              </a:rPr>
              <a:t>regarding</a:t>
            </a:r>
            <a:r>
              <a:rPr lang="it-IT" dirty="0" smtClean="0">
                <a:solidFill>
                  <a:schemeClr val="bg1"/>
                </a:solidFill>
              </a:rPr>
              <a:t> the PSA </a:t>
            </a:r>
            <a:r>
              <a:rPr lang="it-IT" dirty="0" err="1" smtClean="0">
                <a:solidFill>
                  <a:schemeClr val="bg1"/>
                </a:solidFill>
              </a:rPr>
              <a:t>controversy</a:t>
            </a:r>
            <a:r>
              <a:rPr lang="it-IT" dirty="0" smtClean="0">
                <a:solidFill>
                  <a:schemeClr val="bg1"/>
                </a:solidFill>
              </a:rPr>
              <a:t>?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It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important</a:t>
            </a:r>
            <a:r>
              <a:rPr lang="it-IT" dirty="0" smtClean="0">
                <a:solidFill>
                  <a:schemeClr val="bg1"/>
                </a:solidFill>
              </a:rPr>
              <a:t> to </a:t>
            </a:r>
            <a:r>
              <a:rPr lang="it-IT" dirty="0" err="1" smtClean="0">
                <a:solidFill>
                  <a:schemeClr val="bg1"/>
                </a:solidFill>
              </a:rPr>
              <a:t>remember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he </a:t>
            </a:r>
            <a:r>
              <a:rPr lang="it-IT" dirty="0" err="1" smtClean="0">
                <a:solidFill>
                  <a:schemeClr val="bg1"/>
                </a:solidFill>
              </a:rPr>
              <a:t>key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question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not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wether</a:t>
            </a:r>
            <a:r>
              <a:rPr lang="it-IT" dirty="0" smtClean="0">
                <a:solidFill>
                  <a:schemeClr val="bg1"/>
                </a:solidFill>
              </a:rPr>
              <a:t> PSA screening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dirty="0" err="1" smtClean="0">
                <a:solidFill>
                  <a:schemeClr val="bg1"/>
                </a:solidFill>
              </a:rPr>
              <a:t>effective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dirty="0" err="1" smtClean="0">
                <a:solidFill>
                  <a:schemeClr val="bg1"/>
                </a:solidFill>
              </a:rPr>
              <a:t>but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whether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does</a:t>
            </a:r>
            <a:r>
              <a:rPr lang="it-IT" dirty="0" smtClean="0">
                <a:solidFill>
                  <a:schemeClr val="bg1"/>
                </a:solidFill>
              </a:rPr>
              <a:t> more </a:t>
            </a:r>
            <a:r>
              <a:rPr lang="it-IT" dirty="0" err="1" smtClean="0">
                <a:solidFill>
                  <a:schemeClr val="bg1"/>
                </a:solidFill>
              </a:rPr>
              <a:t>good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than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harm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2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gilander.libero.it/infoigi/Mclu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3"/>
            <a:ext cx="2044849" cy="2198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81108" y="2528868"/>
            <a:ext cx="200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Marshall Mc </a:t>
            </a:r>
            <a:r>
              <a:rPr lang="it-IT" b="1" i="1" dirty="0" err="1" smtClean="0">
                <a:solidFill>
                  <a:schemeClr val="bg1"/>
                </a:solidFill>
              </a:rPr>
              <a:t>Luhan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598" y="3328004"/>
            <a:ext cx="905440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00"/>
                </a:solidFill>
              </a:rPr>
              <a:t>Il medium è il messaggio</a:t>
            </a:r>
          </a:p>
          <a:p>
            <a:pPr algn="ctr"/>
            <a:endParaRPr lang="it-IT" sz="3200" dirty="0" smtClean="0">
              <a:solidFill>
                <a:srgbClr val="FFFF00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… è proprio la particolare struttura comunicativa di ogni medium che lo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rende non neutrale, perché essa suscita negli utenti-spettatori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comportamenti e modi di  pensare…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imc.unilibro.eu/find_buy/vcm.asp?copertina=9788875702861&amp;prodotto=lib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150"/>
            <a:ext cx="1477516" cy="2266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630605" y="2315101"/>
            <a:ext cx="126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Ed. </a:t>
            </a:r>
            <a:r>
              <a:rPr lang="it-IT" dirty="0" err="1" smtClean="0">
                <a:solidFill>
                  <a:schemeClr val="bg1"/>
                </a:solidFill>
              </a:rPr>
              <a:t>Corraini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2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democratico.files.wordpress.com/2009/01/norberto-bobbio.jpg?w=235&amp;h=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1" y="138587"/>
            <a:ext cx="2238375" cy="3002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11482" y="3203684"/>
            <a:ext cx="17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Norberto Bobbio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18" y="3861048"/>
            <a:ext cx="89881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Il compito degli uomini di cultura è più che mai oggi quello di seminare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dei dubbi, non già  di raccogliere certezze.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8198" name="Picture 6" descr="http://www.einaudi.it/media/img/978880617292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8587"/>
            <a:ext cx="1422348" cy="2037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991" y="2276872"/>
            <a:ext cx="1437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Politica e cultura 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100" dirty="0" smtClean="0">
                <a:solidFill>
                  <a:schemeClr val="bg1"/>
                </a:solidFill>
              </a:rPr>
              <a:t>ed. Einaudi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1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71040" y="573180"/>
            <a:ext cx="7804800" cy="114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Original Article</a:t>
            </a:r>
            <a:r>
              <a:rPr lang="en-GB" sz="2500" b="1">
                <a:solidFill>
                  <a:srgbClr val="FFFFFF"/>
                </a:solidFill>
                <a:latin typeface="Arial" charset="0"/>
              </a:rPr>
              <a:t> </a:t>
            </a:r>
            <a:br>
              <a:rPr lang="en-GB" sz="2500" b="1">
                <a:solidFill>
                  <a:srgbClr val="FFFFFF"/>
                </a:solidFill>
                <a:latin typeface="Arial" charset="0"/>
              </a:rPr>
            </a:br>
            <a:r>
              <a:rPr lang="en-GB" sz="2500" b="1">
                <a:solidFill>
                  <a:srgbClr val="FFFFFF"/>
                </a:solidFill>
                <a:latin typeface="Arial" charset="0"/>
              </a:rPr>
              <a:t>Mortality Results from a Randomized Prostate-Cancer Screening Trial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71040" y="2049336"/>
            <a:ext cx="7804800" cy="27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000" dirty="0">
                <a:solidFill>
                  <a:srgbClr val="FFFFFF"/>
                </a:solidFill>
                <a:latin typeface="Arial" charset="0"/>
              </a:rPr>
              <a:t>Gerald L.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Andriole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M.D., E. David Crawford, M.D., Robert L. Grubb, III, M.D., Saundra S. Buys, M.D., David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Chia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Ph.D., Timothy R. Church, Ph.D., Mona N.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Fouad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M.D., Edward P.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Gelmann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M.D., Paul A.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Kvale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M.D., Douglas J.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Reding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M.D., Joel L.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Weissfeld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M.D., Lance A.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Yokochi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M.D., Barbara O'Brien, M.P.H., Jonathan D. Clapp, B.S., Joshua M.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Rathmell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M.S., Thomas L. Riley, B.S., Richard B. Hayes, Ph.D., Barnett S. Kramer, M.D., Grant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Izmirlian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Ph.D., Anthony B. Miller, M.B., Paul F.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Pinsky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Ph.D., Philip C.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Prorok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Ph.D., John K.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Gohagan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Ph.D., Christine D. Berg, M.D., for the PLCO Project Team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3568" y="188640"/>
            <a:ext cx="7804800" cy="4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000" dirty="0">
                <a:solidFill>
                  <a:srgbClr val="FFFFFF"/>
                </a:solidFill>
                <a:latin typeface="Arial" charset="0"/>
              </a:rPr>
              <a:t>N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Engl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 J Med</a:t>
            </a:r>
          </a:p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000" dirty="0">
                <a:solidFill>
                  <a:srgbClr val="FFFFFF"/>
                </a:solidFill>
                <a:latin typeface="Arial" charset="0"/>
              </a:rPr>
              <a:t>Volume 360(13):1310-1319</a:t>
            </a:r>
          </a:p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1000" dirty="0">
                <a:solidFill>
                  <a:srgbClr val="FFFFFF"/>
                </a:solidFill>
                <a:latin typeface="Arial" charset="0"/>
              </a:rPr>
              <a:t>March 26, 2009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21" y="6270418"/>
            <a:ext cx="2386080" cy="397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11560" y="3140968"/>
            <a:ext cx="7920880" cy="16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686" indent="-293764">
              <a:lnSpc>
                <a:spcPct val="92000"/>
              </a:lnSpc>
              <a:spcAft>
                <a:spcPts val="806"/>
              </a:spcAft>
              <a:buSzPct val="10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In this study involving nearly 77,000 men, investigators analyzed the effect of screening with prostate-specific-antigen testing and digital rectal examination on the rate of death from prostate cancer, as compared with usual care</a:t>
            </a:r>
          </a:p>
          <a:p>
            <a:pPr marL="391686" indent="-293764">
              <a:lnSpc>
                <a:spcPct val="92000"/>
              </a:lnSpc>
              <a:spcAft>
                <a:spcPts val="806"/>
              </a:spcAft>
              <a:buSzPct val="10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After a follow-up of 7 years, the death rates from prostate cancer did not differ significantly between the two study groups</a:t>
            </a:r>
          </a:p>
          <a:p>
            <a:pPr marL="391686" indent="-293764">
              <a:lnSpc>
                <a:spcPct val="92000"/>
              </a:lnSpc>
              <a:spcAft>
                <a:spcPts val="806"/>
              </a:spcAft>
              <a:buSzPct val="10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Data from the 10-year follow-up (which were 67% complete) also showed no significant difference in prostate-cancer mortality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11560" y="4941168"/>
            <a:ext cx="7920880" cy="85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686" indent="-293764">
              <a:lnSpc>
                <a:spcPct val="92000"/>
              </a:lnSpc>
              <a:spcAft>
                <a:spcPts val="806"/>
              </a:spcAft>
              <a:buSzPct val="10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After 7 to 10 years of follow-up, the rate of death from prostate cancer was very low and did not differ significantly between the two study groups</a:t>
            </a:r>
            <a:endParaRPr lang="en-GB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990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g;base64,/9j/4AAQSkZJRgABAQAAAQABAAD/2wCEAAkGBhQSERQUEhQWFRQVFxcYGBgYGRoYFBgaFRcYFBYXFxsXHCYeHBojGhQUHy8gJCcpLCwsFR4xNTAqNSYrLCkBCQoKDgwOGg8PGiwkHyQpLDQsLCwsLCwsKS8sKSksKSwsLCwpLywsLCwsLCksLCksLCwsLCwsLCwpLCwsLCksLP/AABEIAJsAcAMBIgACEQEDEQH/xAAcAAABBAMBAAAAAAAAAAAAAAAGBAUHCAABAwL/xABAEAABAgQDAwgGCQMFAQAAAAABAAIDBBEhBQYxEkFREyJhcYGRobMHNHTB0dIXMkJSU5Ox8PEUJOElQ0RzgyP/xAAaAQACAwEBAAAAAAAAAAAAAAADBAECBQAG/8QAJhEAAgIBBAEFAAMBAAAAAAAAAAECEQMEEiExURMiQWFxI5GxBf/aAAwDAQACEQMRAD8Ai0FaDlsNWqKBlm9tbDl5ousOCTous5I81XSFLOdoCU84fl4GhcbeCKsOwxoFNk0S2TUqPQ1j0zlzIADhkX7jqU4Gi4GE7gVNUth7aAAEAcB/hdZjL7In1obT2fu6AtW/Bd6ZeSDlgKkzEvR/DrYOZ0g1Hig/FsqPhVcDVvj3JiGeMgMsLiMoctOKxzCNV5ejgRzys7++lPaZfzmK2Cqblb16U9pl/OYrZKwGZT5q0sC2LqoU3ChVKJMLwzbps6W8dUlwjCi8m1m3KOsMkWsApbh29KUz5a4Q7p8XyKcKwJoFxU8f5RJLYWzc0daTyMAb/wBkmyIJRlktBX2NyltQih4dspVChWSvZt7ly+KvtSA+o2J48sDqNUMYtgxINgi4w/53pPMQKi9ENolUyF8yZaIq9jaDeNe6iEojbqb8Xw8VNRQ/rTq/d1E+aMPEKLzfquv1cR3pvBkv2sVzQrk4ZW9elPaZfzmK2SqdlX12U9pl/OYrYpsRmU8BSmSg1NUmATxhEtXtBvwKHN0hmC5DXAZUMFbEGg6O3sTtGcARSg6BZNkhG2YVLXFwRa3A8Qu0Krqa071l5GaeBBLIjrJrWg39/dVPktH0/femXDa20sKaJ5hyY3juJ8Quxt1wTOvkV8tuXVjAk4l/ukjruPiF3ghw1Fe1HX2KyquDvyVqVSOKwAJYakXb4hcIra7lMkUg+QfxaXqFGud5EGGXCnMNQBXfY13KWpmEgLH5OrS0ityLC/wQ4vbKw2RWiOcrevSntMv5zFbFVRy6ymISo4TUDzmK1y1EZOTsp61qKsuQgWgbzUgdHH9ULgooy7MMa0PcbDm+O0fCnelszqJo6eCk2voIY8ItLabxXvSmUjhpG0aDuSsPhxHNLTUU13L1M4CYjmtFgdbcFmy5kPQ9sVZ7iZnhwhWoqOHvTrhecobwNojd130TDieU4zGObDDAfslwBceousKaU40NUzY3lOJAlIcxEJ5aoa4AtNBfnHZApe1DVFhB13QOTVolyDNNIIrWq6sjbNiVHno0mosbb23EhpAui7MMZ4aRCALgKmpoBatVZyaTvtA3jTltXyPbHtdXRafDHGyiSXzbHZEcxzmk3oAb+O5G+WcfMZvPFHdPQo9TyissDjymOsy4CqE8ViNDXGl7nv4DtRVNGoQjnB5hQXP3G1eFie9SlZE3wRhhL64nLkaGagEbv99qtQqoZbfWflDf1mX85itetRdGXk7KfhoRNlqWa9grcNiAuHRS1uFRRCxeERZSmjtvDa1oO6t0vnvYaGkkvUr9DeRtE6K9g6kcSUqHitb0t3/BB2GwS6nWieUa+GRTTgsyD5H8nPQsjxtnmuHRxCFMwPdHPJQ2UYDznkWtegCMIs1UXoEPvnWvdRlXAG5GleFUSTrorD8F2UMNEJjg3iK9v8JyxEBzSC2tbHp6+hdMJgbMInSt/glUGHVEUaSASmlNvwDTMmQXRuWLXV2dnZDqMcODuIsOb0BLJTLvJk0PNJq0b23rs9Q06gE9MkyDbRd4bN5UuNqmDeWm2hEIFSB1oE9LWItEsIQpUu3680bu+iOI0Uh4pvNO9Qj6Q510abifdadlvCjfialTi5lRMovbf0MGV/XpT2mX85itkqn5YYf66U9pl/OYrYLSMyfZTVOuXMSMKN0Pow9pFPFNS9wn0c08CD3GqicVKLTLY5OE1JEyYLNBtAaIjZPg3CBJaPVrXDeE9ysxsQnPeaAW6ydw6brCto9DtT5E2P4xEiu5KFqbFcpfGP6fk4RYatNyRrW5JRPlnLLfru5zn+A1oE+TeAwH0DmAj3oyxtqwMtRFOkepPGIb4RNQBa+7tXWDOBpadWm1RfqWpTB4UMbLWgA/ru8EonZACGQ0DS264v8Aqje6hVyx3XkWOdwK4Ped6TyE5tMBqukaJYqHK1YHY4umNOLYo2XhOiONxZg3l1DQeNaqGZl+04k3qao09ImKjahwQbgbZG/nWHgPFBCpHg2tPjW2/IpwGWb/AFksaf8AIgeaxWSVccv+ty3/AHwfNYrHJ7A7TMr/AKcFGUaKaUXoLS2E0ZYcZcjEwGVroaV3gEj3eCNm4KJiUHO2dirh0kcUzYfg9cKlYzRdjXbXS0vdfsPg4pywfFv/AJCHXU36lj5obchu4cm/Gq7OEpHmoDgOXLaigNAQ2vAHuRJBjzpADXwogpaxa4W3EHXsXKNIiJDuKpRh+HPYABU9aqr6C7YNXSsX4dOzDWhsSETQihDhoONU+DEasG0xw0roU2QILqUNUucyjCOhHXAlljBvoaMFdzX8A92z1VNFrHMUECC+K881jSes7h2miWQYdBayjP0u45UtlmnSj39f2R70PHByaiXyTUbkR3i2MxJiK6LFcS4+FLADoAXWUxU6PuOO9NhatLUeOLVUZ2PUZMct0WHGXIgM1LEGo5eD5rFY9VUyhNFs7KgaGYgVG68Vg71atUhj2WE1ep9fa65RTZbatLbUYULA5Qgf6bLAio5O44hxNR3FBeNSbpWMdm7Ddp4g/DRG/o5jiJh8Abw3Z7iV6zLl/lWEbxdp4Hh1FKZYbhvBk2SGDL+ZAeaSLoqlsVB30IOih+YJY9zDVrmmhG8J3y9tPcKxHDhv/VItSh0a62zRL8vOCl7rIk4BqUPYRh0QC8Rz66c0BEUllwGjotT0E3PXwRoKUxLL6eN22D2ZM1wpWEXk1NOa3eT8FBWJYi6NEdEeaucantujD0s4qyLNlrKBrAGilhRtvigNycxYlDkRyZt/C6PLjdearHleUcAO2VvXpT2mX85itkqm5VP99Ke0y/nMVslDIZTcrbWrKJzy7hvLTMGF9+IxvYXAKSxM3o+hGHKwx2990/ZkzDDlYIc7nPfZjBqTxJ3NH+At4fh3Jw6bgT4EqLc9zro8V0Rhsymzwo0geNSl5MLBW+RFGc+PHc+MWODrmlW7I4NIB96kXIeAykStC4ubQgEilOg0Bt1BRpJRy5tQx20dxps9hJ2kSZfxJ0GOwtsa9f6bvigxav3Gnlxfx7saa/v/AGiapeUYwUa0BMeeswCUlHv+04Fre3Up9lo4exrho4A96iv07TtIcGHW5JcR0Cw96b/DFdt8kPT02Yj3PdqSUlKwleSVcsYV5ovS0VxA55V9elPaZfzmK2iqVlX16U9pl/OYraqGQwI+hnC/wH/nRvnSvDPRdh8vFbFhQXB7CHNJixXAEXFnPIRYsUECWLhkNzS0g0cCDQkGh1uDXemiJkGTcCDCNDY89/zIhWKNqLKTXTBeF6NZFukJw/8AWL8yWtyXKDZpC+rodp1e01untYo2rwWeWb7bPEGCGNDWigFgmLMORZSecHTMNzyBQUiRGCnUxwCIFisDAj6GcL/Af+dG+da+hfC/wH/nxvnRwsXHAP8AQxhf4D/zo3zrPoXwv8B/50b50cLFxwGyfoiw2FEZEZBcHw3Ne08tFNHMcHNNC+huBqjJYsXH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368" name="Picture 8" descr="http://img.medscape.com/news/ablin_rich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673159" cy="2052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5575" y="2270379"/>
            <a:ext cx="145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Richard </a:t>
            </a:r>
            <a:r>
              <a:rPr lang="it-IT" b="1" i="1" dirty="0" err="1" smtClean="0">
                <a:solidFill>
                  <a:schemeClr val="bg1"/>
                </a:solidFill>
              </a:rPr>
              <a:t>Ablin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43908" y="1340768"/>
            <a:ext cx="3744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The </a:t>
            </a:r>
            <a:r>
              <a:rPr lang="it-IT" b="1" dirty="0" err="1" smtClean="0"/>
              <a:t>great</a:t>
            </a:r>
            <a:r>
              <a:rPr lang="it-IT" b="1" dirty="0" smtClean="0"/>
              <a:t> prostate </a:t>
            </a:r>
            <a:r>
              <a:rPr lang="it-IT" b="1" dirty="0" err="1" smtClean="0"/>
              <a:t>mistake</a:t>
            </a:r>
            <a:endParaRPr lang="it-IT" b="1" dirty="0"/>
          </a:p>
        </p:txBody>
      </p:sp>
      <p:pic>
        <p:nvPicPr>
          <p:cNvPr id="15372" name="Picture 12" descr="http://www.communiquepr.com/blog/wp-content/uploads/2011/03/new_york_times_logo_2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4248472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94904" y="2843643"/>
            <a:ext cx="683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«… the test </a:t>
            </a:r>
            <a:r>
              <a:rPr lang="it-IT" sz="2400" dirty="0" err="1" smtClean="0">
                <a:solidFill>
                  <a:srgbClr val="FFFF00"/>
                </a:solidFill>
              </a:rPr>
              <a:t>is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hardly</a:t>
            </a:r>
            <a:r>
              <a:rPr lang="it-IT" sz="2400" dirty="0" smtClean="0">
                <a:solidFill>
                  <a:srgbClr val="FFFF00"/>
                </a:solidFill>
              </a:rPr>
              <a:t> more </a:t>
            </a:r>
            <a:r>
              <a:rPr lang="it-IT" sz="2400" dirty="0" err="1" smtClean="0">
                <a:solidFill>
                  <a:srgbClr val="FFFF00"/>
                </a:solidFill>
              </a:rPr>
              <a:t>effective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than</a:t>
            </a:r>
            <a:r>
              <a:rPr lang="it-IT" sz="2400" dirty="0" smtClean="0">
                <a:solidFill>
                  <a:srgbClr val="FFFF00"/>
                </a:solidFill>
              </a:rPr>
              <a:t> a </a:t>
            </a:r>
            <a:r>
              <a:rPr lang="it-IT" sz="2400" dirty="0" err="1" smtClean="0">
                <a:solidFill>
                  <a:srgbClr val="FFFF00"/>
                </a:solidFill>
              </a:rPr>
              <a:t>coin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toss</a:t>
            </a:r>
            <a:r>
              <a:rPr lang="it-IT" sz="2400" dirty="0" smtClean="0">
                <a:solidFill>
                  <a:srgbClr val="FFFF00"/>
                </a:solidFill>
              </a:rPr>
              <a:t>.»</a:t>
            </a:r>
            <a:endParaRPr lang="it-IT" sz="2400" dirty="0">
              <a:solidFill>
                <a:srgbClr val="FFFF00"/>
              </a:solidFill>
            </a:endParaRPr>
          </a:p>
        </p:txBody>
      </p:sp>
      <p:pic>
        <p:nvPicPr>
          <p:cNvPr id="5124" name="Picture 4" descr="http://2.bp.blogspot.com/_mRY18orGUmg/TQZhp0rZfjI/AAAAAAAADk4/5h121K0KTIg/s1600/coin-fli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91" y="4149080"/>
            <a:ext cx="2419350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3907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92" y="238846"/>
            <a:ext cx="692923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ebstorage.mediaon.it/media/2009/09/87571_420646_IMG_0149_1_7785370_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846"/>
            <a:ext cx="1930840" cy="1669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191" y="2051410"/>
            <a:ext cx="192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Giuseppe </a:t>
            </a:r>
            <a:r>
              <a:rPr lang="it-IT" b="1" i="1" dirty="0" err="1" smtClean="0">
                <a:solidFill>
                  <a:schemeClr val="bg1"/>
                </a:solidFill>
              </a:rPr>
              <a:t>Remuzzi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675" y="4084587"/>
            <a:ext cx="893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… per adesso si può soltanto dire che l’esame del PSA funziona sì, ma che farlo fa più male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 che bene 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Per riuscire a salvare una vita si devono sottoporre allo screening 1400 persone e trattarne 48.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679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35696" y="620688"/>
            <a:ext cx="7004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M</a:t>
            </a:r>
            <a:r>
              <a:rPr lang="it-IT" sz="2800" dirty="0" smtClean="0">
                <a:solidFill>
                  <a:schemeClr val="bg1"/>
                </a:solidFill>
              </a:rPr>
              <a:t>etodo scientifico  (sec. Karl </a:t>
            </a:r>
            <a:r>
              <a:rPr lang="it-IT" sz="2800" dirty="0" err="1" smtClean="0">
                <a:solidFill>
                  <a:schemeClr val="bg1"/>
                </a:solidFill>
              </a:rPr>
              <a:t>Raimund</a:t>
            </a:r>
            <a:r>
              <a:rPr lang="it-IT" sz="2800" dirty="0" smtClean="0">
                <a:solidFill>
                  <a:schemeClr val="bg1"/>
                </a:solidFill>
              </a:rPr>
              <a:t> Popper)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1916832"/>
            <a:ext cx="37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</a:rPr>
              <a:t>Inciampiamo in qualche problema.</a:t>
            </a:r>
          </a:p>
        </p:txBody>
      </p:sp>
      <p:pic>
        <p:nvPicPr>
          <p:cNvPr id="4" name="Picture 2" descr="http://amelieanna1.files.wordpress.com/2011/02/karl_popper.jpg?w=303&amp;h=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6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7584" y="2492896"/>
            <a:ext cx="7044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2.   Tentiamo </a:t>
            </a:r>
            <a:r>
              <a:rPr lang="it-IT" dirty="0">
                <a:solidFill>
                  <a:schemeClr val="bg1"/>
                </a:solidFill>
              </a:rPr>
              <a:t>di risolverlo, ad esempio proponendo qualche nuova teoria.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924944"/>
            <a:ext cx="7591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3.    Impariamo </a:t>
            </a:r>
            <a:r>
              <a:rPr lang="it-IT" dirty="0">
                <a:solidFill>
                  <a:schemeClr val="bg1"/>
                </a:solidFill>
              </a:rPr>
              <a:t>dai nostri sbagli, specialmente da quelli che ci sono resi presenti</a:t>
            </a:r>
          </a:p>
          <a:p>
            <a:r>
              <a:rPr lang="it-IT" dirty="0">
                <a:solidFill>
                  <a:schemeClr val="bg1"/>
                </a:solidFill>
              </a:rPr>
              <a:t>       dalla discussione critica dei nostri tentativi di risoluzione.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99792" y="5805264"/>
            <a:ext cx="42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Problemi – Teorie - Critiche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3717032"/>
            <a:ext cx="86343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it-IT" dirty="0" smtClean="0">
                <a:solidFill>
                  <a:schemeClr val="bg1"/>
                </a:solidFill>
              </a:rPr>
              <a:t>La nostra conoscenza si accresce man mano che procediamo da vecchi problemi a</a:t>
            </a: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       nuovi problemi per mezzo di congetture e confutazioni. L’osservazione e l’esperimento</a:t>
            </a: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       non possono stabilire nulla in modo definitivo, perché c’è sempre la possibilità</a:t>
            </a: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       di un errore sistematico, dovuto all’interpretazione sistematicamente errata di </a:t>
            </a:r>
          </a:p>
          <a:p>
            <a:pPr marL="342900" indent="-342900"/>
            <a:r>
              <a:rPr lang="it-IT" dirty="0" smtClean="0">
                <a:solidFill>
                  <a:schemeClr val="bg1"/>
                </a:solidFill>
              </a:rPr>
              <a:t>       qualche fatto.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196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f61Nhbe25BTfSiT7QClm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u1xgk2MmXIR6FQ36zd5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ipvXqi2HMbs7yiV0CN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10aJTIkHekizzm1rWeX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bIn0cafbjdDtt08ykyK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ludEmVkf3ynMGXK97bvv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8901</TotalTime>
  <Words>3831</Words>
  <Application>Microsoft Office PowerPoint</Application>
  <PresentationFormat>Presentazione su schermo (4:3)</PresentationFormat>
  <Paragraphs>510</Paragraphs>
  <Slides>55</Slides>
  <Notes>55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Tema di Office</vt:lpstr>
      <vt:lpstr>Diapositiva 1</vt:lpstr>
      <vt:lpstr>Diapositiva 2</vt:lpstr>
      <vt:lpstr>Cancer Incidence and Mortality Rates age-adjusted, standardized over time</vt:lpstr>
      <vt:lpstr>Decreased Prostate Cancer Mortality during PSA ERA</vt:lpstr>
      <vt:lpstr>Diapositiva 5</vt:lpstr>
      <vt:lpstr>Diapositiva 6</vt:lpstr>
      <vt:lpstr>Diapositiva 7</vt:lpstr>
      <vt:lpstr>Diapositiva 8</vt:lpstr>
      <vt:lpstr>Diapositiva 9</vt:lpstr>
      <vt:lpstr>Limiti dosaggio del PSA</vt:lpstr>
      <vt:lpstr>USPSTF Reccomandation</vt:lpstr>
      <vt:lpstr>What is wrong with the USPSTF recommendation?</vt:lpstr>
      <vt:lpstr>Screening Smarter: How to Increase the Benefits and Reduce the Risks of Screening for Prostate Cancer</vt:lpstr>
      <vt:lpstr>Diapositiva 14</vt:lpstr>
      <vt:lpstr>Nuovo marcatore e nuove domande</vt:lpstr>
      <vt:lpstr>Diapositiva 16</vt:lpstr>
      <vt:lpstr>Diapositiva 17</vt:lpstr>
      <vt:lpstr>Diapositiva 18</vt:lpstr>
      <vt:lpstr>Trattamento del campione per il dosaggio del (-2)proPSA</vt:lpstr>
      <vt:lpstr>Diapositiva 20</vt:lpstr>
      <vt:lpstr>Diapositiva 21</vt:lpstr>
      <vt:lpstr>Limit of blank</vt:lpstr>
      <vt:lpstr>Limit of quantitation</vt:lpstr>
      <vt:lpstr>Imprecisione totale del (-2)proPSA</vt:lpstr>
      <vt:lpstr>Reattività crociata</vt:lpstr>
      <vt:lpstr>Diapositiva 26</vt:lpstr>
      <vt:lpstr>Diapositiva 27</vt:lpstr>
      <vt:lpstr>Disclaimer: FDA  Intended  Use  Statement  for The Prostate Health Index</vt:lpstr>
      <vt:lpstr>La refertazione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Biomarkers: A Key to 21st Century  Personalized Cancer Care </vt:lpstr>
      <vt:lpstr>Diapositiva 53</vt:lpstr>
      <vt:lpstr>Diapositiva 54</vt:lpstr>
      <vt:lpstr>Diapositiva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donato</dc:creator>
  <cp:lastModifiedBy>Utente Windows</cp:lastModifiedBy>
  <cp:revision>257</cp:revision>
  <dcterms:created xsi:type="dcterms:W3CDTF">2011-09-17T09:18:56Z</dcterms:created>
  <dcterms:modified xsi:type="dcterms:W3CDTF">2015-06-15T18:55:09Z</dcterms:modified>
</cp:coreProperties>
</file>