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4" r:id="rId3"/>
  </p:sldMasterIdLst>
  <p:notesMasterIdLst>
    <p:notesMasterId r:id="rId35"/>
  </p:notesMasterIdLst>
  <p:sldIdLst>
    <p:sldId id="256" r:id="rId4"/>
    <p:sldId id="261" r:id="rId5"/>
    <p:sldId id="262" r:id="rId6"/>
    <p:sldId id="285" r:id="rId7"/>
    <p:sldId id="264" r:id="rId8"/>
    <p:sldId id="276" r:id="rId9"/>
    <p:sldId id="275" r:id="rId10"/>
    <p:sldId id="266" r:id="rId11"/>
    <p:sldId id="267" r:id="rId12"/>
    <p:sldId id="268" r:id="rId13"/>
    <p:sldId id="269" r:id="rId14"/>
    <p:sldId id="270" r:id="rId15"/>
    <p:sldId id="272" r:id="rId16"/>
    <p:sldId id="273" r:id="rId17"/>
    <p:sldId id="274" r:id="rId18"/>
    <p:sldId id="277" r:id="rId19"/>
    <p:sldId id="278" r:id="rId20"/>
    <p:sldId id="280" r:id="rId21"/>
    <p:sldId id="281" r:id="rId22"/>
    <p:sldId id="286" r:id="rId23"/>
    <p:sldId id="287" r:id="rId24"/>
    <p:sldId id="288" r:id="rId25"/>
    <p:sldId id="289" r:id="rId26"/>
    <p:sldId id="283" r:id="rId27"/>
    <p:sldId id="290" r:id="rId28"/>
    <p:sldId id="291" r:id="rId29"/>
    <p:sldId id="282" r:id="rId30"/>
    <p:sldId id="284" r:id="rId31"/>
    <p:sldId id="271" r:id="rId32"/>
    <p:sldId id="258" r:id="rId33"/>
    <p:sldId id="257" r:id="rId3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96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960"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08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84024-BD11-8C49-95E1-1AC2EFBE4A53}" type="datetimeFigureOut">
              <a:rPr lang="it-IT" smtClean="0"/>
              <a:t>23/09/15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F2F276-D674-5F46-B4A7-24D7F3072261}" type="slidenum">
              <a:rPr lang="it-IT" smtClean="0"/>
              <a:t>‹n.›</a:t>
            </a:fld>
            <a:endParaRPr lang="it-IT"/>
          </a:p>
        </p:txBody>
      </p:sp>
    </p:spTree>
    <p:extLst>
      <p:ext uri="{BB962C8B-B14F-4D97-AF65-F5344CB8AC3E}">
        <p14:creationId xmlns:p14="http://schemas.microsoft.com/office/powerpoint/2010/main" val="18375149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17FCA-46AB-2E45-ADDE-A70A5F181A87}" type="slidenum">
              <a:rPr lang="it-IT"/>
              <a:pPr/>
              <a:t>2</a:t>
            </a:fld>
            <a:endParaRPr lang="it-IT"/>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r>
              <a:rPr lang="it-IT"/>
              <a:t>All these structures contribute to the production, distribution and maintainance, on the ocular surface, of the tear film.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A4CDF34-51FB-4DCE-A192-A4EAAB34228F}" type="slidenum">
              <a:rPr lang="en-GB" smtClean="0">
                <a:solidFill>
                  <a:prstClr val="black"/>
                </a:solidFill>
                <a:latin typeface="Calibri"/>
              </a:rPr>
              <a:pPr/>
              <a:t>23</a:t>
            </a:fld>
            <a:endParaRPr lang="en-GB" smtClean="0">
              <a:solidFill>
                <a:prstClr val="black"/>
              </a:solidFill>
              <a:latin typeface="Calibri"/>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s-I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latin typeface="Calibri" charset="0"/>
              <a:ea typeface="ＭＳ Ｐゴシック" charset="0"/>
            </a:endParaRPr>
          </a:p>
        </p:txBody>
      </p:sp>
      <p:sp>
        <p:nvSpPr>
          <p:cNvPr id="5325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42558E-E1AC-7949-A5DD-B15C2BF70466}" type="slidenum">
              <a:rPr lang="en-US" sz="1200">
                <a:solidFill>
                  <a:srgbClr val="000000"/>
                </a:solidFill>
                <a:latin typeface="Calibri" charset="0"/>
              </a:rPr>
              <a:pPr eaLnBrk="1" hangingPunct="1"/>
              <a:t>27</a:t>
            </a:fld>
            <a:endParaRPr lang="en-US" sz="1200">
              <a:solidFill>
                <a:srgbClr val="000000"/>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A </a:t>
            </a:r>
            <a:r>
              <a:rPr lang="it-IT" sz="1200" b="0" i="0" u="none" strike="noStrike" kern="1200" baseline="0" dirty="0" err="1" smtClean="0">
                <a:solidFill>
                  <a:schemeClr val="tx1"/>
                </a:solidFill>
                <a:latin typeface="+mn-lt"/>
                <a:ea typeface="+mn-ea"/>
                <a:cs typeface="+mn-cs"/>
              </a:rPr>
              <a:t>simplified</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version</a:t>
            </a:r>
            <a:r>
              <a:rPr lang="it-IT" sz="1200" b="0" i="0" u="none" strike="noStrike" kern="1200" baseline="0" dirty="0" smtClean="0">
                <a:solidFill>
                  <a:schemeClr val="tx1"/>
                </a:solidFill>
                <a:latin typeface="+mn-lt"/>
                <a:ea typeface="+mn-ea"/>
                <a:cs typeface="+mn-cs"/>
              </a:rPr>
              <a:t> of the </a:t>
            </a:r>
            <a:r>
              <a:rPr lang="it-IT" sz="1200" b="0" i="0" u="none" strike="noStrike" kern="1200" baseline="0" dirty="0" err="1" smtClean="0">
                <a:solidFill>
                  <a:schemeClr val="tx1"/>
                </a:solidFill>
                <a:latin typeface="+mn-lt"/>
                <a:ea typeface="+mn-ea"/>
                <a:cs typeface="+mn-cs"/>
              </a:rPr>
              <a:t>relationship</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between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environmental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insults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inflammation</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nociceptor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function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Mechanical</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err="1" smtClean="0">
                <a:solidFill>
                  <a:schemeClr val="tx1"/>
                </a:solidFill>
                <a:latin typeface="+mn-lt"/>
                <a:ea typeface="+mn-ea"/>
                <a:cs typeface="+mn-cs"/>
              </a:rPr>
              <a:t>chemical</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thermal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insults</a:t>
            </a:r>
            <a:r>
              <a:rPr lang="it-IT" sz="1200" b="0" i="0" u="none" strike="noStrike" kern="1200" baseline="0" dirty="0" smtClean="0">
                <a:solidFill>
                  <a:schemeClr val="tx1"/>
                </a:solidFill>
                <a:latin typeface="+mn-lt"/>
                <a:ea typeface="+mn-ea"/>
                <a:cs typeface="+mn-cs"/>
              </a:rPr>
              <a:t> can </a:t>
            </a:r>
            <a:r>
              <a:rPr lang="it-IT" sz="1200" b="0" i="0" u="none" strike="noStrike" kern="1200" baseline="0" dirty="0" err="1" smtClean="0">
                <a:solidFill>
                  <a:schemeClr val="tx1"/>
                </a:solidFill>
                <a:latin typeface="+mn-lt"/>
                <a:ea typeface="+mn-ea"/>
                <a:cs typeface="+mn-cs"/>
              </a:rPr>
              <a:t>damage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corneal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epithelial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cells</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nociceptors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that</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results</a:t>
            </a:r>
            <a:r>
              <a:rPr lang="it-IT" sz="1200" b="0" i="0" u="none" strike="noStrike" kern="1200" baseline="0" dirty="0" smtClean="0">
                <a:solidFill>
                  <a:schemeClr val="tx1"/>
                </a:solidFill>
                <a:latin typeface="+mn-lt"/>
                <a:ea typeface="+mn-ea"/>
                <a:cs typeface="+mn-cs"/>
              </a:rPr>
              <a:t> in a </a:t>
            </a:r>
            <a:r>
              <a:rPr lang="it-IT" sz="1200" b="0" i="0" u="none" strike="noStrike" kern="1200" baseline="0" dirty="0" err="1" smtClean="0">
                <a:solidFill>
                  <a:schemeClr val="tx1"/>
                </a:solidFill>
                <a:latin typeface="+mn-lt"/>
                <a:ea typeface="+mn-ea"/>
                <a:cs typeface="+mn-cs"/>
              </a:rPr>
              <a:t>cascade</a:t>
            </a:r>
            <a:r>
              <a:rPr lang="it-IT" sz="1200" b="0" i="0" u="none" strike="noStrike" kern="1200" baseline="0" dirty="0" smtClean="0">
                <a:solidFill>
                  <a:schemeClr val="tx1"/>
                </a:solidFill>
                <a:latin typeface="+mn-lt"/>
                <a:ea typeface="+mn-ea"/>
                <a:cs typeface="+mn-cs"/>
              </a:rPr>
              <a:t> of </a:t>
            </a:r>
            <a:r>
              <a:rPr lang="it-IT" sz="1200" b="0" i="0" u="none" strike="noStrike" kern="1200" baseline="0" dirty="0" err="1" smtClean="0">
                <a:solidFill>
                  <a:schemeClr val="tx1"/>
                </a:solidFill>
                <a:latin typeface="+mn-lt"/>
                <a:ea typeface="+mn-ea"/>
                <a:cs typeface="+mn-cs"/>
              </a:rPr>
              <a:t>inflammatory</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err="1" smtClean="0">
                <a:solidFill>
                  <a:schemeClr val="tx1"/>
                </a:solidFill>
                <a:latin typeface="+mn-lt"/>
                <a:ea typeface="+mn-ea"/>
                <a:cs typeface="+mn-cs"/>
              </a:rPr>
              <a:t>mediators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including</a:t>
            </a:r>
            <a:r>
              <a:rPr lang="it-IT" sz="1200" b="0" i="0" u="none" strike="noStrike" kern="1200" baseline="0" dirty="0" smtClean="0">
                <a:solidFill>
                  <a:schemeClr val="tx1"/>
                </a:solidFill>
                <a:latin typeface="+mn-lt"/>
                <a:ea typeface="+mn-ea"/>
                <a:cs typeface="+mn-cs"/>
              </a:rPr>
              <a:t> adenosine </a:t>
            </a:r>
            <a:r>
              <a:rPr lang="it-IT" sz="1200" b="0" i="0" u="none" strike="noStrike" kern="1200" baseline="0" dirty="0" err="1" smtClean="0">
                <a:solidFill>
                  <a:schemeClr val="tx1"/>
                </a:solidFill>
                <a:latin typeface="+mn-lt"/>
                <a:ea typeface="+mn-ea"/>
                <a:cs typeface="+mn-cs"/>
              </a:rPr>
              <a:t>triphosphate</a:t>
            </a:r>
            <a:r>
              <a:rPr lang="it-IT" sz="1200" b="0" i="0" u="none" strike="noStrike" kern="1200" baseline="0" dirty="0" smtClean="0">
                <a:solidFill>
                  <a:schemeClr val="tx1"/>
                </a:solidFill>
                <a:latin typeface="+mn-lt"/>
                <a:ea typeface="+mn-ea"/>
                <a:cs typeface="+mn-cs"/>
              </a:rPr>
              <a:t> (ATP), </a:t>
            </a:r>
            <a:r>
              <a:rPr lang="it-IT" sz="1200" b="0" i="0" u="none" strike="noStrike" kern="1200" baseline="0" dirty="0" err="1" smtClean="0">
                <a:solidFill>
                  <a:schemeClr val="tx1"/>
                </a:solidFill>
                <a:latin typeface="+mn-lt"/>
                <a:ea typeface="+mn-ea"/>
                <a:cs typeface="+mn-cs"/>
              </a:rPr>
              <a:t>prostaglandins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PGs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substance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a:t>
            </a:r>
            <a:r>
              <a:rPr lang="it-IT" sz="1200" b="0" i="0" u="none" strike="noStrike" kern="1200" baseline="0" dirty="0" smtClean="0">
                <a:solidFill>
                  <a:schemeClr val="tx1"/>
                </a:solidFill>
                <a:latin typeface="+mn-lt"/>
                <a:ea typeface="+mn-ea"/>
                <a:cs typeface="+mn-cs"/>
              </a:rPr>
              <a:t> (SP), </a:t>
            </a:r>
            <a:r>
              <a:rPr lang="it-IT" sz="1200" b="0" i="0" u="none" strike="noStrike" kern="1200" baseline="0" dirty="0" err="1" smtClean="0">
                <a:solidFill>
                  <a:schemeClr val="tx1"/>
                </a:solidFill>
                <a:latin typeface="+mn-lt"/>
                <a:ea typeface="+mn-ea"/>
                <a:cs typeface="+mn-cs"/>
              </a:rPr>
              <a:t>matrix</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metalloproteinases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MMPs</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err="1" smtClean="0">
                <a:solidFill>
                  <a:schemeClr val="tx1"/>
                </a:solidFill>
                <a:latin typeface="+mn-lt"/>
                <a:ea typeface="+mn-ea"/>
                <a:cs typeface="+mn-cs"/>
              </a:rPr>
              <a:t>reactive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oxygen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species</a:t>
            </a:r>
            <a:r>
              <a:rPr lang="it-IT" sz="1200" b="0" i="0" u="none" strike="noStrike" kern="1200" baseline="0" dirty="0" smtClean="0">
                <a:solidFill>
                  <a:schemeClr val="tx1"/>
                </a:solidFill>
                <a:latin typeface="+mn-lt"/>
                <a:ea typeface="+mn-ea"/>
                <a:cs typeface="+mn-cs"/>
              </a:rPr>
              <a:t> (ROS), and </a:t>
            </a:r>
            <a:r>
              <a:rPr lang="it-IT" sz="1200" b="0" i="0" u="none" strike="noStrike" kern="1200" baseline="0" dirty="0" err="1" smtClean="0">
                <a:solidFill>
                  <a:schemeClr val="tx1"/>
                </a:solidFill>
                <a:latin typeface="+mn-lt"/>
                <a:ea typeface="+mn-ea"/>
                <a:cs typeface="+mn-cs"/>
              </a:rPr>
              <a:t>nerve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growth</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factor</a:t>
            </a:r>
            <a:r>
              <a:rPr lang="it-IT" sz="1200" b="0" i="0" u="none" strike="noStrike" kern="1200" baseline="0" dirty="0" smtClean="0">
                <a:solidFill>
                  <a:schemeClr val="tx1"/>
                </a:solidFill>
                <a:latin typeface="+mn-lt"/>
                <a:ea typeface="+mn-ea"/>
                <a:cs typeface="+mn-cs"/>
              </a:rPr>
              <a:t> (NGF). In </a:t>
            </a:r>
            <a:r>
              <a:rPr lang="it-IT" sz="1200" b="0" i="0" u="none" strike="noStrike" kern="1200" baseline="0" dirty="0" err="1" smtClean="0">
                <a:solidFill>
                  <a:schemeClr val="tx1"/>
                </a:solidFill>
                <a:latin typeface="+mn-lt"/>
                <a:ea typeface="+mn-ea"/>
                <a:cs typeface="+mn-cs"/>
              </a:rPr>
              <a:t>addition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there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is</a:t>
            </a:r>
            <a:r>
              <a:rPr lang="it-IT" sz="1200" b="0" i="0" u="none" strike="noStrike" kern="1200" baseline="0" dirty="0" smtClean="0">
                <a:solidFill>
                  <a:schemeClr val="tx1"/>
                </a:solidFill>
                <a:latin typeface="+mn-lt"/>
                <a:ea typeface="+mn-ea"/>
                <a:cs typeface="+mn-cs"/>
              </a:rPr>
              <a:t> an </a:t>
            </a:r>
            <a:r>
              <a:rPr lang="it-IT" sz="1200" b="0" i="0" u="none" strike="noStrike" kern="1200" baseline="0" dirty="0" err="1" smtClean="0">
                <a:solidFill>
                  <a:schemeClr val="tx1"/>
                </a:solidFill>
                <a:latin typeface="+mn-lt"/>
                <a:ea typeface="+mn-ea"/>
                <a:cs typeface="+mn-cs"/>
              </a:rPr>
              <a:t>influx</a:t>
            </a:r>
            <a:r>
              <a:rPr lang="it-IT" sz="1200" b="0" i="0" u="none" strike="noStrike" kern="1200" baseline="0" dirty="0" smtClean="0">
                <a:solidFill>
                  <a:schemeClr val="tx1"/>
                </a:solidFill>
                <a:latin typeface="+mn-lt"/>
                <a:ea typeface="+mn-ea"/>
                <a:cs typeface="+mn-cs"/>
              </a:rPr>
              <a:t> of immune </a:t>
            </a:r>
            <a:r>
              <a:rPr lang="it-IT" sz="1200" b="0" i="0" u="none" strike="noStrike" kern="1200" baseline="0" dirty="0" err="1" smtClean="0">
                <a:solidFill>
                  <a:schemeClr val="tx1"/>
                </a:solidFill>
                <a:latin typeface="+mn-lt"/>
                <a:ea typeface="+mn-ea"/>
                <a:cs typeface="+mn-cs"/>
              </a:rPr>
              <a:t>cells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including</a:t>
            </a:r>
            <a:r>
              <a:rPr lang="it-IT" sz="1200" b="0" i="0" u="none" strike="noStrike" kern="1200" baseline="0" dirty="0" smtClean="0">
                <a:solidFill>
                  <a:schemeClr val="tx1"/>
                </a:solidFill>
                <a:latin typeface="+mn-lt"/>
                <a:ea typeface="+mn-ea"/>
                <a:cs typeface="+mn-cs"/>
              </a:rPr>
              <a:t> T </a:t>
            </a:r>
            <a:r>
              <a:rPr lang="it-IT" sz="1200" b="0" i="0" u="none" strike="noStrike" kern="1200" baseline="0" dirty="0" err="1" smtClean="0">
                <a:solidFill>
                  <a:schemeClr val="tx1"/>
                </a:solidFill>
                <a:latin typeface="+mn-lt"/>
                <a:ea typeface="+mn-ea"/>
                <a:cs typeface="+mn-cs"/>
              </a:rPr>
              <a:t>cells</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err="1" smtClean="0">
                <a:solidFill>
                  <a:schemeClr val="tx1"/>
                </a:solidFill>
                <a:latin typeface="+mn-lt"/>
                <a:ea typeface="+mn-ea"/>
                <a:cs typeface="+mn-cs"/>
              </a:rPr>
              <a:t>macrophages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Mφ</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neutrophils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Nφ</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These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cells</a:t>
            </a:r>
            <a:r>
              <a:rPr lang="it-IT" sz="1200" b="0" i="0" u="none" strike="noStrike" kern="1200" baseline="0" dirty="0" smtClean="0">
                <a:solidFill>
                  <a:schemeClr val="tx1"/>
                </a:solidFill>
                <a:latin typeface="+mn-lt"/>
                <a:ea typeface="+mn-ea"/>
                <a:cs typeface="+mn-cs"/>
              </a:rPr>
              <a:t> secrete a </a:t>
            </a:r>
            <a:r>
              <a:rPr lang="it-IT" sz="1200" b="0" i="0" u="none" strike="noStrike" kern="1200" baseline="0" dirty="0" err="1" smtClean="0">
                <a:solidFill>
                  <a:schemeClr val="tx1"/>
                </a:solidFill>
                <a:latin typeface="+mn-lt"/>
                <a:ea typeface="+mn-ea"/>
                <a:cs typeface="+mn-cs"/>
              </a:rPr>
              <a:t>variety</a:t>
            </a:r>
            <a:r>
              <a:rPr lang="it-IT" sz="1200" b="0" i="0" u="none" strike="noStrike" kern="1200" baseline="0" dirty="0" smtClean="0">
                <a:solidFill>
                  <a:schemeClr val="tx1"/>
                </a:solidFill>
                <a:latin typeface="+mn-lt"/>
                <a:ea typeface="+mn-ea"/>
                <a:cs typeface="+mn-cs"/>
              </a:rPr>
              <a:t> of </a:t>
            </a:r>
            <a:r>
              <a:rPr lang="it-IT" sz="1200" b="0" i="0" u="none" strike="noStrike" kern="1200" baseline="0" dirty="0" err="1" smtClean="0">
                <a:solidFill>
                  <a:schemeClr val="tx1"/>
                </a:solidFill>
                <a:latin typeface="+mn-lt"/>
                <a:ea typeface="+mn-ea"/>
                <a:cs typeface="+mn-cs"/>
              </a:rPr>
              <a:t>cytokines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interleukins</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tumor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necrosis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factor</a:t>
            </a:r>
            <a:r>
              <a:rPr lang="it-IT" sz="1200" b="0" i="0" u="none" strike="noStrike" kern="1200" baseline="0" dirty="0" smtClean="0">
                <a:solidFill>
                  <a:schemeClr val="tx1"/>
                </a:solidFill>
                <a:latin typeface="+mn-lt"/>
                <a:ea typeface="+mn-ea"/>
                <a:cs typeface="+mn-cs"/>
              </a:rPr>
              <a:t> (TNF))</a:t>
            </a:r>
          </a:p>
          <a:p>
            <a:r>
              <a:rPr lang="it-IT" sz="1200" b="0" i="0" u="none" strike="noStrike" kern="1200" baseline="0" dirty="0" err="1" smtClean="0">
                <a:solidFill>
                  <a:schemeClr val="tx1"/>
                </a:solidFill>
                <a:latin typeface="+mn-lt"/>
                <a:ea typeface="+mn-ea"/>
                <a:cs typeface="+mn-cs"/>
              </a:rPr>
              <a:t>that</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all</a:t>
            </a:r>
            <a:r>
              <a:rPr lang="it-IT" sz="1200" b="0" i="0" u="none" strike="noStrike" kern="1200" baseline="0" dirty="0" smtClean="0">
                <a:solidFill>
                  <a:schemeClr val="tx1"/>
                </a:solidFill>
                <a:latin typeface="+mn-lt"/>
                <a:ea typeface="+mn-ea"/>
                <a:cs typeface="+mn-cs"/>
              </a:rPr>
              <a:t> alter the </a:t>
            </a:r>
            <a:r>
              <a:rPr lang="it-IT" sz="1200" b="0" i="0" u="none" strike="noStrike" kern="1200" baseline="0" dirty="0" err="1" smtClean="0">
                <a:solidFill>
                  <a:schemeClr val="tx1"/>
                </a:solidFill>
                <a:latin typeface="+mn-lt"/>
                <a:ea typeface="+mn-ea"/>
                <a:cs typeface="+mn-cs"/>
              </a:rPr>
              <a:t>function</a:t>
            </a:r>
            <a:r>
              <a:rPr lang="it-IT" sz="1200" b="0" i="0" u="none" strike="noStrike" kern="1200" baseline="0" dirty="0" smtClean="0">
                <a:solidFill>
                  <a:schemeClr val="tx1"/>
                </a:solidFill>
                <a:latin typeface="+mn-lt"/>
                <a:ea typeface="+mn-ea"/>
                <a:cs typeface="+mn-cs"/>
              </a:rPr>
              <a:t> of </a:t>
            </a:r>
            <a:r>
              <a:rPr lang="it-IT" sz="1200" b="0" i="0" u="none" strike="noStrike" kern="1200" baseline="0" dirty="0" err="1" smtClean="0">
                <a:solidFill>
                  <a:schemeClr val="tx1"/>
                </a:solidFill>
                <a:latin typeface="+mn-lt"/>
                <a:ea typeface="+mn-ea"/>
                <a:cs typeface="+mn-cs"/>
              </a:rPr>
              <a:t>nociceptors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Other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mediators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including</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resolvins</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protectins</a:t>
            </a:r>
            <a:r>
              <a:rPr lang="it-IT" sz="1200" b="0" i="0" u="none" strike="noStrike" kern="1200" baseline="0" dirty="0" smtClean="0">
                <a:solidFill>
                  <a:schemeClr val="tx1"/>
                </a:solidFill>
                <a:latin typeface="+mn-lt"/>
                <a:ea typeface="+mn-ea"/>
                <a:cs typeface="+mn-cs"/>
              </a:rPr>
              <a:t>, are </a:t>
            </a:r>
            <a:r>
              <a:rPr lang="it-IT" sz="1200" b="0" i="0" u="none" strike="noStrike" kern="1200" baseline="0" dirty="0" err="1" smtClean="0">
                <a:solidFill>
                  <a:schemeClr val="tx1"/>
                </a:solidFill>
                <a:latin typeface="+mn-lt"/>
                <a:ea typeface="+mn-ea"/>
                <a:cs typeface="+mn-cs"/>
              </a:rPr>
              <a:t>involved</a:t>
            </a:r>
            <a:r>
              <a:rPr lang="it-IT" sz="1200" b="0" i="0" u="none" strike="noStrike" kern="1200" baseline="0" dirty="0" smtClean="0">
                <a:solidFill>
                  <a:schemeClr val="tx1"/>
                </a:solidFill>
                <a:latin typeface="+mn-lt"/>
                <a:ea typeface="+mn-ea"/>
                <a:cs typeface="+mn-cs"/>
              </a:rPr>
              <a:t> in </a:t>
            </a:r>
            <a:r>
              <a:rPr lang="it-IT" sz="1200" b="0" i="0" u="none" strike="noStrike" kern="1200" baseline="0" dirty="0" err="1" smtClean="0">
                <a:solidFill>
                  <a:schemeClr val="tx1"/>
                </a:solidFill>
                <a:latin typeface="+mn-lt"/>
                <a:ea typeface="+mn-ea"/>
                <a:cs typeface="+mn-cs"/>
              </a:rPr>
              <a:t>ending</a:t>
            </a:r>
            <a:r>
              <a:rPr lang="it-IT" sz="1200" b="0" i="0" u="none" strike="noStrike" kern="1200" baseline="0" dirty="0" smtClean="0">
                <a:solidFill>
                  <a:schemeClr val="tx1"/>
                </a:solidFill>
                <a:latin typeface="+mn-lt"/>
                <a:ea typeface="+mn-ea"/>
                <a:cs typeface="+mn-cs"/>
              </a:rPr>
              <a:t> the</a:t>
            </a:r>
          </a:p>
          <a:p>
            <a:r>
              <a:rPr lang="it-IT" sz="1200" b="0" i="0" u="none" strike="noStrike" kern="1200" baseline="0" dirty="0" err="1" smtClean="0">
                <a:solidFill>
                  <a:schemeClr val="tx1"/>
                </a:solidFill>
                <a:latin typeface="+mn-lt"/>
                <a:ea typeface="+mn-ea"/>
                <a:cs typeface="+mn-cs"/>
              </a:rPr>
              <a:t>inflammatory</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cascade</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restoring</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nociceptor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function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Persistent</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environmental</a:t>
            </a:r>
            <a:r>
              <a:rPr lang="it-IT" sz="1200" b="0" i="0" u="none" strike="noStrike" kern="1200" baseline="0" dirty="0" smtClean="0">
                <a:solidFill>
                  <a:schemeClr val="tx1"/>
                </a:solidFill>
                <a:latin typeface="+mn-lt"/>
                <a:ea typeface="+mn-ea"/>
                <a:cs typeface="+mn-cs"/>
              </a:rPr>
              <a:t> stress or </a:t>
            </a:r>
            <a:r>
              <a:rPr lang="it-IT" sz="1200" b="0" i="0" u="none" strike="noStrike" kern="1200" baseline="0" dirty="0" err="1" smtClean="0">
                <a:solidFill>
                  <a:schemeClr val="tx1"/>
                </a:solidFill>
                <a:latin typeface="+mn-lt"/>
                <a:ea typeface="+mn-ea"/>
                <a:cs typeface="+mn-cs"/>
              </a:rPr>
              <a:t>inflammatory</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responses</a:t>
            </a:r>
            <a:r>
              <a:rPr lang="it-IT" sz="1200" b="0" i="0" u="none" strike="noStrike" kern="1200" baseline="0" dirty="0" smtClean="0">
                <a:solidFill>
                  <a:schemeClr val="tx1"/>
                </a:solidFill>
                <a:latin typeface="+mn-lt"/>
                <a:ea typeface="+mn-ea"/>
                <a:cs typeface="+mn-cs"/>
              </a:rPr>
              <a:t> can </a:t>
            </a:r>
            <a:r>
              <a:rPr lang="it-IT" sz="1200" b="0" i="0" u="none" strike="noStrike" kern="1200" baseline="0" dirty="0" err="1" smtClean="0">
                <a:solidFill>
                  <a:schemeClr val="tx1"/>
                </a:solidFill>
                <a:latin typeface="+mn-lt"/>
                <a:ea typeface="+mn-ea"/>
                <a:cs typeface="+mn-cs"/>
              </a:rPr>
              <a:t>lead</a:t>
            </a:r>
            <a:r>
              <a:rPr lang="it-IT" sz="1200" b="0" i="0" u="none" strike="noStrike" kern="1200" baseline="0" dirty="0" smtClean="0">
                <a:solidFill>
                  <a:schemeClr val="tx1"/>
                </a:solidFill>
                <a:latin typeface="+mn-lt"/>
                <a:ea typeface="+mn-ea"/>
                <a:cs typeface="+mn-cs"/>
              </a:rPr>
              <a:t> to</a:t>
            </a:r>
          </a:p>
          <a:p>
            <a:r>
              <a:rPr lang="it-IT" sz="1200" b="0" i="0" u="none" strike="noStrike" kern="1200" baseline="0" dirty="0" err="1" smtClean="0">
                <a:solidFill>
                  <a:schemeClr val="tx1"/>
                </a:solidFill>
                <a:latin typeface="+mn-lt"/>
                <a:ea typeface="+mn-ea"/>
                <a:cs typeface="+mn-cs"/>
              </a:rPr>
              <a:t>permanent</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changes</a:t>
            </a:r>
            <a:r>
              <a:rPr lang="it-IT" sz="1200" b="0" i="0" u="none" strike="noStrike" kern="1200" baseline="0" dirty="0" smtClean="0">
                <a:solidFill>
                  <a:schemeClr val="tx1"/>
                </a:solidFill>
                <a:latin typeface="+mn-lt"/>
                <a:ea typeface="+mn-ea"/>
                <a:cs typeface="+mn-cs"/>
              </a:rPr>
              <a:t> in </a:t>
            </a:r>
            <a:r>
              <a:rPr lang="it-IT" sz="1200" b="0" i="0" u="none" strike="noStrike" kern="1200" baseline="0" dirty="0" err="1" smtClean="0">
                <a:solidFill>
                  <a:schemeClr val="tx1"/>
                </a:solidFill>
                <a:latin typeface="+mn-lt"/>
                <a:ea typeface="+mn-ea"/>
                <a:cs typeface="+mn-cs"/>
              </a:rPr>
              <a:t>nociceptor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function</a:t>
            </a:r>
            <a:r>
              <a:rPr lang="it-IT" sz="1200" b="0" i="0" u="none" strike="noStrike"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0AB9A8CC-8F36-2C43-B5EF-3548310D36A5}" type="slidenum">
              <a:rPr lang="it-IT" smtClean="0"/>
              <a:t>29</a:t>
            </a:fld>
            <a:endParaRPr lang="it-IT"/>
          </a:p>
        </p:txBody>
      </p:sp>
    </p:spTree>
    <p:extLst>
      <p:ext uri="{BB962C8B-B14F-4D97-AF65-F5344CB8AC3E}">
        <p14:creationId xmlns:p14="http://schemas.microsoft.com/office/powerpoint/2010/main" val="77691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smtClean="0"/>
              <a:t>Key</a:t>
            </a:r>
            <a:r>
              <a:rPr lang="en-GB" b="1" baseline="0" dirty="0" smtClean="0"/>
              <a:t> message: The four key mechanisms of DED are tear film instability, tear hyperosmolarity, apoptosis and inflammation</a:t>
            </a:r>
          </a:p>
          <a:p>
            <a:pPr marL="0" indent="0">
              <a:buNone/>
            </a:pPr>
            <a:endParaRPr lang="en-GB" sz="1200" b="1" baseline="0" dirty="0" smtClean="0"/>
          </a:p>
          <a:p>
            <a:pPr marL="0" indent="0">
              <a:buNone/>
            </a:pPr>
            <a:r>
              <a:rPr lang="en-GB" sz="1200" dirty="0" smtClean="0"/>
              <a:t>The four target areas contributing to the pathophysiology of DED are tear film instability, tear hyperosmolarity, apoptosis and inflammation. These core mechanisms are primarily driven by tear hyperosmolarity and tear film instability. It is possible to enter the vicious circle</a:t>
            </a:r>
            <a:r>
              <a:rPr lang="en-GB" sz="1200" baseline="0" dirty="0" smtClean="0"/>
              <a:t> of DED at any point and to complete the circle several times.</a:t>
            </a:r>
          </a:p>
          <a:p>
            <a:pPr marL="0" indent="0">
              <a:buNone/>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LPS, lipopolysaccharide; MGD, meibomian gland deficiency; MMP, matrix metalloproteinase</a:t>
            </a:r>
          </a:p>
          <a:p>
            <a:pPr marL="0" indent="0">
              <a:buNone/>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0F007AAA-6ED8-4F60-89B8-F960599A97DF}" type="slidenum">
              <a:rPr lang="en-GB" smtClean="0">
                <a:solidFill>
                  <a:prstClr val="black"/>
                </a:solidFill>
                <a:latin typeface="Calibri"/>
              </a:rPr>
              <a:pPr/>
              <a:t>6</a:t>
            </a:fld>
            <a:endParaRPr lang="en-GB">
              <a:solidFill>
                <a:prstClr val="black"/>
              </a:solidFill>
              <a:latin typeface="Calibri"/>
            </a:endParaRPr>
          </a:p>
        </p:txBody>
      </p:sp>
    </p:spTree>
    <p:extLst>
      <p:ext uri="{BB962C8B-B14F-4D97-AF65-F5344CB8AC3E}">
        <p14:creationId xmlns:p14="http://schemas.microsoft.com/office/powerpoint/2010/main" val="226202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6AFF19-A4CC-EF4A-907E-6C9FC7B9078D}" type="slidenum">
              <a:rPr lang="it-IT">
                <a:solidFill>
                  <a:prstClr val="black"/>
                </a:solidFill>
              </a:rPr>
              <a:pPr eaLnBrk="1" hangingPunct="1"/>
              <a:t>7</a:t>
            </a:fld>
            <a:endParaRPr lang="it-IT">
              <a:solidFill>
                <a:prstClr val="black"/>
              </a:solidFill>
            </a:endParaRPr>
          </a:p>
        </p:txBody>
      </p:sp>
      <p:sp>
        <p:nvSpPr>
          <p:cNvPr id="49155"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defTabSz="914400" eaLnBrk="1" fontAlgn="base" hangingPunct="1">
              <a:spcBef>
                <a:spcPct val="0"/>
              </a:spcBef>
              <a:spcAft>
                <a:spcPct val="0"/>
              </a:spcAft>
            </a:pPr>
            <a:fld id="{8B25E586-E978-BA4C-9C44-6062D3B6FB0E}" type="slidenum">
              <a:rPr lang="en-US" sz="1300" smtClean="0">
                <a:solidFill>
                  <a:prstClr val="black"/>
                </a:solidFill>
                <a:cs typeface="Arial" charset="0"/>
              </a:rPr>
              <a:pPr algn="r" defTabSz="914400" eaLnBrk="1" fontAlgn="base" hangingPunct="1">
                <a:spcBef>
                  <a:spcPct val="0"/>
                </a:spcBef>
                <a:spcAft>
                  <a:spcPct val="0"/>
                </a:spcAft>
              </a:pPr>
              <a:t>7</a:t>
            </a:fld>
            <a:endParaRPr lang="en-US" sz="1300" smtClean="0">
              <a:solidFill>
                <a:prstClr val="black"/>
              </a:solidFill>
              <a:cs typeface="Arial" charset="0"/>
            </a:endParaRPr>
          </a:p>
        </p:txBody>
      </p:sp>
      <p:sp>
        <p:nvSpPr>
          <p:cNvPr id="49156" name="Rectangle 2"/>
          <p:cNvSpPr>
            <a:spLocks noGrp="1" noRot="1" noChangeAspect="1" noChangeArrowheads="1" noTextEdit="1"/>
          </p:cNvSpPr>
          <p:nvPr>
            <p:ph type="sldImg"/>
          </p:nvPr>
        </p:nvSpPr>
        <p:spPr>
          <a:xfrm>
            <a:off x="1152525" y="692150"/>
            <a:ext cx="4554538" cy="3416300"/>
          </a:xfrm>
          <a:solidFill>
            <a:srgbClr val="FFFFFF"/>
          </a:solidFill>
          <a:ln/>
        </p:spPr>
      </p:sp>
      <p:sp>
        <p:nvSpPr>
          <p:cNvPr id="49157" name="Rectangle 3"/>
          <p:cNvSpPr>
            <a:spLocks noGrp="1" noChangeArrowheads="1"/>
          </p:cNvSpPr>
          <p:nvPr>
            <p:ph type="body" idx="1"/>
          </p:nvPr>
        </p:nvSpPr>
        <p:spPr>
          <a:xfrm>
            <a:off x="915988" y="4356100"/>
            <a:ext cx="5026025" cy="413385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464" tIns="44438" rIns="90464" bIns="44438"/>
          <a:lstStyle/>
          <a:p>
            <a:pPr defTabSz="762000" eaLnBrk="1" hangingPunct="1">
              <a:spcBef>
                <a:spcPct val="0"/>
              </a:spcBef>
            </a:pPr>
            <a:endParaRPr lang="en-GB" sz="2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dirty="0"/>
              <a:t>Messaggio principale: la </a:t>
            </a:r>
            <a:r>
              <a:rPr lang="it-IT" b="1" dirty="0" smtClean="0"/>
              <a:t>malattia dell'occhio secco si può interpretare come un’alterazione dell’unità funzionale lacrimale (</a:t>
            </a:r>
            <a:r>
              <a:rPr lang="it-IT" b="1" dirty="0"/>
              <a:t>superficie oculare, sistema lacrimale e nervi di connessione</a:t>
            </a:r>
            <a:r>
              <a:rPr lang="it-IT" b="1" dirty="0" smtClean="0"/>
              <a:t>)</a:t>
            </a:r>
            <a:endParaRPr lang="it-IT" b="1" dirty="0"/>
          </a:p>
          <a:p>
            <a:endParaRPr lang="it-IT" dirty="0"/>
          </a:p>
          <a:p>
            <a:r>
              <a:rPr lang="it-IT" dirty="0"/>
              <a:t>La definizione del DEWS dell’unità funzionale lacrimale (LFU) è: </a:t>
            </a:r>
          </a:p>
          <a:p>
            <a:endParaRPr lang="it-IT" dirty="0" smtClean="0"/>
          </a:p>
          <a:p>
            <a:r>
              <a:rPr lang="it-IT" i="1" dirty="0"/>
              <a:t>‘unità funzionale integrata comprendente il sistema lacrimale, la superficie oculare, le sue ghiandole accessorie, e le loro connessioni nervose responsabile del mantenimento del film lacrimale, la preservazione della trasparenza della cornea e la salute della superficie oculare.’</a:t>
            </a:r>
          </a:p>
          <a:p>
            <a:endParaRPr lang="it-IT" dirty="0"/>
          </a:p>
          <a:p>
            <a:r>
              <a:rPr lang="it-IT" dirty="0" err="1"/>
              <a:t>Gipson</a:t>
            </a:r>
            <a:r>
              <a:rPr lang="it-IT" dirty="0"/>
              <a:t> et al, inoltre, definisce la LFU come unità del sistema della superficie oculare, composta dalle ghiandole lacrimali (principale e accessoria), dalla superficie oculare, e dalla innervazione di connessione.</a:t>
            </a:r>
          </a:p>
          <a:p>
            <a:endParaRPr lang="it-IT" dirty="0"/>
          </a:p>
        </p:txBody>
      </p:sp>
      <p:sp>
        <p:nvSpPr>
          <p:cNvPr id="4" name="Slide Number Placeholder 3"/>
          <p:cNvSpPr>
            <a:spLocks noGrp="1"/>
          </p:cNvSpPr>
          <p:nvPr>
            <p:ph type="sldNum" sz="quarter" idx="10"/>
          </p:nvPr>
        </p:nvSpPr>
        <p:spPr/>
        <p:txBody>
          <a:bodyPr/>
          <a:lstStyle/>
          <a:p>
            <a:fld id="{0F007AAA-6ED8-4F60-89B8-F960599A97DF}" type="slidenum">
              <a:rPr lang="en-GB" smtClean="0"/>
              <a:t>9</a:t>
            </a:fld>
            <a:endParaRPr lang="en-GB"/>
          </a:p>
        </p:txBody>
      </p:sp>
    </p:spTree>
    <p:extLst>
      <p:ext uri="{BB962C8B-B14F-4D97-AF65-F5344CB8AC3E}">
        <p14:creationId xmlns:p14="http://schemas.microsoft.com/office/powerpoint/2010/main" val="127014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AB9A8CC-8F36-2C43-B5EF-3548310D36A5}" type="slidenum">
              <a:rPr lang="it-IT" smtClean="0"/>
              <a:t>13</a:t>
            </a:fld>
            <a:endParaRPr lang="it-IT"/>
          </a:p>
        </p:txBody>
      </p:sp>
    </p:spTree>
    <p:extLst>
      <p:ext uri="{BB962C8B-B14F-4D97-AF65-F5344CB8AC3E}">
        <p14:creationId xmlns:p14="http://schemas.microsoft.com/office/powerpoint/2010/main" val="206360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7E0CB8-28DC-0F42-92B4-B0D072E11850}" type="slidenum">
              <a:rPr lang="it-IT" sz="1200">
                <a:solidFill>
                  <a:prstClr val="black"/>
                </a:solidFill>
              </a:rPr>
              <a:pPr eaLnBrk="1" hangingPunct="1"/>
              <a:t>17</a:t>
            </a:fld>
            <a:endParaRPr lang="it-IT" sz="1200">
              <a:solidFill>
                <a:prstClr val="black"/>
              </a:solidFill>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Calibri" charset="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main inflammatory mechanisms,</a:t>
            </a:r>
            <a:r>
              <a:rPr lang="en-GB" baseline="0" dirty="0" smtClean="0"/>
              <a:t> namely innate and adaptive, are involved in dry eye inflammation. The former is predominant in MGD and EDE in general, the latter in SS and ADDE. When innate mechanisms are prolonged or intense dendritic cells are activated and the homing of lymphocytes on the ocular surface is initiated. This phenomenon is the hallmark of chronic damage and is characteristic of advanced dry eye. Also forms characterized by the predominant activation of adaptive mechanisms may stimulate an epithelial response mediated by innate responses. In advanced dry eye both forms of inflammatory mechanisms are present.</a:t>
            </a:r>
            <a:endParaRPr lang="en-GB" dirty="0"/>
          </a:p>
        </p:txBody>
      </p:sp>
      <p:sp>
        <p:nvSpPr>
          <p:cNvPr id="4" name="Slide Number Placeholder 3"/>
          <p:cNvSpPr>
            <a:spLocks noGrp="1"/>
          </p:cNvSpPr>
          <p:nvPr>
            <p:ph type="sldNum" sz="quarter" idx="10"/>
          </p:nvPr>
        </p:nvSpPr>
        <p:spPr/>
        <p:txBody>
          <a:bodyPr/>
          <a:lstStyle/>
          <a:p>
            <a:fld id="{0F007AAA-6ED8-4F60-89B8-F960599A97DF}" type="slidenum">
              <a:rPr lang="en-GB" smtClean="0">
                <a:solidFill>
                  <a:prstClr val="black"/>
                </a:solidFill>
                <a:latin typeface="Calibri"/>
              </a:rPr>
              <a:pPr/>
              <a:t>18</a:t>
            </a:fld>
            <a:endParaRPr lang="en-GB">
              <a:solidFill>
                <a:prstClr val="black"/>
              </a:solidFill>
              <a:latin typeface="Calibri"/>
            </a:endParaRPr>
          </a:p>
        </p:txBody>
      </p:sp>
    </p:spTree>
    <p:extLst>
      <p:ext uri="{BB962C8B-B14F-4D97-AF65-F5344CB8AC3E}">
        <p14:creationId xmlns:p14="http://schemas.microsoft.com/office/powerpoint/2010/main" val="226202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B1623C-0D14-1247-A1DB-0C7288C43CD5}" type="slidenum">
              <a:rPr lang="en-GB" sz="1200">
                <a:solidFill>
                  <a:prstClr val="black"/>
                </a:solidFill>
                <a:latin typeface="Calibri" charset="0"/>
              </a:rPr>
              <a:pPr eaLnBrk="1" hangingPunct="1"/>
              <a:t>20</a:t>
            </a:fld>
            <a:endParaRPr lang="en-GB" sz="1200">
              <a:solidFill>
                <a:prstClr val="black"/>
              </a:solidFill>
              <a:latin typeface="Calibri" charset="0"/>
            </a:endParaRPr>
          </a:p>
        </p:txBody>
      </p:sp>
      <p:sp>
        <p:nvSpPr>
          <p:cNvPr id="48130" name="Rectangle 7"/>
          <p:cNvSpPr txBox="1">
            <a:spLocks noGrp="1" noChangeArrowheads="1"/>
          </p:cNvSpPr>
          <p:nvPr/>
        </p:nvSpPr>
        <p:spPr bwMode="auto">
          <a:xfrm>
            <a:off x="3885721" y="8687093"/>
            <a:ext cx="2972280" cy="45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35C4E99-B352-2943-A54A-12906CE0E081}" type="slidenum">
              <a:rPr lang="en-US" sz="1200">
                <a:solidFill>
                  <a:prstClr val="black"/>
                </a:solidFill>
                <a:latin typeface="Times New Roman" charset="0"/>
              </a:rPr>
              <a:pPr algn="r" eaLnBrk="1" hangingPunct="1"/>
              <a:t>20</a:t>
            </a:fld>
            <a:endParaRPr lang="en-US" sz="1200">
              <a:solidFill>
                <a:prstClr val="black"/>
              </a:solidFill>
              <a:latin typeface="Times New Roman" charset="0"/>
            </a:endParaRPr>
          </a:p>
        </p:txBody>
      </p:sp>
      <p:sp>
        <p:nvSpPr>
          <p:cNvPr id="481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132"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16" tIns="45708" rIns="91416" bIns="45708"/>
          <a:lstStyle/>
          <a:p>
            <a:pPr eaLnBrk="1" hangingPunct="1"/>
            <a:r>
              <a:rPr lang="en-US">
                <a:latin typeface="Calibri" charset="0"/>
                <a:ea typeface="ＭＳ Ｐゴシック" charset="0"/>
              </a:rPr>
              <a:t>Changes in tear composition that accompany Dysfunctional Tear Syndrome (or dry eye disease) are probably as important in its pathophysiology are decreased tear volume.</a:t>
            </a:r>
          </a:p>
          <a:p>
            <a:pPr eaLnBrk="1" hangingPunct="1"/>
            <a:r>
              <a:rPr lang="en-US">
                <a:latin typeface="Calibri" charset="0"/>
                <a:ea typeface="ＭＳ Ｐゴシック" charset="0"/>
              </a:rPr>
              <a:t>Decreased soluble mucin concentration results in reduced tear film viscosity and thin spots, or tear break-up, after a blink cycle.</a:t>
            </a:r>
          </a:p>
          <a:p>
            <a:pPr eaLnBrk="1" hangingPunct="1"/>
            <a:r>
              <a:rPr lang="en-US">
                <a:latin typeface="Calibri" charset="0"/>
                <a:ea typeface="ＭＳ Ｐゴシック" charset="0"/>
              </a:rPr>
              <a:t>Changes in protein composition, such as decreases in concentrations of antibacterial proteins, impair the defensive function of the tear film.</a:t>
            </a:r>
          </a:p>
          <a:p>
            <a:pPr eaLnBrk="1" hangingPunct="1"/>
            <a:r>
              <a:rPr lang="en-US">
                <a:latin typeface="Calibri" charset="0"/>
                <a:ea typeface="ＭＳ Ｐゴシック" charset="0"/>
              </a:rPr>
              <a:t>The balance between immunosuppressive cytokines and their antagonists is disrupted in the tears of DTS patients and may impact the behavior of nearly all cells bathed by the tear film.</a:t>
            </a:r>
          </a:p>
          <a:p>
            <a:pPr eaLnBrk="1" hangingPunct="1"/>
            <a:r>
              <a:rPr lang="en-US">
                <a:latin typeface="Calibri" charset="0"/>
                <a:ea typeface="ＭＳ Ｐゴシック" charset="0"/>
              </a:rPr>
              <a:t>Protease activity is increased, in part due to elevated osmolarity, but also likely due to cytokine imbalance. </a:t>
            </a:r>
          </a:p>
          <a:p>
            <a:pPr lvl="1" eaLnBrk="1" hangingPunct="1"/>
            <a:r>
              <a:rPr lang="en-US">
                <a:latin typeface="Calibri" charset="0"/>
                <a:ea typeface="ＭＳ Ｐゴシック" charset="0"/>
              </a:rPr>
              <a:t>This can lead to breakdown of the extracellular matrix and tight junctions.</a:t>
            </a:r>
          </a:p>
          <a:p>
            <a:pPr eaLnBrk="1" hangingPunct="1"/>
            <a:r>
              <a:rPr lang="en-US">
                <a:latin typeface="Calibri" charset="0"/>
                <a:ea typeface="ＭＳ Ｐゴシック" charset="0"/>
              </a:rPr>
              <a:t>Increased osmolarity of the tear film, from the normal value of 296 mEq/L to 325 mEq/L , on average, in DTS patients, impacts many aspects of cellular physiology.</a:t>
            </a:r>
          </a:p>
          <a:p>
            <a:pPr eaLnBrk="1" hangingPunct="1"/>
            <a:r>
              <a:rPr lang="es-ES" sz="1000">
                <a:latin typeface="Calibri" charset="0"/>
                <a:ea typeface="ＭＳ Ｐゴシック" charset="0"/>
              </a:rPr>
              <a:t>Solomon A, Dursun D, Liu Z, Xie Y, Macri A, Pflugfelder SC.</a:t>
            </a:r>
            <a:r>
              <a:rPr lang="en-US" sz="1000">
                <a:latin typeface="Calibri" charset="0"/>
                <a:ea typeface="ＭＳ Ｐゴシック" charset="0"/>
              </a:rPr>
              <a:t> Pro- and anti-inflammatory forms of interleukin-1 in the tear fluid and conjunctiva of patients with dry-eye disease. </a:t>
            </a:r>
            <a:r>
              <a:rPr lang="en-US" sz="1000" i="1">
                <a:latin typeface="Calibri" charset="0"/>
                <a:ea typeface="ＭＳ Ｐゴシック" charset="0"/>
              </a:rPr>
              <a:t>Invest Ophthalmol Vis Sci</a:t>
            </a:r>
            <a:r>
              <a:rPr lang="en-US" sz="1000">
                <a:latin typeface="Calibri" charset="0"/>
                <a:ea typeface="ＭＳ Ｐゴシック" charset="0"/>
              </a:rPr>
              <a:t>. 2001;42:2283-2292.</a:t>
            </a:r>
          </a:p>
          <a:p>
            <a:pPr eaLnBrk="1" hangingPunct="1"/>
            <a:r>
              <a:rPr lang="en-US" sz="1000">
                <a:latin typeface="Calibri" charset="0"/>
                <a:ea typeface="ＭＳ Ｐゴシック" charset="0"/>
              </a:rPr>
              <a:t>Ogasawara K, Mitsubayashi K, Tsuru T, Karube I. Electrical conductivity of tear fluid in healthy persons and keratoconjunctivitis sicca patients measured by a flexible conductimetric sensor. Graefes Arch Clin Exp Ophthalmol. 1996;234:542-6.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CFF4612-1A21-4107-9984-6354DD829775}" type="slidenum">
              <a:rPr lang="en-GB" smtClean="0">
                <a:solidFill>
                  <a:prstClr val="black"/>
                </a:solidFill>
                <a:latin typeface="Calibri"/>
              </a:rPr>
              <a:pPr/>
              <a:t>22</a:t>
            </a:fld>
            <a:endParaRPr lang="en-GB" smtClean="0">
              <a:solidFill>
                <a:prstClr val="black"/>
              </a:solidFill>
              <a:latin typeface="Calibri"/>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s-I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AE22EDF-F53B-9B45-9885-3C67C2DEE98A}" type="datetimeFigureOut">
              <a:rPr lang="it-IT" smtClean="0"/>
              <a:t>23/09/15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398565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E22EDF-F53B-9B45-9885-3C67C2DEE98A}" type="datetimeFigureOut">
              <a:rPr lang="it-IT" smtClean="0"/>
              <a:t>23/09/15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298058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E22EDF-F53B-9B45-9885-3C67C2DEE98A}" type="datetimeFigureOut">
              <a:rPr lang="it-IT" smtClean="0"/>
              <a:t>23/09/15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259091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648200" y="1600200"/>
            <a:ext cx="4038600" cy="218598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4648200" y="3938588"/>
            <a:ext cx="4038600" cy="218757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56074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48F3A9DD-8516-6043-9A3D-63C783CDD122}"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373371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63C01580-94CE-C04A-B406-088C9860339E}"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120679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B920D5BB-20BE-0847-B07D-32A2B1783D19}"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576904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23739ACB-7A1C-8B47-A644-D4B09A5D967C}"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404893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fld id="{8D4010F7-DCB0-364C-B421-1523433DEF03}"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256782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fld id="{41ED7BD2-15D4-964D-A2C1-D17168BDB80A}"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269493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fld id="{08734BE7-B360-7448-A93B-87D4650C8861}"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320871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E22EDF-F53B-9B45-9885-3C67C2DEE98A}" type="datetimeFigureOut">
              <a:rPr lang="it-IT" smtClean="0"/>
              <a:t>23/09/15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3531838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471EDF07-B602-0B45-AAD2-232EA413A32A}"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8599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84E8BC33-1A1D-674C-93FA-EC978AE80928}"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3414044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A7944A25-5523-E444-A7A2-E91E9FEB2698}"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3371340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D59807BE-BDF3-5B41-A6F7-FE8A43694024}"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1633587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solidFill>
                <a:srgbClr val="000000"/>
              </a:solidFill>
              <a:latin typeface="Aria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latin typeface="Arial"/>
            </a:endParaRPr>
          </a:p>
        </p:txBody>
      </p:sp>
      <p:sp>
        <p:nvSpPr>
          <p:cNvPr id="8" name="Rectangle 6"/>
          <p:cNvSpPr>
            <a:spLocks noGrp="1" noChangeArrowheads="1"/>
          </p:cNvSpPr>
          <p:nvPr>
            <p:ph type="sldNum" sz="quarter" idx="12"/>
          </p:nvPr>
        </p:nvSpPr>
        <p:spPr>
          <a:ln/>
        </p:spPr>
        <p:txBody>
          <a:bodyPr/>
          <a:lstStyle>
            <a:lvl1pPr>
              <a:defRPr/>
            </a:lvl1pPr>
          </a:lstStyle>
          <a:p>
            <a:fld id="{B4165B9E-931C-F441-ADE7-46868A607789}" type="slidenum">
              <a:rPr lang="it-IT">
                <a:solidFill>
                  <a:srgbClr val="000000"/>
                </a:solidFill>
                <a:latin typeface="Arial"/>
              </a:rPr>
              <a:pPr/>
              <a:t>‹n.›</a:t>
            </a:fld>
            <a:endParaRPr lang="it-IT">
              <a:solidFill>
                <a:srgbClr val="000000"/>
              </a:solidFill>
              <a:latin typeface="Arial"/>
            </a:endParaRPr>
          </a:p>
        </p:txBody>
      </p:sp>
    </p:spTree>
    <p:extLst>
      <p:ext uri="{BB962C8B-B14F-4D97-AF65-F5344CB8AC3E}">
        <p14:creationId xmlns:p14="http://schemas.microsoft.com/office/powerpoint/2010/main" val="3638639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it-IT" smtClean="0"/>
              <a:t>Fare clic per modificare stile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5" name="Footer Placeholder 4"/>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6" name="Slide Number Placeholder 5"/>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299875521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5" name="Footer Placeholder 4"/>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6" name="Slide Number Placeholder 5"/>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Tree>
    <p:extLst>
      <p:ext uri="{BB962C8B-B14F-4D97-AF65-F5344CB8AC3E}">
        <p14:creationId xmlns:p14="http://schemas.microsoft.com/office/powerpoint/2010/main" val="2833226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lvl1pPr>
              <a:defRPr>
                <a:solidFill>
                  <a:schemeClr val="bg1"/>
                </a:solidFill>
              </a:defRPr>
            </a:lvl1pPr>
          </a:lstStyle>
          <a:p>
            <a:fld id="{61A1933E-1F50-BD46-BD57-A75C7E80956A}" type="datetimeFigureOut">
              <a:rPr lang="it-IT" smtClean="0">
                <a:solidFill>
                  <a:prstClr val="white"/>
                </a:solidFill>
                <a:latin typeface="Calisto MT"/>
              </a:rPr>
              <a:pPr/>
              <a:t>23/09/15</a:t>
            </a:fld>
            <a:endParaRPr lang="it-IT">
              <a:solidFill>
                <a:prstClr val="white"/>
              </a:solidFill>
              <a:latin typeface="Calisto MT"/>
            </a:endParaRPr>
          </a:p>
        </p:txBody>
      </p:sp>
      <p:sp>
        <p:nvSpPr>
          <p:cNvPr id="5" name="Footer Placeholder 4"/>
          <p:cNvSpPr>
            <a:spLocks noGrp="1"/>
          </p:cNvSpPr>
          <p:nvPr>
            <p:ph type="ftr" sz="quarter" idx="11"/>
          </p:nvPr>
        </p:nvSpPr>
        <p:spPr>
          <a:xfrm>
            <a:off x="7238999" y="6356350"/>
            <a:ext cx="1446213" cy="365125"/>
          </a:xfrm>
        </p:spPr>
        <p:txBody>
          <a:bodyPr/>
          <a:lstStyle/>
          <a:p>
            <a:endParaRPr lang="it-IT">
              <a:solidFill>
                <a:prstClr val="black">
                  <a:lumMod val="50000"/>
                  <a:lumOff val="50000"/>
                </a:prstClr>
              </a:solidFill>
              <a:latin typeface="Calisto MT"/>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C9791D-339E-AF4E-B3C9-195DBB271FD7}" type="slidenum">
              <a:rPr lang="it-IT" smtClean="0">
                <a:solidFill>
                  <a:prstClr val="white"/>
                </a:solidFill>
                <a:latin typeface="Calisto MT"/>
              </a:rPr>
              <a:pPr/>
              <a:t>‹n.›</a:t>
            </a:fld>
            <a:endParaRPr lang="it-IT">
              <a:solidFill>
                <a:prstClr val="white"/>
              </a:solidFill>
              <a:latin typeface="Calisto MT"/>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3293159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6" name="Footer Placeholder 5"/>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Tree>
    <p:extLst>
      <p:ext uri="{BB962C8B-B14F-4D97-AF65-F5344CB8AC3E}">
        <p14:creationId xmlns:p14="http://schemas.microsoft.com/office/powerpoint/2010/main" val="817006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8" name="Footer Placeholder 7"/>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9" name="Slide Number Placeholder 8"/>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Tree>
    <p:extLst>
      <p:ext uri="{BB962C8B-B14F-4D97-AF65-F5344CB8AC3E}">
        <p14:creationId xmlns:p14="http://schemas.microsoft.com/office/powerpoint/2010/main" val="242294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AE22EDF-F53B-9B45-9885-3C67C2DEE98A}" type="datetimeFigureOut">
              <a:rPr lang="it-IT" smtClean="0"/>
              <a:t>23/09/15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773440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6" name="Footer Placeholder 5"/>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extLst>
      <p:ext uri="{BB962C8B-B14F-4D97-AF65-F5344CB8AC3E}">
        <p14:creationId xmlns:p14="http://schemas.microsoft.com/office/powerpoint/2010/main" val="483166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6" name="Footer Placeholder 5"/>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extLst>
      <p:ext uri="{BB962C8B-B14F-4D97-AF65-F5344CB8AC3E}">
        <p14:creationId xmlns:p14="http://schemas.microsoft.com/office/powerpoint/2010/main" val="761559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6" name="Footer Placeholder 5"/>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extLst>
      <p:ext uri="{BB962C8B-B14F-4D97-AF65-F5344CB8AC3E}">
        <p14:creationId xmlns:p14="http://schemas.microsoft.com/office/powerpoint/2010/main" val="3954342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4" name="Footer Placeholder 3"/>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5" name="Slide Number Placeholder 4"/>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Tree>
    <p:extLst>
      <p:ext uri="{BB962C8B-B14F-4D97-AF65-F5344CB8AC3E}">
        <p14:creationId xmlns:p14="http://schemas.microsoft.com/office/powerpoint/2010/main" val="188727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uot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3" name="Footer Placeholder 2"/>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4" name="Slide Number Placeholder 3"/>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Tree>
    <p:extLst>
      <p:ext uri="{BB962C8B-B14F-4D97-AF65-F5344CB8AC3E}">
        <p14:creationId xmlns:p14="http://schemas.microsoft.com/office/powerpoint/2010/main" val="30243667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it-IT" smtClean="0"/>
              <a:t>Fare clic per modificare stile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lvl1pPr>
              <a:defRPr>
                <a:solidFill>
                  <a:schemeClr val="bg1"/>
                </a:solidFill>
              </a:defRPr>
            </a:lvl1pPr>
          </a:lstStyle>
          <a:p>
            <a:fld id="{61A1933E-1F50-BD46-BD57-A75C7E80956A}" type="datetimeFigureOut">
              <a:rPr lang="it-IT" smtClean="0">
                <a:solidFill>
                  <a:prstClr val="white"/>
                </a:solidFill>
                <a:latin typeface="Calisto MT"/>
              </a:rPr>
              <a:pPr/>
              <a:t>23/09/15</a:t>
            </a:fld>
            <a:endParaRPr lang="it-IT">
              <a:solidFill>
                <a:prstClr val="white"/>
              </a:solidFill>
              <a:latin typeface="Calisto MT"/>
            </a:endParaRPr>
          </a:p>
        </p:txBody>
      </p:sp>
      <p:sp>
        <p:nvSpPr>
          <p:cNvPr id="6" name="Footer Placeholder 5"/>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Tree>
    <p:extLst>
      <p:ext uri="{BB962C8B-B14F-4D97-AF65-F5344CB8AC3E}">
        <p14:creationId xmlns:p14="http://schemas.microsoft.com/office/powerpoint/2010/main" val="2311818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magine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it-IT" smtClean="0"/>
              <a:t>Fare clic per modificare stile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lvl1pPr>
              <a:defRPr>
                <a:solidFill>
                  <a:schemeClr val="bg1"/>
                </a:solidFill>
              </a:defRPr>
            </a:lvl1pPr>
          </a:lstStyle>
          <a:p>
            <a:fld id="{61A1933E-1F50-BD46-BD57-A75C7E80956A}" type="datetimeFigureOut">
              <a:rPr lang="it-IT" smtClean="0">
                <a:solidFill>
                  <a:prstClr val="white"/>
                </a:solidFill>
                <a:latin typeface="Calisto MT"/>
              </a:rPr>
              <a:pPr/>
              <a:t>23/09/15</a:t>
            </a:fld>
            <a:endParaRPr lang="it-IT">
              <a:solidFill>
                <a:prstClr val="white"/>
              </a:solidFill>
              <a:latin typeface="Calisto MT"/>
            </a:endParaRPr>
          </a:p>
        </p:txBody>
      </p:sp>
      <p:sp>
        <p:nvSpPr>
          <p:cNvPr id="6" name="Footer Placeholder 5"/>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it-IT" smtClean="0"/>
              <a:t>Trascinare l'immagine su un segnaposto o fare clic sull'icona per aggiungerla</a:t>
            </a:r>
            <a:endParaRPr/>
          </a:p>
        </p:txBody>
      </p:sp>
    </p:spTree>
    <p:extLst>
      <p:ext uri="{BB962C8B-B14F-4D97-AF65-F5344CB8AC3E}">
        <p14:creationId xmlns:p14="http://schemas.microsoft.com/office/powerpoint/2010/main" val="4016158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Immagini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it-IT" smtClean="0"/>
              <a:t>Fare clic per modificare stile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lvl1pPr>
              <a:defRPr>
                <a:solidFill>
                  <a:schemeClr val="bg1"/>
                </a:solidFill>
              </a:defRPr>
            </a:lvl1pPr>
          </a:lstStyle>
          <a:p>
            <a:fld id="{61A1933E-1F50-BD46-BD57-A75C7E80956A}" type="datetimeFigureOut">
              <a:rPr lang="it-IT" smtClean="0">
                <a:solidFill>
                  <a:prstClr val="white"/>
                </a:solidFill>
                <a:latin typeface="Calisto MT"/>
              </a:rPr>
              <a:pPr/>
              <a:t>23/09/15</a:t>
            </a:fld>
            <a:endParaRPr lang="it-IT">
              <a:solidFill>
                <a:prstClr val="white"/>
              </a:solidFill>
              <a:latin typeface="Calisto MT"/>
            </a:endParaRPr>
          </a:p>
        </p:txBody>
      </p:sp>
      <p:sp>
        <p:nvSpPr>
          <p:cNvPr id="6" name="Footer Placeholder 5"/>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it-IT" smtClean="0"/>
              <a:t>Trascinare l'immagine su un segnaposto o fare clic sull'icona per aggiungerla</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it-IT" smtClean="0"/>
              <a:t>Trascinare l'immagine su un segnaposto o fare clic sull'icona per aggiungerla</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it-IT" smtClean="0"/>
              <a:t>Trascinare l'immagine su un segnaposto o fare clic sull'icona per aggiungerla</a:t>
            </a:r>
            <a:endParaRPr/>
          </a:p>
        </p:txBody>
      </p:sp>
    </p:spTree>
    <p:extLst>
      <p:ext uri="{BB962C8B-B14F-4D97-AF65-F5344CB8AC3E}">
        <p14:creationId xmlns:p14="http://schemas.microsoft.com/office/powerpoint/2010/main" val="621794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5" name="Footer Placeholder 4"/>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6" name="Slide Number Placeholder 5"/>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Tree>
    <p:extLst>
      <p:ext uri="{BB962C8B-B14F-4D97-AF65-F5344CB8AC3E}">
        <p14:creationId xmlns:p14="http://schemas.microsoft.com/office/powerpoint/2010/main" val="3948705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it-IT" smtClean="0"/>
              <a:t>Fare clic per modificare stile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5" name="Footer Placeholder 4"/>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6" name="Slide Number Placeholder 5"/>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Tree>
    <p:extLst>
      <p:ext uri="{BB962C8B-B14F-4D97-AF65-F5344CB8AC3E}">
        <p14:creationId xmlns:p14="http://schemas.microsoft.com/office/powerpoint/2010/main" val="162293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AE22EDF-F53B-9B45-9885-3C67C2DEE98A}" type="datetimeFigureOut">
              <a:rPr lang="it-IT" smtClean="0"/>
              <a:t>23/09/15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54809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ormula di chius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4" name="Footer Placeholder 3"/>
          <p:cNvSpPr>
            <a:spLocks noGrp="1"/>
          </p:cNvSpPr>
          <p:nvPr>
            <p:ph type="ftr" sz="quarter" idx="11"/>
          </p:nvPr>
        </p:nvSpPr>
        <p:spPr/>
        <p:txBody>
          <a:bodyPr/>
          <a:lstStyle/>
          <a:p>
            <a:endParaRPr lang="it-IT">
              <a:solidFill>
                <a:prstClr val="black">
                  <a:lumMod val="50000"/>
                  <a:lumOff val="50000"/>
                </a:prstClr>
              </a:solidFill>
              <a:latin typeface="Calisto MT"/>
            </a:endParaRPr>
          </a:p>
        </p:txBody>
      </p:sp>
      <p:sp>
        <p:nvSpPr>
          <p:cNvPr id="5" name="Slide Number Placeholder 4"/>
          <p:cNvSpPr>
            <a:spLocks noGrp="1"/>
          </p:cNvSpPr>
          <p:nvPr>
            <p:ph type="sldNum" sz="quarter" idx="12"/>
          </p:nvPr>
        </p:nvSpPr>
        <p:spPr/>
        <p:txBody>
          <a:body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Tree>
    <p:extLst>
      <p:ext uri="{BB962C8B-B14F-4D97-AF65-F5344CB8AC3E}">
        <p14:creationId xmlns:p14="http://schemas.microsoft.com/office/powerpoint/2010/main" val="261476480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648200" y="1600200"/>
            <a:ext cx="4038600" cy="218598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4648200" y="3938588"/>
            <a:ext cx="4038600" cy="218757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845784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457200" y="1600200"/>
            <a:ext cx="8229600" cy="218598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57200" y="3938588"/>
            <a:ext cx="8229600" cy="218757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521951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162779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457200" y="1298448"/>
            <a:ext cx="8229600" cy="49499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265319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4" name="Espace réservé du numéro de diapositive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7D7BA5AA-02F1-4304-BF60-A0DFC76CD483}" type="slidenum">
              <a:rPr lang="fr-FR" smtClean="0">
                <a:solidFill>
                  <a:prstClr val="white"/>
                </a:solidFill>
                <a:latin typeface="Calisto MT"/>
              </a:rPr>
              <a:pPr/>
              <a:t>‹n.›</a:t>
            </a:fld>
            <a:endParaRPr lang="fr-FR" dirty="0">
              <a:solidFill>
                <a:prstClr val="white"/>
              </a:solidFill>
              <a:latin typeface="Calisto MT"/>
            </a:endParaRPr>
          </a:p>
        </p:txBody>
      </p:sp>
    </p:spTree>
    <p:extLst>
      <p:ext uri="{BB962C8B-B14F-4D97-AF65-F5344CB8AC3E}">
        <p14:creationId xmlns:p14="http://schemas.microsoft.com/office/powerpoint/2010/main" val="1444718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AE22EDF-F53B-9B45-9885-3C67C2DEE98A}" type="datetimeFigureOut">
              <a:rPr lang="it-IT" smtClean="0"/>
              <a:t>23/09/15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286975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5AE22EDF-F53B-9B45-9885-3C67C2DEE98A}" type="datetimeFigureOut">
              <a:rPr lang="it-IT" smtClean="0"/>
              <a:t>23/09/15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161238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AE22EDF-F53B-9B45-9885-3C67C2DEE98A}" type="datetimeFigureOut">
              <a:rPr lang="it-IT" smtClean="0"/>
              <a:t>23/09/15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374203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AE22EDF-F53B-9B45-9885-3C67C2DEE98A}" type="datetimeFigureOut">
              <a:rPr lang="it-IT" smtClean="0"/>
              <a:t>23/09/15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300813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AE22EDF-F53B-9B45-9885-3C67C2DEE98A}" type="datetimeFigureOut">
              <a:rPr lang="it-IT" smtClean="0"/>
              <a:t>23/09/15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565638-EA20-DE4B-87EE-4BCA9974591E}" type="slidenum">
              <a:rPr lang="it-IT" smtClean="0"/>
              <a:t>‹n.›</a:t>
            </a:fld>
            <a:endParaRPr lang="it-IT"/>
          </a:p>
        </p:txBody>
      </p:sp>
    </p:spTree>
    <p:extLst>
      <p:ext uri="{BB962C8B-B14F-4D97-AF65-F5344CB8AC3E}">
        <p14:creationId xmlns:p14="http://schemas.microsoft.com/office/powerpoint/2010/main" val="41335057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20" Type="http://schemas.openxmlformats.org/officeDocument/2006/relationships/slideLayout" Target="../slideLayouts/slideLayout44.xml"/><Relationship Id="rId21" Type="http://schemas.openxmlformats.org/officeDocument/2006/relationships/slideLayout" Target="../slideLayouts/slideLayout45.xml"/><Relationship Id="rId22" Type="http://schemas.openxmlformats.org/officeDocument/2006/relationships/theme" Target="../theme/theme3.xml"/><Relationship Id="rId10" Type="http://schemas.openxmlformats.org/officeDocument/2006/relationships/slideLayout" Target="../slideLayouts/slideLayout34.xml"/><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slideLayout" Target="../slideLayouts/slideLayout40.xml"/><Relationship Id="rId17" Type="http://schemas.openxmlformats.org/officeDocument/2006/relationships/slideLayout" Target="../slideLayouts/slideLayout41.xml"/><Relationship Id="rId18" Type="http://schemas.openxmlformats.org/officeDocument/2006/relationships/slideLayout" Target="../slideLayouts/slideLayout42.xml"/><Relationship Id="rId19" Type="http://schemas.openxmlformats.org/officeDocument/2006/relationships/slideLayout" Target="../slideLayouts/slideLayout4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22EDF-F53B-9B45-9885-3C67C2DEE98A}" type="datetimeFigureOut">
              <a:rPr lang="it-IT" smtClean="0"/>
              <a:t>23/09/15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65638-EA20-DE4B-87EE-4BCA9974591E}" type="slidenum">
              <a:rPr lang="it-IT" smtClean="0"/>
              <a:t>‹n.›</a:t>
            </a:fld>
            <a:endParaRPr lang="it-IT"/>
          </a:p>
        </p:txBody>
      </p:sp>
    </p:spTree>
    <p:extLst>
      <p:ext uri="{BB962C8B-B14F-4D97-AF65-F5344CB8AC3E}">
        <p14:creationId xmlns:p14="http://schemas.microsoft.com/office/powerpoint/2010/main" val="4161065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6"/>
            </a:gs>
            <a:gs pos="50000">
              <a:srgbClr val="000066"/>
            </a:gs>
            <a:gs pos="100000">
              <a:srgbClr val="000006"/>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defTabSz="914400" fontAlgn="base">
              <a:spcBef>
                <a:spcPct val="0"/>
              </a:spcBef>
              <a:spcAft>
                <a:spcPct val="0"/>
              </a:spcAft>
              <a:defRPr/>
            </a:pPr>
            <a:endParaRPr lang="it-IT">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defTabSz="914400" fontAlgn="base">
              <a:spcBef>
                <a:spcPct val="0"/>
              </a:spcBef>
              <a:spcAft>
                <a:spcPct val="0"/>
              </a:spcAft>
              <a:defRPr/>
            </a:pPr>
            <a:endParaRPr lang="it-IT">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674FFF84-5893-1E43-AB09-1DE9C58354DF}" type="slidenum">
              <a:rPr lang="it-IT" smtClean="0">
                <a:solidFill>
                  <a:srgbClr val="000000"/>
                </a:solidFill>
                <a:latin typeface="Arial" charset="0"/>
                <a:ea typeface="ＭＳ Ｐゴシック" charset="0"/>
              </a:rPr>
              <a:pPr defTabSz="914400" fontAlgn="base">
                <a:spcBef>
                  <a:spcPct val="0"/>
                </a:spcBef>
                <a:spcAft>
                  <a:spcPct val="0"/>
                </a:spcAft>
              </a:pPr>
              <a:t>‹n.›</a:t>
            </a:fld>
            <a:endParaRPr lang="it-IT"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29341719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1A1933E-1F50-BD46-BD57-A75C7E80956A}" type="datetimeFigureOut">
              <a:rPr lang="it-IT" smtClean="0">
                <a:solidFill>
                  <a:prstClr val="black">
                    <a:lumMod val="50000"/>
                    <a:lumOff val="50000"/>
                  </a:prstClr>
                </a:solidFill>
                <a:latin typeface="Calisto MT"/>
              </a:rPr>
              <a:pPr/>
              <a:t>23/09/15</a:t>
            </a:fld>
            <a:endParaRPr lang="it-IT">
              <a:solidFill>
                <a:prstClr val="black">
                  <a:lumMod val="50000"/>
                  <a:lumOff val="50000"/>
                </a:prstClr>
              </a:solidFill>
              <a:latin typeface="Calisto MT"/>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it-IT">
              <a:solidFill>
                <a:prstClr val="black">
                  <a:lumMod val="50000"/>
                  <a:lumOff val="50000"/>
                </a:prstClr>
              </a:solidFill>
              <a:latin typeface="Calisto MT"/>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5DC9791D-339E-AF4E-B3C9-195DBB271FD7}" type="slidenum">
              <a:rPr lang="it-IT" smtClean="0">
                <a:solidFill>
                  <a:prstClr val="black">
                    <a:lumMod val="50000"/>
                    <a:lumOff val="50000"/>
                  </a:prstClr>
                </a:solidFill>
                <a:latin typeface="Calisto MT"/>
              </a:rPr>
              <a:pPr/>
              <a:t>‹n.›</a:t>
            </a:fld>
            <a:endParaRPr lang="it-IT">
              <a:solidFill>
                <a:prstClr val="black">
                  <a:lumMod val="50000"/>
                  <a:lumOff val="50000"/>
                </a:prstClr>
              </a:solidFill>
              <a:latin typeface="Calisto MT"/>
            </a:endParaRPr>
          </a:p>
        </p:txBody>
      </p:sp>
    </p:spTree>
    <p:extLst>
      <p:ext uri="{BB962C8B-B14F-4D97-AF65-F5344CB8AC3E}">
        <p14:creationId xmlns:p14="http://schemas.microsoft.com/office/powerpoint/2010/main" val="10352817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17.png"/><Relationship Id="rId1" Type="http://schemas.openxmlformats.org/officeDocument/2006/relationships/slideLayout" Target="../slideLayouts/slideLayout33.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1.png"/><Relationship Id="rId6" Type="http://schemas.openxmlformats.org/officeDocument/2006/relationships/oleObject" Target="../embeddings/oleObject2.bin"/><Relationship Id="rId7"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34.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1.wdp"/><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526" y="3056767"/>
            <a:ext cx="8134927" cy="1470025"/>
          </a:xfrm>
        </p:spPr>
        <p:txBody>
          <a:bodyPr>
            <a:normAutofit fontScale="90000"/>
          </a:bodyPr>
          <a:lstStyle/>
          <a:p>
            <a:r>
              <a:rPr lang="it-IT" dirty="0"/>
              <a:t>L’importanza della Superficie Oculare</a:t>
            </a:r>
            <a:br>
              <a:rPr lang="it-IT" dirty="0"/>
            </a:br>
            <a:r>
              <a:rPr lang="it-IT" dirty="0"/>
              <a:t>nei pazienti sottoposti ad intervento</a:t>
            </a:r>
            <a:br>
              <a:rPr lang="it-IT" dirty="0"/>
            </a:br>
            <a:r>
              <a:rPr lang="it-IT" dirty="0"/>
              <a:t>chirurgico</a:t>
            </a:r>
            <a:endParaRPr lang="it-IT" dirty="0"/>
          </a:p>
        </p:txBody>
      </p:sp>
      <p:sp>
        <p:nvSpPr>
          <p:cNvPr id="3" name="Sottotitolo 2"/>
          <p:cNvSpPr>
            <a:spLocks noGrp="1"/>
          </p:cNvSpPr>
          <p:nvPr>
            <p:ph type="subTitle" idx="1"/>
          </p:nvPr>
        </p:nvSpPr>
        <p:spPr>
          <a:xfrm>
            <a:off x="1461246" y="4364312"/>
            <a:ext cx="6400800" cy="1752600"/>
          </a:xfrm>
        </p:spPr>
        <p:txBody>
          <a:bodyPr/>
          <a:lstStyle/>
          <a:p>
            <a:endParaRPr lang="it-IT" dirty="0" smtClean="0"/>
          </a:p>
          <a:p>
            <a:r>
              <a:rPr lang="it-IT" dirty="0" smtClean="0"/>
              <a:t>Pasquale Aragona</a:t>
            </a:r>
            <a:endParaRPr lang="it-IT"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50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3288485" y="328565"/>
            <a:ext cx="5827819" cy="188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65000"/>
              </a:lnSpc>
              <a:spcBef>
                <a:spcPct val="50000"/>
              </a:spcBef>
            </a:pPr>
            <a:r>
              <a:rPr lang="it-IT" b="1" i="1" dirty="0" err="1" smtClean="0">
                <a:solidFill>
                  <a:srgbClr val="FFFFFF"/>
                </a:solidFill>
                <a:latin typeface="Times New Roman" charset="0"/>
              </a:rPr>
              <a:t>University</a:t>
            </a:r>
            <a:r>
              <a:rPr lang="it-IT" b="1" i="1" dirty="0" smtClean="0">
                <a:solidFill>
                  <a:srgbClr val="FFFFFF"/>
                </a:solidFill>
                <a:latin typeface="Times New Roman" charset="0"/>
              </a:rPr>
              <a:t> of Messina - </a:t>
            </a:r>
            <a:r>
              <a:rPr lang="it-IT" b="1" i="1" dirty="0" err="1" smtClean="0">
                <a:solidFill>
                  <a:srgbClr val="FFFFFF"/>
                </a:solidFill>
                <a:latin typeface="Times New Roman" charset="0"/>
              </a:rPr>
              <a:t>Italy</a:t>
            </a:r>
            <a:endParaRPr lang="it-IT" b="1" i="1" dirty="0">
              <a:solidFill>
                <a:srgbClr val="FFFFFF"/>
              </a:solidFill>
              <a:latin typeface="Times New Roman" charset="0"/>
            </a:endParaRPr>
          </a:p>
          <a:p>
            <a:pPr algn="ctr" eaLnBrk="1" hangingPunct="1">
              <a:lnSpc>
                <a:spcPct val="65000"/>
              </a:lnSpc>
              <a:spcBef>
                <a:spcPct val="50000"/>
              </a:spcBef>
            </a:pPr>
            <a:r>
              <a:rPr lang="it-IT" b="1" i="1" dirty="0" err="1" smtClean="0">
                <a:solidFill>
                  <a:srgbClr val="FFFFFF"/>
                </a:solidFill>
                <a:latin typeface="Times New Roman" charset="0"/>
              </a:rPr>
              <a:t>Dept</a:t>
            </a:r>
            <a:r>
              <a:rPr lang="it-IT" b="1" i="1" dirty="0" smtClean="0">
                <a:solidFill>
                  <a:srgbClr val="FFFFFF"/>
                </a:solidFill>
                <a:latin typeface="Times New Roman" charset="0"/>
              </a:rPr>
              <a:t>. of </a:t>
            </a:r>
            <a:r>
              <a:rPr lang="it-IT" b="1" i="1" dirty="0" err="1" smtClean="0">
                <a:solidFill>
                  <a:srgbClr val="FFFFFF"/>
                </a:solidFill>
                <a:latin typeface="Times New Roman" charset="0"/>
              </a:rPr>
              <a:t>Experimental</a:t>
            </a:r>
            <a:r>
              <a:rPr lang="it-IT" b="1" i="1" dirty="0" smtClean="0">
                <a:solidFill>
                  <a:srgbClr val="FFFFFF"/>
                </a:solidFill>
                <a:latin typeface="Times New Roman" charset="0"/>
              </a:rPr>
              <a:t> </a:t>
            </a:r>
            <a:r>
              <a:rPr lang="it-IT" b="1" i="1" dirty="0" err="1" smtClean="0">
                <a:solidFill>
                  <a:srgbClr val="FFFFFF"/>
                </a:solidFill>
                <a:latin typeface="Times New Roman" charset="0"/>
              </a:rPr>
              <a:t>Medical-Surgical</a:t>
            </a:r>
            <a:r>
              <a:rPr lang="it-IT" b="1" i="1" dirty="0" smtClean="0">
                <a:solidFill>
                  <a:srgbClr val="FFFFFF"/>
                </a:solidFill>
                <a:latin typeface="Times New Roman" charset="0"/>
              </a:rPr>
              <a:t> </a:t>
            </a:r>
            <a:r>
              <a:rPr lang="it-IT" b="1" i="1" dirty="0" err="1" smtClean="0">
                <a:solidFill>
                  <a:srgbClr val="FFFFFF"/>
                </a:solidFill>
                <a:latin typeface="Times New Roman" charset="0"/>
              </a:rPr>
              <a:t>Sciences</a:t>
            </a:r>
            <a:endParaRPr lang="it-IT" altLang="ja-JP" b="1" i="1" dirty="0">
              <a:solidFill>
                <a:srgbClr val="FFFFFF"/>
              </a:solidFill>
              <a:latin typeface="Times New Roman" charset="0"/>
              <a:cs typeface="ＭＳ Ｐゴシック" charset="0"/>
            </a:endParaRPr>
          </a:p>
          <a:p>
            <a:pPr algn="ctr" eaLnBrk="1" hangingPunct="1">
              <a:lnSpc>
                <a:spcPct val="65000"/>
              </a:lnSpc>
              <a:spcBef>
                <a:spcPct val="50000"/>
              </a:spcBef>
            </a:pPr>
            <a:r>
              <a:rPr lang="it-IT" b="1" dirty="0" err="1" smtClean="0">
                <a:solidFill>
                  <a:srgbClr val="FFFFFF"/>
                </a:solidFill>
                <a:latin typeface="Times New Roman" charset="0"/>
              </a:rPr>
              <a:t>Section</a:t>
            </a:r>
            <a:r>
              <a:rPr lang="it-IT" b="1" dirty="0" smtClean="0">
                <a:solidFill>
                  <a:srgbClr val="FFFFFF"/>
                </a:solidFill>
                <a:latin typeface="Times New Roman" charset="0"/>
              </a:rPr>
              <a:t> of </a:t>
            </a:r>
            <a:r>
              <a:rPr lang="it-IT" b="1" dirty="0" err="1" smtClean="0">
                <a:solidFill>
                  <a:srgbClr val="FFFFFF"/>
                </a:solidFill>
                <a:latin typeface="Times New Roman" charset="0"/>
              </a:rPr>
              <a:t>Ophthalmology</a:t>
            </a:r>
            <a:endParaRPr lang="it-IT" b="1" dirty="0" smtClean="0">
              <a:solidFill>
                <a:srgbClr val="FFFFFF"/>
              </a:solidFill>
              <a:latin typeface="Times New Roman" charset="0"/>
            </a:endParaRPr>
          </a:p>
          <a:p>
            <a:pPr algn="ctr" eaLnBrk="1" hangingPunct="1">
              <a:lnSpc>
                <a:spcPct val="90000"/>
              </a:lnSpc>
              <a:spcBef>
                <a:spcPct val="50000"/>
              </a:spcBef>
            </a:pPr>
            <a:r>
              <a:rPr lang="it-IT" b="1" dirty="0" smtClean="0">
                <a:solidFill>
                  <a:srgbClr val="FFFFFF"/>
                </a:solidFill>
                <a:latin typeface="Times New Roman" charset="0"/>
              </a:rPr>
              <a:t>NATIONAL HEALTH SERVICE EXCELLENCE CENTRE FOR THE OCULAR SURFACE DISORDERS</a:t>
            </a:r>
          </a:p>
          <a:p>
            <a:pPr algn="ctr" eaLnBrk="1" hangingPunct="1">
              <a:lnSpc>
                <a:spcPct val="65000"/>
              </a:lnSpc>
              <a:spcBef>
                <a:spcPct val="50000"/>
              </a:spcBef>
            </a:pPr>
            <a:r>
              <a:rPr lang="it-IT" b="1" i="1" dirty="0" smtClean="0">
                <a:solidFill>
                  <a:srgbClr val="FFFFFF"/>
                </a:solidFill>
                <a:latin typeface="Times New Roman" charset="0"/>
              </a:rPr>
              <a:t>Head: Prof. P. Aragona</a:t>
            </a:r>
          </a:p>
        </p:txBody>
      </p:sp>
      <p:grpSp>
        <p:nvGrpSpPr>
          <p:cNvPr id="6" name="Gruppo 15"/>
          <p:cNvGrpSpPr>
            <a:grpSpLocks/>
          </p:cNvGrpSpPr>
          <p:nvPr/>
        </p:nvGrpSpPr>
        <p:grpSpPr bwMode="auto">
          <a:xfrm>
            <a:off x="209876" y="176253"/>
            <a:ext cx="2390348" cy="2160209"/>
            <a:chOff x="6834622" y="316152"/>
            <a:chExt cx="2254776" cy="1928143"/>
          </a:xfrm>
        </p:grpSpPr>
        <p:pic>
          <p:nvPicPr>
            <p:cNvPr id="7" name="Immagine 6"/>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tretch>
              <a:fillRect/>
            </a:stretch>
          </p:blipFill>
          <p:spPr>
            <a:xfrm rot="20857614">
              <a:off x="6834622" y="316152"/>
              <a:ext cx="2032000" cy="952500"/>
            </a:xfrm>
            <a:prstGeom prst="rect">
              <a:avLst/>
            </a:prstGeom>
          </p:spPr>
        </p:pic>
        <p:pic>
          <p:nvPicPr>
            <p:cNvPr id="8" name="Immagine 7"/>
            <p:cNvPicPr>
              <a:picLocks noChangeAspect="1"/>
            </p:cNvPicPr>
            <p:nvPr/>
          </p:nvPicPr>
          <p:blipFill>
            <a:blip r:embed="rId3">
              <a:clrChange>
                <a:clrFrom>
                  <a:srgbClr val="FFFFFF"/>
                </a:clrFrom>
                <a:clrTo>
                  <a:srgbClr val="FFFFFF">
                    <a:alpha val="0"/>
                  </a:srgbClr>
                </a:clrTo>
              </a:clrChange>
              <a:alphaModFix/>
              <a:duotone>
                <a:prstClr val="black"/>
                <a:schemeClr val="tx2">
                  <a:tint val="45000"/>
                  <a:satMod val="400000"/>
                </a:schemeClr>
              </a:duotone>
            </a:blip>
            <a:stretch>
              <a:fillRect/>
            </a:stretch>
          </p:blipFill>
          <p:spPr>
            <a:xfrm rot="10194079">
              <a:off x="7057398" y="1107267"/>
              <a:ext cx="2032000" cy="952500"/>
            </a:xfrm>
            <a:prstGeom prst="rect">
              <a:avLst/>
            </a:prstGeom>
            <a:solidFill>
              <a:srgbClr val="0000FF">
                <a:alpha val="0"/>
              </a:srgbClr>
            </a:solidFill>
            <a:ln w="0">
              <a:solidFill>
                <a:schemeClr val="tx2">
                  <a:lumMod val="50000"/>
                  <a:lumOff val="50000"/>
                  <a:alpha val="0"/>
                </a:schemeClr>
              </a:solidFill>
            </a:ln>
          </p:spPr>
        </p:pic>
        <p:pic>
          <p:nvPicPr>
            <p:cNvPr id="9" name="Picture 9" descr="logo_me"/>
            <p:cNvPicPr>
              <a:picLocks noChangeAspect="1" noChangeArrowheads="1"/>
            </p:cNvPicPr>
            <p:nvPr/>
          </p:nvPicPr>
          <p:blipFill>
            <a:blip r:embed="rId4">
              <a:clrChange>
                <a:clrFrom>
                  <a:srgbClr val="1C1C1C"/>
                </a:clrFrom>
                <a:clrTo>
                  <a:srgbClr val="1C1C1C">
                    <a:alpha val="0"/>
                  </a:srgbClr>
                </a:clrTo>
              </a:clrChange>
              <a:extLst>
                <a:ext uri="{28A0092B-C50C-407E-A947-70E740481C1C}">
                  <a14:useLocalDpi xmlns:a14="http://schemas.microsoft.com/office/drawing/2010/main" val="0"/>
                </a:ext>
              </a:extLst>
            </a:blip>
            <a:srcRect/>
            <a:stretch>
              <a:fillRect/>
            </a:stretch>
          </p:blipFill>
          <p:spPr bwMode="auto">
            <a:xfrm>
              <a:off x="7597775" y="764237"/>
              <a:ext cx="8588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ccia 9"/>
            <p:cNvSpPr/>
            <p:nvPr/>
          </p:nvSpPr>
          <p:spPr>
            <a:xfrm rot="18970604">
              <a:off x="8142106" y="1650776"/>
              <a:ext cx="345912" cy="333259"/>
            </a:xfrm>
            <a:prstGeom prst="teardrop">
              <a:avLst>
                <a:gd name="adj" fmla="val 155369"/>
              </a:avLst>
            </a:prstGeom>
            <a:solidFill>
              <a:srgbClr val="558ED5"/>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latin typeface="Calisto MT"/>
              </a:endParaRPr>
            </a:p>
          </p:txBody>
        </p:sp>
        <p:sp>
          <p:nvSpPr>
            <p:cNvPr id="11" name="Rettangolo 10"/>
            <p:cNvSpPr/>
            <p:nvPr/>
          </p:nvSpPr>
          <p:spPr>
            <a:xfrm rot="16200000">
              <a:off x="6978626" y="277847"/>
              <a:ext cx="1922949" cy="2009948"/>
            </a:xfrm>
            <a:prstGeom prst="rect">
              <a:avLst/>
            </a:prstGeom>
            <a:noFill/>
          </p:spPr>
          <p:txBody>
            <a:bodyPr spcFirstLastPara="1" wrap="none">
              <a:prstTxWarp prst="textCircle">
                <a:avLst/>
              </a:prstTxWarp>
              <a:spAutoFit/>
            </a:bodyPr>
            <a:lstStyle/>
            <a:p>
              <a:pPr algn="ctr">
                <a:defRPr/>
              </a:pPr>
              <a:r>
                <a:rPr lang="it-IT" sz="2400" b="1" dirty="0" err="1">
                  <a:ln w="12700">
                    <a:solidFill>
                      <a:srgbClr val="465466">
                        <a:satMod val="155000"/>
                      </a:srgbClr>
                    </a:solidFill>
                    <a:prstDash val="solid"/>
                  </a:ln>
                  <a:solidFill>
                    <a:srgbClr val="BBD7F8">
                      <a:tint val="85000"/>
                      <a:satMod val="155000"/>
                    </a:srgbClr>
                  </a:solidFill>
                  <a:effectLst>
                    <a:outerShdw blurRad="41275" dist="20320" dir="1800000" algn="tl" rotWithShape="0">
                      <a:srgbClr val="000000">
                        <a:alpha val="40000"/>
                      </a:srgbClr>
                    </a:outerShdw>
                  </a:effectLst>
                  <a:latin typeface="Calisto MT"/>
                </a:rPr>
                <a:t>Ocular</a:t>
              </a:r>
              <a:r>
                <a:rPr lang="it-IT" sz="2400" b="1" dirty="0">
                  <a:ln w="12700">
                    <a:solidFill>
                      <a:srgbClr val="465466">
                        <a:satMod val="155000"/>
                      </a:srgbClr>
                    </a:solidFill>
                    <a:prstDash val="solid"/>
                  </a:ln>
                  <a:solidFill>
                    <a:srgbClr val="BBD7F8">
                      <a:tint val="85000"/>
                      <a:satMod val="155000"/>
                    </a:srgbClr>
                  </a:solidFill>
                  <a:effectLst>
                    <a:outerShdw blurRad="41275" dist="20320" dir="1800000" algn="tl" rotWithShape="0">
                      <a:srgbClr val="000000">
                        <a:alpha val="40000"/>
                      </a:srgbClr>
                    </a:outerShdw>
                  </a:effectLst>
                  <a:latin typeface="Calisto MT"/>
                </a:rPr>
                <a:t> </a:t>
              </a:r>
              <a:r>
                <a:rPr lang="it-IT" sz="2400" b="1" dirty="0" err="1">
                  <a:ln w="12700">
                    <a:solidFill>
                      <a:srgbClr val="465466">
                        <a:satMod val="155000"/>
                      </a:srgbClr>
                    </a:solidFill>
                    <a:prstDash val="solid"/>
                  </a:ln>
                  <a:solidFill>
                    <a:srgbClr val="BBD7F8">
                      <a:tint val="85000"/>
                      <a:satMod val="155000"/>
                    </a:srgbClr>
                  </a:solidFill>
                  <a:effectLst>
                    <a:outerShdw blurRad="41275" dist="20320" dir="1800000" algn="tl" rotWithShape="0">
                      <a:srgbClr val="000000">
                        <a:alpha val="40000"/>
                      </a:srgbClr>
                    </a:outerShdw>
                  </a:effectLst>
                  <a:latin typeface="Calisto MT"/>
                </a:rPr>
                <a:t>Surface</a:t>
              </a:r>
              <a:r>
                <a:rPr lang="it-IT" sz="2400" b="1" dirty="0">
                  <a:ln w="12700">
                    <a:solidFill>
                      <a:srgbClr val="465466">
                        <a:satMod val="155000"/>
                      </a:srgbClr>
                    </a:solidFill>
                    <a:prstDash val="solid"/>
                  </a:ln>
                  <a:solidFill>
                    <a:srgbClr val="BBD7F8">
                      <a:tint val="85000"/>
                      <a:satMod val="155000"/>
                    </a:srgbClr>
                  </a:solidFill>
                  <a:effectLst>
                    <a:outerShdw blurRad="41275" dist="20320" dir="1800000" algn="tl" rotWithShape="0">
                      <a:srgbClr val="000000">
                        <a:alpha val="40000"/>
                      </a:srgbClr>
                    </a:outerShdw>
                  </a:effectLst>
                  <a:latin typeface="Calisto MT"/>
                </a:rPr>
                <a:t> Unit – </a:t>
              </a:r>
              <a:r>
                <a:rPr lang="it-IT" sz="2400" b="1" dirty="0" err="1">
                  <a:ln w="12700">
                    <a:solidFill>
                      <a:srgbClr val="465466">
                        <a:satMod val="155000"/>
                      </a:srgbClr>
                    </a:solidFill>
                    <a:prstDash val="solid"/>
                  </a:ln>
                  <a:solidFill>
                    <a:srgbClr val="BBD7F8">
                      <a:tint val="85000"/>
                      <a:satMod val="155000"/>
                    </a:srgbClr>
                  </a:solidFill>
                  <a:effectLst>
                    <a:outerShdw blurRad="41275" dist="20320" dir="1800000" algn="tl" rotWithShape="0">
                      <a:srgbClr val="000000">
                        <a:alpha val="40000"/>
                      </a:srgbClr>
                    </a:outerShdw>
                  </a:effectLst>
                  <a:latin typeface="Calisto MT"/>
                </a:rPr>
                <a:t>University</a:t>
              </a:r>
              <a:r>
                <a:rPr lang="it-IT" sz="2400" b="1" dirty="0">
                  <a:ln w="12700">
                    <a:solidFill>
                      <a:srgbClr val="465466">
                        <a:satMod val="155000"/>
                      </a:srgbClr>
                    </a:solidFill>
                    <a:prstDash val="solid"/>
                  </a:ln>
                  <a:solidFill>
                    <a:srgbClr val="BBD7F8">
                      <a:tint val="85000"/>
                      <a:satMod val="155000"/>
                    </a:srgbClr>
                  </a:solidFill>
                  <a:effectLst>
                    <a:outerShdw blurRad="41275" dist="20320" dir="1800000" algn="tl" rotWithShape="0">
                      <a:srgbClr val="000000">
                        <a:alpha val="40000"/>
                      </a:srgbClr>
                    </a:outerShdw>
                  </a:effectLst>
                  <a:latin typeface="Calisto MT"/>
                </a:rPr>
                <a:t> of Messina – </a:t>
              </a:r>
              <a:r>
                <a:rPr lang="it-IT" sz="2400" b="1" dirty="0" err="1">
                  <a:ln w="12700">
                    <a:solidFill>
                      <a:srgbClr val="465466">
                        <a:satMod val="155000"/>
                      </a:srgbClr>
                    </a:solidFill>
                    <a:prstDash val="solid"/>
                  </a:ln>
                  <a:solidFill>
                    <a:srgbClr val="BBD7F8">
                      <a:tint val="85000"/>
                      <a:satMod val="155000"/>
                    </a:srgbClr>
                  </a:solidFill>
                  <a:effectLst>
                    <a:outerShdw blurRad="41275" dist="20320" dir="1800000" algn="tl" rotWithShape="0">
                      <a:srgbClr val="000000">
                        <a:alpha val="40000"/>
                      </a:srgbClr>
                    </a:outerShdw>
                  </a:effectLst>
                  <a:latin typeface="Calisto MT"/>
                </a:rPr>
                <a:t>Italy</a:t>
              </a:r>
              <a:r>
                <a:rPr lang="it-IT" sz="2400" b="1" dirty="0">
                  <a:ln w="12700">
                    <a:solidFill>
                      <a:srgbClr val="465466">
                        <a:satMod val="155000"/>
                      </a:srgbClr>
                    </a:solidFill>
                    <a:prstDash val="solid"/>
                  </a:ln>
                  <a:solidFill>
                    <a:srgbClr val="BBD7F8">
                      <a:tint val="85000"/>
                      <a:satMod val="155000"/>
                    </a:srgbClr>
                  </a:solidFill>
                  <a:effectLst>
                    <a:outerShdw blurRad="41275" dist="20320" dir="1800000" algn="tl" rotWithShape="0">
                      <a:srgbClr val="000000">
                        <a:alpha val="40000"/>
                      </a:srgbClr>
                    </a:outerShdw>
                  </a:effectLst>
                  <a:latin typeface="Calisto MT"/>
                </a:rPr>
                <a:t> -</a:t>
              </a:r>
            </a:p>
          </p:txBody>
        </p:sp>
      </p:grpSp>
      <p:sp>
        <p:nvSpPr>
          <p:cNvPr id="12" name="CasellaDiTesto 11"/>
          <p:cNvSpPr txBox="1"/>
          <p:nvPr/>
        </p:nvSpPr>
        <p:spPr>
          <a:xfrm>
            <a:off x="1018915" y="6116912"/>
            <a:ext cx="7109085" cy="369332"/>
          </a:xfrm>
          <a:prstGeom prst="rect">
            <a:avLst/>
          </a:prstGeom>
          <a:noFill/>
        </p:spPr>
        <p:txBody>
          <a:bodyPr wrap="square" rtlCol="0">
            <a:spAutoFit/>
          </a:bodyPr>
          <a:lstStyle/>
          <a:p>
            <a:pPr algn="ctr"/>
            <a:r>
              <a:rPr lang="it-IT" i="1" dirty="0" smtClean="0"/>
              <a:t>Milazzo, 25 Settembre 2015</a:t>
            </a:r>
            <a:endParaRPr lang="it-IT" i="1" dirty="0"/>
          </a:p>
        </p:txBody>
      </p:sp>
    </p:spTree>
    <p:extLst>
      <p:ext uri="{BB962C8B-B14F-4D97-AF65-F5344CB8AC3E}">
        <p14:creationId xmlns:p14="http://schemas.microsoft.com/office/powerpoint/2010/main" val="24338136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Corneal</a:t>
            </a:r>
            <a:r>
              <a:rPr lang="it-IT" dirty="0"/>
              <a:t> </a:t>
            </a:r>
            <a:r>
              <a:rPr lang="it-IT" dirty="0" err="1"/>
              <a:t>nociceptors</a:t>
            </a:r>
            <a:r>
              <a:rPr lang="it-IT" dirty="0"/>
              <a:t> </a:t>
            </a:r>
          </a:p>
        </p:txBody>
      </p:sp>
      <p:sp>
        <p:nvSpPr>
          <p:cNvPr id="3" name="Segnaposto contenuto 2"/>
          <p:cNvSpPr>
            <a:spLocks noGrp="1"/>
          </p:cNvSpPr>
          <p:nvPr>
            <p:ph idx="1"/>
          </p:nvPr>
        </p:nvSpPr>
        <p:spPr/>
        <p:txBody>
          <a:bodyPr/>
          <a:lstStyle/>
          <a:p>
            <a:r>
              <a:rPr lang="it-IT" dirty="0" smtClean="0"/>
              <a:t>3 </a:t>
            </a:r>
            <a:r>
              <a:rPr lang="it-IT" dirty="0" err="1"/>
              <a:t>distinct</a:t>
            </a:r>
            <a:r>
              <a:rPr lang="it-IT" dirty="0"/>
              <a:t> </a:t>
            </a:r>
            <a:r>
              <a:rPr lang="it-IT" dirty="0" err="1"/>
              <a:t>types</a:t>
            </a:r>
            <a:r>
              <a:rPr lang="it-IT" dirty="0"/>
              <a:t>:</a:t>
            </a:r>
          </a:p>
          <a:p>
            <a:pPr lvl="1"/>
            <a:r>
              <a:rPr lang="it-IT" dirty="0" err="1"/>
              <a:t>Aδ</a:t>
            </a:r>
            <a:r>
              <a:rPr lang="it-IT" dirty="0"/>
              <a:t>  </a:t>
            </a:r>
            <a:r>
              <a:rPr lang="it-IT" dirty="0" err="1"/>
              <a:t>mechanoreceptors</a:t>
            </a:r>
            <a:r>
              <a:rPr lang="it-IT" dirty="0"/>
              <a:t> </a:t>
            </a:r>
            <a:r>
              <a:rPr lang="it-IT" dirty="0" smtClean="0"/>
              <a:t>(</a:t>
            </a:r>
            <a:r>
              <a:rPr lang="it-IT" dirty="0" err="1" smtClean="0"/>
              <a:t>roughly</a:t>
            </a:r>
            <a:r>
              <a:rPr lang="it-IT" dirty="0" smtClean="0"/>
              <a:t> </a:t>
            </a:r>
            <a:r>
              <a:rPr lang="it-IT" dirty="0"/>
              <a:t>20</a:t>
            </a:r>
            <a:r>
              <a:rPr lang="it-IT" dirty="0" smtClean="0"/>
              <a:t>%) </a:t>
            </a:r>
            <a:r>
              <a:rPr lang="it-IT" dirty="0" err="1" smtClean="0"/>
              <a:t>transmitting</a:t>
            </a:r>
            <a:r>
              <a:rPr lang="it-IT" dirty="0" smtClean="0"/>
              <a:t> acute </a:t>
            </a:r>
            <a:r>
              <a:rPr lang="it-IT" dirty="0" err="1"/>
              <a:t>pain</a:t>
            </a:r>
            <a:r>
              <a:rPr lang="it-IT" dirty="0"/>
              <a:t>; </a:t>
            </a:r>
            <a:endParaRPr lang="it-IT" dirty="0" smtClean="0"/>
          </a:p>
          <a:p>
            <a:pPr lvl="1"/>
            <a:r>
              <a:rPr lang="it-IT" dirty="0" err="1" smtClean="0"/>
              <a:t>Polymodal</a:t>
            </a:r>
            <a:r>
              <a:rPr lang="it-IT" dirty="0" smtClean="0"/>
              <a:t> (70%) </a:t>
            </a:r>
            <a:r>
              <a:rPr lang="it-IT" dirty="0" err="1"/>
              <a:t>respond</a:t>
            </a:r>
            <a:r>
              <a:rPr lang="it-IT" dirty="0"/>
              <a:t> to </a:t>
            </a:r>
            <a:r>
              <a:rPr lang="it-IT" dirty="0" err="1"/>
              <a:t>mechanical</a:t>
            </a:r>
            <a:r>
              <a:rPr lang="it-IT" dirty="0" smtClean="0"/>
              <a:t>, </a:t>
            </a:r>
            <a:r>
              <a:rPr lang="it-IT" dirty="0" err="1" smtClean="0"/>
              <a:t>thermal</a:t>
            </a:r>
            <a:r>
              <a:rPr lang="it-IT" dirty="0"/>
              <a:t>, and </a:t>
            </a:r>
            <a:r>
              <a:rPr lang="it-IT" dirty="0" err="1"/>
              <a:t>chemical</a:t>
            </a:r>
            <a:r>
              <a:rPr lang="it-IT" dirty="0"/>
              <a:t> </a:t>
            </a:r>
            <a:r>
              <a:rPr lang="it-IT" dirty="0" err="1"/>
              <a:t>stimuli</a:t>
            </a:r>
            <a:r>
              <a:rPr lang="it-IT" dirty="0"/>
              <a:t> </a:t>
            </a:r>
            <a:r>
              <a:rPr lang="it-IT" dirty="0" err="1"/>
              <a:t>as</a:t>
            </a:r>
            <a:r>
              <a:rPr lang="it-IT" dirty="0"/>
              <a:t> </a:t>
            </a:r>
            <a:r>
              <a:rPr lang="it-IT" dirty="0" err="1"/>
              <a:t>well</a:t>
            </a:r>
            <a:r>
              <a:rPr lang="it-IT" dirty="0"/>
              <a:t> </a:t>
            </a:r>
            <a:r>
              <a:rPr lang="it-IT" dirty="0" err="1"/>
              <a:t>as</a:t>
            </a:r>
            <a:r>
              <a:rPr lang="it-IT" dirty="0"/>
              <a:t> </a:t>
            </a:r>
            <a:r>
              <a:rPr lang="it-IT" dirty="0" err="1" smtClean="0"/>
              <a:t>endogenous</a:t>
            </a:r>
            <a:r>
              <a:rPr lang="it-IT" dirty="0"/>
              <a:t> </a:t>
            </a:r>
            <a:r>
              <a:rPr lang="it-IT" dirty="0" err="1" smtClean="0"/>
              <a:t>mediators</a:t>
            </a:r>
            <a:r>
              <a:rPr lang="it-IT" dirty="0"/>
              <a:t>.</a:t>
            </a:r>
            <a:r>
              <a:rPr lang="it-IT" dirty="0" smtClean="0"/>
              <a:t> </a:t>
            </a:r>
          </a:p>
          <a:p>
            <a:pPr lvl="1"/>
            <a:r>
              <a:rPr lang="it-IT" dirty="0"/>
              <a:t>C-</a:t>
            </a:r>
            <a:r>
              <a:rPr lang="it-IT" dirty="0" err="1"/>
              <a:t>fiber</a:t>
            </a:r>
            <a:r>
              <a:rPr lang="it-IT" dirty="0"/>
              <a:t> </a:t>
            </a:r>
            <a:r>
              <a:rPr lang="it-IT" dirty="0" smtClean="0"/>
              <a:t>(10%) </a:t>
            </a:r>
            <a:r>
              <a:rPr lang="it-IT" dirty="0"/>
              <a:t>are </a:t>
            </a:r>
            <a:r>
              <a:rPr lang="it-IT" dirty="0" err="1" smtClean="0"/>
              <a:t>cold</a:t>
            </a:r>
            <a:r>
              <a:rPr lang="it-IT" dirty="0" smtClean="0"/>
              <a:t> </a:t>
            </a:r>
            <a:r>
              <a:rPr lang="it-IT" dirty="0" err="1" smtClean="0"/>
              <a:t>receptors</a:t>
            </a:r>
            <a:r>
              <a:rPr lang="it-IT" dirty="0"/>
              <a:t>.</a:t>
            </a:r>
          </a:p>
        </p:txBody>
      </p:sp>
    </p:spTree>
    <p:extLst>
      <p:ext uri="{BB962C8B-B14F-4D97-AF65-F5344CB8AC3E}">
        <p14:creationId xmlns:p14="http://schemas.microsoft.com/office/powerpoint/2010/main" val="9668416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8333"/>
          <a:stretch/>
        </p:blipFill>
        <p:spPr>
          <a:xfrm>
            <a:off x="1625600" y="571500"/>
            <a:ext cx="5886174" cy="6286500"/>
          </a:xfrm>
          <a:prstGeom prst="rect">
            <a:avLst/>
          </a:prstGeom>
        </p:spPr>
      </p:pic>
      <p:sp>
        <p:nvSpPr>
          <p:cNvPr id="2" name="CasellaDiTesto 1"/>
          <p:cNvSpPr txBox="1"/>
          <p:nvPr/>
        </p:nvSpPr>
        <p:spPr>
          <a:xfrm>
            <a:off x="711200" y="0"/>
            <a:ext cx="7683500" cy="461665"/>
          </a:xfrm>
          <a:prstGeom prst="rect">
            <a:avLst/>
          </a:prstGeom>
          <a:noFill/>
        </p:spPr>
        <p:txBody>
          <a:bodyPr wrap="square" rtlCol="0">
            <a:spAutoFit/>
          </a:bodyPr>
          <a:lstStyle/>
          <a:p>
            <a:pPr algn="ctr"/>
            <a:r>
              <a:rPr lang="it-IT" sz="2400" dirty="0" err="1" smtClean="0"/>
              <a:t>Neurochemical</a:t>
            </a:r>
            <a:r>
              <a:rPr lang="it-IT" sz="2400" dirty="0" smtClean="0"/>
              <a:t> </a:t>
            </a:r>
            <a:r>
              <a:rPr lang="it-IT" sz="2400" dirty="0" err="1" smtClean="0"/>
              <a:t>Markers</a:t>
            </a:r>
            <a:r>
              <a:rPr lang="it-IT" sz="2400" dirty="0" smtClean="0"/>
              <a:t> of the Cornea</a:t>
            </a:r>
            <a:endParaRPr lang="it-IT" sz="2400" dirty="0"/>
          </a:p>
        </p:txBody>
      </p:sp>
    </p:spTree>
    <p:extLst>
      <p:ext uri="{BB962C8B-B14F-4D97-AF65-F5344CB8AC3E}">
        <p14:creationId xmlns:p14="http://schemas.microsoft.com/office/powerpoint/2010/main" val="36868558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 </a:t>
            </a:r>
            <a:r>
              <a:rPr lang="it-IT" dirty="0" err="1"/>
              <a:t>Pathologic</a:t>
            </a:r>
            <a:r>
              <a:rPr lang="it-IT" dirty="0"/>
              <a:t> </a:t>
            </a:r>
            <a:r>
              <a:rPr lang="it-IT" dirty="0" err="1"/>
              <a:t>sensitization</a:t>
            </a:r>
            <a:r>
              <a:rPr lang="it-IT" dirty="0"/>
              <a:t> of </a:t>
            </a:r>
            <a:r>
              <a:rPr lang="it-IT" dirty="0" err="1" smtClean="0"/>
              <a:t>Polymodal</a:t>
            </a:r>
            <a:r>
              <a:rPr lang="it-IT" dirty="0" smtClean="0"/>
              <a:t> </a:t>
            </a:r>
            <a:r>
              <a:rPr lang="it-IT" dirty="0" err="1"/>
              <a:t>fiber</a:t>
            </a:r>
            <a:r>
              <a:rPr lang="it-IT" dirty="0"/>
              <a:t> </a:t>
            </a:r>
            <a:r>
              <a:rPr lang="it-IT" dirty="0" err="1"/>
              <a:t>type</a:t>
            </a:r>
            <a:r>
              <a:rPr lang="it-IT" dirty="0" smtClean="0"/>
              <a:t>, </a:t>
            </a:r>
            <a:r>
              <a:rPr lang="it-IT" dirty="0" err="1" smtClean="0"/>
              <a:t>is</a:t>
            </a:r>
            <a:r>
              <a:rPr lang="it-IT" dirty="0" smtClean="0"/>
              <a:t> </a:t>
            </a:r>
            <a:r>
              <a:rPr lang="it-IT" dirty="0" err="1" smtClean="0"/>
              <a:t>likely</a:t>
            </a:r>
            <a:r>
              <a:rPr lang="it-IT" dirty="0" smtClean="0"/>
              <a:t> </a:t>
            </a:r>
            <a:r>
              <a:rPr lang="it-IT" dirty="0" err="1"/>
              <a:t>mediated</a:t>
            </a:r>
            <a:r>
              <a:rPr lang="it-IT" dirty="0"/>
              <a:t> in part by </a:t>
            </a:r>
            <a:r>
              <a:rPr lang="it-IT" dirty="0" err="1"/>
              <a:t>transient</a:t>
            </a:r>
            <a:r>
              <a:rPr lang="it-IT" dirty="0"/>
              <a:t> </a:t>
            </a:r>
            <a:r>
              <a:rPr lang="it-IT" dirty="0" err="1"/>
              <a:t>receptor</a:t>
            </a:r>
            <a:r>
              <a:rPr lang="it-IT" dirty="0"/>
              <a:t> </a:t>
            </a:r>
            <a:r>
              <a:rPr lang="it-IT" dirty="0" err="1" smtClean="0"/>
              <a:t>potential</a:t>
            </a:r>
            <a:r>
              <a:rPr lang="it-IT" dirty="0" smtClean="0"/>
              <a:t> (</a:t>
            </a:r>
            <a:r>
              <a:rPr lang="it-IT" dirty="0"/>
              <a:t>TRP) </a:t>
            </a:r>
            <a:r>
              <a:rPr lang="it-IT" dirty="0" err="1"/>
              <a:t>receptors</a:t>
            </a:r>
            <a:r>
              <a:rPr lang="it-IT" dirty="0"/>
              <a:t>, </a:t>
            </a:r>
            <a:r>
              <a:rPr lang="it-IT" dirty="0" err="1"/>
              <a:t>including</a:t>
            </a:r>
            <a:r>
              <a:rPr lang="it-IT" dirty="0"/>
              <a:t> the TRP </a:t>
            </a:r>
            <a:r>
              <a:rPr lang="it-IT" dirty="0" err="1"/>
              <a:t>vanilloid</a:t>
            </a:r>
            <a:r>
              <a:rPr lang="it-IT" dirty="0"/>
              <a:t> </a:t>
            </a:r>
            <a:r>
              <a:rPr lang="it-IT" dirty="0" err="1"/>
              <a:t>receptor</a:t>
            </a:r>
            <a:r>
              <a:rPr lang="it-IT" dirty="0" smtClean="0"/>
              <a:t>, TRPV1, </a:t>
            </a:r>
            <a:r>
              <a:rPr lang="it-IT" dirty="0" err="1" smtClean="0"/>
              <a:t>which</a:t>
            </a:r>
            <a:r>
              <a:rPr lang="it-IT" dirty="0" smtClean="0"/>
              <a:t> </a:t>
            </a:r>
            <a:r>
              <a:rPr lang="it-IT" dirty="0" err="1" smtClean="0"/>
              <a:t>is</a:t>
            </a:r>
            <a:r>
              <a:rPr lang="it-IT" dirty="0" smtClean="0"/>
              <a:t> </a:t>
            </a:r>
            <a:r>
              <a:rPr lang="it-IT" dirty="0" err="1" smtClean="0"/>
              <a:t>stimulated</a:t>
            </a:r>
            <a:r>
              <a:rPr lang="it-IT" dirty="0" smtClean="0"/>
              <a:t> </a:t>
            </a:r>
            <a:r>
              <a:rPr lang="it-IT" dirty="0" err="1" smtClean="0"/>
              <a:t>also</a:t>
            </a:r>
            <a:r>
              <a:rPr lang="it-IT" dirty="0" smtClean="0"/>
              <a:t> by </a:t>
            </a:r>
            <a:r>
              <a:rPr lang="it-IT" dirty="0" err="1" smtClean="0"/>
              <a:t>tear</a:t>
            </a:r>
            <a:r>
              <a:rPr lang="it-IT" dirty="0" smtClean="0"/>
              <a:t> hyperosmolarity</a:t>
            </a:r>
            <a:endParaRPr lang="it-IT" dirty="0"/>
          </a:p>
        </p:txBody>
      </p:sp>
    </p:spTree>
    <p:extLst>
      <p:ext uri="{BB962C8B-B14F-4D97-AF65-F5344CB8AC3E}">
        <p14:creationId xmlns:p14="http://schemas.microsoft.com/office/powerpoint/2010/main" val="16622103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4123461" y="1370592"/>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Ovale 2"/>
          <p:cNvSpPr/>
          <p:nvPr/>
        </p:nvSpPr>
        <p:spPr>
          <a:xfrm>
            <a:off x="3597199" y="1310125"/>
            <a:ext cx="1937290" cy="101517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1874658" y="4123086"/>
            <a:ext cx="914400" cy="914400"/>
          </a:xfrm>
          <a:prstGeom prst="ellipse">
            <a:avLst/>
          </a:prstGeom>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7" name="Ovale 6"/>
          <p:cNvSpPr/>
          <p:nvPr/>
        </p:nvSpPr>
        <p:spPr>
          <a:xfrm>
            <a:off x="1491672" y="4102930"/>
            <a:ext cx="1713382" cy="974868"/>
          </a:xfrm>
          <a:prstGeom prst="ellipse">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Ovale 8"/>
          <p:cNvSpPr/>
          <p:nvPr/>
        </p:nvSpPr>
        <p:spPr>
          <a:xfrm>
            <a:off x="6421425" y="4123086"/>
            <a:ext cx="914400" cy="914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Ovale 9"/>
          <p:cNvSpPr/>
          <p:nvPr/>
        </p:nvSpPr>
        <p:spPr>
          <a:xfrm>
            <a:off x="5982889" y="4102930"/>
            <a:ext cx="1818113" cy="97486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CasellaDiTesto 10"/>
          <p:cNvSpPr txBox="1"/>
          <p:nvPr/>
        </p:nvSpPr>
        <p:spPr>
          <a:xfrm>
            <a:off x="2789058" y="107304"/>
            <a:ext cx="2148009" cy="369332"/>
          </a:xfrm>
          <a:prstGeom prst="rect">
            <a:avLst/>
          </a:prstGeom>
          <a:noFill/>
        </p:spPr>
        <p:txBody>
          <a:bodyPr wrap="square" rtlCol="0">
            <a:spAutoFit/>
          </a:bodyPr>
          <a:lstStyle/>
          <a:p>
            <a:pPr algn="ctr"/>
            <a:r>
              <a:rPr lang="it-IT" dirty="0" smtClean="0"/>
              <a:t>Environment</a:t>
            </a:r>
            <a:endParaRPr lang="it-IT" dirty="0"/>
          </a:p>
        </p:txBody>
      </p:sp>
      <p:sp>
        <p:nvSpPr>
          <p:cNvPr id="13" name="CasellaDiTesto 12"/>
          <p:cNvSpPr txBox="1"/>
          <p:nvPr/>
        </p:nvSpPr>
        <p:spPr>
          <a:xfrm>
            <a:off x="4948374" y="273332"/>
            <a:ext cx="2148009" cy="369332"/>
          </a:xfrm>
          <a:prstGeom prst="rect">
            <a:avLst/>
          </a:prstGeom>
          <a:noFill/>
        </p:spPr>
        <p:txBody>
          <a:bodyPr wrap="square" rtlCol="0">
            <a:spAutoFit/>
          </a:bodyPr>
          <a:lstStyle/>
          <a:p>
            <a:pPr algn="ctr"/>
            <a:r>
              <a:rPr lang="it-IT" dirty="0" err="1" smtClean="0"/>
              <a:t>Surgery</a:t>
            </a:r>
            <a:endParaRPr lang="it-IT" dirty="0"/>
          </a:p>
        </p:txBody>
      </p:sp>
      <p:sp>
        <p:nvSpPr>
          <p:cNvPr id="14" name="CasellaDiTesto 13"/>
          <p:cNvSpPr txBox="1"/>
          <p:nvPr/>
        </p:nvSpPr>
        <p:spPr>
          <a:xfrm>
            <a:off x="463614" y="1009678"/>
            <a:ext cx="2148009" cy="369332"/>
          </a:xfrm>
          <a:prstGeom prst="rect">
            <a:avLst/>
          </a:prstGeom>
          <a:noFill/>
        </p:spPr>
        <p:txBody>
          <a:bodyPr wrap="square" rtlCol="0">
            <a:spAutoFit/>
          </a:bodyPr>
          <a:lstStyle/>
          <a:p>
            <a:pPr algn="ctr"/>
            <a:r>
              <a:rPr lang="it-IT" dirty="0" err="1" smtClean="0"/>
              <a:t>Inflammation</a:t>
            </a:r>
            <a:endParaRPr lang="it-IT" dirty="0"/>
          </a:p>
        </p:txBody>
      </p:sp>
      <p:sp>
        <p:nvSpPr>
          <p:cNvPr id="15" name="CasellaDiTesto 14"/>
          <p:cNvSpPr txBox="1"/>
          <p:nvPr/>
        </p:nvSpPr>
        <p:spPr>
          <a:xfrm>
            <a:off x="6632637" y="925819"/>
            <a:ext cx="2148009" cy="646331"/>
          </a:xfrm>
          <a:prstGeom prst="rect">
            <a:avLst/>
          </a:prstGeom>
          <a:noFill/>
        </p:spPr>
        <p:txBody>
          <a:bodyPr wrap="square" rtlCol="0">
            <a:spAutoFit/>
          </a:bodyPr>
          <a:lstStyle/>
          <a:p>
            <a:pPr algn="ctr"/>
            <a:r>
              <a:rPr lang="it-IT" dirty="0" err="1" smtClean="0"/>
              <a:t>Tear</a:t>
            </a:r>
            <a:r>
              <a:rPr lang="it-IT" dirty="0" smtClean="0"/>
              <a:t> Hyperosmolarity</a:t>
            </a:r>
            <a:endParaRPr lang="it-IT" dirty="0"/>
          </a:p>
        </p:txBody>
      </p:sp>
      <p:sp>
        <p:nvSpPr>
          <p:cNvPr id="16" name="Saetta 15"/>
          <p:cNvSpPr/>
          <p:nvPr/>
        </p:nvSpPr>
        <p:spPr>
          <a:xfrm>
            <a:off x="2244792" y="1209344"/>
            <a:ext cx="798998" cy="229733"/>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Saetta 16"/>
          <p:cNvSpPr/>
          <p:nvPr/>
        </p:nvSpPr>
        <p:spPr>
          <a:xfrm rot="2920880">
            <a:off x="3648529" y="709201"/>
            <a:ext cx="798998" cy="229733"/>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Saetta 17"/>
          <p:cNvSpPr/>
          <p:nvPr/>
        </p:nvSpPr>
        <p:spPr>
          <a:xfrm rot="7227543">
            <a:off x="5087322" y="800587"/>
            <a:ext cx="798998" cy="229733"/>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Saetta 18"/>
          <p:cNvSpPr/>
          <p:nvPr/>
        </p:nvSpPr>
        <p:spPr>
          <a:xfrm rot="9007775">
            <a:off x="5992089" y="1465208"/>
            <a:ext cx="798998" cy="229733"/>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1" name="Connettore 2 20"/>
          <p:cNvCxnSpPr/>
          <p:nvPr/>
        </p:nvCxnSpPr>
        <p:spPr>
          <a:xfrm>
            <a:off x="4595936" y="2405061"/>
            <a:ext cx="0" cy="2555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2" name="CasellaDiTesto 21"/>
          <p:cNvSpPr txBox="1"/>
          <p:nvPr/>
        </p:nvSpPr>
        <p:spPr>
          <a:xfrm>
            <a:off x="3527582" y="2573696"/>
            <a:ext cx="2156868" cy="369332"/>
          </a:xfrm>
          <a:prstGeom prst="rect">
            <a:avLst/>
          </a:prstGeom>
          <a:noFill/>
        </p:spPr>
        <p:txBody>
          <a:bodyPr wrap="square" rtlCol="0">
            <a:spAutoFit/>
          </a:bodyPr>
          <a:lstStyle/>
          <a:p>
            <a:r>
              <a:rPr lang="it-IT" b="1" dirty="0" smtClean="0"/>
              <a:t>NOCICEPTIVE PAIN</a:t>
            </a:r>
            <a:endParaRPr lang="it-IT" b="1" dirty="0"/>
          </a:p>
        </p:txBody>
      </p:sp>
      <p:sp>
        <p:nvSpPr>
          <p:cNvPr id="27" name="CasellaDiTesto 26"/>
          <p:cNvSpPr txBox="1"/>
          <p:nvPr/>
        </p:nvSpPr>
        <p:spPr>
          <a:xfrm>
            <a:off x="1652938" y="2889663"/>
            <a:ext cx="1603742" cy="369332"/>
          </a:xfrm>
          <a:prstGeom prst="rect">
            <a:avLst/>
          </a:prstGeom>
          <a:noFill/>
        </p:spPr>
        <p:txBody>
          <a:bodyPr wrap="square" rtlCol="0">
            <a:spAutoFit/>
          </a:bodyPr>
          <a:lstStyle/>
          <a:p>
            <a:pPr algn="ctr"/>
            <a:r>
              <a:rPr lang="it-IT" b="1" u="sng" dirty="0" smtClean="0"/>
              <a:t>SCENARIO A</a:t>
            </a:r>
            <a:endParaRPr lang="it-IT" b="1" u="sng" dirty="0"/>
          </a:p>
        </p:txBody>
      </p:sp>
      <p:sp>
        <p:nvSpPr>
          <p:cNvPr id="28" name="CasellaDiTesto 27"/>
          <p:cNvSpPr txBox="1"/>
          <p:nvPr/>
        </p:nvSpPr>
        <p:spPr>
          <a:xfrm>
            <a:off x="6300477" y="2889663"/>
            <a:ext cx="1602436" cy="369332"/>
          </a:xfrm>
          <a:prstGeom prst="rect">
            <a:avLst/>
          </a:prstGeom>
          <a:noFill/>
        </p:spPr>
        <p:txBody>
          <a:bodyPr wrap="square" rtlCol="0">
            <a:spAutoFit/>
          </a:bodyPr>
          <a:lstStyle/>
          <a:p>
            <a:pPr algn="ctr"/>
            <a:r>
              <a:rPr lang="it-IT" b="1" u="sng" dirty="0" smtClean="0"/>
              <a:t>SCENARIO B</a:t>
            </a:r>
            <a:endParaRPr lang="it-IT" b="1" u="sng" dirty="0"/>
          </a:p>
        </p:txBody>
      </p:sp>
      <p:sp>
        <p:nvSpPr>
          <p:cNvPr id="29" name="CasellaDiTesto 28"/>
          <p:cNvSpPr txBox="1"/>
          <p:nvPr/>
        </p:nvSpPr>
        <p:spPr>
          <a:xfrm>
            <a:off x="302350" y="3486945"/>
            <a:ext cx="1269941" cy="646331"/>
          </a:xfrm>
          <a:prstGeom prst="rect">
            <a:avLst/>
          </a:prstGeom>
          <a:noFill/>
        </p:spPr>
        <p:txBody>
          <a:bodyPr wrap="square" rtlCol="0">
            <a:spAutoFit/>
          </a:bodyPr>
          <a:lstStyle/>
          <a:p>
            <a:pPr algn="ctr"/>
            <a:r>
              <a:rPr lang="it-IT" dirty="0" err="1" smtClean="0"/>
              <a:t>Resolved</a:t>
            </a:r>
            <a:r>
              <a:rPr lang="it-IT" dirty="0" smtClean="0"/>
              <a:t> </a:t>
            </a:r>
            <a:r>
              <a:rPr lang="it-IT" dirty="0" err="1" smtClean="0"/>
              <a:t>Insult</a:t>
            </a:r>
            <a:endParaRPr lang="it-IT" dirty="0"/>
          </a:p>
        </p:txBody>
      </p:sp>
      <p:sp>
        <p:nvSpPr>
          <p:cNvPr id="30" name="CasellaDiTesto 29"/>
          <p:cNvSpPr txBox="1"/>
          <p:nvPr/>
        </p:nvSpPr>
        <p:spPr>
          <a:xfrm>
            <a:off x="1753691" y="3197553"/>
            <a:ext cx="1431205" cy="646331"/>
          </a:xfrm>
          <a:prstGeom prst="rect">
            <a:avLst/>
          </a:prstGeom>
          <a:noFill/>
        </p:spPr>
        <p:txBody>
          <a:bodyPr wrap="square" rtlCol="0">
            <a:spAutoFit/>
          </a:bodyPr>
          <a:lstStyle/>
          <a:p>
            <a:pPr algn="ctr"/>
            <a:r>
              <a:rPr lang="it-IT" dirty="0" err="1" smtClean="0"/>
              <a:t>Resolved</a:t>
            </a:r>
            <a:r>
              <a:rPr lang="it-IT" dirty="0" smtClean="0"/>
              <a:t> </a:t>
            </a:r>
            <a:r>
              <a:rPr lang="it-IT" dirty="0" err="1" smtClean="0"/>
              <a:t>Inflammation</a:t>
            </a:r>
            <a:endParaRPr lang="it-IT" dirty="0"/>
          </a:p>
        </p:txBody>
      </p:sp>
      <p:sp>
        <p:nvSpPr>
          <p:cNvPr id="31" name="CasellaDiTesto 30"/>
          <p:cNvSpPr txBox="1"/>
          <p:nvPr/>
        </p:nvSpPr>
        <p:spPr>
          <a:xfrm>
            <a:off x="3265528" y="3549308"/>
            <a:ext cx="1552146" cy="646331"/>
          </a:xfrm>
          <a:prstGeom prst="rect">
            <a:avLst/>
          </a:prstGeom>
          <a:noFill/>
        </p:spPr>
        <p:txBody>
          <a:bodyPr wrap="square" rtlCol="0">
            <a:spAutoFit/>
          </a:bodyPr>
          <a:lstStyle/>
          <a:p>
            <a:r>
              <a:rPr lang="it-IT" dirty="0" smtClean="0"/>
              <a:t>No </a:t>
            </a:r>
            <a:r>
              <a:rPr lang="it-IT" dirty="0" err="1" smtClean="0"/>
              <a:t>Genetic</a:t>
            </a:r>
            <a:r>
              <a:rPr lang="it-IT" dirty="0" smtClean="0"/>
              <a:t> </a:t>
            </a:r>
            <a:r>
              <a:rPr lang="it-IT" dirty="0" err="1" smtClean="0"/>
              <a:t>Susceptibility</a:t>
            </a:r>
            <a:endParaRPr lang="it-IT" dirty="0"/>
          </a:p>
        </p:txBody>
      </p:sp>
      <p:cxnSp>
        <p:nvCxnSpPr>
          <p:cNvPr id="33" name="Connettore 2 32"/>
          <p:cNvCxnSpPr/>
          <p:nvPr/>
        </p:nvCxnSpPr>
        <p:spPr>
          <a:xfrm>
            <a:off x="1290088" y="4102930"/>
            <a:ext cx="282203" cy="92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onnettore 2 34"/>
          <p:cNvCxnSpPr/>
          <p:nvPr/>
        </p:nvCxnSpPr>
        <p:spPr>
          <a:xfrm flipH="1">
            <a:off x="3043790" y="4062618"/>
            <a:ext cx="282213" cy="151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Connettore 2 40"/>
          <p:cNvCxnSpPr>
            <a:stCxn id="30" idx="2"/>
          </p:cNvCxnSpPr>
          <p:nvPr/>
        </p:nvCxnSpPr>
        <p:spPr>
          <a:xfrm>
            <a:off x="2469294" y="3843884"/>
            <a:ext cx="0" cy="228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CasellaDiTesto 46"/>
          <p:cNvSpPr txBox="1"/>
          <p:nvPr/>
        </p:nvSpPr>
        <p:spPr>
          <a:xfrm>
            <a:off x="5185292" y="3495455"/>
            <a:ext cx="1269941" cy="646331"/>
          </a:xfrm>
          <a:prstGeom prst="rect">
            <a:avLst/>
          </a:prstGeom>
          <a:noFill/>
        </p:spPr>
        <p:txBody>
          <a:bodyPr wrap="square" rtlCol="0">
            <a:spAutoFit/>
          </a:bodyPr>
          <a:lstStyle/>
          <a:p>
            <a:pPr algn="ctr"/>
            <a:r>
              <a:rPr lang="it-IT" dirty="0" err="1" smtClean="0"/>
              <a:t>Ongoing</a:t>
            </a:r>
            <a:r>
              <a:rPr lang="it-IT" dirty="0" smtClean="0"/>
              <a:t> </a:t>
            </a:r>
            <a:r>
              <a:rPr lang="it-IT" dirty="0" err="1" smtClean="0"/>
              <a:t>Insult</a:t>
            </a:r>
            <a:endParaRPr lang="it-IT" dirty="0"/>
          </a:p>
        </p:txBody>
      </p:sp>
      <p:sp>
        <p:nvSpPr>
          <p:cNvPr id="48" name="CasellaDiTesto 47"/>
          <p:cNvSpPr txBox="1"/>
          <p:nvPr/>
        </p:nvSpPr>
        <p:spPr>
          <a:xfrm>
            <a:off x="6394759" y="3172289"/>
            <a:ext cx="1431205" cy="646331"/>
          </a:xfrm>
          <a:prstGeom prst="rect">
            <a:avLst/>
          </a:prstGeom>
          <a:noFill/>
        </p:spPr>
        <p:txBody>
          <a:bodyPr wrap="square" rtlCol="0">
            <a:spAutoFit/>
          </a:bodyPr>
          <a:lstStyle/>
          <a:p>
            <a:pPr algn="ctr"/>
            <a:r>
              <a:rPr lang="it-IT" dirty="0" err="1" smtClean="0"/>
              <a:t>Ongoing</a:t>
            </a:r>
            <a:r>
              <a:rPr lang="it-IT" dirty="0" smtClean="0"/>
              <a:t> </a:t>
            </a:r>
            <a:r>
              <a:rPr lang="it-IT" dirty="0" err="1" smtClean="0"/>
              <a:t>Inflammation</a:t>
            </a:r>
            <a:endParaRPr lang="it-IT" dirty="0"/>
          </a:p>
        </p:txBody>
      </p:sp>
      <p:sp>
        <p:nvSpPr>
          <p:cNvPr id="49" name="CasellaDiTesto 48"/>
          <p:cNvSpPr txBox="1"/>
          <p:nvPr/>
        </p:nvSpPr>
        <p:spPr>
          <a:xfrm>
            <a:off x="7591854" y="3582118"/>
            <a:ext cx="1552146" cy="646331"/>
          </a:xfrm>
          <a:prstGeom prst="rect">
            <a:avLst/>
          </a:prstGeom>
          <a:noFill/>
        </p:spPr>
        <p:txBody>
          <a:bodyPr wrap="square" rtlCol="0">
            <a:spAutoFit/>
          </a:bodyPr>
          <a:lstStyle/>
          <a:p>
            <a:pPr algn="ctr"/>
            <a:r>
              <a:rPr lang="it-IT" dirty="0" smtClean="0"/>
              <a:t> </a:t>
            </a:r>
            <a:r>
              <a:rPr lang="it-IT" dirty="0" err="1" smtClean="0"/>
              <a:t>Genetic</a:t>
            </a:r>
            <a:r>
              <a:rPr lang="it-IT" dirty="0" smtClean="0"/>
              <a:t> </a:t>
            </a:r>
            <a:r>
              <a:rPr lang="it-IT" dirty="0" err="1" smtClean="0"/>
              <a:t>Susceptibility</a:t>
            </a:r>
            <a:endParaRPr lang="it-IT" dirty="0"/>
          </a:p>
        </p:txBody>
      </p:sp>
      <p:cxnSp>
        <p:nvCxnSpPr>
          <p:cNvPr id="50" name="Connettore 2 49"/>
          <p:cNvCxnSpPr/>
          <p:nvPr/>
        </p:nvCxnSpPr>
        <p:spPr>
          <a:xfrm>
            <a:off x="6199776" y="3932834"/>
            <a:ext cx="282203" cy="92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onnettore 2 50"/>
          <p:cNvCxnSpPr/>
          <p:nvPr/>
        </p:nvCxnSpPr>
        <p:spPr>
          <a:xfrm flipH="1">
            <a:off x="7449528" y="3952990"/>
            <a:ext cx="282213" cy="151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Connettore 2 51"/>
          <p:cNvCxnSpPr/>
          <p:nvPr/>
        </p:nvCxnSpPr>
        <p:spPr>
          <a:xfrm>
            <a:off x="7036296" y="3774568"/>
            <a:ext cx="0" cy="228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CasellaDiTesto 54"/>
          <p:cNvSpPr txBox="1"/>
          <p:nvPr/>
        </p:nvSpPr>
        <p:spPr>
          <a:xfrm>
            <a:off x="1330411" y="5069732"/>
            <a:ext cx="2035907" cy="646331"/>
          </a:xfrm>
          <a:prstGeom prst="rect">
            <a:avLst/>
          </a:prstGeom>
          <a:noFill/>
        </p:spPr>
        <p:txBody>
          <a:bodyPr wrap="square" rtlCol="0">
            <a:spAutoFit/>
          </a:bodyPr>
          <a:lstStyle/>
          <a:p>
            <a:pPr algn="ctr"/>
            <a:r>
              <a:rPr lang="it-IT" dirty="0" smtClean="0"/>
              <a:t>No or </a:t>
            </a:r>
            <a:r>
              <a:rPr lang="it-IT" dirty="0" err="1" smtClean="0"/>
              <a:t>Transient</a:t>
            </a:r>
            <a:r>
              <a:rPr lang="it-IT" dirty="0" smtClean="0"/>
              <a:t> </a:t>
            </a:r>
            <a:r>
              <a:rPr lang="it-IT" dirty="0" err="1" smtClean="0"/>
              <a:t>Neuropathic</a:t>
            </a:r>
            <a:r>
              <a:rPr lang="it-IT" dirty="0" smtClean="0"/>
              <a:t> </a:t>
            </a:r>
            <a:r>
              <a:rPr lang="it-IT" dirty="0" err="1" smtClean="0"/>
              <a:t>Pain</a:t>
            </a:r>
            <a:endParaRPr lang="it-IT" dirty="0"/>
          </a:p>
        </p:txBody>
      </p:sp>
      <p:sp>
        <p:nvSpPr>
          <p:cNvPr id="56" name="CasellaDiTesto 55"/>
          <p:cNvSpPr txBox="1"/>
          <p:nvPr/>
        </p:nvSpPr>
        <p:spPr>
          <a:xfrm>
            <a:off x="5199125" y="5069732"/>
            <a:ext cx="3388024" cy="646331"/>
          </a:xfrm>
          <a:prstGeom prst="rect">
            <a:avLst/>
          </a:prstGeom>
          <a:noFill/>
        </p:spPr>
        <p:txBody>
          <a:bodyPr wrap="square" rtlCol="0">
            <a:spAutoFit/>
          </a:bodyPr>
          <a:lstStyle/>
          <a:p>
            <a:pPr algn="ctr"/>
            <a:r>
              <a:rPr lang="it-IT" dirty="0" err="1" smtClean="0"/>
              <a:t>Chronic</a:t>
            </a:r>
            <a:r>
              <a:rPr lang="it-IT" dirty="0" smtClean="0"/>
              <a:t> </a:t>
            </a:r>
            <a:r>
              <a:rPr lang="it-IT" dirty="0" err="1" smtClean="0"/>
              <a:t>Neuropathic</a:t>
            </a:r>
            <a:r>
              <a:rPr lang="it-IT" dirty="0" smtClean="0"/>
              <a:t> </a:t>
            </a:r>
            <a:r>
              <a:rPr lang="it-IT" dirty="0" err="1" smtClean="0"/>
              <a:t>Pain</a:t>
            </a:r>
            <a:endParaRPr lang="it-IT" dirty="0" smtClean="0"/>
          </a:p>
          <a:p>
            <a:pPr algn="ctr"/>
            <a:r>
              <a:rPr lang="it-IT" dirty="0" smtClean="0"/>
              <a:t>(</a:t>
            </a:r>
            <a:r>
              <a:rPr lang="it-IT" dirty="0" err="1" smtClean="0"/>
              <a:t>Peripheral</a:t>
            </a:r>
            <a:r>
              <a:rPr lang="it-IT" dirty="0" smtClean="0"/>
              <a:t>/Central </a:t>
            </a:r>
            <a:r>
              <a:rPr lang="it-IT" dirty="0" err="1" smtClean="0"/>
              <a:t>Sensitization</a:t>
            </a:r>
            <a:r>
              <a:rPr lang="it-IT" dirty="0" smtClean="0"/>
              <a:t>)</a:t>
            </a:r>
            <a:endParaRPr lang="it-IT" dirty="0"/>
          </a:p>
        </p:txBody>
      </p:sp>
      <p:sp>
        <p:nvSpPr>
          <p:cNvPr id="57" name="CasellaDiTesto 56"/>
          <p:cNvSpPr txBox="1"/>
          <p:nvPr/>
        </p:nvSpPr>
        <p:spPr>
          <a:xfrm>
            <a:off x="463614" y="6046730"/>
            <a:ext cx="3659847" cy="369332"/>
          </a:xfrm>
          <a:prstGeom prst="rect">
            <a:avLst/>
          </a:prstGeom>
          <a:noFill/>
        </p:spPr>
        <p:txBody>
          <a:bodyPr wrap="square" rtlCol="0">
            <a:spAutoFit/>
          </a:bodyPr>
          <a:lstStyle/>
          <a:p>
            <a:pPr algn="ctr"/>
            <a:r>
              <a:rPr lang="it-IT" b="1" u="sng" dirty="0" smtClean="0"/>
              <a:t>TRANSIENT DRY EYE SYMPTOMS</a:t>
            </a:r>
            <a:endParaRPr lang="it-IT" b="1" u="sng" dirty="0"/>
          </a:p>
        </p:txBody>
      </p:sp>
      <p:sp>
        <p:nvSpPr>
          <p:cNvPr id="58" name="CasellaDiTesto 57"/>
          <p:cNvSpPr txBox="1"/>
          <p:nvPr/>
        </p:nvSpPr>
        <p:spPr>
          <a:xfrm>
            <a:off x="5185292" y="6037882"/>
            <a:ext cx="3659847" cy="369332"/>
          </a:xfrm>
          <a:prstGeom prst="rect">
            <a:avLst/>
          </a:prstGeom>
          <a:noFill/>
        </p:spPr>
        <p:txBody>
          <a:bodyPr wrap="square" rtlCol="0">
            <a:spAutoFit/>
          </a:bodyPr>
          <a:lstStyle/>
          <a:p>
            <a:pPr algn="ctr"/>
            <a:r>
              <a:rPr lang="it-IT" b="1" u="sng" dirty="0" smtClean="0"/>
              <a:t>CHRONIC DRY EYE SYMPTOMS</a:t>
            </a:r>
            <a:endParaRPr lang="it-IT" b="1" u="sng" dirty="0"/>
          </a:p>
        </p:txBody>
      </p:sp>
      <p:cxnSp>
        <p:nvCxnSpPr>
          <p:cNvPr id="74" name="Connettore 2 73"/>
          <p:cNvCxnSpPr/>
          <p:nvPr/>
        </p:nvCxnSpPr>
        <p:spPr>
          <a:xfrm>
            <a:off x="2460430" y="5729700"/>
            <a:ext cx="0" cy="228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Connettore 2 74"/>
          <p:cNvCxnSpPr/>
          <p:nvPr/>
        </p:nvCxnSpPr>
        <p:spPr>
          <a:xfrm>
            <a:off x="6987116" y="5741008"/>
            <a:ext cx="0" cy="228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550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500"/>
                                        <p:tgtEl>
                                          <p:spTgt spid="2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par>
                                <p:cTn id="20" presetID="22" presetClass="entr" presetSubtype="1"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par>
                                <p:cTn id="23" presetID="22" presetClass="entr" presetSubtype="1"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par>
                                <p:cTn id="26" presetID="22" presetClass="entr" presetSubtype="1"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500"/>
                                        <p:tgtEl>
                                          <p:spTgt spid="4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up)">
                                      <p:cBhvr>
                                        <p:cTn id="31" dur="500"/>
                                        <p:tgtEl>
                                          <p:spTgt spid="5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up)">
                                      <p:cBhvr>
                                        <p:cTn id="34" dur="500"/>
                                        <p:tgtEl>
                                          <p:spTgt spid="57"/>
                                        </p:tgtEl>
                                      </p:cBhvr>
                                    </p:animEffect>
                                  </p:childTnLst>
                                </p:cTn>
                              </p:par>
                              <p:par>
                                <p:cTn id="35" presetID="22" presetClass="entr" presetSubtype="1"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up)">
                                      <p:cBhvr>
                                        <p:cTn id="51" dur="500"/>
                                        <p:tgtEl>
                                          <p:spTgt spid="48"/>
                                        </p:tgtEl>
                                      </p:cBhvr>
                                    </p:animEffect>
                                  </p:childTnLst>
                                </p:cTn>
                              </p:par>
                              <p:par>
                                <p:cTn id="52" presetID="22" presetClass="entr" presetSubtype="1"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up)">
                                      <p:cBhvr>
                                        <p:cTn id="54" dur="500"/>
                                        <p:tgtEl>
                                          <p:spTgt spid="50"/>
                                        </p:tgtEl>
                                      </p:cBhvr>
                                    </p:animEffect>
                                  </p:childTnLst>
                                </p:cTn>
                              </p:par>
                              <p:par>
                                <p:cTn id="55" presetID="22" presetClass="entr" presetSubtype="1"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500"/>
                                        <p:tgtEl>
                                          <p:spTgt spid="51"/>
                                        </p:tgtEl>
                                      </p:cBhvr>
                                    </p:animEffect>
                                  </p:childTnLst>
                                </p:cTn>
                              </p:par>
                              <p:par>
                                <p:cTn id="58" presetID="22" presetClass="entr" presetSubtype="1"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up)">
                                      <p:cBhvr>
                                        <p:cTn id="60" dur="500"/>
                                        <p:tgtEl>
                                          <p:spTgt spid="52"/>
                                        </p:tgtEl>
                                      </p:cBhvr>
                                    </p:animEffect>
                                  </p:childTnLst>
                                </p:cTn>
                              </p:par>
                              <p:par>
                                <p:cTn id="61" presetID="22" presetClass="entr" presetSubtype="1"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wipe(up)">
                                      <p:cBhvr>
                                        <p:cTn id="63" dur="500"/>
                                        <p:tgtEl>
                                          <p:spTgt spid="75"/>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up)">
                                      <p:cBhvr>
                                        <p:cTn id="66" dur="500"/>
                                        <p:tgtEl>
                                          <p:spTgt spid="4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up)">
                                      <p:cBhvr>
                                        <p:cTn id="69" dur="500"/>
                                        <p:tgtEl>
                                          <p:spTgt spid="4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up)">
                                      <p:cBhvr>
                                        <p:cTn id="72" dur="500"/>
                                        <p:tgtEl>
                                          <p:spTgt spid="5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500"/>
                                        <p:tgtEl>
                                          <p:spTgt spid="5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27" grpId="0"/>
      <p:bldP spid="28" grpId="0"/>
      <p:bldP spid="29" grpId="0"/>
      <p:bldP spid="30" grpId="0"/>
      <p:bldP spid="31" grpId="0"/>
      <p:bldP spid="47" grpId="0"/>
      <p:bldP spid="48" grpId="0"/>
      <p:bldP spid="49" grpId="0"/>
      <p:bldP spid="55"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u="sng" dirty="0" smtClean="0"/>
              <a:t>PATHOLOGICAL PAIN</a:t>
            </a:r>
            <a:r>
              <a:rPr lang="it-IT" u="sng" dirty="0"/>
              <a:t/>
            </a:r>
            <a:br>
              <a:rPr lang="it-IT" u="sng" dirty="0"/>
            </a:br>
            <a:endParaRPr lang="it-IT" u="sng" dirty="0"/>
          </a:p>
        </p:txBody>
      </p:sp>
      <p:sp>
        <p:nvSpPr>
          <p:cNvPr id="3" name="Segnaposto contenuto 2"/>
          <p:cNvSpPr>
            <a:spLocks noGrp="1"/>
          </p:cNvSpPr>
          <p:nvPr>
            <p:ph idx="1"/>
          </p:nvPr>
        </p:nvSpPr>
        <p:spPr>
          <a:xfrm>
            <a:off x="711195" y="1075277"/>
            <a:ext cx="8229600" cy="2243667"/>
          </a:xfrm>
        </p:spPr>
        <p:txBody>
          <a:bodyPr>
            <a:normAutofit/>
          </a:bodyPr>
          <a:lstStyle/>
          <a:p>
            <a:r>
              <a:rPr lang="en-US" dirty="0" smtClean="0"/>
              <a:t>SENSITISATION (determined by PGE</a:t>
            </a:r>
            <a:r>
              <a:rPr lang="en-US" baseline="-25000" dirty="0" smtClean="0"/>
              <a:t>2</a:t>
            </a:r>
            <a:r>
              <a:rPr lang="en-US" dirty="0" smtClean="0"/>
              <a:t> and PGI</a:t>
            </a:r>
            <a:r>
              <a:rPr lang="en-US" baseline="-25000" dirty="0" smtClean="0"/>
              <a:t>2</a:t>
            </a:r>
            <a:r>
              <a:rPr lang="en-US" dirty="0" smtClean="0"/>
              <a:t>)</a:t>
            </a:r>
          </a:p>
          <a:p>
            <a:pPr lvl="1"/>
            <a:r>
              <a:rPr lang="en-US" dirty="0" smtClean="0"/>
              <a:t>reduction of the activation threshold </a:t>
            </a:r>
          </a:p>
          <a:p>
            <a:pPr lvl="1"/>
            <a:r>
              <a:rPr lang="en-US" dirty="0"/>
              <a:t>i</a:t>
            </a:r>
            <a:r>
              <a:rPr lang="en-US" dirty="0" smtClean="0"/>
              <a:t>ncrease in the response level to activating stimuli</a:t>
            </a:r>
          </a:p>
          <a:p>
            <a:pPr lvl="1"/>
            <a:r>
              <a:rPr lang="en-US" dirty="0"/>
              <a:t>s</a:t>
            </a:r>
            <a:r>
              <a:rPr lang="en-US" dirty="0" smtClean="0"/>
              <a:t>pontaneous activation of </a:t>
            </a:r>
            <a:r>
              <a:rPr lang="en-US" dirty="0" err="1" smtClean="0"/>
              <a:t>nociceptors</a:t>
            </a:r>
            <a:endParaRPr lang="en-US" dirty="0" smtClean="0"/>
          </a:p>
          <a:p>
            <a:pPr lvl="1"/>
            <a:endParaRPr lang="en-US" dirty="0" smtClean="0"/>
          </a:p>
          <a:p>
            <a:pPr marL="0" indent="0">
              <a:buNone/>
            </a:pPr>
            <a:endParaRPr lang="en-US" dirty="0" smtClean="0"/>
          </a:p>
          <a:p>
            <a:endParaRPr lang="en-US" dirty="0"/>
          </a:p>
        </p:txBody>
      </p:sp>
      <p:sp>
        <p:nvSpPr>
          <p:cNvPr id="4" name="CasellaDiTesto 3"/>
          <p:cNvSpPr txBox="1"/>
          <p:nvPr/>
        </p:nvSpPr>
        <p:spPr>
          <a:xfrm>
            <a:off x="135469" y="3742278"/>
            <a:ext cx="4284133" cy="2554545"/>
          </a:xfrm>
          <a:prstGeom prst="rect">
            <a:avLst/>
          </a:prstGeom>
          <a:noFill/>
        </p:spPr>
        <p:txBody>
          <a:bodyPr wrap="square" rtlCol="0">
            <a:spAutoFit/>
          </a:bodyPr>
          <a:lstStyle/>
          <a:p>
            <a:pPr marL="285750" indent="-285750">
              <a:buFont typeface="Arial"/>
              <a:buChar char="•"/>
            </a:pPr>
            <a:r>
              <a:rPr lang="it-IT" sz="3200" dirty="0" smtClean="0"/>
              <a:t>HYPERALGESIA</a:t>
            </a:r>
          </a:p>
          <a:p>
            <a:r>
              <a:rPr lang="it-IT" sz="3200" dirty="0" smtClean="0"/>
              <a:t>- rise in nociceptive </a:t>
            </a:r>
            <a:r>
              <a:rPr lang="it-IT" sz="3200" dirty="0" err="1" smtClean="0"/>
              <a:t>response</a:t>
            </a:r>
            <a:r>
              <a:rPr lang="it-IT" sz="3200" dirty="0" smtClean="0"/>
              <a:t> to </a:t>
            </a:r>
            <a:r>
              <a:rPr lang="it-IT" sz="3200" dirty="0" err="1" smtClean="0"/>
              <a:t>activating</a:t>
            </a:r>
            <a:r>
              <a:rPr lang="it-IT" sz="3200" dirty="0" smtClean="0"/>
              <a:t> </a:t>
            </a:r>
            <a:r>
              <a:rPr lang="it-IT" sz="3200" dirty="0" err="1" smtClean="0"/>
              <a:t>stimuli</a:t>
            </a:r>
            <a:endParaRPr lang="it-IT" sz="3200" dirty="0" smtClean="0"/>
          </a:p>
          <a:p>
            <a:pPr marL="742950" lvl="1" indent="-285750">
              <a:buFont typeface="Arial"/>
              <a:buChar char="•"/>
            </a:pPr>
            <a:endParaRPr lang="it-IT" sz="3200" dirty="0"/>
          </a:p>
        </p:txBody>
      </p:sp>
      <p:sp>
        <p:nvSpPr>
          <p:cNvPr id="5" name="CasellaDiTesto 4"/>
          <p:cNvSpPr txBox="1"/>
          <p:nvPr/>
        </p:nvSpPr>
        <p:spPr>
          <a:xfrm>
            <a:off x="4622800" y="3759211"/>
            <a:ext cx="4368798" cy="1569660"/>
          </a:xfrm>
          <a:prstGeom prst="rect">
            <a:avLst/>
          </a:prstGeom>
          <a:noFill/>
        </p:spPr>
        <p:txBody>
          <a:bodyPr wrap="square" rtlCol="0">
            <a:spAutoFit/>
          </a:bodyPr>
          <a:lstStyle/>
          <a:p>
            <a:pPr marL="457200" indent="-457200">
              <a:buFont typeface="Arial"/>
              <a:buChar char="•"/>
            </a:pPr>
            <a:r>
              <a:rPr lang="it-IT" sz="3200" dirty="0" smtClean="0"/>
              <a:t>ALLODYNIA</a:t>
            </a:r>
          </a:p>
          <a:p>
            <a:r>
              <a:rPr lang="it-IT" sz="3200" dirty="0" smtClean="0"/>
              <a:t>- </a:t>
            </a:r>
            <a:r>
              <a:rPr lang="it-IT" sz="3200" dirty="0" err="1"/>
              <a:t>p</a:t>
            </a:r>
            <a:r>
              <a:rPr lang="it-IT" sz="3200" dirty="0" err="1" smtClean="0"/>
              <a:t>ain</a:t>
            </a:r>
            <a:r>
              <a:rPr lang="it-IT" sz="3200" dirty="0" smtClean="0"/>
              <a:t> </a:t>
            </a:r>
            <a:r>
              <a:rPr lang="it-IT" sz="3200" dirty="0" err="1" smtClean="0"/>
              <a:t>determined</a:t>
            </a:r>
            <a:r>
              <a:rPr lang="it-IT" sz="3200" dirty="0" smtClean="0"/>
              <a:t> by </a:t>
            </a:r>
            <a:r>
              <a:rPr lang="it-IT" sz="3200" dirty="0" err="1" smtClean="0"/>
              <a:t>not</a:t>
            </a:r>
            <a:r>
              <a:rPr lang="it-IT" sz="3200" dirty="0" smtClean="0"/>
              <a:t> </a:t>
            </a:r>
            <a:r>
              <a:rPr lang="it-IT" sz="3200" dirty="0" err="1" smtClean="0"/>
              <a:t>usually</a:t>
            </a:r>
            <a:r>
              <a:rPr lang="it-IT" sz="3200" dirty="0" smtClean="0"/>
              <a:t> </a:t>
            </a:r>
            <a:r>
              <a:rPr lang="it-IT" sz="3200" dirty="0" err="1" smtClean="0"/>
              <a:t>harmful</a:t>
            </a:r>
            <a:r>
              <a:rPr lang="it-IT" sz="3200" dirty="0" smtClean="0"/>
              <a:t> </a:t>
            </a:r>
            <a:r>
              <a:rPr lang="it-IT" sz="3200" dirty="0" err="1" smtClean="0"/>
              <a:t>stimuli</a:t>
            </a:r>
            <a:endParaRPr lang="it-IT" sz="3200" dirty="0"/>
          </a:p>
        </p:txBody>
      </p:sp>
    </p:spTree>
    <p:extLst>
      <p:ext uri="{BB962C8B-B14F-4D97-AF65-F5344CB8AC3E}">
        <p14:creationId xmlns:p14="http://schemas.microsoft.com/office/powerpoint/2010/main" val="277168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e 13"/>
          <p:cNvSpPr/>
          <p:nvPr/>
        </p:nvSpPr>
        <p:spPr>
          <a:xfrm>
            <a:off x="1659468" y="4708411"/>
            <a:ext cx="6146799" cy="15738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CasellaDiTesto 1"/>
          <p:cNvSpPr txBox="1"/>
          <p:nvPr/>
        </p:nvSpPr>
        <p:spPr>
          <a:xfrm>
            <a:off x="1574800" y="972592"/>
            <a:ext cx="6180665" cy="584776"/>
          </a:xfrm>
          <a:prstGeom prst="rect">
            <a:avLst/>
          </a:prstGeom>
          <a:noFill/>
          <a:ln w="28575" cmpd="sng">
            <a:solidFill>
              <a:schemeClr val="accent6"/>
            </a:solidFill>
          </a:ln>
          <a:effectLst>
            <a:glow rad="101600">
              <a:schemeClr val="accent1">
                <a:alpha val="75000"/>
              </a:schemeClr>
            </a:glow>
          </a:effectLst>
        </p:spPr>
        <p:txBody>
          <a:bodyPr wrap="square" rtlCol="0">
            <a:spAutoFit/>
          </a:bodyPr>
          <a:lstStyle/>
          <a:p>
            <a:pPr algn="ctr"/>
            <a:r>
              <a:rPr lang="it-IT" sz="3200" dirty="0" smtClean="0"/>
              <a:t>NEURONAL DAMAGE</a:t>
            </a:r>
            <a:endParaRPr lang="it-IT" sz="3200" dirty="0"/>
          </a:p>
        </p:txBody>
      </p:sp>
      <p:sp>
        <p:nvSpPr>
          <p:cNvPr id="3" name="CasellaDiTesto 2"/>
          <p:cNvSpPr txBox="1"/>
          <p:nvPr/>
        </p:nvSpPr>
        <p:spPr>
          <a:xfrm>
            <a:off x="982133" y="3225855"/>
            <a:ext cx="3357036" cy="830997"/>
          </a:xfrm>
          <a:prstGeom prst="rect">
            <a:avLst/>
          </a:prstGeom>
          <a:noFill/>
          <a:ln w="28575">
            <a:solidFill>
              <a:schemeClr val="accent6">
                <a:lumMod val="20000"/>
                <a:lumOff val="80000"/>
              </a:schemeClr>
            </a:solidFill>
          </a:ln>
          <a:effectLst>
            <a:glow rad="101600">
              <a:schemeClr val="accent1">
                <a:alpha val="75000"/>
              </a:schemeClr>
            </a:glow>
          </a:effectLst>
        </p:spPr>
        <p:txBody>
          <a:bodyPr wrap="square" rtlCol="0">
            <a:spAutoFit/>
          </a:bodyPr>
          <a:lstStyle/>
          <a:p>
            <a:pPr algn="ctr"/>
            <a:r>
              <a:rPr lang="it-IT" sz="2400" dirty="0"/>
              <a:t>DEAFFERENTIATING DYSESTHESIA</a:t>
            </a:r>
          </a:p>
        </p:txBody>
      </p:sp>
      <p:sp>
        <p:nvSpPr>
          <p:cNvPr id="4" name="CasellaDiTesto 3"/>
          <p:cNvSpPr txBox="1"/>
          <p:nvPr/>
        </p:nvSpPr>
        <p:spPr>
          <a:xfrm>
            <a:off x="5151968" y="3238555"/>
            <a:ext cx="2722031" cy="830997"/>
          </a:xfrm>
          <a:prstGeom prst="rect">
            <a:avLst/>
          </a:prstGeom>
          <a:noFill/>
          <a:ln w="28575">
            <a:solidFill>
              <a:schemeClr val="accent6">
                <a:lumMod val="20000"/>
                <a:lumOff val="80000"/>
              </a:schemeClr>
            </a:solidFill>
          </a:ln>
          <a:effectLst>
            <a:glow rad="101600">
              <a:schemeClr val="accent1">
                <a:alpha val="75000"/>
              </a:schemeClr>
            </a:glow>
          </a:effectLst>
        </p:spPr>
        <p:txBody>
          <a:bodyPr wrap="square" rtlCol="0">
            <a:spAutoFit/>
          </a:bodyPr>
          <a:lstStyle/>
          <a:p>
            <a:pPr algn="ctr"/>
            <a:r>
              <a:rPr lang="it-IT" sz="2400" dirty="0"/>
              <a:t>REDUCED SENSIBILITY</a:t>
            </a:r>
          </a:p>
        </p:txBody>
      </p:sp>
      <p:sp>
        <p:nvSpPr>
          <p:cNvPr id="5" name="CasellaDiTesto 4"/>
          <p:cNvSpPr txBox="1"/>
          <p:nvPr/>
        </p:nvSpPr>
        <p:spPr>
          <a:xfrm>
            <a:off x="1964269" y="2277591"/>
            <a:ext cx="1879600" cy="523220"/>
          </a:xfrm>
          <a:prstGeom prst="rect">
            <a:avLst/>
          </a:prstGeom>
          <a:noFill/>
          <a:ln w="28575" cmpd="sng">
            <a:solidFill>
              <a:srgbClr val="FFFF00"/>
            </a:solidFill>
          </a:ln>
          <a:effectLst>
            <a:glow rad="101600">
              <a:schemeClr val="accent1">
                <a:alpha val="75000"/>
              </a:schemeClr>
            </a:glow>
          </a:effectLst>
        </p:spPr>
        <p:txBody>
          <a:bodyPr wrap="square" rtlCol="0">
            <a:spAutoFit/>
          </a:bodyPr>
          <a:lstStyle/>
          <a:p>
            <a:pPr algn="ctr"/>
            <a:r>
              <a:rPr lang="it-IT" sz="2800" dirty="0" smtClean="0"/>
              <a:t>CENTRAL</a:t>
            </a:r>
            <a:endParaRPr lang="it-IT" sz="2800" dirty="0"/>
          </a:p>
        </p:txBody>
      </p:sp>
      <p:sp>
        <p:nvSpPr>
          <p:cNvPr id="6" name="CasellaDiTesto 5"/>
          <p:cNvSpPr txBox="1"/>
          <p:nvPr/>
        </p:nvSpPr>
        <p:spPr>
          <a:xfrm>
            <a:off x="5355168" y="2277591"/>
            <a:ext cx="2061631" cy="523220"/>
          </a:xfrm>
          <a:prstGeom prst="rect">
            <a:avLst/>
          </a:prstGeom>
          <a:noFill/>
          <a:ln w="28575" cmpd="sng">
            <a:solidFill>
              <a:srgbClr val="FFFF00"/>
            </a:solidFill>
          </a:ln>
          <a:effectLst>
            <a:glow rad="101600">
              <a:schemeClr val="accent1">
                <a:alpha val="75000"/>
              </a:schemeClr>
            </a:glow>
          </a:effectLst>
        </p:spPr>
        <p:txBody>
          <a:bodyPr wrap="square" rtlCol="0">
            <a:spAutoFit/>
          </a:bodyPr>
          <a:lstStyle/>
          <a:p>
            <a:pPr algn="ctr"/>
            <a:r>
              <a:rPr lang="it-IT" sz="2800" dirty="0" smtClean="0"/>
              <a:t>PERIPHERAL</a:t>
            </a:r>
            <a:endParaRPr lang="it-IT" sz="2800" dirty="0"/>
          </a:p>
        </p:txBody>
      </p:sp>
      <p:cxnSp>
        <p:nvCxnSpPr>
          <p:cNvPr id="7" name="Connettore 1 6"/>
          <p:cNvCxnSpPr/>
          <p:nvPr/>
        </p:nvCxnSpPr>
        <p:spPr>
          <a:xfrm>
            <a:off x="4682069" y="1655291"/>
            <a:ext cx="1276350" cy="55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flipH="1">
            <a:off x="3424769" y="1642591"/>
            <a:ext cx="1263650" cy="55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5971119" y="2806755"/>
            <a:ext cx="0" cy="39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3424769" y="2794055"/>
            <a:ext cx="0" cy="3937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253062" y="4793076"/>
            <a:ext cx="6891866" cy="1200329"/>
          </a:xfrm>
          <a:prstGeom prst="rect">
            <a:avLst/>
          </a:prstGeom>
          <a:noFill/>
          <a:ln w="38100" cmpd="sng">
            <a:noFill/>
          </a:ln>
          <a:effectLst>
            <a:glow rad="101600">
              <a:srgbClr val="F617FF">
                <a:alpha val="75000"/>
              </a:srgbClr>
            </a:glow>
          </a:effectLst>
        </p:spPr>
        <p:txBody>
          <a:bodyPr wrap="square" rtlCol="0">
            <a:spAutoFit/>
          </a:bodyPr>
          <a:lstStyle/>
          <a:p>
            <a:pPr algn="ctr"/>
            <a:r>
              <a:rPr lang="it-IT" sz="3600" dirty="0" smtClean="0"/>
              <a:t>- DISCOMFORT SYMTOMS</a:t>
            </a:r>
            <a:endParaRPr lang="it-IT" sz="3600" dirty="0"/>
          </a:p>
          <a:p>
            <a:pPr algn="ctr"/>
            <a:r>
              <a:rPr lang="it-IT" sz="3600" dirty="0" smtClean="0"/>
              <a:t>- LACRIMAL DYSFUNCTION</a:t>
            </a:r>
            <a:endParaRPr lang="it-IT" sz="3600" dirty="0"/>
          </a:p>
        </p:txBody>
      </p:sp>
      <p:cxnSp>
        <p:nvCxnSpPr>
          <p:cNvPr id="15" name="Connettore 1 14"/>
          <p:cNvCxnSpPr/>
          <p:nvPr/>
        </p:nvCxnSpPr>
        <p:spPr>
          <a:xfrm flipH="1">
            <a:off x="5393270" y="4149611"/>
            <a:ext cx="1263650" cy="55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786594" y="4149611"/>
            <a:ext cx="1276350" cy="5588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297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059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4054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511175" y="-277813"/>
            <a:ext cx="8208963" cy="1143001"/>
          </a:xfrm>
        </p:spPr>
        <p:txBody>
          <a:bodyPr/>
          <a:lstStyle/>
          <a:p>
            <a:pPr eaLnBrk="1" hangingPunct="1"/>
            <a:r>
              <a:rPr lang="it-IT" sz="4000">
                <a:solidFill>
                  <a:schemeClr val="accent2"/>
                </a:solidFill>
                <a:latin typeface="Arial" charset="0"/>
              </a:rPr>
              <a:t>Epithelial Cells and Inflammation</a:t>
            </a:r>
          </a:p>
        </p:txBody>
      </p:sp>
      <p:sp>
        <p:nvSpPr>
          <p:cNvPr id="36866" name="Text Box 4"/>
          <p:cNvSpPr txBox="1">
            <a:spLocks noChangeArrowheads="1"/>
          </p:cNvSpPr>
          <p:nvPr/>
        </p:nvSpPr>
        <p:spPr bwMode="auto">
          <a:xfrm>
            <a:off x="1042988" y="3106738"/>
            <a:ext cx="431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b="1">
                <a:solidFill>
                  <a:schemeClr val="tx2">
                    <a:lumMod val="40000"/>
                    <a:lumOff val="60000"/>
                  </a:schemeClr>
                </a:solidFill>
              </a:rPr>
              <a:t>LAB</a:t>
            </a:r>
          </a:p>
        </p:txBody>
      </p:sp>
      <p:sp>
        <p:nvSpPr>
          <p:cNvPr id="36867" name="Text Box 5"/>
          <p:cNvSpPr txBox="1">
            <a:spLocks noChangeArrowheads="1"/>
          </p:cNvSpPr>
          <p:nvPr/>
        </p:nvSpPr>
        <p:spPr bwMode="auto">
          <a:xfrm>
            <a:off x="611188" y="1989138"/>
            <a:ext cx="3603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b="1">
                <a:solidFill>
                  <a:schemeClr val="tx2">
                    <a:lumMod val="40000"/>
                    <a:lumOff val="60000"/>
                  </a:schemeClr>
                </a:solidFill>
              </a:rPr>
              <a:t>EPITHELIAL</a:t>
            </a:r>
          </a:p>
        </p:txBody>
      </p:sp>
      <p:sp>
        <p:nvSpPr>
          <p:cNvPr id="36868" name="Oval 6"/>
          <p:cNvSpPr>
            <a:spLocks noChangeArrowheads="1"/>
          </p:cNvSpPr>
          <p:nvPr/>
        </p:nvSpPr>
        <p:spPr bwMode="auto">
          <a:xfrm>
            <a:off x="250825" y="1123950"/>
            <a:ext cx="1439863" cy="5473700"/>
          </a:xfrm>
          <a:prstGeom prst="ellipse">
            <a:avLst/>
          </a:prstGeom>
          <a:noFill/>
          <a:ln w="50800">
            <a:solidFill>
              <a:schemeClr val="tx2">
                <a:lumMod val="40000"/>
                <a:lumOff val="6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solidFill>
                <a:prstClr val="black"/>
              </a:solidFill>
              <a:latin typeface="Calisto MT"/>
            </a:endParaRPr>
          </a:p>
        </p:txBody>
      </p:sp>
      <p:sp>
        <p:nvSpPr>
          <p:cNvPr id="3" name="CasellaDiTesto 2"/>
          <p:cNvSpPr txBox="1"/>
          <p:nvPr/>
        </p:nvSpPr>
        <p:spPr>
          <a:xfrm>
            <a:off x="1693863" y="1100138"/>
            <a:ext cx="7229475" cy="5694362"/>
          </a:xfrm>
          <a:prstGeom prst="rect">
            <a:avLst/>
          </a:prstGeom>
          <a:noFill/>
        </p:spPr>
        <p:txBody>
          <a:bodyPr>
            <a:spAutoFit/>
          </a:bodyPr>
          <a:lstStyle/>
          <a:p>
            <a:pPr marL="533400" indent="-533400">
              <a:lnSpc>
                <a:spcPct val="80000"/>
              </a:lnSpc>
              <a:buFontTx/>
              <a:buAutoNum type="arabicParenBoth"/>
              <a:defRPr/>
            </a:pPr>
            <a:r>
              <a:rPr lang="en-GB" sz="2800" dirty="0">
                <a:solidFill>
                  <a:srgbClr val="465466"/>
                </a:solidFill>
                <a:latin typeface="Calisto MT"/>
              </a:rPr>
              <a:t>Adhesion molecules expression responsible for leukocytes tissue infiltration (ICAM-1)</a:t>
            </a:r>
          </a:p>
          <a:p>
            <a:pPr marL="533400" indent="-533400">
              <a:lnSpc>
                <a:spcPct val="80000"/>
              </a:lnSpc>
              <a:buFontTx/>
              <a:buAutoNum type="arabicParenBoth"/>
              <a:defRPr/>
            </a:pPr>
            <a:endParaRPr lang="en-GB" sz="2800" dirty="0">
              <a:solidFill>
                <a:srgbClr val="465466"/>
              </a:solidFill>
              <a:latin typeface="Calisto MT"/>
            </a:endParaRPr>
          </a:p>
          <a:p>
            <a:pPr marL="533400" indent="-533400">
              <a:lnSpc>
                <a:spcPct val="80000"/>
              </a:lnSpc>
              <a:buFontTx/>
              <a:buAutoNum type="arabicParenBoth"/>
              <a:defRPr/>
            </a:pPr>
            <a:r>
              <a:rPr lang="en-GB" sz="2800" dirty="0">
                <a:solidFill>
                  <a:srgbClr val="465466"/>
                </a:solidFill>
                <a:latin typeface="Calisto MT"/>
              </a:rPr>
              <a:t>Expression of MHC class II responsible for antigen presentation and T lymphocytes activation</a:t>
            </a:r>
          </a:p>
          <a:p>
            <a:pPr marL="533400" indent="-533400">
              <a:lnSpc>
                <a:spcPct val="80000"/>
              </a:lnSpc>
              <a:buFontTx/>
              <a:buAutoNum type="arabicParenBoth"/>
              <a:defRPr/>
            </a:pPr>
            <a:endParaRPr lang="en-GB" sz="2800" dirty="0">
              <a:solidFill>
                <a:srgbClr val="465466"/>
              </a:solidFill>
              <a:latin typeface="Calisto MT"/>
            </a:endParaRPr>
          </a:p>
          <a:p>
            <a:pPr marL="533400" indent="-533400">
              <a:lnSpc>
                <a:spcPct val="80000"/>
              </a:lnSpc>
              <a:defRPr/>
            </a:pPr>
            <a:r>
              <a:rPr lang="en-GB" sz="2800" dirty="0">
                <a:solidFill>
                  <a:srgbClr val="465466"/>
                </a:solidFill>
                <a:latin typeface="Calisto MT"/>
              </a:rPr>
              <a:t>(3) Production and release of PG, </a:t>
            </a:r>
            <a:r>
              <a:rPr lang="en-GB" sz="2800" dirty="0" err="1">
                <a:solidFill>
                  <a:srgbClr val="465466"/>
                </a:solidFill>
                <a:latin typeface="Calisto MT"/>
              </a:rPr>
              <a:t>leukotrienes</a:t>
            </a:r>
            <a:r>
              <a:rPr lang="en-GB" sz="2800" dirty="0">
                <a:solidFill>
                  <a:srgbClr val="465466"/>
                </a:solidFill>
                <a:latin typeface="Calisto MT"/>
              </a:rPr>
              <a:t> e cytokines (GM-CSF) that activates leukocytes and pro-inflammatory cells</a:t>
            </a:r>
          </a:p>
          <a:p>
            <a:pPr marL="533400" indent="-533400">
              <a:lnSpc>
                <a:spcPct val="80000"/>
              </a:lnSpc>
              <a:defRPr/>
            </a:pPr>
            <a:endParaRPr lang="en-GB" sz="2800" dirty="0">
              <a:solidFill>
                <a:srgbClr val="465466"/>
              </a:solidFill>
              <a:latin typeface="Calisto MT"/>
            </a:endParaRPr>
          </a:p>
          <a:p>
            <a:pPr marL="533400" indent="-533400">
              <a:lnSpc>
                <a:spcPct val="80000"/>
              </a:lnSpc>
              <a:defRPr/>
            </a:pPr>
            <a:r>
              <a:rPr lang="en-GB" sz="2800" dirty="0">
                <a:solidFill>
                  <a:srgbClr val="465466"/>
                </a:solidFill>
                <a:latin typeface="Calisto MT"/>
              </a:rPr>
              <a:t>(4) Production of pro-inflammatory cytokines (IL-1, 3, 6, 8, </a:t>
            </a:r>
            <a:r>
              <a:rPr lang="en-GB" sz="2800" dirty="0" err="1">
                <a:solidFill>
                  <a:srgbClr val="465466"/>
                </a:solidFill>
                <a:latin typeface="Calisto MT"/>
              </a:rPr>
              <a:t>TNFalpha</a:t>
            </a:r>
            <a:r>
              <a:rPr lang="en-GB" sz="2800" dirty="0">
                <a:solidFill>
                  <a:srgbClr val="465466"/>
                </a:solidFill>
                <a:latin typeface="Calisto MT"/>
              </a:rPr>
              <a:t>, MMP)</a:t>
            </a:r>
          </a:p>
          <a:p>
            <a:pPr>
              <a:defRPr/>
            </a:pPr>
            <a:endParaRPr lang="it-IT" sz="2800" dirty="0">
              <a:solidFill>
                <a:prstClr val="black"/>
              </a:solidFill>
              <a:latin typeface="Calisto MT"/>
            </a:endParaRPr>
          </a:p>
        </p:txBody>
      </p:sp>
    </p:spTree>
    <p:extLst>
      <p:ext uri="{BB962C8B-B14F-4D97-AF65-F5344CB8AC3E}">
        <p14:creationId xmlns:p14="http://schemas.microsoft.com/office/powerpoint/2010/main" val="20374272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4" descr="K:\David H\AGN343 Vicious circle figure elements\AGN343 Vicious circle_inner circle_blu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74303" y="1668901"/>
            <a:ext cx="4510982" cy="4507942"/>
          </a:xfrm>
          <a:prstGeom prst="rect">
            <a:avLst/>
          </a:prstGeom>
          <a:noFill/>
          <a:extLst>
            <a:ext uri="{909E8E84-426E-40dd-AFC4-6F175D3DCCD1}">
              <a14:hiddenFill xmlns:a14="http://schemas.microsoft.com/office/drawing/2010/main">
                <a:solidFill>
                  <a:srgbClr val="FFFFFF"/>
                </a:solidFill>
              </a14:hiddenFill>
            </a:ext>
          </a:extLst>
        </p:spPr>
      </p:pic>
      <p:grpSp>
        <p:nvGrpSpPr>
          <p:cNvPr id="123" name="Group 159"/>
          <p:cNvGrpSpPr/>
          <p:nvPr/>
        </p:nvGrpSpPr>
        <p:grpSpPr>
          <a:xfrm>
            <a:off x="3440181" y="4185778"/>
            <a:ext cx="1945264" cy="1221986"/>
            <a:chOff x="5037072" y="2233636"/>
            <a:chExt cx="1945264" cy="1221986"/>
          </a:xfrm>
        </p:grpSpPr>
        <p:sp>
          <p:nvSpPr>
            <p:cNvPr id="124" name="Donut 160"/>
            <p:cNvSpPr/>
            <p:nvPr/>
          </p:nvSpPr>
          <p:spPr>
            <a:xfrm>
              <a:off x="5398160" y="2298644"/>
              <a:ext cx="1584176" cy="1156978"/>
            </a:xfrm>
            <a:prstGeom prst="donut">
              <a:avLst>
                <a:gd name="adj" fmla="val 17846"/>
              </a:avLst>
            </a:prstGeom>
            <a:solidFill>
              <a:srgbClr val="F9D37F"/>
            </a:solidFill>
            <a:ln>
              <a:noFill/>
            </a:ln>
            <a:effectLst>
              <a:outerShdw blurRad="38100" dist="38100" dir="2700000" sx="99000" sy="99000" algn="br" rotWithShape="0">
                <a:schemeClr val="bg2">
                  <a:lumMod val="50000"/>
                  <a:alpha val="42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black"/>
                </a:solidFill>
                <a:latin typeface="Calisto MT"/>
              </a:endParaRPr>
            </a:p>
          </p:txBody>
        </p:sp>
        <p:grpSp>
          <p:nvGrpSpPr>
            <p:cNvPr id="125" name="Group 161"/>
            <p:cNvGrpSpPr/>
            <p:nvPr/>
          </p:nvGrpSpPr>
          <p:grpSpPr>
            <a:xfrm>
              <a:off x="5037072" y="2233636"/>
              <a:ext cx="1883350" cy="1180896"/>
              <a:chOff x="5037072" y="2233636"/>
              <a:chExt cx="1883350" cy="1180896"/>
            </a:xfrm>
          </p:grpSpPr>
          <p:sp>
            <p:nvSpPr>
              <p:cNvPr id="126" name="TextBox 162"/>
              <p:cNvSpPr txBox="1"/>
              <p:nvPr/>
            </p:nvSpPr>
            <p:spPr>
              <a:xfrm>
                <a:off x="5642495" y="2585398"/>
                <a:ext cx="1080120" cy="646331"/>
              </a:xfrm>
              <a:prstGeom prst="rect">
                <a:avLst/>
              </a:prstGeom>
              <a:noFill/>
            </p:spPr>
            <p:txBody>
              <a:bodyPr wrap="square" rtlCol="0">
                <a:spAutoFit/>
              </a:bodyPr>
              <a:lstStyle/>
              <a:p>
                <a:pPr algn="ctr"/>
                <a:r>
                  <a:rPr lang="en-GB" b="1" dirty="0" smtClean="0">
                    <a:solidFill>
                      <a:srgbClr val="E29F1D">
                        <a:lumMod val="75000"/>
                      </a:srgbClr>
                    </a:solidFill>
                    <a:latin typeface="Calisto MT"/>
                  </a:rPr>
                  <a:t>MILD ADDE</a:t>
                </a:r>
                <a:endParaRPr lang="en-GB" b="1" dirty="0">
                  <a:solidFill>
                    <a:srgbClr val="E29F1D">
                      <a:lumMod val="75000"/>
                    </a:srgbClr>
                  </a:solidFill>
                  <a:latin typeface="Calisto MT"/>
                </a:endParaRPr>
              </a:p>
            </p:txBody>
          </p:sp>
          <p:sp>
            <p:nvSpPr>
              <p:cNvPr id="127" name="Freeform 163"/>
              <p:cNvSpPr/>
              <p:nvPr/>
            </p:nvSpPr>
            <p:spPr>
              <a:xfrm rot="867202">
                <a:off x="6627369" y="2560229"/>
                <a:ext cx="293053" cy="260253"/>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87" name="Freeform 168"/>
              <p:cNvSpPr/>
              <p:nvPr/>
            </p:nvSpPr>
            <p:spPr>
              <a:xfrm rot="12310717">
                <a:off x="5424572" y="2808220"/>
                <a:ext cx="246618" cy="258737"/>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88" name="Freeform 169"/>
              <p:cNvSpPr/>
              <p:nvPr/>
            </p:nvSpPr>
            <p:spPr>
              <a:xfrm rot="7276524">
                <a:off x="6140891" y="3231547"/>
                <a:ext cx="155968" cy="210001"/>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89" name="Freeform 170"/>
              <p:cNvSpPr/>
              <p:nvPr/>
            </p:nvSpPr>
            <p:spPr>
              <a:xfrm rot="5179094">
                <a:off x="6669118" y="3016214"/>
                <a:ext cx="178115" cy="143324"/>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90" name="Freeform 171"/>
              <p:cNvSpPr/>
              <p:nvPr/>
            </p:nvSpPr>
            <p:spPr>
              <a:xfrm rot="15335000">
                <a:off x="5639062" y="2496101"/>
                <a:ext cx="72000" cy="108000"/>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 name="connsiteX0" fmla="*/ 0 w 786514"/>
                  <a:gd name="connsiteY0" fmla="*/ -1 h 1037257"/>
                  <a:gd name="connsiteX1" fmla="*/ 786513 w 786514"/>
                  <a:gd name="connsiteY1" fmla="*/ 1037258 h 1037257"/>
                  <a:gd name="connsiteX0" fmla="*/ 0 w 786514"/>
                  <a:gd name="connsiteY0" fmla="*/ -1 h 1037257"/>
                  <a:gd name="connsiteX1" fmla="*/ 786513 w 786514"/>
                  <a:gd name="connsiteY1" fmla="*/ 1037258 h 1037257"/>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551316" y="442857"/>
                      <a:pt x="500403" y="417769"/>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85" name="TextBox 166"/>
              <p:cNvSpPr txBox="1"/>
              <p:nvPr/>
            </p:nvSpPr>
            <p:spPr>
              <a:xfrm>
                <a:off x="5037072" y="2233636"/>
                <a:ext cx="1312027" cy="393954"/>
              </a:xfrm>
              <a:prstGeom prst="rect">
                <a:avLst/>
              </a:prstGeom>
              <a:noFill/>
            </p:spPr>
            <p:txBody>
              <a:bodyPr wrap="square" rtlCol="0">
                <a:spAutoFit/>
              </a:bodyPr>
              <a:lstStyle/>
              <a:p>
                <a:pPr algn="ctr">
                  <a:lnSpc>
                    <a:spcPct val="80000"/>
                  </a:lnSpc>
                </a:pPr>
                <a:r>
                  <a:rPr lang="en-GB" sz="1200" b="1" dirty="0" smtClean="0">
                    <a:solidFill>
                      <a:srgbClr val="E29F1D">
                        <a:lumMod val="50000"/>
                      </a:srgbClr>
                    </a:solidFill>
                    <a:latin typeface="Calisto MT"/>
                  </a:rPr>
                  <a:t>Epithelial</a:t>
                </a:r>
                <a:br>
                  <a:rPr lang="en-GB" sz="1200" b="1" dirty="0" smtClean="0">
                    <a:solidFill>
                      <a:srgbClr val="E29F1D">
                        <a:lumMod val="50000"/>
                      </a:srgbClr>
                    </a:solidFill>
                    <a:latin typeface="Calisto MT"/>
                  </a:rPr>
                </a:br>
                <a:r>
                  <a:rPr lang="en-GB" sz="1200" b="1" dirty="0" smtClean="0">
                    <a:solidFill>
                      <a:srgbClr val="E29F1D">
                        <a:lumMod val="50000"/>
                      </a:srgbClr>
                    </a:solidFill>
                    <a:latin typeface="Calisto MT"/>
                  </a:rPr>
                  <a:t>inflammation</a:t>
                </a:r>
                <a:endParaRPr lang="en-GB" sz="1200" b="1" dirty="0">
                  <a:solidFill>
                    <a:srgbClr val="E29F1D">
                      <a:lumMod val="50000"/>
                    </a:srgbClr>
                  </a:solidFill>
                  <a:latin typeface="Calisto MT"/>
                </a:endParaRPr>
              </a:p>
            </p:txBody>
          </p:sp>
        </p:grpSp>
      </p:grpSp>
      <p:sp>
        <p:nvSpPr>
          <p:cNvPr id="146" name="Freeform 145"/>
          <p:cNvSpPr/>
          <p:nvPr/>
        </p:nvSpPr>
        <p:spPr>
          <a:xfrm>
            <a:off x="5313190" y="2129147"/>
            <a:ext cx="1023957" cy="1263734"/>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Lst>
            <a:ahLst/>
            <a:cxnLst>
              <a:cxn ang="0">
                <a:pos x="connsiteX0" y="connsiteY0"/>
              </a:cxn>
              <a:cxn ang="0">
                <a:pos x="connsiteX1" y="connsiteY1"/>
              </a:cxn>
            </a:cxnLst>
            <a:rect l="l" t="t" r="r" b="b"/>
            <a:pathLst>
              <a:path w="1020278" h="1097279">
                <a:moveTo>
                  <a:pt x="0" y="0"/>
                </a:moveTo>
                <a:cubicBezTo>
                  <a:pt x="522972" y="166840"/>
                  <a:pt x="959318" y="814937"/>
                  <a:pt x="1020278" y="1097279"/>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50" name="Freeform 149"/>
          <p:cNvSpPr/>
          <p:nvPr/>
        </p:nvSpPr>
        <p:spPr>
          <a:xfrm flipH="1" flipV="1">
            <a:off x="3440179" y="2978789"/>
            <a:ext cx="361089" cy="1600939"/>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1522052"/>
              <a:gd name="connsiteY0" fmla="*/ 0 h 1097279"/>
              <a:gd name="connsiteX1" fmla="*/ 1020278 w 1522052"/>
              <a:gd name="connsiteY1" fmla="*/ 1097279 h 1097279"/>
              <a:gd name="connsiteX0" fmla="*/ 0 w 2098080"/>
              <a:gd name="connsiteY0" fmla="*/ 0 h 1097279"/>
              <a:gd name="connsiteX1" fmla="*/ 1020278 w 2098080"/>
              <a:gd name="connsiteY1" fmla="*/ 1097279 h 1097279"/>
              <a:gd name="connsiteX0" fmla="*/ 0 w 1915949"/>
              <a:gd name="connsiteY0" fmla="*/ 0 h 1085009"/>
              <a:gd name="connsiteX1" fmla="*/ 684811 w 1915949"/>
              <a:gd name="connsiteY1" fmla="*/ 1085009 h 1085009"/>
              <a:gd name="connsiteX0" fmla="*/ 0 w 1978775"/>
              <a:gd name="connsiteY0" fmla="*/ 0 h 1098768"/>
              <a:gd name="connsiteX1" fmla="*/ 804867 w 1978775"/>
              <a:gd name="connsiteY1" fmla="*/ 1098768 h 1098768"/>
              <a:gd name="connsiteX0" fmla="*/ 0 w 2021486"/>
              <a:gd name="connsiteY0" fmla="*/ 0 h 1098768"/>
              <a:gd name="connsiteX1" fmla="*/ 804867 w 2021486"/>
              <a:gd name="connsiteY1" fmla="*/ 1098768 h 1098768"/>
              <a:gd name="connsiteX0" fmla="*/ 0 w 2021872"/>
              <a:gd name="connsiteY0" fmla="*/ 0 h 1098768"/>
              <a:gd name="connsiteX1" fmla="*/ 804867 w 2021872"/>
              <a:gd name="connsiteY1" fmla="*/ 1098768 h 1098768"/>
            </a:gdLst>
            <a:ahLst/>
            <a:cxnLst>
              <a:cxn ang="0">
                <a:pos x="connsiteX0" y="connsiteY0"/>
              </a:cxn>
              <a:cxn ang="0">
                <a:pos x="connsiteX1" y="connsiteY1"/>
              </a:cxn>
            </a:cxnLst>
            <a:rect l="l" t="t" r="r" b="b"/>
            <a:pathLst>
              <a:path w="2021872" h="1098768">
                <a:moveTo>
                  <a:pt x="0" y="0"/>
                </a:moveTo>
                <a:cubicBezTo>
                  <a:pt x="2831730" y="303524"/>
                  <a:pt x="2287677" y="893449"/>
                  <a:pt x="804867" y="1098768"/>
                </a:cubicBezTo>
              </a:path>
            </a:pathLst>
          </a:custGeom>
          <a:noFill/>
          <a:ln w="57150" cap="sq">
            <a:solidFill>
              <a:srgbClr val="007AA5">
                <a:alpha val="50196"/>
              </a:srgb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51" name="Freeform 150"/>
          <p:cNvSpPr/>
          <p:nvPr/>
        </p:nvSpPr>
        <p:spPr>
          <a:xfrm rot="4622352">
            <a:off x="5462212" y="4351542"/>
            <a:ext cx="798165" cy="1160276"/>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1 w 840258"/>
              <a:gd name="connsiteY0" fmla="*/ 0 h 1232577"/>
              <a:gd name="connsiteX1" fmla="*/ 840258 w 840258"/>
              <a:gd name="connsiteY1" fmla="*/ 1232577 h 1232577"/>
              <a:gd name="connsiteX0" fmla="*/ 1 w 840258"/>
              <a:gd name="connsiteY0" fmla="*/ 0 h 1232577"/>
              <a:gd name="connsiteX1" fmla="*/ 840258 w 840258"/>
              <a:gd name="connsiteY1" fmla="*/ 1232577 h 1232577"/>
            </a:gdLst>
            <a:ahLst/>
            <a:cxnLst>
              <a:cxn ang="0">
                <a:pos x="connsiteX0" y="connsiteY0"/>
              </a:cxn>
              <a:cxn ang="0">
                <a:pos x="connsiteX1" y="connsiteY1"/>
              </a:cxn>
            </a:cxnLst>
            <a:rect l="l" t="t" r="r" b="b"/>
            <a:pathLst>
              <a:path w="840258" h="1232577">
                <a:moveTo>
                  <a:pt x="1" y="0"/>
                </a:moveTo>
                <a:cubicBezTo>
                  <a:pt x="463033" y="382548"/>
                  <a:pt x="779298" y="950235"/>
                  <a:pt x="840258" y="1232577"/>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grpSp>
        <p:nvGrpSpPr>
          <p:cNvPr id="160" name="Group 159"/>
          <p:cNvGrpSpPr/>
          <p:nvPr/>
        </p:nvGrpSpPr>
        <p:grpSpPr>
          <a:xfrm>
            <a:off x="3387048" y="2235903"/>
            <a:ext cx="2442821" cy="1230122"/>
            <a:chOff x="5023298" y="2298644"/>
            <a:chExt cx="2442821" cy="1230122"/>
          </a:xfrm>
        </p:grpSpPr>
        <p:sp>
          <p:nvSpPr>
            <p:cNvPr id="161" name="Donut 160"/>
            <p:cNvSpPr/>
            <p:nvPr/>
          </p:nvSpPr>
          <p:spPr>
            <a:xfrm>
              <a:off x="5398160" y="2298644"/>
              <a:ext cx="1584176" cy="1156978"/>
            </a:xfrm>
            <a:prstGeom prst="donut">
              <a:avLst>
                <a:gd name="adj" fmla="val 17846"/>
              </a:avLst>
            </a:prstGeom>
            <a:solidFill>
              <a:srgbClr val="F9D37F"/>
            </a:solidFill>
            <a:ln>
              <a:noFill/>
            </a:ln>
            <a:effectLst>
              <a:outerShdw blurRad="38100" dist="38100" dir="2700000" sx="99000" sy="99000" algn="br" rotWithShape="0">
                <a:schemeClr val="bg2">
                  <a:lumMod val="50000"/>
                  <a:alpha val="42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black"/>
                </a:solidFill>
                <a:latin typeface="Calisto MT"/>
              </a:endParaRPr>
            </a:p>
          </p:txBody>
        </p:sp>
        <p:grpSp>
          <p:nvGrpSpPr>
            <p:cNvPr id="162" name="Group 161"/>
            <p:cNvGrpSpPr/>
            <p:nvPr/>
          </p:nvGrpSpPr>
          <p:grpSpPr>
            <a:xfrm>
              <a:off x="5023298" y="2514101"/>
              <a:ext cx="2442821" cy="1014665"/>
              <a:chOff x="5023298" y="2514101"/>
              <a:chExt cx="2442821" cy="1014665"/>
            </a:xfrm>
          </p:grpSpPr>
          <p:sp>
            <p:nvSpPr>
              <p:cNvPr id="163" name="TextBox 162"/>
              <p:cNvSpPr txBox="1"/>
              <p:nvPr/>
            </p:nvSpPr>
            <p:spPr>
              <a:xfrm>
                <a:off x="5642495" y="2585398"/>
                <a:ext cx="1080120" cy="646331"/>
              </a:xfrm>
              <a:prstGeom prst="rect">
                <a:avLst/>
              </a:prstGeom>
              <a:noFill/>
            </p:spPr>
            <p:txBody>
              <a:bodyPr wrap="square" rtlCol="0">
                <a:spAutoFit/>
              </a:bodyPr>
              <a:lstStyle/>
              <a:p>
                <a:pPr algn="ctr"/>
                <a:r>
                  <a:rPr lang="en-GB" b="1" dirty="0" smtClean="0">
                    <a:solidFill>
                      <a:srgbClr val="E29F1D">
                        <a:lumMod val="75000"/>
                      </a:srgbClr>
                    </a:solidFill>
                    <a:latin typeface="Calisto MT"/>
                  </a:rPr>
                  <a:t> MILD EDE </a:t>
                </a:r>
                <a:endParaRPr lang="en-GB" b="1" dirty="0">
                  <a:solidFill>
                    <a:srgbClr val="E29F1D">
                      <a:lumMod val="75000"/>
                    </a:srgbClr>
                  </a:solidFill>
                  <a:latin typeface="Calisto MT"/>
                </a:endParaRPr>
              </a:p>
            </p:txBody>
          </p:sp>
          <p:sp>
            <p:nvSpPr>
              <p:cNvPr id="164" name="Freeform 163"/>
              <p:cNvSpPr/>
              <p:nvPr/>
            </p:nvSpPr>
            <p:spPr>
              <a:xfrm rot="867202">
                <a:off x="6627369" y="2560229"/>
                <a:ext cx="293053" cy="260253"/>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65" name="TextBox 164"/>
              <p:cNvSpPr txBox="1"/>
              <p:nvPr/>
            </p:nvSpPr>
            <p:spPr>
              <a:xfrm>
                <a:off x="6410109" y="2679869"/>
                <a:ext cx="1056010" cy="276999"/>
              </a:xfrm>
              <a:prstGeom prst="rect">
                <a:avLst/>
              </a:prstGeom>
              <a:noFill/>
            </p:spPr>
            <p:txBody>
              <a:bodyPr wrap="square" rtlCol="0">
                <a:spAutoFit/>
              </a:bodyPr>
              <a:lstStyle/>
              <a:p>
                <a:pPr algn="ctr"/>
                <a:r>
                  <a:rPr lang="en-GB" sz="1200" b="1" dirty="0" smtClean="0">
                    <a:solidFill>
                      <a:srgbClr val="E29F1D">
                        <a:lumMod val="50000"/>
                      </a:srgbClr>
                    </a:solidFill>
                    <a:latin typeface="Calisto MT"/>
                  </a:rPr>
                  <a:t>Flora changes</a:t>
                </a:r>
                <a:endParaRPr lang="en-GB" sz="1200" b="1" dirty="0">
                  <a:solidFill>
                    <a:srgbClr val="E29F1D">
                      <a:lumMod val="50000"/>
                    </a:srgbClr>
                  </a:solidFill>
                  <a:latin typeface="Calisto MT"/>
                </a:endParaRPr>
              </a:p>
            </p:txBody>
          </p:sp>
          <p:sp>
            <p:nvSpPr>
              <p:cNvPr id="166" name="TextBox 165"/>
              <p:cNvSpPr txBox="1"/>
              <p:nvPr/>
            </p:nvSpPr>
            <p:spPr>
              <a:xfrm>
                <a:off x="5769977" y="3140968"/>
                <a:ext cx="1645920" cy="387798"/>
              </a:xfrm>
              <a:prstGeom prst="rect">
                <a:avLst/>
              </a:prstGeom>
              <a:noFill/>
            </p:spPr>
            <p:txBody>
              <a:bodyPr wrap="square" rtlCol="0">
                <a:spAutoFit/>
              </a:bodyPr>
              <a:lstStyle/>
              <a:p>
                <a:pPr algn="ctr">
                  <a:lnSpc>
                    <a:spcPct val="80000"/>
                  </a:lnSpc>
                </a:pPr>
                <a:r>
                  <a:rPr lang="en-GB" sz="1200" b="1" dirty="0" smtClean="0">
                    <a:solidFill>
                      <a:srgbClr val="E29F1D">
                        <a:lumMod val="50000"/>
                      </a:srgbClr>
                    </a:solidFill>
                    <a:latin typeface="Calisto MT"/>
                  </a:rPr>
                  <a:t>Esterase/lipase release</a:t>
                </a:r>
                <a:br>
                  <a:rPr lang="en-GB" sz="1200" b="1" dirty="0" smtClean="0">
                    <a:solidFill>
                      <a:srgbClr val="E29F1D">
                        <a:lumMod val="50000"/>
                      </a:srgbClr>
                    </a:solidFill>
                    <a:latin typeface="Calisto MT"/>
                  </a:rPr>
                </a:br>
                <a:r>
                  <a:rPr lang="en-GB" sz="1200" b="1" dirty="0" smtClean="0">
                    <a:solidFill>
                      <a:srgbClr val="E29F1D">
                        <a:lumMod val="50000"/>
                      </a:srgbClr>
                    </a:solidFill>
                    <a:latin typeface="Calisto MT"/>
                  </a:rPr>
                  <a:t>Toxins</a:t>
                </a:r>
                <a:endParaRPr lang="en-GB" sz="1200" b="1" dirty="0">
                  <a:solidFill>
                    <a:srgbClr val="E29F1D">
                      <a:lumMod val="50000"/>
                    </a:srgbClr>
                  </a:solidFill>
                  <a:latin typeface="Calisto MT"/>
                </a:endParaRPr>
              </a:p>
            </p:txBody>
          </p:sp>
          <p:sp>
            <p:nvSpPr>
              <p:cNvPr id="167" name="TextBox 166"/>
              <p:cNvSpPr txBox="1"/>
              <p:nvPr/>
            </p:nvSpPr>
            <p:spPr>
              <a:xfrm>
                <a:off x="5023298" y="3114916"/>
                <a:ext cx="1128393" cy="391517"/>
              </a:xfrm>
              <a:prstGeom prst="rect">
                <a:avLst/>
              </a:prstGeom>
              <a:noFill/>
            </p:spPr>
            <p:txBody>
              <a:bodyPr wrap="square" rtlCol="0">
                <a:spAutoFit/>
              </a:bodyPr>
              <a:lstStyle/>
              <a:p>
                <a:pPr algn="ctr">
                  <a:lnSpc>
                    <a:spcPct val="80000"/>
                  </a:lnSpc>
                </a:pPr>
                <a:r>
                  <a:rPr lang="en-GB" sz="1200" b="1" dirty="0" smtClean="0">
                    <a:solidFill>
                      <a:srgbClr val="E29F1D">
                        <a:lumMod val="50000"/>
                      </a:srgbClr>
                    </a:solidFill>
                    <a:latin typeface="Calisto MT"/>
                  </a:rPr>
                  <a:t>Eyelid</a:t>
                </a:r>
                <a:br>
                  <a:rPr lang="en-GB" sz="1200" b="1" dirty="0" smtClean="0">
                    <a:solidFill>
                      <a:srgbClr val="E29F1D">
                        <a:lumMod val="50000"/>
                      </a:srgbClr>
                    </a:solidFill>
                    <a:latin typeface="Calisto MT"/>
                  </a:rPr>
                </a:br>
                <a:r>
                  <a:rPr lang="en-GB" sz="1200" b="1" dirty="0" smtClean="0">
                    <a:solidFill>
                      <a:srgbClr val="E29F1D">
                        <a:lumMod val="50000"/>
                      </a:srgbClr>
                    </a:solidFill>
                    <a:latin typeface="Calisto MT"/>
                  </a:rPr>
                  <a:t>inflammation</a:t>
                </a:r>
                <a:endParaRPr lang="en-GB" sz="1200" b="1" dirty="0">
                  <a:solidFill>
                    <a:srgbClr val="E29F1D">
                      <a:lumMod val="50000"/>
                    </a:srgbClr>
                  </a:solidFill>
                  <a:latin typeface="Calisto MT"/>
                </a:endParaRPr>
              </a:p>
            </p:txBody>
          </p:sp>
          <p:sp>
            <p:nvSpPr>
              <p:cNvPr id="169" name="Freeform 168"/>
              <p:cNvSpPr/>
              <p:nvPr/>
            </p:nvSpPr>
            <p:spPr>
              <a:xfrm rot="12310717">
                <a:off x="5424572" y="2808220"/>
                <a:ext cx="246618" cy="258737"/>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70" name="Freeform 169"/>
              <p:cNvSpPr/>
              <p:nvPr/>
            </p:nvSpPr>
            <p:spPr>
              <a:xfrm rot="7276524">
                <a:off x="6140891" y="3231547"/>
                <a:ext cx="155968" cy="210001"/>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72" name="Freeform 171"/>
              <p:cNvSpPr/>
              <p:nvPr/>
            </p:nvSpPr>
            <p:spPr>
              <a:xfrm rot="15335000">
                <a:off x="5639062" y="2496101"/>
                <a:ext cx="72000" cy="108000"/>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 name="connsiteX0" fmla="*/ 0 w 786514"/>
                  <a:gd name="connsiteY0" fmla="*/ -1 h 1037257"/>
                  <a:gd name="connsiteX1" fmla="*/ 786513 w 786514"/>
                  <a:gd name="connsiteY1" fmla="*/ 1037258 h 1037257"/>
                  <a:gd name="connsiteX0" fmla="*/ 0 w 786514"/>
                  <a:gd name="connsiteY0" fmla="*/ -1 h 1037257"/>
                  <a:gd name="connsiteX1" fmla="*/ 786513 w 786514"/>
                  <a:gd name="connsiteY1" fmla="*/ 1037258 h 1037257"/>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551316" y="442857"/>
                      <a:pt x="500403" y="417769"/>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68" name="TextBox 167"/>
              <p:cNvSpPr txBox="1"/>
              <p:nvPr/>
            </p:nvSpPr>
            <p:spPr>
              <a:xfrm>
                <a:off x="5076431" y="2543314"/>
                <a:ext cx="1056010" cy="276999"/>
              </a:xfrm>
              <a:prstGeom prst="rect">
                <a:avLst/>
              </a:prstGeom>
              <a:noFill/>
            </p:spPr>
            <p:txBody>
              <a:bodyPr wrap="square" rtlCol="0">
                <a:spAutoFit/>
              </a:bodyPr>
              <a:lstStyle/>
              <a:p>
                <a:pPr algn="ctr"/>
                <a:r>
                  <a:rPr lang="en-GB" sz="1200" b="1" dirty="0" smtClean="0">
                    <a:solidFill>
                      <a:srgbClr val="E29F1D">
                        <a:lumMod val="50000"/>
                      </a:srgbClr>
                    </a:solidFill>
                    <a:latin typeface="Calisto MT"/>
                  </a:rPr>
                  <a:t>Lipid changes</a:t>
                </a:r>
                <a:endParaRPr lang="en-GB" sz="1200" b="1" dirty="0">
                  <a:solidFill>
                    <a:srgbClr val="E29F1D">
                      <a:lumMod val="50000"/>
                    </a:srgbClr>
                  </a:solidFill>
                  <a:latin typeface="Calisto MT"/>
                </a:endParaRPr>
              </a:p>
            </p:txBody>
          </p:sp>
        </p:grpSp>
      </p:grpSp>
      <p:grpSp>
        <p:nvGrpSpPr>
          <p:cNvPr id="173" name="Group 172"/>
          <p:cNvGrpSpPr/>
          <p:nvPr/>
        </p:nvGrpSpPr>
        <p:grpSpPr>
          <a:xfrm>
            <a:off x="3528625" y="890706"/>
            <a:ext cx="2098048" cy="814023"/>
            <a:chOff x="5514613" y="1784403"/>
            <a:chExt cx="1335884" cy="814023"/>
          </a:xfrm>
        </p:grpSpPr>
        <p:pic>
          <p:nvPicPr>
            <p:cNvPr id="174"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5523123" y="1784403"/>
              <a:ext cx="1312466" cy="814023"/>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5514613" y="2042022"/>
              <a:ext cx="1335884" cy="338554"/>
            </a:xfrm>
            <a:prstGeom prst="rect">
              <a:avLst/>
            </a:prstGeom>
            <a:noFill/>
          </p:spPr>
          <p:txBody>
            <a:bodyPr wrap="square" rtlCol="0">
              <a:spAutoFit/>
            </a:bodyPr>
            <a:lstStyle/>
            <a:p>
              <a:pPr algn="ctr"/>
              <a:r>
                <a:rPr lang="en-GB" sz="1600" b="1" spc="-30" dirty="0" smtClean="0">
                  <a:solidFill>
                    <a:prstClr val="white"/>
                  </a:solidFill>
                  <a:latin typeface="Calisto MT"/>
                </a:rPr>
                <a:t>INNATE </a:t>
              </a:r>
              <a:endParaRPr lang="en-GB" sz="1600" b="1" spc="-30" dirty="0">
                <a:solidFill>
                  <a:prstClr val="white"/>
                </a:solidFill>
                <a:latin typeface="Calisto MT"/>
              </a:endParaRPr>
            </a:p>
          </p:txBody>
        </p:sp>
      </p:grpSp>
      <p:grpSp>
        <p:nvGrpSpPr>
          <p:cNvPr id="176" name="Group 175"/>
          <p:cNvGrpSpPr/>
          <p:nvPr/>
        </p:nvGrpSpPr>
        <p:grpSpPr>
          <a:xfrm>
            <a:off x="5948817" y="3419990"/>
            <a:ext cx="1335884" cy="812618"/>
            <a:chOff x="7280273" y="3347267"/>
            <a:chExt cx="1335884" cy="812618"/>
          </a:xfrm>
        </p:grpSpPr>
        <p:pic>
          <p:nvPicPr>
            <p:cNvPr id="177" name="Picture 7"/>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7291982" y="3347267"/>
              <a:ext cx="1312466" cy="812618"/>
            </a:xfrm>
            <a:prstGeom prst="rect">
              <a:avLst/>
            </a:prstGeom>
            <a:noFill/>
            <a:extLst>
              <a:ext uri="{909E8E84-426E-40dd-AFC4-6F175D3DCCD1}">
                <a14:hiddenFill xmlns:a14="http://schemas.microsoft.com/office/drawing/2010/main">
                  <a:solidFill>
                    <a:srgbClr val="FFFFFF"/>
                  </a:solidFill>
                </a14:hiddenFill>
              </a:ext>
            </a:extLst>
          </p:spPr>
        </p:pic>
        <p:sp>
          <p:nvSpPr>
            <p:cNvPr id="178" name="TextBox 177"/>
            <p:cNvSpPr txBox="1"/>
            <p:nvPr/>
          </p:nvSpPr>
          <p:spPr>
            <a:xfrm>
              <a:off x="7280273" y="3530411"/>
              <a:ext cx="1335884" cy="507831"/>
            </a:xfrm>
            <a:prstGeom prst="rect">
              <a:avLst/>
            </a:prstGeom>
            <a:noFill/>
          </p:spPr>
          <p:txBody>
            <a:bodyPr wrap="square" rtlCol="0">
              <a:spAutoFit/>
            </a:bodyPr>
            <a:lstStyle/>
            <a:p>
              <a:pPr algn="ctr"/>
              <a:r>
                <a:rPr lang="en-GB" sz="1350" b="1" spc="-30" dirty="0" smtClean="0">
                  <a:solidFill>
                    <a:prstClr val="white"/>
                  </a:solidFill>
                  <a:latin typeface="Calisto MT"/>
                </a:rPr>
                <a:t>DENDRITIC CELLS</a:t>
              </a:r>
              <a:endParaRPr lang="en-GB" sz="1350" b="1" spc="-30" dirty="0">
                <a:solidFill>
                  <a:prstClr val="white"/>
                </a:solidFill>
                <a:latin typeface="Calisto MT"/>
              </a:endParaRPr>
            </a:p>
          </p:txBody>
        </p:sp>
      </p:grpSp>
      <p:grpSp>
        <p:nvGrpSpPr>
          <p:cNvPr id="179" name="Group 178"/>
          <p:cNvGrpSpPr/>
          <p:nvPr/>
        </p:nvGrpSpPr>
        <p:grpSpPr>
          <a:xfrm>
            <a:off x="3723545" y="5938858"/>
            <a:ext cx="1733798" cy="814432"/>
            <a:chOff x="6466680" y="5051011"/>
            <a:chExt cx="1318869" cy="814432"/>
          </a:xfrm>
        </p:grpSpPr>
        <p:pic>
          <p:nvPicPr>
            <p:cNvPr id="180" name="Picture 8"/>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473083" y="5051011"/>
              <a:ext cx="1312466" cy="814432"/>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p:cNvSpPr txBox="1"/>
            <p:nvPr/>
          </p:nvSpPr>
          <p:spPr>
            <a:xfrm>
              <a:off x="6466680" y="5291583"/>
              <a:ext cx="1313110" cy="338554"/>
            </a:xfrm>
            <a:prstGeom prst="rect">
              <a:avLst/>
            </a:prstGeom>
            <a:noFill/>
          </p:spPr>
          <p:txBody>
            <a:bodyPr wrap="square" rtlCol="0">
              <a:spAutoFit/>
            </a:bodyPr>
            <a:lstStyle/>
            <a:p>
              <a:pPr algn="ctr"/>
              <a:r>
                <a:rPr lang="en-GB" sz="1600" b="1" spc="-30" dirty="0" smtClean="0">
                  <a:solidFill>
                    <a:prstClr val="white"/>
                  </a:solidFill>
                  <a:latin typeface="Calisto MT"/>
                </a:rPr>
                <a:t>ADAPTIVE</a:t>
              </a:r>
              <a:endParaRPr lang="en-GB" sz="1600" b="1" spc="-30" dirty="0">
                <a:solidFill>
                  <a:prstClr val="white"/>
                </a:solidFill>
                <a:latin typeface="Calisto MT"/>
              </a:endParaRPr>
            </a:p>
          </p:txBody>
        </p:sp>
      </p:grpSp>
      <p:grpSp>
        <p:nvGrpSpPr>
          <p:cNvPr id="182" name="Group 181"/>
          <p:cNvGrpSpPr/>
          <p:nvPr/>
        </p:nvGrpSpPr>
        <p:grpSpPr>
          <a:xfrm>
            <a:off x="1151467" y="3152643"/>
            <a:ext cx="2235581" cy="1260005"/>
            <a:chOff x="3887597" y="4400362"/>
            <a:chExt cx="1335884" cy="839857"/>
          </a:xfrm>
        </p:grpSpPr>
        <p:pic>
          <p:nvPicPr>
            <p:cNvPr id="183" name="Picture 5"/>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3907606" y="4400362"/>
              <a:ext cx="1312466" cy="839857"/>
            </a:xfrm>
            <a:prstGeom prst="rect">
              <a:avLst/>
            </a:prstGeom>
            <a:noFill/>
            <a:extLst>
              <a:ext uri="{909E8E84-426E-40dd-AFC4-6F175D3DCCD1}">
                <a14:hiddenFill xmlns:a14="http://schemas.microsoft.com/office/drawing/2010/main">
                  <a:solidFill>
                    <a:srgbClr val="FFFFFF"/>
                  </a:solidFill>
                </a14:hiddenFill>
              </a:ext>
            </a:extLst>
          </p:spPr>
        </p:pic>
        <p:sp>
          <p:nvSpPr>
            <p:cNvPr id="184" name="TextBox 183"/>
            <p:cNvSpPr txBox="1"/>
            <p:nvPr/>
          </p:nvSpPr>
          <p:spPr>
            <a:xfrm>
              <a:off x="3887597" y="4675821"/>
              <a:ext cx="1335884" cy="389783"/>
            </a:xfrm>
            <a:prstGeom prst="rect">
              <a:avLst/>
            </a:prstGeom>
            <a:noFill/>
          </p:spPr>
          <p:txBody>
            <a:bodyPr wrap="square" rtlCol="0">
              <a:spAutoFit/>
            </a:bodyPr>
            <a:lstStyle/>
            <a:p>
              <a:pPr algn="ctr"/>
              <a:r>
                <a:rPr lang="en-GB" sz="1600" b="1" spc="-30" dirty="0" smtClean="0">
                  <a:solidFill>
                    <a:prstClr val="white"/>
                  </a:solidFill>
                  <a:latin typeface="Calisto MT"/>
                </a:rPr>
                <a:t>ADVANCED </a:t>
              </a:r>
            </a:p>
            <a:p>
              <a:pPr algn="ctr"/>
              <a:r>
                <a:rPr lang="en-GB" sz="1600" b="1" spc="-30" dirty="0" smtClean="0">
                  <a:solidFill>
                    <a:prstClr val="white"/>
                  </a:solidFill>
                  <a:latin typeface="Calisto MT"/>
                </a:rPr>
                <a:t>DRY EYE</a:t>
              </a:r>
              <a:endParaRPr lang="en-GB" sz="1600" b="1" spc="-30" dirty="0">
                <a:solidFill>
                  <a:prstClr val="white"/>
                </a:solidFill>
                <a:latin typeface="Calisto MT"/>
              </a:endParaRPr>
            </a:p>
          </p:txBody>
        </p:sp>
      </p:grpSp>
      <p:sp>
        <p:nvSpPr>
          <p:cNvPr id="191" name="TextBox 166"/>
          <p:cNvSpPr txBox="1"/>
          <p:nvPr/>
        </p:nvSpPr>
        <p:spPr>
          <a:xfrm>
            <a:off x="4452400" y="4168992"/>
            <a:ext cx="1312027" cy="393954"/>
          </a:xfrm>
          <a:prstGeom prst="rect">
            <a:avLst/>
          </a:prstGeom>
          <a:noFill/>
        </p:spPr>
        <p:txBody>
          <a:bodyPr wrap="square" rtlCol="0">
            <a:spAutoFit/>
          </a:bodyPr>
          <a:lstStyle/>
          <a:p>
            <a:pPr algn="ctr">
              <a:lnSpc>
                <a:spcPct val="80000"/>
              </a:lnSpc>
            </a:pPr>
            <a:r>
              <a:rPr lang="en-GB" sz="1200" b="1" dirty="0" err="1" smtClean="0">
                <a:solidFill>
                  <a:srgbClr val="E29F1D">
                    <a:lumMod val="50000"/>
                  </a:srgbClr>
                </a:solidFill>
                <a:latin typeface="Calisto MT"/>
              </a:rPr>
              <a:t>Golblet</a:t>
            </a:r>
            <a:r>
              <a:rPr lang="en-GB" sz="1200" b="1" dirty="0" smtClean="0">
                <a:solidFill>
                  <a:srgbClr val="E29F1D">
                    <a:lumMod val="50000"/>
                  </a:srgbClr>
                </a:solidFill>
                <a:latin typeface="Calisto MT"/>
              </a:rPr>
              <a:t> Cells Loss</a:t>
            </a:r>
            <a:endParaRPr lang="en-GB" sz="1200" b="1" dirty="0">
              <a:solidFill>
                <a:srgbClr val="E29F1D">
                  <a:lumMod val="50000"/>
                </a:srgbClr>
              </a:solidFill>
              <a:latin typeface="Calisto MT"/>
            </a:endParaRPr>
          </a:p>
        </p:txBody>
      </p:sp>
      <p:sp>
        <p:nvSpPr>
          <p:cNvPr id="4" name="CasellaDiTesto 3"/>
          <p:cNvSpPr txBox="1"/>
          <p:nvPr/>
        </p:nvSpPr>
        <p:spPr>
          <a:xfrm>
            <a:off x="914402" y="237068"/>
            <a:ext cx="7281333" cy="461665"/>
          </a:xfrm>
          <a:prstGeom prst="rect">
            <a:avLst/>
          </a:prstGeom>
          <a:noFill/>
        </p:spPr>
        <p:txBody>
          <a:bodyPr wrap="square" rtlCol="0">
            <a:spAutoFit/>
          </a:bodyPr>
          <a:lstStyle/>
          <a:p>
            <a:pPr algn="ctr"/>
            <a:r>
              <a:rPr lang="it-IT" sz="2400" dirty="0" smtClean="0">
                <a:solidFill>
                  <a:srgbClr val="FFFF00"/>
                </a:solidFill>
                <a:latin typeface="Calisto MT"/>
              </a:rPr>
              <a:t>INFLAMMATORY MECHANISMS IN DRY EYE</a:t>
            </a:r>
            <a:endParaRPr lang="it-IT" sz="2400" dirty="0">
              <a:solidFill>
                <a:srgbClr val="FFFF00"/>
              </a:solidFill>
              <a:latin typeface="Calisto MT"/>
            </a:endParaRPr>
          </a:p>
        </p:txBody>
      </p:sp>
      <p:sp>
        <p:nvSpPr>
          <p:cNvPr id="193" name="Freeform 150"/>
          <p:cNvSpPr/>
          <p:nvPr/>
        </p:nvSpPr>
        <p:spPr>
          <a:xfrm rot="10231568">
            <a:off x="3000152" y="4570978"/>
            <a:ext cx="565154" cy="976581"/>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1 w 840258"/>
              <a:gd name="connsiteY0" fmla="*/ 0 h 1232577"/>
              <a:gd name="connsiteX1" fmla="*/ 840258 w 840258"/>
              <a:gd name="connsiteY1" fmla="*/ 1232577 h 1232577"/>
              <a:gd name="connsiteX0" fmla="*/ 1 w 840258"/>
              <a:gd name="connsiteY0" fmla="*/ 0 h 1232577"/>
              <a:gd name="connsiteX1" fmla="*/ 840258 w 840258"/>
              <a:gd name="connsiteY1" fmla="*/ 1232577 h 1232577"/>
            </a:gdLst>
            <a:ahLst/>
            <a:cxnLst>
              <a:cxn ang="0">
                <a:pos x="connsiteX0" y="connsiteY0"/>
              </a:cxn>
              <a:cxn ang="0">
                <a:pos x="connsiteX1" y="connsiteY1"/>
              </a:cxn>
            </a:cxnLst>
            <a:rect l="l" t="t" r="r" b="b"/>
            <a:pathLst>
              <a:path w="840258" h="1232577">
                <a:moveTo>
                  <a:pt x="1" y="0"/>
                </a:moveTo>
                <a:cubicBezTo>
                  <a:pt x="463033" y="382548"/>
                  <a:pt x="779298" y="950235"/>
                  <a:pt x="840258" y="1232577"/>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grpSp>
        <p:nvGrpSpPr>
          <p:cNvPr id="195" name="Group 175"/>
          <p:cNvGrpSpPr/>
          <p:nvPr/>
        </p:nvGrpSpPr>
        <p:grpSpPr>
          <a:xfrm>
            <a:off x="3743422" y="1658818"/>
            <a:ext cx="1628024" cy="812618"/>
            <a:chOff x="7280273" y="3347267"/>
            <a:chExt cx="1335884" cy="812618"/>
          </a:xfrm>
        </p:grpSpPr>
        <p:pic>
          <p:nvPicPr>
            <p:cNvPr id="196" name="Picture 7"/>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7291982" y="3347267"/>
              <a:ext cx="1312466" cy="812618"/>
            </a:xfrm>
            <a:prstGeom prst="rect">
              <a:avLst/>
            </a:prstGeom>
            <a:noFill/>
            <a:extLst>
              <a:ext uri="{909E8E84-426E-40dd-AFC4-6F175D3DCCD1}">
                <a14:hiddenFill xmlns:a14="http://schemas.microsoft.com/office/drawing/2010/main">
                  <a:solidFill>
                    <a:srgbClr val="FFFFFF"/>
                  </a:solidFill>
                </a14:hiddenFill>
              </a:ext>
            </a:extLst>
          </p:spPr>
        </p:pic>
        <p:sp>
          <p:nvSpPr>
            <p:cNvPr id="197" name="TextBox 177"/>
            <p:cNvSpPr txBox="1"/>
            <p:nvPr/>
          </p:nvSpPr>
          <p:spPr>
            <a:xfrm>
              <a:off x="7280273" y="3530411"/>
              <a:ext cx="1335884" cy="507831"/>
            </a:xfrm>
            <a:prstGeom prst="rect">
              <a:avLst/>
            </a:prstGeom>
            <a:noFill/>
          </p:spPr>
          <p:txBody>
            <a:bodyPr wrap="square" rtlCol="0">
              <a:spAutoFit/>
            </a:bodyPr>
            <a:lstStyle/>
            <a:p>
              <a:pPr algn="ctr"/>
              <a:r>
                <a:rPr lang="en-GB" sz="1350" b="1" spc="-30" dirty="0" smtClean="0">
                  <a:solidFill>
                    <a:prstClr val="white"/>
                  </a:solidFill>
                  <a:latin typeface="Calisto MT"/>
                </a:rPr>
                <a:t>EPITHELIAL</a:t>
              </a:r>
            </a:p>
            <a:p>
              <a:pPr algn="ctr"/>
              <a:r>
                <a:rPr lang="en-GB" sz="1350" b="1" spc="-30" dirty="0" smtClean="0">
                  <a:solidFill>
                    <a:prstClr val="white"/>
                  </a:solidFill>
                  <a:latin typeface="Calisto MT"/>
                </a:rPr>
                <a:t>CELLS</a:t>
              </a:r>
              <a:endParaRPr lang="en-GB" sz="1350" b="1" spc="-30" dirty="0">
                <a:solidFill>
                  <a:prstClr val="white"/>
                </a:solidFill>
                <a:latin typeface="Calisto MT"/>
              </a:endParaRPr>
            </a:p>
          </p:txBody>
        </p:sp>
      </p:grpSp>
      <p:grpSp>
        <p:nvGrpSpPr>
          <p:cNvPr id="198" name="Group 175"/>
          <p:cNvGrpSpPr/>
          <p:nvPr/>
        </p:nvGrpSpPr>
        <p:grpSpPr>
          <a:xfrm>
            <a:off x="3802207" y="5177879"/>
            <a:ext cx="1614688" cy="812618"/>
            <a:chOff x="7280273" y="3347267"/>
            <a:chExt cx="1324175" cy="812618"/>
          </a:xfrm>
        </p:grpSpPr>
        <p:pic>
          <p:nvPicPr>
            <p:cNvPr id="199" name="Picture 7"/>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7291982" y="3347267"/>
              <a:ext cx="1312466" cy="812618"/>
            </a:xfrm>
            <a:prstGeom prst="rect">
              <a:avLst/>
            </a:prstGeom>
            <a:noFill/>
            <a:extLst>
              <a:ext uri="{909E8E84-426E-40dd-AFC4-6F175D3DCCD1}">
                <a14:hiddenFill xmlns:a14="http://schemas.microsoft.com/office/drawing/2010/main">
                  <a:solidFill>
                    <a:srgbClr val="FFFFFF"/>
                  </a:solidFill>
                </a14:hiddenFill>
              </a:ext>
            </a:extLst>
          </p:spPr>
        </p:pic>
        <p:sp>
          <p:nvSpPr>
            <p:cNvPr id="200" name="TextBox 177"/>
            <p:cNvSpPr txBox="1"/>
            <p:nvPr/>
          </p:nvSpPr>
          <p:spPr>
            <a:xfrm>
              <a:off x="7280273" y="3581210"/>
              <a:ext cx="1324175" cy="300082"/>
            </a:xfrm>
            <a:prstGeom prst="rect">
              <a:avLst/>
            </a:prstGeom>
            <a:noFill/>
          </p:spPr>
          <p:txBody>
            <a:bodyPr wrap="square" rtlCol="0">
              <a:spAutoFit/>
            </a:bodyPr>
            <a:lstStyle/>
            <a:p>
              <a:pPr algn="ctr"/>
              <a:r>
                <a:rPr lang="en-GB" sz="1350" b="1" spc="-30" dirty="0" smtClean="0">
                  <a:solidFill>
                    <a:prstClr val="white"/>
                  </a:solidFill>
                  <a:latin typeface="Calisto MT"/>
                </a:rPr>
                <a:t>LYMPHOCYTES</a:t>
              </a:r>
              <a:endParaRPr lang="en-GB" sz="1350" b="1" spc="-30" dirty="0">
                <a:solidFill>
                  <a:prstClr val="white"/>
                </a:solidFill>
                <a:latin typeface="Calisto MT"/>
              </a:endParaRPr>
            </a:p>
          </p:txBody>
        </p:sp>
      </p:grpSp>
    </p:spTree>
    <p:extLst>
      <p:ext uri="{BB962C8B-B14F-4D97-AF65-F5344CB8AC3E}">
        <p14:creationId xmlns:p14="http://schemas.microsoft.com/office/powerpoint/2010/main" val="41837433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50" grpId="0" animBg="1"/>
      <p:bldP spid="150" grpId="1" animBg="1"/>
      <p:bldP spid="151" grpId="0" animBg="1"/>
      <p:bldP spid="1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r="2700"/>
          <a:stretch/>
        </p:blipFill>
        <p:spPr>
          <a:xfrm>
            <a:off x="1129593" y="1462082"/>
            <a:ext cx="4911913" cy="5248181"/>
          </a:xfrm>
          <a:prstGeom prst="rect">
            <a:avLst/>
          </a:prstGeom>
        </p:spPr>
      </p:pic>
      <p:grpSp>
        <p:nvGrpSpPr>
          <p:cNvPr id="26" name="Gruppo 25"/>
          <p:cNvGrpSpPr/>
          <p:nvPr/>
        </p:nvGrpSpPr>
        <p:grpSpPr>
          <a:xfrm>
            <a:off x="6712263" y="911819"/>
            <a:ext cx="958428" cy="2440625"/>
            <a:chOff x="5295308" y="1270055"/>
            <a:chExt cx="958428" cy="2166253"/>
          </a:xfrm>
        </p:grpSpPr>
        <p:sp>
          <p:nvSpPr>
            <p:cNvPr id="9" name="Ovale 8"/>
            <p:cNvSpPr/>
            <p:nvPr/>
          </p:nvSpPr>
          <p:spPr>
            <a:xfrm>
              <a:off x="5295308" y="1270055"/>
              <a:ext cx="958428" cy="1976974"/>
            </a:xfrm>
            <a:prstGeom prst="ellipse">
              <a:avLst/>
            </a:prstGeom>
            <a:gradFill>
              <a:gsLst>
                <a:gs pos="0">
                  <a:schemeClr val="accent1">
                    <a:tint val="50000"/>
                    <a:shade val="100000"/>
                    <a:satMod val="150000"/>
                  </a:schemeClr>
                </a:gs>
                <a:gs pos="40000">
                  <a:schemeClr val="accent1">
                    <a:tint val="70000"/>
                    <a:shade val="100000"/>
                    <a:alpha val="100000"/>
                    <a:satMod val="150000"/>
                  </a:schemeClr>
                </a:gs>
                <a:gs pos="100000">
                  <a:schemeClr val="accent1">
                    <a:shade val="90000"/>
                    <a:satMod val="11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sto MT"/>
              </a:endParaRPr>
            </a:p>
          </p:txBody>
        </p:sp>
        <p:sp>
          <p:nvSpPr>
            <p:cNvPr id="7" name="CasellaDiTesto 6"/>
            <p:cNvSpPr txBox="1"/>
            <p:nvPr/>
          </p:nvSpPr>
          <p:spPr>
            <a:xfrm>
              <a:off x="5563391" y="1343427"/>
              <a:ext cx="223110" cy="2092881"/>
            </a:xfrm>
            <a:prstGeom prst="rect">
              <a:avLst/>
            </a:prstGeom>
            <a:noFill/>
          </p:spPr>
          <p:txBody>
            <a:bodyPr wrap="square" rtlCol="0">
              <a:spAutoFit/>
            </a:bodyPr>
            <a:lstStyle/>
            <a:p>
              <a:r>
                <a:rPr lang="it-IT" sz="1300" dirty="0">
                  <a:solidFill>
                    <a:prstClr val="black"/>
                  </a:solidFill>
                  <a:latin typeface="Arial"/>
                  <a:cs typeface="Arial"/>
                </a:rPr>
                <a:t>EPITHELIAL</a:t>
              </a:r>
            </a:p>
          </p:txBody>
        </p:sp>
        <p:sp>
          <p:nvSpPr>
            <p:cNvPr id="8" name="CasellaDiTesto 7"/>
            <p:cNvSpPr txBox="1"/>
            <p:nvPr/>
          </p:nvSpPr>
          <p:spPr>
            <a:xfrm>
              <a:off x="5798481" y="1636804"/>
              <a:ext cx="335450" cy="1292662"/>
            </a:xfrm>
            <a:prstGeom prst="rect">
              <a:avLst/>
            </a:prstGeom>
            <a:noFill/>
          </p:spPr>
          <p:txBody>
            <a:bodyPr wrap="square" rtlCol="0">
              <a:spAutoFit/>
            </a:bodyPr>
            <a:lstStyle/>
            <a:p>
              <a:r>
                <a:rPr lang="it-IT" sz="1300" dirty="0">
                  <a:solidFill>
                    <a:prstClr val="black"/>
                  </a:solidFill>
                  <a:latin typeface="Arial"/>
                  <a:cs typeface="Arial"/>
                </a:rPr>
                <a:t>CELLS</a:t>
              </a:r>
            </a:p>
            <a:p>
              <a:endParaRPr lang="it-IT" sz="1300" dirty="0">
                <a:solidFill>
                  <a:prstClr val="black"/>
                </a:solidFill>
                <a:latin typeface="Arial"/>
                <a:cs typeface="Arial"/>
              </a:endParaRPr>
            </a:p>
          </p:txBody>
        </p:sp>
      </p:grpSp>
      <p:grpSp>
        <p:nvGrpSpPr>
          <p:cNvPr id="15" name="Gruppo 14"/>
          <p:cNvGrpSpPr/>
          <p:nvPr/>
        </p:nvGrpSpPr>
        <p:grpSpPr>
          <a:xfrm>
            <a:off x="6716785" y="4013173"/>
            <a:ext cx="905999" cy="2631490"/>
            <a:chOff x="5299830" y="3989209"/>
            <a:chExt cx="905999" cy="2631490"/>
          </a:xfrm>
        </p:grpSpPr>
        <p:sp>
          <p:nvSpPr>
            <p:cNvPr id="14" name="Ovale 13"/>
            <p:cNvSpPr/>
            <p:nvPr/>
          </p:nvSpPr>
          <p:spPr>
            <a:xfrm>
              <a:off x="5299830" y="3989209"/>
              <a:ext cx="905999" cy="2631490"/>
            </a:xfrm>
            <a:prstGeom prst="ellipse">
              <a:avLst/>
            </a:prstGeom>
            <a:gradFill flip="none" rotWithShape="1">
              <a:gsLst>
                <a:gs pos="0">
                  <a:srgbClr val="FF0000"/>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sto MT"/>
              </a:endParaRPr>
            </a:p>
          </p:txBody>
        </p:sp>
        <p:sp>
          <p:nvSpPr>
            <p:cNvPr id="13" name="CasellaDiTesto 12"/>
            <p:cNvSpPr txBox="1"/>
            <p:nvPr/>
          </p:nvSpPr>
          <p:spPr>
            <a:xfrm>
              <a:off x="5611310" y="4204885"/>
              <a:ext cx="318951" cy="2292935"/>
            </a:xfrm>
            <a:prstGeom prst="rect">
              <a:avLst/>
            </a:prstGeom>
            <a:noFill/>
          </p:spPr>
          <p:txBody>
            <a:bodyPr wrap="square" rtlCol="0">
              <a:spAutoFit/>
            </a:bodyPr>
            <a:lstStyle/>
            <a:p>
              <a:r>
                <a:rPr lang="it-IT" sz="1300" dirty="0">
                  <a:solidFill>
                    <a:prstClr val="black"/>
                  </a:solidFill>
                  <a:latin typeface="Arial"/>
                  <a:cs typeface="Arial"/>
                </a:rPr>
                <a:t>LYMPHOCYTES</a:t>
              </a:r>
            </a:p>
          </p:txBody>
        </p:sp>
      </p:grpSp>
      <p:sp>
        <p:nvSpPr>
          <p:cNvPr id="18" name="CasellaDiTesto 17"/>
          <p:cNvSpPr txBox="1"/>
          <p:nvPr/>
        </p:nvSpPr>
        <p:spPr>
          <a:xfrm>
            <a:off x="203695" y="11979"/>
            <a:ext cx="8817506" cy="461665"/>
          </a:xfrm>
          <a:prstGeom prst="rect">
            <a:avLst/>
          </a:prstGeom>
          <a:noFill/>
        </p:spPr>
        <p:txBody>
          <a:bodyPr wrap="square" rtlCol="0">
            <a:spAutoFit/>
          </a:bodyPr>
          <a:lstStyle/>
          <a:p>
            <a:r>
              <a:rPr lang="it-IT" sz="2400" dirty="0" smtClean="0">
                <a:solidFill>
                  <a:srgbClr val="FFFF00"/>
                </a:solidFill>
                <a:latin typeface="Calisto MT"/>
              </a:rPr>
              <a:t>INFLAMMATORY MECHANISM IN DRY EYE DISEASE</a:t>
            </a:r>
            <a:endParaRPr lang="it-IT" sz="2400" dirty="0">
              <a:solidFill>
                <a:srgbClr val="FFFF00"/>
              </a:solidFill>
              <a:latin typeface="Calisto MT"/>
            </a:endParaRPr>
          </a:p>
        </p:txBody>
      </p:sp>
      <p:grpSp>
        <p:nvGrpSpPr>
          <p:cNvPr id="5" name="Gruppo 4"/>
          <p:cNvGrpSpPr/>
          <p:nvPr/>
        </p:nvGrpSpPr>
        <p:grpSpPr>
          <a:xfrm>
            <a:off x="6400779" y="2954186"/>
            <a:ext cx="1629328" cy="1214753"/>
            <a:chOff x="4983824" y="2942204"/>
            <a:chExt cx="1629328" cy="1214753"/>
          </a:xfrm>
        </p:grpSpPr>
        <p:sp>
          <p:nvSpPr>
            <p:cNvPr id="27" name="Esplosione 1 26"/>
            <p:cNvSpPr/>
            <p:nvPr/>
          </p:nvSpPr>
          <p:spPr>
            <a:xfrm>
              <a:off x="5115608" y="2942204"/>
              <a:ext cx="1497544" cy="1214753"/>
            </a:xfrm>
            <a:prstGeom prst="irregularSeal1">
              <a:avLst/>
            </a:prstGeom>
            <a:gradFill flip="none" rotWithShape="1">
              <a:gsLst>
                <a:gs pos="47000">
                  <a:srgbClr val="E78CA0"/>
                </a:gs>
                <a:gs pos="96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sto MT"/>
              </a:endParaRPr>
            </a:p>
          </p:txBody>
        </p:sp>
        <p:sp>
          <p:nvSpPr>
            <p:cNvPr id="28" name="CasellaDiTesto 27"/>
            <p:cNvSpPr txBox="1"/>
            <p:nvPr/>
          </p:nvSpPr>
          <p:spPr>
            <a:xfrm>
              <a:off x="4983824" y="3303595"/>
              <a:ext cx="1629328" cy="492443"/>
            </a:xfrm>
            <a:prstGeom prst="rect">
              <a:avLst/>
            </a:prstGeom>
            <a:noFill/>
          </p:spPr>
          <p:txBody>
            <a:bodyPr wrap="square" rtlCol="0">
              <a:spAutoFit/>
            </a:bodyPr>
            <a:lstStyle/>
            <a:p>
              <a:pPr algn="ctr"/>
              <a:r>
                <a:rPr lang="it-IT" sz="1300" dirty="0">
                  <a:solidFill>
                    <a:prstClr val="black"/>
                  </a:solidFill>
                  <a:latin typeface="Arial"/>
                  <a:cs typeface="Arial"/>
                </a:rPr>
                <a:t>DENDRITIC CELLS</a:t>
              </a:r>
            </a:p>
          </p:txBody>
        </p:sp>
      </p:grpSp>
      <p:sp>
        <p:nvSpPr>
          <p:cNvPr id="10" name="Rettangolo 9"/>
          <p:cNvSpPr/>
          <p:nvPr/>
        </p:nvSpPr>
        <p:spPr>
          <a:xfrm>
            <a:off x="12015" y="6585899"/>
            <a:ext cx="9128981" cy="276999"/>
          </a:xfrm>
          <a:prstGeom prst="rect">
            <a:avLst/>
          </a:prstGeom>
        </p:spPr>
        <p:txBody>
          <a:bodyPr wrap="square">
            <a:spAutoFit/>
          </a:bodyPr>
          <a:lstStyle/>
          <a:p>
            <a:pPr algn="r"/>
            <a:r>
              <a:rPr lang="it-IT" sz="1200" dirty="0">
                <a:solidFill>
                  <a:prstClr val="black"/>
                </a:solidFill>
                <a:latin typeface="Calisto MT"/>
              </a:rPr>
              <a:t>From Aragona </a:t>
            </a:r>
            <a:r>
              <a:rPr lang="it-IT" sz="1200" dirty="0" err="1">
                <a:solidFill>
                  <a:prstClr val="black"/>
                </a:solidFill>
                <a:latin typeface="Calisto MT"/>
              </a:rPr>
              <a:t>P</a:t>
            </a:r>
            <a:r>
              <a:rPr lang="it-IT" sz="1200" dirty="0">
                <a:solidFill>
                  <a:prstClr val="black"/>
                </a:solidFill>
                <a:latin typeface="Calisto MT"/>
              </a:rPr>
              <a:t> et al. In </a:t>
            </a:r>
            <a:r>
              <a:rPr lang="it-IT" sz="1200" dirty="0" err="1">
                <a:solidFill>
                  <a:prstClr val="black"/>
                </a:solidFill>
                <a:latin typeface="Calisto MT"/>
              </a:rPr>
              <a:t>Ocular</a:t>
            </a:r>
            <a:r>
              <a:rPr lang="it-IT" sz="1200" dirty="0">
                <a:solidFill>
                  <a:prstClr val="black"/>
                </a:solidFill>
                <a:latin typeface="Calisto MT"/>
              </a:rPr>
              <a:t> </a:t>
            </a:r>
            <a:r>
              <a:rPr lang="it-IT" sz="1200" dirty="0" err="1">
                <a:solidFill>
                  <a:prstClr val="black"/>
                </a:solidFill>
                <a:latin typeface="Calisto MT"/>
              </a:rPr>
              <a:t>Surface</a:t>
            </a:r>
            <a:r>
              <a:rPr lang="it-IT" sz="1200" dirty="0">
                <a:solidFill>
                  <a:prstClr val="black"/>
                </a:solidFill>
                <a:latin typeface="Calisto MT"/>
              </a:rPr>
              <a:t> </a:t>
            </a:r>
            <a:r>
              <a:rPr lang="it-IT" sz="1200" dirty="0" err="1">
                <a:solidFill>
                  <a:prstClr val="black"/>
                </a:solidFill>
                <a:latin typeface="Calisto MT"/>
              </a:rPr>
              <a:t>Disease</a:t>
            </a:r>
            <a:r>
              <a:rPr lang="it-IT" sz="1200" dirty="0">
                <a:solidFill>
                  <a:prstClr val="black"/>
                </a:solidFill>
                <a:latin typeface="Calisto MT"/>
              </a:rPr>
              <a:t>.  </a:t>
            </a:r>
            <a:r>
              <a:rPr lang="it-IT" sz="1200" dirty="0" err="1">
                <a:solidFill>
                  <a:prstClr val="black"/>
                </a:solidFill>
                <a:latin typeface="Calisto MT"/>
              </a:rPr>
              <a:t>Benitez</a:t>
            </a:r>
            <a:r>
              <a:rPr lang="it-IT" sz="1200" dirty="0">
                <a:solidFill>
                  <a:prstClr val="black"/>
                </a:solidFill>
                <a:latin typeface="Calisto MT"/>
              </a:rPr>
              <a:t> </a:t>
            </a:r>
            <a:r>
              <a:rPr lang="it-IT" sz="1200" dirty="0" err="1">
                <a:solidFill>
                  <a:prstClr val="black"/>
                </a:solidFill>
                <a:latin typeface="Calisto MT"/>
              </a:rPr>
              <a:t>J</a:t>
            </a:r>
            <a:r>
              <a:rPr lang="it-IT" sz="1200" dirty="0">
                <a:solidFill>
                  <a:prstClr val="black"/>
                </a:solidFill>
                <a:latin typeface="Calisto MT"/>
              </a:rPr>
              <a:t> and </a:t>
            </a:r>
            <a:r>
              <a:rPr lang="it-IT" sz="1200" dirty="0" err="1">
                <a:solidFill>
                  <a:prstClr val="black"/>
                </a:solidFill>
                <a:latin typeface="Calisto MT"/>
              </a:rPr>
              <a:t>Lemp</a:t>
            </a:r>
            <a:r>
              <a:rPr lang="it-IT" sz="1200" dirty="0">
                <a:solidFill>
                  <a:prstClr val="black"/>
                </a:solidFill>
                <a:latin typeface="Calisto MT"/>
              </a:rPr>
              <a:t> M </a:t>
            </a:r>
            <a:r>
              <a:rPr lang="it-IT" sz="1200" dirty="0" err="1">
                <a:solidFill>
                  <a:prstClr val="black"/>
                </a:solidFill>
                <a:latin typeface="Calisto MT"/>
              </a:rPr>
              <a:t>eds</a:t>
            </a:r>
            <a:r>
              <a:rPr lang="it-IT" sz="1200" dirty="0">
                <a:solidFill>
                  <a:prstClr val="black"/>
                </a:solidFill>
                <a:latin typeface="Calisto MT"/>
              </a:rPr>
              <a:t>. JP </a:t>
            </a:r>
            <a:r>
              <a:rPr lang="it-IT" sz="1200" dirty="0" err="1">
                <a:solidFill>
                  <a:prstClr val="black"/>
                </a:solidFill>
                <a:latin typeface="Calisto MT"/>
              </a:rPr>
              <a:t>Medical</a:t>
            </a:r>
            <a:r>
              <a:rPr lang="it-IT" sz="1200" dirty="0">
                <a:solidFill>
                  <a:prstClr val="black"/>
                </a:solidFill>
                <a:latin typeface="Calisto MT"/>
              </a:rPr>
              <a:t> Publishing, </a:t>
            </a:r>
            <a:r>
              <a:rPr lang="it-IT" sz="1200" dirty="0" err="1">
                <a:solidFill>
                  <a:prstClr val="black"/>
                </a:solidFill>
                <a:latin typeface="Calisto MT"/>
              </a:rPr>
              <a:t>London</a:t>
            </a:r>
            <a:r>
              <a:rPr lang="it-IT" sz="1200" dirty="0">
                <a:solidFill>
                  <a:prstClr val="black"/>
                </a:solidFill>
                <a:latin typeface="Calisto MT"/>
              </a:rPr>
              <a:t> 2013</a:t>
            </a:r>
          </a:p>
        </p:txBody>
      </p:sp>
    </p:spTree>
    <p:extLst>
      <p:ext uri="{BB962C8B-B14F-4D97-AF65-F5344CB8AC3E}">
        <p14:creationId xmlns:p14="http://schemas.microsoft.com/office/powerpoint/2010/main" val="4054779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7695"/>
            <a:ext cx="8229600" cy="1143000"/>
          </a:xfrm>
        </p:spPr>
        <p:txBody>
          <a:bodyPr/>
          <a:lstStyle/>
          <a:p>
            <a:r>
              <a:rPr lang="en-GB" u="sng" dirty="0">
                <a:solidFill>
                  <a:schemeClr val="tx2">
                    <a:lumMod val="60000"/>
                    <a:lumOff val="40000"/>
                  </a:schemeClr>
                </a:solidFill>
              </a:rPr>
              <a:t>Ocular Surface </a:t>
            </a:r>
            <a:r>
              <a:rPr lang="en-GB" u="sng" dirty="0" smtClean="0">
                <a:solidFill>
                  <a:schemeClr val="tx2">
                    <a:lumMod val="60000"/>
                    <a:lumOff val="40000"/>
                  </a:schemeClr>
                </a:solidFill>
              </a:rPr>
              <a:t>System</a:t>
            </a:r>
            <a:endParaRPr lang="en-GB" u="sng" dirty="0">
              <a:solidFill>
                <a:schemeClr val="tx2">
                  <a:lumMod val="60000"/>
                  <a:lumOff val="40000"/>
                </a:schemeClr>
              </a:solidFill>
            </a:endParaRPr>
          </a:p>
        </p:txBody>
      </p:sp>
      <p:sp>
        <p:nvSpPr>
          <p:cNvPr id="5123" name="Rectangle 3"/>
          <p:cNvSpPr>
            <a:spLocks noGrp="1" noChangeArrowheads="1"/>
          </p:cNvSpPr>
          <p:nvPr>
            <p:ph type="body" sz="half" idx="1"/>
          </p:nvPr>
        </p:nvSpPr>
        <p:spPr>
          <a:xfrm>
            <a:off x="132823" y="1341438"/>
            <a:ext cx="4038601" cy="2349500"/>
          </a:xfrm>
        </p:spPr>
        <p:txBody>
          <a:bodyPr>
            <a:noAutofit/>
          </a:bodyPr>
          <a:lstStyle/>
          <a:p>
            <a:pPr>
              <a:lnSpc>
                <a:spcPct val="60000"/>
              </a:lnSpc>
            </a:pPr>
            <a:r>
              <a:rPr lang="en-GB" sz="2800" dirty="0">
                <a:solidFill>
                  <a:schemeClr val="accent1"/>
                </a:solidFill>
              </a:rPr>
              <a:t>Lids</a:t>
            </a:r>
          </a:p>
          <a:p>
            <a:pPr>
              <a:lnSpc>
                <a:spcPct val="60000"/>
              </a:lnSpc>
            </a:pPr>
            <a:r>
              <a:rPr lang="en-GB" sz="2800" dirty="0">
                <a:solidFill>
                  <a:schemeClr val="accent1"/>
                </a:solidFill>
              </a:rPr>
              <a:t>Meibomian Glands</a:t>
            </a:r>
          </a:p>
          <a:p>
            <a:pPr>
              <a:lnSpc>
                <a:spcPct val="60000"/>
              </a:lnSpc>
            </a:pPr>
            <a:r>
              <a:rPr lang="en-GB" sz="2800" dirty="0">
                <a:solidFill>
                  <a:schemeClr val="accent1"/>
                </a:solidFill>
              </a:rPr>
              <a:t>Cornea</a:t>
            </a:r>
          </a:p>
          <a:p>
            <a:pPr>
              <a:lnSpc>
                <a:spcPct val="60000"/>
              </a:lnSpc>
            </a:pPr>
            <a:r>
              <a:rPr lang="en-GB" sz="2800" dirty="0">
                <a:solidFill>
                  <a:schemeClr val="accent1"/>
                </a:solidFill>
              </a:rPr>
              <a:t>Conjunctiva</a:t>
            </a:r>
          </a:p>
          <a:p>
            <a:pPr>
              <a:lnSpc>
                <a:spcPct val="60000"/>
              </a:lnSpc>
            </a:pPr>
            <a:r>
              <a:rPr lang="en-GB" sz="2800" dirty="0">
                <a:solidFill>
                  <a:schemeClr val="accent1"/>
                </a:solidFill>
              </a:rPr>
              <a:t>Lacrimal Glands</a:t>
            </a:r>
          </a:p>
          <a:p>
            <a:pPr>
              <a:lnSpc>
                <a:spcPct val="60000"/>
              </a:lnSpc>
            </a:pPr>
            <a:r>
              <a:rPr lang="en-GB" sz="2800" dirty="0">
                <a:solidFill>
                  <a:schemeClr val="accent1"/>
                </a:solidFill>
              </a:rPr>
              <a:t>Lacrimal Drainage </a:t>
            </a:r>
            <a:endParaRPr lang="en-GB" sz="2800" dirty="0" smtClean="0">
              <a:solidFill>
                <a:schemeClr val="accent1"/>
              </a:solidFill>
            </a:endParaRPr>
          </a:p>
          <a:p>
            <a:pPr>
              <a:lnSpc>
                <a:spcPct val="60000"/>
              </a:lnSpc>
            </a:pPr>
            <a:r>
              <a:rPr lang="en-GB" sz="2800" dirty="0" err="1" smtClean="0">
                <a:solidFill>
                  <a:schemeClr val="accent1"/>
                </a:solidFill>
              </a:rPr>
              <a:t>Lymphatics</a:t>
            </a:r>
            <a:endParaRPr lang="en-GB" sz="2800" dirty="0">
              <a:solidFill>
                <a:schemeClr val="accent1"/>
              </a:solidFill>
            </a:endParaRPr>
          </a:p>
        </p:txBody>
      </p:sp>
      <p:graphicFrame>
        <p:nvGraphicFramePr>
          <p:cNvPr id="5124" name="Object 4"/>
          <p:cNvGraphicFramePr>
            <a:graphicFrameLocks noGrp="1" noChangeAspect="1"/>
          </p:cNvGraphicFramePr>
          <p:nvPr>
            <p:ph sz="quarter" idx="2"/>
          </p:nvPr>
        </p:nvGraphicFramePr>
        <p:xfrm>
          <a:off x="3419475" y="981075"/>
          <a:ext cx="5724525" cy="4535488"/>
        </p:xfrm>
        <a:graphic>
          <a:graphicData uri="http://schemas.openxmlformats.org/presentationml/2006/ole">
            <mc:AlternateContent xmlns:mc="http://schemas.openxmlformats.org/markup-compatibility/2006">
              <mc:Choice xmlns:v="urn:schemas-microsoft-com:vml" Requires="v">
                <p:oleObj spid="_x0000_s1047" name="Image" r:id="rId4" imgW="3348000" imgH="2505099" progId="Photoshop.Image.6">
                  <p:embed/>
                </p:oleObj>
              </mc:Choice>
              <mc:Fallback>
                <p:oleObj name="Image" r:id="rId4" imgW="3348000" imgH="2505099"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981075"/>
                        <a:ext cx="5724525"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5" name="Rectangle 5"/>
          <p:cNvSpPr>
            <a:spLocks noChangeArrowheads="1"/>
          </p:cNvSpPr>
          <p:nvPr/>
        </p:nvSpPr>
        <p:spPr bwMode="auto">
          <a:xfrm>
            <a:off x="2771775" y="5589588"/>
            <a:ext cx="4137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4000" dirty="0">
                <a:solidFill>
                  <a:srgbClr val="660066"/>
                </a:solidFill>
              </a:rPr>
              <a:t>TEAR FILM</a:t>
            </a:r>
            <a:endParaRPr lang="it-IT" sz="4000" dirty="0">
              <a:solidFill>
                <a:srgbClr val="660066"/>
              </a:solidFill>
            </a:endParaRPr>
          </a:p>
        </p:txBody>
      </p:sp>
      <p:graphicFrame>
        <p:nvGraphicFramePr>
          <p:cNvPr id="5126" name="Object 6"/>
          <p:cNvGraphicFramePr>
            <a:graphicFrameLocks noGrp="1" noChangeAspect="1"/>
          </p:cNvGraphicFramePr>
          <p:nvPr>
            <p:ph sz="quarter" idx="3"/>
          </p:nvPr>
        </p:nvGraphicFramePr>
        <p:xfrm>
          <a:off x="1292225" y="4365625"/>
          <a:ext cx="2085975" cy="2492375"/>
        </p:xfrm>
        <a:graphic>
          <a:graphicData uri="http://schemas.openxmlformats.org/presentationml/2006/ole">
            <mc:AlternateContent xmlns:mc="http://schemas.openxmlformats.org/markup-compatibility/2006">
              <mc:Choice xmlns:v="urn:schemas-microsoft-com:vml" Requires="v">
                <p:oleObj spid="_x0000_s1048" name="Image" r:id="rId6" imgW="4558730" imgH="5447619" progId="Photoshop.Image.7">
                  <p:embed/>
                </p:oleObj>
              </mc:Choice>
              <mc:Fallback>
                <p:oleObj name="Image" r:id="rId6" imgW="4558730" imgH="5447619" progId="Photoshop.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4365625"/>
                        <a:ext cx="2085975"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232552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ppt_x"/>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5"/>
                                        </p:tgtEl>
                                        <p:attrNameLst>
                                          <p:attrName>style.visibility</p:attrName>
                                        </p:attrNameLst>
                                      </p:cBhvr>
                                      <p:to>
                                        <p:strVal val="visible"/>
                                      </p:to>
                                    </p:set>
                                    <p:anim calcmode="lin" valueType="num">
                                      <p:cBhvr additive="base">
                                        <p:cTn id="11" dur="500" fill="hold"/>
                                        <p:tgtEl>
                                          <p:spTgt spid="5125"/>
                                        </p:tgtEl>
                                        <p:attrNameLst>
                                          <p:attrName>ppt_x</p:attrName>
                                        </p:attrNameLst>
                                      </p:cBhvr>
                                      <p:tavLst>
                                        <p:tav tm="0">
                                          <p:val>
                                            <p:strVal val="#ppt_x"/>
                                          </p:val>
                                        </p:tav>
                                        <p:tav tm="100000">
                                          <p:val>
                                            <p:strVal val="#ppt_x"/>
                                          </p:val>
                                        </p:tav>
                                      </p:tavLst>
                                    </p:anim>
                                    <p:anim calcmode="lin" valueType="num">
                                      <p:cBhvr additive="base">
                                        <p:cTn id="12"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246188" y="-53975"/>
            <a:ext cx="6627812" cy="1143000"/>
          </a:xfrm>
        </p:spPr>
        <p:txBody>
          <a:bodyPr rtlCol="0">
            <a:noAutofit/>
          </a:bodyPr>
          <a:lstStyle/>
          <a:p>
            <a:pPr eaLnBrk="1" fontAlgn="auto" hangingPunct="1">
              <a:spcAft>
                <a:spcPts val="0"/>
              </a:spcAft>
              <a:defRPr/>
            </a:pPr>
            <a:r>
              <a:rPr lang="en-US" sz="2800" b="1" dirty="0" smtClean="0">
                <a:solidFill>
                  <a:srgbClr val="FFFF00"/>
                </a:solidFill>
                <a:effectLst>
                  <a:outerShdw blurRad="38100" dist="38100" dir="2700000" algn="tl">
                    <a:srgbClr val="C0C0C0"/>
                  </a:outerShdw>
                </a:effectLst>
                <a:ea typeface="+mj-ea"/>
                <a:cs typeface="+mj-cs"/>
              </a:rPr>
              <a:t>Tear Composition is Altered in Course of Dysfunctional Tear Syndrome</a:t>
            </a:r>
          </a:p>
        </p:txBody>
      </p:sp>
      <p:pic>
        <p:nvPicPr>
          <p:cNvPr id="47106"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379" r="690"/>
          <a:stretch>
            <a:fillRect/>
          </a:stretch>
        </p:blipFill>
        <p:spPr bwMode="auto">
          <a:xfrm>
            <a:off x="4583113" y="2133600"/>
            <a:ext cx="440848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5"/>
          <p:cNvSpPr txBox="1">
            <a:spLocks noChangeArrowheads="1"/>
          </p:cNvSpPr>
          <p:nvPr/>
        </p:nvSpPr>
        <p:spPr bwMode="auto">
          <a:xfrm>
            <a:off x="5251450" y="6553200"/>
            <a:ext cx="388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solidFill>
                  <a:prstClr val="white"/>
                </a:solidFill>
                <a:latin typeface="Arial Narrow" charset="0"/>
              </a:rPr>
              <a:t>Image from </a:t>
            </a:r>
            <a:r>
              <a:rPr lang="en-US" sz="1400" i="1">
                <a:solidFill>
                  <a:prstClr val="white"/>
                </a:solidFill>
                <a:latin typeface="Arial Narrow" charset="0"/>
              </a:rPr>
              <a:t>Dry Eye and Ocular Surface Disorders</a:t>
            </a:r>
            <a:r>
              <a:rPr lang="en-US" sz="1400">
                <a:solidFill>
                  <a:prstClr val="white"/>
                </a:solidFill>
                <a:latin typeface="Arial Narrow" charset="0"/>
              </a:rPr>
              <a:t>,  2004</a:t>
            </a:r>
            <a:endParaRPr lang="en-US" sz="2800">
              <a:solidFill>
                <a:prstClr val="black"/>
              </a:solidFill>
              <a:latin typeface="Times New Roman" charset="0"/>
            </a:endParaRPr>
          </a:p>
        </p:txBody>
      </p:sp>
      <p:sp>
        <p:nvSpPr>
          <p:cNvPr id="2" name="CasellaDiTesto 1"/>
          <p:cNvSpPr txBox="1"/>
          <p:nvPr/>
        </p:nvSpPr>
        <p:spPr>
          <a:xfrm>
            <a:off x="50800" y="2151063"/>
            <a:ext cx="4741863" cy="4316412"/>
          </a:xfrm>
          <a:prstGeom prst="rect">
            <a:avLst/>
          </a:prstGeom>
          <a:noFill/>
        </p:spPr>
        <p:txBody>
          <a:bodyPr>
            <a:spAutoFit/>
          </a:bodyPr>
          <a:lstStyle/>
          <a:p>
            <a:pPr marL="285750" indent="-285750">
              <a:lnSpc>
                <a:spcPct val="90000"/>
              </a:lnSpc>
              <a:buFont typeface="Arial"/>
              <a:buChar char="•"/>
              <a:defRPr/>
            </a:pPr>
            <a:r>
              <a:rPr lang="en-US" sz="2000" b="1" dirty="0" err="1">
                <a:solidFill>
                  <a:prstClr val="black"/>
                </a:solidFill>
                <a:effectLst>
                  <a:outerShdw blurRad="38100" dist="38100" dir="2700000" algn="tl">
                    <a:srgbClr val="C0C0C0"/>
                  </a:outerShdw>
                </a:effectLst>
                <a:latin typeface="Calisto MT"/>
              </a:rPr>
              <a:t>Mucins</a:t>
            </a:r>
            <a:r>
              <a:rPr lang="en-US" sz="2000" b="1" dirty="0">
                <a:solidFill>
                  <a:prstClr val="black"/>
                </a:solidFill>
                <a:effectLst>
                  <a:outerShdw blurRad="38100" dist="38100" dir="2700000" algn="tl">
                    <a:srgbClr val="C0C0C0"/>
                  </a:outerShdw>
                </a:effectLst>
                <a:latin typeface="Calisto MT"/>
              </a:rPr>
              <a:t>, proteins and lipids alterations </a:t>
            </a:r>
          </a:p>
          <a:p>
            <a:pPr marL="742950" lvl="1" indent="-285750">
              <a:lnSpc>
                <a:spcPct val="90000"/>
              </a:lnSpc>
              <a:buFont typeface="Arial"/>
              <a:buChar char="•"/>
              <a:defRPr/>
            </a:pPr>
            <a:r>
              <a:rPr lang="en-US" b="1" dirty="0">
                <a:solidFill>
                  <a:prstClr val="black"/>
                </a:solidFill>
                <a:effectLst>
                  <a:outerShdw blurRad="38100" dist="38100" dir="2700000" algn="tl">
                    <a:srgbClr val="C0C0C0"/>
                  </a:outerShdw>
                </a:effectLst>
                <a:latin typeface="Calisto MT"/>
              </a:rPr>
              <a:t>Decreased concentration of soluble </a:t>
            </a:r>
            <a:r>
              <a:rPr lang="en-US" b="1" dirty="0" err="1">
                <a:solidFill>
                  <a:prstClr val="black"/>
                </a:solidFill>
                <a:effectLst>
                  <a:outerShdw blurRad="38100" dist="38100" dir="2700000" algn="tl">
                    <a:srgbClr val="C0C0C0"/>
                  </a:outerShdw>
                </a:effectLst>
                <a:latin typeface="Calisto MT"/>
              </a:rPr>
              <a:t>mucins</a:t>
            </a:r>
            <a:endParaRPr lang="en-US" b="1" dirty="0">
              <a:solidFill>
                <a:prstClr val="black"/>
              </a:solidFill>
              <a:effectLst>
                <a:outerShdw blurRad="38100" dist="38100" dir="2700000" algn="tl">
                  <a:srgbClr val="C0C0C0"/>
                </a:outerShdw>
              </a:effectLst>
              <a:latin typeface="Calisto MT"/>
            </a:endParaRPr>
          </a:p>
          <a:p>
            <a:pPr marL="742950" lvl="1" indent="-285750">
              <a:lnSpc>
                <a:spcPct val="90000"/>
              </a:lnSpc>
              <a:buFont typeface="Arial"/>
              <a:buChar char="•"/>
              <a:defRPr/>
            </a:pPr>
            <a:r>
              <a:rPr lang="en-US" b="1" dirty="0">
                <a:solidFill>
                  <a:prstClr val="black"/>
                </a:solidFill>
                <a:effectLst>
                  <a:outerShdw blurRad="38100" dist="38100" dir="2700000" algn="tl">
                    <a:srgbClr val="C0C0C0"/>
                  </a:outerShdw>
                </a:effectLst>
                <a:latin typeface="Calisto MT"/>
              </a:rPr>
              <a:t>Decreased concentration of anti-bacterial proteins</a:t>
            </a:r>
          </a:p>
          <a:p>
            <a:pPr marL="742950" lvl="1" indent="-285750">
              <a:lnSpc>
                <a:spcPct val="90000"/>
              </a:lnSpc>
              <a:buFont typeface="Arial"/>
              <a:buChar char="•"/>
              <a:defRPr/>
            </a:pPr>
            <a:r>
              <a:rPr lang="en-US" b="1" dirty="0">
                <a:solidFill>
                  <a:prstClr val="black"/>
                </a:solidFill>
                <a:effectLst>
                  <a:outerShdw blurRad="38100" dist="38100" dir="2700000" algn="tl">
                    <a:srgbClr val="C0C0C0"/>
                  </a:outerShdw>
                </a:effectLst>
                <a:latin typeface="Calisto MT"/>
              </a:rPr>
              <a:t>Imbalance of the equilibrium between </a:t>
            </a:r>
            <a:r>
              <a:rPr lang="en-US" b="1" dirty="0" err="1">
                <a:solidFill>
                  <a:prstClr val="black"/>
                </a:solidFill>
                <a:effectLst>
                  <a:outerShdw blurRad="38100" dist="38100" dir="2700000" algn="tl">
                    <a:srgbClr val="C0C0C0"/>
                  </a:outerShdw>
                </a:effectLst>
                <a:latin typeface="Calisto MT"/>
              </a:rPr>
              <a:t>immunosoppressive</a:t>
            </a:r>
            <a:r>
              <a:rPr lang="en-US" b="1" dirty="0">
                <a:solidFill>
                  <a:prstClr val="black"/>
                </a:solidFill>
                <a:effectLst>
                  <a:outerShdw blurRad="38100" dist="38100" dir="2700000" algn="tl">
                    <a:srgbClr val="C0C0C0"/>
                  </a:outerShdw>
                </a:effectLst>
                <a:latin typeface="Calisto MT"/>
              </a:rPr>
              <a:t> cytokines and their antagonists </a:t>
            </a:r>
            <a:r>
              <a:rPr lang="en-US" sz="900" b="1" dirty="0">
                <a:solidFill>
                  <a:prstClr val="black"/>
                </a:solidFill>
                <a:effectLst>
                  <a:outerShdw blurRad="38100" dist="38100" dir="2700000" algn="tl">
                    <a:srgbClr val="C0C0C0"/>
                  </a:outerShdw>
                </a:effectLst>
                <a:latin typeface="Calisto MT"/>
              </a:rPr>
              <a:t>	                        			</a:t>
            </a:r>
            <a:r>
              <a:rPr lang="en-US" sz="1600" b="1" dirty="0">
                <a:solidFill>
                  <a:prstClr val="black"/>
                </a:solidFill>
                <a:effectLst>
                  <a:outerShdw blurRad="38100" dist="38100" dir="2700000" algn="tl">
                    <a:srgbClr val="C0C0C0"/>
                  </a:outerShdw>
                </a:effectLst>
                <a:latin typeface="Calisto MT"/>
              </a:rPr>
              <a:t>(Solomon et al, 2001)</a:t>
            </a:r>
          </a:p>
          <a:p>
            <a:pPr marL="742950" lvl="1" indent="-285750">
              <a:lnSpc>
                <a:spcPct val="90000"/>
              </a:lnSpc>
              <a:buFont typeface="Arial"/>
              <a:buChar char="•"/>
              <a:defRPr/>
            </a:pPr>
            <a:r>
              <a:rPr lang="en-US" b="1" dirty="0">
                <a:solidFill>
                  <a:prstClr val="black"/>
                </a:solidFill>
                <a:effectLst>
                  <a:outerShdw blurRad="38100" dist="38100" dir="2700000" algn="tl">
                    <a:srgbClr val="C0C0C0"/>
                  </a:outerShdw>
                </a:effectLst>
                <a:latin typeface="Calisto MT"/>
              </a:rPr>
              <a:t>Increased protease activity</a:t>
            </a:r>
          </a:p>
          <a:p>
            <a:pPr marL="1016000" lvl="2" indent="-285750">
              <a:lnSpc>
                <a:spcPct val="90000"/>
              </a:lnSpc>
              <a:defRPr/>
            </a:pPr>
            <a:r>
              <a:rPr lang="en-US" b="1" dirty="0">
                <a:solidFill>
                  <a:prstClr val="black"/>
                </a:solidFill>
                <a:effectLst>
                  <a:outerShdw blurRad="38100" dist="38100" dir="2700000" algn="tl">
                    <a:srgbClr val="C0C0C0"/>
                  </a:outerShdw>
                </a:effectLst>
                <a:latin typeface="Calisto MT"/>
              </a:rPr>
              <a:t>ECM and epithelial tight junctions alterations  alterations </a:t>
            </a:r>
          </a:p>
          <a:p>
            <a:pPr marL="323850" indent="-285750">
              <a:lnSpc>
                <a:spcPct val="90000"/>
              </a:lnSpc>
              <a:buFont typeface="Arial"/>
              <a:buChar char="•"/>
              <a:defRPr/>
            </a:pPr>
            <a:r>
              <a:rPr lang="en-US" sz="2000" b="1" dirty="0">
                <a:solidFill>
                  <a:prstClr val="black"/>
                </a:solidFill>
                <a:effectLst>
                  <a:outerShdw blurRad="38100" dist="38100" dir="2700000" algn="tl">
                    <a:srgbClr val="C0C0C0"/>
                  </a:outerShdw>
                </a:effectLst>
                <a:latin typeface="Calisto MT"/>
              </a:rPr>
              <a:t>Increased Tear </a:t>
            </a:r>
            <a:r>
              <a:rPr lang="en-US" sz="2000" b="1" dirty="0" err="1">
                <a:solidFill>
                  <a:prstClr val="black"/>
                </a:solidFill>
                <a:effectLst>
                  <a:outerShdw blurRad="38100" dist="38100" dir="2700000" algn="tl">
                    <a:srgbClr val="C0C0C0"/>
                  </a:outerShdw>
                </a:effectLst>
                <a:latin typeface="Calisto MT"/>
              </a:rPr>
              <a:t>Osmolarity</a:t>
            </a:r>
            <a:endParaRPr lang="en-US" sz="2000" b="1" dirty="0">
              <a:solidFill>
                <a:prstClr val="black"/>
              </a:solidFill>
              <a:effectLst>
                <a:outerShdw blurRad="38100" dist="38100" dir="2700000" algn="tl">
                  <a:srgbClr val="C0C0C0"/>
                </a:outerShdw>
              </a:effectLst>
              <a:latin typeface="Calisto MT"/>
            </a:endParaRPr>
          </a:p>
          <a:p>
            <a:pPr marL="571500" lvl="1" indent="-190500">
              <a:lnSpc>
                <a:spcPct val="90000"/>
              </a:lnSpc>
              <a:defRPr/>
            </a:pPr>
            <a:r>
              <a:rPr lang="en-US" sz="1600" b="1" dirty="0">
                <a:solidFill>
                  <a:prstClr val="black"/>
                </a:solidFill>
                <a:effectLst>
                  <a:outerShdw blurRad="38100" dist="38100" dir="2700000" algn="tl">
                    <a:srgbClr val="C0C0C0"/>
                  </a:outerShdw>
                </a:effectLst>
                <a:latin typeface="Calisto MT"/>
              </a:rPr>
              <a:t>			 (Ogasawara et al, 1996)</a:t>
            </a:r>
          </a:p>
          <a:p>
            <a:pPr>
              <a:defRPr/>
            </a:pPr>
            <a:endParaRPr lang="it-IT" dirty="0">
              <a:solidFill>
                <a:prstClr val="black"/>
              </a:solidFill>
              <a:latin typeface="Calisto MT"/>
            </a:endParaRPr>
          </a:p>
        </p:txBody>
      </p:sp>
    </p:spTree>
    <p:extLst>
      <p:ext uri="{BB962C8B-B14F-4D97-AF65-F5344CB8AC3E}">
        <p14:creationId xmlns:p14="http://schemas.microsoft.com/office/powerpoint/2010/main" val="13350649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idx="4294967295"/>
          </p:nvPr>
        </p:nvSpPr>
        <p:spPr>
          <a:xfrm>
            <a:off x="0" y="293688"/>
            <a:ext cx="9144000" cy="457200"/>
          </a:xfrm>
        </p:spPr>
        <p:txBody>
          <a:bodyPr rtlCol="0">
            <a:noAutofit/>
          </a:bodyPr>
          <a:lstStyle/>
          <a:p>
            <a:pPr eaLnBrk="1" fontAlgn="auto" hangingPunct="1">
              <a:spcAft>
                <a:spcPts val="0"/>
              </a:spcAft>
              <a:defRPr/>
            </a:pPr>
            <a:r>
              <a:rPr lang="it-IT" sz="2800" dirty="0" err="1" smtClean="0">
                <a:solidFill>
                  <a:srgbClr val="FFFF00"/>
                </a:solidFill>
                <a:effectLst>
                  <a:outerShdw blurRad="38100" dist="38100" dir="2700000" algn="tl">
                    <a:srgbClr val="C0C0C0"/>
                  </a:outerShdw>
                </a:effectLst>
                <a:ea typeface="+mj-ea"/>
                <a:cs typeface="+mj-cs"/>
              </a:rPr>
              <a:t>Irregular</a:t>
            </a:r>
            <a:r>
              <a:rPr lang="it-IT" sz="2800" dirty="0" smtClean="0">
                <a:solidFill>
                  <a:srgbClr val="FFFF00"/>
                </a:solidFill>
                <a:effectLst>
                  <a:outerShdw blurRad="38100" dist="38100" dir="2700000" algn="tl">
                    <a:srgbClr val="C0C0C0"/>
                  </a:outerShdw>
                </a:effectLst>
                <a:ea typeface="+mj-ea"/>
                <a:cs typeface="+mj-cs"/>
              </a:rPr>
              <a:t> </a:t>
            </a:r>
            <a:r>
              <a:rPr lang="it-IT" sz="2800" dirty="0" err="1" smtClean="0">
                <a:solidFill>
                  <a:srgbClr val="FFFF00"/>
                </a:solidFill>
                <a:effectLst>
                  <a:outerShdw blurRad="38100" dist="38100" dir="2700000" algn="tl">
                    <a:srgbClr val="C0C0C0"/>
                  </a:outerShdw>
                </a:effectLst>
                <a:ea typeface="+mj-ea"/>
                <a:cs typeface="+mj-cs"/>
              </a:rPr>
              <a:t>Thickness</a:t>
            </a:r>
            <a:r>
              <a:rPr lang="it-IT" sz="2800" dirty="0" smtClean="0">
                <a:solidFill>
                  <a:srgbClr val="FFFF00"/>
                </a:solidFill>
                <a:effectLst>
                  <a:outerShdw blurRad="38100" dist="38100" dir="2700000" algn="tl">
                    <a:srgbClr val="C0C0C0"/>
                  </a:outerShdw>
                </a:effectLst>
                <a:ea typeface="+mj-ea"/>
                <a:cs typeface="+mj-cs"/>
              </a:rPr>
              <a:t> </a:t>
            </a:r>
            <a:r>
              <a:rPr lang="it-IT" sz="2800" dirty="0" err="1" smtClean="0">
                <a:solidFill>
                  <a:srgbClr val="FFFF00"/>
                </a:solidFill>
                <a:effectLst>
                  <a:outerShdw blurRad="38100" dist="38100" dir="2700000" algn="tl">
                    <a:srgbClr val="C0C0C0"/>
                  </a:outerShdw>
                </a:effectLst>
                <a:ea typeface="+mj-ea"/>
                <a:cs typeface="+mj-cs"/>
              </a:rPr>
              <a:t>of</a:t>
            </a:r>
            <a:r>
              <a:rPr lang="it-IT" sz="2800" dirty="0" smtClean="0">
                <a:solidFill>
                  <a:srgbClr val="FFFF00"/>
                </a:solidFill>
                <a:effectLst>
                  <a:outerShdw blurRad="38100" dist="38100" dir="2700000" algn="tl">
                    <a:srgbClr val="C0C0C0"/>
                  </a:outerShdw>
                </a:effectLst>
                <a:ea typeface="+mj-ea"/>
                <a:cs typeface="+mj-cs"/>
              </a:rPr>
              <a:t> the </a:t>
            </a:r>
            <a:r>
              <a:rPr lang="it-IT" sz="2800" dirty="0" err="1" smtClean="0">
                <a:solidFill>
                  <a:srgbClr val="FFFF00"/>
                </a:solidFill>
                <a:effectLst>
                  <a:outerShdw blurRad="38100" dist="38100" dir="2700000" algn="tl">
                    <a:srgbClr val="C0C0C0"/>
                  </a:outerShdw>
                </a:effectLst>
                <a:ea typeface="+mj-ea"/>
                <a:cs typeface="+mj-cs"/>
              </a:rPr>
              <a:t>Precorneal</a:t>
            </a:r>
            <a:r>
              <a:rPr lang="it-IT" sz="2800" dirty="0" smtClean="0">
                <a:solidFill>
                  <a:srgbClr val="FFFF00"/>
                </a:solidFill>
                <a:effectLst>
                  <a:outerShdw blurRad="38100" dist="38100" dir="2700000" algn="tl">
                    <a:srgbClr val="C0C0C0"/>
                  </a:outerShdw>
                </a:effectLst>
                <a:ea typeface="+mj-ea"/>
                <a:cs typeface="+mj-cs"/>
              </a:rPr>
              <a:t> </a:t>
            </a:r>
            <a:r>
              <a:rPr lang="it-IT" sz="2800" dirty="0" err="1" smtClean="0">
                <a:solidFill>
                  <a:srgbClr val="FFFF00"/>
                </a:solidFill>
                <a:effectLst>
                  <a:outerShdw blurRad="38100" dist="38100" dir="2700000" algn="tl">
                    <a:srgbClr val="C0C0C0"/>
                  </a:outerShdw>
                </a:effectLst>
                <a:ea typeface="+mj-ea"/>
                <a:cs typeface="+mj-cs"/>
              </a:rPr>
              <a:t>Tear</a:t>
            </a:r>
            <a:r>
              <a:rPr lang="it-IT" sz="2800" dirty="0" smtClean="0">
                <a:solidFill>
                  <a:srgbClr val="FFFF00"/>
                </a:solidFill>
                <a:effectLst>
                  <a:outerShdw blurRad="38100" dist="38100" dir="2700000" algn="tl">
                    <a:srgbClr val="C0C0C0"/>
                  </a:outerShdw>
                </a:effectLst>
                <a:ea typeface="+mj-ea"/>
                <a:cs typeface="+mj-cs"/>
              </a:rPr>
              <a:t> Film </a:t>
            </a:r>
            <a:r>
              <a:rPr lang="it-IT" sz="2800" dirty="0" err="1" smtClean="0">
                <a:solidFill>
                  <a:srgbClr val="FFFF00"/>
                </a:solidFill>
                <a:effectLst>
                  <a:outerShdw blurRad="38100" dist="38100" dir="2700000" algn="tl">
                    <a:srgbClr val="C0C0C0"/>
                  </a:outerShdw>
                </a:effectLst>
                <a:ea typeface="+mj-ea"/>
                <a:cs typeface="+mj-cs"/>
              </a:rPr>
              <a:t>Affects</a:t>
            </a:r>
            <a:r>
              <a:rPr lang="it-IT" sz="2800" dirty="0" smtClean="0">
                <a:solidFill>
                  <a:srgbClr val="FFFF00"/>
                </a:solidFill>
                <a:effectLst>
                  <a:outerShdw blurRad="38100" dist="38100" dir="2700000" algn="tl">
                    <a:srgbClr val="C0C0C0"/>
                  </a:outerShdw>
                </a:effectLst>
                <a:ea typeface="+mj-ea"/>
                <a:cs typeface="+mj-cs"/>
              </a:rPr>
              <a:t> the </a:t>
            </a:r>
            <a:r>
              <a:rPr lang="it-IT" sz="2800" dirty="0" err="1" smtClean="0">
                <a:solidFill>
                  <a:srgbClr val="FFFF00"/>
                </a:solidFill>
                <a:effectLst>
                  <a:outerShdw blurRad="38100" dist="38100" dir="2700000" algn="tl">
                    <a:srgbClr val="C0C0C0"/>
                  </a:outerShdw>
                </a:effectLst>
                <a:ea typeface="+mj-ea"/>
                <a:cs typeface="+mj-cs"/>
              </a:rPr>
              <a:t>Quality</a:t>
            </a:r>
            <a:r>
              <a:rPr lang="it-IT" sz="2800" dirty="0" smtClean="0">
                <a:solidFill>
                  <a:srgbClr val="FFFF00"/>
                </a:solidFill>
                <a:effectLst>
                  <a:outerShdw blurRad="38100" dist="38100" dir="2700000" algn="tl">
                    <a:srgbClr val="C0C0C0"/>
                  </a:outerShdw>
                </a:effectLst>
                <a:ea typeface="+mj-ea"/>
                <a:cs typeface="+mj-cs"/>
              </a:rPr>
              <a:t> </a:t>
            </a:r>
            <a:r>
              <a:rPr lang="it-IT" sz="2800" dirty="0" err="1" smtClean="0">
                <a:solidFill>
                  <a:srgbClr val="FFFF00"/>
                </a:solidFill>
                <a:effectLst>
                  <a:outerShdw blurRad="38100" dist="38100" dir="2700000" algn="tl">
                    <a:srgbClr val="C0C0C0"/>
                  </a:outerShdw>
                </a:effectLst>
                <a:ea typeface="+mj-ea"/>
                <a:cs typeface="+mj-cs"/>
              </a:rPr>
              <a:t>of</a:t>
            </a:r>
            <a:r>
              <a:rPr lang="it-IT" sz="2800" dirty="0" smtClean="0">
                <a:solidFill>
                  <a:srgbClr val="FFFF00"/>
                </a:solidFill>
                <a:effectLst>
                  <a:outerShdw blurRad="38100" dist="38100" dir="2700000" algn="tl">
                    <a:srgbClr val="C0C0C0"/>
                  </a:outerShdw>
                </a:effectLst>
                <a:ea typeface="+mj-ea"/>
                <a:cs typeface="+mj-cs"/>
              </a:rPr>
              <a:t> Vision</a:t>
            </a:r>
            <a:endParaRPr lang="en-US" sz="2800" dirty="0" smtClean="0">
              <a:solidFill>
                <a:srgbClr val="FFFF00"/>
              </a:solidFill>
              <a:effectLst>
                <a:outerShdw blurRad="38100" dist="38100" dir="2700000" algn="tl">
                  <a:srgbClr val="C0C0C0"/>
                </a:outerShdw>
              </a:effectLst>
              <a:ea typeface="+mj-ea"/>
              <a:cs typeface="+mj-cs"/>
            </a:endParaRPr>
          </a:p>
        </p:txBody>
      </p:sp>
      <p:pic>
        <p:nvPicPr>
          <p:cNvPr id="49154" name="Picture 3"/>
          <p:cNvPicPr>
            <a:picLocks noChangeAspect="1" noChangeArrowheads="1"/>
          </p:cNvPicPr>
          <p:nvPr/>
        </p:nvPicPr>
        <p:blipFill>
          <a:blip r:embed="rId2">
            <a:lum bright="-12000"/>
            <a:extLst>
              <a:ext uri="{28A0092B-C50C-407E-A947-70E740481C1C}">
                <a14:useLocalDpi xmlns:a14="http://schemas.microsoft.com/office/drawing/2010/main" val="0"/>
              </a:ext>
            </a:extLst>
          </a:blip>
          <a:srcRect l="16524" t="11847" r="18414" b="14917"/>
          <a:stretch>
            <a:fillRect/>
          </a:stretch>
        </p:blipFill>
        <p:spPr bwMode="auto">
          <a:xfrm>
            <a:off x="982663" y="1166813"/>
            <a:ext cx="7161212"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1859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elayed CL"/>
          <p:cNvPicPr>
            <a:picLocks noChangeAspect="1" noChangeArrowheads="1"/>
          </p:cNvPicPr>
          <p:nvPr/>
        </p:nvPicPr>
        <p:blipFill>
          <a:blip r:embed="rId3"/>
          <a:srcRect/>
          <a:stretch>
            <a:fillRect/>
          </a:stretch>
        </p:blipFill>
        <p:spPr bwMode="auto">
          <a:xfrm>
            <a:off x="4267200" y="1600200"/>
            <a:ext cx="4198938" cy="4257675"/>
          </a:xfrm>
          <a:prstGeom prst="rect">
            <a:avLst/>
          </a:prstGeom>
          <a:noFill/>
          <a:ln w="9525">
            <a:noFill/>
            <a:miter lim="800000"/>
            <a:headEnd/>
            <a:tailEnd/>
          </a:ln>
        </p:spPr>
      </p:pic>
      <p:sp>
        <p:nvSpPr>
          <p:cNvPr id="47107" name="Line 3"/>
          <p:cNvSpPr>
            <a:spLocks noChangeShapeType="1"/>
          </p:cNvSpPr>
          <p:nvPr/>
        </p:nvSpPr>
        <p:spPr bwMode="auto">
          <a:xfrm>
            <a:off x="3200400" y="3657600"/>
            <a:ext cx="1363663" cy="0"/>
          </a:xfrm>
          <a:prstGeom prst="line">
            <a:avLst/>
          </a:prstGeom>
          <a:noFill/>
          <a:ln w="76200">
            <a:solidFill>
              <a:srgbClr val="FF6699"/>
            </a:solidFill>
            <a:round/>
            <a:headEnd type="none" w="sm" len="sm"/>
            <a:tailEnd type="triangle" w="sm" len="sm"/>
          </a:ln>
        </p:spPr>
        <p:txBody>
          <a:bodyPr wrap="none" anchor="ctr"/>
          <a:lstStyle/>
          <a:p>
            <a:endParaRPr lang="it-IT">
              <a:solidFill>
                <a:prstClr val="black"/>
              </a:solidFill>
              <a:latin typeface="Calisto MT"/>
            </a:endParaRPr>
          </a:p>
        </p:txBody>
      </p:sp>
      <p:sp>
        <p:nvSpPr>
          <p:cNvPr id="47108" name="Text Box 4"/>
          <p:cNvSpPr txBox="1">
            <a:spLocks noChangeArrowheads="1"/>
          </p:cNvSpPr>
          <p:nvPr/>
        </p:nvSpPr>
        <p:spPr bwMode="auto">
          <a:xfrm>
            <a:off x="757238" y="328613"/>
            <a:ext cx="4972050" cy="641350"/>
          </a:xfrm>
          <a:prstGeom prst="rect">
            <a:avLst/>
          </a:prstGeom>
          <a:noFill/>
          <a:ln w="12700">
            <a:noFill/>
            <a:miter lim="800000"/>
            <a:headEnd type="none" w="sm" len="sm"/>
            <a:tailEnd type="none" w="sm" len="sm"/>
          </a:ln>
        </p:spPr>
        <p:txBody>
          <a:bodyPr wrap="none">
            <a:spAutoFit/>
          </a:bodyPr>
          <a:lstStyle/>
          <a:p>
            <a:pPr algn="ctr"/>
            <a:r>
              <a:rPr lang="en-US" sz="3600">
                <a:solidFill>
                  <a:srgbClr val="E29F1D"/>
                </a:solidFill>
                <a:latin typeface="Tahoma" pitchFamily="34" charset="0"/>
              </a:rPr>
              <a:t>Delayed Tear Clearance</a:t>
            </a:r>
            <a:endParaRPr lang="en-US" sz="3200">
              <a:solidFill>
                <a:srgbClr val="E29F1D"/>
              </a:solidFill>
              <a:latin typeface="Tahoma" pitchFamily="34" charset="0"/>
            </a:endParaRPr>
          </a:p>
        </p:txBody>
      </p:sp>
      <p:sp>
        <p:nvSpPr>
          <p:cNvPr id="47109" name="Text Box 5"/>
          <p:cNvSpPr txBox="1">
            <a:spLocks noChangeArrowheads="1"/>
          </p:cNvSpPr>
          <p:nvPr/>
        </p:nvSpPr>
        <p:spPr bwMode="auto">
          <a:xfrm>
            <a:off x="304800" y="2823630"/>
            <a:ext cx="3540521" cy="2049792"/>
          </a:xfrm>
          <a:prstGeom prst="rect">
            <a:avLst/>
          </a:prstGeom>
          <a:noFill/>
          <a:ln w="12700">
            <a:noFill/>
            <a:miter lim="800000"/>
            <a:headEnd type="none" w="sm" len="sm"/>
            <a:tailEnd type="none" w="sm" len="sm"/>
          </a:ln>
        </p:spPr>
        <p:txBody>
          <a:bodyPr wrap="none">
            <a:spAutoFit/>
          </a:bodyPr>
          <a:lstStyle/>
          <a:p>
            <a:r>
              <a:rPr lang="en-US" sz="2400" b="1" dirty="0">
                <a:solidFill>
                  <a:prstClr val="black"/>
                </a:solidFill>
                <a:latin typeface="Calisto MT"/>
              </a:rPr>
              <a:t>Depletion of </a:t>
            </a:r>
          </a:p>
          <a:p>
            <a:r>
              <a:rPr lang="en-US" sz="2400" b="1" dirty="0">
                <a:solidFill>
                  <a:prstClr val="black"/>
                </a:solidFill>
                <a:latin typeface="Calisto MT"/>
              </a:rPr>
              <a:t>OS Protective Factors</a:t>
            </a:r>
          </a:p>
          <a:p>
            <a:pPr>
              <a:lnSpc>
                <a:spcPct val="130000"/>
              </a:lnSpc>
            </a:pPr>
            <a:r>
              <a:rPr lang="en-US" sz="2400" b="1" dirty="0">
                <a:solidFill>
                  <a:prstClr val="black"/>
                </a:solidFill>
                <a:latin typeface="Calisto MT"/>
              </a:rPr>
              <a:t>Accumulation of Toxic /</a:t>
            </a:r>
          </a:p>
          <a:p>
            <a:r>
              <a:rPr lang="en-US" sz="2400" b="1" dirty="0">
                <a:solidFill>
                  <a:prstClr val="black"/>
                </a:solidFill>
                <a:latin typeface="Calisto MT"/>
              </a:rPr>
              <a:t>Inflammatory Factors</a:t>
            </a:r>
            <a:endParaRPr lang="en-US" sz="2400" dirty="0">
              <a:solidFill>
                <a:prstClr val="black"/>
              </a:solidFill>
              <a:latin typeface="Calisto MT"/>
            </a:endParaRPr>
          </a:p>
          <a:p>
            <a:endParaRPr lang="en-US" sz="2400" dirty="0">
              <a:solidFill>
                <a:prstClr val="black"/>
              </a:solidFill>
              <a:latin typeface="Calisto MT"/>
            </a:endParaRPr>
          </a:p>
        </p:txBody>
      </p:sp>
    </p:spTree>
    <p:extLst>
      <p:ext uri="{BB962C8B-B14F-4D97-AF65-F5344CB8AC3E}">
        <p14:creationId xmlns:p14="http://schemas.microsoft.com/office/powerpoint/2010/main" val="797875892"/>
      </p:ext>
    </p:extLst>
  </p:cSld>
  <p:clrMapOvr>
    <a:masterClrMapping/>
  </p:clrMapOvr>
  <p:transition xmlns:p14="http://schemas.microsoft.com/office/powerpoint/2010/main">
    <p:strips dir="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268938" y="-211039"/>
            <a:ext cx="8439150" cy="1041400"/>
          </a:xfrm>
        </p:spPr>
        <p:txBody>
          <a:bodyPr/>
          <a:lstStyle/>
          <a:p>
            <a:pPr eaLnBrk="1" hangingPunct="1">
              <a:lnSpc>
                <a:spcPct val="80000"/>
              </a:lnSpc>
              <a:defRPr/>
            </a:pPr>
            <a:r>
              <a:rPr lang="en-US" dirty="0" smtClean="0">
                <a:solidFill>
                  <a:schemeClr val="accent2"/>
                </a:solidFill>
                <a:effectLst>
                  <a:outerShdw blurRad="38100" dist="38100" dir="2700000" algn="tl">
                    <a:srgbClr val="C0C0C0"/>
                  </a:outerShdw>
                </a:effectLst>
              </a:rPr>
              <a:t>The “ </a:t>
            </a:r>
            <a:r>
              <a:rPr lang="it-IT" dirty="0" smtClean="0">
                <a:solidFill>
                  <a:schemeClr val="accent2"/>
                </a:solidFill>
                <a:effectLst>
                  <a:outerShdw blurRad="38100" dist="38100" dir="2700000" algn="tl">
                    <a:srgbClr val="C0C0C0"/>
                  </a:outerShdw>
                </a:effectLst>
              </a:rPr>
              <a:t>T</a:t>
            </a:r>
            <a:r>
              <a:rPr lang="en-US" dirty="0" err="1" smtClean="0">
                <a:solidFill>
                  <a:schemeClr val="accent2"/>
                </a:solidFill>
                <a:effectLst>
                  <a:outerShdw blurRad="38100" dist="38100" dir="2700000" algn="tl">
                    <a:srgbClr val="C0C0C0"/>
                  </a:outerShdw>
                </a:effectLst>
              </a:rPr>
              <a:t>oxic</a:t>
            </a:r>
            <a:r>
              <a:rPr lang="en-US" dirty="0" smtClean="0">
                <a:solidFill>
                  <a:schemeClr val="accent2"/>
                </a:solidFill>
                <a:effectLst>
                  <a:outerShdw blurRad="38100" dist="38100" dir="2700000" algn="tl">
                    <a:srgbClr val="C0C0C0"/>
                  </a:outerShdw>
                </a:effectLst>
              </a:rPr>
              <a:t> </a:t>
            </a:r>
            <a:r>
              <a:rPr lang="it-IT" dirty="0" smtClean="0">
                <a:solidFill>
                  <a:schemeClr val="accent2"/>
                </a:solidFill>
                <a:effectLst>
                  <a:outerShdw blurRad="38100" dist="38100" dir="2700000" algn="tl">
                    <a:srgbClr val="C0C0C0"/>
                  </a:outerShdw>
                </a:effectLst>
              </a:rPr>
              <a:t>T</a:t>
            </a:r>
            <a:r>
              <a:rPr lang="en-US" dirty="0" smtClean="0">
                <a:solidFill>
                  <a:schemeClr val="accent2"/>
                </a:solidFill>
                <a:effectLst>
                  <a:outerShdw blurRad="38100" dist="38100" dir="2700000" algn="tl">
                    <a:srgbClr val="C0C0C0"/>
                  </a:outerShdw>
                </a:effectLst>
              </a:rPr>
              <a:t>ears “</a:t>
            </a:r>
            <a:r>
              <a:rPr lang="it-IT" dirty="0" smtClean="0">
                <a:solidFill>
                  <a:schemeClr val="accent2"/>
                </a:solidFill>
                <a:effectLst>
                  <a:outerShdw blurRad="38100" dist="38100" dir="2700000" algn="tl">
                    <a:srgbClr val="C0C0C0"/>
                  </a:outerShdw>
                </a:effectLst>
              </a:rPr>
              <a:t> </a:t>
            </a:r>
            <a:r>
              <a:rPr lang="en-US" dirty="0" smtClean="0">
                <a:solidFill>
                  <a:schemeClr val="accent2"/>
                </a:solidFill>
                <a:effectLst>
                  <a:outerShdw blurRad="38100" dist="38100" dir="2700000" algn="tl">
                    <a:srgbClr val="C0C0C0"/>
                  </a:outerShdw>
                </a:effectLst>
              </a:rPr>
              <a:t>Syndrome</a:t>
            </a:r>
          </a:p>
        </p:txBody>
      </p:sp>
      <p:sp>
        <p:nvSpPr>
          <p:cNvPr id="74755" name="Rectangle 3"/>
          <p:cNvSpPr>
            <a:spLocks noGrp="1" noChangeArrowheads="1"/>
          </p:cNvSpPr>
          <p:nvPr>
            <p:ph idx="4294967295"/>
          </p:nvPr>
        </p:nvSpPr>
        <p:spPr>
          <a:xfrm>
            <a:off x="1309688" y="1603286"/>
            <a:ext cx="7834312" cy="1635125"/>
          </a:xfrm>
        </p:spPr>
        <p:txBody>
          <a:bodyPr>
            <a:normAutofit fontScale="92500" lnSpcReduction="10000"/>
          </a:bodyPr>
          <a:lstStyle/>
          <a:p>
            <a:pPr eaLnBrk="1" hangingPunct="1">
              <a:lnSpc>
                <a:spcPct val="130000"/>
              </a:lnSpc>
              <a:defRPr/>
            </a:pPr>
            <a:r>
              <a:rPr lang="en-US" sz="3600" dirty="0" smtClean="0">
                <a:solidFill>
                  <a:schemeClr val="bg2">
                    <a:lumMod val="50000"/>
                  </a:schemeClr>
                </a:solidFill>
                <a:effectLst>
                  <a:outerShdw blurRad="38100" dist="38100" dir="2700000" algn="tl">
                    <a:srgbClr val="C0C0C0"/>
                  </a:outerShdw>
                </a:effectLst>
              </a:rPr>
              <a:t>altered tear fluid composition</a:t>
            </a:r>
          </a:p>
          <a:p>
            <a:pPr eaLnBrk="1" hangingPunct="1">
              <a:lnSpc>
                <a:spcPct val="130000"/>
              </a:lnSpc>
              <a:defRPr/>
            </a:pPr>
            <a:r>
              <a:rPr lang="en-US" sz="3600" dirty="0" smtClean="0">
                <a:solidFill>
                  <a:schemeClr val="bg2">
                    <a:lumMod val="50000"/>
                  </a:schemeClr>
                </a:solidFill>
                <a:effectLst>
                  <a:outerShdw blurRad="38100" dist="38100" dir="2700000" algn="tl">
                    <a:srgbClr val="C0C0C0"/>
                  </a:outerShdw>
                </a:effectLst>
              </a:rPr>
              <a:t>decreased tear clearance</a:t>
            </a:r>
          </a:p>
        </p:txBody>
      </p:sp>
      <p:grpSp>
        <p:nvGrpSpPr>
          <p:cNvPr id="2" name="Gruppo 1"/>
          <p:cNvGrpSpPr/>
          <p:nvPr/>
        </p:nvGrpSpPr>
        <p:grpSpPr>
          <a:xfrm>
            <a:off x="2584677" y="3543174"/>
            <a:ext cx="3738296" cy="3227292"/>
            <a:chOff x="0" y="3448460"/>
            <a:chExt cx="4900647" cy="3982627"/>
          </a:xfrm>
        </p:grpSpPr>
        <p:pic>
          <p:nvPicPr>
            <p:cNvPr id="4" name="Picture 3"/>
            <p:cNvPicPr>
              <a:picLocks noChangeAspect="1" noChangeArrowheads="1"/>
            </p:cNvPicPr>
            <p:nvPr/>
          </p:nvPicPr>
          <p:blipFill>
            <a:blip r:embed="rId3">
              <a:lum bright="-18000" contrast="12000"/>
            </a:blip>
            <a:srcRect l="6483" r="8638"/>
            <a:stretch>
              <a:fillRect/>
            </a:stretch>
          </p:blipFill>
          <p:spPr bwMode="auto">
            <a:xfrm>
              <a:off x="0" y="3448460"/>
              <a:ext cx="4900647" cy="3982627"/>
            </a:xfrm>
            <a:prstGeom prst="rect">
              <a:avLst/>
            </a:prstGeom>
            <a:noFill/>
            <a:ln w="9525">
              <a:noFill/>
              <a:miter lim="800000"/>
              <a:headEnd/>
              <a:tailEnd/>
            </a:ln>
          </p:spPr>
        </p:pic>
        <p:sp>
          <p:nvSpPr>
            <p:cNvPr id="5" name="Line 4"/>
            <p:cNvSpPr>
              <a:spLocks noChangeShapeType="1"/>
            </p:cNvSpPr>
            <p:nvPr/>
          </p:nvSpPr>
          <p:spPr bwMode="auto">
            <a:xfrm>
              <a:off x="2629084" y="5655660"/>
              <a:ext cx="157208" cy="236107"/>
            </a:xfrm>
            <a:prstGeom prst="line">
              <a:avLst/>
            </a:prstGeom>
            <a:noFill/>
            <a:ln w="57150">
              <a:solidFill>
                <a:srgbClr val="6600FF"/>
              </a:solidFill>
              <a:round/>
              <a:headEnd/>
              <a:tailEnd type="triangle" w="med" len="med"/>
            </a:ln>
          </p:spPr>
          <p:txBody>
            <a:bodyPr/>
            <a:lstStyle/>
            <a:p>
              <a:endParaRPr lang="it-IT">
                <a:solidFill>
                  <a:prstClr val="black"/>
                </a:solidFill>
                <a:latin typeface="Calisto MT"/>
              </a:endParaRPr>
            </a:p>
          </p:txBody>
        </p:sp>
        <p:sp>
          <p:nvSpPr>
            <p:cNvPr id="6" name="Line 5"/>
            <p:cNvSpPr>
              <a:spLocks noChangeShapeType="1"/>
            </p:cNvSpPr>
            <p:nvPr/>
          </p:nvSpPr>
          <p:spPr bwMode="auto">
            <a:xfrm>
              <a:off x="1175136" y="5658162"/>
              <a:ext cx="163355" cy="157405"/>
            </a:xfrm>
            <a:prstGeom prst="line">
              <a:avLst/>
            </a:prstGeom>
            <a:noFill/>
            <a:ln w="57150">
              <a:solidFill>
                <a:srgbClr val="6600FF"/>
              </a:solidFill>
              <a:round/>
              <a:headEnd/>
              <a:tailEnd type="triangle" w="med" len="med"/>
            </a:ln>
          </p:spPr>
          <p:txBody>
            <a:bodyPr/>
            <a:lstStyle/>
            <a:p>
              <a:endParaRPr lang="it-IT">
                <a:solidFill>
                  <a:prstClr val="black"/>
                </a:solidFill>
                <a:latin typeface="Calisto MT"/>
              </a:endParaRPr>
            </a:p>
          </p:txBody>
        </p:sp>
        <p:sp>
          <p:nvSpPr>
            <p:cNvPr id="7" name="Line 6"/>
            <p:cNvSpPr>
              <a:spLocks noChangeShapeType="1"/>
            </p:cNvSpPr>
            <p:nvPr/>
          </p:nvSpPr>
          <p:spPr bwMode="auto">
            <a:xfrm>
              <a:off x="4146936" y="5655660"/>
              <a:ext cx="0" cy="236108"/>
            </a:xfrm>
            <a:prstGeom prst="line">
              <a:avLst/>
            </a:prstGeom>
            <a:noFill/>
            <a:ln w="57150">
              <a:solidFill>
                <a:srgbClr val="6600FF"/>
              </a:solidFill>
              <a:round/>
              <a:headEnd/>
              <a:tailEnd type="triangle" w="med" len="med"/>
            </a:ln>
          </p:spPr>
          <p:txBody>
            <a:bodyPr/>
            <a:lstStyle/>
            <a:p>
              <a:endParaRPr lang="it-IT">
                <a:solidFill>
                  <a:prstClr val="black"/>
                </a:solidFill>
                <a:latin typeface="Calisto MT"/>
              </a:endParaRPr>
            </a:p>
          </p:txBody>
        </p:sp>
      </p:grpSp>
    </p:spTree>
    <p:extLst>
      <p:ext uri="{BB962C8B-B14F-4D97-AF65-F5344CB8AC3E}">
        <p14:creationId xmlns:p14="http://schemas.microsoft.com/office/powerpoint/2010/main" val="4255049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1" name="Object 2"/>
          <p:cNvGraphicFramePr>
            <a:graphicFrameLocks noChangeAspect="1"/>
          </p:cNvGraphicFramePr>
          <p:nvPr/>
        </p:nvGraphicFramePr>
        <p:xfrm>
          <a:off x="266700" y="1193800"/>
          <a:ext cx="3441700" cy="5448300"/>
        </p:xfrm>
        <a:graphic>
          <a:graphicData uri="http://schemas.openxmlformats.org/presentationml/2006/ole">
            <mc:AlternateContent xmlns:mc="http://schemas.openxmlformats.org/markup-compatibility/2006">
              <mc:Choice xmlns:v="urn:schemas-microsoft-com:vml" Requires="v">
                <p:oleObj spid="_x0000_s2055" name="Image" r:id="rId3" imgW="4558730" imgH="5447619" progId="Photoshop.Image.7">
                  <p:embed/>
                </p:oleObj>
              </mc:Choice>
              <mc:Fallback>
                <p:oleObj name="Image" r:id="rId3" imgW="4558730" imgH="5447619"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193800"/>
                        <a:ext cx="34417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ttangolo 2"/>
          <p:cNvSpPr/>
          <p:nvPr/>
        </p:nvSpPr>
        <p:spPr>
          <a:xfrm>
            <a:off x="2428097" y="0"/>
            <a:ext cx="4287727" cy="1015663"/>
          </a:xfrm>
          <a:prstGeom prst="rect">
            <a:avLst/>
          </a:prstGeom>
          <a:noFill/>
        </p:spPr>
        <p:txBody>
          <a:bodyPr wrap="none">
            <a:spAutoFit/>
          </a:bodyPr>
          <a:lstStyle/>
          <a:p>
            <a:pPr algn="ctr">
              <a:defRPr/>
            </a:pPr>
            <a:r>
              <a:rPr lang="it-IT" sz="6000" b="1" u="sng" dirty="0">
                <a:ln w="10541" cmpd="sng">
                  <a:solidFill>
                    <a:srgbClr val="80B606">
                      <a:shade val="88000"/>
                      <a:satMod val="110000"/>
                    </a:srgbClr>
                  </a:solidFill>
                  <a:prstDash val="solid"/>
                </a:ln>
                <a:gradFill>
                  <a:gsLst>
                    <a:gs pos="0">
                      <a:srgbClr val="80B606">
                        <a:tint val="40000"/>
                        <a:satMod val="250000"/>
                      </a:srgbClr>
                    </a:gs>
                    <a:gs pos="9000">
                      <a:srgbClr val="80B606">
                        <a:tint val="52000"/>
                        <a:satMod val="300000"/>
                      </a:srgbClr>
                    </a:gs>
                    <a:gs pos="50000">
                      <a:srgbClr val="80B606">
                        <a:shade val="20000"/>
                        <a:satMod val="300000"/>
                      </a:srgbClr>
                    </a:gs>
                    <a:gs pos="79000">
                      <a:srgbClr val="80B606">
                        <a:tint val="52000"/>
                        <a:satMod val="300000"/>
                      </a:srgbClr>
                    </a:gs>
                    <a:gs pos="100000">
                      <a:srgbClr val="80B606">
                        <a:tint val="40000"/>
                        <a:satMod val="250000"/>
                      </a:srgbClr>
                    </a:gs>
                  </a:gsLst>
                  <a:lin ang="5400000"/>
                </a:gradFill>
                <a:latin typeface="Calisto MT"/>
              </a:rPr>
              <a:t>TEAR FILM</a:t>
            </a:r>
          </a:p>
        </p:txBody>
      </p:sp>
      <p:sp>
        <p:nvSpPr>
          <p:cNvPr id="51203" name="CasellaDiTesto 3"/>
          <p:cNvSpPr txBox="1">
            <a:spLocks noChangeArrowheads="1"/>
          </p:cNvSpPr>
          <p:nvPr/>
        </p:nvSpPr>
        <p:spPr bwMode="auto">
          <a:xfrm>
            <a:off x="3792538" y="1473200"/>
            <a:ext cx="51149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it-IT">
                <a:solidFill>
                  <a:prstClr val="black"/>
                </a:solidFill>
              </a:rPr>
              <a:t>Tear Film is central to the ocular surface system</a:t>
            </a:r>
          </a:p>
          <a:p>
            <a:pPr eaLnBrk="1" hangingPunct="1">
              <a:buFont typeface="Arial" charset="0"/>
              <a:buChar char="•"/>
            </a:pPr>
            <a:endParaRPr lang="it-IT">
              <a:solidFill>
                <a:prstClr val="black"/>
              </a:solidFill>
            </a:endParaRPr>
          </a:p>
          <a:p>
            <a:pPr eaLnBrk="1" hangingPunct="1">
              <a:buFont typeface="Arial" charset="0"/>
              <a:buChar char="•"/>
            </a:pPr>
            <a:r>
              <a:rPr lang="it-IT">
                <a:solidFill>
                  <a:prstClr val="black"/>
                </a:solidFill>
              </a:rPr>
              <a:t>Its efficiency is foundamental for Ocular Surface homeostasis</a:t>
            </a:r>
          </a:p>
          <a:p>
            <a:pPr eaLnBrk="1" hangingPunct="1">
              <a:buFont typeface="Arial" charset="0"/>
              <a:buChar char="•"/>
            </a:pPr>
            <a:endParaRPr lang="it-IT">
              <a:solidFill>
                <a:prstClr val="black"/>
              </a:solidFill>
            </a:endParaRPr>
          </a:p>
          <a:p>
            <a:pPr eaLnBrk="1" hangingPunct="1">
              <a:buFont typeface="Arial" charset="0"/>
              <a:buChar char="•"/>
            </a:pPr>
            <a:r>
              <a:rPr lang="it-IT">
                <a:solidFill>
                  <a:prstClr val="black"/>
                </a:solidFill>
              </a:rPr>
              <a:t>Lipids, mucins and aqueous components need to be present and harmonized each other in order to obtain a stable tear film</a:t>
            </a:r>
          </a:p>
          <a:p>
            <a:pPr eaLnBrk="1" hangingPunct="1">
              <a:buFont typeface="Arial" charset="0"/>
              <a:buChar char="•"/>
            </a:pPr>
            <a:endParaRPr lang="it-IT">
              <a:solidFill>
                <a:prstClr val="black"/>
              </a:solidFill>
            </a:endParaRPr>
          </a:p>
          <a:p>
            <a:pPr eaLnBrk="1" hangingPunct="1">
              <a:buFont typeface="Arial" charset="0"/>
              <a:buChar char="•"/>
            </a:pPr>
            <a:r>
              <a:rPr lang="it-IT">
                <a:solidFill>
                  <a:prstClr val="black"/>
                </a:solidFill>
              </a:rPr>
              <a:t>Therapy with tear substitutes should aim to obtain this goal</a:t>
            </a:r>
          </a:p>
          <a:p>
            <a:pPr eaLnBrk="1" hangingPunct="1">
              <a:buFont typeface="Arial" charset="0"/>
              <a:buChar char="•"/>
            </a:pPr>
            <a:endParaRPr lang="it-IT">
              <a:solidFill>
                <a:prstClr val="black"/>
              </a:solidFill>
            </a:endParaRPr>
          </a:p>
        </p:txBody>
      </p:sp>
    </p:spTree>
    <p:extLst>
      <p:ext uri="{BB962C8B-B14F-4D97-AF65-F5344CB8AC3E}">
        <p14:creationId xmlns:p14="http://schemas.microsoft.com/office/powerpoint/2010/main" val="24896536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81000" y="76200"/>
            <a:ext cx="8534400" cy="1143000"/>
          </a:xfrm>
        </p:spPr>
        <p:txBody>
          <a:bodyPr/>
          <a:lstStyle/>
          <a:p>
            <a:pPr eaLnBrk="1" hangingPunct="1"/>
            <a:r>
              <a:rPr lang="it-IT" dirty="0">
                <a:solidFill>
                  <a:srgbClr val="FFFF00"/>
                </a:solidFill>
                <a:latin typeface="Calisto MT" charset="0"/>
              </a:rPr>
              <a:t>In </a:t>
            </a:r>
            <a:r>
              <a:rPr lang="it-IT" dirty="0" err="1">
                <a:solidFill>
                  <a:srgbClr val="FFFF00"/>
                </a:solidFill>
                <a:latin typeface="Calisto MT" charset="0"/>
              </a:rPr>
              <a:t>Eyes</a:t>
            </a:r>
            <a:r>
              <a:rPr lang="it-IT" dirty="0">
                <a:solidFill>
                  <a:srgbClr val="FFFF00"/>
                </a:solidFill>
                <a:latin typeface="Calisto MT" charset="0"/>
              </a:rPr>
              <a:t> with </a:t>
            </a:r>
            <a:r>
              <a:rPr lang="it-IT" dirty="0" err="1">
                <a:solidFill>
                  <a:srgbClr val="FFFF00"/>
                </a:solidFill>
                <a:latin typeface="Calisto MT" charset="0"/>
              </a:rPr>
              <a:t>Tear</a:t>
            </a:r>
            <a:r>
              <a:rPr lang="it-IT" dirty="0">
                <a:solidFill>
                  <a:srgbClr val="FFFF00"/>
                </a:solidFill>
                <a:latin typeface="Calisto MT" charset="0"/>
              </a:rPr>
              <a:t> </a:t>
            </a:r>
            <a:r>
              <a:rPr lang="it-IT" dirty="0" err="1" smtClean="0">
                <a:solidFill>
                  <a:srgbClr val="FFFF00"/>
                </a:solidFill>
                <a:latin typeface="Calisto MT" charset="0"/>
              </a:rPr>
              <a:t>Dysfunction</a:t>
            </a:r>
            <a:endParaRPr lang="en-GB" dirty="0">
              <a:solidFill>
                <a:srgbClr val="FFFF00"/>
              </a:solidFill>
              <a:latin typeface="Calisto MT" charset="0"/>
            </a:endParaRPr>
          </a:p>
        </p:txBody>
      </p:sp>
      <p:sp>
        <p:nvSpPr>
          <p:cNvPr id="50178" name="Text Box 4"/>
          <p:cNvSpPr txBox="1">
            <a:spLocks noChangeArrowheads="1"/>
          </p:cNvSpPr>
          <p:nvPr/>
        </p:nvSpPr>
        <p:spPr bwMode="auto">
          <a:xfrm>
            <a:off x="152400" y="5568950"/>
            <a:ext cx="876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40000"/>
              </a:spcBef>
              <a:buFontTx/>
              <a:buChar char="•"/>
            </a:pPr>
            <a:r>
              <a:rPr lang="en-GB" sz="1000">
                <a:solidFill>
                  <a:srgbClr val="80B606"/>
                </a:solidFill>
              </a:rPr>
              <a:t>Vitali, C, Moutsopoulos, HM, Bombardieri, S. (1994) The European community study group on diagnostic criteria for Sjögren’s syndrome. Sensitivity and specificity of tests for ocular and oral involvement in Sjögren’s syndrome </a:t>
            </a:r>
            <a:r>
              <a:rPr lang="en-GB" sz="1000" i="1">
                <a:solidFill>
                  <a:srgbClr val="80B606"/>
                </a:solidFill>
              </a:rPr>
              <a:t>Ann Rheum Dis</a:t>
            </a:r>
            <a:r>
              <a:rPr lang="en-GB" sz="1000">
                <a:solidFill>
                  <a:srgbClr val="80B606"/>
                </a:solidFill>
              </a:rPr>
              <a:t> 53,637-647</a:t>
            </a:r>
          </a:p>
          <a:p>
            <a:pPr eaLnBrk="1" hangingPunct="1">
              <a:lnSpc>
                <a:spcPct val="90000"/>
              </a:lnSpc>
              <a:spcBef>
                <a:spcPct val="40000"/>
              </a:spcBef>
              <a:buFontTx/>
              <a:buChar char="•"/>
            </a:pPr>
            <a:r>
              <a:rPr lang="en-GB" sz="1000">
                <a:solidFill>
                  <a:srgbClr val="80B606"/>
                </a:solidFill>
              </a:rPr>
              <a:t>Goto, E, Shimmura, S, Yagi, Y, Tsubota, K. (1998) Decreased visual acuity in dry eye patient during gazing  </a:t>
            </a:r>
            <a:r>
              <a:rPr lang="en-GB" sz="1000" i="1">
                <a:solidFill>
                  <a:srgbClr val="80B606"/>
                </a:solidFill>
              </a:rPr>
              <a:t>Invest Ophthalmol Vis Sci</a:t>
            </a:r>
            <a:r>
              <a:rPr lang="en-GB" sz="1000">
                <a:solidFill>
                  <a:srgbClr val="80B606"/>
                </a:solidFill>
              </a:rPr>
              <a:t> 39(4),S539Abstract nr 2477 </a:t>
            </a:r>
          </a:p>
          <a:p>
            <a:pPr eaLnBrk="1" hangingPunct="1">
              <a:lnSpc>
                <a:spcPct val="90000"/>
              </a:lnSpc>
              <a:spcBef>
                <a:spcPct val="40000"/>
              </a:spcBef>
              <a:buFontTx/>
              <a:buChar char="•"/>
            </a:pPr>
            <a:r>
              <a:rPr lang="en-GB" sz="1000">
                <a:solidFill>
                  <a:srgbClr val="80B606"/>
                </a:solidFill>
              </a:rPr>
              <a:t>Lee, SH, Tseng, SCG (1997) Rose bengal staining and cytologic characteristics associated with lipid tear deficiency </a:t>
            </a:r>
            <a:r>
              <a:rPr lang="en-GB" sz="1000" i="1">
                <a:solidFill>
                  <a:srgbClr val="80B606"/>
                </a:solidFill>
              </a:rPr>
              <a:t>Am J Ophthalmol</a:t>
            </a:r>
            <a:r>
              <a:rPr lang="en-GB" sz="1000">
                <a:solidFill>
                  <a:srgbClr val="80B606"/>
                </a:solidFill>
              </a:rPr>
              <a:t> 124,736-750</a:t>
            </a:r>
          </a:p>
          <a:p>
            <a:pPr eaLnBrk="1" hangingPunct="1">
              <a:lnSpc>
                <a:spcPct val="90000"/>
              </a:lnSpc>
              <a:spcBef>
                <a:spcPct val="40000"/>
              </a:spcBef>
              <a:buFontTx/>
              <a:buChar char="•"/>
            </a:pPr>
            <a:r>
              <a:rPr lang="en-GB" sz="1000">
                <a:solidFill>
                  <a:srgbClr val="80B606"/>
                </a:solidFill>
              </a:rPr>
              <a:t>Bjerrum, KB (1996) Test and symptoms in keratoconjunctivitis sicca and their correlation </a:t>
            </a:r>
            <a:r>
              <a:rPr lang="en-GB" sz="1000" i="1">
                <a:solidFill>
                  <a:srgbClr val="80B606"/>
                </a:solidFill>
              </a:rPr>
              <a:t>Acta Ophthalmol Scand</a:t>
            </a:r>
            <a:r>
              <a:rPr lang="en-GB" sz="1000">
                <a:solidFill>
                  <a:srgbClr val="80B606"/>
                </a:solidFill>
              </a:rPr>
              <a:t> 74,436-441</a:t>
            </a:r>
          </a:p>
          <a:p>
            <a:pPr eaLnBrk="1" hangingPunct="1">
              <a:lnSpc>
                <a:spcPct val="90000"/>
              </a:lnSpc>
              <a:spcBef>
                <a:spcPct val="40000"/>
              </a:spcBef>
              <a:buFontTx/>
              <a:buChar char="•"/>
            </a:pPr>
            <a:r>
              <a:rPr lang="en-GB" sz="1000">
                <a:solidFill>
                  <a:srgbClr val="80B606"/>
                </a:solidFill>
              </a:rPr>
              <a:t>Toda, I, Fujishima, H, Tsubota, K. (1993) Ocular fatigue is the major symptom of dry eye </a:t>
            </a:r>
            <a:r>
              <a:rPr lang="en-GB" sz="1000" i="1">
                <a:solidFill>
                  <a:srgbClr val="80B606"/>
                </a:solidFill>
              </a:rPr>
              <a:t>Acta Ophthalmol</a:t>
            </a:r>
            <a:r>
              <a:rPr lang="en-GB" sz="1000">
                <a:solidFill>
                  <a:srgbClr val="80B606"/>
                </a:solidFill>
              </a:rPr>
              <a:t> 71,347-352 </a:t>
            </a:r>
            <a:endParaRPr lang="en-GB">
              <a:solidFill>
                <a:srgbClr val="80B606"/>
              </a:solidFill>
              <a:latin typeface="Times New Roman" charset="0"/>
            </a:endParaRPr>
          </a:p>
        </p:txBody>
      </p:sp>
      <p:pic>
        <p:nvPicPr>
          <p:cNvPr id="50179" name="Picture 5" descr="goodey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78097"/>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CasellaDiTesto 1"/>
          <p:cNvSpPr txBox="1">
            <a:spLocks noChangeArrowheads="1"/>
          </p:cNvSpPr>
          <p:nvPr/>
        </p:nvSpPr>
        <p:spPr bwMode="auto">
          <a:xfrm>
            <a:off x="254000" y="2489197"/>
            <a:ext cx="496093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dirty="0">
                <a:solidFill>
                  <a:prstClr val="black"/>
                </a:solidFill>
                <a:cs typeface="Times New Roman" charset="0"/>
              </a:rPr>
              <a:t>If blinking does not occur rapidly enough retinal</a:t>
            </a:r>
            <a:r>
              <a:rPr lang="en-GB" sz="2000" baseline="30000" dirty="0">
                <a:solidFill>
                  <a:prstClr val="black"/>
                </a:solidFill>
                <a:cs typeface="Times New Roman" charset="0"/>
              </a:rPr>
              <a:t> </a:t>
            </a:r>
            <a:r>
              <a:rPr lang="en-GB" sz="2000" dirty="0">
                <a:solidFill>
                  <a:prstClr val="black"/>
                </a:solidFill>
                <a:cs typeface="Times New Roman" charset="0"/>
              </a:rPr>
              <a:t>image quality </a:t>
            </a:r>
            <a:r>
              <a:rPr lang="it-IT" sz="2000" dirty="0" err="1">
                <a:solidFill>
                  <a:prstClr val="black"/>
                </a:solidFill>
                <a:cs typeface="Times New Roman" charset="0"/>
              </a:rPr>
              <a:t>will</a:t>
            </a:r>
            <a:r>
              <a:rPr lang="it-IT" sz="2000" dirty="0">
                <a:solidFill>
                  <a:prstClr val="black"/>
                </a:solidFill>
                <a:cs typeface="Times New Roman" charset="0"/>
              </a:rPr>
              <a:t> </a:t>
            </a:r>
            <a:r>
              <a:rPr lang="en-GB" sz="2000" dirty="0">
                <a:solidFill>
                  <a:prstClr val="black"/>
                </a:solidFill>
                <a:cs typeface="Times New Roman" charset="0"/>
              </a:rPr>
              <a:t>be compromised </a:t>
            </a:r>
            <a:endParaRPr lang="it-IT" sz="2000" dirty="0">
              <a:solidFill>
                <a:prstClr val="black"/>
              </a:solidFill>
              <a:cs typeface="Times New Roman" charset="0"/>
            </a:endParaRPr>
          </a:p>
          <a:p>
            <a:pPr lvl="1" eaLnBrk="1" hangingPunct="1">
              <a:buFont typeface="Arial" charset="0"/>
              <a:buChar char="•"/>
            </a:pPr>
            <a:r>
              <a:rPr lang="en-GB" sz="1800" dirty="0" err="1">
                <a:solidFill>
                  <a:prstClr val="black"/>
                </a:solidFill>
                <a:cs typeface="Times New Roman" charset="0"/>
              </a:rPr>
              <a:t>Goto</a:t>
            </a:r>
            <a:r>
              <a:rPr lang="en-GB" sz="1800" dirty="0">
                <a:solidFill>
                  <a:prstClr val="black"/>
                </a:solidFill>
                <a:cs typeface="Times New Roman" charset="0"/>
              </a:rPr>
              <a:t> et al.,</a:t>
            </a:r>
            <a:r>
              <a:rPr lang="en-GB" sz="1800" baseline="30000" dirty="0">
                <a:solidFill>
                  <a:prstClr val="black"/>
                </a:solidFill>
                <a:cs typeface="Times New Roman" charset="0"/>
              </a:rPr>
              <a:t> </a:t>
            </a:r>
            <a:r>
              <a:rPr lang="en-GB" sz="1800" dirty="0">
                <a:solidFill>
                  <a:prstClr val="black"/>
                </a:solidFill>
                <a:cs typeface="Times New Roman" charset="0"/>
              </a:rPr>
              <a:t>demonstrated </a:t>
            </a:r>
            <a:r>
              <a:rPr lang="en-GB" sz="1800" b="1" dirty="0">
                <a:solidFill>
                  <a:prstClr val="black"/>
                </a:solidFill>
                <a:cs typeface="Times New Roman" charset="0"/>
              </a:rPr>
              <a:t>a drop in visual</a:t>
            </a:r>
            <a:r>
              <a:rPr lang="en-GB" sz="1800" b="1" baseline="30000" dirty="0">
                <a:solidFill>
                  <a:prstClr val="black"/>
                </a:solidFill>
                <a:cs typeface="Times New Roman" charset="0"/>
              </a:rPr>
              <a:t> </a:t>
            </a:r>
            <a:r>
              <a:rPr lang="en-GB" sz="1800" b="1" dirty="0">
                <a:solidFill>
                  <a:prstClr val="black"/>
                </a:solidFill>
                <a:cs typeface="Times New Roman" charset="0"/>
              </a:rPr>
              <a:t>acuity of 0.3</a:t>
            </a:r>
            <a:r>
              <a:rPr lang="en-GB" sz="1800" dirty="0">
                <a:solidFill>
                  <a:prstClr val="black"/>
                </a:solidFill>
                <a:cs typeface="Times New Roman" charset="0"/>
              </a:rPr>
              <a:t> when 16 patients with dry eye held their eyes</a:t>
            </a:r>
            <a:r>
              <a:rPr lang="en-GB" sz="1800" baseline="30000" dirty="0">
                <a:solidFill>
                  <a:prstClr val="black"/>
                </a:solidFill>
                <a:cs typeface="Times New Roman" charset="0"/>
              </a:rPr>
              <a:t> </a:t>
            </a:r>
            <a:r>
              <a:rPr lang="en-GB" sz="1800" dirty="0">
                <a:solidFill>
                  <a:prstClr val="black"/>
                </a:solidFill>
                <a:cs typeface="Times New Roman" charset="0"/>
              </a:rPr>
              <a:t>open for only 10 seconds. </a:t>
            </a:r>
            <a:endParaRPr lang="it-IT" sz="1800" dirty="0">
              <a:solidFill>
                <a:prstClr val="black"/>
              </a:solidFill>
              <a:cs typeface="Times New Roman" charset="0"/>
            </a:endParaRPr>
          </a:p>
          <a:p>
            <a:pPr lvl="1" eaLnBrk="1" hangingPunct="1">
              <a:buFont typeface="Arial" charset="0"/>
              <a:buChar char="•"/>
            </a:pPr>
            <a:r>
              <a:rPr lang="en-GB" sz="1800" dirty="0">
                <a:solidFill>
                  <a:prstClr val="black"/>
                </a:solidFill>
                <a:cs typeface="Times New Roman" charset="0"/>
              </a:rPr>
              <a:t>Blurry or disturbed vision has also</a:t>
            </a:r>
            <a:r>
              <a:rPr lang="en-GB" sz="1800" baseline="30000" dirty="0">
                <a:solidFill>
                  <a:prstClr val="black"/>
                </a:solidFill>
                <a:cs typeface="Times New Roman" charset="0"/>
              </a:rPr>
              <a:t> </a:t>
            </a:r>
            <a:r>
              <a:rPr lang="en-GB" sz="1800" dirty="0">
                <a:solidFill>
                  <a:prstClr val="black"/>
                </a:solidFill>
                <a:cs typeface="Times New Roman" charset="0"/>
              </a:rPr>
              <a:t>been reported in a number of clinical studies of patients with</a:t>
            </a:r>
            <a:r>
              <a:rPr lang="en-GB" sz="1800" baseline="30000" dirty="0">
                <a:solidFill>
                  <a:prstClr val="black"/>
                </a:solidFill>
                <a:cs typeface="Times New Roman" charset="0"/>
              </a:rPr>
              <a:t> </a:t>
            </a:r>
            <a:r>
              <a:rPr lang="en-GB" sz="1800" dirty="0">
                <a:solidFill>
                  <a:prstClr val="black"/>
                </a:solidFill>
                <a:cs typeface="Times New Roman" charset="0"/>
              </a:rPr>
              <a:t>dry eye.</a:t>
            </a:r>
            <a:endParaRPr lang="en-GB" sz="1800" baseline="30000" dirty="0">
              <a:solidFill>
                <a:prstClr val="black"/>
              </a:solidFill>
              <a:cs typeface="Times New Roman" charset="0"/>
            </a:endParaRPr>
          </a:p>
          <a:p>
            <a:pPr eaLnBrk="1" hangingPunct="1"/>
            <a:endParaRPr lang="it-IT" sz="1800" dirty="0">
              <a:solidFill>
                <a:prstClr val="black"/>
              </a:solidFill>
            </a:endParaRPr>
          </a:p>
        </p:txBody>
      </p:sp>
    </p:spTree>
    <p:extLst>
      <p:ext uri="{BB962C8B-B14F-4D97-AF65-F5344CB8AC3E}">
        <p14:creationId xmlns:p14="http://schemas.microsoft.com/office/powerpoint/2010/main" val="25750089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776932" y="1574908"/>
            <a:ext cx="7662863" cy="3267075"/>
          </a:xfrm>
        </p:spPr>
        <p:txBody>
          <a:bodyPr>
            <a:noAutofit/>
          </a:bodyPr>
          <a:lstStyle/>
          <a:p>
            <a:r>
              <a:rPr lang="it-IT" sz="2800" dirty="0" smtClean="0"/>
              <a:t>The </a:t>
            </a:r>
            <a:r>
              <a:rPr lang="it-IT" sz="2800" dirty="0" err="1" smtClean="0"/>
              <a:t>aim</a:t>
            </a:r>
            <a:r>
              <a:rPr lang="it-IT" sz="2800" dirty="0" smtClean="0"/>
              <a:t> of </a:t>
            </a:r>
            <a:r>
              <a:rPr lang="it-IT" sz="2800" dirty="0" err="1" smtClean="0"/>
              <a:t>any</a:t>
            </a:r>
            <a:r>
              <a:rPr lang="it-IT" sz="2800" dirty="0" smtClean="0"/>
              <a:t> </a:t>
            </a:r>
            <a:r>
              <a:rPr lang="it-IT" sz="2800" dirty="0" err="1" smtClean="0"/>
              <a:t>ocular</a:t>
            </a:r>
            <a:r>
              <a:rPr lang="it-IT" sz="2800" dirty="0" smtClean="0"/>
              <a:t> </a:t>
            </a:r>
            <a:r>
              <a:rPr lang="it-IT" sz="2800" dirty="0" err="1" smtClean="0"/>
              <a:t>surgery</a:t>
            </a:r>
            <a:r>
              <a:rPr lang="it-IT" sz="2800" dirty="0" smtClean="0"/>
              <a:t> </a:t>
            </a:r>
            <a:r>
              <a:rPr lang="it-IT" sz="2800" dirty="0" err="1" smtClean="0"/>
              <a:t>is</a:t>
            </a:r>
            <a:r>
              <a:rPr lang="it-IT" sz="2800" dirty="0" smtClean="0"/>
              <a:t> to </a:t>
            </a:r>
            <a:r>
              <a:rPr lang="it-IT" sz="2800" dirty="0" err="1" smtClean="0"/>
              <a:t>restore</a:t>
            </a:r>
            <a:r>
              <a:rPr lang="it-IT" sz="2800" dirty="0" smtClean="0"/>
              <a:t> or </a:t>
            </a:r>
            <a:r>
              <a:rPr lang="it-IT" sz="2800" dirty="0" err="1" smtClean="0"/>
              <a:t>maintain</a:t>
            </a:r>
            <a:r>
              <a:rPr lang="it-IT" sz="2800" dirty="0" smtClean="0"/>
              <a:t> the best </a:t>
            </a:r>
            <a:r>
              <a:rPr lang="it-IT" sz="2800" dirty="0" err="1" smtClean="0"/>
              <a:t>vision</a:t>
            </a:r>
            <a:r>
              <a:rPr lang="it-IT" sz="2800" dirty="0" smtClean="0"/>
              <a:t> </a:t>
            </a:r>
            <a:r>
              <a:rPr lang="it-IT" sz="2800" dirty="0" err="1" smtClean="0"/>
              <a:t>possible</a:t>
            </a:r>
            <a:endParaRPr lang="it-IT" sz="2800" dirty="0" smtClean="0"/>
          </a:p>
          <a:p>
            <a:r>
              <a:rPr lang="it-IT" sz="2800" dirty="0" smtClean="0"/>
              <a:t>The </a:t>
            </a:r>
            <a:r>
              <a:rPr lang="it-IT" sz="2800" dirty="0" err="1" smtClean="0"/>
              <a:t>tear</a:t>
            </a:r>
            <a:r>
              <a:rPr lang="it-IT" sz="2800" dirty="0" smtClean="0"/>
              <a:t> film and the </a:t>
            </a:r>
            <a:r>
              <a:rPr lang="it-IT" sz="2800" dirty="0" err="1" smtClean="0"/>
              <a:t>ocular</a:t>
            </a:r>
            <a:r>
              <a:rPr lang="it-IT" sz="2800" dirty="0" smtClean="0"/>
              <a:t> </a:t>
            </a:r>
            <a:r>
              <a:rPr lang="it-IT" sz="2800" dirty="0" err="1" smtClean="0"/>
              <a:t>surface</a:t>
            </a:r>
            <a:r>
              <a:rPr lang="it-IT" sz="2800" dirty="0" smtClean="0"/>
              <a:t> </a:t>
            </a:r>
            <a:r>
              <a:rPr lang="it-IT" sz="2800" dirty="0" err="1" smtClean="0"/>
              <a:t>contribute</a:t>
            </a:r>
            <a:r>
              <a:rPr lang="it-IT" sz="2800" dirty="0" smtClean="0"/>
              <a:t> </a:t>
            </a:r>
            <a:r>
              <a:rPr lang="it-IT" sz="2800" dirty="0" err="1" smtClean="0"/>
              <a:t>significantly</a:t>
            </a:r>
            <a:r>
              <a:rPr lang="it-IT" sz="2800" dirty="0" smtClean="0"/>
              <a:t> to </a:t>
            </a:r>
            <a:r>
              <a:rPr lang="it-IT" sz="2800" dirty="0" err="1" smtClean="0"/>
              <a:t>obtain</a:t>
            </a:r>
            <a:r>
              <a:rPr lang="it-IT" sz="2800" dirty="0" smtClean="0"/>
              <a:t> a </a:t>
            </a:r>
            <a:r>
              <a:rPr lang="it-IT" sz="2800" dirty="0" err="1" smtClean="0"/>
              <a:t>good</a:t>
            </a:r>
            <a:r>
              <a:rPr lang="it-IT" sz="2800" dirty="0" smtClean="0"/>
              <a:t> </a:t>
            </a:r>
            <a:r>
              <a:rPr lang="it-IT" sz="2800" dirty="0" err="1" smtClean="0"/>
              <a:t>vision</a:t>
            </a:r>
            <a:r>
              <a:rPr lang="it-IT" sz="2800" dirty="0" smtClean="0"/>
              <a:t> </a:t>
            </a:r>
          </a:p>
          <a:p>
            <a:r>
              <a:rPr lang="it-IT" sz="2800" dirty="0" smtClean="0"/>
              <a:t>A </a:t>
            </a:r>
            <a:r>
              <a:rPr lang="it-IT" sz="2800" dirty="0" err="1" smtClean="0"/>
              <a:t>good</a:t>
            </a:r>
            <a:r>
              <a:rPr lang="it-IT" sz="2800" dirty="0" smtClean="0"/>
              <a:t> </a:t>
            </a:r>
            <a:r>
              <a:rPr lang="it-IT" sz="2800" dirty="0" err="1" smtClean="0"/>
              <a:t>tear</a:t>
            </a:r>
            <a:r>
              <a:rPr lang="it-IT" sz="2800" dirty="0" smtClean="0"/>
              <a:t> film </a:t>
            </a:r>
            <a:r>
              <a:rPr lang="it-IT" sz="2800" dirty="0" err="1" smtClean="0"/>
              <a:t>is</a:t>
            </a:r>
            <a:r>
              <a:rPr lang="it-IT" sz="2800" dirty="0" smtClean="0"/>
              <a:t> </a:t>
            </a:r>
            <a:r>
              <a:rPr lang="it-IT" sz="2800" dirty="0" err="1" smtClean="0"/>
              <a:t>essential</a:t>
            </a:r>
            <a:r>
              <a:rPr lang="it-IT" sz="2800" dirty="0" smtClean="0"/>
              <a:t> to the </a:t>
            </a:r>
            <a:r>
              <a:rPr lang="it-IT" sz="2800" dirty="0" err="1" smtClean="0"/>
              <a:t>final</a:t>
            </a:r>
            <a:r>
              <a:rPr lang="it-IT" sz="2800" dirty="0" smtClean="0"/>
              <a:t> </a:t>
            </a:r>
            <a:r>
              <a:rPr lang="it-IT" sz="2800" dirty="0" err="1" smtClean="0"/>
              <a:t>visual</a:t>
            </a:r>
            <a:r>
              <a:rPr lang="it-IT" sz="2800" dirty="0" smtClean="0"/>
              <a:t> </a:t>
            </a:r>
            <a:r>
              <a:rPr lang="it-IT" sz="2800" dirty="0" err="1" smtClean="0"/>
              <a:t>outcome</a:t>
            </a:r>
            <a:r>
              <a:rPr lang="it-IT" sz="2800" dirty="0" smtClean="0"/>
              <a:t> of </a:t>
            </a:r>
            <a:r>
              <a:rPr lang="it-IT" sz="2800" dirty="0" err="1" smtClean="0"/>
              <a:t>surgery</a:t>
            </a:r>
            <a:endParaRPr lang="it-IT" sz="2800" dirty="0" smtClean="0"/>
          </a:p>
          <a:p>
            <a:r>
              <a:rPr lang="it-IT" sz="2800" dirty="0" err="1" smtClean="0"/>
              <a:t>Consider</a:t>
            </a:r>
            <a:r>
              <a:rPr lang="it-IT" sz="2800" dirty="0" smtClean="0"/>
              <a:t> a treatment for the </a:t>
            </a:r>
            <a:r>
              <a:rPr lang="it-IT" sz="2800" dirty="0" err="1" smtClean="0"/>
              <a:t>ocular</a:t>
            </a:r>
            <a:r>
              <a:rPr lang="it-IT" sz="2800" dirty="0" smtClean="0"/>
              <a:t> </a:t>
            </a:r>
            <a:r>
              <a:rPr lang="it-IT" sz="2800" dirty="0" err="1" smtClean="0"/>
              <a:t>surface</a:t>
            </a:r>
            <a:r>
              <a:rPr lang="it-IT" sz="2800" dirty="0" smtClean="0"/>
              <a:t> </a:t>
            </a:r>
            <a:r>
              <a:rPr lang="it-IT" sz="2800" dirty="0" err="1" smtClean="0"/>
              <a:t>together</a:t>
            </a:r>
            <a:r>
              <a:rPr lang="it-IT" sz="2800" dirty="0" smtClean="0"/>
              <a:t> with </a:t>
            </a:r>
            <a:r>
              <a:rPr lang="it-IT" sz="2800" dirty="0" err="1" smtClean="0"/>
              <a:t>other</a:t>
            </a:r>
            <a:r>
              <a:rPr lang="it-IT" sz="2800" dirty="0" smtClean="0"/>
              <a:t> post-</a:t>
            </a:r>
            <a:r>
              <a:rPr lang="it-IT" sz="2800" dirty="0" err="1" smtClean="0"/>
              <a:t>surgical</a:t>
            </a:r>
            <a:r>
              <a:rPr lang="it-IT" sz="2800" dirty="0" smtClean="0"/>
              <a:t> </a:t>
            </a:r>
            <a:r>
              <a:rPr lang="it-IT" sz="2800" dirty="0" err="1" smtClean="0"/>
              <a:t>treatments</a:t>
            </a:r>
            <a:endParaRPr lang="it-IT" sz="2800" dirty="0"/>
          </a:p>
        </p:txBody>
      </p:sp>
    </p:spTree>
    <p:extLst>
      <p:ext uri="{BB962C8B-B14F-4D97-AF65-F5344CB8AC3E}">
        <p14:creationId xmlns:p14="http://schemas.microsoft.com/office/powerpoint/2010/main" val="2779936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1001592" y="-165478"/>
            <a:ext cx="6908800" cy="1143000"/>
          </a:xfrm>
          <a:extLst/>
        </p:spPr>
        <p:txBody>
          <a:bodyPr lIns="90488" tIns="44450" rIns="90488" bIns="44450" rtlCol="0">
            <a:normAutofit/>
          </a:bodyPr>
          <a:lstStyle/>
          <a:p>
            <a:pPr eaLnBrk="1" fontAlgn="auto" hangingPunct="1">
              <a:spcAft>
                <a:spcPts val="0"/>
              </a:spcAft>
              <a:defRPr/>
            </a:pPr>
            <a:r>
              <a:rPr lang="en-US" sz="3200" i="1" dirty="0" err="1" smtClean="0">
                <a:solidFill>
                  <a:schemeClr val="accent1">
                    <a:lumMod val="60000"/>
                    <a:lumOff val="40000"/>
                  </a:schemeClr>
                </a:solidFill>
                <a:ea typeface="+mn-ea"/>
              </a:rPr>
              <a:t>SOSTITUTO LACRIMALE IDEALE:</a:t>
            </a:r>
          </a:p>
        </p:txBody>
      </p:sp>
      <p:sp>
        <p:nvSpPr>
          <p:cNvPr id="155651" name="Rectangle 3"/>
          <p:cNvSpPr>
            <a:spLocks noGrp="1" noChangeArrowheads="1"/>
          </p:cNvSpPr>
          <p:nvPr>
            <p:ph idx="4294967295"/>
          </p:nvPr>
        </p:nvSpPr>
        <p:spPr>
          <a:xfrm>
            <a:off x="744538" y="1179513"/>
            <a:ext cx="8399462" cy="5403850"/>
          </a:xfrm>
          <a:extLst/>
        </p:spPr>
        <p:txBody>
          <a:bodyPr lIns="90488" tIns="44450" rIns="90488" bIns="44450">
            <a:noAutofit/>
          </a:bodyPr>
          <a:lstStyle/>
          <a:p>
            <a:pPr eaLnBrk="1" fontAlgn="auto" hangingPunct="1">
              <a:lnSpc>
                <a:spcPct val="110000"/>
              </a:lnSpc>
              <a:spcAft>
                <a:spcPts val="0"/>
              </a:spcAft>
              <a:buFont typeface="Wingdings 2"/>
              <a:buChar char=""/>
              <a:defRPr/>
            </a:pPr>
            <a:r>
              <a:rPr lang="en-US" sz="2400" dirty="0" smtClean="0">
                <a:solidFill>
                  <a:schemeClr val="tx2">
                    <a:lumMod val="75000"/>
                  </a:schemeClr>
                </a:solidFill>
                <a:ea typeface="+mn-ea"/>
              </a:rPr>
              <a:t>non </a:t>
            </a:r>
            <a:r>
              <a:rPr lang="en-US" sz="2400" dirty="0" err="1">
                <a:solidFill>
                  <a:schemeClr val="tx2">
                    <a:lumMod val="75000"/>
                  </a:schemeClr>
                </a:solidFill>
                <a:ea typeface="+mn-ea"/>
              </a:rPr>
              <a:t>essere</a:t>
            </a:r>
            <a:r>
              <a:rPr lang="en-US" sz="2400" dirty="0">
                <a:solidFill>
                  <a:schemeClr val="tx2">
                    <a:lumMod val="75000"/>
                  </a:schemeClr>
                </a:solidFill>
                <a:ea typeface="+mn-ea"/>
              </a:rPr>
              <a:t> </a:t>
            </a:r>
            <a:r>
              <a:rPr lang="en-US" sz="2400" dirty="0" err="1" smtClean="0">
                <a:solidFill>
                  <a:schemeClr val="tx2">
                    <a:lumMod val="75000"/>
                  </a:schemeClr>
                </a:solidFill>
                <a:ea typeface="+mn-ea"/>
              </a:rPr>
              <a:t>epitelio</a:t>
            </a:r>
            <a:r>
              <a:rPr lang="en-US" sz="2400" dirty="0" err="1">
                <a:solidFill>
                  <a:schemeClr val="tx2">
                    <a:lumMod val="75000"/>
                  </a:schemeClr>
                </a:solidFill>
                <a:ea typeface="+mn-ea"/>
              </a:rPr>
              <a:t>-</a:t>
            </a:r>
            <a:r>
              <a:rPr lang="en-US" sz="2400" dirty="0" err="1" smtClean="0">
                <a:solidFill>
                  <a:schemeClr val="tx2">
                    <a:lumMod val="75000"/>
                  </a:schemeClr>
                </a:solidFill>
                <a:ea typeface="+mn-ea"/>
              </a:rPr>
              <a:t>tossico</a:t>
            </a:r>
            <a:endParaRPr lang="en-US" sz="2400" dirty="0" smtClean="0">
              <a:solidFill>
                <a:schemeClr val="tx2">
                  <a:lumMod val="75000"/>
                </a:schemeClr>
              </a:solidFill>
              <a:ea typeface="+mn-ea"/>
            </a:endParaRPr>
          </a:p>
          <a:p>
            <a:pPr eaLnBrk="1" fontAlgn="auto" hangingPunct="1">
              <a:lnSpc>
                <a:spcPct val="110000"/>
              </a:lnSpc>
              <a:spcAft>
                <a:spcPts val="0"/>
              </a:spcAft>
              <a:buFont typeface="Wingdings 2"/>
              <a:buChar char=""/>
              <a:defRPr/>
            </a:pPr>
            <a:r>
              <a:rPr lang="en-US" sz="2400" dirty="0" err="1" smtClean="0">
                <a:ea typeface="+mn-ea"/>
              </a:rPr>
              <a:t>creare</a:t>
            </a:r>
            <a:r>
              <a:rPr lang="en-US" sz="2400" dirty="0" smtClean="0">
                <a:ea typeface="+mn-ea"/>
              </a:rPr>
              <a:t> </a:t>
            </a:r>
            <a:r>
              <a:rPr lang="en-US" sz="2400" dirty="0">
                <a:ea typeface="+mn-ea"/>
              </a:rPr>
              <a:t>un </a:t>
            </a:r>
            <a:r>
              <a:rPr lang="en-US" sz="2400" dirty="0" err="1">
                <a:ea typeface="+mn-ea"/>
              </a:rPr>
              <a:t>ambiente</a:t>
            </a:r>
            <a:r>
              <a:rPr lang="en-US" sz="2400" dirty="0">
                <a:ea typeface="+mn-ea"/>
              </a:rPr>
              <a:t> </a:t>
            </a:r>
            <a:r>
              <a:rPr lang="en-US" sz="2400" dirty="0" err="1">
                <a:ea typeface="+mn-ea"/>
              </a:rPr>
              <a:t>adeguato</a:t>
            </a:r>
            <a:r>
              <a:rPr lang="en-US" sz="2400" dirty="0">
                <a:ea typeface="+mn-ea"/>
              </a:rPr>
              <a:t> per </a:t>
            </a:r>
            <a:r>
              <a:rPr lang="en-US" sz="2400" dirty="0" err="1">
                <a:ea typeface="+mn-ea"/>
              </a:rPr>
              <a:t>riparazione</a:t>
            </a:r>
            <a:r>
              <a:rPr lang="en-US" sz="2400" dirty="0">
                <a:ea typeface="+mn-ea"/>
              </a:rPr>
              <a:t>, </a:t>
            </a:r>
            <a:r>
              <a:rPr lang="en-US" sz="2400" dirty="0" err="1">
                <a:ea typeface="+mn-ea"/>
              </a:rPr>
              <a:t>conservazione</a:t>
            </a:r>
            <a:r>
              <a:rPr lang="en-US" sz="2400" dirty="0">
                <a:ea typeface="+mn-ea"/>
              </a:rPr>
              <a:t> e turnover </a:t>
            </a:r>
            <a:r>
              <a:rPr lang="en-US" sz="2400" dirty="0" err="1" smtClean="0">
                <a:ea typeface="+mn-ea"/>
              </a:rPr>
              <a:t>cellulare</a:t>
            </a:r>
            <a:endParaRPr lang="en-US" sz="2400" dirty="0" smtClean="0">
              <a:ea typeface="+mn-ea"/>
            </a:endParaRPr>
          </a:p>
          <a:p>
            <a:pPr eaLnBrk="1" fontAlgn="auto" hangingPunct="1">
              <a:lnSpc>
                <a:spcPct val="110000"/>
              </a:lnSpc>
              <a:spcAft>
                <a:spcPts val="0"/>
              </a:spcAft>
              <a:buFont typeface="Wingdings 2"/>
              <a:buChar char=""/>
              <a:defRPr/>
            </a:pPr>
            <a:r>
              <a:rPr lang="en-US" sz="2400" dirty="0" err="1" smtClean="0">
                <a:ea typeface="+mn-ea"/>
              </a:rPr>
              <a:t>ricostituire</a:t>
            </a:r>
            <a:r>
              <a:rPr lang="en-US" sz="2400" dirty="0" smtClean="0">
                <a:ea typeface="+mn-ea"/>
              </a:rPr>
              <a:t> </a:t>
            </a:r>
            <a:r>
              <a:rPr lang="en-US" sz="2400" dirty="0" err="1">
                <a:ea typeface="+mn-ea"/>
              </a:rPr>
              <a:t>il</a:t>
            </a:r>
            <a:r>
              <a:rPr lang="en-US" sz="2400" dirty="0">
                <a:ea typeface="+mn-ea"/>
              </a:rPr>
              <a:t> volume del film </a:t>
            </a:r>
            <a:r>
              <a:rPr lang="en-US" sz="2400" dirty="0" err="1">
                <a:ea typeface="+mn-ea"/>
              </a:rPr>
              <a:t>lacrimale</a:t>
            </a:r>
            <a:r>
              <a:rPr lang="en-US" sz="2400" dirty="0">
                <a:ea typeface="+mn-ea"/>
              </a:rPr>
              <a:t> </a:t>
            </a:r>
            <a:r>
              <a:rPr lang="en-US" sz="2400" dirty="0" err="1">
                <a:ea typeface="+mn-ea"/>
              </a:rPr>
              <a:t>senza</a:t>
            </a:r>
            <a:r>
              <a:rPr lang="en-US" sz="2400" dirty="0">
                <a:ea typeface="+mn-ea"/>
              </a:rPr>
              <a:t> </a:t>
            </a:r>
            <a:r>
              <a:rPr lang="en-US" sz="2400" dirty="0" err="1">
                <a:ea typeface="+mn-ea"/>
              </a:rPr>
              <a:t>disturbi</a:t>
            </a:r>
            <a:r>
              <a:rPr lang="en-US" sz="2400" dirty="0">
                <a:ea typeface="+mn-ea"/>
              </a:rPr>
              <a:t> </a:t>
            </a:r>
            <a:r>
              <a:rPr lang="en-US" sz="2400" dirty="0" err="1">
                <a:ea typeface="+mn-ea"/>
              </a:rPr>
              <a:t>della</a:t>
            </a:r>
            <a:r>
              <a:rPr lang="en-US" sz="2400" dirty="0">
                <a:ea typeface="+mn-ea"/>
              </a:rPr>
              <a:t> </a:t>
            </a:r>
            <a:r>
              <a:rPr lang="en-US" sz="2400" dirty="0" err="1" smtClean="0">
                <a:ea typeface="+mn-ea"/>
              </a:rPr>
              <a:t>visione</a:t>
            </a:r>
            <a:endParaRPr lang="en-US" sz="2400" dirty="0" smtClean="0">
              <a:ea typeface="+mn-ea"/>
            </a:endParaRPr>
          </a:p>
          <a:p>
            <a:pPr eaLnBrk="1" fontAlgn="auto" hangingPunct="1">
              <a:lnSpc>
                <a:spcPct val="110000"/>
              </a:lnSpc>
              <a:spcAft>
                <a:spcPts val="0"/>
              </a:spcAft>
              <a:buFont typeface="Wingdings 2"/>
              <a:buChar char=""/>
              <a:defRPr/>
            </a:pPr>
            <a:r>
              <a:rPr lang="en-US" sz="2400" dirty="0" err="1" smtClean="0">
                <a:ea typeface="+mn-ea"/>
              </a:rPr>
              <a:t>avere</a:t>
            </a:r>
            <a:r>
              <a:rPr lang="en-US" sz="2400" dirty="0" smtClean="0">
                <a:ea typeface="+mn-ea"/>
              </a:rPr>
              <a:t> </a:t>
            </a:r>
            <a:r>
              <a:rPr lang="en-US" sz="2400" dirty="0">
                <a:ea typeface="+mn-ea"/>
              </a:rPr>
              <a:t>un </a:t>
            </a:r>
            <a:r>
              <a:rPr lang="en-US" sz="2400" dirty="0" err="1">
                <a:ea typeface="+mn-ea"/>
              </a:rPr>
              <a:t>lungo</a:t>
            </a:r>
            <a:r>
              <a:rPr lang="en-US" sz="2400" dirty="0">
                <a:ea typeface="+mn-ea"/>
              </a:rPr>
              <a:t> tempo di </a:t>
            </a:r>
            <a:r>
              <a:rPr lang="en-US" sz="2400" dirty="0" err="1">
                <a:ea typeface="+mn-ea"/>
              </a:rPr>
              <a:t>permanenza</a:t>
            </a:r>
            <a:r>
              <a:rPr lang="en-US" sz="2400" dirty="0">
                <a:ea typeface="+mn-ea"/>
              </a:rPr>
              <a:t> </a:t>
            </a:r>
            <a:r>
              <a:rPr lang="en-US" sz="2400" dirty="0" err="1">
                <a:ea typeface="+mn-ea"/>
              </a:rPr>
              <a:t>sulla</a:t>
            </a:r>
            <a:r>
              <a:rPr lang="en-US" sz="2400" dirty="0">
                <a:ea typeface="+mn-ea"/>
              </a:rPr>
              <a:t> </a:t>
            </a:r>
            <a:r>
              <a:rPr lang="en-US" sz="2400" dirty="0" err="1">
                <a:ea typeface="+mn-ea"/>
              </a:rPr>
              <a:t>superficie</a:t>
            </a:r>
            <a:r>
              <a:rPr lang="en-US" sz="2400" dirty="0">
                <a:ea typeface="+mn-ea"/>
              </a:rPr>
              <a:t> </a:t>
            </a:r>
            <a:r>
              <a:rPr lang="en-US" sz="2400" dirty="0" err="1" smtClean="0">
                <a:ea typeface="+mn-ea"/>
              </a:rPr>
              <a:t>oculare</a:t>
            </a:r>
            <a:endParaRPr lang="en-US" sz="2400" dirty="0" smtClean="0">
              <a:ea typeface="+mn-ea"/>
            </a:endParaRPr>
          </a:p>
          <a:p>
            <a:pPr eaLnBrk="1" fontAlgn="auto" hangingPunct="1">
              <a:lnSpc>
                <a:spcPct val="110000"/>
              </a:lnSpc>
              <a:spcAft>
                <a:spcPts val="0"/>
              </a:spcAft>
              <a:buFont typeface="Wingdings 2"/>
              <a:buChar char=""/>
              <a:defRPr/>
            </a:pPr>
            <a:r>
              <a:rPr lang="en-US" sz="2400" dirty="0" err="1" smtClean="0">
                <a:ea typeface="+mn-ea"/>
              </a:rPr>
              <a:t>avere</a:t>
            </a:r>
            <a:r>
              <a:rPr lang="en-US" sz="2400" dirty="0" smtClean="0">
                <a:ea typeface="+mn-ea"/>
              </a:rPr>
              <a:t> </a:t>
            </a:r>
            <a:r>
              <a:rPr lang="en-US" sz="2400" dirty="0" err="1">
                <a:ea typeface="+mn-ea"/>
              </a:rPr>
              <a:t>efficiente</a:t>
            </a:r>
            <a:r>
              <a:rPr lang="en-US" sz="2400" dirty="0">
                <a:ea typeface="+mn-ea"/>
              </a:rPr>
              <a:t> </a:t>
            </a:r>
            <a:r>
              <a:rPr lang="en-US" sz="2400" dirty="0" err="1">
                <a:ea typeface="+mn-ea"/>
              </a:rPr>
              <a:t>azione</a:t>
            </a:r>
            <a:r>
              <a:rPr lang="en-US" sz="2400" dirty="0">
                <a:ea typeface="+mn-ea"/>
              </a:rPr>
              <a:t> </a:t>
            </a:r>
            <a:r>
              <a:rPr lang="en-US" sz="2400" dirty="0" err="1" smtClean="0">
                <a:ea typeface="+mn-ea"/>
              </a:rPr>
              <a:t>reologica</a:t>
            </a:r>
            <a:endParaRPr lang="en-US" sz="2400" dirty="0">
              <a:ea typeface="+mn-ea"/>
            </a:endParaRPr>
          </a:p>
          <a:p>
            <a:pPr eaLnBrk="1" fontAlgn="auto" hangingPunct="1">
              <a:lnSpc>
                <a:spcPct val="110000"/>
              </a:lnSpc>
              <a:spcAft>
                <a:spcPts val="0"/>
              </a:spcAft>
              <a:buFont typeface="Wingdings 2"/>
              <a:buChar char=""/>
              <a:defRPr/>
            </a:pPr>
            <a:r>
              <a:rPr lang="en-US" sz="2400" dirty="0" err="1" smtClean="0">
                <a:ea typeface="+mn-ea"/>
              </a:rPr>
              <a:t>Integrare</a:t>
            </a:r>
            <a:r>
              <a:rPr lang="en-US" sz="2400" dirty="0" smtClean="0">
                <a:ea typeface="+mn-ea"/>
              </a:rPr>
              <a:t>/</a:t>
            </a:r>
            <a:r>
              <a:rPr lang="en-US" sz="2400" dirty="0" err="1" smtClean="0">
                <a:ea typeface="+mn-ea"/>
              </a:rPr>
              <a:t>sostituire</a:t>
            </a:r>
            <a:r>
              <a:rPr lang="en-US" sz="2400" dirty="0" smtClean="0">
                <a:ea typeface="+mn-ea"/>
              </a:rPr>
              <a:t> </a:t>
            </a:r>
            <a:r>
              <a:rPr lang="en-US" sz="2400" dirty="0" err="1" smtClean="0">
                <a:ea typeface="+mn-ea"/>
              </a:rPr>
              <a:t>efficacemente</a:t>
            </a:r>
            <a:r>
              <a:rPr lang="en-US" sz="2400" dirty="0" smtClean="0">
                <a:ea typeface="+mn-ea"/>
              </a:rPr>
              <a:t> le </a:t>
            </a:r>
            <a:r>
              <a:rPr lang="en-US" sz="2400" dirty="0" err="1" smtClean="0">
                <a:ea typeface="+mn-ea"/>
              </a:rPr>
              <a:t>componenti</a:t>
            </a:r>
            <a:r>
              <a:rPr lang="en-US" sz="2400" dirty="0" smtClean="0">
                <a:ea typeface="+mn-ea"/>
              </a:rPr>
              <a:t> del film </a:t>
            </a:r>
            <a:r>
              <a:rPr lang="en-US" sz="2400" dirty="0" err="1" smtClean="0">
                <a:ea typeface="+mn-ea"/>
              </a:rPr>
              <a:t>lacrimale</a:t>
            </a:r>
            <a:endParaRPr lang="en-US" sz="2400" dirty="0">
              <a:ea typeface="+mn-ea"/>
            </a:endParaRPr>
          </a:p>
          <a:p>
            <a:pPr eaLnBrk="1" fontAlgn="auto" hangingPunct="1">
              <a:lnSpc>
                <a:spcPct val="110000"/>
              </a:lnSpc>
              <a:spcAft>
                <a:spcPts val="0"/>
              </a:spcAft>
              <a:buFont typeface="Wingdings 2"/>
              <a:buChar char=""/>
              <a:defRPr/>
            </a:pPr>
            <a:r>
              <a:rPr lang="en-US" sz="2400" dirty="0" err="1" smtClean="0">
                <a:ea typeface="+mn-ea"/>
              </a:rPr>
              <a:t>consentire</a:t>
            </a:r>
            <a:r>
              <a:rPr lang="en-US" sz="2400" dirty="0" smtClean="0">
                <a:ea typeface="+mn-ea"/>
              </a:rPr>
              <a:t> </a:t>
            </a:r>
            <a:r>
              <a:rPr lang="en-US" sz="2400" dirty="0">
                <a:ea typeface="+mn-ea"/>
              </a:rPr>
              <a:t>un </a:t>
            </a:r>
            <a:r>
              <a:rPr lang="en-US" sz="2400" dirty="0" err="1">
                <a:ea typeface="+mn-ea"/>
              </a:rPr>
              <a:t>ammiccamento</a:t>
            </a:r>
            <a:r>
              <a:rPr lang="en-US" sz="2400" dirty="0">
                <a:ea typeface="+mn-ea"/>
              </a:rPr>
              <a:t> </a:t>
            </a:r>
            <a:r>
              <a:rPr lang="en-US" sz="2400" dirty="0" err="1">
                <a:ea typeface="+mn-ea"/>
              </a:rPr>
              <a:t>regolare</a:t>
            </a:r>
            <a:endParaRPr lang="en-US" sz="2400" dirty="0">
              <a:ea typeface="+mn-ea"/>
            </a:endParaRPr>
          </a:p>
        </p:txBody>
      </p:sp>
    </p:spTree>
    <p:extLst>
      <p:ext uri="{BB962C8B-B14F-4D97-AF65-F5344CB8AC3E}">
        <p14:creationId xmlns:p14="http://schemas.microsoft.com/office/powerpoint/2010/main" val="32775819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0" y="0"/>
            <a:ext cx="9144000" cy="1254125"/>
          </a:xfrm>
        </p:spPr>
        <p:txBody>
          <a:bodyPr rtlCol="0">
            <a:normAutofit/>
          </a:bodyPr>
          <a:lstStyle/>
          <a:p>
            <a:pPr eaLnBrk="1" fontAlgn="auto" hangingPunct="1">
              <a:spcAft>
                <a:spcPts val="0"/>
              </a:spcAft>
              <a:defRPr/>
            </a:pPr>
            <a:r>
              <a:rPr lang="en-US" sz="3200" i="1" dirty="0" err="1" smtClean="0">
                <a:solidFill>
                  <a:schemeClr val="accent1">
                    <a:lumMod val="60000"/>
                    <a:lumOff val="40000"/>
                  </a:schemeClr>
                </a:solidFill>
                <a:ea typeface="+mj-ea"/>
              </a:rPr>
              <a:t>Tecnologia</a:t>
            </a:r>
            <a:r>
              <a:rPr lang="en-US" sz="3200" i="1" dirty="0" smtClean="0">
                <a:solidFill>
                  <a:schemeClr val="accent1">
                    <a:lumMod val="60000"/>
                    <a:lumOff val="40000"/>
                  </a:schemeClr>
                </a:solidFill>
                <a:ea typeface="+mj-ea"/>
              </a:rPr>
              <a:t> </a:t>
            </a:r>
            <a:r>
              <a:rPr lang="en-US" sz="3200" i="1" dirty="0" err="1" smtClean="0">
                <a:solidFill>
                  <a:schemeClr val="accent1">
                    <a:lumMod val="60000"/>
                    <a:lumOff val="40000"/>
                  </a:schemeClr>
                </a:solidFill>
                <a:ea typeface="+mj-ea"/>
              </a:rPr>
              <a:t>avanzata</a:t>
            </a:r>
            <a:endParaRPr lang="en-US" sz="3200" i="1" dirty="0">
              <a:solidFill>
                <a:schemeClr val="accent1">
                  <a:lumMod val="60000"/>
                  <a:lumOff val="40000"/>
                </a:schemeClr>
              </a:solidFill>
              <a:ea typeface="+mj-ea"/>
            </a:endParaRPr>
          </a:p>
        </p:txBody>
      </p:sp>
      <p:pic>
        <p:nvPicPr>
          <p:cNvPr id="54275" name="Picture 4"/>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17597" t="7215" r="14474" b="11347"/>
          <a:stretch/>
        </p:blipFill>
        <p:spPr bwMode="auto">
          <a:xfrm>
            <a:off x="6168231" y="947320"/>
            <a:ext cx="1531980" cy="2821810"/>
          </a:xfrm>
        </p:spPr>
      </p:pic>
      <p:sp>
        <p:nvSpPr>
          <p:cNvPr id="5" name="Rectangle 3"/>
          <p:cNvSpPr txBox="1">
            <a:spLocks noChangeArrowheads="1"/>
          </p:cNvSpPr>
          <p:nvPr/>
        </p:nvSpPr>
        <p:spPr>
          <a:xfrm>
            <a:off x="395288" y="1675379"/>
            <a:ext cx="5238668" cy="4319473"/>
          </a:xfrm>
          <a:prstGeom prst="rect">
            <a:avLst/>
          </a:prstGeom>
        </p:spPr>
        <p:txBody>
          <a:bodyPr/>
          <a:lstStyle/>
          <a:p>
            <a:pPr marL="342900" indent="-342900" defTabSz="914400" fontAlgn="base">
              <a:lnSpc>
                <a:spcPct val="90000"/>
              </a:lnSpc>
              <a:spcBef>
                <a:spcPct val="70000"/>
              </a:spcBef>
              <a:spcAft>
                <a:spcPct val="0"/>
              </a:spcAft>
              <a:buFontTx/>
              <a:buChar char="•"/>
              <a:defRPr/>
            </a:pPr>
            <a:r>
              <a:rPr lang="en-US" sz="2400" kern="0" dirty="0" err="1">
                <a:solidFill>
                  <a:srgbClr val="616365"/>
                </a:solidFill>
                <a:latin typeface="Arial"/>
                <a:ea typeface="ＭＳ Ｐゴシック" charset="0"/>
                <a:cs typeface="Arial"/>
              </a:rPr>
              <a:t>Componenti</a:t>
            </a:r>
            <a:r>
              <a:rPr lang="en-US" sz="2400" kern="0" dirty="0">
                <a:solidFill>
                  <a:srgbClr val="616365"/>
                </a:solidFill>
                <a:latin typeface="Arial"/>
                <a:ea typeface="ＭＳ Ｐゴシック" charset="0"/>
                <a:cs typeface="Arial"/>
              </a:rPr>
              <a:t> </a:t>
            </a:r>
            <a:r>
              <a:rPr lang="en-US" sz="2400" kern="0" dirty="0" err="1" smtClean="0">
                <a:solidFill>
                  <a:srgbClr val="616365"/>
                </a:solidFill>
                <a:latin typeface="Arial"/>
                <a:ea typeface="ＭＳ Ｐゴシック" charset="0"/>
                <a:cs typeface="Arial"/>
              </a:rPr>
              <a:t>attivi</a:t>
            </a:r>
            <a:r>
              <a:rPr lang="en-US" sz="2400" kern="0" dirty="0" smtClean="0">
                <a:solidFill>
                  <a:srgbClr val="616365"/>
                </a:solidFill>
                <a:latin typeface="Arial"/>
                <a:ea typeface="ＭＳ Ｐゴシック" charset="0"/>
                <a:cs typeface="Arial"/>
              </a:rPr>
              <a:t>: </a:t>
            </a:r>
            <a:r>
              <a:rPr lang="en-US" sz="2400" kern="0" dirty="0">
                <a:solidFill>
                  <a:srgbClr val="616365"/>
                </a:solidFill>
                <a:latin typeface="Arial"/>
                <a:ea typeface="ＭＳ Ｐゴシック" charset="0"/>
                <a:cs typeface="Arial"/>
              </a:rPr>
              <a:t>Polyethylene Glycol 400, Propylene </a:t>
            </a:r>
            <a:r>
              <a:rPr lang="en-US" sz="2400" kern="0" dirty="0" smtClean="0">
                <a:solidFill>
                  <a:srgbClr val="616365"/>
                </a:solidFill>
                <a:latin typeface="Arial"/>
                <a:ea typeface="ＭＳ Ｐゴシック" charset="0"/>
                <a:cs typeface="Arial"/>
              </a:rPr>
              <a:t>Glycol, </a:t>
            </a:r>
            <a:r>
              <a:rPr lang="en-US" sz="2400" kern="0" dirty="0" err="1" smtClean="0">
                <a:solidFill>
                  <a:srgbClr val="616365"/>
                </a:solidFill>
                <a:latin typeface="Arial"/>
                <a:ea typeface="ＭＳ Ｐゴシック" charset="0"/>
                <a:cs typeface="Arial"/>
              </a:rPr>
              <a:t>Ialuronato</a:t>
            </a:r>
            <a:r>
              <a:rPr lang="en-US" sz="2400" kern="0" dirty="0" smtClean="0">
                <a:solidFill>
                  <a:srgbClr val="616365"/>
                </a:solidFill>
                <a:latin typeface="Arial"/>
                <a:ea typeface="ＭＳ Ｐゴシック" charset="0"/>
                <a:cs typeface="Arial"/>
              </a:rPr>
              <a:t> di </a:t>
            </a:r>
            <a:r>
              <a:rPr lang="en-US" sz="2400" kern="0" dirty="0" err="1" smtClean="0">
                <a:solidFill>
                  <a:srgbClr val="616365"/>
                </a:solidFill>
                <a:latin typeface="Arial"/>
                <a:ea typeface="ＭＳ Ｐゴシック" charset="0"/>
                <a:cs typeface="Arial"/>
              </a:rPr>
              <a:t>Sodio</a:t>
            </a:r>
            <a:r>
              <a:rPr lang="en-US" sz="2400" kern="0" dirty="0" smtClean="0">
                <a:solidFill>
                  <a:srgbClr val="616365"/>
                </a:solidFill>
                <a:latin typeface="Arial"/>
                <a:ea typeface="ＭＳ Ｐゴシック" charset="0"/>
                <a:cs typeface="Arial"/>
              </a:rPr>
              <a:t>, </a:t>
            </a:r>
            <a:r>
              <a:rPr lang="en-US" sz="2400" kern="0" dirty="0" err="1" smtClean="0">
                <a:solidFill>
                  <a:srgbClr val="616365"/>
                </a:solidFill>
                <a:latin typeface="Arial"/>
                <a:ea typeface="ＭＳ Ｐゴシック" charset="0"/>
                <a:cs typeface="Arial"/>
              </a:rPr>
              <a:t>Trigliceridi</a:t>
            </a:r>
            <a:endParaRPr lang="en-US" sz="2400" kern="0" dirty="0">
              <a:solidFill>
                <a:srgbClr val="616365"/>
              </a:solidFill>
              <a:latin typeface="Arial"/>
              <a:ea typeface="ＭＳ Ｐゴシック" charset="0"/>
              <a:cs typeface="Arial"/>
            </a:endParaRPr>
          </a:p>
          <a:p>
            <a:pPr marL="342900" indent="-342900" defTabSz="914400" fontAlgn="base">
              <a:lnSpc>
                <a:spcPct val="90000"/>
              </a:lnSpc>
              <a:spcBef>
                <a:spcPct val="70000"/>
              </a:spcBef>
              <a:spcAft>
                <a:spcPct val="0"/>
              </a:spcAft>
              <a:buFontTx/>
              <a:buChar char="•"/>
              <a:defRPr/>
            </a:pPr>
            <a:r>
              <a:rPr lang="en-US" sz="2400" kern="0" dirty="0" err="1" smtClean="0">
                <a:solidFill>
                  <a:srgbClr val="616365"/>
                </a:solidFill>
                <a:latin typeface="Arial"/>
                <a:ea typeface="ＭＳ Ｐゴシック" charset="0"/>
                <a:cs typeface="Arial"/>
              </a:rPr>
              <a:t>Altri</a:t>
            </a:r>
            <a:r>
              <a:rPr lang="en-US" sz="2400" kern="0" dirty="0" smtClean="0">
                <a:solidFill>
                  <a:srgbClr val="616365"/>
                </a:solidFill>
                <a:latin typeface="Arial"/>
                <a:ea typeface="ＭＳ Ｐゴシック" charset="0"/>
                <a:cs typeface="Arial"/>
              </a:rPr>
              <a:t> </a:t>
            </a:r>
            <a:r>
              <a:rPr lang="en-US" sz="2400" kern="0" dirty="0" err="1">
                <a:solidFill>
                  <a:srgbClr val="616365"/>
                </a:solidFill>
                <a:latin typeface="Arial"/>
                <a:ea typeface="ＭＳ Ｐゴシック" charset="0"/>
                <a:cs typeface="Arial"/>
              </a:rPr>
              <a:t>componenti</a:t>
            </a:r>
            <a:r>
              <a:rPr lang="en-US" sz="2400" kern="0" dirty="0">
                <a:solidFill>
                  <a:srgbClr val="616365"/>
                </a:solidFill>
                <a:latin typeface="Arial"/>
                <a:ea typeface="ＭＳ Ｐゴシック" charset="0"/>
                <a:cs typeface="Arial"/>
              </a:rPr>
              <a:t>: HP-</a:t>
            </a:r>
            <a:r>
              <a:rPr lang="en-US" sz="2400" kern="0" dirty="0" smtClean="0">
                <a:solidFill>
                  <a:srgbClr val="616365"/>
                </a:solidFill>
                <a:latin typeface="Arial"/>
                <a:ea typeface="ＭＳ Ｐゴシック" charset="0"/>
                <a:cs typeface="Arial"/>
              </a:rPr>
              <a:t>Guar, </a:t>
            </a:r>
            <a:r>
              <a:rPr lang="en-US" sz="2400" kern="0" dirty="0" err="1" smtClean="0">
                <a:solidFill>
                  <a:srgbClr val="616365"/>
                </a:solidFill>
                <a:latin typeface="Arial"/>
                <a:ea typeface="ＭＳ Ｐゴシック" charset="0"/>
                <a:cs typeface="Arial"/>
              </a:rPr>
              <a:t>acido</a:t>
            </a:r>
            <a:r>
              <a:rPr lang="en-US" sz="2400" kern="0" dirty="0" smtClean="0">
                <a:solidFill>
                  <a:srgbClr val="616365"/>
                </a:solidFill>
                <a:latin typeface="Arial"/>
                <a:ea typeface="ＭＳ Ｐゴシック" charset="0"/>
                <a:cs typeface="Arial"/>
              </a:rPr>
              <a:t> </a:t>
            </a:r>
            <a:r>
              <a:rPr lang="en-US" sz="2400" kern="0" dirty="0" err="1">
                <a:solidFill>
                  <a:srgbClr val="616365"/>
                </a:solidFill>
                <a:latin typeface="Arial"/>
                <a:ea typeface="ＭＳ Ｐゴシック" charset="0"/>
                <a:cs typeface="Arial"/>
              </a:rPr>
              <a:t>borico</a:t>
            </a:r>
            <a:r>
              <a:rPr lang="en-US" sz="2400" kern="0" dirty="0">
                <a:solidFill>
                  <a:srgbClr val="616365"/>
                </a:solidFill>
                <a:latin typeface="Arial"/>
                <a:ea typeface="ＭＳ Ｐゴシック" charset="0"/>
                <a:cs typeface="Arial"/>
              </a:rPr>
              <a:t>, </a:t>
            </a:r>
            <a:r>
              <a:rPr lang="en-US" sz="2400" kern="0" dirty="0" err="1" smtClean="0">
                <a:solidFill>
                  <a:srgbClr val="616365"/>
                </a:solidFill>
                <a:latin typeface="Arial"/>
                <a:ea typeface="ＭＳ Ｐゴシック" charset="0"/>
                <a:cs typeface="Arial"/>
              </a:rPr>
              <a:t>sorbitolo</a:t>
            </a:r>
            <a:r>
              <a:rPr lang="en-US" sz="2400" kern="0" dirty="0" smtClean="0">
                <a:solidFill>
                  <a:srgbClr val="616365"/>
                </a:solidFill>
                <a:latin typeface="Arial"/>
                <a:ea typeface="ＭＳ Ｐゴシック" charset="0"/>
                <a:cs typeface="Arial"/>
              </a:rPr>
              <a:t>, </a:t>
            </a:r>
            <a:r>
              <a:rPr lang="en-US" sz="2400" kern="0" dirty="0" err="1">
                <a:solidFill>
                  <a:srgbClr val="616365"/>
                </a:solidFill>
                <a:latin typeface="Arial"/>
                <a:ea typeface="ＭＳ Ｐゴシック" charset="0"/>
                <a:cs typeface="Arial"/>
              </a:rPr>
              <a:t>cloruro</a:t>
            </a:r>
            <a:r>
              <a:rPr lang="en-US" sz="2400" kern="0" dirty="0">
                <a:solidFill>
                  <a:srgbClr val="616365"/>
                </a:solidFill>
                <a:latin typeface="Arial"/>
                <a:ea typeface="ＭＳ Ｐゴシック" charset="0"/>
                <a:cs typeface="Arial"/>
              </a:rPr>
              <a:t> di </a:t>
            </a:r>
            <a:r>
              <a:rPr lang="en-US" sz="2400" kern="0" dirty="0" err="1">
                <a:solidFill>
                  <a:srgbClr val="616365"/>
                </a:solidFill>
                <a:latin typeface="Arial"/>
                <a:ea typeface="ＭＳ Ｐゴシック" charset="0"/>
                <a:cs typeface="Arial"/>
              </a:rPr>
              <a:t>potassio</a:t>
            </a:r>
            <a:r>
              <a:rPr lang="en-US" sz="2400" kern="0" dirty="0">
                <a:solidFill>
                  <a:srgbClr val="616365"/>
                </a:solidFill>
                <a:latin typeface="Arial"/>
                <a:ea typeface="ＭＳ Ｐゴシック" charset="0"/>
                <a:cs typeface="Arial"/>
              </a:rPr>
              <a:t>, </a:t>
            </a:r>
            <a:r>
              <a:rPr lang="en-US" sz="2400" kern="0" dirty="0" err="1">
                <a:solidFill>
                  <a:srgbClr val="616365"/>
                </a:solidFill>
                <a:latin typeface="Arial"/>
                <a:ea typeface="ＭＳ Ｐゴシック" charset="0"/>
                <a:cs typeface="Arial"/>
              </a:rPr>
              <a:t>cloruro</a:t>
            </a:r>
            <a:r>
              <a:rPr lang="en-US" sz="2400" kern="0" dirty="0">
                <a:solidFill>
                  <a:srgbClr val="616365"/>
                </a:solidFill>
                <a:latin typeface="Arial"/>
                <a:ea typeface="ＭＳ Ｐゴシック" charset="0"/>
                <a:cs typeface="Arial"/>
              </a:rPr>
              <a:t> di </a:t>
            </a:r>
            <a:r>
              <a:rPr lang="en-US" sz="2400" kern="0" dirty="0" err="1">
                <a:solidFill>
                  <a:srgbClr val="616365"/>
                </a:solidFill>
                <a:latin typeface="Arial"/>
                <a:ea typeface="ＭＳ Ｐゴシック" charset="0"/>
                <a:cs typeface="Arial"/>
              </a:rPr>
              <a:t>sodio</a:t>
            </a:r>
            <a:r>
              <a:rPr lang="en-US" sz="2400" kern="0" dirty="0">
                <a:solidFill>
                  <a:srgbClr val="616365"/>
                </a:solidFill>
                <a:latin typeface="Arial"/>
                <a:ea typeface="ＭＳ Ｐゴシック" charset="0"/>
                <a:cs typeface="Arial"/>
              </a:rPr>
              <a:t>, </a:t>
            </a:r>
            <a:r>
              <a:rPr lang="en-US" sz="2400" kern="0" dirty="0" err="1">
                <a:solidFill>
                  <a:srgbClr val="616365"/>
                </a:solidFill>
                <a:latin typeface="Arial"/>
                <a:ea typeface="ＭＳ Ｐゴシック" charset="0"/>
                <a:cs typeface="Arial"/>
              </a:rPr>
              <a:t>aminometilpropanolo</a:t>
            </a:r>
            <a:r>
              <a:rPr lang="en-US" sz="2400" kern="0" dirty="0">
                <a:solidFill>
                  <a:srgbClr val="616365"/>
                </a:solidFill>
                <a:latin typeface="Arial"/>
                <a:ea typeface="ＭＳ Ｐゴシック" charset="0"/>
                <a:cs typeface="Arial"/>
              </a:rPr>
              <a:t>, </a:t>
            </a:r>
            <a:r>
              <a:rPr lang="en-US" sz="2400" kern="0" dirty="0" err="1">
                <a:solidFill>
                  <a:srgbClr val="616365"/>
                </a:solidFill>
                <a:latin typeface="Arial"/>
                <a:ea typeface="ＭＳ Ｐゴシック" charset="0"/>
                <a:cs typeface="Arial"/>
              </a:rPr>
              <a:t>acqua</a:t>
            </a:r>
            <a:r>
              <a:rPr lang="en-US" sz="2400" kern="0" dirty="0">
                <a:solidFill>
                  <a:srgbClr val="616365"/>
                </a:solidFill>
                <a:latin typeface="Arial"/>
                <a:ea typeface="ＭＳ Ｐゴシック" charset="0"/>
                <a:cs typeface="Arial"/>
              </a:rPr>
              <a:t> </a:t>
            </a:r>
            <a:r>
              <a:rPr lang="en-US" sz="2400" kern="0" dirty="0" err="1">
                <a:solidFill>
                  <a:srgbClr val="616365"/>
                </a:solidFill>
                <a:latin typeface="Arial"/>
                <a:ea typeface="ＭＳ Ｐゴシック" charset="0"/>
                <a:cs typeface="Arial"/>
              </a:rPr>
              <a:t>purificata</a:t>
            </a:r>
            <a:r>
              <a:rPr lang="en-US" sz="2400" kern="0" dirty="0">
                <a:solidFill>
                  <a:srgbClr val="616365"/>
                </a:solidFill>
                <a:latin typeface="Arial"/>
                <a:ea typeface="ＭＳ Ｐゴシック" charset="0"/>
                <a:cs typeface="Arial"/>
              </a:rPr>
              <a:t>, </a:t>
            </a:r>
            <a:endParaRPr lang="en-US" sz="2400" kern="0" dirty="0" smtClean="0">
              <a:solidFill>
                <a:srgbClr val="616365"/>
              </a:solidFill>
              <a:latin typeface="Arial"/>
              <a:ea typeface="ＭＳ Ｐゴシック" charset="0"/>
              <a:cs typeface="Arial"/>
            </a:endParaRPr>
          </a:p>
          <a:p>
            <a:pPr marL="342900" indent="-342900" defTabSz="914400" fontAlgn="base">
              <a:lnSpc>
                <a:spcPct val="90000"/>
              </a:lnSpc>
              <a:spcBef>
                <a:spcPct val="70000"/>
              </a:spcBef>
              <a:spcAft>
                <a:spcPct val="0"/>
              </a:spcAft>
              <a:buFontTx/>
              <a:buChar char="•"/>
              <a:defRPr/>
            </a:pPr>
            <a:r>
              <a:rPr lang="en-US" sz="2400" kern="0" dirty="0" smtClean="0">
                <a:solidFill>
                  <a:srgbClr val="616365"/>
                </a:solidFill>
                <a:latin typeface="Arial"/>
                <a:ea typeface="ＭＳ Ｐゴシック" charset="0"/>
                <a:cs typeface="Arial"/>
              </a:rPr>
              <a:t>Multi </a:t>
            </a:r>
            <a:r>
              <a:rPr lang="en-US" sz="2400" kern="0" dirty="0" err="1" smtClean="0">
                <a:solidFill>
                  <a:srgbClr val="616365"/>
                </a:solidFill>
                <a:latin typeface="Arial"/>
                <a:ea typeface="ＭＳ Ｐゴシック" charset="0"/>
                <a:cs typeface="Arial"/>
              </a:rPr>
              <a:t>conservante</a:t>
            </a:r>
            <a:r>
              <a:rPr lang="en-US" sz="2400" kern="0" dirty="0">
                <a:solidFill>
                  <a:srgbClr val="616365"/>
                </a:solidFill>
                <a:latin typeface="Arial"/>
                <a:ea typeface="ＭＳ Ｐゴシック" charset="0"/>
                <a:cs typeface="Arial"/>
              </a:rPr>
              <a:t>:</a:t>
            </a:r>
            <a:r>
              <a:rPr lang="en-US" sz="2400" b="1" kern="0" dirty="0">
                <a:solidFill>
                  <a:srgbClr val="616365"/>
                </a:solidFill>
                <a:latin typeface="Arial"/>
                <a:ea typeface="ＭＳ Ｐゴシック" charset="0"/>
                <a:cs typeface="Arial"/>
              </a:rPr>
              <a:t> POLYQUAD</a:t>
            </a:r>
            <a:r>
              <a:rPr lang="en-US" sz="2400" b="1" kern="0" baseline="30000" dirty="0">
                <a:solidFill>
                  <a:srgbClr val="616365"/>
                </a:solidFill>
                <a:latin typeface="Arial"/>
                <a:ea typeface="ＭＳ Ｐゴシック" charset="0"/>
                <a:cs typeface="Arial"/>
              </a:rPr>
              <a:t>®</a:t>
            </a:r>
          </a:p>
          <a:p>
            <a:pPr marL="342900" indent="-342900" defTabSz="914400" fontAlgn="base">
              <a:lnSpc>
                <a:spcPct val="90000"/>
              </a:lnSpc>
              <a:spcBef>
                <a:spcPct val="70000"/>
              </a:spcBef>
              <a:spcAft>
                <a:spcPct val="0"/>
              </a:spcAft>
              <a:buFontTx/>
              <a:buChar char="•"/>
              <a:defRPr/>
            </a:pPr>
            <a:r>
              <a:rPr lang="en-US" sz="2400" b="1" kern="0" dirty="0">
                <a:solidFill>
                  <a:srgbClr val="616365"/>
                </a:solidFill>
                <a:latin typeface="Arial"/>
                <a:ea typeface="ＭＳ Ｐゴシック" charset="0"/>
                <a:cs typeface="Arial"/>
              </a:rPr>
              <a:t>UD: </a:t>
            </a:r>
            <a:r>
              <a:rPr lang="en-US" sz="2400" b="1" kern="0" dirty="0" err="1">
                <a:solidFill>
                  <a:srgbClr val="616365"/>
                </a:solidFill>
                <a:latin typeface="Arial"/>
                <a:ea typeface="ＭＳ Ｐゴシック" charset="0"/>
                <a:cs typeface="Arial"/>
              </a:rPr>
              <a:t>senza</a:t>
            </a:r>
            <a:r>
              <a:rPr lang="en-US" sz="2400" b="1" kern="0" dirty="0">
                <a:solidFill>
                  <a:srgbClr val="616365"/>
                </a:solidFill>
                <a:latin typeface="Arial"/>
                <a:ea typeface="ＭＳ Ｐゴシック" charset="0"/>
                <a:cs typeface="Arial"/>
              </a:rPr>
              <a:t> </a:t>
            </a:r>
            <a:r>
              <a:rPr lang="en-US" sz="2400" b="1" kern="0" dirty="0" err="1">
                <a:solidFill>
                  <a:srgbClr val="616365"/>
                </a:solidFill>
                <a:latin typeface="Arial"/>
                <a:ea typeface="ＭＳ Ｐゴシック" charset="0"/>
                <a:cs typeface="Arial"/>
              </a:rPr>
              <a:t>conservanti</a:t>
            </a:r>
            <a:endParaRPr lang="en-US" sz="2400" b="1" kern="0" dirty="0">
              <a:solidFill>
                <a:srgbClr val="616365"/>
              </a:solidFill>
              <a:latin typeface="Arial"/>
              <a:ea typeface="ＭＳ Ｐゴシック" charset="0"/>
              <a:cs typeface="Arial"/>
            </a:endParaRPr>
          </a:p>
        </p:txBody>
      </p:sp>
      <p:pic>
        <p:nvPicPr>
          <p:cNvPr id="6" name="Immagine 5"/>
          <p:cNvPicPr>
            <a:picLocks noChangeAspect="1"/>
          </p:cNvPicPr>
          <p:nvPr/>
        </p:nvPicPr>
        <p:blipFill rotWithShape="1">
          <a:blip r:embed="rId3"/>
          <a:srcRect l="21544" t="3820" r="26725" b="5070"/>
          <a:stretch/>
        </p:blipFill>
        <p:spPr>
          <a:xfrm>
            <a:off x="5438269" y="3769129"/>
            <a:ext cx="1556428" cy="2741184"/>
          </a:xfrm>
          <a:prstGeom prst="rect">
            <a:avLst/>
          </a:prstGeom>
        </p:spPr>
      </p:pic>
      <p:pic>
        <p:nvPicPr>
          <p:cNvPr id="8" name="Immagine 7"/>
          <p:cNvPicPr>
            <a:picLocks noChangeAspect="1"/>
          </p:cNvPicPr>
          <p:nvPr/>
        </p:nvPicPr>
        <p:blipFill>
          <a:blip r:embed="rId4"/>
          <a:stretch>
            <a:fillRect/>
          </a:stretch>
        </p:blipFill>
        <p:spPr>
          <a:xfrm>
            <a:off x="7155427" y="2418692"/>
            <a:ext cx="1595104" cy="2978808"/>
          </a:xfrm>
          <a:prstGeom prst="rect">
            <a:avLst/>
          </a:prstGeom>
        </p:spPr>
      </p:pic>
      <p:pic>
        <p:nvPicPr>
          <p:cNvPr id="9" name="Immagine 8"/>
          <p:cNvPicPr>
            <a:picLocks noChangeAspect="1"/>
          </p:cNvPicPr>
          <p:nvPr/>
        </p:nvPicPr>
        <p:blipFill>
          <a:blip r:embed="rId5"/>
          <a:stretch>
            <a:fillRect/>
          </a:stretch>
        </p:blipFill>
        <p:spPr>
          <a:xfrm>
            <a:off x="7578745" y="3847746"/>
            <a:ext cx="1459147" cy="2662567"/>
          </a:xfrm>
          <a:prstGeom prst="rect">
            <a:avLst/>
          </a:prstGeom>
        </p:spPr>
      </p:pic>
    </p:spTree>
    <p:extLst>
      <p:ext uri="{BB962C8B-B14F-4D97-AF65-F5344CB8AC3E}">
        <p14:creationId xmlns:p14="http://schemas.microsoft.com/office/powerpoint/2010/main" val="2354722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508000"/>
            <a:ext cx="9144000" cy="5840532"/>
          </a:xfrm>
          <a:prstGeom prst="rect">
            <a:avLst/>
          </a:prstGeom>
        </p:spPr>
      </p:pic>
    </p:spTree>
    <p:extLst>
      <p:ext uri="{BB962C8B-B14F-4D97-AF65-F5344CB8AC3E}">
        <p14:creationId xmlns:p14="http://schemas.microsoft.com/office/powerpoint/2010/main" val="1036508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e 10"/>
          <p:cNvSpPr/>
          <p:nvPr/>
        </p:nvSpPr>
        <p:spPr>
          <a:xfrm>
            <a:off x="1246909" y="5426364"/>
            <a:ext cx="6950364" cy="1039091"/>
          </a:xfrm>
          <a:prstGeom prst="ellipse">
            <a:avLst/>
          </a:prstGeom>
          <a:solidFill>
            <a:schemeClr val="bg1"/>
          </a:solidFill>
          <a:ln w="31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32" name="Gruppo 31"/>
          <p:cNvGrpSpPr/>
          <p:nvPr/>
        </p:nvGrpSpPr>
        <p:grpSpPr>
          <a:xfrm>
            <a:off x="2863271" y="415638"/>
            <a:ext cx="3348182" cy="1824181"/>
            <a:chOff x="2863271" y="161637"/>
            <a:chExt cx="3348182" cy="1824181"/>
          </a:xfrm>
        </p:grpSpPr>
        <p:sp>
          <p:nvSpPr>
            <p:cNvPr id="4" name="Ovale 3"/>
            <p:cNvSpPr/>
            <p:nvPr/>
          </p:nvSpPr>
          <p:spPr>
            <a:xfrm>
              <a:off x="2863271" y="161637"/>
              <a:ext cx="3348182" cy="18241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2863271" y="923636"/>
              <a:ext cx="3348182" cy="461665"/>
            </a:xfrm>
            <a:prstGeom prst="rect">
              <a:avLst/>
            </a:prstGeom>
            <a:noFill/>
          </p:spPr>
          <p:txBody>
            <a:bodyPr wrap="square" rtlCol="0">
              <a:spAutoFit/>
            </a:bodyPr>
            <a:lstStyle/>
            <a:p>
              <a:pPr algn="ctr"/>
              <a:r>
                <a:rPr lang="it-IT" sz="2400" dirty="0" smtClean="0"/>
                <a:t>OCULAR SURGERY</a:t>
              </a:r>
              <a:endParaRPr lang="it-IT" sz="2400" dirty="0"/>
            </a:p>
          </p:txBody>
        </p:sp>
      </p:grpSp>
      <p:sp>
        <p:nvSpPr>
          <p:cNvPr id="7" name="Ovale 6"/>
          <p:cNvSpPr/>
          <p:nvPr/>
        </p:nvSpPr>
        <p:spPr>
          <a:xfrm>
            <a:off x="429505" y="2115127"/>
            <a:ext cx="3348182" cy="182418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429505" y="2458778"/>
            <a:ext cx="3348182" cy="1077218"/>
          </a:xfrm>
          <a:prstGeom prst="rect">
            <a:avLst/>
          </a:prstGeom>
          <a:noFill/>
        </p:spPr>
        <p:txBody>
          <a:bodyPr wrap="square" rtlCol="0">
            <a:spAutoFit/>
          </a:bodyPr>
          <a:lstStyle/>
          <a:p>
            <a:pPr algn="ctr"/>
            <a:r>
              <a:rPr lang="it-IT" sz="2400" dirty="0" smtClean="0"/>
              <a:t>SYSTEMIC CONDITIONS</a:t>
            </a:r>
          </a:p>
          <a:p>
            <a:pPr algn="ctr"/>
            <a:r>
              <a:rPr lang="it-IT" sz="2000" dirty="0" smtClean="0"/>
              <a:t>Age, </a:t>
            </a:r>
            <a:r>
              <a:rPr lang="it-IT" sz="2000" dirty="0" err="1"/>
              <a:t>D</a:t>
            </a:r>
            <a:r>
              <a:rPr lang="it-IT" sz="2000" dirty="0" err="1" smtClean="0"/>
              <a:t>iseases</a:t>
            </a:r>
            <a:r>
              <a:rPr lang="it-IT" sz="2000" dirty="0" smtClean="0"/>
              <a:t> (e.g. </a:t>
            </a:r>
            <a:r>
              <a:rPr lang="it-IT" sz="2000" dirty="0" err="1" smtClean="0"/>
              <a:t>Diabetes</a:t>
            </a:r>
            <a:r>
              <a:rPr lang="it-IT" sz="2000" dirty="0" smtClean="0"/>
              <a:t>),</a:t>
            </a:r>
            <a:r>
              <a:rPr lang="it-IT" sz="2000" dirty="0" err="1" smtClean="0"/>
              <a:t>Therapies</a:t>
            </a:r>
            <a:endParaRPr lang="it-IT" sz="2000" dirty="0"/>
          </a:p>
        </p:txBody>
      </p:sp>
      <p:sp>
        <p:nvSpPr>
          <p:cNvPr id="9" name="Ovale 8"/>
          <p:cNvSpPr/>
          <p:nvPr/>
        </p:nvSpPr>
        <p:spPr>
          <a:xfrm>
            <a:off x="5370945" y="2078182"/>
            <a:ext cx="3348182" cy="1824181"/>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CasellaDiTesto 9"/>
          <p:cNvSpPr txBox="1"/>
          <p:nvPr/>
        </p:nvSpPr>
        <p:spPr>
          <a:xfrm>
            <a:off x="5370945" y="2466656"/>
            <a:ext cx="3348182" cy="1384995"/>
          </a:xfrm>
          <a:prstGeom prst="rect">
            <a:avLst/>
          </a:prstGeom>
          <a:noFill/>
        </p:spPr>
        <p:txBody>
          <a:bodyPr wrap="square" rtlCol="0">
            <a:spAutoFit/>
          </a:bodyPr>
          <a:lstStyle/>
          <a:p>
            <a:pPr algn="ctr"/>
            <a:r>
              <a:rPr lang="it-IT" sz="2400" dirty="0" smtClean="0"/>
              <a:t>TOPICAL CONDITIONS</a:t>
            </a:r>
          </a:p>
          <a:p>
            <a:pPr algn="ctr"/>
            <a:r>
              <a:rPr lang="it-IT" sz="2000" dirty="0" err="1" smtClean="0"/>
              <a:t>Diseases</a:t>
            </a:r>
            <a:r>
              <a:rPr lang="it-IT" sz="2000" dirty="0" smtClean="0"/>
              <a:t> (e.g. Dry Eye, </a:t>
            </a:r>
            <a:r>
              <a:rPr lang="it-IT" sz="2000" dirty="0" err="1" smtClean="0"/>
              <a:t>allergy</a:t>
            </a:r>
            <a:r>
              <a:rPr lang="it-IT" sz="2000" dirty="0" smtClean="0"/>
              <a:t>, </a:t>
            </a:r>
            <a:r>
              <a:rPr lang="it-IT" sz="2000" dirty="0" err="1" smtClean="0"/>
              <a:t>Infections</a:t>
            </a:r>
            <a:r>
              <a:rPr lang="it-IT" sz="2000" dirty="0" smtClean="0"/>
              <a:t>) </a:t>
            </a:r>
            <a:r>
              <a:rPr lang="it-IT" sz="2000" dirty="0" err="1" smtClean="0"/>
              <a:t>Chronic</a:t>
            </a:r>
            <a:r>
              <a:rPr lang="it-IT" sz="2000" dirty="0" smtClean="0"/>
              <a:t> </a:t>
            </a:r>
            <a:r>
              <a:rPr lang="it-IT" sz="2000" dirty="0" err="1" smtClean="0"/>
              <a:t>Treatments</a:t>
            </a:r>
            <a:r>
              <a:rPr lang="it-IT" sz="2000" dirty="0" smtClean="0"/>
              <a:t> </a:t>
            </a:r>
            <a:endParaRPr lang="it-IT" sz="2000" dirty="0"/>
          </a:p>
        </p:txBody>
      </p:sp>
      <p:sp>
        <p:nvSpPr>
          <p:cNvPr id="12" name="Ovale 11"/>
          <p:cNvSpPr/>
          <p:nvPr/>
        </p:nvSpPr>
        <p:spPr>
          <a:xfrm>
            <a:off x="2955635" y="4964548"/>
            <a:ext cx="3486728" cy="1223818"/>
          </a:xfrm>
          <a:prstGeom prst="ellipse">
            <a:avLst/>
          </a:prstGeom>
          <a:solidFill>
            <a:schemeClr val="tx2">
              <a:lumMod val="20000"/>
              <a:lumOff val="80000"/>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4" name="Connettore 7 13"/>
          <p:cNvCxnSpPr/>
          <p:nvPr/>
        </p:nvCxnSpPr>
        <p:spPr>
          <a:xfrm>
            <a:off x="6442363" y="5749637"/>
            <a:ext cx="877455" cy="254000"/>
          </a:xfrm>
          <a:prstGeom prst="curvedConnector3">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 name="Connettore 7 15"/>
          <p:cNvCxnSpPr/>
          <p:nvPr/>
        </p:nvCxnSpPr>
        <p:spPr>
          <a:xfrm rot="10800000" flipV="1">
            <a:off x="2055091" y="5749637"/>
            <a:ext cx="808180" cy="254000"/>
          </a:xfrm>
          <a:prstGeom prst="curvedConnector3">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8" name="Connettore 7 17"/>
          <p:cNvCxnSpPr/>
          <p:nvPr/>
        </p:nvCxnSpPr>
        <p:spPr>
          <a:xfrm rot="10800000" flipV="1">
            <a:off x="2863271" y="6003636"/>
            <a:ext cx="300184" cy="184730"/>
          </a:xfrm>
          <a:prstGeom prst="curvedConnector3">
            <a:avLst>
              <a:gd name="adj1" fmla="val 96153"/>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4" name="Connettore 7 23"/>
          <p:cNvCxnSpPr/>
          <p:nvPr/>
        </p:nvCxnSpPr>
        <p:spPr>
          <a:xfrm>
            <a:off x="5564909" y="6142184"/>
            <a:ext cx="438727" cy="277089"/>
          </a:xfrm>
          <a:prstGeom prst="curvedConnector3">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6" name="Connettore 7 25"/>
          <p:cNvCxnSpPr/>
          <p:nvPr/>
        </p:nvCxnSpPr>
        <p:spPr>
          <a:xfrm rot="10800000" flipV="1">
            <a:off x="3394365" y="6142183"/>
            <a:ext cx="383323" cy="277089"/>
          </a:xfrm>
          <a:prstGeom prst="curvedConnector3">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8" name="Connettore 7 27"/>
          <p:cNvCxnSpPr/>
          <p:nvPr/>
        </p:nvCxnSpPr>
        <p:spPr>
          <a:xfrm>
            <a:off x="4387273" y="6188366"/>
            <a:ext cx="277091" cy="230906"/>
          </a:xfrm>
          <a:prstGeom prst="curvedConnector3">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29" name="Saetta 28"/>
          <p:cNvSpPr/>
          <p:nvPr/>
        </p:nvSpPr>
        <p:spPr>
          <a:xfrm>
            <a:off x="2863271" y="3939308"/>
            <a:ext cx="531094" cy="748148"/>
          </a:xfrm>
          <a:prstGeom prst="lightningBolt">
            <a:avLst/>
          </a:prstGeom>
          <a:solidFill>
            <a:srgbClr val="B496C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Saetta 29"/>
          <p:cNvSpPr/>
          <p:nvPr/>
        </p:nvSpPr>
        <p:spPr>
          <a:xfrm flipH="1">
            <a:off x="5472545" y="3994728"/>
            <a:ext cx="646544" cy="623456"/>
          </a:xfrm>
          <a:prstGeom prst="lightningBolt">
            <a:avLst/>
          </a:prstGeom>
          <a:solidFill>
            <a:srgbClr val="B496C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Saetta 30"/>
          <p:cNvSpPr/>
          <p:nvPr/>
        </p:nvSpPr>
        <p:spPr>
          <a:xfrm rot="1502383">
            <a:off x="4133272" y="2193637"/>
            <a:ext cx="983672" cy="2447637"/>
          </a:xfrm>
          <a:prstGeom prst="lightningBol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CasellaDiTesto 32"/>
          <p:cNvSpPr txBox="1"/>
          <p:nvPr/>
        </p:nvSpPr>
        <p:spPr>
          <a:xfrm>
            <a:off x="3394365" y="5172363"/>
            <a:ext cx="2609271" cy="830997"/>
          </a:xfrm>
          <a:prstGeom prst="rect">
            <a:avLst/>
          </a:prstGeom>
          <a:noFill/>
        </p:spPr>
        <p:txBody>
          <a:bodyPr wrap="square" rtlCol="0">
            <a:spAutoFit/>
          </a:bodyPr>
          <a:lstStyle/>
          <a:p>
            <a:pPr algn="ctr"/>
            <a:r>
              <a:rPr lang="it-IT" sz="2400" dirty="0" smtClean="0"/>
              <a:t>THE OCULAR SURFACE</a:t>
            </a:r>
            <a:endParaRPr lang="it-IT" sz="2400" dirty="0"/>
          </a:p>
        </p:txBody>
      </p:sp>
    </p:spTree>
    <p:extLst>
      <p:ext uri="{BB962C8B-B14F-4D97-AF65-F5344CB8AC3E}">
        <p14:creationId xmlns:p14="http://schemas.microsoft.com/office/powerpoint/2010/main" val="2892604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Danni conseguenti all’intervento</a:t>
            </a:r>
          </a:p>
          <a:p>
            <a:endParaRPr lang="it-IT" dirty="0"/>
          </a:p>
          <a:p>
            <a:r>
              <a:rPr lang="it-IT" dirty="0" smtClean="0"/>
              <a:t>Danni conseguenti alla condizione del paziente</a:t>
            </a:r>
          </a:p>
          <a:p>
            <a:pPr lvl="1"/>
            <a:r>
              <a:rPr lang="it-IT" dirty="0" smtClean="0"/>
              <a:t>Sistemiche (</a:t>
            </a:r>
            <a:r>
              <a:rPr lang="it-IT" dirty="0" smtClean="0"/>
              <a:t>diabete)</a:t>
            </a:r>
            <a:endParaRPr lang="it-IT" dirty="0" smtClean="0"/>
          </a:p>
          <a:p>
            <a:pPr lvl="1"/>
            <a:r>
              <a:rPr lang="it-IT" dirty="0" smtClean="0"/>
              <a:t>Topiche (dry eye, </a:t>
            </a:r>
            <a:r>
              <a:rPr lang="it-IT" dirty="0" err="1" smtClean="0"/>
              <a:t>etc</a:t>
            </a:r>
            <a:r>
              <a:rPr lang="it-IT" dirty="0" smtClean="0"/>
              <a:t>)</a:t>
            </a:r>
            <a:endParaRPr lang="it-IT" dirty="0"/>
          </a:p>
        </p:txBody>
      </p:sp>
    </p:spTree>
    <p:extLst>
      <p:ext uri="{BB962C8B-B14F-4D97-AF65-F5344CB8AC3E}">
        <p14:creationId xmlns:p14="http://schemas.microsoft.com/office/powerpoint/2010/main" val="1009131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Negli interventi chirurgici fare attenzione </a:t>
            </a:r>
            <a:r>
              <a:rPr lang="it-IT" dirty="0" smtClean="0"/>
              <a:t>all’innervazione </a:t>
            </a:r>
            <a:r>
              <a:rPr lang="it-IT" dirty="0" smtClean="0"/>
              <a:t>(</a:t>
            </a:r>
            <a:r>
              <a:rPr lang="it-IT" dirty="0" err="1" smtClean="0"/>
              <a:t>p.es</a:t>
            </a:r>
            <a:r>
              <a:rPr lang="it-IT" dirty="0" smtClean="0"/>
              <a:t>. nel paziente diabetico fare attenzione all’innervazione con confocale)</a:t>
            </a:r>
          </a:p>
          <a:p>
            <a:endParaRPr lang="it-IT" dirty="0"/>
          </a:p>
        </p:txBody>
      </p:sp>
    </p:spTree>
    <p:extLst>
      <p:ext uri="{BB962C8B-B14F-4D97-AF65-F5344CB8AC3E}">
        <p14:creationId xmlns:p14="http://schemas.microsoft.com/office/powerpoint/2010/main" val="922876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Peri-</a:t>
            </a:r>
            <a:r>
              <a:rPr lang="it-IT" dirty="0" err="1"/>
              <a:t>S</a:t>
            </a:r>
            <a:r>
              <a:rPr lang="it-IT" dirty="0" err="1" smtClean="0"/>
              <a:t>urgical</a:t>
            </a:r>
            <a:r>
              <a:rPr lang="it-IT" dirty="0" smtClean="0"/>
              <a:t> </a:t>
            </a:r>
            <a:r>
              <a:rPr lang="it-IT" dirty="0" err="1" smtClean="0"/>
              <a:t>Treatments</a:t>
            </a:r>
            <a:endParaRPr lang="it-IT" dirty="0"/>
          </a:p>
        </p:txBody>
      </p:sp>
      <p:sp>
        <p:nvSpPr>
          <p:cNvPr id="3" name="Segnaposto contenuto 2"/>
          <p:cNvSpPr>
            <a:spLocks noGrp="1"/>
          </p:cNvSpPr>
          <p:nvPr>
            <p:ph idx="1"/>
          </p:nvPr>
        </p:nvSpPr>
        <p:spPr/>
        <p:txBody>
          <a:bodyPr/>
          <a:lstStyle/>
          <a:p>
            <a:r>
              <a:rPr lang="it-IT" dirty="0" err="1" smtClean="0"/>
              <a:t>Disinfection</a:t>
            </a:r>
            <a:endParaRPr lang="it-IT" dirty="0" smtClean="0"/>
          </a:p>
          <a:p>
            <a:r>
              <a:rPr lang="it-IT" dirty="0" err="1" smtClean="0"/>
              <a:t>Surgical</a:t>
            </a:r>
            <a:r>
              <a:rPr lang="it-IT" dirty="0" smtClean="0"/>
              <a:t> Access</a:t>
            </a:r>
          </a:p>
          <a:p>
            <a:r>
              <a:rPr lang="it-IT" dirty="0" err="1" smtClean="0"/>
              <a:t>Sutures</a:t>
            </a:r>
            <a:endParaRPr lang="it-IT" dirty="0" smtClean="0"/>
          </a:p>
          <a:p>
            <a:r>
              <a:rPr lang="it-IT" dirty="0" err="1" smtClean="0"/>
              <a:t>Lid</a:t>
            </a:r>
            <a:r>
              <a:rPr lang="it-IT" dirty="0" smtClean="0"/>
              <a:t> </a:t>
            </a:r>
            <a:r>
              <a:rPr lang="it-IT" dirty="0" err="1" smtClean="0"/>
              <a:t>weakness</a:t>
            </a:r>
            <a:r>
              <a:rPr lang="it-IT" dirty="0" smtClean="0"/>
              <a:t>/</a:t>
            </a:r>
            <a:r>
              <a:rPr lang="it-IT" dirty="0" err="1" smtClean="0"/>
              <a:t>incongruence</a:t>
            </a:r>
            <a:endParaRPr lang="it-IT" dirty="0"/>
          </a:p>
        </p:txBody>
      </p:sp>
    </p:spTree>
    <p:extLst>
      <p:ext uri="{BB962C8B-B14F-4D97-AF65-F5344CB8AC3E}">
        <p14:creationId xmlns:p14="http://schemas.microsoft.com/office/powerpoint/2010/main" val="77633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olo rettangolo 1"/>
          <p:cNvSpPr/>
          <p:nvPr/>
        </p:nvSpPr>
        <p:spPr>
          <a:xfrm rot="10800000">
            <a:off x="2309090" y="1685635"/>
            <a:ext cx="1708727" cy="4802909"/>
          </a:xfrm>
          <a:prstGeom prst="r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Rettangolo 2"/>
          <p:cNvSpPr/>
          <p:nvPr/>
        </p:nvSpPr>
        <p:spPr>
          <a:xfrm>
            <a:off x="4005299" y="1523844"/>
            <a:ext cx="4146266" cy="1200329"/>
          </a:xfrm>
          <a:prstGeom prst="rect">
            <a:avLst/>
          </a:prstGeom>
          <a:noFill/>
        </p:spPr>
        <p:txBody>
          <a:bodyPr wrap="square" lIns="91440" tIns="45720" rIns="91440" bIns="45720">
            <a:spAutoFit/>
          </a:bodyPr>
          <a:lstStyle/>
          <a:p>
            <a:pPr algn="ctr"/>
            <a:r>
              <a:rPr lang="it-IT" sz="7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Refractive</a:t>
            </a:r>
            <a:endParaRPr lang="it-IT"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ndParaRPr>
          </a:p>
        </p:txBody>
      </p:sp>
      <p:sp>
        <p:nvSpPr>
          <p:cNvPr id="4" name="Rettangolo 3"/>
          <p:cNvSpPr/>
          <p:nvPr/>
        </p:nvSpPr>
        <p:spPr>
          <a:xfrm>
            <a:off x="4043509" y="2584707"/>
            <a:ext cx="3128005" cy="1107996"/>
          </a:xfrm>
          <a:prstGeom prst="rect">
            <a:avLst/>
          </a:prstGeom>
          <a:noFill/>
        </p:spPr>
        <p:txBody>
          <a:bodyPr wrap="none" lIns="91440" tIns="45720" rIns="91440" bIns="45720">
            <a:spAutoFit/>
          </a:bodyPr>
          <a:lstStyle/>
          <a:p>
            <a:pPr algn="ctr"/>
            <a:r>
              <a:rPr lang="it-IT" sz="6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Cataract</a:t>
            </a:r>
            <a:endParaRPr lang="it-IT"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ndParaRPr>
          </a:p>
        </p:txBody>
      </p:sp>
      <p:sp>
        <p:nvSpPr>
          <p:cNvPr id="5" name="Rettangolo 4"/>
          <p:cNvSpPr/>
          <p:nvPr/>
        </p:nvSpPr>
        <p:spPr>
          <a:xfrm>
            <a:off x="4092322" y="4643123"/>
            <a:ext cx="3635731" cy="830997"/>
          </a:xfrm>
          <a:prstGeom prst="rect">
            <a:avLst/>
          </a:prstGeom>
          <a:noFill/>
        </p:spPr>
        <p:txBody>
          <a:bodyPr wrap="none" lIns="91440" tIns="45720" rIns="91440" bIns="45720">
            <a:spAutoFit/>
          </a:bodyPr>
          <a:lstStyle/>
          <a:p>
            <a:pPr algn="ctr"/>
            <a:r>
              <a:rPr lang="it-IT"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Vitreo-</a:t>
            </a:r>
            <a:r>
              <a:rPr lang="it-IT" sz="4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retinal</a:t>
            </a:r>
            <a:endParaRPr lang="it-IT"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ndParaRPr>
          </a:p>
        </p:txBody>
      </p:sp>
      <p:sp>
        <p:nvSpPr>
          <p:cNvPr id="8" name="Rettangolo 7"/>
          <p:cNvSpPr/>
          <p:nvPr/>
        </p:nvSpPr>
        <p:spPr>
          <a:xfrm>
            <a:off x="588096" y="265699"/>
            <a:ext cx="7967821" cy="923330"/>
          </a:xfrm>
          <a:prstGeom prst="rect">
            <a:avLst/>
          </a:prstGeom>
          <a:noFill/>
        </p:spPr>
        <p:txBody>
          <a:bodyPr wrap="none" lIns="91440" tIns="45720" rIns="91440" bIns="45720">
            <a:spAutoFit/>
          </a:bodyPr>
          <a:lstStyle/>
          <a:p>
            <a:pPr algn="ctr"/>
            <a:r>
              <a:rPr lang="it-IT" sz="54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Ocular</a:t>
            </a:r>
            <a:r>
              <a:rPr lang="it-IT" sz="5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54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Surface</a:t>
            </a:r>
            <a:r>
              <a:rPr lang="it-IT" sz="5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it-IT" sz="54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Surgery</a:t>
            </a:r>
            <a:endParaRPr lang="it-IT" sz="54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ttangolo 8"/>
          <p:cNvSpPr/>
          <p:nvPr/>
        </p:nvSpPr>
        <p:spPr>
          <a:xfrm>
            <a:off x="4092186" y="3729333"/>
            <a:ext cx="3369207" cy="923330"/>
          </a:xfrm>
          <a:prstGeom prst="rect">
            <a:avLst/>
          </a:prstGeom>
          <a:noFill/>
        </p:spPr>
        <p:txBody>
          <a:bodyPr wrap="none" lIns="91440" tIns="45720" rIns="91440" bIns="45720">
            <a:spAutoFit/>
          </a:bodyPr>
          <a:lstStyle/>
          <a:p>
            <a:pPr algn="ctr"/>
            <a:r>
              <a:rPr lang="it-IT"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Strabismus</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ndParaRPr>
          </a:p>
        </p:txBody>
      </p:sp>
      <p:sp>
        <p:nvSpPr>
          <p:cNvPr id="11" name="CasellaDiTesto 10"/>
          <p:cNvSpPr txBox="1"/>
          <p:nvPr/>
        </p:nvSpPr>
        <p:spPr>
          <a:xfrm rot="4169911">
            <a:off x="765233" y="3789372"/>
            <a:ext cx="4470021" cy="461665"/>
          </a:xfrm>
          <a:prstGeom prst="rect">
            <a:avLst/>
          </a:prstGeom>
          <a:noFill/>
        </p:spPr>
        <p:txBody>
          <a:bodyPr wrap="square" rtlCol="0">
            <a:spAutoFit/>
          </a:bodyPr>
          <a:lstStyle/>
          <a:p>
            <a:pPr algn="ctr"/>
            <a:r>
              <a:rPr lang="it-IT" sz="2400" dirty="0" err="1" smtClean="0"/>
              <a:t>Effect</a:t>
            </a:r>
            <a:r>
              <a:rPr lang="it-IT" sz="2400" dirty="0" smtClean="0"/>
              <a:t> on </a:t>
            </a:r>
            <a:r>
              <a:rPr lang="it-IT" sz="2400" dirty="0" err="1" smtClean="0"/>
              <a:t>Ocular</a:t>
            </a:r>
            <a:r>
              <a:rPr lang="it-IT" sz="2400" dirty="0" smtClean="0"/>
              <a:t> </a:t>
            </a:r>
            <a:r>
              <a:rPr lang="it-IT" sz="2400" dirty="0" err="1" smtClean="0"/>
              <a:t>Surface</a:t>
            </a:r>
            <a:endParaRPr lang="it-IT" sz="2400" dirty="0"/>
          </a:p>
        </p:txBody>
      </p:sp>
      <p:sp>
        <p:nvSpPr>
          <p:cNvPr id="12" name="Rettangolo 11"/>
          <p:cNvSpPr/>
          <p:nvPr/>
        </p:nvSpPr>
        <p:spPr>
          <a:xfrm>
            <a:off x="4067023" y="5626799"/>
            <a:ext cx="1774394" cy="769441"/>
          </a:xfrm>
          <a:prstGeom prst="rect">
            <a:avLst/>
          </a:prstGeom>
          <a:noFill/>
        </p:spPr>
        <p:txBody>
          <a:bodyPr wrap="none" lIns="91440" tIns="45720" rIns="91440" bIns="45720">
            <a:spAutoFit/>
          </a:bodyPr>
          <a:lstStyle/>
          <a:p>
            <a:pPr algn="ctr"/>
            <a:r>
              <a:rPr lang="it-IT"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Others</a:t>
            </a:r>
            <a:endParaRPr lang="it-IT"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22389225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1"/>
          <p:cNvGrpSpPr/>
          <p:nvPr/>
        </p:nvGrpSpPr>
        <p:grpSpPr>
          <a:xfrm>
            <a:off x="6631207" y="2533514"/>
            <a:ext cx="687214" cy="1781486"/>
            <a:chOff x="8267457" y="2778987"/>
            <a:chExt cx="687214" cy="1781486"/>
          </a:xfrm>
        </p:grpSpPr>
        <p:pic>
          <p:nvPicPr>
            <p:cNvPr id="6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rot="4680000">
              <a:off x="7989387" y="3292308"/>
              <a:ext cx="1243353" cy="6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93"/>
            <p:cNvSpPr txBox="1"/>
            <p:nvPr/>
          </p:nvSpPr>
          <p:spPr>
            <a:xfrm rot="4680000">
              <a:off x="7613295" y="3437838"/>
              <a:ext cx="1781486" cy="463783"/>
            </a:xfrm>
            <a:prstGeom prst="rect">
              <a:avLst/>
            </a:prstGeom>
            <a:noFill/>
          </p:spPr>
          <p:txBody>
            <a:bodyPr wrap="square" rtlCol="0">
              <a:prstTxWarp prst="textArchUp">
                <a:avLst>
                  <a:gd name="adj" fmla="val 11193548"/>
                </a:avLst>
              </a:prstTxWarp>
              <a:spAutoFit/>
            </a:bodyPr>
            <a:lstStyle/>
            <a:p>
              <a:pPr algn="ctr"/>
              <a:r>
                <a:rPr lang="en-GB" sz="1000" dirty="0">
                  <a:solidFill>
                    <a:srgbClr val="000000"/>
                  </a:solidFill>
                  <a:latin typeface="Calisto MT"/>
                </a:rPr>
                <a:t>Allergy</a:t>
              </a:r>
            </a:p>
          </p:txBody>
        </p:sp>
      </p:grpSp>
      <p:grpSp>
        <p:nvGrpSpPr>
          <p:cNvPr id="71" name="Group 100"/>
          <p:cNvGrpSpPr/>
          <p:nvPr/>
        </p:nvGrpSpPr>
        <p:grpSpPr>
          <a:xfrm>
            <a:off x="6619995" y="3881517"/>
            <a:ext cx="687214" cy="1243353"/>
            <a:chOff x="8256245" y="3910392"/>
            <a:chExt cx="687214" cy="1243353"/>
          </a:xfrm>
        </p:grpSpPr>
        <p:pic>
          <p:nvPicPr>
            <p:cNvPr id="7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rot="6120000" flipH="1">
              <a:off x="7978175" y="4188462"/>
              <a:ext cx="1243353" cy="6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ectangle 102"/>
            <p:cNvSpPr/>
            <p:nvPr/>
          </p:nvSpPr>
          <p:spPr>
            <a:xfrm rot="16989918">
              <a:off x="8056549" y="4372223"/>
              <a:ext cx="1119217" cy="324784"/>
            </a:xfrm>
            <a:prstGeom prst="rect">
              <a:avLst/>
            </a:prstGeom>
          </p:spPr>
          <p:txBody>
            <a:bodyPr wrap="none">
              <a:prstTxWarp prst="textArchDown">
                <a:avLst>
                  <a:gd name="adj" fmla="val 470487"/>
                </a:avLst>
              </a:prstTxWarp>
              <a:spAutoFit/>
            </a:bodyPr>
            <a:lstStyle/>
            <a:p>
              <a:pPr algn="ctr"/>
              <a:r>
                <a:rPr lang="en-GB" sz="1000" dirty="0">
                  <a:solidFill>
                    <a:srgbClr val="000000"/>
                  </a:solidFill>
                  <a:latin typeface="Calisto MT"/>
                </a:rPr>
                <a:t>Contact lens wear</a:t>
              </a:r>
            </a:p>
          </p:txBody>
        </p:sp>
      </p:grpSp>
      <p:sp>
        <p:nvSpPr>
          <p:cNvPr id="5" name="TextBox 4"/>
          <p:cNvSpPr txBox="1"/>
          <p:nvPr/>
        </p:nvSpPr>
        <p:spPr>
          <a:xfrm>
            <a:off x="6092830" y="6399911"/>
            <a:ext cx="3051172" cy="461665"/>
          </a:xfrm>
          <a:prstGeom prst="rect">
            <a:avLst/>
          </a:prstGeom>
          <a:noFill/>
        </p:spPr>
        <p:txBody>
          <a:bodyPr wrap="square" rtlCol="0">
            <a:spAutoFit/>
          </a:bodyPr>
          <a:lstStyle/>
          <a:p>
            <a:pPr algn="r"/>
            <a:r>
              <a:rPr lang="en-US" sz="1200" dirty="0">
                <a:solidFill>
                  <a:prstClr val="black"/>
                </a:solidFill>
                <a:latin typeface="Calisto MT"/>
              </a:rPr>
              <a:t>Adapted from </a:t>
            </a:r>
            <a:r>
              <a:rPr lang="en-US" sz="1200" dirty="0" err="1">
                <a:solidFill>
                  <a:prstClr val="black"/>
                </a:solidFill>
                <a:latin typeface="Calisto MT"/>
              </a:rPr>
              <a:t>Baudouin</a:t>
            </a:r>
            <a:r>
              <a:rPr lang="en-US" sz="1200" dirty="0">
                <a:solidFill>
                  <a:prstClr val="black"/>
                </a:solidFill>
                <a:latin typeface="Calisto MT"/>
              </a:rPr>
              <a:t> C, </a:t>
            </a:r>
            <a:r>
              <a:rPr lang="en-US" sz="1200" dirty="0" err="1">
                <a:solidFill>
                  <a:prstClr val="black"/>
                </a:solidFill>
                <a:latin typeface="Calisto MT"/>
              </a:rPr>
              <a:t>Aragona</a:t>
            </a:r>
            <a:r>
              <a:rPr lang="en-US" sz="1200" dirty="0">
                <a:solidFill>
                  <a:prstClr val="black"/>
                </a:solidFill>
                <a:latin typeface="Calisto MT"/>
              </a:rPr>
              <a:t> P et al. </a:t>
            </a:r>
            <a:br>
              <a:rPr lang="en-US" sz="1200" dirty="0">
                <a:solidFill>
                  <a:prstClr val="black"/>
                </a:solidFill>
                <a:latin typeface="Calisto MT"/>
              </a:rPr>
            </a:br>
            <a:r>
              <a:rPr lang="en-US" sz="1200" dirty="0" err="1">
                <a:solidFill>
                  <a:prstClr val="black"/>
                </a:solidFill>
                <a:latin typeface="Calisto MT"/>
              </a:rPr>
              <a:t>Ocul</a:t>
            </a:r>
            <a:r>
              <a:rPr lang="en-US" sz="1200" dirty="0">
                <a:solidFill>
                  <a:prstClr val="black"/>
                </a:solidFill>
                <a:latin typeface="Calisto MT"/>
              </a:rPr>
              <a:t> Surf 2013.</a:t>
            </a:r>
            <a:endParaRPr lang="en-US" sz="1200" dirty="0">
              <a:solidFill>
                <a:prstClr val="black"/>
              </a:solidFill>
              <a:latin typeface="Calisto MT"/>
              <a:ea typeface="ＭＳ Ｐゴシック" pitchFamily="34" charset="-128"/>
            </a:endParaRPr>
          </a:p>
        </p:txBody>
      </p:sp>
      <p:pic>
        <p:nvPicPr>
          <p:cNvPr id="82" name="Picture 4" descr="K:\David H\AGN343 Vicious circle figure elements\AGN343 Vicious circle_inner circle_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74303" y="1753566"/>
            <a:ext cx="4510982" cy="4507942"/>
          </a:xfrm>
          <a:prstGeom prst="rect">
            <a:avLst/>
          </a:prstGeom>
          <a:noFill/>
          <a:extLst>
            <a:ext uri="{909E8E84-426E-40dd-AFC4-6F175D3DCCD1}">
              <a14:hiddenFill xmlns:a14="http://schemas.microsoft.com/office/drawing/2010/main">
                <a:solidFill>
                  <a:srgbClr val="FFFFFF"/>
                </a:solidFill>
              </a14:hiddenFill>
            </a:ext>
          </a:extLst>
        </p:spPr>
      </p:pic>
      <p:sp>
        <p:nvSpPr>
          <p:cNvPr id="146" name="Freeform 145"/>
          <p:cNvSpPr/>
          <p:nvPr/>
        </p:nvSpPr>
        <p:spPr>
          <a:xfrm>
            <a:off x="5313190" y="2213812"/>
            <a:ext cx="926767" cy="970289"/>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Lst>
            <a:ahLst/>
            <a:cxnLst>
              <a:cxn ang="0">
                <a:pos x="connsiteX0" y="connsiteY0"/>
              </a:cxn>
              <a:cxn ang="0">
                <a:pos x="connsiteX1" y="connsiteY1"/>
              </a:cxn>
            </a:cxnLst>
            <a:rect l="l" t="t" r="r" b="b"/>
            <a:pathLst>
              <a:path w="1020278" h="1097279">
                <a:moveTo>
                  <a:pt x="0" y="0"/>
                </a:moveTo>
                <a:cubicBezTo>
                  <a:pt x="522972" y="166840"/>
                  <a:pt x="959318" y="814937"/>
                  <a:pt x="1020278" y="1097279"/>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47" name="Freeform 146"/>
          <p:cNvSpPr/>
          <p:nvPr/>
        </p:nvSpPr>
        <p:spPr>
          <a:xfrm rot="9936571">
            <a:off x="3249114" y="5158336"/>
            <a:ext cx="380153" cy="484212"/>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Lst>
            <a:ahLst/>
            <a:cxnLst>
              <a:cxn ang="0">
                <a:pos x="connsiteX0" y="connsiteY0"/>
              </a:cxn>
              <a:cxn ang="0">
                <a:pos x="connsiteX1" y="connsiteY1"/>
              </a:cxn>
            </a:cxnLst>
            <a:rect l="l" t="t" r="r" b="b"/>
            <a:pathLst>
              <a:path w="1020278" h="1097279">
                <a:moveTo>
                  <a:pt x="0" y="0"/>
                </a:moveTo>
                <a:cubicBezTo>
                  <a:pt x="522972" y="166840"/>
                  <a:pt x="959318" y="814937"/>
                  <a:pt x="1020278" y="1097279"/>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50" name="Freeform 149"/>
          <p:cNvSpPr/>
          <p:nvPr/>
        </p:nvSpPr>
        <p:spPr>
          <a:xfrm rot="4600858">
            <a:off x="4321444" y="3466576"/>
            <a:ext cx="1074109" cy="2741641"/>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1522052"/>
              <a:gd name="connsiteY0" fmla="*/ 0 h 1097279"/>
              <a:gd name="connsiteX1" fmla="*/ 1020278 w 1522052"/>
              <a:gd name="connsiteY1" fmla="*/ 1097279 h 1097279"/>
              <a:gd name="connsiteX0" fmla="*/ 0 w 2098080"/>
              <a:gd name="connsiteY0" fmla="*/ 0 h 1097279"/>
              <a:gd name="connsiteX1" fmla="*/ 1020278 w 2098080"/>
              <a:gd name="connsiteY1" fmla="*/ 1097279 h 1097279"/>
              <a:gd name="connsiteX0" fmla="*/ 0 w 1915949"/>
              <a:gd name="connsiteY0" fmla="*/ 0 h 1085009"/>
              <a:gd name="connsiteX1" fmla="*/ 684811 w 1915949"/>
              <a:gd name="connsiteY1" fmla="*/ 1085009 h 1085009"/>
              <a:gd name="connsiteX0" fmla="*/ 0 w 1978775"/>
              <a:gd name="connsiteY0" fmla="*/ 0 h 1098768"/>
              <a:gd name="connsiteX1" fmla="*/ 804867 w 1978775"/>
              <a:gd name="connsiteY1" fmla="*/ 1098768 h 1098768"/>
              <a:gd name="connsiteX0" fmla="*/ 0 w 2021486"/>
              <a:gd name="connsiteY0" fmla="*/ 0 h 1098768"/>
              <a:gd name="connsiteX1" fmla="*/ 804867 w 2021486"/>
              <a:gd name="connsiteY1" fmla="*/ 1098768 h 1098768"/>
              <a:gd name="connsiteX0" fmla="*/ 0 w 2021872"/>
              <a:gd name="connsiteY0" fmla="*/ 0 h 1098768"/>
              <a:gd name="connsiteX1" fmla="*/ 804867 w 2021872"/>
              <a:gd name="connsiteY1" fmla="*/ 1098768 h 1098768"/>
            </a:gdLst>
            <a:ahLst/>
            <a:cxnLst>
              <a:cxn ang="0">
                <a:pos x="connsiteX0" y="connsiteY0"/>
              </a:cxn>
              <a:cxn ang="0">
                <a:pos x="connsiteX1" y="connsiteY1"/>
              </a:cxn>
            </a:cxnLst>
            <a:rect l="l" t="t" r="r" b="b"/>
            <a:pathLst>
              <a:path w="2021872" h="1098768">
                <a:moveTo>
                  <a:pt x="0" y="0"/>
                </a:moveTo>
                <a:cubicBezTo>
                  <a:pt x="2831730" y="303524"/>
                  <a:pt x="2287677" y="893449"/>
                  <a:pt x="804867" y="1098768"/>
                </a:cubicBezTo>
              </a:path>
            </a:pathLst>
          </a:custGeom>
          <a:noFill/>
          <a:ln w="57150" cap="sq">
            <a:solidFill>
              <a:srgbClr val="007AA5">
                <a:alpha val="50196"/>
              </a:srgb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51" name="Freeform 150"/>
          <p:cNvSpPr/>
          <p:nvPr/>
        </p:nvSpPr>
        <p:spPr>
          <a:xfrm rot="4622352">
            <a:off x="5938271" y="4798190"/>
            <a:ext cx="313078" cy="309260"/>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1 w 840258"/>
              <a:gd name="connsiteY0" fmla="*/ 0 h 1232577"/>
              <a:gd name="connsiteX1" fmla="*/ 840258 w 840258"/>
              <a:gd name="connsiteY1" fmla="*/ 1232577 h 1232577"/>
              <a:gd name="connsiteX0" fmla="*/ 1 w 840258"/>
              <a:gd name="connsiteY0" fmla="*/ 0 h 1232577"/>
              <a:gd name="connsiteX1" fmla="*/ 840258 w 840258"/>
              <a:gd name="connsiteY1" fmla="*/ 1232577 h 1232577"/>
            </a:gdLst>
            <a:ahLst/>
            <a:cxnLst>
              <a:cxn ang="0">
                <a:pos x="connsiteX0" y="connsiteY0"/>
              </a:cxn>
              <a:cxn ang="0">
                <a:pos x="connsiteX1" y="connsiteY1"/>
              </a:cxn>
            </a:cxnLst>
            <a:rect l="l" t="t" r="r" b="b"/>
            <a:pathLst>
              <a:path w="840258" h="1232577">
                <a:moveTo>
                  <a:pt x="1" y="0"/>
                </a:moveTo>
                <a:cubicBezTo>
                  <a:pt x="463033" y="382548"/>
                  <a:pt x="779298" y="950235"/>
                  <a:pt x="840258" y="1232577"/>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52" name="Freeform 151"/>
          <p:cNvSpPr/>
          <p:nvPr/>
        </p:nvSpPr>
        <p:spPr>
          <a:xfrm rot="4622352">
            <a:off x="6176215" y="4263293"/>
            <a:ext cx="323128" cy="222681"/>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Lst>
            <a:ahLst/>
            <a:cxnLst>
              <a:cxn ang="0">
                <a:pos x="connsiteX0" y="connsiteY0"/>
              </a:cxn>
              <a:cxn ang="0">
                <a:pos x="connsiteX1" y="connsiteY1"/>
              </a:cxn>
            </a:cxnLst>
            <a:rect l="l" t="t" r="r" b="b"/>
            <a:pathLst>
              <a:path w="867231" h="887511">
                <a:moveTo>
                  <a:pt x="0" y="0"/>
                </a:moveTo>
                <a:cubicBezTo>
                  <a:pt x="524976" y="324984"/>
                  <a:pt x="806270" y="605170"/>
                  <a:pt x="867230" y="887512"/>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53" name="TextBox 152"/>
          <p:cNvSpPr txBox="1"/>
          <p:nvPr/>
        </p:nvSpPr>
        <p:spPr>
          <a:xfrm>
            <a:off x="5268881" y="4489115"/>
            <a:ext cx="2160240" cy="307777"/>
          </a:xfrm>
          <a:prstGeom prst="rect">
            <a:avLst/>
          </a:prstGeom>
          <a:noFill/>
        </p:spPr>
        <p:txBody>
          <a:bodyPr wrap="square" rtlCol="0">
            <a:spAutoFit/>
          </a:bodyPr>
          <a:lstStyle/>
          <a:p>
            <a:pPr algn="ctr"/>
            <a:r>
              <a:rPr lang="en-GB" sz="1400" b="1" dirty="0">
                <a:solidFill>
                  <a:prstClr val="black"/>
                </a:solidFill>
                <a:latin typeface="Calisto MT"/>
              </a:rPr>
              <a:t>Cell damage</a:t>
            </a:r>
          </a:p>
        </p:txBody>
      </p:sp>
      <p:sp>
        <p:nvSpPr>
          <p:cNvPr id="154" name="Freeform 153"/>
          <p:cNvSpPr/>
          <p:nvPr/>
        </p:nvSpPr>
        <p:spPr>
          <a:xfrm rot="10800000">
            <a:off x="3166348" y="2935063"/>
            <a:ext cx="1857153" cy="2270560"/>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1522052"/>
              <a:gd name="connsiteY0" fmla="*/ 0 h 1097279"/>
              <a:gd name="connsiteX1" fmla="*/ 1020278 w 1522052"/>
              <a:gd name="connsiteY1" fmla="*/ 1097279 h 1097279"/>
              <a:gd name="connsiteX0" fmla="*/ 0 w 2098080"/>
              <a:gd name="connsiteY0" fmla="*/ 0 h 1097279"/>
              <a:gd name="connsiteX1" fmla="*/ 1020278 w 2098080"/>
              <a:gd name="connsiteY1" fmla="*/ 1097279 h 1097279"/>
              <a:gd name="connsiteX0" fmla="*/ 0 w 1915949"/>
              <a:gd name="connsiteY0" fmla="*/ 0 h 1085009"/>
              <a:gd name="connsiteX1" fmla="*/ 684811 w 1915949"/>
              <a:gd name="connsiteY1" fmla="*/ 1085009 h 1085009"/>
              <a:gd name="connsiteX0" fmla="*/ 0 w 1978775"/>
              <a:gd name="connsiteY0" fmla="*/ 0 h 1098768"/>
              <a:gd name="connsiteX1" fmla="*/ 804867 w 1978775"/>
              <a:gd name="connsiteY1" fmla="*/ 1098768 h 1098768"/>
              <a:gd name="connsiteX0" fmla="*/ 0 w 2021486"/>
              <a:gd name="connsiteY0" fmla="*/ 0 h 1098768"/>
              <a:gd name="connsiteX1" fmla="*/ 804867 w 2021486"/>
              <a:gd name="connsiteY1" fmla="*/ 1098768 h 1098768"/>
              <a:gd name="connsiteX0" fmla="*/ 0 w 2021872"/>
              <a:gd name="connsiteY0" fmla="*/ 0 h 1098768"/>
              <a:gd name="connsiteX1" fmla="*/ 804867 w 2021872"/>
              <a:gd name="connsiteY1" fmla="*/ 1098768 h 1098768"/>
              <a:gd name="connsiteX0" fmla="*/ 0 w 2692454"/>
              <a:gd name="connsiteY0" fmla="*/ 0 h 1103330"/>
              <a:gd name="connsiteX1" fmla="*/ 1890461 w 2692454"/>
              <a:gd name="connsiteY1" fmla="*/ 1103330 h 1103330"/>
              <a:gd name="connsiteX0" fmla="*/ 0 w 2345186"/>
              <a:gd name="connsiteY0" fmla="*/ 0 h 1103330"/>
              <a:gd name="connsiteX1" fmla="*/ 1890461 w 2345186"/>
              <a:gd name="connsiteY1" fmla="*/ 1103330 h 1103330"/>
              <a:gd name="connsiteX0" fmla="*/ 0 w 2379870"/>
              <a:gd name="connsiteY0" fmla="*/ 0 h 1094207"/>
              <a:gd name="connsiteX1" fmla="*/ 1940373 w 2379870"/>
              <a:gd name="connsiteY1" fmla="*/ 1094207 h 1094207"/>
              <a:gd name="connsiteX0" fmla="*/ 0 w 2260018"/>
              <a:gd name="connsiteY0" fmla="*/ 1095 h 1095302"/>
              <a:gd name="connsiteX1" fmla="*/ 1940373 w 2260018"/>
              <a:gd name="connsiteY1" fmla="*/ 1095302 h 1095302"/>
              <a:gd name="connsiteX0" fmla="*/ 0 w 2231757"/>
              <a:gd name="connsiteY0" fmla="*/ 599 h 1094806"/>
              <a:gd name="connsiteX1" fmla="*/ 1940373 w 2231757"/>
              <a:gd name="connsiteY1" fmla="*/ 1094806 h 1094806"/>
              <a:gd name="connsiteX0" fmla="*/ 0 w 2285991"/>
              <a:gd name="connsiteY0" fmla="*/ 774 h 1094981"/>
              <a:gd name="connsiteX1" fmla="*/ 1940373 w 2285991"/>
              <a:gd name="connsiteY1" fmla="*/ 1094981 h 1094981"/>
              <a:gd name="connsiteX0" fmla="*/ 0 w 2367485"/>
              <a:gd name="connsiteY0" fmla="*/ 818 h 1063094"/>
              <a:gd name="connsiteX1" fmla="*/ 2040198 w 2367485"/>
              <a:gd name="connsiteY1" fmla="*/ 1063094 h 1063094"/>
              <a:gd name="connsiteX0" fmla="*/ 0 w 2407594"/>
              <a:gd name="connsiteY0" fmla="*/ 13795 h 1076071"/>
              <a:gd name="connsiteX1" fmla="*/ 2040198 w 2407594"/>
              <a:gd name="connsiteY1" fmla="*/ 1076071 h 1076071"/>
            </a:gdLst>
            <a:ahLst/>
            <a:cxnLst>
              <a:cxn ang="0">
                <a:pos x="connsiteX0" y="connsiteY0"/>
              </a:cxn>
              <a:cxn ang="0">
                <a:pos x="connsiteX1" y="connsiteY1"/>
              </a:cxn>
            </a:cxnLst>
            <a:rect l="l" t="t" r="r" b="b"/>
            <a:pathLst>
              <a:path w="2407594" h="1076071">
                <a:moveTo>
                  <a:pt x="0" y="13795"/>
                </a:moveTo>
                <a:cubicBezTo>
                  <a:pt x="2357564" y="-102352"/>
                  <a:pt x="2861669" y="537752"/>
                  <a:pt x="2040198" y="1076071"/>
                </a:cubicBezTo>
              </a:path>
            </a:pathLst>
          </a:custGeom>
          <a:noFill/>
          <a:ln w="57150" cap="sq">
            <a:solidFill>
              <a:srgbClr val="007AA5">
                <a:alpha val="50196"/>
              </a:srgb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55" name="Freeform 154"/>
          <p:cNvSpPr/>
          <p:nvPr/>
        </p:nvSpPr>
        <p:spPr>
          <a:xfrm rot="16200000">
            <a:off x="3268532" y="2092063"/>
            <a:ext cx="394224" cy="637720"/>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1 w 1020278"/>
              <a:gd name="connsiteY0" fmla="*/ 1 h 1247961"/>
              <a:gd name="connsiteX1" fmla="*/ 1020278 w 1020278"/>
              <a:gd name="connsiteY1" fmla="*/ 1247961 h 1247961"/>
              <a:gd name="connsiteX0" fmla="*/ -1 w 1020278"/>
              <a:gd name="connsiteY0" fmla="*/ -1 h 1247959"/>
              <a:gd name="connsiteX1" fmla="*/ 1020278 w 1020278"/>
              <a:gd name="connsiteY1" fmla="*/ 1247959 h 1247959"/>
            </a:gdLst>
            <a:ahLst/>
            <a:cxnLst>
              <a:cxn ang="0">
                <a:pos x="connsiteX0" y="connsiteY0"/>
              </a:cxn>
              <a:cxn ang="0">
                <a:pos x="connsiteX1" y="connsiteY1"/>
              </a:cxn>
            </a:cxnLst>
            <a:rect l="l" t="t" r="r" b="b"/>
            <a:pathLst>
              <a:path w="1020278" h="1247959">
                <a:moveTo>
                  <a:pt x="-1" y="-1"/>
                </a:moveTo>
                <a:cubicBezTo>
                  <a:pt x="423326" y="336364"/>
                  <a:pt x="959318" y="965617"/>
                  <a:pt x="1020278" y="1247959"/>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56" name="Freeform 155"/>
          <p:cNvSpPr/>
          <p:nvPr/>
        </p:nvSpPr>
        <p:spPr>
          <a:xfrm rot="14041798">
            <a:off x="2613558" y="2965214"/>
            <a:ext cx="453835" cy="588752"/>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Lst>
            <a:ahLst/>
            <a:cxnLst>
              <a:cxn ang="0">
                <a:pos x="connsiteX0" y="connsiteY0"/>
              </a:cxn>
              <a:cxn ang="0">
                <a:pos x="connsiteX1" y="connsiteY1"/>
              </a:cxn>
            </a:cxnLst>
            <a:rect l="l" t="t" r="r" b="b"/>
            <a:pathLst>
              <a:path w="1020278" h="1097279">
                <a:moveTo>
                  <a:pt x="0" y="0"/>
                </a:moveTo>
                <a:cubicBezTo>
                  <a:pt x="450499" y="240045"/>
                  <a:pt x="959318" y="814937"/>
                  <a:pt x="1020278" y="1097279"/>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58" name="Freeform 157"/>
          <p:cNvSpPr/>
          <p:nvPr/>
        </p:nvSpPr>
        <p:spPr>
          <a:xfrm rot="14041798">
            <a:off x="2547972" y="4084628"/>
            <a:ext cx="256836" cy="159148"/>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Lst>
            <a:ahLst/>
            <a:cxnLst>
              <a:cxn ang="0">
                <a:pos x="connsiteX0" y="connsiteY0"/>
              </a:cxn>
              <a:cxn ang="0">
                <a:pos x="connsiteX1" y="connsiteY1"/>
              </a:cxn>
            </a:cxnLst>
            <a:rect l="l" t="t" r="r" b="b"/>
            <a:pathLst>
              <a:path w="1020278" h="1097279">
                <a:moveTo>
                  <a:pt x="0" y="0"/>
                </a:moveTo>
                <a:cubicBezTo>
                  <a:pt x="498519" y="424406"/>
                  <a:pt x="959318" y="814937"/>
                  <a:pt x="1020278" y="1097279"/>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grpSp>
        <p:nvGrpSpPr>
          <p:cNvPr id="160" name="Group 159"/>
          <p:cNvGrpSpPr/>
          <p:nvPr/>
        </p:nvGrpSpPr>
        <p:grpSpPr>
          <a:xfrm>
            <a:off x="3194907" y="2269769"/>
            <a:ext cx="2714103" cy="1207789"/>
            <a:chOff x="4831157" y="2298644"/>
            <a:chExt cx="2714103" cy="1207789"/>
          </a:xfrm>
        </p:grpSpPr>
        <p:sp>
          <p:nvSpPr>
            <p:cNvPr id="161" name="Donut 160"/>
            <p:cNvSpPr/>
            <p:nvPr/>
          </p:nvSpPr>
          <p:spPr>
            <a:xfrm>
              <a:off x="5398160" y="2298644"/>
              <a:ext cx="1584176" cy="1156978"/>
            </a:xfrm>
            <a:prstGeom prst="donut">
              <a:avLst>
                <a:gd name="adj" fmla="val 17846"/>
              </a:avLst>
            </a:prstGeom>
            <a:solidFill>
              <a:srgbClr val="F9D37F"/>
            </a:solidFill>
            <a:ln>
              <a:noFill/>
            </a:ln>
            <a:effectLst>
              <a:outerShdw blurRad="38100" dist="38100" dir="2700000" sx="99000" sy="99000" algn="br" rotWithShape="0">
                <a:schemeClr val="bg2">
                  <a:lumMod val="50000"/>
                  <a:alpha val="42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black"/>
                </a:solidFill>
                <a:latin typeface="Calisto MT"/>
              </a:endParaRPr>
            </a:p>
          </p:txBody>
        </p:sp>
        <p:grpSp>
          <p:nvGrpSpPr>
            <p:cNvPr id="162" name="Group 161"/>
            <p:cNvGrpSpPr/>
            <p:nvPr/>
          </p:nvGrpSpPr>
          <p:grpSpPr>
            <a:xfrm>
              <a:off x="4831157" y="2514101"/>
              <a:ext cx="2714103" cy="992332"/>
              <a:chOff x="4831157" y="2514101"/>
              <a:chExt cx="2714103" cy="992332"/>
            </a:xfrm>
          </p:grpSpPr>
          <p:sp>
            <p:nvSpPr>
              <p:cNvPr id="163" name="TextBox 162"/>
              <p:cNvSpPr txBox="1"/>
              <p:nvPr/>
            </p:nvSpPr>
            <p:spPr>
              <a:xfrm>
                <a:off x="5680595" y="2737795"/>
                <a:ext cx="1080120" cy="369332"/>
              </a:xfrm>
              <a:prstGeom prst="rect">
                <a:avLst/>
              </a:prstGeom>
              <a:noFill/>
            </p:spPr>
            <p:txBody>
              <a:bodyPr wrap="square" rtlCol="0">
                <a:spAutoFit/>
              </a:bodyPr>
              <a:lstStyle/>
              <a:p>
                <a:pPr algn="ctr"/>
                <a:r>
                  <a:rPr lang="en-GB" b="1" dirty="0">
                    <a:solidFill>
                      <a:srgbClr val="E29F1D">
                        <a:lumMod val="75000"/>
                      </a:srgbClr>
                    </a:solidFill>
                    <a:latin typeface="Calisto MT"/>
                  </a:rPr>
                  <a:t>MGD</a:t>
                </a:r>
              </a:p>
            </p:txBody>
          </p:sp>
          <p:sp>
            <p:nvSpPr>
              <p:cNvPr id="164" name="Freeform 163"/>
              <p:cNvSpPr/>
              <p:nvPr/>
            </p:nvSpPr>
            <p:spPr>
              <a:xfrm rot="867202">
                <a:off x="6627369" y="2560229"/>
                <a:ext cx="293053" cy="260253"/>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67" name="TextBox 166"/>
              <p:cNvSpPr txBox="1"/>
              <p:nvPr/>
            </p:nvSpPr>
            <p:spPr>
              <a:xfrm>
                <a:off x="4831157" y="3114916"/>
                <a:ext cx="1320534" cy="391517"/>
              </a:xfrm>
              <a:prstGeom prst="rect">
                <a:avLst/>
              </a:prstGeom>
              <a:noFill/>
            </p:spPr>
            <p:txBody>
              <a:bodyPr wrap="square" rtlCol="0">
                <a:spAutoFit/>
              </a:bodyPr>
              <a:lstStyle/>
              <a:p>
                <a:pPr algn="ctr">
                  <a:lnSpc>
                    <a:spcPct val="80000"/>
                  </a:lnSpc>
                </a:pPr>
                <a:r>
                  <a:rPr lang="en-GB" sz="1200" b="1" dirty="0">
                    <a:solidFill>
                      <a:srgbClr val="E29F1D">
                        <a:lumMod val="50000"/>
                      </a:srgbClr>
                    </a:solidFill>
                    <a:latin typeface="Calisto MT"/>
                  </a:rPr>
                  <a:t>Eyelid</a:t>
                </a:r>
                <a:br>
                  <a:rPr lang="en-GB" sz="1200" b="1" dirty="0">
                    <a:solidFill>
                      <a:srgbClr val="E29F1D">
                        <a:lumMod val="50000"/>
                      </a:srgbClr>
                    </a:solidFill>
                    <a:latin typeface="Calisto MT"/>
                  </a:rPr>
                </a:br>
                <a:r>
                  <a:rPr lang="en-GB" sz="1200" b="1" dirty="0">
                    <a:solidFill>
                      <a:srgbClr val="E29F1D">
                        <a:lumMod val="50000"/>
                      </a:srgbClr>
                    </a:solidFill>
                    <a:latin typeface="Calisto MT"/>
                  </a:rPr>
                  <a:t>inflammation</a:t>
                </a:r>
              </a:p>
            </p:txBody>
          </p:sp>
          <p:sp>
            <p:nvSpPr>
              <p:cNvPr id="169" name="Freeform 168"/>
              <p:cNvSpPr/>
              <p:nvPr/>
            </p:nvSpPr>
            <p:spPr>
              <a:xfrm rot="12310717">
                <a:off x="5424572" y="2808220"/>
                <a:ext cx="246618" cy="258737"/>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70" name="Freeform 169"/>
              <p:cNvSpPr/>
              <p:nvPr/>
            </p:nvSpPr>
            <p:spPr>
              <a:xfrm rot="7276524">
                <a:off x="6140891" y="3231547"/>
                <a:ext cx="155968" cy="210001"/>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71" name="Freeform 170"/>
              <p:cNvSpPr/>
              <p:nvPr/>
            </p:nvSpPr>
            <p:spPr>
              <a:xfrm rot="5179094">
                <a:off x="6669118" y="3016214"/>
                <a:ext cx="178115" cy="143324"/>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600019" y="296257"/>
                      <a:pt x="442389" y="506753"/>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72" name="Freeform 171"/>
              <p:cNvSpPr/>
              <p:nvPr/>
            </p:nvSpPr>
            <p:spPr>
              <a:xfrm rot="15335000">
                <a:off x="5639062" y="2496101"/>
                <a:ext cx="72000" cy="108000"/>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77236"/>
                  <a:gd name="connsiteY0" fmla="*/ 0 h 887511"/>
                  <a:gd name="connsiteX1" fmla="*/ 867230 w 877236"/>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867231"/>
                  <a:gd name="connsiteY0" fmla="*/ 0 h 887511"/>
                  <a:gd name="connsiteX1" fmla="*/ 867230 w 867231"/>
                  <a:gd name="connsiteY1" fmla="*/ 887512 h 887511"/>
                  <a:gd name="connsiteX0" fmla="*/ 0 w 786514"/>
                  <a:gd name="connsiteY0" fmla="*/ -1 h 1037257"/>
                  <a:gd name="connsiteX1" fmla="*/ 786513 w 786514"/>
                  <a:gd name="connsiteY1" fmla="*/ 1037258 h 1037257"/>
                  <a:gd name="connsiteX0" fmla="*/ 0 w 786514"/>
                  <a:gd name="connsiteY0" fmla="*/ -1 h 1037257"/>
                  <a:gd name="connsiteX1" fmla="*/ 786513 w 786514"/>
                  <a:gd name="connsiteY1" fmla="*/ 1037258 h 1037257"/>
                  <a:gd name="connsiteX0" fmla="*/ 0 w 786514"/>
                  <a:gd name="connsiteY0" fmla="*/ -1 h 1037257"/>
                  <a:gd name="connsiteX1" fmla="*/ 786513 w 786514"/>
                  <a:gd name="connsiteY1" fmla="*/ 1037258 h 1037257"/>
                  <a:gd name="connsiteX0" fmla="*/ 0 w 786514"/>
                  <a:gd name="connsiteY0" fmla="*/ -1 h 1037257"/>
                  <a:gd name="connsiteX1" fmla="*/ 786513 w 786514"/>
                  <a:gd name="connsiteY1" fmla="*/ 1037258 h 1037257"/>
                </a:gdLst>
                <a:ahLst/>
                <a:cxnLst>
                  <a:cxn ang="0">
                    <a:pos x="connsiteX0" y="connsiteY0"/>
                  </a:cxn>
                  <a:cxn ang="0">
                    <a:pos x="connsiteX1" y="connsiteY1"/>
                  </a:cxn>
                </a:cxnLst>
                <a:rect l="l" t="t" r="r" b="b"/>
                <a:pathLst>
                  <a:path w="786514" h="1037257">
                    <a:moveTo>
                      <a:pt x="0" y="-1"/>
                    </a:moveTo>
                    <a:cubicBezTo>
                      <a:pt x="551316" y="442857"/>
                      <a:pt x="500403" y="417769"/>
                      <a:pt x="786513" y="1037258"/>
                    </a:cubicBezTo>
                  </a:path>
                </a:pathLst>
              </a:custGeom>
              <a:noFill/>
              <a:ln w="38100" cap="sq">
                <a:solidFill>
                  <a:schemeClr val="accent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sp>
            <p:nvSpPr>
              <p:cNvPr id="165" name="TextBox 164"/>
              <p:cNvSpPr txBox="1"/>
              <p:nvPr/>
            </p:nvSpPr>
            <p:spPr>
              <a:xfrm>
                <a:off x="6489250" y="2694684"/>
                <a:ext cx="1056010" cy="276999"/>
              </a:xfrm>
              <a:prstGeom prst="rect">
                <a:avLst/>
              </a:prstGeom>
              <a:noFill/>
            </p:spPr>
            <p:txBody>
              <a:bodyPr wrap="square" rtlCol="0">
                <a:spAutoFit/>
              </a:bodyPr>
              <a:lstStyle/>
              <a:p>
                <a:pPr algn="ctr"/>
                <a:r>
                  <a:rPr lang="en-GB" sz="1200" b="1" dirty="0">
                    <a:solidFill>
                      <a:srgbClr val="E29F1D">
                        <a:lumMod val="50000"/>
                      </a:srgbClr>
                    </a:solidFill>
                    <a:latin typeface="Calisto MT"/>
                  </a:rPr>
                  <a:t>Flora changes</a:t>
                </a:r>
              </a:p>
            </p:txBody>
          </p:sp>
          <p:sp>
            <p:nvSpPr>
              <p:cNvPr id="166" name="TextBox 165"/>
              <p:cNvSpPr txBox="1"/>
              <p:nvPr/>
            </p:nvSpPr>
            <p:spPr>
              <a:xfrm>
                <a:off x="5577390" y="3104207"/>
                <a:ext cx="1645920" cy="387798"/>
              </a:xfrm>
              <a:prstGeom prst="rect">
                <a:avLst/>
              </a:prstGeom>
              <a:noFill/>
            </p:spPr>
            <p:txBody>
              <a:bodyPr wrap="square" rtlCol="0">
                <a:spAutoFit/>
              </a:bodyPr>
              <a:lstStyle/>
              <a:p>
                <a:pPr algn="ctr">
                  <a:lnSpc>
                    <a:spcPct val="80000"/>
                  </a:lnSpc>
                </a:pPr>
                <a:r>
                  <a:rPr lang="en-GB" sz="1200" b="1" dirty="0">
                    <a:solidFill>
                      <a:srgbClr val="E29F1D">
                        <a:lumMod val="50000"/>
                      </a:srgbClr>
                    </a:solidFill>
                    <a:latin typeface="Calisto MT"/>
                  </a:rPr>
                  <a:t>Esterase/lipase release</a:t>
                </a:r>
                <a:br>
                  <a:rPr lang="en-GB" sz="1200" b="1" dirty="0">
                    <a:solidFill>
                      <a:srgbClr val="E29F1D">
                        <a:lumMod val="50000"/>
                      </a:srgbClr>
                    </a:solidFill>
                    <a:latin typeface="Calisto MT"/>
                  </a:rPr>
                </a:br>
                <a:r>
                  <a:rPr lang="en-GB" sz="1200" b="1" dirty="0">
                    <a:solidFill>
                      <a:srgbClr val="E29F1D">
                        <a:lumMod val="50000"/>
                      </a:srgbClr>
                    </a:solidFill>
                    <a:latin typeface="Calisto MT"/>
                  </a:rPr>
                  <a:t>Toxins</a:t>
                </a:r>
              </a:p>
            </p:txBody>
          </p:sp>
          <p:sp>
            <p:nvSpPr>
              <p:cNvPr id="168" name="TextBox 167"/>
              <p:cNvSpPr txBox="1"/>
              <p:nvPr/>
            </p:nvSpPr>
            <p:spPr>
              <a:xfrm>
                <a:off x="5076431" y="2543314"/>
                <a:ext cx="1056010" cy="276999"/>
              </a:xfrm>
              <a:prstGeom prst="rect">
                <a:avLst/>
              </a:prstGeom>
              <a:noFill/>
            </p:spPr>
            <p:txBody>
              <a:bodyPr wrap="square" rtlCol="0">
                <a:spAutoFit/>
              </a:bodyPr>
              <a:lstStyle/>
              <a:p>
                <a:pPr algn="ctr"/>
                <a:r>
                  <a:rPr lang="en-GB" sz="1200" b="1" dirty="0">
                    <a:solidFill>
                      <a:srgbClr val="E29F1D">
                        <a:lumMod val="50000"/>
                      </a:srgbClr>
                    </a:solidFill>
                    <a:latin typeface="Calisto MT"/>
                  </a:rPr>
                  <a:t>Lipid changes</a:t>
                </a:r>
              </a:p>
            </p:txBody>
          </p:sp>
        </p:grpSp>
      </p:grpSp>
      <p:grpSp>
        <p:nvGrpSpPr>
          <p:cNvPr id="176" name="Group 175"/>
          <p:cNvGrpSpPr/>
          <p:nvPr/>
        </p:nvGrpSpPr>
        <p:grpSpPr>
          <a:xfrm>
            <a:off x="5610179" y="3426337"/>
            <a:ext cx="1518753" cy="812618"/>
            <a:chOff x="7280273" y="3347267"/>
            <a:chExt cx="1335884" cy="812618"/>
          </a:xfrm>
        </p:grpSpPr>
        <p:pic>
          <p:nvPicPr>
            <p:cNvPr id="177" name="Picture 7"/>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7291982" y="3347267"/>
              <a:ext cx="1312466" cy="812618"/>
            </a:xfrm>
            <a:prstGeom prst="rect">
              <a:avLst/>
            </a:prstGeom>
            <a:noFill/>
            <a:extLst>
              <a:ext uri="{909E8E84-426E-40dd-AFC4-6F175D3DCCD1}">
                <a14:hiddenFill xmlns:a14="http://schemas.microsoft.com/office/drawing/2010/main">
                  <a:solidFill>
                    <a:srgbClr val="FFFFFF"/>
                  </a:solidFill>
                </a14:hiddenFill>
              </a:ext>
            </a:extLst>
          </p:spPr>
        </p:pic>
        <p:sp>
          <p:nvSpPr>
            <p:cNvPr id="178" name="TextBox 177"/>
            <p:cNvSpPr txBox="1"/>
            <p:nvPr/>
          </p:nvSpPr>
          <p:spPr>
            <a:xfrm>
              <a:off x="7280273" y="3615076"/>
              <a:ext cx="1335884" cy="300082"/>
            </a:xfrm>
            <a:prstGeom prst="rect">
              <a:avLst/>
            </a:prstGeom>
            <a:noFill/>
          </p:spPr>
          <p:txBody>
            <a:bodyPr wrap="square" rtlCol="0">
              <a:spAutoFit/>
            </a:bodyPr>
            <a:lstStyle/>
            <a:p>
              <a:pPr algn="ctr"/>
              <a:r>
                <a:rPr lang="en-GB" sz="1350" b="1" spc="-30" dirty="0">
                  <a:solidFill>
                    <a:prstClr val="white"/>
                  </a:solidFill>
                  <a:latin typeface="Calisto MT"/>
                </a:rPr>
                <a:t>Hyperosmolarity</a:t>
              </a:r>
            </a:p>
          </p:txBody>
        </p:sp>
      </p:grpSp>
      <p:grpSp>
        <p:nvGrpSpPr>
          <p:cNvPr id="107" name="Group 175"/>
          <p:cNvGrpSpPr/>
          <p:nvPr/>
        </p:nvGrpSpPr>
        <p:grpSpPr>
          <a:xfrm>
            <a:off x="6472166" y="3426337"/>
            <a:ext cx="1496213" cy="812618"/>
            <a:chOff x="7280273" y="3347267"/>
            <a:chExt cx="1335884" cy="812618"/>
          </a:xfrm>
        </p:grpSpPr>
        <p:pic>
          <p:nvPicPr>
            <p:cNvPr id="108" name="Picture 7"/>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7291982" y="3347267"/>
              <a:ext cx="1312466" cy="812618"/>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77"/>
            <p:cNvSpPr txBox="1"/>
            <p:nvPr/>
          </p:nvSpPr>
          <p:spPr>
            <a:xfrm>
              <a:off x="7280273" y="3615076"/>
              <a:ext cx="1335884" cy="300082"/>
            </a:xfrm>
            <a:prstGeom prst="rect">
              <a:avLst/>
            </a:prstGeom>
            <a:noFill/>
          </p:spPr>
          <p:txBody>
            <a:bodyPr wrap="square" rtlCol="0">
              <a:spAutoFit/>
            </a:bodyPr>
            <a:lstStyle/>
            <a:p>
              <a:pPr algn="ctr"/>
              <a:r>
                <a:rPr lang="en-GB" sz="1350" b="1" spc="-30" dirty="0">
                  <a:solidFill>
                    <a:prstClr val="white"/>
                  </a:solidFill>
                  <a:latin typeface="Calisto MT"/>
                </a:rPr>
                <a:t>Oxidation</a:t>
              </a:r>
            </a:p>
          </p:txBody>
        </p:sp>
      </p:grpSp>
      <p:grpSp>
        <p:nvGrpSpPr>
          <p:cNvPr id="115" name="Group 175"/>
          <p:cNvGrpSpPr/>
          <p:nvPr/>
        </p:nvGrpSpPr>
        <p:grpSpPr>
          <a:xfrm>
            <a:off x="4712853" y="3440237"/>
            <a:ext cx="1568505" cy="812618"/>
            <a:chOff x="7280273" y="3347267"/>
            <a:chExt cx="1335884" cy="812618"/>
          </a:xfrm>
        </p:grpSpPr>
        <p:pic>
          <p:nvPicPr>
            <p:cNvPr id="116" name="Picture 7"/>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7291982" y="3347267"/>
              <a:ext cx="1312466" cy="812618"/>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77"/>
            <p:cNvSpPr txBox="1"/>
            <p:nvPr/>
          </p:nvSpPr>
          <p:spPr>
            <a:xfrm>
              <a:off x="7280273" y="3615076"/>
              <a:ext cx="1335884" cy="300082"/>
            </a:xfrm>
            <a:prstGeom prst="rect">
              <a:avLst/>
            </a:prstGeom>
            <a:noFill/>
          </p:spPr>
          <p:txBody>
            <a:bodyPr wrap="square" rtlCol="0">
              <a:spAutoFit/>
            </a:bodyPr>
            <a:lstStyle/>
            <a:p>
              <a:pPr algn="ctr"/>
              <a:r>
                <a:rPr lang="en-GB" sz="1350" b="1" spc="-30" dirty="0">
                  <a:solidFill>
                    <a:prstClr val="white"/>
                  </a:solidFill>
                  <a:latin typeface="Calisto MT"/>
                </a:rPr>
                <a:t>Hyperosmolarity</a:t>
              </a:r>
            </a:p>
          </p:txBody>
        </p:sp>
      </p:grpSp>
      <p:sp>
        <p:nvSpPr>
          <p:cNvPr id="148" name="Freeform 147"/>
          <p:cNvSpPr/>
          <p:nvPr/>
        </p:nvSpPr>
        <p:spPr>
          <a:xfrm rot="7803509">
            <a:off x="4526033" y="5573720"/>
            <a:ext cx="380153" cy="369443"/>
          </a:xfrm>
          <a:custGeom>
            <a:avLst/>
            <a:gdLst>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991402"/>
              <a:gd name="connsiteY0" fmla="*/ 0 h 1078029"/>
              <a:gd name="connsiteX1" fmla="*/ 991402 w 991402"/>
              <a:gd name="connsiteY1" fmla="*/ 1078029 h 1078029"/>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49153"/>
              <a:gd name="connsiteX1" fmla="*/ 1020278 w 1020278"/>
              <a:gd name="connsiteY1" fmla="*/ 1049153 h 1049153"/>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 name="connsiteX0" fmla="*/ 0 w 1020278"/>
              <a:gd name="connsiteY0" fmla="*/ 0 h 1097279"/>
              <a:gd name="connsiteX1" fmla="*/ 1020278 w 1020278"/>
              <a:gd name="connsiteY1" fmla="*/ 1097279 h 1097279"/>
            </a:gdLst>
            <a:ahLst/>
            <a:cxnLst>
              <a:cxn ang="0">
                <a:pos x="connsiteX0" y="connsiteY0"/>
              </a:cxn>
              <a:cxn ang="0">
                <a:pos x="connsiteX1" y="connsiteY1"/>
              </a:cxn>
            </a:cxnLst>
            <a:rect l="l" t="t" r="r" b="b"/>
            <a:pathLst>
              <a:path w="1020278" h="1097279">
                <a:moveTo>
                  <a:pt x="0" y="0"/>
                </a:moveTo>
                <a:cubicBezTo>
                  <a:pt x="507237" y="368233"/>
                  <a:pt x="959318" y="814937"/>
                  <a:pt x="1020278" y="1097279"/>
                </a:cubicBezTo>
              </a:path>
            </a:pathLst>
          </a:custGeom>
          <a:noFill/>
          <a:ln w="63500" cap="sq">
            <a:solidFill>
              <a:schemeClr val="tx2">
                <a:lumMod val="75000"/>
              </a:schemeClr>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sto MT"/>
            </a:endParaRPr>
          </a:p>
        </p:txBody>
      </p:sp>
      <p:grpSp>
        <p:nvGrpSpPr>
          <p:cNvPr id="53" name="Group 82"/>
          <p:cNvGrpSpPr/>
          <p:nvPr/>
        </p:nvGrpSpPr>
        <p:grpSpPr>
          <a:xfrm>
            <a:off x="3674079" y="1100502"/>
            <a:ext cx="1781486" cy="687214"/>
            <a:chOff x="5310329" y="1345975"/>
            <a:chExt cx="1781486" cy="687214"/>
          </a:xfrm>
        </p:grpSpPr>
        <p:pic>
          <p:nvPicPr>
            <p:cNvPr id="54"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568572" y="1345975"/>
              <a:ext cx="1243353" cy="6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84"/>
            <p:cNvSpPr txBox="1"/>
            <p:nvPr/>
          </p:nvSpPr>
          <p:spPr>
            <a:xfrm>
              <a:off x="5310329" y="1593867"/>
              <a:ext cx="1781486" cy="439322"/>
            </a:xfrm>
            <a:prstGeom prst="rect">
              <a:avLst/>
            </a:prstGeom>
            <a:noFill/>
          </p:spPr>
          <p:txBody>
            <a:bodyPr wrap="square" rtlCol="0">
              <a:prstTxWarp prst="textArchUp">
                <a:avLst>
                  <a:gd name="adj" fmla="val 11193548"/>
                </a:avLst>
              </a:prstTxWarp>
              <a:spAutoFit/>
            </a:bodyPr>
            <a:lstStyle/>
            <a:p>
              <a:pPr algn="ctr"/>
              <a:r>
                <a:rPr lang="en-GB" sz="1000" dirty="0">
                  <a:solidFill>
                    <a:srgbClr val="000000"/>
                  </a:solidFill>
                  <a:latin typeface="Calisto MT"/>
                </a:rPr>
                <a:t>Blepharitis/MGD</a:t>
              </a:r>
            </a:p>
          </p:txBody>
        </p:sp>
      </p:grpSp>
      <p:grpSp>
        <p:nvGrpSpPr>
          <p:cNvPr id="56" name="Group 85"/>
          <p:cNvGrpSpPr/>
          <p:nvPr/>
        </p:nvGrpSpPr>
        <p:grpSpPr>
          <a:xfrm>
            <a:off x="4672270" y="1344804"/>
            <a:ext cx="1781486" cy="687214"/>
            <a:chOff x="6308520" y="1590277"/>
            <a:chExt cx="1781486" cy="687214"/>
          </a:xfrm>
        </p:grpSpPr>
        <p:pic>
          <p:nvPicPr>
            <p:cNvPr id="5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rot="1560000">
              <a:off x="6643171" y="1590277"/>
              <a:ext cx="1243353" cy="6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87"/>
            <p:cNvSpPr txBox="1"/>
            <p:nvPr/>
          </p:nvSpPr>
          <p:spPr>
            <a:xfrm rot="1560000">
              <a:off x="6308520" y="1921240"/>
              <a:ext cx="1781486" cy="343608"/>
            </a:xfrm>
            <a:prstGeom prst="rect">
              <a:avLst/>
            </a:prstGeom>
            <a:noFill/>
          </p:spPr>
          <p:txBody>
            <a:bodyPr wrap="square" rtlCol="0">
              <a:prstTxWarp prst="textArchUp">
                <a:avLst>
                  <a:gd name="adj" fmla="val 11193548"/>
                </a:avLst>
              </a:prstTxWarp>
              <a:spAutoFit/>
            </a:bodyPr>
            <a:lstStyle/>
            <a:p>
              <a:pPr algn="ctr"/>
              <a:r>
                <a:rPr lang="en-GB" sz="1000" dirty="0" err="1">
                  <a:solidFill>
                    <a:srgbClr val="000000"/>
                  </a:solidFill>
                  <a:latin typeface="Calisto MT"/>
                </a:rPr>
                <a:t>Chalasis</a:t>
              </a:r>
              <a:r>
                <a:rPr lang="en-GB" sz="1000" dirty="0">
                  <a:solidFill>
                    <a:srgbClr val="000000"/>
                  </a:solidFill>
                  <a:latin typeface="Calisto MT"/>
                </a:rPr>
                <a:t>/lid margin </a:t>
              </a:r>
              <a:br>
                <a:rPr lang="en-GB" sz="1000" dirty="0">
                  <a:solidFill>
                    <a:srgbClr val="000000"/>
                  </a:solidFill>
                  <a:latin typeface="Calisto MT"/>
                </a:rPr>
              </a:br>
              <a:r>
                <a:rPr lang="en-GB" sz="1000" dirty="0">
                  <a:solidFill>
                    <a:srgbClr val="000000"/>
                  </a:solidFill>
                  <a:latin typeface="Calisto MT"/>
                </a:rPr>
                <a:t>irregularities</a:t>
              </a:r>
            </a:p>
          </p:txBody>
        </p:sp>
      </p:grpSp>
      <p:grpSp>
        <p:nvGrpSpPr>
          <p:cNvPr id="59" name="Group 88"/>
          <p:cNvGrpSpPr/>
          <p:nvPr/>
        </p:nvGrpSpPr>
        <p:grpSpPr>
          <a:xfrm>
            <a:off x="6148963" y="1602467"/>
            <a:ext cx="687215" cy="1781486"/>
            <a:chOff x="7785213" y="1847940"/>
            <a:chExt cx="687215" cy="1781486"/>
          </a:xfrm>
        </p:grpSpPr>
        <p:pic>
          <p:nvPicPr>
            <p:cNvPr id="60"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3120000">
              <a:off x="7507144" y="2280052"/>
              <a:ext cx="1243353" cy="68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90"/>
            <p:cNvSpPr txBox="1"/>
            <p:nvPr/>
          </p:nvSpPr>
          <p:spPr>
            <a:xfrm rot="3120000">
              <a:off x="7123748" y="2536156"/>
              <a:ext cx="1781486" cy="405053"/>
            </a:xfrm>
            <a:prstGeom prst="rect">
              <a:avLst/>
            </a:prstGeom>
            <a:noFill/>
          </p:spPr>
          <p:txBody>
            <a:bodyPr wrap="square" rtlCol="0">
              <a:prstTxWarp prst="textArchUp">
                <a:avLst>
                  <a:gd name="adj" fmla="val 11193548"/>
                </a:avLst>
              </a:prstTxWarp>
              <a:spAutoFit/>
            </a:bodyPr>
            <a:lstStyle/>
            <a:p>
              <a:pPr algn="ctr"/>
              <a:r>
                <a:rPr lang="en-GB" sz="1000" dirty="0">
                  <a:solidFill>
                    <a:srgbClr val="000000"/>
                  </a:solidFill>
                  <a:latin typeface="Calisto MT"/>
                </a:rPr>
                <a:t>Topical drugs/</a:t>
              </a:r>
              <a:br>
                <a:rPr lang="en-GB" sz="1000" dirty="0">
                  <a:solidFill>
                    <a:srgbClr val="000000"/>
                  </a:solidFill>
                  <a:latin typeface="Calisto MT"/>
                </a:rPr>
              </a:br>
              <a:r>
                <a:rPr lang="en-GB" sz="1000" dirty="0">
                  <a:solidFill>
                    <a:srgbClr val="000000"/>
                  </a:solidFill>
                  <a:latin typeface="Calisto MT"/>
                </a:rPr>
                <a:t>preservatives</a:t>
              </a:r>
            </a:p>
          </p:txBody>
        </p:sp>
      </p:grpSp>
      <p:grpSp>
        <p:nvGrpSpPr>
          <p:cNvPr id="65" name="Group 94"/>
          <p:cNvGrpSpPr/>
          <p:nvPr/>
        </p:nvGrpSpPr>
        <p:grpSpPr>
          <a:xfrm>
            <a:off x="2686549" y="1337788"/>
            <a:ext cx="1781486" cy="723045"/>
            <a:chOff x="4322799" y="1366663"/>
            <a:chExt cx="1781486" cy="723045"/>
          </a:xfrm>
        </p:grpSpPr>
        <p:pic>
          <p:nvPicPr>
            <p:cNvPr id="6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rot="9240000" flipV="1">
              <a:off x="4497750" y="1366663"/>
              <a:ext cx="1243353" cy="6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96"/>
            <p:cNvSpPr txBox="1"/>
            <p:nvPr/>
          </p:nvSpPr>
          <p:spPr>
            <a:xfrm rot="19965853">
              <a:off x="4322799" y="1661925"/>
              <a:ext cx="1781486" cy="427783"/>
            </a:xfrm>
            <a:prstGeom prst="rect">
              <a:avLst/>
            </a:prstGeom>
            <a:noFill/>
          </p:spPr>
          <p:txBody>
            <a:bodyPr wrap="square" rtlCol="0">
              <a:prstTxWarp prst="textArchUp">
                <a:avLst>
                  <a:gd name="adj" fmla="val 11193548"/>
                </a:avLst>
              </a:prstTxWarp>
              <a:spAutoFit/>
            </a:bodyPr>
            <a:lstStyle/>
            <a:p>
              <a:pPr algn="ctr"/>
              <a:r>
                <a:rPr lang="en-GB" sz="1000" dirty="0">
                  <a:solidFill>
                    <a:srgbClr val="000000"/>
                  </a:solidFill>
                  <a:latin typeface="Calisto MT"/>
                </a:rPr>
                <a:t>Sex steroid hormone</a:t>
              </a:r>
              <a:br>
                <a:rPr lang="en-GB" sz="1000" dirty="0">
                  <a:solidFill>
                    <a:srgbClr val="000000"/>
                  </a:solidFill>
                  <a:latin typeface="Calisto MT"/>
                </a:rPr>
              </a:br>
              <a:r>
                <a:rPr lang="en-GB" sz="1000" dirty="0">
                  <a:solidFill>
                    <a:srgbClr val="000000"/>
                  </a:solidFill>
                  <a:latin typeface="Calisto MT"/>
                </a:rPr>
                <a:t>imbalance</a:t>
              </a:r>
            </a:p>
          </p:txBody>
        </p:sp>
      </p:grpSp>
      <p:grpSp>
        <p:nvGrpSpPr>
          <p:cNvPr id="68" name="Group 97"/>
          <p:cNvGrpSpPr/>
          <p:nvPr/>
        </p:nvGrpSpPr>
        <p:grpSpPr>
          <a:xfrm>
            <a:off x="2265971" y="1393865"/>
            <a:ext cx="687215" cy="2088232"/>
            <a:chOff x="3902221" y="1422740"/>
            <a:chExt cx="687215" cy="2088232"/>
          </a:xfrm>
        </p:grpSpPr>
        <p:pic>
          <p:nvPicPr>
            <p:cNvPr id="69"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7680000" flipV="1">
              <a:off x="3624152" y="2066063"/>
              <a:ext cx="1243353" cy="68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99"/>
            <p:cNvSpPr txBox="1"/>
            <p:nvPr/>
          </p:nvSpPr>
          <p:spPr>
            <a:xfrm rot="18296705">
              <a:off x="3257496" y="2363209"/>
              <a:ext cx="2088232" cy="207293"/>
            </a:xfrm>
            <a:prstGeom prst="rect">
              <a:avLst/>
            </a:prstGeom>
            <a:noFill/>
          </p:spPr>
          <p:txBody>
            <a:bodyPr wrap="square" rtlCol="0">
              <a:prstTxWarp prst="textArchUp">
                <a:avLst/>
              </a:prstTxWarp>
              <a:spAutoFit/>
            </a:bodyPr>
            <a:lstStyle/>
            <a:p>
              <a:pPr algn="ctr"/>
              <a:r>
                <a:rPr lang="en-GB" sz="1000" dirty="0">
                  <a:solidFill>
                    <a:srgbClr val="000000"/>
                  </a:solidFill>
                  <a:latin typeface="Calisto MT"/>
                </a:rPr>
                <a:t>Other autoimmune</a:t>
              </a:r>
              <a:br>
                <a:rPr lang="en-GB" sz="1000" dirty="0">
                  <a:solidFill>
                    <a:srgbClr val="000000"/>
                  </a:solidFill>
                  <a:latin typeface="Calisto MT"/>
                </a:rPr>
              </a:br>
              <a:r>
                <a:rPr lang="en-GB" sz="1000" dirty="0">
                  <a:solidFill>
                    <a:srgbClr val="000000"/>
                  </a:solidFill>
                  <a:latin typeface="Calisto MT"/>
                </a:rPr>
                <a:t>diseases</a:t>
              </a:r>
            </a:p>
          </p:txBody>
        </p:sp>
      </p:grpSp>
      <p:grpSp>
        <p:nvGrpSpPr>
          <p:cNvPr id="74" name="Group 103"/>
          <p:cNvGrpSpPr/>
          <p:nvPr/>
        </p:nvGrpSpPr>
        <p:grpSpPr>
          <a:xfrm>
            <a:off x="6137751" y="4893773"/>
            <a:ext cx="687215" cy="1243353"/>
            <a:chOff x="7774001" y="4922648"/>
            <a:chExt cx="687215" cy="1243353"/>
          </a:xfrm>
        </p:grpSpPr>
        <p:pic>
          <p:nvPicPr>
            <p:cNvPr id="75"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7680000" flipH="1">
              <a:off x="7495932" y="5200717"/>
              <a:ext cx="1243353" cy="68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ectangle 105"/>
            <p:cNvSpPr/>
            <p:nvPr/>
          </p:nvSpPr>
          <p:spPr>
            <a:xfrm rot="18376668">
              <a:off x="7714637" y="5433345"/>
              <a:ext cx="857927" cy="246221"/>
            </a:xfrm>
            <a:prstGeom prst="rect">
              <a:avLst/>
            </a:prstGeom>
          </p:spPr>
          <p:txBody>
            <a:bodyPr wrap="none">
              <a:prstTxWarp prst="textArchDown">
                <a:avLst/>
              </a:prstTxWarp>
              <a:spAutoFit/>
            </a:bodyPr>
            <a:lstStyle/>
            <a:p>
              <a:pPr algn="ctr"/>
              <a:r>
                <a:rPr lang="en-GB" sz="1000" dirty="0">
                  <a:solidFill>
                    <a:srgbClr val="000000"/>
                  </a:solidFill>
                  <a:latin typeface="Calisto MT"/>
                </a:rPr>
                <a:t>Environment</a:t>
              </a:r>
            </a:p>
          </p:txBody>
        </p:sp>
      </p:grpSp>
      <p:grpSp>
        <p:nvGrpSpPr>
          <p:cNvPr id="77" name="Group 133"/>
          <p:cNvGrpSpPr/>
          <p:nvPr/>
        </p:nvGrpSpPr>
        <p:grpSpPr>
          <a:xfrm>
            <a:off x="2568009" y="5855191"/>
            <a:ext cx="1902246" cy="687214"/>
            <a:chOff x="4204259" y="5884066"/>
            <a:chExt cx="1902246" cy="687214"/>
          </a:xfrm>
        </p:grpSpPr>
        <p:pic>
          <p:nvPicPr>
            <p:cNvPr id="7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rot="12360000">
              <a:off x="4469099" y="5884066"/>
              <a:ext cx="1243353" cy="6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Rectangle 135"/>
            <p:cNvSpPr/>
            <p:nvPr/>
          </p:nvSpPr>
          <p:spPr>
            <a:xfrm rot="1476320">
              <a:off x="4204259" y="5890449"/>
              <a:ext cx="1902246" cy="400110"/>
            </a:xfrm>
            <a:prstGeom prst="rect">
              <a:avLst/>
            </a:prstGeom>
          </p:spPr>
          <p:txBody>
            <a:bodyPr wrap="square">
              <a:prstTxWarp prst="textArchDown">
                <a:avLst/>
              </a:prstTxWarp>
              <a:spAutoFit/>
            </a:bodyPr>
            <a:lstStyle/>
            <a:p>
              <a:pPr algn="ctr"/>
              <a:r>
                <a:rPr lang="en-GB" sz="1000" dirty="0">
                  <a:solidFill>
                    <a:srgbClr val="000000"/>
                  </a:solidFill>
                  <a:latin typeface="Calisto MT"/>
                </a:rPr>
                <a:t>LASIK/refractive </a:t>
              </a:r>
              <a:br>
                <a:rPr lang="en-GB" sz="1000" dirty="0">
                  <a:solidFill>
                    <a:srgbClr val="000000"/>
                  </a:solidFill>
                  <a:latin typeface="Calisto MT"/>
                </a:rPr>
              </a:br>
              <a:r>
                <a:rPr lang="en-GB" sz="1000" dirty="0">
                  <a:solidFill>
                    <a:srgbClr val="000000"/>
                  </a:solidFill>
                  <a:latin typeface="Calisto MT"/>
                </a:rPr>
                <a:t>surgery</a:t>
              </a:r>
            </a:p>
          </p:txBody>
        </p:sp>
      </p:grpSp>
      <p:grpSp>
        <p:nvGrpSpPr>
          <p:cNvPr id="80" name="Group 136"/>
          <p:cNvGrpSpPr/>
          <p:nvPr/>
        </p:nvGrpSpPr>
        <p:grpSpPr>
          <a:xfrm>
            <a:off x="2246945" y="4842327"/>
            <a:ext cx="687215" cy="1328520"/>
            <a:chOff x="3883195" y="4871202"/>
            <a:chExt cx="687215" cy="1328520"/>
          </a:xfrm>
        </p:grpSpPr>
        <p:pic>
          <p:nvPicPr>
            <p:cNvPr id="81"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3920000">
              <a:off x="3605126" y="5194290"/>
              <a:ext cx="1243353" cy="68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Rectangle 138"/>
            <p:cNvSpPr/>
            <p:nvPr/>
          </p:nvSpPr>
          <p:spPr>
            <a:xfrm rot="3146424">
              <a:off x="3552691" y="5412351"/>
              <a:ext cx="1328520" cy="246221"/>
            </a:xfrm>
            <a:prstGeom prst="rect">
              <a:avLst/>
            </a:prstGeom>
          </p:spPr>
          <p:txBody>
            <a:bodyPr wrap="none">
              <a:prstTxWarp prst="textArchDown">
                <a:avLst/>
              </a:prstTxWarp>
              <a:spAutoFit/>
            </a:bodyPr>
            <a:lstStyle/>
            <a:p>
              <a:pPr algn="ctr"/>
              <a:r>
                <a:rPr lang="en-GB" sz="1000" dirty="0">
                  <a:solidFill>
                    <a:srgbClr val="000000"/>
                  </a:solidFill>
                  <a:latin typeface="Calisto MT"/>
                </a:rPr>
                <a:t>Ocular surgery</a:t>
              </a:r>
            </a:p>
          </p:txBody>
        </p:sp>
      </p:grpSp>
      <p:grpSp>
        <p:nvGrpSpPr>
          <p:cNvPr id="84" name="Group 139"/>
          <p:cNvGrpSpPr/>
          <p:nvPr/>
        </p:nvGrpSpPr>
        <p:grpSpPr>
          <a:xfrm>
            <a:off x="1764703" y="3875090"/>
            <a:ext cx="687214" cy="1243353"/>
            <a:chOff x="3400953" y="3903965"/>
            <a:chExt cx="687214" cy="1243353"/>
          </a:xfrm>
        </p:grpSpPr>
        <p:pic>
          <p:nvPicPr>
            <p:cNvPr id="8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rot="15480000">
              <a:off x="3122883" y="4182035"/>
              <a:ext cx="1243353" cy="6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Rectangle 141"/>
            <p:cNvSpPr/>
            <p:nvPr/>
          </p:nvSpPr>
          <p:spPr>
            <a:xfrm rot="4708426">
              <a:off x="3152778" y="4402532"/>
              <a:ext cx="1183560" cy="246221"/>
            </a:xfrm>
            <a:prstGeom prst="rect">
              <a:avLst/>
            </a:prstGeom>
          </p:spPr>
          <p:txBody>
            <a:bodyPr wrap="none">
              <a:prstTxWarp prst="textArchDown">
                <a:avLst/>
              </a:prstTxWarp>
              <a:spAutoFit/>
            </a:bodyPr>
            <a:lstStyle/>
            <a:p>
              <a:pPr algn="ctr"/>
              <a:r>
                <a:rPr lang="en-GB" sz="1000" dirty="0">
                  <a:solidFill>
                    <a:srgbClr val="000000"/>
                  </a:solidFill>
                  <a:latin typeface="Calisto MT"/>
                </a:rPr>
                <a:t>Systemic drugs</a:t>
              </a:r>
            </a:p>
          </p:txBody>
        </p:sp>
      </p:grpSp>
      <p:grpSp>
        <p:nvGrpSpPr>
          <p:cNvPr id="87" name="Group 142"/>
          <p:cNvGrpSpPr/>
          <p:nvPr/>
        </p:nvGrpSpPr>
        <p:grpSpPr>
          <a:xfrm>
            <a:off x="1774104" y="2761749"/>
            <a:ext cx="687214" cy="1270291"/>
            <a:chOff x="3410354" y="2790624"/>
            <a:chExt cx="687214" cy="1270291"/>
          </a:xfrm>
        </p:grpSpPr>
        <p:pic>
          <p:nvPicPr>
            <p:cNvPr id="8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rot="6120000" flipV="1">
              <a:off x="3132284" y="3068694"/>
              <a:ext cx="1243353" cy="6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angle 144"/>
            <p:cNvSpPr/>
            <p:nvPr/>
          </p:nvSpPr>
          <p:spPr>
            <a:xfrm rot="17100000">
              <a:off x="3253504" y="3335877"/>
              <a:ext cx="1210588" cy="239488"/>
            </a:xfrm>
            <a:prstGeom prst="rect">
              <a:avLst/>
            </a:prstGeom>
          </p:spPr>
          <p:txBody>
            <a:bodyPr wrap="none">
              <a:prstTxWarp prst="textArchUp">
                <a:avLst/>
              </a:prstTxWarp>
              <a:spAutoFit/>
            </a:bodyPr>
            <a:lstStyle/>
            <a:p>
              <a:pPr algn="ctr"/>
              <a:r>
                <a:rPr lang="en-GB" sz="1000" dirty="0">
                  <a:solidFill>
                    <a:srgbClr val="000000"/>
                  </a:solidFill>
                  <a:latin typeface="Calisto MT"/>
                </a:rPr>
                <a:t>Sjögren’s</a:t>
              </a:r>
              <a:br>
                <a:rPr lang="en-GB" sz="1000" dirty="0">
                  <a:solidFill>
                    <a:srgbClr val="000000"/>
                  </a:solidFill>
                  <a:latin typeface="Calisto MT"/>
                </a:rPr>
              </a:br>
              <a:r>
                <a:rPr lang="en-GB" sz="1000" dirty="0">
                  <a:solidFill>
                    <a:srgbClr val="000000"/>
                  </a:solidFill>
                  <a:latin typeface="Calisto MT"/>
                </a:rPr>
                <a:t>syndrome</a:t>
              </a:r>
            </a:p>
          </p:txBody>
        </p:sp>
      </p:grpSp>
      <p:grpSp>
        <p:nvGrpSpPr>
          <p:cNvPr id="93" name="Group 113"/>
          <p:cNvGrpSpPr/>
          <p:nvPr/>
        </p:nvGrpSpPr>
        <p:grpSpPr>
          <a:xfrm>
            <a:off x="4881438" y="5861618"/>
            <a:ext cx="1378810" cy="687214"/>
            <a:chOff x="6517688" y="5890493"/>
            <a:chExt cx="1378810" cy="687214"/>
          </a:xfrm>
        </p:grpSpPr>
        <p:pic>
          <p:nvPicPr>
            <p:cNvPr id="9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rot="9240000" flipH="1">
              <a:off x="6631959" y="5890493"/>
              <a:ext cx="1243353" cy="6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Rectangle 129"/>
            <p:cNvSpPr/>
            <p:nvPr/>
          </p:nvSpPr>
          <p:spPr>
            <a:xfrm rot="19992140">
              <a:off x="6517688" y="5901790"/>
              <a:ext cx="1378810" cy="400110"/>
            </a:xfrm>
            <a:prstGeom prst="rect">
              <a:avLst/>
            </a:prstGeom>
          </p:spPr>
          <p:txBody>
            <a:bodyPr wrap="none">
              <a:prstTxWarp prst="textArchDown">
                <a:avLst/>
              </a:prstTxWarp>
              <a:spAutoFit/>
            </a:bodyPr>
            <a:lstStyle/>
            <a:p>
              <a:pPr algn="ctr"/>
              <a:r>
                <a:rPr lang="en-GB" sz="1000" dirty="0">
                  <a:solidFill>
                    <a:srgbClr val="000000"/>
                  </a:solidFill>
                  <a:latin typeface="Calisto MT"/>
                </a:rPr>
                <a:t>Viral/bacterial </a:t>
              </a:r>
              <a:br>
                <a:rPr lang="en-GB" sz="1000" dirty="0">
                  <a:solidFill>
                    <a:srgbClr val="000000"/>
                  </a:solidFill>
                  <a:latin typeface="Calisto MT"/>
                </a:rPr>
              </a:br>
              <a:r>
                <a:rPr lang="en-GB" sz="1000" dirty="0">
                  <a:solidFill>
                    <a:srgbClr val="000000"/>
                  </a:solidFill>
                  <a:latin typeface="Calisto MT"/>
                </a:rPr>
                <a:t>conjunctivitis</a:t>
              </a:r>
            </a:p>
          </p:txBody>
        </p:sp>
      </p:grpSp>
      <p:grpSp>
        <p:nvGrpSpPr>
          <p:cNvPr id="96" name="Group 130"/>
          <p:cNvGrpSpPr/>
          <p:nvPr/>
        </p:nvGrpSpPr>
        <p:grpSpPr>
          <a:xfrm>
            <a:off x="3886873" y="6109118"/>
            <a:ext cx="1265252" cy="687214"/>
            <a:chOff x="5523123" y="6137993"/>
            <a:chExt cx="1265252" cy="687214"/>
          </a:xfrm>
        </p:grpSpPr>
        <p:pic>
          <p:nvPicPr>
            <p:cNvPr id="97"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0800000">
              <a:off x="5534073" y="6137993"/>
              <a:ext cx="1243353" cy="6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ectangle 132"/>
            <p:cNvSpPr/>
            <p:nvPr/>
          </p:nvSpPr>
          <p:spPr>
            <a:xfrm>
              <a:off x="5523123" y="6370381"/>
              <a:ext cx="1265252" cy="246221"/>
            </a:xfrm>
            <a:prstGeom prst="rect">
              <a:avLst/>
            </a:prstGeom>
          </p:spPr>
          <p:txBody>
            <a:bodyPr wrap="none">
              <a:prstTxWarp prst="textArchDown">
                <a:avLst>
                  <a:gd name="adj" fmla="val 21547105"/>
                </a:avLst>
              </a:prstTxWarp>
              <a:spAutoFit/>
            </a:bodyPr>
            <a:lstStyle/>
            <a:p>
              <a:pPr algn="ctr"/>
              <a:r>
                <a:rPr lang="en-GB" sz="1000" dirty="0" err="1">
                  <a:solidFill>
                    <a:srgbClr val="000000"/>
                  </a:solidFill>
                  <a:latin typeface="Calisto MT"/>
                </a:rPr>
                <a:t>Neurotrophic</a:t>
              </a:r>
              <a:endParaRPr lang="en-GB" sz="1000" dirty="0">
                <a:solidFill>
                  <a:srgbClr val="000000"/>
                </a:solidFill>
                <a:latin typeface="Calisto MT"/>
              </a:endParaRPr>
            </a:p>
          </p:txBody>
        </p:sp>
      </p:grpSp>
      <p:grpSp>
        <p:nvGrpSpPr>
          <p:cNvPr id="182" name="Group 181"/>
          <p:cNvGrpSpPr/>
          <p:nvPr/>
        </p:nvGrpSpPr>
        <p:grpSpPr>
          <a:xfrm>
            <a:off x="2251347" y="4371487"/>
            <a:ext cx="1335884" cy="839857"/>
            <a:chOff x="3887597" y="4400362"/>
            <a:chExt cx="1335884" cy="839857"/>
          </a:xfrm>
        </p:grpSpPr>
        <p:pic>
          <p:nvPicPr>
            <p:cNvPr id="183" name="Picture 5"/>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3907606" y="4400362"/>
              <a:ext cx="1312466" cy="839857"/>
            </a:xfrm>
            <a:prstGeom prst="rect">
              <a:avLst/>
            </a:prstGeom>
            <a:noFill/>
            <a:extLst>
              <a:ext uri="{909E8E84-426E-40dd-AFC4-6F175D3DCCD1}">
                <a14:hiddenFill xmlns:a14="http://schemas.microsoft.com/office/drawing/2010/main">
                  <a:solidFill>
                    <a:srgbClr val="FFFFFF"/>
                  </a:solidFill>
                </a14:hiddenFill>
              </a:ext>
            </a:extLst>
          </p:spPr>
        </p:pic>
        <p:sp>
          <p:nvSpPr>
            <p:cNvPr id="184" name="TextBox 183"/>
            <p:cNvSpPr txBox="1"/>
            <p:nvPr/>
          </p:nvSpPr>
          <p:spPr>
            <a:xfrm>
              <a:off x="3887597" y="4675821"/>
              <a:ext cx="1335884" cy="300082"/>
            </a:xfrm>
            <a:prstGeom prst="rect">
              <a:avLst/>
            </a:prstGeom>
            <a:noFill/>
          </p:spPr>
          <p:txBody>
            <a:bodyPr wrap="square" rtlCol="0">
              <a:spAutoFit/>
            </a:bodyPr>
            <a:lstStyle/>
            <a:p>
              <a:pPr algn="ctr"/>
              <a:r>
                <a:rPr lang="en-GB" sz="1350" b="1" spc="-30" dirty="0">
                  <a:solidFill>
                    <a:prstClr val="white"/>
                  </a:solidFill>
                  <a:latin typeface="Calisto MT"/>
                </a:rPr>
                <a:t>Inflammation</a:t>
              </a:r>
            </a:p>
          </p:txBody>
        </p:sp>
      </p:grpSp>
      <p:sp>
        <p:nvSpPr>
          <p:cNvPr id="159" name="TextBox 158"/>
          <p:cNvSpPr txBox="1"/>
          <p:nvPr/>
        </p:nvSpPr>
        <p:spPr>
          <a:xfrm>
            <a:off x="1700372" y="3645021"/>
            <a:ext cx="1686676" cy="437043"/>
          </a:xfrm>
          <a:prstGeom prst="rect">
            <a:avLst/>
          </a:prstGeom>
          <a:noFill/>
        </p:spPr>
        <p:txBody>
          <a:bodyPr wrap="square" rtlCol="0">
            <a:spAutoFit/>
          </a:bodyPr>
          <a:lstStyle/>
          <a:p>
            <a:pPr algn="ctr">
              <a:lnSpc>
                <a:spcPct val="80000"/>
              </a:lnSpc>
            </a:pPr>
            <a:r>
              <a:rPr lang="en-GB" sz="1400" b="1" dirty="0">
                <a:solidFill>
                  <a:prstClr val="black"/>
                </a:solidFill>
                <a:latin typeface="Calisto MT"/>
              </a:rPr>
              <a:t>Cytokine release</a:t>
            </a:r>
            <a:br>
              <a:rPr lang="en-GB" sz="1400" b="1" dirty="0">
                <a:solidFill>
                  <a:prstClr val="black"/>
                </a:solidFill>
                <a:latin typeface="Calisto MT"/>
              </a:rPr>
            </a:br>
            <a:r>
              <a:rPr lang="en-GB" sz="1400" b="1" dirty="0">
                <a:solidFill>
                  <a:prstClr val="black"/>
                </a:solidFill>
                <a:latin typeface="Calisto MT"/>
              </a:rPr>
              <a:t>MMP activation</a:t>
            </a:r>
          </a:p>
        </p:txBody>
      </p:sp>
      <p:sp>
        <p:nvSpPr>
          <p:cNvPr id="157" name="TextBox 156"/>
          <p:cNvSpPr txBox="1"/>
          <p:nvPr/>
        </p:nvSpPr>
        <p:spPr>
          <a:xfrm>
            <a:off x="1893193" y="2636912"/>
            <a:ext cx="1963855" cy="307777"/>
          </a:xfrm>
          <a:prstGeom prst="rect">
            <a:avLst/>
          </a:prstGeom>
          <a:noFill/>
        </p:spPr>
        <p:txBody>
          <a:bodyPr wrap="square" rtlCol="0">
            <a:spAutoFit/>
          </a:bodyPr>
          <a:lstStyle/>
          <a:p>
            <a:pPr algn="ctr"/>
            <a:r>
              <a:rPr lang="en-GB" sz="1400" b="1" dirty="0">
                <a:solidFill>
                  <a:prstClr val="black"/>
                </a:solidFill>
                <a:latin typeface="Calisto MT"/>
              </a:rPr>
              <a:t>Goblet cell loss</a:t>
            </a:r>
          </a:p>
        </p:txBody>
      </p:sp>
      <p:grpSp>
        <p:nvGrpSpPr>
          <p:cNvPr id="179" name="Group 178"/>
          <p:cNvGrpSpPr/>
          <p:nvPr/>
        </p:nvGrpSpPr>
        <p:grpSpPr>
          <a:xfrm>
            <a:off x="4881229" y="5022136"/>
            <a:ext cx="1318869" cy="814432"/>
            <a:chOff x="6466680" y="5051011"/>
            <a:chExt cx="1318869" cy="814432"/>
          </a:xfrm>
        </p:grpSpPr>
        <p:pic>
          <p:nvPicPr>
            <p:cNvPr id="180" name="Picture 8"/>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6473083" y="5051011"/>
              <a:ext cx="1312466" cy="814432"/>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p:cNvSpPr txBox="1"/>
            <p:nvPr/>
          </p:nvSpPr>
          <p:spPr>
            <a:xfrm>
              <a:off x="6466680" y="5291583"/>
              <a:ext cx="1313110" cy="300082"/>
            </a:xfrm>
            <a:prstGeom prst="rect">
              <a:avLst/>
            </a:prstGeom>
            <a:noFill/>
          </p:spPr>
          <p:txBody>
            <a:bodyPr wrap="square" rtlCol="0">
              <a:spAutoFit/>
            </a:bodyPr>
            <a:lstStyle/>
            <a:p>
              <a:pPr algn="ctr"/>
              <a:r>
                <a:rPr lang="en-GB" sz="1350" b="1" spc="-30" dirty="0">
                  <a:solidFill>
                    <a:prstClr val="white"/>
                  </a:solidFill>
                  <a:latin typeface="Calisto MT"/>
                </a:rPr>
                <a:t>Apoptosis</a:t>
              </a:r>
            </a:p>
          </p:txBody>
        </p:sp>
      </p:grpSp>
      <p:grpSp>
        <p:nvGrpSpPr>
          <p:cNvPr id="110" name="Group 178"/>
          <p:cNvGrpSpPr/>
          <p:nvPr/>
        </p:nvGrpSpPr>
        <p:grpSpPr>
          <a:xfrm>
            <a:off x="3381371" y="5354552"/>
            <a:ext cx="1318869" cy="814432"/>
            <a:chOff x="6466680" y="5057361"/>
            <a:chExt cx="1318869" cy="814432"/>
          </a:xfrm>
        </p:grpSpPr>
        <p:pic>
          <p:nvPicPr>
            <p:cNvPr id="111" name="Picture 8"/>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6473083" y="5057361"/>
              <a:ext cx="1312466" cy="814432"/>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80"/>
            <p:cNvSpPr txBox="1"/>
            <p:nvPr/>
          </p:nvSpPr>
          <p:spPr>
            <a:xfrm>
              <a:off x="6466680" y="5062983"/>
              <a:ext cx="1313110" cy="692497"/>
            </a:xfrm>
            <a:prstGeom prst="rect">
              <a:avLst/>
            </a:prstGeom>
            <a:noFill/>
          </p:spPr>
          <p:txBody>
            <a:bodyPr wrap="square" rtlCol="0">
              <a:spAutoFit/>
            </a:bodyPr>
            <a:lstStyle/>
            <a:p>
              <a:pPr algn="ctr"/>
              <a:r>
                <a:rPr lang="it-IT" sz="1300" b="1" dirty="0" err="1">
                  <a:solidFill>
                    <a:prstClr val="white"/>
                  </a:solidFill>
                  <a:latin typeface="Calisto MT"/>
                  <a:cs typeface="Arial"/>
                </a:rPr>
                <a:t>Nerve</a:t>
              </a:r>
              <a:r>
                <a:rPr lang="it-IT" sz="1300" b="1" dirty="0">
                  <a:solidFill>
                    <a:prstClr val="white"/>
                  </a:solidFill>
                  <a:latin typeface="Calisto MT"/>
                  <a:cs typeface="Arial"/>
                </a:rPr>
                <a:t> </a:t>
              </a:r>
              <a:r>
                <a:rPr lang="it-IT" sz="1300" b="1" dirty="0" err="1">
                  <a:solidFill>
                    <a:prstClr val="white"/>
                  </a:solidFill>
                  <a:latin typeface="Calisto MT"/>
                  <a:cs typeface="Arial"/>
                </a:rPr>
                <a:t>Stimulation</a:t>
              </a:r>
              <a:r>
                <a:rPr lang="it-IT" sz="1300" b="1" dirty="0">
                  <a:solidFill>
                    <a:prstClr val="white"/>
                  </a:solidFill>
                  <a:latin typeface="Calisto MT"/>
                  <a:cs typeface="Arial"/>
                </a:rPr>
                <a:t> / </a:t>
              </a:r>
              <a:r>
                <a:rPr lang="it-IT" sz="1300" b="1" dirty="0" err="1">
                  <a:solidFill>
                    <a:prstClr val="white"/>
                  </a:solidFill>
                  <a:latin typeface="Calisto MT"/>
                  <a:cs typeface="Arial"/>
                </a:rPr>
                <a:t>Impairment</a:t>
              </a:r>
              <a:endParaRPr lang="it-IT" sz="1300" b="1" dirty="0">
                <a:solidFill>
                  <a:prstClr val="white"/>
                </a:solidFill>
                <a:latin typeface="Calisto MT"/>
                <a:cs typeface="Arial"/>
              </a:endParaRPr>
            </a:p>
          </p:txBody>
        </p:sp>
      </p:grpSp>
      <p:sp>
        <p:nvSpPr>
          <p:cNvPr id="99" name="Title 1"/>
          <p:cNvSpPr txBox="1">
            <a:spLocks/>
          </p:cNvSpPr>
          <p:nvPr/>
        </p:nvSpPr>
        <p:spPr>
          <a:xfrm>
            <a:off x="0" y="-3585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GB" sz="4000" dirty="0" smtClean="0">
                <a:solidFill>
                  <a:schemeClr val="tx2">
                    <a:lumMod val="60000"/>
                    <a:lumOff val="40000"/>
                  </a:schemeClr>
                </a:solidFill>
              </a:rPr>
              <a:t>Key Mechanisms of Ocular Surface Damage</a:t>
            </a:r>
            <a:endParaRPr lang="en-GB" sz="4000" dirty="0">
              <a:solidFill>
                <a:schemeClr val="tx2">
                  <a:lumMod val="60000"/>
                  <a:lumOff val="40000"/>
                </a:schemeClr>
              </a:solidFill>
            </a:endParaRPr>
          </a:p>
        </p:txBody>
      </p:sp>
      <p:grpSp>
        <p:nvGrpSpPr>
          <p:cNvPr id="173" name="Group 172"/>
          <p:cNvGrpSpPr/>
          <p:nvPr/>
        </p:nvGrpSpPr>
        <p:grpSpPr>
          <a:xfrm>
            <a:off x="3847499" y="1700416"/>
            <a:ext cx="1335884" cy="814023"/>
            <a:chOff x="5514613" y="1784403"/>
            <a:chExt cx="1335884" cy="814023"/>
          </a:xfrm>
        </p:grpSpPr>
        <p:pic>
          <p:nvPicPr>
            <p:cNvPr id="174" name="Picture 2"/>
            <p:cNvPicPr>
              <a:picLocks noChangeAspect="1" noChangeArrowheads="1"/>
            </p:cNvPicPr>
            <p:nvPr/>
          </p:nvPicPr>
          <p:blipFill>
            <a:blip r:embed="rId10" cstate="print">
              <a:extLst>
                <a:ext uri="{28A0092B-C50C-407E-A947-70E740481C1C}">
                  <a14:useLocalDpi xmlns:a14="http://schemas.microsoft.com/office/drawing/2010/main"/>
                </a:ext>
              </a:extLst>
            </a:blip>
            <a:stretch>
              <a:fillRect/>
            </a:stretch>
          </p:blipFill>
          <p:spPr bwMode="auto">
            <a:xfrm>
              <a:off x="5523123" y="1784403"/>
              <a:ext cx="1312466" cy="814023"/>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5514613" y="1940424"/>
              <a:ext cx="1335884" cy="507831"/>
            </a:xfrm>
            <a:prstGeom prst="rect">
              <a:avLst/>
            </a:prstGeom>
            <a:noFill/>
          </p:spPr>
          <p:txBody>
            <a:bodyPr wrap="square" rtlCol="0">
              <a:spAutoFit/>
            </a:bodyPr>
            <a:lstStyle/>
            <a:p>
              <a:pPr algn="ctr"/>
              <a:r>
                <a:rPr lang="en-GB" sz="1350" b="1" spc="-30" dirty="0">
                  <a:solidFill>
                    <a:prstClr val="white"/>
                  </a:solidFill>
                  <a:latin typeface="Calisto MT"/>
                </a:rPr>
                <a:t>Tear film instability</a:t>
              </a:r>
            </a:p>
          </p:txBody>
        </p:sp>
      </p:grpSp>
    </p:spTree>
    <p:extLst>
      <p:ext uri="{BB962C8B-B14F-4D97-AF65-F5344CB8AC3E}">
        <p14:creationId xmlns:p14="http://schemas.microsoft.com/office/powerpoint/2010/main" val="758943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76"/>
                                        </p:tgtEl>
                                        <p:attrNameLst>
                                          <p:attrName>ppt_x</p:attrName>
                                        </p:attrNameLst>
                                      </p:cBhvr>
                                      <p:tavLst>
                                        <p:tav tm="0">
                                          <p:val>
                                            <p:strVal val="ppt_x"/>
                                          </p:val>
                                        </p:tav>
                                        <p:tav tm="100000">
                                          <p:val>
                                            <p:strVal val="ppt_x"/>
                                          </p:val>
                                        </p:tav>
                                      </p:tavLst>
                                    </p:anim>
                                    <p:anim calcmode="lin" valueType="num">
                                      <p:cBhvr additive="base">
                                        <p:cTn id="7" dur="500"/>
                                        <p:tgtEl>
                                          <p:spTgt spid="176"/>
                                        </p:tgtEl>
                                        <p:attrNameLst>
                                          <p:attrName>ppt_y</p:attrName>
                                        </p:attrNameLst>
                                      </p:cBhvr>
                                      <p:tavLst>
                                        <p:tav tm="0">
                                          <p:val>
                                            <p:strVal val="ppt_y"/>
                                          </p:val>
                                        </p:tav>
                                        <p:tav tm="100000">
                                          <p:val>
                                            <p:strVal val="1+ppt_h/2"/>
                                          </p:val>
                                        </p:tav>
                                      </p:tavLst>
                                    </p:anim>
                                    <p:set>
                                      <p:cBhvr>
                                        <p:cTn id="8" dur="1" fill="hold">
                                          <p:stCondLst>
                                            <p:cond delay="499"/>
                                          </p:stCondLst>
                                        </p:cTn>
                                        <p:tgtEl>
                                          <p:spTgt spid="17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additive="base">
                                        <p:cTn id="13" dur="500"/>
                                        <p:tgtEl>
                                          <p:spTgt spid="115"/>
                                        </p:tgtEl>
                                        <p:attrNameLst>
                                          <p:attrName>ppt_x</p:attrName>
                                        </p:attrNameLst>
                                      </p:cBhvr>
                                      <p:tavLst>
                                        <p:tav tm="0">
                                          <p:val>
                                            <p:strVal val="#ppt_x+#ppt_w*1.125000"/>
                                          </p:val>
                                        </p:tav>
                                        <p:tav tm="100000">
                                          <p:val>
                                            <p:strVal val="#ppt_x"/>
                                          </p:val>
                                        </p:tav>
                                      </p:tavLst>
                                    </p:anim>
                                    <p:animEffect transition="in" filter="wipe(left)">
                                      <p:cBhvr>
                                        <p:cTn id="14" dur="500"/>
                                        <p:tgtEl>
                                          <p:spTgt spid="115"/>
                                        </p:tgtEl>
                                      </p:cBhvr>
                                    </p:animEffect>
                                  </p:childTnLst>
                                </p:cTn>
                              </p:par>
                              <p:par>
                                <p:cTn id="15" presetID="12" presetClass="entr" presetSubtype="2" fill="hold" nodeType="with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p:tgtEl>
                                          <p:spTgt spid="107"/>
                                        </p:tgtEl>
                                        <p:attrNameLst>
                                          <p:attrName>ppt_x</p:attrName>
                                        </p:attrNameLst>
                                      </p:cBhvr>
                                      <p:tavLst>
                                        <p:tav tm="0">
                                          <p:val>
                                            <p:strVal val="#ppt_x+#ppt_w*1.125000"/>
                                          </p:val>
                                        </p:tav>
                                        <p:tav tm="100000">
                                          <p:val>
                                            <p:strVal val="#ppt_x"/>
                                          </p:val>
                                        </p:tav>
                                      </p:tavLst>
                                    </p:anim>
                                    <p:animEffect transition="in" filter="wipe(left)">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73"/>
                                        </p:tgtEl>
                                      </p:cBhvr>
                                      <p:by x="150000" y="150000"/>
                                    </p:animScale>
                                  </p:childTnLst>
                                </p:cTn>
                              </p:par>
                              <p:par>
                                <p:cTn id="23" presetID="6" presetClass="emph" presetSubtype="0" fill="hold" nodeType="withEffect">
                                  <p:stCondLst>
                                    <p:cond delay="0"/>
                                  </p:stCondLst>
                                  <p:childTnLst>
                                    <p:animScale>
                                      <p:cBhvr>
                                        <p:cTn id="24" dur="2000" fill="hold"/>
                                        <p:tgtEl>
                                          <p:spTgt spid="115"/>
                                        </p:tgtEl>
                                      </p:cBhvr>
                                      <p:by x="150000" y="150000"/>
                                    </p:animScale>
                                  </p:childTnLst>
                                </p:cTn>
                              </p:par>
                              <p:par>
                                <p:cTn id="25" presetID="6" presetClass="emph" presetSubtype="0" fill="hold" nodeType="withEffect">
                                  <p:stCondLst>
                                    <p:cond delay="0"/>
                                  </p:stCondLst>
                                  <p:childTnLst>
                                    <p:animScale>
                                      <p:cBhvr>
                                        <p:cTn id="26" dur="2000" fill="hold"/>
                                        <p:tgtEl>
                                          <p:spTgt spid="107"/>
                                        </p:tgtEl>
                                      </p:cBhvr>
                                      <p:by x="150000" y="150000"/>
                                    </p:animScale>
                                  </p:childTnLst>
                                </p:cTn>
                              </p:par>
                              <p:par>
                                <p:cTn id="27" presetID="6" presetClass="emph" presetSubtype="0" fill="hold" nodeType="withEffect">
                                  <p:stCondLst>
                                    <p:cond delay="0"/>
                                  </p:stCondLst>
                                  <p:childTnLst>
                                    <p:animScale>
                                      <p:cBhvr>
                                        <p:cTn id="28" dur="2000" fill="hold"/>
                                        <p:tgtEl>
                                          <p:spTgt spid="179"/>
                                        </p:tgtEl>
                                      </p:cBhvr>
                                      <p:by x="150000" y="150000"/>
                                    </p:animScale>
                                  </p:childTnLst>
                                </p:cTn>
                              </p:par>
                              <p:par>
                                <p:cTn id="29" presetID="6" presetClass="emph" presetSubtype="0" fill="hold" nodeType="withEffect">
                                  <p:stCondLst>
                                    <p:cond delay="0"/>
                                  </p:stCondLst>
                                  <p:childTnLst>
                                    <p:animScale>
                                      <p:cBhvr>
                                        <p:cTn id="30" dur="2000" fill="hold"/>
                                        <p:tgtEl>
                                          <p:spTgt spid="110"/>
                                        </p:tgtEl>
                                      </p:cBhvr>
                                      <p:by x="150000" y="150000"/>
                                    </p:animScale>
                                  </p:childTnLst>
                                </p:cTn>
                              </p:par>
                              <p:par>
                                <p:cTn id="31" presetID="6" presetClass="emph" presetSubtype="0" fill="hold" nodeType="withEffect">
                                  <p:stCondLst>
                                    <p:cond delay="0"/>
                                  </p:stCondLst>
                                  <p:childTnLst>
                                    <p:animScale>
                                      <p:cBhvr>
                                        <p:cTn id="32" dur="2000" fill="hold"/>
                                        <p:tgtEl>
                                          <p:spTgt spid="182"/>
                                        </p:tgtEl>
                                      </p:cBhvr>
                                      <p:by x="150000" y="150000"/>
                                    </p:animScale>
                                  </p:childTnLst>
                                </p:cTn>
                              </p:par>
                              <p:par>
                                <p:cTn id="33" presetID="10" presetClass="exit" presetSubtype="0" fill="hold" nodeType="withEffect">
                                  <p:stCondLst>
                                    <p:cond delay="0"/>
                                  </p:stCondLst>
                                  <p:childTnLst>
                                    <p:animEffect transition="out" filter="fade">
                                      <p:cBhvr>
                                        <p:cTn id="34" dur="500"/>
                                        <p:tgtEl>
                                          <p:spTgt spid="115"/>
                                        </p:tgtEl>
                                      </p:cBhvr>
                                    </p:animEffect>
                                    <p:set>
                                      <p:cBhvr>
                                        <p:cTn id="35" dur="1" fill="hold">
                                          <p:stCondLst>
                                            <p:cond delay="499"/>
                                          </p:stCondLst>
                                        </p:cTn>
                                        <p:tgtEl>
                                          <p:spTgt spid="1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7"/>
                                        </p:tgtEl>
                                      </p:cBhvr>
                                    </p:animEffect>
                                    <p:set>
                                      <p:cBhvr>
                                        <p:cTn id="38" dur="1" fill="hold">
                                          <p:stCondLst>
                                            <p:cond delay="499"/>
                                          </p:stCondLst>
                                        </p:cTn>
                                        <p:tgtEl>
                                          <p:spTgt spid="10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79"/>
                                        </p:tgtEl>
                                      </p:cBhvr>
                                    </p:animEffect>
                                    <p:set>
                                      <p:cBhvr>
                                        <p:cTn id="41" dur="1" fill="hold">
                                          <p:stCondLst>
                                            <p:cond delay="499"/>
                                          </p:stCondLst>
                                        </p:cTn>
                                        <p:tgtEl>
                                          <p:spTgt spid="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2"/>
          <p:cNvSpPr txBox="1">
            <a:spLocks noGrp="1"/>
          </p:cNvSpPr>
          <p:nvPr/>
        </p:nvSpPr>
        <p:spPr bwMode="auto">
          <a:xfrm>
            <a:off x="5723467" y="6381750"/>
            <a:ext cx="342053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en-US" sz="1400" dirty="0" smtClean="0">
                <a:solidFill>
                  <a:srgbClr val="FFFFFF"/>
                </a:solidFill>
                <a:cs typeface="Arial" charset="0"/>
              </a:rPr>
              <a:t>Modified from Prof. M. Rolando - Genoa</a:t>
            </a:r>
          </a:p>
        </p:txBody>
      </p:sp>
      <p:sp>
        <p:nvSpPr>
          <p:cNvPr id="24579" name="Oval 5"/>
          <p:cNvSpPr>
            <a:spLocks noChangeArrowheads="1"/>
          </p:cNvSpPr>
          <p:nvPr/>
        </p:nvSpPr>
        <p:spPr bwMode="auto">
          <a:xfrm>
            <a:off x="1311275" y="4657725"/>
            <a:ext cx="2820988" cy="1016000"/>
          </a:xfrm>
          <a:prstGeom prst="ellipse">
            <a:avLst/>
          </a:prstGeom>
          <a:gradFill rotWithShape="1">
            <a:gsLst>
              <a:gs pos="0">
                <a:srgbClr val="FFFFFF"/>
              </a:gs>
              <a:gs pos="100000">
                <a:srgbClr val="767676"/>
              </a:gs>
            </a:gsLst>
            <a:path path="rect">
              <a:fillToRect r="100000" b="100000"/>
            </a:path>
          </a:gradFill>
          <a:ln w="28575">
            <a:solidFill>
              <a:srgbClr val="969696"/>
            </a:solidFill>
            <a:round/>
            <a:headEnd/>
            <a:tailEnd/>
          </a:ln>
        </p:spPr>
        <p:txBody>
          <a:bodyPr wrap="none" anchor="ctr"/>
          <a:lstStyle/>
          <a:p>
            <a:pPr defTabSz="914400" fontAlgn="base">
              <a:spcBef>
                <a:spcPct val="0"/>
              </a:spcBef>
              <a:spcAft>
                <a:spcPct val="0"/>
              </a:spcAft>
            </a:pPr>
            <a:endParaRPr lang="en-GB" sz="2400" smtClean="0">
              <a:solidFill>
                <a:srgbClr val="000000"/>
              </a:solidFill>
              <a:latin typeface="Arial" charset="0"/>
              <a:ea typeface="ＭＳ Ｐゴシック" charset="0"/>
              <a:cs typeface="Arial" charset="0"/>
            </a:endParaRPr>
          </a:p>
        </p:txBody>
      </p:sp>
      <p:sp>
        <p:nvSpPr>
          <p:cNvPr id="24580" name="Rectangle 3"/>
          <p:cNvSpPr>
            <a:spLocks noGrp="1" noChangeArrowheads="1"/>
          </p:cNvSpPr>
          <p:nvPr>
            <p:ph type="title" idx="4294967295"/>
          </p:nvPr>
        </p:nvSpPr>
        <p:spPr>
          <a:xfrm>
            <a:off x="457200" y="-26988"/>
            <a:ext cx="8229600" cy="1143001"/>
          </a:xfrm>
        </p:spPr>
        <p:txBody>
          <a:bodyPr anchor="b"/>
          <a:lstStyle/>
          <a:p>
            <a:pPr eaLnBrk="1" hangingPunct="1"/>
            <a:r>
              <a:rPr lang="en-US" sz="3600">
                <a:solidFill>
                  <a:srgbClr val="FFFF00"/>
                </a:solidFill>
                <a:latin typeface="Arial" charset="0"/>
              </a:rPr>
              <a:t>Hypo-Hyperstimulation </a:t>
            </a:r>
            <a:br>
              <a:rPr lang="en-US" sz="3600">
                <a:solidFill>
                  <a:srgbClr val="FFFF00"/>
                </a:solidFill>
                <a:latin typeface="Arial" charset="0"/>
              </a:rPr>
            </a:br>
            <a:r>
              <a:rPr lang="en-US" sz="3600">
                <a:solidFill>
                  <a:srgbClr val="FFFF00"/>
                </a:solidFill>
                <a:latin typeface="Arial" charset="0"/>
              </a:rPr>
              <a:t>Neurogenic Inflammation</a:t>
            </a:r>
          </a:p>
        </p:txBody>
      </p:sp>
      <p:sp>
        <p:nvSpPr>
          <p:cNvPr id="655364" name="Oval 7"/>
          <p:cNvSpPr>
            <a:spLocks noChangeArrowheads="1"/>
          </p:cNvSpPr>
          <p:nvPr/>
        </p:nvSpPr>
        <p:spPr bwMode="auto">
          <a:xfrm>
            <a:off x="2197100" y="2174875"/>
            <a:ext cx="1041400" cy="911225"/>
          </a:xfrm>
          <a:prstGeom prst="ellipse">
            <a:avLst/>
          </a:prstGeom>
          <a:gradFill rotWithShape="1">
            <a:gsLst>
              <a:gs pos="0">
                <a:schemeClr val="accent2">
                  <a:gamma/>
                  <a:shade val="76078"/>
                  <a:invGamma/>
                </a:schemeClr>
              </a:gs>
              <a:gs pos="100000">
                <a:schemeClr val="accent2"/>
              </a:gs>
            </a:gsLst>
            <a:lin ang="5400000" scaled="1"/>
          </a:gradFill>
          <a:ln w="28575">
            <a:solidFill>
              <a:schemeClr val="accent2"/>
            </a:solidFill>
            <a:round/>
            <a:headEnd/>
            <a:tailEnd/>
          </a:ln>
        </p:spPr>
        <p:txBody>
          <a:bodyPr wrap="none" anchor="ctr"/>
          <a:lstStyle/>
          <a:p>
            <a:pPr algn="ctr" defTabSz="914400" fontAlgn="base">
              <a:spcBef>
                <a:spcPct val="0"/>
              </a:spcBef>
              <a:spcAft>
                <a:spcPct val="0"/>
              </a:spcAft>
              <a:defRPr/>
            </a:pPr>
            <a:r>
              <a:rPr lang="en-US" sz="2400" b="1">
                <a:solidFill>
                  <a:srgbClr val="FFFFFF"/>
                </a:solidFill>
                <a:latin typeface="Arial" pitchFamily="34" charset="0"/>
                <a:ea typeface="ＭＳ Ｐゴシック" pitchFamily="-106" charset="-128"/>
              </a:rPr>
              <a:t>LG</a:t>
            </a:r>
          </a:p>
        </p:txBody>
      </p:sp>
      <p:sp>
        <p:nvSpPr>
          <p:cNvPr id="655365" name="Oval 8"/>
          <p:cNvSpPr>
            <a:spLocks noChangeArrowheads="1"/>
          </p:cNvSpPr>
          <p:nvPr/>
        </p:nvSpPr>
        <p:spPr bwMode="auto">
          <a:xfrm>
            <a:off x="2660650" y="3375025"/>
            <a:ext cx="115888" cy="179388"/>
          </a:xfrm>
          <a:prstGeom prst="ellipse">
            <a:avLst/>
          </a:prstGeom>
          <a:gradFill rotWithShape="1">
            <a:gsLst>
              <a:gs pos="0">
                <a:schemeClr val="accent1">
                  <a:gamma/>
                  <a:shade val="76078"/>
                  <a:invGamma/>
                </a:schemeClr>
              </a:gs>
              <a:gs pos="100000">
                <a:schemeClr val="accent1"/>
              </a:gs>
            </a:gsLst>
            <a:lin ang="5400000" scaled="1"/>
          </a:gradFill>
          <a:ln w="28575" algn="ctr">
            <a:solidFill>
              <a:schemeClr val="accent1"/>
            </a:solidFill>
            <a:round/>
            <a:headEnd/>
            <a:tailEnd/>
          </a:ln>
          <a:effectLst/>
        </p:spPr>
        <p:txBody>
          <a:bodyPr wrap="none" anchor="ctr"/>
          <a:lstStyle/>
          <a:p>
            <a:pPr algn="ctr" defTabSz="914400" fontAlgn="base">
              <a:spcBef>
                <a:spcPct val="0"/>
              </a:spcBef>
              <a:spcAft>
                <a:spcPct val="0"/>
              </a:spcAft>
              <a:defRPr/>
            </a:pPr>
            <a:endParaRPr lang="en-GB" sz="2400" b="1">
              <a:solidFill>
                <a:srgbClr val="FFFFFF"/>
              </a:solidFill>
              <a:latin typeface="Arial" pitchFamily="34" charset="0"/>
              <a:ea typeface="ＭＳ Ｐゴシック" pitchFamily="-106" charset="-128"/>
            </a:endParaRPr>
          </a:p>
        </p:txBody>
      </p:sp>
      <p:sp>
        <p:nvSpPr>
          <p:cNvPr id="655366" name="Oval 9"/>
          <p:cNvSpPr>
            <a:spLocks noChangeArrowheads="1"/>
          </p:cNvSpPr>
          <p:nvPr/>
        </p:nvSpPr>
        <p:spPr bwMode="auto">
          <a:xfrm>
            <a:off x="2654300" y="3663950"/>
            <a:ext cx="127000" cy="190500"/>
          </a:xfrm>
          <a:prstGeom prst="ellipse">
            <a:avLst/>
          </a:prstGeom>
          <a:gradFill rotWithShape="1">
            <a:gsLst>
              <a:gs pos="0">
                <a:schemeClr val="accent1">
                  <a:gamma/>
                  <a:shade val="76078"/>
                  <a:invGamma/>
                </a:schemeClr>
              </a:gs>
              <a:gs pos="100000">
                <a:schemeClr val="accent1"/>
              </a:gs>
            </a:gsLst>
            <a:lin ang="5400000" scaled="1"/>
          </a:gradFill>
          <a:ln w="28575" algn="ctr">
            <a:solidFill>
              <a:schemeClr val="accent1"/>
            </a:solidFill>
            <a:round/>
            <a:headEnd/>
            <a:tailEnd/>
          </a:ln>
          <a:effectLst/>
        </p:spPr>
        <p:txBody>
          <a:bodyPr wrap="none" anchor="ctr"/>
          <a:lstStyle/>
          <a:p>
            <a:pPr algn="ctr" defTabSz="914400" fontAlgn="base">
              <a:spcBef>
                <a:spcPct val="0"/>
              </a:spcBef>
              <a:spcAft>
                <a:spcPct val="0"/>
              </a:spcAft>
              <a:defRPr/>
            </a:pPr>
            <a:endParaRPr lang="en-GB" sz="2400" b="1">
              <a:solidFill>
                <a:srgbClr val="FFFFFF"/>
              </a:solidFill>
              <a:latin typeface="Arial" pitchFamily="34" charset="0"/>
              <a:ea typeface="ＭＳ Ｐゴシック" pitchFamily="-106" charset="-128"/>
            </a:endParaRPr>
          </a:p>
        </p:txBody>
      </p:sp>
      <p:sp>
        <p:nvSpPr>
          <p:cNvPr id="24584" name="Rectangle 14"/>
          <p:cNvSpPr>
            <a:spLocks noChangeArrowheads="1"/>
          </p:cNvSpPr>
          <p:nvPr/>
        </p:nvSpPr>
        <p:spPr bwMode="auto">
          <a:xfrm>
            <a:off x="5046663" y="1316038"/>
            <a:ext cx="3714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lgn="ctr" defTabSz="762000" eaLnBrk="0" fontAlgn="base" hangingPunct="0">
              <a:lnSpc>
                <a:spcPct val="50000"/>
              </a:lnSpc>
              <a:spcBef>
                <a:spcPct val="50000"/>
              </a:spcBef>
              <a:spcAft>
                <a:spcPct val="0"/>
              </a:spcAft>
            </a:pPr>
            <a:r>
              <a:rPr lang="en-US" sz="2400" b="1" smtClean="0">
                <a:solidFill>
                  <a:srgbClr val="FFFFFF"/>
                </a:solidFill>
                <a:latin typeface="Arial" charset="0"/>
                <a:ea typeface="ＭＳ Ｐゴシック" charset="0"/>
                <a:cs typeface="Arial" charset="0"/>
              </a:rPr>
              <a:t>VII</a:t>
            </a:r>
          </a:p>
        </p:txBody>
      </p:sp>
      <p:sp>
        <p:nvSpPr>
          <p:cNvPr id="24585" name="Rectangle 15"/>
          <p:cNvSpPr>
            <a:spLocks noChangeArrowheads="1"/>
          </p:cNvSpPr>
          <p:nvPr/>
        </p:nvSpPr>
        <p:spPr bwMode="auto">
          <a:xfrm>
            <a:off x="7589838" y="3567113"/>
            <a:ext cx="20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762000" eaLnBrk="0" fontAlgn="base" hangingPunct="0">
              <a:spcBef>
                <a:spcPct val="50000"/>
              </a:spcBef>
              <a:spcAft>
                <a:spcPct val="0"/>
              </a:spcAft>
            </a:pPr>
            <a:r>
              <a:rPr lang="en-US" sz="2400" smtClean="0">
                <a:solidFill>
                  <a:srgbClr val="FFFFFF"/>
                </a:solidFill>
                <a:latin typeface="Arial" charset="0"/>
                <a:ea typeface="ＭＳ Ｐゴシック" charset="0"/>
                <a:cs typeface="Arial" charset="0"/>
              </a:rPr>
              <a:t>V</a:t>
            </a:r>
          </a:p>
        </p:txBody>
      </p:sp>
      <p:sp>
        <p:nvSpPr>
          <p:cNvPr id="655369" name="Oval 16"/>
          <p:cNvSpPr>
            <a:spLocks noChangeArrowheads="1"/>
          </p:cNvSpPr>
          <p:nvPr/>
        </p:nvSpPr>
        <p:spPr bwMode="auto">
          <a:xfrm>
            <a:off x="2654300" y="3965575"/>
            <a:ext cx="127000" cy="190500"/>
          </a:xfrm>
          <a:prstGeom prst="ellipse">
            <a:avLst/>
          </a:prstGeom>
          <a:gradFill rotWithShape="1">
            <a:gsLst>
              <a:gs pos="0">
                <a:schemeClr val="accent1">
                  <a:gamma/>
                  <a:shade val="76078"/>
                  <a:invGamma/>
                </a:schemeClr>
              </a:gs>
              <a:gs pos="100000">
                <a:schemeClr val="accent1"/>
              </a:gs>
            </a:gsLst>
            <a:lin ang="5400000" scaled="1"/>
          </a:gradFill>
          <a:ln w="28575" algn="ctr">
            <a:solidFill>
              <a:schemeClr val="accent1"/>
            </a:solidFill>
            <a:round/>
            <a:headEnd/>
            <a:tailEnd/>
          </a:ln>
          <a:effectLst/>
        </p:spPr>
        <p:txBody>
          <a:bodyPr wrap="none" anchor="ctr"/>
          <a:lstStyle/>
          <a:p>
            <a:pPr algn="ctr" defTabSz="914400" fontAlgn="base">
              <a:spcBef>
                <a:spcPct val="0"/>
              </a:spcBef>
              <a:spcAft>
                <a:spcPct val="0"/>
              </a:spcAft>
              <a:defRPr/>
            </a:pPr>
            <a:endParaRPr lang="en-GB" sz="2400" b="1">
              <a:solidFill>
                <a:srgbClr val="FFFFFF"/>
              </a:solidFill>
              <a:latin typeface="Arial" pitchFamily="34" charset="0"/>
              <a:ea typeface="ＭＳ Ｐゴシック" pitchFamily="-106" charset="-128"/>
            </a:endParaRPr>
          </a:p>
        </p:txBody>
      </p:sp>
      <p:sp>
        <p:nvSpPr>
          <p:cNvPr id="24587" name="Text Box 19"/>
          <p:cNvSpPr txBox="1">
            <a:spLocks noChangeArrowheads="1"/>
          </p:cNvSpPr>
          <p:nvPr/>
        </p:nvSpPr>
        <p:spPr bwMode="auto">
          <a:xfrm>
            <a:off x="6022975" y="4313238"/>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defTabSz="914400" fontAlgn="base">
              <a:spcBef>
                <a:spcPct val="50000"/>
              </a:spcBef>
              <a:spcAft>
                <a:spcPct val="0"/>
              </a:spcAft>
            </a:pPr>
            <a:r>
              <a:rPr lang="en-US" smtClean="0">
                <a:solidFill>
                  <a:srgbClr val="E4E16E"/>
                </a:solidFill>
                <a:cs typeface="Arial" charset="0"/>
              </a:rPr>
              <a:t>Cytokines distort </a:t>
            </a:r>
            <a:br>
              <a:rPr lang="en-US" smtClean="0">
                <a:solidFill>
                  <a:srgbClr val="E4E16E"/>
                </a:solidFill>
                <a:cs typeface="Arial" charset="0"/>
              </a:rPr>
            </a:br>
            <a:r>
              <a:rPr lang="en-US" smtClean="0">
                <a:solidFill>
                  <a:srgbClr val="E4E16E"/>
                </a:solidFill>
                <a:cs typeface="Arial" charset="0"/>
              </a:rPr>
              <a:t>sensitive information</a:t>
            </a:r>
          </a:p>
        </p:txBody>
      </p:sp>
      <p:sp>
        <p:nvSpPr>
          <p:cNvPr id="24588" name="Text Box 21"/>
          <p:cNvSpPr txBox="1">
            <a:spLocks noChangeArrowheads="1"/>
          </p:cNvSpPr>
          <p:nvPr/>
        </p:nvSpPr>
        <p:spPr bwMode="auto">
          <a:xfrm>
            <a:off x="3792538" y="18542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fontAlgn="base">
              <a:spcBef>
                <a:spcPct val="50000"/>
              </a:spcBef>
              <a:spcAft>
                <a:spcPct val="0"/>
              </a:spcAft>
            </a:pPr>
            <a:r>
              <a:rPr lang="en-US" sz="2000" b="1" smtClean="0">
                <a:solidFill>
                  <a:srgbClr val="FF9900"/>
                </a:solidFill>
                <a:cs typeface="Arial" charset="0"/>
              </a:rPr>
              <a:t>POST SURGERY OCULAR SURFACE DISEASE</a:t>
            </a:r>
            <a:endParaRPr lang="en-US" b="1" smtClean="0">
              <a:solidFill>
                <a:srgbClr val="FF9900"/>
              </a:solidFill>
              <a:cs typeface="Arial" charset="0"/>
            </a:endParaRPr>
          </a:p>
        </p:txBody>
      </p:sp>
      <p:sp>
        <p:nvSpPr>
          <p:cNvPr id="197654" name="Text Box 22"/>
          <p:cNvSpPr txBox="1">
            <a:spLocks noChangeArrowheads="1"/>
          </p:cNvSpPr>
          <p:nvPr/>
        </p:nvSpPr>
        <p:spPr bwMode="auto">
          <a:xfrm>
            <a:off x="71438" y="1425575"/>
            <a:ext cx="1990725" cy="646113"/>
          </a:xfrm>
          <a:prstGeom prst="rect">
            <a:avLst/>
          </a:prstGeom>
          <a:noFill/>
          <a:ln w="12700">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en-US" b="1" smtClean="0">
                <a:solidFill>
                  <a:srgbClr val="FFFFFF"/>
                </a:solidFill>
                <a:effectLst>
                  <a:outerShdw blurRad="38100" dist="38100" dir="2700000" algn="tl">
                    <a:srgbClr val="808080"/>
                  </a:outerShdw>
                </a:effectLst>
                <a:cs typeface="ＭＳ Ｐゴシック" charset="0"/>
              </a:rPr>
              <a:t>REFRACTIVE SURGERY</a:t>
            </a:r>
          </a:p>
        </p:txBody>
      </p:sp>
      <p:sp>
        <p:nvSpPr>
          <p:cNvPr id="24590" name="Text Box 24"/>
          <p:cNvSpPr txBox="1">
            <a:spLocks noChangeArrowheads="1"/>
          </p:cNvSpPr>
          <p:nvPr/>
        </p:nvSpPr>
        <p:spPr bwMode="auto">
          <a:xfrm>
            <a:off x="3092450" y="3273425"/>
            <a:ext cx="2425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en-US" smtClean="0">
                <a:solidFill>
                  <a:srgbClr val="E4E16E"/>
                </a:solidFill>
                <a:cs typeface="Arial" charset="0"/>
              </a:rPr>
              <a:t>Neurotrophic kp           </a:t>
            </a:r>
            <a:br>
              <a:rPr lang="en-US" smtClean="0">
                <a:solidFill>
                  <a:srgbClr val="E4E16E"/>
                </a:solidFill>
                <a:cs typeface="Arial" charset="0"/>
              </a:rPr>
            </a:br>
            <a:r>
              <a:rPr lang="en-US" smtClean="0">
                <a:solidFill>
                  <a:srgbClr val="E4E16E"/>
                </a:solidFill>
                <a:cs typeface="Arial" charset="0"/>
                <a:sym typeface="Symbol" charset="0"/>
              </a:rPr>
              <a:t> Tear clearance</a:t>
            </a:r>
            <a:r>
              <a:rPr lang="en-US" smtClean="0">
                <a:solidFill>
                  <a:srgbClr val="E4E16E"/>
                </a:solidFill>
                <a:cs typeface="Arial" charset="0"/>
              </a:rPr>
              <a:t>                 </a:t>
            </a:r>
            <a:r>
              <a:rPr lang="en-US" smtClean="0">
                <a:solidFill>
                  <a:srgbClr val="E4E16E"/>
                </a:solidFill>
                <a:cs typeface="Arial" charset="0"/>
                <a:sym typeface="Symbol" charset="0"/>
              </a:rPr>
              <a:t> Meibomian lipids   </a:t>
            </a:r>
            <a:br>
              <a:rPr lang="en-US" smtClean="0">
                <a:solidFill>
                  <a:srgbClr val="E4E16E"/>
                </a:solidFill>
                <a:cs typeface="Arial" charset="0"/>
                <a:sym typeface="Symbol" charset="0"/>
              </a:rPr>
            </a:br>
            <a:r>
              <a:rPr lang="en-US" smtClean="0">
                <a:solidFill>
                  <a:srgbClr val="E4E16E"/>
                </a:solidFill>
                <a:cs typeface="Arial" charset="0"/>
              </a:rPr>
              <a:t>TF instability        </a:t>
            </a:r>
            <a:r>
              <a:rPr lang="en-US" smtClean="0">
                <a:solidFill>
                  <a:srgbClr val="E4E16E"/>
                </a:solidFill>
                <a:cs typeface="Arial" charset="0"/>
                <a:sym typeface="Symbol" charset="0"/>
              </a:rPr>
              <a:t></a:t>
            </a:r>
          </a:p>
        </p:txBody>
      </p:sp>
      <p:sp>
        <p:nvSpPr>
          <p:cNvPr id="24591" name="Rectangle 29"/>
          <p:cNvSpPr>
            <a:spLocks noChangeArrowheads="1"/>
          </p:cNvSpPr>
          <p:nvPr/>
        </p:nvSpPr>
        <p:spPr bwMode="auto">
          <a:xfrm>
            <a:off x="509588" y="3128963"/>
            <a:ext cx="205740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defTabSz="914400" eaLnBrk="0" fontAlgn="base" hangingPunct="0">
              <a:lnSpc>
                <a:spcPct val="50000"/>
              </a:lnSpc>
              <a:spcBef>
                <a:spcPct val="50000"/>
              </a:spcBef>
              <a:spcAft>
                <a:spcPct val="0"/>
              </a:spcAft>
            </a:pPr>
            <a:r>
              <a:rPr lang="en-US" smtClean="0">
                <a:solidFill>
                  <a:srgbClr val="FFFFFF"/>
                </a:solidFill>
                <a:latin typeface="Arial" charset="0"/>
                <a:ea typeface="ＭＳ Ｐゴシック" charset="0"/>
                <a:cs typeface="Arial" charset="0"/>
              </a:rPr>
              <a:t>Hypoesthesia</a:t>
            </a:r>
          </a:p>
          <a:p>
            <a:pPr defTabSz="914400" eaLnBrk="0" fontAlgn="base" hangingPunct="0">
              <a:lnSpc>
                <a:spcPct val="50000"/>
              </a:lnSpc>
              <a:spcBef>
                <a:spcPct val="50000"/>
              </a:spcBef>
              <a:spcAft>
                <a:spcPct val="0"/>
              </a:spcAft>
            </a:pPr>
            <a:r>
              <a:rPr lang="en-US" smtClean="0">
                <a:solidFill>
                  <a:srgbClr val="FFFFFF"/>
                </a:solidFill>
                <a:latin typeface="Arial" charset="0"/>
                <a:ea typeface="ＭＳ Ｐゴシック" charset="0"/>
                <a:cs typeface="Arial" charset="0"/>
              </a:rPr>
              <a:t>(neuropathic pain)</a:t>
            </a:r>
          </a:p>
          <a:p>
            <a:pPr defTabSz="914400" eaLnBrk="0" fontAlgn="base" hangingPunct="0">
              <a:lnSpc>
                <a:spcPct val="50000"/>
              </a:lnSpc>
              <a:spcBef>
                <a:spcPct val="50000"/>
              </a:spcBef>
              <a:spcAft>
                <a:spcPct val="0"/>
              </a:spcAft>
              <a:buFont typeface="Symbol" charset="0"/>
              <a:buNone/>
            </a:pPr>
            <a:r>
              <a:rPr lang="en-US" smtClean="0">
                <a:solidFill>
                  <a:srgbClr val="FFFFFF"/>
                </a:solidFill>
                <a:latin typeface="Arial" charset="0"/>
                <a:ea typeface="ＭＳ Ｐゴシック" charset="0"/>
                <a:cs typeface="Arial" charset="0"/>
              </a:rPr>
              <a:t>Incongruity </a:t>
            </a:r>
          </a:p>
          <a:p>
            <a:pPr defTabSz="914400" eaLnBrk="0" fontAlgn="base" hangingPunct="0">
              <a:lnSpc>
                <a:spcPct val="50000"/>
              </a:lnSpc>
              <a:spcBef>
                <a:spcPct val="50000"/>
              </a:spcBef>
              <a:spcAft>
                <a:spcPct val="0"/>
              </a:spcAft>
              <a:buFont typeface="Symbol" charset="0"/>
              <a:buNone/>
            </a:pPr>
            <a:r>
              <a:rPr lang="en-US" smtClean="0">
                <a:solidFill>
                  <a:srgbClr val="FFFFFF"/>
                </a:solidFill>
                <a:latin typeface="Arial" charset="0"/>
                <a:ea typeface="ＭＳ Ｐゴシック" charset="0"/>
                <a:cs typeface="Arial" charset="0"/>
                <a:sym typeface="Symbol" charset="0"/>
              </a:rPr>
              <a:t></a:t>
            </a:r>
            <a:r>
              <a:rPr lang="en-US" smtClean="0">
                <a:solidFill>
                  <a:srgbClr val="FFFFFF"/>
                </a:solidFill>
                <a:latin typeface="Arial" charset="0"/>
                <a:ea typeface="ＭＳ Ｐゴシック" charset="0"/>
                <a:cs typeface="Arial" charset="0"/>
              </a:rPr>
              <a:t> Blink rate</a:t>
            </a:r>
            <a:r>
              <a:rPr lang="en-US" smtClean="0">
                <a:solidFill>
                  <a:srgbClr val="FFFFFF"/>
                </a:solidFill>
                <a:latin typeface="Arial" charset="0"/>
                <a:ea typeface="ＭＳ Ｐゴシック" charset="0"/>
                <a:cs typeface="Arial" charset="0"/>
                <a:sym typeface="Symbol" charset="0"/>
              </a:rPr>
              <a:t> </a:t>
            </a:r>
          </a:p>
          <a:p>
            <a:pPr defTabSz="914400" eaLnBrk="0" fontAlgn="base" hangingPunct="0">
              <a:lnSpc>
                <a:spcPct val="50000"/>
              </a:lnSpc>
              <a:spcBef>
                <a:spcPct val="50000"/>
              </a:spcBef>
              <a:spcAft>
                <a:spcPct val="0"/>
              </a:spcAft>
              <a:buFont typeface="Symbol" charset="0"/>
              <a:buNone/>
            </a:pPr>
            <a:r>
              <a:rPr lang="en-US" smtClean="0">
                <a:solidFill>
                  <a:srgbClr val="FFFFFF"/>
                </a:solidFill>
                <a:latin typeface="Arial" charset="0"/>
                <a:ea typeface="ＭＳ Ｐゴシック" charset="0"/>
                <a:cs typeface="Arial" charset="0"/>
                <a:sym typeface="Symbol" charset="0"/>
              </a:rPr>
              <a:t> Globet cells</a:t>
            </a:r>
            <a:endParaRPr lang="en-US" smtClean="0">
              <a:solidFill>
                <a:srgbClr val="FFFFFF"/>
              </a:solidFill>
              <a:latin typeface="Arial" charset="0"/>
              <a:ea typeface="ＭＳ Ｐゴシック" charset="0"/>
              <a:cs typeface="Arial" charset="0"/>
            </a:endParaRPr>
          </a:p>
        </p:txBody>
      </p:sp>
      <p:sp>
        <p:nvSpPr>
          <p:cNvPr id="24592" name="Line 30"/>
          <p:cNvSpPr>
            <a:spLocks noChangeShapeType="1"/>
          </p:cNvSpPr>
          <p:nvPr/>
        </p:nvSpPr>
        <p:spPr bwMode="auto">
          <a:xfrm>
            <a:off x="1071563" y="2143125"/>
            <a:ext cx="33337" cy="900113"/>
          </a:xfrm>
          <a:prstGeom prst="line">
            <a:avLst/>
          </a:prstGeom>
          <a:noFill/>
          <a:ln w="38100">
            <a:solidFill>
              <a:srgbClr val="E4E16E"/>
            </a:solidFill>
            <a:round/>
            <a:headEnd/>
            <a:tailEnd type="triangle" w="lg" len="lg"/>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it-IT" smtClean="0">
              <a:solidFill>
                <a:srgbClr val="000000"/>
              </a:solidFill>
              <a:latin typeface="Arial" charset="0"/>
              <a:ea typeface="ＭＳ Ｐゴシック" charset="0"/>
            </a:endParaRPr>
          </a:p>
        </p:txBody>
      </p:sp>
      <p:sp>
        <p:nvSpPr>
          <p:cNvPr id="655376" name="Oval 32"/>
          <p:cNvSpPr>
            <a:spLocks noChangeArrowheads="1"/>
          </p:cNvSpPr>
          <p:nvPr/>
        </p:nvSpPr>
        <p:spPr bwMode="auto">
          <a:xfrm>
            <a:off x="2654300" y="4267200"/>
            <a:ext cx="127000" cy="190500"/>
          </a:xfrm>
          <a:prstGeom prst="ellipse">
            <a:avLst/>
          </a:prstGeom>
          <a:gradFill rotWithShape="1">
            <a:gsLst>
              <a:gs pos="0">
                <a:schemeClr val="accent1">
                  <a:gamma/>
                  <a:shade val="76078"/>
                  <a:invGamma/>
                </a:schemeClr>
              </a:gs>
              <a:gs pos="100000">
                <a:schemeClr val="accent1"/>
              </a:gs>
            </a:gsLst>
            <a:lin ang="5400000" scaled="1"/>
          </a:gradFill>
          <a:ln w="28575" algn="ctr">
            <a:solidFill>
              <a:schemeClr val="accent1"/>
            </a:solidFill>
            <a:round/>
            <a:headEnd/>
            <a:tailEnd/>
          </a:ln>
          <a:effectLst/>
        </p:spPr>
        <p:txBody>
          <a:bodyPr wrap="none" anchor="ctr"/>
          <a:lstStyle/>
          <a:p>
            <a:pPr algn="ctr" defTabSz="914400" fontAlgn="base">
              <a:spcBef>
                <a:spcPct val="0"/>
              </a:spcBef>
              <a:spcAft>
                <a:spcPct val="0"/>
              </a:spcAft>
              <a:defRPr/>
            </a:pPr>
            <a:endParaRPr lang="en-GB" sz="2400" b="1">
              <a:solidFill>
                <a:srgbClr val="FFFFFF"/>
              </a:solidFill>
              <a:latin typeface="Arial" pitchFamily="34" charset="0"/>
              <a:ea typeface="ＭＳ Ｐゴシック" pitchFamily="-106" charset="-128"/>
            </a:endParaRPr>
          </a:p>
        </p:txBody>
      </p:sp>
      <p:sp>
        <p:nvSpPr>
          <p:cNvPr id="24594" name="Text Box 37"/>
          <p:cNvSpPr txBox="1">
            <a:spLocks noChangeArrowheads="1"/>
          </p:cNvSpPr>
          <p:nvPr/>
        </p:nvSpPr>
        <p:spPr bwMode="auto">
          <a:xfrm>
            <a:off x="4624388" y="4989513"/>
            <a:ext cx="2286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lnSpc>
                <a:spcPct val="110000"/>
              </a:lnSpc>
              <a:spcBef>
                <a:spcPct val="50000"/>
              </a:spcBef>
              <a:spcAft>
                <a:spcPct val="0"/>
              </a:spcAft>
            </a:pPr>
            <a:r>
              <a:rPr lang="en-US" sz="2000" smtClean="0">
                <a:solidFill>
                  <a:srgbClr val="FFFFFF"/>
                </a:solidFill>
                <a:cs typeface="Arial" charset="0"/>
              </a:rPr>
              <a:t>Hyperosmolarity</a:t>
            </a:r>
          </a:p>
        </p:txBody>
      </p:sp>
      <p:sp>
        <p:nvSpPr>
          <p:cNvPr id="24595" name="Text Box 38"/>
          <p:cNvSpPr txBox="1">
            <a:spLocks noChangeArrowheads="1"/>
          </p:cNvSpPr>
          <p:nvPr/>
        </p:nvSpPr>
        <p:spPr bwMode="auto">
          <a:xfrm>
            <a:off x="1350963" y="581025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fontAlgn="base">
              <a:spcBef>
                <a:spcPct val="50000"/>
              </a:spcBef>
              <a:spcAft>
                <a:spcPct val="0"/>
              </a:spcAft>
            </a:pPr>
            <a:r>
              <a:rPr lang="en-US" smtClean="0">
                <a:solidFill>
                  <a:srgbClr val="E4E16E"/>
                </a:solidFill>
                <a:cs typeface="Arial" charset="0"/>
              </a:rPr>
              <a:t>IFγ inhibit mucins</a:t>
            </a:r>
          </a:p>
        </p:txBody>
      </p:sp>
      <p:sp>
        <p:nvSpPr>
          <p:cNvPr id="24596" name="Line 42"/>
          <p:cNvSpPr>
            <a:spLocks noChangeShapeType="1"/>
          </p:cNvSpPr>
          <p:nvPr/>
        </p:nvSpPr>
        <p:spPr bwMode="auto">
          <a:xfrm>
            <a:off x="5538788" y="5394325"/>
            <a:ext cx="0" cy="328613"/>
          </a:xfrm>
          <a:prstGeom prst="line">
            <a:avLst/>
          </a:prstGeom>
          <a:noFill/>
          <a:ln w="38100">
            <a:solidFill>
              <a:srgbClr val="E4E16E"/>
            </a:solidFill>
            <a:round/>
            <a:headEnd/>
            <a:tailEnd type="triangle" w="lg" len="lg"/>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it-IT" smtClean="0">
              <a:solidFill>
                <a:srgbClr val="000000"/>
              </a:solidFill>
              <a:latin typeface="Arial" charset="0"/>
              <a:ea typeface="ＭＳ Ｐゴシック" charset="0"/>
            </a:endParaRPr>
          </a:p>
        </p:txBody>
      </p:sp>
      <p:sp>
        <p:nvSpPr>
          <p:cNvPr id="24597" name="Text Box 45"/>
          <p:cNvSpPr txBox="1">
            <a:spLocks noChangeArrowheads="1"/>
          </p:cNvSpPr>
          <p:nvPr/>
        </p:nvSpPr>
        <p:spPr bwMode="auto">
          <a:xfrm>
            <a:off x="4624388" y="5708650"/>
            <a:ext cx="18145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lnSpc>
                <a:spcPct val="110000"/>
              </a:lnSpc>
              <a:spcBef>
                <a:spcPct val="50000"/>
              </a:spcBef>
              <a:spcAft>
                <a:spcPct val="0"/>
              </a:spcAft>
            </a:pPr>
            <a:r>
              <a:rPr lang="en-US" smtClean="0">
                <a:solidFill>
                  <a:srgbClr val="FFFFFF"/>
                </a:solidFill>
                <a:cs typeface="Arial" charset="0"/>
              </a:rPr>
              <a:t>IL1α, IL6, IL8,             IFγ and TNFα</a:t>
            </a:r>
            <a:endParaRPr lang="en-US" smtClean="0">
              <a:solidFill>
                <a:srgbClr val="000000"/>
              </a:solidFill>
              <a:cs typeface="Arial" charset="0"/>
            </a:endParaRPr>
          </a:p>
        </p:txBody>
      </p:sp>
      <p:sp>
        <p:nvSpPr>
          <p:cNvPr id="655381" name="Oval 4"/>
          <p:cNvSpPr>
            <a:spLocks noChangeArrowheads="1"/>
          </p:cNvSpPr>
          <p:nvPr/>
        </p:nvSpPr>
        <p:spPr bwMode="auto">
          <a:xfrm>
            <a:off x="6916738" y="1412875"/>
            <a:ext cx="1508125" cy="1508125"/>
          </a:xfrm>
          <a:prstGeom prst="ellipse">
            <a:avLst/>
          </a:prstGeom>
          <a:gradFill rotWithShape="1">
            <a:gsLst>
              <a:gs pos="0">
                <a:schemeClr val="accent1">
                  <a:gamma/>
                  <a:shade val="76078"/>
                  <a:invGamma/>
                </a:schemeClr>
              </a:gs>
              <a:gs pos="100000">
                <a:schemeClr val="accent1"/>
              </a:gs>
            </a:gsLst>
            <a:lin ang="5400000" scaled="1"/>
          </a:gradFill>
          <a:ln w="28575">
            <a:solidFill>
              <a:schemeClr val="accent1"/>
            </a:solidFill>
            <a:round/>
            <a:headEnd/>
            <a:tailEnd/>
          </a:ln>
        </p:spPr>
        <p:txBody>
          <a:bodyPr wrap="none" anchor="ctr"/>
          <a:lstStyle/>
          <a:p>
            <a:pPr algn="ctr" defTabSz="914400" fontAlgn="base">
              <a:spcBef>
                <a:spcPct val="0"/>
              </a:spcBef>
              <a:spcAft>
                <a:spcPct val="0"/>
              </a:spcAft>
              <a:defRPr/>
            </a:pPr>
            <a:r>
              <a:rPr lang="en-US" sz="2400" b="1">
                <a:solidFill>
                  <a:srgbClr val="FFFFFF"/>
                </a:solidFill>
                <a:latin typeface="Arial" pitchFamily="34" charset="0"/>
                <a:ea typeface="ＭＳ Ｐゴシック" pitchFamily="-106" charset="-128"/>
              </a:rPr>
              <a:t>BRAIN</a:t>
            </a:r>
          </a:p>
        </p:txBody>
      </p:sp>
      <p:sp>
        <p:nvSpPr>
          <p:cNvPr id="24599" name="Line 35"/>
          <p:cNvSpPr>
            <a:spLocks noChangeShapeType="1"/>
          </p:cNvSpPr>
          <p:nvPr/>
        </p:nvSpPr>
        <p:spPr bwMode="auto">
          <a:xfrm>
            <a:off x="4225925" y="4521200"/>
            <a:ext cx="817563" cy="511175"/>
          </a:xfrm>
          <a:prstGeom prst="line">
            <a:avLst/>
          </a:prstGeom>
          <a:noFill/>
          <a:ln w="38100">
            <a:solidFill>
              <a:srgbClr val="FFFFFF"/>
            </a:solidFill>
            <a:prstDash val="sysDot"/>
            <a:round/>
            <a:headEnd/>
            <a:tailEnd type="triangle" w="lg" len="lg"/>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it-IT" smtClean="0">
              <a:solidFill>
                <a:srgbClr val="000000"/>
              </a:solidFill>
              <a:latin typeface="Arial" charset="0"/>
              <a:ea typeface="ＭＳ Ｐゴシック" charset="0"/>
            </a:endParaRPr>
          </a:p>
        </p:txBody>
      </p:sp>
      <p:sp>
        <p:nvSpPr>
          <p:cNvPr id="24600" name="Line 35"/>
          <p:cNvSpPr>
            <a:spLocks noChangeShapeType="1"/>
          </p:cNvSpPr>
          <p:nvPr/>
        </p:nvSpPr>
        <p:spPr bwMode="auto">
          <a:xfrm>
            <a:off x="868363" y="4748213"/>
            <a:ext cx="808037" cy="1279525"/>
          </a:xfrm>
          <a:custGeom>
            <a:avLst/>
            <a:gdLst>
              <a:gd name="T0" fmla="*/ 2147483647 w 509"/>
              <a:gd name="T1" fmla="*/ 2147483647 h 806"/>
              <a:gd name="T2" fmla="*/ 2147483647 w 509"/>
              <a:gd name="T3" fmla="*/ 0 h 806"/>
              <a:gd name="T4" fmla="*/ 0 60000 65536"/>
              <a:gd name="T5" fmla="*/ 0 60000 65536"/>
              <a:gd name="T6" fmla="*/ 0 w 509"/>
              <a:gd name="T7" fmla="*/ 0 h 806"/>
              <a:gd name="T8" fmla="*/ 509 w 509"/>
              <a:gd name="T9" fmla="*/ 806 h 806"/>
            </a:gdLst>
            <a:ahLst/>
            <a:cxnLst>
              <a:cxn ang="T4">
                <a:pos x="T0" y="T1"/>
              </a:cxn>
              <a:cxn ang="T5">
                <a:pos x="T2" y="T3"/>
              </a:cxn>
            </a:cxnLst>
            <a:rect l="T6" t="T7" r="T8" b="T9"/>
            <a:pathLst>
              <a:path w="509" h="806">
                <a:moveTo>
                  <a:pt x="509" y="806"/>
                </a:moveTo>
                <a:cubicBezTo>
                  <a:pt x="0" y="719"/>
                  <a:pt x="29" y="76"/>
                  <a:pt x="447" y="0"/>
                </a:cubicBezTo>
              </a:path>
            </a:pathLst>
          </a:custGeom>
          <a:noFill/>
          <a:ln w="25400">
            <a:solidFill>
              <a:srgbClr val="FFFFFF"/>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it-IT" smtClean="0">
              <a:solidFill>
                <a:srgbClr val="000000"/>
              </a:solidFill>
              <a:latin typeface="Arial" charset="0"/>
              <a:ea typeface="ＭＳ Ｐゴシック" charset="0"/>
            </a:endParaRPr>
          </a:p>
        </p:txBody>
      </p:sp>
      <p:sp>
        <p:nvSpPr>
          <p:cNvPr id="24601" name="Line 35"/>
          <p:cNvSpPr>
            <a:spLocks noChangeShapeType="1"/>
          </p:cNvSpPr>
          <p:nvPr/>
        </p:nvSpPr>
        <p:spPr bwMode="auto">
          <a:xfrm>
            <a:off x="6480175" y="5045075"/>
            <a:ext cx="1352550" cy="1050925"/>
          </a:xfrm>
          <a:custGeom>
            <a:avLst/>
            <a:gdLst>
              <a:gd name="T0" fmla="*/ 0 w 852"/>
              <a:gd name="T1" fmla="*/ 2147483647 h 662"/>
              <a:gd name="T2" fmla="*/ 2147483647 w 852"/>
              <a:gd name="T3" fmla="*/ 0 h 662"/>
              <a:gd name="T4" fmla="*/ 0 60000 65536"/>
              <a:gd name="T5" fmla="*/ 0 60000 65536"/>
              <a:gd name="T6" fmla="*/ 0 w 852"/>
              <a:gd name="T7" fmla="*/ 0 h 662"/>
              <a:gd name="T8" fmla="*/ 852 w 852"/>
              <a:gd name="T9" fmla="*/ 662 h 662"/>
            </a:gdLst>
            <a:ahLst/>
            <a:cxnLst>
              <a:cxn ang="T4">
                <a:pos x="T0" y="T1"/>
              </a:cxn>
              <a:cxn ang="T5">
                <a:pos x="T2" y="T3"/>
              </a:cxn>
            </a:cxnLst>
            <a:rect l="T6" t="T7" r="T8" b="T9"/>
            <a:pathLst>
              <a:path w="852" h="662">
                <a:moveTo>
                  <a:pt x="0" y="648"/>
                </a:moveTo>
                <a:cubicBezTo>
                  <a:pt x="632" y="662"/>
                  <a:pt x="852" y="470"/>
                  <a:pt x="848" y="0"/>
                </a:cubicBezTo>
              </a:path>
            </a:pathLst>
          </a:custGeom>
          <a:noFill/>
          <a:ln w="25400">
            <a:solidFill>
              <a:srgbClr val="FFFFFF"/>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it-IT" smtClean="0">
              <a:solidFill>
                <a:srgbClr val="000000"/>
              </a:solidFill>
              <a:latin typeface="Arial" charset="0"/>
              <a:ea typeface="ＭＳ Ｐゴシック" charset="0"/>
            </a:endParaRPr>
          </a:p>
        </p:txBody>
      </p:sp>
      <p:sp>
        <p:nvSpPr>
          <p:cNvPr id="24602" name="Line 35"/>
          <p:cNvSpPr>
            <a:spLocks noChangeShapeType="1"/>
          </p:cNvSpPr>
          <p:nvPr/>
        </p:nvSpPr>
        <p:spPr bwMode="auto">
          <a:xfrm>
            <a:off x="3763963" y="6040438"/>
            <a:ext cx="854075" cy="182562"/>
          </a:xfrm>
          <a:custGeom>
            <a:avLst/>
            <a:gdLst>
              <a:gd name="T0" fmla="*/ 2147483647 w 538"/>
              <a:gd name="T1" fmla="*/ 2147483647 h 115"/>
              <a:gd name="T2" fmla="*/ 0 w 538"/>
              <a:gd name="T3" fmla="*/ 0 h 115"/>
              <a:gd name="T4" fmla="*/ 0 60000 65536"/>
              <a:gd name="T5" fmla="*/ 0 60000 65536"/>
              <a:gd name="T6" fmla="*/ 0 w 538"/>
              <a:gd name="T7" fmla="*/ 0 h 115"/>
              <a:gd name="T8" fmla="*/ 538 w 538"/>
              <a:gd name="T9" fmla="*/ 115 h 115"/>
            </a:gdLst>
            <a:ahLst/>
            <a:cxnLst>
              <a:cxn ang="T4">
                <a:pos x="T0" y="T1"/>
              </a:cxn>
              <a:cxn ang="T5">
                <a:pos x="T2" y="T3"/>
              </a:cxn>
            </a:cxnLst>
            <a:rect l="T6" t="T7" r="T8" b="T9"/>
            <a:pathLst>
              <a:path w="538" h="115">
                <a:moveTo>
                  <a:pt x="538" y="111"/>
                </a:moveTo>
                <a:cubicBezTo>
                  <a:pt x="318" y="115"/>
                  <a:pt x="207" y="88"/>
                  <a:pt x="0" y="0"/>
                </a:cubicBezTo>
              </a:path>
            </a:pathLst>
          </a:custGeom>
          <a:noFill/>
          <a:ln w="25400">
            <a:solidFill>
              <a:srgbClr val="FFFFFF"/>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it-IT" smtClean="0">
              <a:solidFill>
                <a:srgbClr val="000000"/>
              </a:solidFill>
              <a:latin typeface="Arial" charset="0"/>
              <a:ea typeface="ＭＳ Ｐゴシック" charset="0"/>
            </a:endParaRPr>
          </a:p>
        </p:txBody>
      </p:sp>
      <p:sp>
        <p:nvSpPr>
          <p:cNvPr id="24603" name="Freeform 26"/>
          <p:cNvSpPr>
            <a:spLocks/>
          </p:cNvSpPr>
          <p:nvPr/>
        </p:nvSpPr>
        <p:spPr bwMode="auto">
          <a:xfrm>
            <a:off x="5508625" y="2994025"/>
            <a:ext cx="2095500" cy="2057400"/>
          </a:xfrm>
          <a:custGeom>
            <a:avLst/>
            <a:gdLst>
              <a:gd name="T0" fmla="*/ 0 w 1320"/>
              <a:gd name="T1" fmla="*/ 2147483647 h 1296"/>
              <a:gd name="T2" fmla="*/ 2147483647 w 1320"/>
              <a:gd name="T3" fmla="*/ 0 h 1296"/>
              <a:gd name="T4" fmla="*/ 0 60000 65536"/>
              <a:gd name="T5" fmla="*/ 0 60000 65536"/>
              <a:gd name="T6" fmla="*/ 0 w 1320"/>
              <a:gd name="T7" fmla="*/ 0 h 1296"/>
              <a:gd name="T8" fmla="*/ 1320 w 1320"/>
              <a:gd name="T9" fmla="*/ 1296 h 1296"/>
            </a:gdLst>
            <a:ahLst/>
            <a:cxnLst>
              <a:cxn ang="T4">
                <a:pos x="T0" y="T1"/>
              </a:cxn>
              <a:cxn ang="T5">
                <a:pos x="T2" y="T3"/>
              </a:cxn>
            </a:cxnLst>
            <a:rect l="T6" t="T7" r="T8" b="T9"/>
            <a:pathLst>
              <a:path w="1320" h="1296">
                <a:moveTo>
                  <a:pt x="0" y="1296"/>
                </a:moveTo>
                <a:cubicBezTo>
                  <a:pt x="639" y="1234"/>
                  <a:pt x="1315" y="821"/>
                  <a:pt x="1320" y="0"/>
                </a:cubicBezTo>
              </a:path>
            </a:pathLst>
          </a:custGeom>
          <a:noFill/>
          <a:ln w="38100">
            <a:solidFill>
              <a:srgbClr val="E4E16E"/>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it-IT" smtClean="0">
              <a:solidFill>
                <a:srgbClr val="000000"/>
              </a:solidFill>
              <a:latin typeface="Arial" charset="0"/>
              <a:ea typeface="ＭＳ Ｐゴシック" charset="0"/>
            </a:endParaRPr>
          </a:p>
        </p:txBody>
      </p:sp>
      <p:sp>
        <p:nvSpPr>
          <p:cNvPr id="24604" name="Freeform 27"/>
          <p:cNvSpPr>
            <a:spLocks/>
          </p:cNvSpPr>
          <p:nvPr/>
        </p:nvSpPr>
        <p:spPr bwMode="auto">
          <a:xfrm>
            <a:off x="3170238" y="1431925"/>
            <a:ext cx="3786187" cy="846138"/>
          </a:xfrm>
          <a:custGeom>
            <a:avLst/>
            <a:gdLst>
              <a:gd name="T0" fmla="*/ 2147483647 w 2385"/>
              <a:gd name="T1" fmla="*/ 2147483647 h 533"/>
              <a:gd name="T2" fmla="*/ 0 w 2385"/>
              <a:gd name="T3" fmla="*/ 2147483647 h 533"/>
              <a:gd name="T4" fmla="*/ 0 60000 65536"/>
              <a:gd name="T5" fmla="*/ 0 60000 65536"/>
              <a:gd name="T6" fmla="*/ 0 w 2385"/>
              <a:gd name="T7" fmla="*/ 0 h 533"/>
              <a:gd name="T8" fmla="*/ 2385 w 2385"/>
              <a:gd name="T9" fmla="*/ 533 h 533"/>
            </a:gdLst>
            <a:ahLst/>
            <a:cxnLst>
              <a:cxn ang="T4">
                <a:pos x="T0" y="T1"/>
              </a:cxn>
              <a:cxn ang="T5">
                <a:pos x="T2" y="T3"/>
              </a:cxn>
            </a:cxnLst>
            <a:rect l="T6" t="T7" r="T8" b="T9"/>
            <a:pathLst>
              <a:path w="2385" h="533">
                <a:moveTo>
                  <a:pt x="2385" y="207"/>
                </a:moveTo>
                <a:cubicBezTo>
                  <a:pt x="1809" y="29"/>
                  <a:pt x="504" y="0"/>
                  <a:pt x="0" y="533"/>
                </a:cubicBezTo>
              </a:path>
            </a:pathLst>
          </a:custGeom>
          <a:noFill/>
          <a:ln w="38100">
            <a:solidFill>
              <a:srgbClr val="E4E16E"/>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it-IT" smtClean="0">
              <a:solidFill>
                <a:srgbClr val="000000"/>
              </a:solidFill>
              <a:latin typeface="Arial" charset="0"/>
              <a:ea typeface="ＭＳ Ｐゴシック" charset="0"/>
            </a:endParaRPr>
          </a:p>
        </p:txBody>
      </p:sp>
      <p:sp>
        <p:nvSpPr>
          <p:cNvPr id="24605" name="Rectangle 47"/>
          <p:cNvSpPr>
            <a:spLocks noChangeArrowheads="1"/>
          </p:cNvSpPr>
          <p:nvPr/>
        </p:nvSpPr>
        <p:spPr bwMode="auto">
          <a:xfrm>
            <a:off x="2222500" y="4662488"/>
            <a:ext cx="992188" cy="995362"/>
          </a:xfrm>
          <a:prstGeom prst="ellipse">
            <a:avLst/>
          </a:prstGeom>
          <a:gradFill rotWithShape="1">
            <a:gsLst>
              <a:gs pos="0">
                <a:srgbClr val="37485B"/>
              </a:gs>
              <a:gs pos="100000">
                <a:srgbClr val="19212A"/>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nchorCtr="1"/>
          <a:lstStyle/>
          <a:p>
            <a:pPr algn="ctr" defTabSz="914400" fontAlgn="base">
              <a:spcBef>
                <a:spcPct val="0"/>
              </a:spcBef>
              <a:spcAft>
                <a:spcPct val="0"/>
              </a:spcAft>
            </a:pPr>
            <a:r>
              <a:rPr lang="en-US" sz="3600" b="1" smtClean="0">
                <a:solidFill>
                  <a:srgbClr val="000000"/>
                </a:solidFill>
                <a:latin typeface="Arial" charset="0"/>
                <a:ea typeface="ＭＳ Ｐゴシック" charset="0"/>
                <a:cs typeface="Arial" charset="0"/>
              </a:rPr>
              <a:t>OS</a:t>
            </a:r>
          </a:p>
        </p:txBody>
      </p:sp>
    </p:spTree>
    <p:extLst>
      <p:ext uri="{BB962C8B-B14F-4D97-AF65-F5344CB8AC3E}">
        <p14:creationId xmlns:p14="http://schemas.microsoft.com/office/powerpoint/2010/main" val="364728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03200" y="0"/>
            <a:ext cx="8725277" cy="6858000"/>
          </a:xfrm>
          <a:prstGeom prst="rect">
            <a:avLst/>
          </a:prstGeom>
        </p:spPr>
      </p:pic>
    </p:spTree>
    <p:extLst>
      <p:ext uri="{BB962C8B-B14F-4D97-AF65-F5344CB8AC3E}">
        <p14:creationId xmlns:p14="http://schemas.microsoft.com/office/powerpoint/2010/main" val="24095785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5" name="Group 4114"/>
          <p:cNvGrpSpPr/>
          <p:nvPr/>
        </p:nvGrpSpPr>
        <p:grpSpPr>
          <a:xfrm>
            <a:off x="81485" y="2665948"/>
            <a:ext cx="9000000" cy="1195578"/>
            <a:chOff x="72000" y="1461897"/>
            <a:chExt cx="9000000" cy="1195578"/>
          </a:xfrm>
        </p:grpSpPr>
        <p:sp>
          <p:nvSpPr>
            <p:cNvPr id="4112" name="Rounded Rectangle 4111"/>
            <p:cNvSpPr/>
            <p:nvPr/>
          </p:nvSpPr>
          <p:spPr>
            <a:xfrm>
              <a:off x="72000" y="1461897"/>
              <a:ext cx="9000000" cy="1195578"/>
            </a:xfrm>
            <a:prstGeom prst="roundRect">
              <a:avLst/>
            </a:prstGeom>
            <a:solidFill>
              <a:schemeClr val="accent3">
                <a:alpha val="1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mtClean="0"/>
            </a:p>
          </p:txBody>
        </p:sp>
        <p:sp>
          <p:nvSpPr>
            <p:cNvPr id="4113" name="TextBox 4112"/>
            <p:cNvSpPr txBox="1"/>
            <p:nvPr/>
          </p:nvSpPr>
          <p:spPr>
            <a:xfrm>
              <a:off x="1842066" y="1480947"/>
              <a:ext cx="5383669" cy="369332"/>
            </a:xfrm>
            <a:prstGeom prst="rect">
              <a:avLst/>
            </a:prstGeom>
            <a:noFill/>
          </p:spPr>
          <p:txBody>
            <a:bodyPr wrap="square" rtlCol="0">
              <a:spAutoFit/>
            </a:bodyPr>
            <a:lstStyle/>
            <a:p>
              <a:pPr algn="ctr"/>
              <a:r>
                <a:rPr lang="it-IT" dirty="0" err="1" smtClean="0"/>
                <a:t>Lacrimal</a:t>
              </a:r>
              <a:r>
                <a:rPr lang="it-IT" dirty="0" smtClean="0"/>
                <a:t> </a:t>
              </a:r>
              <a:r>
                <a:rPr lang="it-IT" dirty="0" err="1" smtClean="0"/>
                <a:t>Functional</a:t>
              </a:r>
              <a:r>
                <a:rPr lang="it-IT" dirty="0" smtClean="0"/>
                <a:t> Unit</a:t>
              </a:r>
              <a:endParaRPr lang="it-IT" dirty="0"/>
            </a:p>
          </p:txBody>
        </p:sp>
      </p:grpSp>
      <p:sp>
        <p:nvSpPr>
          <p:cNvPr id="3" name="Title 2"/>
          <p:cNvSpPr>
            <a:spLocks noGrp="1"/>
          </p:cNvSpPr>
          <p:nvPr>
            <p:ph type="title" idx="4294967295"/>
          </p:nvPr>
        </p:nvSpPr>
        <p:spPr>
          <a:xfrm>
            <a:off x="156112" y="-282033"/>
            <a:ext cx="8615362" cy="1143000"/>
          </a:xfrm>
        </p:spPr>
        <p:txBody>
          <a:bodyPr/>
          <a:lstStyle/>
          <a:p>
            <a:r>
              <a:rPr lang="it-IT" dirty="0" err="1" smtClean="0"/>
              <a:t>Lacrimal</a:t>
            </a:r>
            <a:r>
              <a:rPr lang="it-IT" dirty="0" smtClean="0"/>
              <a:t> </a:t>
            </a:r>
            <a:r>
              <a:rPr lang="it-IT" dirty="0" err="1" smtClean="0"/>
              <a:t>Functional</a:t>
            </a:r>
            <a:r>
              <a:rPr lang="it-IT" dirty="0" smtClean="0"/>
              <a:t> Unit (</a:t>
            </a:r>
            <a:r>
              <a:rPr lang="it-IT" dirty="0"/>
              <a:t>LFU</a:t>
            </a:r>
            <a:r>
              <a:rPr lang="it-IT" noProof="0" dirty="0" smtClean="0"/>
              <a:t>)</a:t>
            </a:r>
            <a:endParaRPr lang="it-IT" noProof="0" dirty="0"/>
          </a:p>
        </p:txBody>
      </p:sp>
      <p:sp>
        <p:nvSpPr>
          <p:cNvPr id="5" name="Rounded Rectangle 4"/>
          <p:cNvSpPr/>
          <p:nvPr/>
        </p:nvSpPr>
        <p:spPr>
          <a:xfrm>
            <a:off x="165100" y="1277419"/>
            <a:ext cx="2484000" cy="711200"/>
          </a:xfrm>
          <a:prstGeom prst="roundRect">
            <a:avLst/>
          </a:prstGeom>
          <a:solidFill>
            <a:schemeClr val="accent3"/>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000" dirty="0" err="1" smtClean="0">
                <a:solidFill>
                  <a:srgbClr val="002060"/>
                </a:solidFill>
              </a:rPr>
              <a:t>Ocular</a:t>
            </a:r>
            <a:r>
              <a:rPr lang="it-IT" sz="2000" dirty="0" smtClean="0">
                <a:solidFill>
                  <a:srgbClr val="002060"/>
                </a:solidFill>
              </a:rPr>
              <a:t> </a:t>
            </a:r>
            <a:r>
              <a:rPr lang="it-IT" sz="2000" dirty="0" err="1" smtClean="0">
                <a:solidFill>
                  <a:srgbClr val="002060"/>
                </a:solidFill>
              </a:rPr>
              <a:t>Surface</a:t>
            </a:r>
            <a:endParaRPr lang="it-IT" sz="2000" dirty="0" smtClean="0">
              <a:solidFill>
                <a:srgbClr val="002060"/>
              </a:solidFill>
            </a:endParaRPr>
          </a:p>
        </p:txBody>
      </p:sp>
      <p:sp>
        <p:nvSpPr>
          <p:cNvPr id="6" name="Rounded Rectangle 5"/>
          <p:cNvSpPr/>
          <p:nvPr/>
        </p:nvSpPr>
        <p:spPr>
          <a:xfrm>
            <a:off x="3295650" y="1277419"/>
            <a:ext cx="2484000" cy="711200"/>
          </a:xfrm>
          <a:prstGeom prst="roundRect">
            <a:avLst/>
          </a:prstGeom>
          <a:solidFill>
            <a:schemeClr val="accent3"/>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000" dirty="0" err="1" smtClean="0">
                <a:solidFill>
                  <a:srgbClr val="002060"/>
                </a:solidFill>
              </a:rPr>
              <a:t>Innervation</a:t>
            </a:r>
            <a:endParaRPr lang="it-IT" sz="2000" dirty="0" smtClean="0">
              <a:solidFill>
                <a:srgbClr val="002060"/>
              </a:solidFill>
            </a:endParaRPr>
          </a:p>
        </p:txBody>
      </p:sp>
      <p:sp>
        <p:nvSpPr>
          <p:cNvPr id="7" name="Rounded Rectangle 6"/>
          <p:cNvSpPr/>
          <p:nvPr/>
        </p:nvSpPr>
        <p:spPr>
          <a:xfrm>
            <a:off x="6426200" y="1277419"/>
            <a:ext cx="2484000" cy="711200"/>
          </a:xfrm>
          <a:prstGeom prst="roundRect">
            <a:avLst/>
          </a:prstGeom>
          <a:solidFill>
            <a:schemeClr val="accent3"/>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000" dirty="0" err="1" smtClean="0">
                <a:solidFill>
                  <a:srgbClr val="002060"/>
                </a:solidFill>
              </a:rPr>
              <a:t>Lacrimal</a:t>
            </a:r>
            <a:r>
              <a:rPr lang="it-IT" sz="2000" dirty="0" smtClean="0">
                <a:solidFill>
                  <a:srgbClr val="002060"/>
                </a:solidFill>
              </a:rPr>
              <a:t> </a:t>
            </a:r>
            <a:r>
              <a:rPr lang="it-IT" sz="2000" dirty="0" err="1" smtClean="0">
                <a:solidFill>
                  <a:srgbClr val="002060"/>
                </a:solidFill>
              </a:rPr>
              <a:t>Apparatus</a:t>
            </a:r>
            <a:endParaRPr lang="it-IT" sz="2000" dirty="0" smtClean="0">
              <a:solidFill>
                <a:srgbClr val="002060"/>
              </a:solidFill>
            </a:endParaRPr>
          </a:p>
        </p:txBody>
      </p:sp>
      <p:sp>
        <p:nvSpPr>
          <p:cNvPr id="8" name="TextBox 7"/>
          <p:cNvSpPr txBox="1"/>
          <p:nvPr/>
        </p:nvSpPr>
        <p:spPr>
          <a:xfrm>
            <a:off x="5930900" y="1279076"/>
            <a:ext cx="369450" cy="707886"/>
          </a:xfrm>
          <a:prstGeom prst="rect">
            <a:avLst/>
          </a:prstGeom>
          <a:noFill/>
        </p:spPr>
        <p:txBody>
          <a:bodyPr wrap="square" rtlCol="0">
            <a:spAutoFit/>
          </a:bodyPr>
          <a:lstStyle/>
          <a:p>
            <a:pPr algn="ctr"/>
            <a:r>
              <a:rPr lang="it-IT" sz="4000" dirty="0" smtClean="0"/>
              <a:t>+</a:t>
            </a:r>
            <a:endParaRPr lang="it-IT" sz="4000" dirty="0"/>
          </a:p>
        </p:txBody>
      </p:sp>
      <p:sp>
        <p:nvSpPr>
          <p:cNvPr id="9" name="TextBox 8"/>
          <p:cNvSpPr txBox="1"/>
          <p:nvPr/>
        </p:nvSpPr>
        <p:spPr>
          <a:xfrm>
            <a:off x="2794000" y="1279076"/>
            <a:ext cx="369450" cy="707886"/>
          </a:xfrm>
          <a:prstGeom prst="rect">
            <a:avLst/>
          </a:prstGeom>
          <a:noFill/>
        </p:spPr>
        <p:txBody>
          <a:bodyPr wrap="square" rtlCol="0">
            <a:spAutoFit/>
          </a:bodyPr>
          <a:lstStyle/>
          <a:p>
            <a:pPr algn="ctr"/>
            <a:r>
              <a:rPr lang="it-IT" sz="4000" dirty="0" smtClean="0"/>
              <a:t>+</a:t>
            </a:r>
            <a:endParaRPr lang="it-IT" sz="4000" dirty="0"/>
          </a:p>
        </p:txBody>
      </p:sp>
      <p:sp>
        <p:nvSpPr>
          <p:cNvPr id="74" name="Rectangle 73"/>
          <p:cNvSpPr/>
          <p:nvPr/>
        </p:nvSpPr>
        <p:spPr>
          <a:xfrm>
            <a:off x="4985189" y="6393771"/>
            <a:ext cx="4158353" cy="461665"/>
          </a:xfrm>
          <a:prstGeom prst="rect">
            <a:avLst/>
          </a:prstGeom>
        </p:spPr>
        <p:txBody>
          <a:bodyPr wrap="square">
            <a:spAutoFit/>
          </a:bodyPr>
          <a:lstStyle/>
          <a:p>
            <a:pPr algn="r"/>
            <a:r>
              <a:rPr lang="it-IT" sz="1200" smtClean="0"/>
              <a:t>International Dry Eye Workshop. Ocul Surf 2007;5:75–92.</a:t>
            </a:r>
          </a:p>
          <a:p>
            <a:pPr algn="r"/>
            <a:r>
              <a:rPr lang="it-IT" sz="1200" smtClean="0"/>
              <a:t>Gipson IOVS 2007;48:4391–8.</a:t>
            </a:r>
            <a:endParaRPr lang="it-IT" sz="1200" dirty="0"/>
          </a:p>
        </p:txBody>
      </p:sp>
      <p:sp>
        <p:nvSpPr>
          <p:cNvPr id="42" name="TextBox 41"/>
          <p:cNvSpPr txBox="1"/>
          <p:nvPr/>
        </p:nvSpPr>
        <p:spPr>
          <a:xfrm>
            <a:off x="2509114" y="4361874"/>
            <a:ext cx="1964551" cy="307777"/>
          </a:xfrm>
          <a:prstGeom prst="rect">
            <a:avLst/>
          </a:prstGeom>
          <a:noFill/>
        </p:spPr>
        <p:txBody>
          <a:bodyPr wrap="square" rtlCol="0">
            <a:spAutoFit/>
          </a:bodyPr>
          <a:lstStyle/>
          <a:p>
            <a:pPr algn="r"/>
            <a:r>
              <a:rPr lang="it-IT" sz="1400" dirty="0" err="1" smtClean="0"/>
              <a:t>Tears</a:t>
            </a:r>
            <a:r>
              <a:rPr lang="it-IT" sz="1400" dirty="0" smtClean="0"/>
              <a:t> </a:t>
            </a:r>
            <a:r>
              <a:rPr lang="it-IT" sz="1400" dirty="0" err="1" smtClean="0"/>
              <a:t>Hydrodynamics</a:t>
            </a:r>
            <a:endParaRPr lang="it-IT" sz="1400" dirty="0" smtClean="0"/>
          </a:p>
        </p:txBody>
      </p:sp>
      <p:sp>
        <p:nvSpPr>
          <p:cNvPr id="4099" name="TextBox 4098"/>
          <p:cNvSpPr txBox="1"/>
          <p:nvPr/>
        </p:nvSpPr>
        <p:spPr>
          <a:xfrm>
            <a:off x="3414737" y="2961556"/>
            <a:ext cx="2284486" cy="338554"/>
          </a:xfrm>
          <a:prstGeom prst="rect">
            <a:avLst/>
          </a:prstGeom>
          <a:noFill/>
        </p:spPr>
        <p:txBody>
          <a:bodyPr wrap="square" rtlCol="0">
            <a:spAutoFit/>
          </a:bodyPr>
          <a:lstStyle/>
          <a:p>
            <a:pPr algn="ctr"/>
            <a:r>
              <a:rPr lang="it-IT" sz="1600" b="1" dirty="0" err="1" smtClean="0"/>
              <a:t>Neural</a:t>
            </a:r>
            <a:r>
              <a:rPr lang="it-IT" sz="1600" b="1" dirty="0" smtClean="0"/>
              <a:t> Control</a:t>
            </a:r>
            <a:endParaRPr lang="it-IT" sz="1600" b="1" dirty="0"/>
          </a:p>
        </p:txBody>
      </p:sp>
      <p:sp>
        <p:nvSpPr>
          <p:cNvPr id="39" name="TextBox 38"/>
          <p:cNvSpPr txBox="1"/>
          <p:nvPr/>
        </p:nvSpPr>
        <p:spPr>
          <a:xfrm>
            <a:off x="4357181" y="3338377"/>
            <a:ext cx="447835" cy="338554"/>
          </a:xfrm>
          <a:prstGeom prst="rect">
            <a:avLst/>
          </a:prstGeom>
          <a:noFill/>
        </p:spPr>
        <p:txBody>
          <a:bodyPr wrap="square" rtlCol="0">
            <a:spAutoFit/>
          </a:bodyPr>
          <a:lstStyle/>
          <a:p>
            <a:pPr algn="ctr"/>
            <a:r>
              <a:rPr lang="it-IT" sz="1600" dirty="0" smtClean="0"/>
              <a:t>V</a:t>
            </a:r>
            <a:r>
              <a:rPr lang="it-IT" sz="1600" baseline="-25000" dirty="0" smtClean="0"/>
              <a:t>1</a:t>
            </a:r>
            <a:endParaRPr lang="it-IT" sz="1600" baseline="-25000" dirty="0"/>
          </a:p>
        </p:txBody>
      </p:sp>
      <p:sp>
        <p:nvSpPr>
          <p:cNvPr id="40" name="TextBox 39"/>
          <p:cNvSpPr txBox="1"/>
          <p:nvPr/>
        </p:nvSpPr>
        <p:spPr>
          <a:xfrm>
            <a:off x="2794000" y="3866196"/>
            <a:ext cx="1346789" cy="584776"/>
          </a:xfrm>
          <a:prstGeom prst="rect">
            <a:avLst/>
          </a:prstGeom>
          <a:noFill/>
        </p:spPr>
        <p:txBody>
          <a:bodyPr wrap="square" rtlCol="0">
            <a:spAutoFit/>
          </a:bodyPr>
          <a:lstStyle/>
          <a:p>
            <a:pPr algn="ctr"/>
            <a:r>
              <a:rPr lang="it-IT" sz="1600" b="1" dirty="0" smtClean="0"/>
              <a:t>VII: </a:t>
            </a:r>
          </a:p>
          <a:p>
            <a:pPr algn="ctr"/>
            <a:r>
              <a:rPr lang="it-IT" sz="1600" b="1" dirty="0" err="1" smtClean="0"/>
              <a:t>motor</a:t>
            </a:r>
            <a:r>
              <a:rPr lang="it-IT" sz="1600" b="1" dirty="0" smtClean="0"/>
              <a:t> </a:t>
            </a:r>
            <a:r>
              <a:rPr lang="it-IT" sz="1600" b="1" dirty="0" err="1" smtClean="0"/>
              <a:t>fibers</a:t>
            </a:r>
            <a:endParaRPr lang="it-IT" sz="1600" b="1" dirty="0" smtClean="0"/>
          </a:p>
        </p:txBody>
      </p:sp>
      <p:sp>
        <p:nvSpPr>
          <p:cNvPr id="41" name="TextBox 40"/>
          <p:cNvSpPr txBox="1"/>
          <p:nvPr/>
        </p:nvSpPr>
        <p:spPr>
          <a:xfrm>
            <a:off x="4525345" y="3866196"/>
            <a:ext cx="2197191" cy="584776"/>
          </a:xfrm>
          <a:prstGeom prst="rect">
            <a:avLst/>
          </a:prstGeom>
          <a:noFill/>
        </p:spPr>
        <p:txBody>
          <a:bodyPr wrap="square" rtlCol="0">
            <a:spAutoFit/>
          </a:bodyPr>
          <a:lstStyle/>
          <a:p>
            <a:pPr algn="ctr"/>
            <a:r>
              <a:rPr lang="it-IT" sz="1600" b="1" dirty="0" smtClean="0"/>
              <a:t>VII: </a:t>
            </a:r>
          </a:p>
          <a:p>
            <a:pPr algn="ctr"/>
            <a:r>
              <a:rPr lang="it-IT" sz="1600" b="1" dirty="0" err="1" smtClean="0"/>
              <a:t>Parasympathetic</a:t>
            </a:r>
            <a:r>
              <a:rPr lang="it-IT" sz="1600" b="1" dirty="0" smtClean="0"/>
              <a:t> </a:t>
            </a:r>
            <a:r>
              <a:rPr lang="it-IT" sz="1600" b="1" dirty="0" err="1" smtClean="0"/>
              <a:t>fibers</a:t>
            </a:r>
            <a:endParaRPr lang="it-IT" sz="1600" b="1" dirty="0" smtClean="0"/>
          </a:p>
        </p:txBody>
      </p:sp>
      <p:sp>
        <p:nvSpPr>
          <p:cNvPr id="43" name="TextBox 42"/>
          <p:cNvSpPr txBox="1"/>
          <p:nvPr/>
        </p:nvSpPr>
        <p:spPr>
          <a:xfrm>
            <a:off x="4416450" y="4361874"/>
            <a:ext cx="2483886" cy="307777"/>
          </a:xfrm>
          <a:prstGeom prst="rect">
            <a:avLst/>
          </a:prstGeom>
          <a:noFill/>
        </p:spPr>
        <p:txBody>
          <a:bodyPr wrap="square" rtlCol="0">
            <a:spAutoFit/>
          </a:bodyPr>
          <a:lstStyle/>
          <a:p>
            <a:pPr algn="ctr"/>
            <a:r>
              <a:rPr lang="it-IT" sz="1400" dirty="0" err="1" smtClean="0"/>
              <a:t>Tear</a:t>
            </a:r>
            <a:r>
              <a:rPr lang="it-IT" sz="1400" dirty="0" smtClean="0"/>
              <a:t> </a:t>
            </a:r>
            <a:r>
              <a:rPr lang="it-IT" sz="1400" dirty="0" err="1" smtClean="0"/>
              <a:t>Composition</a:t>
            </a:r>
            <a:endParaRPr lang="it-IT" sz="1400" dirty="0" smtClean="0"/>
          </a:p>
        </p:txBody>
      </p:sp>
      <p:sp>
        <p:nvSpPr>
          <p:cNvPr id="44" name="TextBox 43"/>
          <p:cNvSpPr txBox="1"/>
          <p:nvPr/>
        </p:nvSpPr>
        <p:spPr>
          <a:xfrm>
            <a:off x="2501486" y="4827325"/>
            <a:ext cx="1910766" cy="338554"/>
          </a:xfrm>
          <a:prstGeom prst="rect">
            <a:avLst/>
          </a:prstGeom>
          <a:noFill/>
        </p:spPr>
        <p:txBody>
          <a:bodyPr wrap="square" rtlCol="0">
            <a:spAutoFit/>
          </a:bodyPr>
          <a:lstStyle/>
          <a:p>
            <a:pPr algn="ctr"/>
            <a:r>
              <a:rPr lang="it-IT" sz="1600" b="1" dirty="0" err="1" smtClean="0"/>
              <a:t>Blinking</a:t>
            </a:r>
            <a:endParaRPr lang="it-IT" sz="1600" b="1" dirty="0" smtClean="0"/>
          </a:p>
        </p:txBody>
      </p:sp>
      <p:sp>
        <p:nvSpPr>
          <p:cNvPr id="45" name="TextBox 44"/>
          <p:cNvSpPr txBox="1"/>
          <p:nvPr/>
        </p:nvSpPr>
        <p:spPr>
          <a:xfrm>
            <a:off x="4753714" y="4832530"/>
            <a:ext cx="1723286" cy="338554"/>
          </a:xfrm>
          <a:prstGeom prst="rect">
            <a:avLst/>
          </a:prstGeom>
          <a:noFill/>
        </p:spPr>
        <p:txBody>
          <a:bodyPr wrap="square" rtlCol="0">
            <a:spAutoFit/>
          </a:bodyPr>
          <a:lstStyle/>
          <a:p>
            <a:pPr algn="ctr"/>
            <a:r>
              <a:rPr lang="it-IT" sz="1600" b="1" dirty="0" err="1" smtClean="0"/>
              <a:t>Lacrimal</a:t>
            </a:r>
            <a:r>
              <a:rPr lang="it-IT" sz="1600" b="1" dirty="0" smtClean="0"/>
              <a:t> </a:t>
            </a:r>
            <a:r>
              <a:rPr lang="it-IT" sz="1600" b="1" dirty="0" err="1" smtClean="0"/>
              <a:t>Glands</a:t>
            </a:r>
            <a:endParaRPr lang="it-IT" sz="1600" b="1" dirty="0" smtClean="0"/>
          </a:p>
        </p:txBody>
      </p:sp>
      <p:sp>
        <p:nvSpPr>
          <p:cNvPr id="46" name="TextBox 45"/>
          <p:cNvSpPr txBox="1"/>
          <p:nvPr/>
        </p:nvSpPr>
        <p:spPr>
          <a:xfrm>
            <a:off x="2720137" y="5555860"/>
            <a:ext cx="1440000" cy="338554"/>
          </a:xfrm>
          <a:prstGeom prst="rect">
            <a:avLst/>
          </a:prstGeom>
          <a:noFill/>
        </p:spPr>
        <p:txBody>
          <a:bodyPr wrap="square" rtlCol="0">
            <a:spAutoFit/>
          </a:bodyPr>
          <a:lstStyle/>
          <a:p>
            <a:pPr algn="ctr"/>
            <a:r>
              <a:rPr lang="it-IT" sz="1600" b="1" dirty="0" err="1" smtClean="0"/>
              <a:t>Tear</a:t>
            </a:r>
            <a:r>
              <a:rPr lang="it-IT" sz="1600" b="1" dirty="0" smtClean="0"/>
              <a:t> Clearance</a:t>
            </a:r>
          </a:p>
        </p:txBody>
      </p:sp>
      <p:sp>
        <p:nvSpPr>
          <p:cNvPr id="47" name="TextBox 46"/>
          <p:cNvSpPr txBox="1"/>
          <p:nvPr/>
        </p:nvSpPr>
        <p:spPr>
          <a:xfrm>
            <a:off x="4889656" y="5551137"/>
            <a:ext cx="1440000" cy="338554"/>
          </a:xfrm>
          <a:prstGeom prst="rect">
            <a:avLst/>
          </a:prstGeom>
          <a:noFill/>
        </p:spPr>
        <p:txBody>
          <a:bodyPr wrap="square" rtlCol="0">
            <a:spAutoFit/>
          </a:bodyPr>
          <a:lstStyle/>
          <a:p>
            <a:pPr algn="ctr"/>
            <a:r>
              <a:rPr lang="it-IT" sz="1600" b="1" dirty="0" err="1" smtClean="0"/>
              <a:t>Tear</a:t>
            </a:r>
            <a:r>
              <a:rPr lang="it-IT" sz="1600" b="1" dirty="0" smtClean="0"/>
              <a:t> </a:t>
            </a:r>
            <a:r>
              <a:rPr lang="it-IT" sz="1600" b="1" dirty="0" err="1" smtClean="0"/>
              <a:t>Secretion</a:t>
            </a:r>
            <a:endParaRPr lang="it-IT" sz="1600" b="1" dirty="0" smtClean="0"/>
          </a:p>
        </p:txBody>
      </p:sp>
      <p:cxnSp>
        <p:nvCxnSpPr>
          <p:cNvPr id="34" name="Straight Arrow Connector 33"/>
          <p:cNvCxnSpPr/>
          <p:nvPr/>
        </p:nvCxnSpPr>
        <p:spPr>
          <a:xfrm>
            <a:off x="5609656" y="4642187"/>
            <a:ext cx="0" cy="288000"/>
          </a:xfrm>
          <a:prstGeom prst="straightConnector1">
            <a:avLst/>
          </a:prstGeom>
          <a:ln w="31750">
            <a:solidFill>
              <a:schemeClr val="tx1"/>
            </a:solidFill>
            <a:headEnd/>
            <a:tailEnd type="triangle" w="lg" len="med"/>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5609656" y="5279097"/>
            <a:ext cx="0" cy="288000"/>
          </a:xfrm>
          <a:prstGeom prst="straightConnector1">
            <a:avLst/>
          </a:prstGeom>
          <a:ln w="31750">
            <a:solidFill>
              <a:schemeClr val="tx1"/>
            </a:solidFill>
            <a:headEnd/>
            <a:tailEnd type="triangle" w="lg" len="med"/>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a:off x="3443332" y="4650993"/>
            <a:ext cx="0" cy="288000"/>
          </a:xfrm>
          <a:prstGeom prst="straightConnector1">
            <a:avLst/>
          </a:prstGeom>
          <a:ln w="31750">
            <a:solidFill>
              <a:schemeClr val="tx1"/>
            </a:solidFill>
            <a:headEnd/>
            <a:tailEnd type="triangle" w="lg" len="med"/>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3443332" y="5321769"/>
            <a:ext cx="0" cy="288000"/>
          </a:xfrm>
          <a:prstGeom prst="straightConnector1">
            <a:avLst/>
          </a:prstGeom>
          <a:ln w="31750">
            <a:solidFill>
              <a:schemeClr val="tx1"/>
            </a:solidFill>
            <a:headEnd/>
            <a:tailEnd type="triangle" w="lg" len="med"/>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flipH="1">
            <a:off x="4176032" y="5773549"/>
            <a:ext cx="666582" cy="0"/>
          </a:xfrm>
          <a:prstGeom prst="straightConnector1">
            <a:avLst/>
          </a:prstGeom>
          <a:ln w="31750">
            <a:solidFill>
              <a:schemeClr val="tx1"/>
            </a:solidFill>
            <a:headEnd/>
            <a:tailEnd type="triangle" w="lg" len="med"/>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H="1">
            <a:off x="3837551" y="3556252"/>
            <a:ext cx="468000" cy="216000"/>
          </a:xfrm>
          <a:prstGeom prst="straightConnector1">
            <a:avLst/>
          </a:prstGeom>
          <a:ln w="31750">
            <a:solidFill>
              <a:schemeClr val="tx1"/>
            </a:solidFill>
            <a:headEnd/>
            <a:tailEnd type="triangle" w="lg" len="med"/>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4777837" y="3575193"/>
            <a:ext cx="468000" cy="216000"/>
          </a:xfrm>
          <a:prstGeom prst="straightConnector1">
            <a:avLst/>
          </a:prstGeom>
          <a:ln w="31750">
            <a:solidFill>
              <a:schemeClr val="tx1"/>
            </a:solidFill>
            <a:headEnd/>
            <a:tailEnd type="triangle" w="lg"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91040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115"/>
                                        </p:tgtEl>
                                        <p:attrNameLst>
                                          <p:attrName>style.visibility</p:attrName>
                                        </p:attrNameLst>
                                      </p:cBhvr>
                                      <p:to>
                                        <p:strVal val="visible"/>
                                      </p:to>
                                    </p:set>
                                    <p:animEffect transition="in" filter="wipe(left)">
                                      <p:cBhvr>
                                        <p:cTn id="23" dur="5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nesi">
  <a:themeElements>
    <a:clrScheme name="Genesi">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1345</TotalTime>
  <Words>2016</Words>
  <Application>Microsoft Macintosh PowerPoint</Application>
  <PresentationFormat>Presentazione su schermo (4:3)</PresentationFormat>
  <Paragraphs>287</Paragraphs>
  <Slides>31</Slides>
  <Notes>12</Notes>
  <HiddenSlides>5</HiddenSlides>
  <MMClips>0</MMClips>
  <ScaleCrop>false</ScaleCrop>
  <HeadingPairs>
    <vt:vector size="6" baseType="variant">
      <vt:variant>
        <vt:lpstr>Tema</vt:lpstr>
      </vt:variant>
      <vt:variant>
        <vt:i4>3</vt:i4>
      </vt:variant>
      <vt:variant>
        <vt:lpstr>Server OLE incorporati</vt:lpstr>
      </vt:variant>
      <vt:variant>
        <vt:i4>1</vt:i4>
      </vt:variant>
      <vt:variant>
        <vt:lpstr>Titoli diapositive</vt:lpstr>
      </vt:variant>
      <vt:variant>
        <vt:i4>31</vt:i4>
      </vt:variant>
    </vt:vector>
  </HeadingPairs>
  <TitlesOfParts>
    <vt:vector size="35" baseType="lpstr">
      <vt:lpstr>Tema di Office</vt:lpstr>
      <vt:lpstr>Struttura predefinita</vt:lpstr>
      <vt:lpstr>Genesi</vt:lpstr>
      <vt:lpstr>Image</vt:lpstr>
      <vt:lpstr>L’importanza della Superficie Oculare nei pazienti sottoposti ad intervento chirurgico</vt:lpstr>
      <vt:lpstr>Ocular Surface System</vt:lpstr>
      <vt:lpstr>Presentazione di PowerPoint</vt:lpstr>
      <vt:lpstr>Peri-Surgical Treatments</vt:lpstr>
      <vt:lpstr>Presentazione di PowerPoint</vt:lpstr>
      <vt:lpstr>Presentazione di PowerPoint</vt:lpstr>
      <vt:lpstr>Hypo-Hyperstimulation  Neurogenic Inflammation</vt:lpstr>
      <vt:lpstr>Presentazione di PowerPoint</vt:lpstr>
      <vt:lpstr>Lacrimal Functional Unit (LFU)</vt:lpstr>
      <vt:lpstr>Corneal nociceptors </vt:lpstr>
      <vt:lpstr>Presentazione di PowerPoint</vt:lpstr>
      <vt:lpstr>Presentazione di PowerPoint</vt:lpstr>
      <vt:lpstr>Presentazione di PowerPoint</vt:lpstr>
      <vt:lpstr>PATHOLOGICAL PAIN </vt:lpstr>
      <vt:lpstr>Presentazione di PowerPoint</vt:lpstr>
      <vt:lpstr>Presentazione di PowerPoint</vt:lpstr>
      <vt:lpstr>Epithelial Cells and Inflammation</vt:lpstr>
      <vt:lpstr>Presentazione di PowerPoint</vt:lpstr>
      <vt:lpstr>Presentazione di PowerPoint</vt:lpstr>
      <vt:lpstr>Tear Composition is Altered in Course of Dysfunctional Tear Syndrome</vt:lpstr>
      <vt:lpstr>Irregular Thickness of the Precorneal Tear Film Affects the Quality of Vision</vt:lpstr>
      <vt:lpstr>Presentazione di PowerPoint</vt:lpstr>
      <vt:lpstr>The “ Toxic Tears “ Syndrome</vt:lpstr>
      <vt:lpstr>Presentazione di PowerPoint</vt:lpstr>
      <vt:lpstr>In Eyes with Tear Dysfunction</vt:lpstr>
      <vt:lpstr>Presentazione di PowerPoint</vt:lpstr>
      <vt:lpstr>SOSTITUTO LACRIMALE IDEALE:</vt:lpstr>
      <vt:lpstr>Tecnologia avanzata</vt:lpstr>
      <vt:lpstr>Presentazione di PowerPoint</vt:lpstr>
      <vt:lpstr>Presentazione di PowerPoint</vt:lpstr>
      <vt:lpstr>Presentazione di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Chirurgia oculare e superficie oculare</dc:title>
  <dc:creator>Pasquale Aragona</dc:creator>
  <cp:lastModifiedBy>Pasquale Aragona</cp:lastModifiedBy>
  <cp:revision>24</cp:revision>
  <dcterms:created xsi:type="dcterms:W3CDTF">2015-09-18T09:47:21Z</dcterms:created>
  <dcterms:modified xsi:type="dcterms:W3CDTF">2015-09-24T16:10:36Z</dcterms:modified>
</cp:coreProperties>
</file>