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1" r:id="rId1"/>
  </p:sldMasterIdLst>
  <p:sldIdLst>
    <p:sldId id="256" r:id="rId2"/>
    <p:sldId id="257" r:id="rId3"/>
    <p:sldId id="289" r:id="rId4"/>
    <p:sldId id="288" r:id="rId5"/>
    <p:sldId id="260" r:id="rId6"/>
    <p:sldId id="261" r:id="rId7"/>
    <p:sldId id="262" r:id="rId8"/>
    <p:sldId id="263" r:id="rId9"/>
    <p:sldId id="269" r:id="rId10"/>
    <p:sldId id="264" r:id="rId11"/>
    <p:sldId id="265" r:id="rId12"/>
    <p:sldId id="277" r:id="rId13"/>
    <p:sldId id="279" r:id="rId14"/>
    <p:sldId id="278" r:id="rId15"/>
    <p:sldId id="282" r:id="rId16"/>
    <p:sldId id="286" r:id="rId17"/>
    <p:sldId id="284" r:id="rId18"/>
    <p:sldId id="290" r:id="rId19"/>
    <p:sldId id="267" r:id="rId20"/>
    <p:sldId id="268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0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8AF388-5ACC-4574-A8ED-4DD597E7024F}" type="doc">
      <dgm:prSet loTypeId="urn:microsoft.com/office/officeart/2008/layout/RadialCluster" loCatId="cycle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en-GB"/>
        </a:p>
      </dgm:t>
    </dgm:pt>
    <dgm:pt modelId="{8922230E-9EDF-44E2-9ECD-3CA6102E8943}">
      <dgm:prSet phldrT="[Text]" custT="1"/>
      <dgm:spPr/>
      <dgm:t>
        <a:bodyPr/>
        <a:lstStyle/>
        <a:p>
          <a:r>
            <a:rPr lang="en-GB" sz="1600" smtClean="0">
              <a:solidFill>
                <a:schemeClr val="bg1"/>
              </a:solidFill>
            </a:rPr>
            <a:t>Systematic identification, monitoring, and management of VMI diseases</a:t>
          </a:r>
          <a:endParaRPr lang="en-GB" sz="1600" dirty="0">
            <a:solidFill>
              <a:schemeClr val="bg1"/>
            </a:solidFill>
          </a:endParaRPr>
        </a:p>
      </dgm:t>
    </dgm:pt>
    <dgm:pt modelId="{65300938-1B76-4554-8D3B-D73F6356D328}" type="parTrans" cxnId="{4E7842E8-7EBD-4AA7-87BA-4318E9961558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E84ECF75-A6D0-40D1-BBCE-E8AE1D4CABB3}" type="sibTrans" cxnId="{4E7842E8-7EBD-4AA7-87BA-4318E9961558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D266078A-B004-4A82-95A6-2CF1AE692F07}">
      <dgm:prSet phldrT="[Text]" custT="1"/>
      <dgm:spPr/>
      <dgm:t>
        <a:bodyPr/>
        <a:lstStyle/>
        <a:p>
          <a:r>
            <a:rPr lang="en-GB" sz="1200" smtClean="0">
              <a:solidFill>
                <a:schemeClr val="bg1"/>
              </a:solidFill>
            </a:rPr>
            <a:t>Evidence based</a:t>
          </a:r>
          <a:endParaRPr lang="en-GB" sz="1200" dirty="0">
            <a:solidFill>
              <a:schemeClr val="bg1"/>
            </a:solidFill>
          </a:endParaRPr>
        </a:p>
      </dgm:t>
    </dgm:pt>
    <dgm:pt modelId="{702AD2E9-ED4C-49DA-BE0D-8CBEC79A9192}" type="parTrans" cxnId="{D76563D0-C605-4492-9BA7-7F9E0B692996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913B212B-11BA-436D-9F6C-25F45D8B922F}" type="sibTrans" cxnId="{D76563D0-C605-4492-9BA7-7F9E0B692996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48FE06AE-D28A-456E-A76C-F14BE36E0C08}">
      <dgm:prSet phldrT="[Text]" custT="1"/>
      <dgm:spPr/>
      <dgm:t>
        <a:bodyPr/>
        <a:lstStyle/>
        <a:p>
          <a:r>
            <a:rPr lang="en-GB" sz="1200" smtClean="0">
              <a:solidFill>
                <a:schemeClr val="bg1"/>
              </a:solidFill>
            </a:rPr>
            <a:t>Easy to remember</a:t>
          </a:r>
          <a:endParaRPr lang="en-GB" sz="1200" dirty="0">
            <a:solidFill>
              <a:schemeClr val="bg1"/>
            </a:solidFill>
          </a:endParaRPr>
        </a:p>
      </dgm:t>
    </dgm:pt>
    <dgm:pt modelId="{BE917FE4-CC62-417F-9D40-A6C5B99E9250}" type="parTrans" cxnId="{BE11A1E4-E671-4247-AB6F-E83785B07586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D67F3EF7-9800-413A-BD01-4770B8B298DE}" type="sibTrans" cxnId="{BE11A1E4-E671-4247-AB6F-E83785B07586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A682D605-91DF-44B4-88E3-F316B478F704}">
      <dgm:prSet phldrT="[Text]" custT="1"/>
      <dgm:spPr/>
      <dgm:t>
        <a:bodyPr/>
        <a:lstStyle/>
        <a:p>
          <a:r>
            <a:rPr lang="en-GB" sz="1200" smtClean="0">
              <a:solidFill>
                <a:schemeClr val="bg1"/>
              </a:solidFill>
            </a:rPr>
            <a:t>Simple</a:t>
          </a:r>
          <a:endParaRPr lang="en-GB" sz="1200" dirty="0">
            <a:solidFill>
              <a:schemeClr val="bg1"/>
            </a:solidFill>
          </a:endParaRPr>
        </a:p>
      </dgm:t>
    </dgm:pt>
    <dgm:pt modelId="{A3A9294E-ED0E-490C-AA38-E6D877C4EE38}" type="parTrans" cxnId="{EBCF250B-E29F-423F-881F-3ED4135CA40F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730E3B88-7D0F-4BE6-AE9C-F03DFA638777}" type="sibTrans" cxnId="{EBCF250B-E29F-423F-881F-3ED4135CA40F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5F058CFA-EDB8-4CE8-B5A7-8CB246F3A15F}">
      <dgm:prSet phldrT="[Text]" custT="1"/>
      <dgm:spPr/>
      <dgm:t>
        <a:bodyPr/>
        <a:lstStyle/>
        <a:p>
          <a:r>
            <a:rPr lang="en-GB" sz="1200" smtClean="0">
              <a:solidFill>
                <a:schemeClr val="bg1"/>
              </a:solidFill>
            </a:rPr>
            <a:t>Predictive of surgical outcome</a:t>
          </a:r>
          <a:endParaRPr lang="en-GB" sz="1200" dirty="0">
            <a:solidFill>
              <a:schemeClr val="bg1"/>
            </a:solidFill>
          </a:endParaRPr>
        </a:p>
      </dgm:t>
    </dgm:pt>
    <dgm:pt modelId="{20F2C8C5-E207-47CD-81C1-F3AF34BFEF45}" type="parTrans" cxnId="{0ACA657C-5A27-437B-9247-BAB366A7A171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A03DBB1F-A08D-4A0B-BB4B-BD3737E57D42}" type="sibTrans" cxnId="{0ACA657C-5A27-437B-9247-BAB366A7A171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0F763CBD-71A2-4A6E-9A2C-C6ACC6271606}">
      <dgm:prSet phldrT="[Text]" custT="1"/>
      <dgm:spPr/>
      <dgm:t>
        <a:bodyPr/>
        <a:lstStyle/>
        <a:p>
          <a:r>
            <a:rPr lang="en-GB" sz="1200" smtClean="0">
              <a:solidFill>
                <a:schemeClr val="bg1"/>
              </a:solidFill>
            </a:rPr>
            <a:t>Useful</a:t>
          </a:r>
          <a:endParaRPr lang="en-GB" sz="1200" dirty="0">
            <a:solidFill>
              <a:schemeClr val="bg1"/>
            </a:solidFill>
          </a:endParaRPr>
        </a:p>
      </dgm:t>
    </dgm:pt>
    <dgm:pt modelId="{63C623AB-7604-4BBF-BDBE-2E33C14DF59C}" type="parTrans" cxnId="{3A4A4CB7-4F2B-4ADE-A003-110B0D79E53D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5F4F5331-85C3-4588-A6D4-E923F74F02A8}" type="sibTrans" cxnId="{3A4A4CB7-4F2B-4ADE-A003-110B0D79E53D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DCB4D16C-D0BD-4612-BDBF-96AB62D7B0D3}">
      <dgm:prSet phldrT="[Text]" custT="1"/>
      <dgm:spPr/>
      <dgm:t>
        <a:bodyPr/>
        <a:lstStyle/>
        <a:p>
          <a:r>
            <a:rPr lang="en-GB" sz="1200" smtClean="0">
              <a:solidFill>
                <a:schemeClr val="bg1"/>
              </a:solidFill>
            </a:rPr>
            <a:t>Clinically applicable</a:t>
          </a:r>
          <a:endParaRPr lang="en-GB" sz="1200" dirty="0">
            <a:solidFill>
              <a:schemeClr val="bg1"/>
            </a:solidFill>
          </a:endParaRPr>
        </a:p>
      </dgm:t>
    </dgm:pt>
    <dgm:pt modelId="{4E9F0504-4641-4F4A-AF68-24DB8EA1E5E2}" type="parTrans" cxnId="{5C198B53-9ED3-4DF2-8A8D-6CE7647F95C1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FC943299-37FC-42F6-80DA-5CC917C0A737}" type="sibTrans" cxnId="{5C198B53-9ED3-4DF2-8A8D-6CE7647F95C1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E7A42F3C-B417-4AA1-AC56-78B08731E92E}" type="pres">
      <dgm:prSet presAssocID="{3A8AF388-5ACC-4574-A8ED-4DD597E7024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3CFE58B4-4FE0-496F-9E7E-F8CEAD73FAE7}" type="pres">
      <dgm:prSet presAssocID="{8922230E-9EDF-44E2-9ECD-3CA6102E8943}" presName="singleCycle" presStyleCnt="0"/>
      <dgm:spPr/>
      <dgm:t>
        <a:bodyPr/>
        <a:lstStyle/>
        <a:p>
          <a:endParaRPr lang="it-IT"/>
        </a:p>
      </dgm:t>
    </dgm:pt>
    <dgm:pt modelId="{043F801B-3C2C-49AA-961E-213024E31ACC}" type="pres">
      <dgm:prSet presAssocID="{8922230E-9EDF-44E2-9ECD-3CA6102E8943}" presName="singleCenter" presStyleLbl="node1" presStyleIdx="0" presStyleCnt="7" custScaleX="291281">
        <dgm:presLayoutVars>
          <dgm:chMax val="7"/>
          <dgm:chPref val="7"/>
        </dgm:presLayoutVars>
      </dgm:prSet>
      <dgm:spPr/>
      <dgm:t>
        <a:bodyPr/>
        <a:lstStyle/>
        <a:p>
          <a:endParaRPr lang="en-GB"/>
        </a:p>
      </dgm:t>
    </dgm:pt>
    <dgm:pt modelId="{30481C1A-4CEF-4333-AF7E-178985E7761B}" type="pres">
      <dgm:prSet presAssocID="{702AD2E9-ED4C-49DA-BE0D-8CBEC79A9192}" presName="Name56" presStyleLbl="parChTrans1D2" presStyleIdx="0" presStyleCnt="6"/>
      <dgm:spPr/>
      <dgm:t>
        <a:bodyPr/>
        <a:lstStyle/>
        <a:p>
          <a:endParaRPr lang="en-GB"/>
        </a:p>
      </dgm:t>
    </dgm:pt>
    <dgm:pt modelId="{7A429DEC-DBA6-4CC2-9222-66B77FD9EED9}" type="pres">
      <dgm:prSet presAssocID="{D266078A-B004-4A82-95A6-2CF1AE692F07}" presName="text0" presStyleLbl="node1" presStyleIdx="1" presStyleCnt="7" custScaleX="158656" custRadScaleRad="954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28EF85-ED63-4774-B844-59B6BC0452A4}" type="pres">
      <dgm:prSet presAssocID="{4E9F0504-4641-4F4A-AF68-24DB8EA1E5E2}" presName="Name56" presStyleLbl="parChTrans1D2" presStyleIdx="1" presStyleCnt="6"/>
      <dgm:spPr/>
      <dgm:t>
        <a:bodyPr/>
        <a:lstStyle/>
        <a:p>
          <a:endParaRPr lang="en-GB"/>
        </a:p>
      </dgm:t>
    </dgm:pt>
    <dgm:pt modelId="{DFF1E2B3-F153-4075-891F-BB65634BECBF}" type="pres">
      <dgm:prSet presAssocID="{DCB4D16C-D0BD-4612-BDBF-96AB62D7B0D3}" presName="text0" presStyleLbl="node1" presStyleIdx="2" presStyleCnt="7" custScaleX="158656" custRadScaleRad="171790" custRadScaleInc="4435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0089B5D-34B0-498B-A962-098823421A53}" type="pres">
      <dgm:prSet presAssocID="{20F2C8C5-E207-47CD-81C1-F3AF34BFEF45}" presName="Name56" presStyleLbl="parChTrans1D2" presStyleIdx="2" presStyleCnt="6"/>
      <dgm:spPr/>
      <dgm:t>
        <a:bodyPr/>
        <a:lstStyle/>
        <a:p>
          <a:endParaRPr lang="en-GB"/>
        </a:p>
      </dgm:t>
    </dgm:pt>
    <dgm:pt modelId="{EFB360E6-70EF-477C-BAAF-6DEE11B60861}" type="pres">
      <dgm:prSet presAssocID="{5F058CFA-EDB8-4CE8-B5A7-8CB246F3A15F}" presName="text0" presStyleLbl="node1" presStyleIdx="3" presStyleCnt="7" custScaleX="158656" custRadScaleRad="172173" custRadScaleInc="-4296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4293ACD-7DF9-4A60-857B-83AD7793F547}" type="pres">
      <dgm:prSet presAssocID="{63C623AB-7604-4BBF-BDBE-2E33C14DF59C}" presName="Name56" presStyleLbl="parChTrans1D2" presStyleIdx="3" presStyleCnt="6"/>
      <dgm:spPr/>
      <dgm:t>
        <a:bodyPr/>
        <a:lstStyle/>
        <a:p>
          <a:endParaRPr lang="en-GB"/>
        </a:p>
      </dgm:t>
    </dgm:pt>
    <dgm:pt modelId="{3B517999-5E9B-48CD-B3E5-4B12ED60FBE6}" type="pres">
      <dgm:prSet presAssocID="{0F763CBD-71A2-4A6E-9A2C-C6ACC6271606}" presName="text0" presStyleLbl="node1" presStyleIdx="4" presStyleCnt="7" custScaleX="158656" custRadScaleRad="954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A464AD-24DC-4E70-B1D6-02E4E6BF5E48}" type="pres">
      <dgm:prSet presAssocID="{BE917FE4-CC62-417F-9D40-A6C5B99E9250}" presName="Name56" presStyleLbl="parChTrans1D2" presStyleIdx="4" presStyleCnt="6"/>
      <dgm:spPr/>
      <dgm:t>
        <a:bodyPr/>
        <a:lstStyle/>
        <a:p>
          <a:endParaRPr lang="en-GB"/>
        </a:p>
      </dgm:t>
    </dgm:pt>
    <dgm:pt modelId="{C807EB71-828F-4D39-87E6-24296E2A9E2E}" type="pres">
      <dgm:prSet presAssocID="{48FE06AE-D28A-456E-A76C-F14BE36E0C08}" presName="text0" presStyleLbl="node1" presStyleIdx="5" presStyleCnt="7" custScaleX="158656" custRadScaleRad="175306" custRadScaleInc="440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0548BC-7201-4A72-9717-EF40BD374D4D}" type="pres">
      <dgm:prSet presAssocID="{A3A9294E-ED0E-490C-AA38-E6D877C4EE38}" presName="Name56" presStyleLbl="parChTrans1D2" presStyleIdx="5" presStyleCnt="6"/>
      <dgm:spPr/>
      <dgm:t>
        <a:bodyPr/>
        <a:lstStyle/>
        <a:p>
          <a:endParaRPr lang="en-GB"/>
        </a:p>
      </dgm:t>
    </dgm:pt>
    <dgm:pt modelId="{C7765A39-9EC6-47EA-BD3E-6EC953697F39}" type="pres">
      <dgm:prSet presAssocID="{A682D605-91DF-44B4-88E3-F316B478F704}" presName="text0" presStyleLbl="node1" presStyleIdx="6" presStyleCnt="7" custScaleX="158656" custRadScaleRad="174930" custRadScaleInc="-4538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6E0B189-9AF9-44A7-AEE8-70E37D4122C3}" type="presOf" srcId="{DCB4D16C-D0BD-4612-BDBF-96AB62D7B0D3}" destId="{DFF1E2B3-F153-4075-891F-BB65634BECBF}" srcOrd="0" destOrd="0" presId="urn:microsoft.com/office/officeart/2008/layout/RadialCluster"/>
    <dgm:cxn modelId="{BE11A1E4-E671-4247-AB6F-E83785B07586}" srcId="{8922230E-9EDF-44E2-9ECD-3CA6102E8943}" destId="{48FE06AE-D28A-456E-A76C-F14BE36E0C08}" srcOrd="4" destOrd="0" parTransId="{BE917FE4-CC62-417F-9D40-A6C5B99E9250}" sibTransId="{D67F3EF7-9800-413A-BD01-4770B8B298DE}"/>
    <dgm:cxn modelId="{EBCF250B-E29F-423F-881F-3ED4135CA40F}" srcId="{8922230E-9EDF-44E2-9ECD-3CA6102E8943}" destId="{A682D605-91DF-44B4-88E3-F316B478F704}" srcOrd="5" destOrd="0" parTransId="{A3A9294E-ED0E-490C-AA38-E6D877C4EE38}" sibTransId="{730E3B88-7D0F-4BE6-AE9C-F03DFA638777}"/>
    <dgm:cxn modelId="{206697F0-5D61-46C4-B5EB-7CC66595E701}" type="presOf" srcId="{A3A9294E-ED0E-490C-AA38-E6D877C4EE38}" destId="{F70548BC-7201-4A72-9717-EF40BD374D4D}" srcOrd="0" destOrd="0" presId="urn:microsoft.com/office/officeart/2008/layout/RadialCluster"/>
    <dgm:cxn modelId="{0ACA657C-5A27-437B-9247-BAB366A7A171}" srcId="{8922230E-9EDF-44E2-9ECD-3CA6102E8943}" destId="{5F058CFA-EDB8-4CE8-B5A7-8CB246F3A15F}" srcOrd="2" destOrd="0" parTransId="{20F2C8C5-E207-47CD-81C1-F3AF34BFEF45}" sibTransId="{A03DBB1F-A08D-4A0B-BB4B-BD3737E57D42}"/>
    <dgm:cxn modelId="{26A5E618-FABA-4DEF-920B-B3B86E4E040B}" type="presOf" srcId="{0F763CBD-71A2-4A6E-9A2C-C6ACC6271606}" destId="{3B517999-5E9B-48CD-B3E5-4B12ED60FBE6}" srcOrd="0" destOrd="0" presId="urn:microsoft.com/office/officeart/2008/layout/RadialCluster"/>
    <dgm:cxn modelId="{43D8A8E8-B4E0-450F-B052-66AA192B3495}" type="presOf" srcId="{5F058CFA-EDB8-4CE8-B5A7-8CB246F3A15F}" destId="{EFB360E6-70EF-477C-BAAF-6DEE11B60861}" srcOrd="0" destOrd="0" presId="urn:microsoft.com/office/officeart/2008/layout/RadialCluster"/>
    <dgm:cxn modelId="{BF29802A-EE0C-454F-914E-4B039C8CC449}" type="presOf" srcId="{48FE06AE-D28A-456E-A76C-F14BE36E0C08}" destId="{C807EB71-828F-4D39-87E6-24296E2A9E2E}" srcOrd="0" destOrd="0" presId="urn:microsoft.com/office/officeart/2008/layout/RadialCluster"/>
    <dgm:cxn modelId="{F3A6F0E7-73E0-4629-AFFB-18A90A98237A}" type="presOf" srcId="{8922230E-9EDF-44E2-9ECD-3CA6102E8943}" destId="{043F801B-3C2C-49AA-961E-213024E31ACC}" srcOrd="0" destOrd="0" presId="urn:microsoft.com/office/officeart/2008/layout/RadialCluster"/>
    <dgm:cxn modelId="{20492567-4C3C-41DD-A30D-5F7DBEB760EE}" type="presOf" srcId="{63C623AB-7604-4BBF-BDBE-2E33C14DF59C}" destId="{64293ACD-7DF9-4A60-857B-83AD7793F547}" srcOrd="0" destOrd="0" presId="urn:microsoft.com/office/officeart/2008/layout/RadialCluster"/>
    <dgm:cxn modelId="{B2253CD7-BBD8-4986-82FA-4DE44D2A8372}" type="presOf" srcId="{4E9F0504-4641-4F4A-AF68-24DB8EA1E5E2}" destId="{AA28EF85-ED63-4774-B844-59B6BC0452A4}" srcOrd="0" destOrd="0" presId="urn:microsoft.com/office/officeart/2008/layout/RadialCluster"/>
    <dgm:cxn modelId="{869A8B9D-5099-496B-B289-6836F23D2390}" type="presOf" srcId="{20F2C8C5-E207-47CD-81C1-F3AF34BFEF45}" destId="{90089B5D-34B0-498B-A962-098823421A53}" srcOrd="0" destOrd="0" presId="urn:microsoft.com/office/officeart/2008/layout/RadialCluster"/>
    <dgm:cxn modelId="{D76563D0-C605-4492-9BA7-7F9E0B692996}" srcId="{8922230E-9EDF-44E2-9ECD-3CA6102E8943}" destId="{D266078A-B004-4A82-95A6-2CF1AE692F07}" srcOrd="0" destOrd="0" parTransId="{702AD2E9-ED4C-49DA-BE0D-8CBEC79A9192}" sibTransId="{913B212B-11BA-436D-9F6C-25F45D8B922F}"/>
    <dgm:cxn modelId="{A0DB89E9-F000-413D-A81A-34A60E868D3D}" type="presOf" srcId="{BE917FE4-CC62-417F-9D40-A6C5B99E9250}" destId="{47A464AD-24DC-4E70-B1D6-02E4E6BF5E48}" srcOrd="0" destOrd="0" presId="urn:microsoft.com/office/officeart/2008/layout/RadialCluster"/>
    <dgm:cxn modelId="{83C7C03E-64CA-44FF-B5FD-093CFF40B8E8}" type="presOf" srcId="{3A8AF388-5ACC-4574-A8ED-4DD597E7024F}" destId="{E7A42F3C-B417-4AA1-AC56-78B08731E92E}" srcOrd="0" destOrd="0" presId="urn:microsoft.com/office/officeart/2008/layout/RadialCluster"/>
    <dgm:cxn modelId="{4C2EB0CB-64CB-4D48-B502-1498563F82B3}" type="presOf" srcId="{D266078A-B004-4A82-95A6-2CF1AE692F07}" destId="{7A429DEC-DBA6-4CC2-9222-66B77FD9EED9}" srcOrd="0" destOrd="0" presId="urn:microsoft.com/office/officeart/2008/layout/RadialCluster"/>
    <dgm:cxn modelId="{5C198B53-9ED3-4DF2-8A8D-6CE7647F95C1}" srcId="{8922230E-9EDF-44E2-9ECD-3CA6102E8943}" destId="{DCB4D16C-D0BD-4612-BDBF-96AB62D7B0D3}" srcOrd="1" destOrd="0" parTransId="{4E9F0504-4641-4F4A-AF68-24DB8EA1E5E2}" sibTransId="{FC943299-37FC-42F6-80DA-5CC917C0A737}"/>
    <dgm:cxn modelId="{5B7C0F79-166A-4493-B1FC-43F0A925DBC0}" type="presOf" srcId="{A682D605-91DF-44B4-88E3-F316B478F704}" destId="{C7765A39-9EC6-47EA-BD3E-6EC953697F39}" srcOrd="0" destOrd="0" presId="urn:microsoft.com/office/officeart/2008/layout/RadialCluster"/>
    <dgm:cxn modelId="{E485D3C5-4DA5-4B4D-BD5F-915516EF2224}" type="presOf" srcId="{702AD2E9-ED4C-49DA-BE0D-8CBEC79A9192}" destId="{30481C1A-4CEF-4333-AF7E-178985E7761B}" srcOrd="0" destOrd="0" presId="urn:microsoft.com/office/officeart/2008/layout/RadialCluster"/>
    <dgm:cxn modelId="{3A4A4CB7-4F2B-4ADE-A003-110B0D79E53D}" srcId="{8922230E-9EDF-44E2-9ECD-3CA6102E8943}" destId="{0F763CBD-71A2-4A6E-9A2C-C6ACC6271606}" srcOrd="3" destOrd="0" parTransId="{63C623AB-7604-4BBF-BDBE-2E33C14DF59C}" sibTransId="{5F4F5331-85C3-4588-A6D4-E923F74F02A8}"/>
    <dgm:cxn modelId="{4E7842E8-7EBD-4AA7-87BA-4318E9961558}" srcId="{3A8AF388-5ACC-4574-A8ED-4DD597E7024F}" destId="{8922230E-9EDF-44E2-9ECD-3CA6102E8943}" srcOrd="0" destOrd="0" parTransId="{65300938-1B76-4554-8D3B-D73F6356D328}" sibTransId="{E84ECF75-A6D0-40D1-BBCE-E8AE1D4CABB3}"/>
    <dgm:cxn modelId="{845F388E-71EF-4C61-AF9B-F413744A7720}" type="presParOf" srcId="{E7A42F3C-B417-4AA1-AC56-78B08731E92E}" destId="{3CFE58B4-4FE0-496F-9E7E-F8CEAD73FAE7}" srcOrd="0" destOrd="0" presId="urn:microsoft.com/office/officeart/2008/layout/RadialCluster"/>
    <dgm:cxn modelId="{48CBBBBD-6483-4587-AA2E-A958DFA0F728}" type="presParOf" srcId="{3CFE58B4-4FE0-496F-9E7E-F8CEAD73FAE7}" destId="{043F801B-3C2C-49AA-961E-213024E31ACC}" srcOrd="0" destOrd="0" presId="urn:microsoft.com/office/officeart/2008/layout/RadialCluster"/>
    <dgm:cxn modelId="{CEBD8AA5-48E8-4671-8733-4B549C2A3FA4}" type="presParOf" srcId="{3CFE58B4-4FE0-496F-9E7E-F8CEAD73FAE7}" destId="{30481C1A-4CEF-4333-AF7E-178985E7761B}" srcOrd="1" destOrd="0" presId="urn:microsoft.com/office/officeart/2008/layout/RadialCluster"/>
    <dgm:cxn modelId="{CF793C0F-BFD5-4375-95DB-C52349738D9D}" type="presParOf" srcId="{3CFE58B4-4FE0-496F-9E7E-F8CEAD73FAE7}" destId="{7A429DEC-DBA6-4CC2-9222-66B77FD9EED9}" srcOrd="2" destOrd="0" presId="urn:microsoft.com/office/officeart/2008/layout/RadialCluster"/>
    <dgm:cxn modelId="{0D064C4D-8E3F-4651-80B9-2F5530FCBFB0}" type="presParOf" srcId="{3CFE58B4-4FE0-496F-9E7E-F8CEAD73FAE7}" destId="{AA28EF85-ED63-4774-B844-59B6BC0452A4}" srcOrd="3" destOrd="0" presId="urn:microsoft.com/office/officeart/2008/layout/RadialCluster"/>
    <dgm:cxn modelId="{C35C8E37-3958-420E-ACEB-BFD4EF76026E}" type="presParOf" srcId="{3CFE58B4-4FE0-496F-9E7E-F8CEAD73FAE7}" destId="{DFF1E2B3-F153-4075-891F-BB65634BECBF}" srcOrd="4" destOrd="0" presId="urn:microsoft.com/office/officeart/2008/layout/RadialCluster"/>
    <dgm:cxn modelId="{4D0C0611-FA33-408C-953C-74DA618377C5}" type="presParOf" srcId="{3CFE58B4-4FE0-496F-9E7E-F8CEAD73FAE7}" destId="{90089B5D-34B0-498B-A962-098823421A53}" srcOrd="5" destOrd="0" presId="urn:microsoft.com/office/officeart/2008/layout/RadialCluster"/>
    <dgm:cxn modelId="{7FC3D02C-B646-4496-BA27-66E807884705}" type="presParOf" srcId="{3CFE58B4-4FE0-496F-9E7E-F8CEAD73FAE7}" destId="{EFB360E6-70EF-477C-BAAF-6DEE11B60861}" srcOrd="6" destOrd="0" presId="urn:microsoft.com/office/officeart/2008/layout/RadialCluster"/>
    <dgm:cxn modelId="{D6C4494F-67C8-453E-A61C-8FE2FA9EEE86}" type="presParOf" srcId="{3CFE58B4-4FE0-496F-9E7E-F8CEAD73FAE7}" destId="{64293ACD-7DF9-4A60-857B-83AD7793F547}" srcOrd="7" destOrd="0" presId="urn:microsoft.com/office/officeart/2008/layout/RadialCluster"/>
    <dgm:cxn modelId="{3618B445-AE39-4B9B-80E8-4A146C420FD6}" type="presParOf" srcId="{3CFE58B4-4FE0-496F-9E7E-F8CEAD73FAE7}" destId="{3B517999-5E9B-48CD-B3E5-4B12ED60FBE6}" srcOrd="8" destOrd="0" presId="urn:microsoft.com/office/officeart/2008/layout/RadialCluster"/>
    <dgm:cxn modelId="{707E37AE-97DA-40ED-BE54-44BA68F1197F}" type="presParOf" srcId="{3CFE58B4-4FE0-496F-9E7E-F8CEAD73FAE7}" destId="{47A464AD-24DC-4E70-B1D6-02E4E6BF5E48}" srcOrd="9" destOrd="0" presId="urn:microsoft.com/office/officeart/2008/layout/RadialCluster"/>
    <dgm:cxn modelId="{0DC65EAA-39C5-4C29-88AE-D95D0C884B1B}" type="presParOf" srcId="{3CFE58B4-4FE0-496F-9E7E-F8CEAD73FAE7}" destId="{C807EB71-828F-4D39-87E6-24296E2A9E2E}" srcOrd="10" destOrd="0" presId="urn:microsoft.com/office/officeart/2008/layout/RadialCluster"/>
    <dgm:cxn modelId="{754570BF-917D-46BA-B366-EC08D71D91C5}" type="presParOf" srcId="{3CFE58B4-4FE0-496F-9E7E-F8CEAD73FAE7}" destId="{F70548BC-7201-4A72-9717-EF40BD374D4D}" srcOrd="11" destOrd="0" presId="urn:microsoft.com/office/officeart/2008/layout/RadialCluster"/>
    <dgm:cxn modelId="{47E42649-FF4C-4FCC-9843-0A872FDC14B8}" type="presParOf" srcId="{3CFE58B4-4FE0-496F-9E7E-F8CEAD73FAE7}" destId="{C7765A39-9EC6-47EA-BD3E-6EC953697F39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3EFD55-057A-473D-B978-C4FFCC641F81}" type="doc">
      <dgm:prSet loTypeId="urn:microsoft.com/office/officeart/2005/8/layout/architecture+Icon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C2A5954D-3687-4361-BF36-E469A8315B33}">
      <dgm:prSet phldrT="[Text]" custT="1"/>
      <dgm:spPr/>
      <dgm:t>
        <a:bodyPr/>
        <a:lstStyle/>
        <a:p>
          <a:r>
            <a:rPr lang="en-GB" sz="4000" smtClean="0">
              <a:solidFill>
                <a:schemeClr val="bg1"/>
              </a:solidFill>
            </a:rPr>
            <a:t>Anomalous PVD</a:t>
          </a:r>
          <a:endParaRPr lang="en-GB" sz="4000" dirty="0">
            <a:solidFill>
              <a:schemeClr val="bg1"/>
            </a:solidFill>
          </a:endParaRPr>
        </a:p>
      </dgm:t>
    </dgm:pt>
    <dgm:pt modelId="{400018EB-33E1-42B0-A23E-7A5EF7F4629D}" type="parTrans" cxnId="{9FF60E35-47BC-44E3-89F4-C2182EC646D0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6121465-0726-47A6-BA5E-1895C3BB3A0A}" type="sibTrans" cxnId="{9FF60E35-47BC-44E3-89F4-C2182EC646D0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FE9B77C-F021-40C4-BEB3-02C87A99D569}">
      <dgm:prSet phldrT="[Text]"/>
      <dgm:spPr/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Combination of both</a:t>
          </a:r>
          <a:endParaRPr lang="en-GB" dirty="0">
            <a:solidFill>
              <a:schemeClr val="bg1"/>
            </a:solidFill>
          </a:endParaRPr>
        </a:p>
      </dgm:t>
    </dgm:pt>
    <dgm:pt modelId="{832B2652-E37D-40BA-90D3-989520DCEDED}" type="parTrans" cxnId="{CA95272A-9F32-4309-BB31-5FC821430B48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5C8980-982F-4FC6-94DB-B6840AEB15F9}" type="sibTrans" cxnId="{CA95272A-9F32-4309-BB31-5FC821430B48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DE2FD04-44A5-454D-9829-C73818B3C721}">
      <dgm:prSet phldrT="[Text]" custT="1"/>
      <dgm:spPr/>
      <dgm:t>
        <a:bodyPr/>
        <a:lstStyle/>
        <a:p>
          <a:r>
            <a:rPr lang="en-GB" sz="1800" dirty="0" smtClean="0">
              <a:solidFill>
                <a:schemeClr val="bg1"/>
              </a:solidFill>
            </a:rPr>
            <a:t>Liquefaction or gel contraction outpaces detachment of the vitreous cortex</a:t>
          </a:r>
          <a:endParaRPr lang="en-GB" sz="1800" dirty="0">
            <a:solidFill>
              <a:schemeClr val="bg1"/>
            </a:solidFill>
          </a:endParaRPr>
        </a:p>
      </dgm:t>
    </dgm:pt>
    <dgm:pt modelId="{02C58B8C-6FE2-420B-A2F9-C82CC31152E7}" type="parTrans" cxnId="{6360E009-AB3E-4D4E-B129-C93E6C718AE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7FDB647-44F4-4BA4-B86F-1AF0C96A49B9}" type="sibTrans" cxnId="{6360E009-AB3E-4D4E-B129-C93E6C718AE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F080A837-9D25-42D2-BC46-4976B33FEC6C}">
      <dgm:prSet phldrT="[Text]" custT="1"/>
      <dgm:spPr/>
      <dgm:t>
        <a:bodyPr/>
        <a:lstStyle/>
        <a:p>
          <a:r>
            <a:rPr lang="en-GB" sz="1800" smtClean="0">
              <a:solidFill>
                <a:schemeClr val="bg1"/>
              </a:solidFill>
            </a:rPr>
            <a:t>Abnormal adhesion of the vitreous cortex to the ILM</a:t>
          </a:r>
          <a:endParaRPr lang="en-GB" sz="1800" dirty="0">
            <a:solidFill>
              <a:schemeClr val="bg1"/>
            </a:solidFill>
          </a:endParaRPr>
        </a:p>
      </dgm:t>
    </dgm:pt>
    <dgm:pt modelId="{9369AC24-2D63-4E62-8B88-F137C8C41F6E}" type="parTrans" cxnId="{BA558A57-CA2C-4F9F-8CFC-0C1ACD894C4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BFC5BF3-95A4-45BB-85DC-4D50FB2D6655}" type="sibTrans" cxnId="{BA558A57-CA2C-4F9F-8CFC-0C1ACD894C4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2181585-622B-4584-9FDF-D5C9DB8B6D97}">
      <dgm:prSet phldrT="[Text]" custT="1"/>
      <dgm:spPr/>
      <dgm:t>
        <a:bodyPr/>
        <a:lstStyle/>
        <a:p>
          <a:r>
            <a:rPr lang="en-GB" sz="2400" i="1" smtClean="0">
              <a:solidFill>
                <a:schemeClr val="bg1"/>
              </a:solidFill>
            </a:rPr>
            <a:t>OR</a:t>
          </a:r>
          <a:endParaRPr lang="en-GB" sz="2400" i="1" dirty="0">
            <a:solidFill>
              <a:schemeClr val="bg1"/>
            </a:solidFill>
          </a:endParaRPr>
        </a:p>
      </dgm:t>
    </dgm:pt>
    <dgm:pt modelId="{6C7B2CA1-54CD-4248-B27D-AD58EA2A3BD8}" type="sibTrans" cxnId="{2A55425B-7173-4376-9A85-7FAE5E247D9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76976D0-D7D0-4CAD-B9CA-0613F7D51401}" type="parTrans" cxnId="{2A55425B-7173-4376-9A85-7FAE5E247D9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DE7CDCC-2095-44EB-8024-3910720FF304}" type="pres">
      <dgm:prSet presAssocID="{FC3EFD55-057A-473D-B978-C4FFCC641F8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C96BF01-4D27-4019-987C-3E2FEBC2297D}" type="pres">
      <dgm:prSet presAssocID="{C2A5954D-3687-4361-BF36-E469A8315B33}" presName="vertOne" presStyleCnt="0"/>
      <dgm:spPr/>
      <dgm:t>
        <a:bodyPr/>
        <a:lstStyle/>
        <a:p>
          <a:endParaRPr lang="en-GB"/>
        </a:p>
      </dgm:t>
    </dgm:pt>
    <dgm:pt modelId="{969EB9A0-D11C-4AAD-B3B5-8B3CD297927B}" type="pres">
      <dgm:prSet presAssocID="{C2A5954D-3687-4361-BF36-E469A8315B33}" presName="txOne" presStyleLbl="node0" presStyleIdx="0" presStyleCnt="1" custLinFactNeighborY="681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4400DB2-5E9C-45AA-ACDA-6629CBAC7365}" type="pres">
      <dgm:prSet presAssocID="{C2A5954D-3687-4361-BF36-E469A8315B33}" presName="parTransOne" presStyleCnt="0"/>
      <dgm:spPr/>
      <dgm:t>
        <a:bodyPr/>
        <a:lstStyle/>
        <a:p>
          <a:endParaRPr lang="en-GB"/>
        </a:p>
      </dgm:t>
    </dgm:pt>
    <dgm:pt modelId="{00DFF6DE-3994-4B5C-B3E5-76CCF8B32EBD}" type="pres">
      <dgm:prSet presAssocID="{C2A5954D-3687-4361-BF36-E469A8315B33}" presName="horzOne" presStyleCnt="0"/>
      <dgm:spPr/>
      <dgm:t>
        <a:bodyPr/>
        <a:lstStyle/>
        <a:p>
          <a:endParaRPr lang="en-GB"/>
        </a:p>
      </dgm:t>
    </dgm:pt>
    <dgm:pt modelId="{362F5DF7-18AE-467B-AEC6-554309082038}" type="pres">
      <dgm:prSet presAssocID="{AFE9B77C-F021-40C4-BEB3-02C87A99D569}" presName="vertTwo" presStyleCnt="0"/>
      <dgm:spPr/>
      <dgm:t>
        <a:bodyPr/>
        <a:lstStyle/>
        <a:p>
          <a:endParaRPr lang="en-GB"/>
        </a:p>
      </dgm:t>
    </dgm:pt>
    <dgm:pt modelId="{EAACBDF4-96FC-444E-AF3C-A71594AE977B}" type="pres">
      <dgm:prSet presAssocID="{AFE9B77C-F021-40C4-BEB3-02C87A99D569}" presName="txTwo" presStyleLbl="node2" presStyleIdx="0" presStyleCnt="2" custScaleY="5878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ACB7F68-FD44-4789-810E-EC29EC6CBC2E}" type="pres">
      <dgm:prSet presAssocID="{AFE9B77C-F021-40C4-BEB3-02C87A99D569}" presName="parTransTwo" presStyleCnt="0"/>
      <dgm:spPr/>
      <dgm:t>
        <a:bodyPr/>
        <a:lstStyle/>
        <a:p>
          <a:endParaRPr lang="en-GB"/>
        </a:p>
      </dgm:t>
    </dgm:pt>
    <dgm:pt modelId="{A74A0FF8-C326-405E-B0D7-68DF235E0817}" type="pres">
      <dgm:prSet presAssocID="{AFE9B77C-F021-40C4-BEB3-02C87A99D569}" presName="horzTwo" presStyleCnt="0"/>
      <dgm:spPr/>
      <dgm:t>
        <a:bodyPr/>
        <a:lstStyle/>
        <a:p>
          <a:endParaRPr lang="en-GB"/>
        </a:p>
      </dgm:t>
    </dgm:pt>
    <dgm:pt modelId="{E0635DA5-C608-4DE7-9993-B50DB4F7FEBF}" type="pres">
      <dgm:prSet presAssocID="{4DE2FD04-44A5-454D-9829-C73818B3C721}" presName="vertThree" presStyleCnt="0"/>
      <dgm:spPr/>
      <dgm:t>
        <a:bodyPr/>
        <a:lstStyle/>
        <a:p>
          <a:endParaRPr lang="en-GB"/>
        </a:p>
      </dgm:t>
    </dgm:pt>
    <dgm:pt modelId="{E871BE97-208B-4630-B2E6-B893F06EDB5B}" type="pres">
      <dgm:prSet presAssocID="{4DE2FD04-44A5-454D-9829-C73818B3C721}" presName="txThree" presStyleLbl="node3" presStyleIdx="0" presStyleCnt="2" custLinFactNeighborY="-178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892AE5C-ADC1-4133-992C-B493A327CD34}" type="pres">
      <dgm:prSet presAssocID="{4DE2FD04-44A5-454D-9829-C73818B3C721}" presName="horzThree" presStyleCnt="0"/>
      <dgm:spPr/>
      <dgm:t>
        <a:bodyPr/>
        <a:lstStyle/>
        <a:p>
          <a:endParaRPr lang="en-GB"/>
        </a:p>
      </dgm:t>
    </dgm:pt>
    <dgm:pt modelId="{E2BB647C-85D6-4B53-8BA6-004CEF7996C2}" type="pres">
      <dgm:prSet presAssocID="{37FDB647-44F4-4BA4-B86F-1AF0C96A49B9}" presName="sibSpaceThree" presStyleCnt="0"/>
      <dgm:spPr/>
      <dgm:t>
        <a:bodyPr/>
        <a:lstStyle/>
        <a:p>
          <a:endParaRPr lang="en-GB"/>
        </a:p>
      </dgm:t>
    </dgm:pt>
    <dgm:pt modelId="{434E28DE-A7A4-40A0-B038-C6ED86090C79}" type="pres">
      <dgm:prSet presAssocID="{F080A837-9D25-42D2-BC46-4976B33FEC6C}" presName="vertThree" presStyleCnt="0"/>
      <dgm:spPr/>
      <dgm:t>
        <a:bodyPr/>
        <a:lstStyle/>
        <a:p>
          <a:endParaRPr lang="en-GB"/>
        </a:p>
      </dgm:t>
    </dgm:pt>
    <dgm:pt modelId="{9784FBD9-7651-4166-BCB2-D856E90A6B5A}" type="pres">
      <dgm:prSet presAssocID="{F080A837-9D25-42D2-BC46-4976B33FEC6C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C73FB03-FF2B-4A4B-AACD-2C90C7930BCA}" type="pres">
      <dgm:prSet presAssocID="{F080A837-9D25-42D2-BC46-4976B33FEC6C}" presName="horzThree" presStyleCnt="0"/>
      <dgm:spPr/>
      <dgm:t>
        <a:bodyPr/>
        <a:lstStyle/>
        <a:p>
          <a:endParaRPr lang="en-GB"/>
        </a:p>
      </dgm:t>
    </dgm:pt>
    <dgm:pt modelId="{253DE20A-F7CE-4293-B0E3-C9F03CED5A14}" type="pres">
      <dgm:prSet presAssocID="{DC5C8980-982F-4FC6-94DB-B6840AEB15F9}" presName="sibSpaceTwo" presStyleCnt="0"/>
      <dgm:spPr/>
      <dgm:t>
        <a:bodyPr/>
        <a:lstStyle/>
        <a:p>
          <a:endParaRPr lang="en-GB"/>
        </a:p>
      </dgm:t>
    </dgm:pt>
    <dgm:pt modelId="{777A79CD-5615-4623-8378-C7E06CE8AB87}" type="pres">
      <dgm:prSet presAssocID="{52181585-622B-4584-9FDF-D5C9DB8B6D97}" presName="vertTwo" presStyleCnt="0"/>
      <dgm:spPr/>
      <dgm:t>
        <a:bodyPr/>
        <a:lstStyle/>
        <a:p>
          <a:endParaRPr lang="en-GB"/>
        </a:p>
      </dgm:t>
    </dgm:pt>
    <dgm:pt modelId="{03EC6759-0478-45D8-85B5-7D72EB8E91EE}" type="pres">
      <dgm:prSet presAssocID="{52181585-622B-4584-9FDF-D5C9DB8B6D97}" presName="txTwo" presStyleLbl="node2" presStyleIdx="1" presStyleCnt="2" custScaleX="26409" custScaleY="68667" custLinFactNeighborX="-3720" custLinFactNeighborY="-8490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8E1CE3B-8F27-4CE6-859F-3AA5E2B842BC}" type="pres">
      <dgm:prSet presAssocID="{52181585-622B-4584-9FDF-D5C9DB8B6D97}" presName="horzTwo" presStyleCnt="0"/>
      <dgm:spPr/>
      <dgm:t>
        <a:bodyPr/>
        <a:lstStyle/>
        <a:p>
          <a:endParaRPr lang="en-GB"/>
        </a:p>
      </dgm:t>
    </dgm:pt>
  </dgm:ptLst>
  <dgm:cxnLst>
    <dgm:cxn modelId="{369107B5-FFBD-4D36-944D-15C73EA421CA}" type="presOf" srcId="{4DE2FD04-44A5-454D-9829-C73818B3C721}" destId="{E871BE97-208B-4630-B2E6-B893F06EDB5B}" srcOrd="0" destOrd="0" presId="urn:microsoft.com/office/officeart/2005/8/layout/architecture+Icon"/>
    <dgm:cxn modelId="{6360E009-AB3E-4D4E-B129-C93E6C718AEE}" srcId="{AFE9B77C-F021-40C4-BEB3-02C87A99D569}" destId="{4DE2FD04-44A5-454D-9829-C73818B3C721}" srcOrd="0" destOrd="0" parTransId="{02C58B8C-6FE2-420B-A2F9-C82CC31152E7}" sibTransId="{37FDB647-44F4-4BA4-B86F-1AF0C96A49B9}"/>
    <dgm:cxn modelId="{D3A82EF4-A818-420D-AA61-456C60FF3832}" type="presOf" srcId="{C2A5954D-3687-4361-BF36-E469A8315B33}" destId="{969EB9A0-D11C-4AAD-B3B5-8B3CD297927B}" srcOrd="0" destOrd="0" presId="urn:microsoft.com/office/officeart/2005/8/layout/architecture+Icon"/>
    <dgm:cxn modelId="{CA95272A-9F32-4309-BB31-5FC821430B48}" srcId="{C2A5954D-3687-4361-BF36-E469A8315B33}" destId="{AFE9B77C-F021-40C4-BEB3-02C87A99D569}" srcOrd="0" destOrd="0" parTransId="{832B2652-E37D-40BA-90D3-989520DCEDED}" sibTransId="{DC5C8980-982F-4FC6-94DB-B6840AEB15F9}"/>
    <dgm:cxn modelId="{9FF60E35-47BC-44E3-89F4-C2182EC646D0}" srcId="{FC3EFD55-057A-473D-B978-C4FFCC641F81}" destId="{C2A5954D-3687-4361-BF36-E469A8315B33}" srcOrd="0" destOrd="0" parTransId="{400018EB-33E1-42B0-A23E-7A5EF7F4629D}" sibTransId="{66121465-0726-47A6-BA5E-1895C3BB3A0A}"/>
    <dgm:cxn modelId="{9FEF0047-9B2E-4281-A9A8-85A732F08A14}" type="presOf" srcId="{52181585-622B-4584-9FDF-D5C9DB8B6D97}" destId="{03EC6759-0478-45D8-85B5-7D72EB8E91EE}" srcOrd="0" destOrd="0" presId="urn:microsoft.com/office/officeart/2005/8/layout/architecture+Icon"/>
    <dgm:cxn modelId="{2A55425B-7173-4376-9A85-7FAE5E247D9B}" srcId="{C2A5954D-3687-4361-BF36-E469A8315B33}" destId="{52181585-622B-4584-9FDF-D5C9DB8B6D97}" srcOrd="1" destOrd="0" parTransId="{D76976D0-D7D0-4CAD-B9CA-0613F7D51401}" sibTransId="{6C7B2CA1-54CD-4248-B27D-AD58EA2A3BD8}"/>
    <dgm:cxn modelId="{BA558A57-CA2C-4F9F-8CFC-0C1ACD894C4B}" srcId="{AFE9B77C-F021-40C4-BEB3-02C87A99D569}" destId="{F080A837-9D25-42D2-BC46-4976B33FEC6C}" srcOrd="1" destOrd="0" parTransId="{9369AC24-2D63-4E62-8B88-F137C8C41F6E}" sibTransId="{DBFC5BF3-95A4-45BB-85DC-4D50FB2D6655}"/>
    <dgm:cxn modelId="{4646C8F2-7C6F-4A98-8F14-546C0892C044}" type="presOf" srcId="{FC3EFD55-057A-473D-B978-C4FFCC641F81}" destId="{0DE7CDCC-2095-44EB-8024-3910720FF304}" srcOrd="0" destOrd="0" presId="urn:microsoft.com/office/officeart/2005/8/layout/architecture+Icon"/>
    <dgm:cxn modelId="{46C859A1-EA05-4E91-A2EB-E42A824A7BFC}" type="presOf" srcId="{F080A837-9D25-42D2-BC46-4976B33FEC6C}" destId="{9784FBD9-7651-4166-BCB2-D856E90A6B5A}" srcOrd="0" destOrd="0" presId="urn:microsoft.com/office/officeart/2005/8/layout/architecture+Icon"/>
    <dgm:cxn modelId="{A31D9428-8F00-4720-950B-943D470683DE}" type="presOf" srcId="{AFE9B77C-F021-40C4-BEB3-02C87A99D569}" destId="{EAACBDF4-96FC-444E-AF3C-A71594AE977B}" srcOrd="0" destOrd="0" presId="urn:microsoft.com/office/officeart/2005/8/layout/architecture+Icon"/>
    <dgm:cxn modelId="{CFCAC72E-87C0-4680-B18D-BCD3496EEFE2}" type="presParOf" srcId="{0DE7CDCC-2095-44EB-8024-3910720FF304}" destId="{7C96BF01-4D27-4019-987C-3E2FEBC2297D}" srcOrd="0" destOrd="0" presId="urn:microsoft.com/office/officeart/2005/8/layout/architecture+Icon"/>
    <dgm:cxn modelId="{D763B548-432C-4646-B45C-5A79C872BA6B}" type="presParOf" srcId="{7C96BF01-4D27-4019-987C-3E2FEBC2297D}" destId="{969EB9A0-D11C-4AAD-B3B5-8B3CD297927B}" srcOrd="0" destOrd="0" presId="urn:microsoft.com/office/officeart/2005/8/layout/architecture+Icon"/>
    <dgm:cxn modelId="{F2F0D964-9DC9-459B-B41A-16CD669D16EA}" type="presParOf" srcId="{7C96BF01-4D27-4019-987C-3E2FEBC2297D}" destId="{C4400DB2-5E9C-45AA-ACDA-6629CBAC7365}" srcOrd="1" destOrd="0" presId="urn:microsoft.com/office/officeart/2005/8/layout/architecture+Icon"/>
    <dgm:cxn modelId="{E850A30B-53D4-44D4-97FF-679D914E86F4}" type="presParOf" srcId="{7C96BF01-4D27-4019-987C-3E2FEBC2297D}" destId="{00DFF6DE-3994-4B5C-B3E5-76CCF8B32EBD}" srcOrd="2" destOrd="0" presId="urn:microsoft.com/office/officeart/2005/8/layout/architecture+Icon"/>
    <dgm:cxn modelId="{723EBE13-F97C-4930-9293-763FDB72E0BC}" type="presParOf" srcId="{00DFF6DE-3994-4B5C-B3E5-76CCF8B32EBD}" destId="{362F5DF7-18AE-467B-AEC6-554309082038}" srcOrd="0" destOrd="0" presId="urn:microsoft.com/office/officeart/2005/8/layout/architecture+Icon"/>
    <dgm:cxn modelId="{45A499E2-340D-420A-A824-FC57F9A2FA38}" type="presParOf" srcId="{362F5DF7-18AE-467B-AEC6-554309082038}" destId="{EAACBDF4-96FC-444E-AF3C-A71594AE977B}" srcOrd="0" destOrd="0" presId="urn:microsoft.com/office/officeart/2005/8/layout/architecture+Icon"/>
    <dgm:cxn modelId="{F16CF3AB-AEF4-4861-AC7F-BF2ADC0D6896}" type="presParOf" srcId="{362F5DF7-18AE-467B-AEC6-554309082038}" destId="{DACB7F68-FD44-4789-810E-EC29EC6CBC2E}" srcOrd="1" destOrd="0" presId="urn:microsoft.com/office/officeart/2005/8/layout/architecture+Icon"/>
    <dgm:cxn modelId="{97C76D8E-3416-4AE8-9C01-8154C7656CAC}" type="presParOf" srcId="{362F5DF7-18AE-467B-AEC6-554309082038}" destId="{A74A0FF8-C326-405E-B0D7-68DF235E0817}" srcOrd="2" destOrd="0" presId="urn:microsoft.com/office/officeart/2005/8/layout/architecture+Icon"/>
    <dgm:cxn modelId="{093A5610-8711-4CE1-8D1C-0E090C220AA5}" type="presParOf" srcId="{A74A0FF8-C326-405E-B0D7-68DF235E0817}" destId="{E0635DA5-C608-4DE7-9993-B50DB4F7FEBF}" srcOrd="0" destOrd="0" presId="urn:microsoft.com/office/officeart/2005/8/layout/architecture+Icon"/>
    <dgm:cxn modelId="{4B2E0A3B-C475-407E-9503-3075219B0B7E}" type="presParOf" srcId="{E0635DA5-C608-4DE7-9993-B50DB4F7FEBF}" destId="{E871BE97-208B-4630-B2E6-B893F06EDB5B}" srcOrd="0" destOrd="0" presId="urn:microsoft.com/office/officeart/2005/8/layout/architecture+Icon"/>
    <dgm:cxn modelId="{CD648B62-75D7-450D-9696-2F4288972EF9}" type="presParOf" srcId="{E0635DA5-C608-4DE7-9993-B50DB4F7FEBF}" destId="{6892AE5C-ADC1-4133-992C-B493A327CD34}" srcOrd="1" destOrd="0" presId="urn:microsoft.com/office/officeart/2005/8/layout/architecture+Icon"/>
    <dgm:cxn modelId="{D0BAB1A8-C1A3-4880-A2CD-0151F938AA68}" type="presParOf" srcId="{A74A0FF8-C326-405E-B0D7-68DF235E0817}" destId="{E2BB647C-85D6-4B53-8BA6-004CEF7996C2}" srcOrd="1" destOrd="0" presId="urn:microsoft.com/office/officeart/2005/8/layout/architecture+Icon"/>
    <dgm:cxn modelId="{DED61CE2-263B-4753-A2C7-D6D6C0B992DD}" type="presParOf" srcId="{A74A0FF8-C326-405E-B0D7-68DF235E0817}" destId="{434E28DE-A7A4-40A0-B038-C6ED86090C79}" srcOrd="2" destOrd="0" presId="urn:microsoft.com/office/officeart/2005/8/layout/architecture+Icon"/>
    <dgm:cxn modelId="{C7B60D4C-E257-45E1-966D-AD116297D6A3}" type="presParOf" srcId="{434E28DE-A7A4-40A0-B038-C6ED86090C79}" destId="{9784FBD9-7651-4166-BCB2-D856E90A6B5A}" srcOrd="0" destOrd="0" presId="urn:microsoft.com/office/officeart/2005/8/layout/architecture+Icon"/>
    <dgm:cxn modelId="{B7DEC9ED-D778-4D3D-B401-F9945A611E4B}" type="presParOf" srcId="{434E28DE-A7A4-40A0-B038-C6ED86090C79}" destId="{BC73FB03-FF2B-4A4B-AACD-2C90C7930BCA}" srcOrd="1" destOrd="0" presId="urn:microsoft.com/office/officeart/2005/8/layout/architecture+Icon"/>
    <dgm:cxn modelId="{D77F0658-9376-42CE-9EA9-E3859242E85A}" type="presParOf" srcId="{00DFF6DE-3994-4B5C-B3E5-76CCF8B32EBD}" destId="{253DE20A-F7CE-4293-B0E3-C9F03CED5A14}" srcOrd="1" destOrd="0" presId="urn:microsoft.com/office/officeart/2005/8/layout/architecture+Icon"/>
    <dgm:cxn modelId="{C4ACB711-C5F3-4DC5-8EBC-9C1FB8E9F5D1}" type="presParOf" srcId="{00DFF6DE-3994-4B5C-B3E5-76CCF8B32EBD}" destId="{777A79CD-5615-4623-8378-C7E06CE8AB87}" srcOrd="2" destOrd="0" presId="urn:microsoft.com/office/officeart/2005/8/layout/architecture+Icon"/>
    <dgm:cxn modelId="{07A0BC1D-439C-49BF-8FAF-317364D4DF22}" type="presParOf" srcId="{777A79CD-5615-4623-8378-C7E06CE8AB87}" destId="{03EC6759-0478-45D8-85B5-7D72EB8E91EE}" srcOrd="0" destOrd="0" presId="urn:microsoft.com/office/officeart/2005/8/layout/architecture+Icon"/>
    <dgm:cxn modelId="{704FC1A3-0B41-4B55-B7BE-3659940D598F}" type="presParOf" srcId="{777A79CD-5615-4623-8378-C7E06CE8AB87}" destId="{78E1CE3B-8F27-4CE6-859F-3AA5E2B842BC}" srcOrd="1" destOrd="0" presId="urn:microsoft.com/office/officeart/2005/8/layout/architecture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3F801B-3C2C-49AA-961E-213024E31ACC}">
      <dsp:nvSpPr>
        <dsp:cNvPr id="0" name=""/>
        <dsp:cNvSpPr/>
      </dsp:nvSpPr>
      <dsp:spPr>
        <a:xfrm>
          <a:off x="1594926" y="1058517"/>
          <a:ext cx="2642794" cy="9073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>
              <a:solidFill>
                <a:schemeClr val="bg1"/>
              </a:solidFill>
            </a:rPr>
            <a:t>Systematic identification, monitoring, and management of VMI diseases</a:t>
          </a:r>
          <a:endParaRPr lang="en-GB" sz="1600" kern="1200" dirty="0">
            <a:solidFill>
              <a:schemeClr val="bg1"/>
            </a:solidFill>
          </a:endParaRPr>
        </a:p>
      </dsp:txBody>
      <dsp:txXfrm>
        <a:off x="1639217" y="1102808"/>
        <a:ext cx="2554212" cy="818718"/>
      </dsp:txXfrm>
    </dsp:sp>
    <dsp:sp modelId="{30481C1A-4CEF-4333-AF7E-178985E7761B}">
      <dsp:nvSpPr>
        <dsp:cNvPr id="0" name=""/>
        <dsp:cNvSpPr/>
      </dsp:nvSpPr>
      <dsp:spPr>
        <a:xfrm rot="16200000">
          <a:off x="2718833" y="861027"/>
          <a:ext cx="3949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4981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29DEC-DBA6-4CC2-9222-66B77FD9EED9}">
      <dsp:nvSpPr>
        <dsp:cNvPr id="0" name=""/>
        <dsp:cNvSpPr/>
      </dsp:nvSpPr>
      <dsp:spPr>
        <a:xfrm>
          <a:off x="2434095" y="55644"/>
          <a:ext cx="964456" cy="6078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mtClean="0">
              <a:solidFill>
                <a:schemeClr val="bg1"/>
              </a:solidFill>
            </a:rPr>
            <a:t>Evidence based</a:t>
          </a:r>
          <a:endParaRPr lang="en-GB" sz="1200" kern="1200" dirty="0">
            <a:solidFill>
              <a:schemeClr val="bg1"/>
            </a:solidFill>
          </a:endParaRPr>
        </a:p>
      </dsp:txBody>
      <dsp:txXfrm>
        <a:off x="2463770" y="85319"/>
        <a:ext cx="905106" cy="548541"/>
      </dsp:txXfrm>
    </dsp:sp>
    <dsp:sp modelId="{AA28EF85-ED63-4774-B844-59B6BC0452A4}">
      <dsp:nvSpPr>
        <dsp:cNvPr id="0" name=""/>
        <dsp:cNvSpPr/>
      </dsp:nvSpPr>
      <dsp:spPr>
        <a:xfrm rot="20598408">
          <a:off x="4233671" y="1088299"/>
          <a:ext cx="19217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2177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F1E2B3-F153-4075-891F-BB65634BECBF}">
      <dsp:nvSpPr>
        <dsp:cNvPr id="0" name=""/>
        <dsp:cNvSpPr/>
      </dsp:nvSpPr>
      <dsp:spPr>
        <a:xfrm>
          <a:off x="4421800" y="612139"/>
          <a:ext cx="964456" cy="60789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4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mtClean="0">
              <a:solidFill>
                <a:schemeClr val="bg1"/>
              </a:solidFill>
            </a:rPr>
            <a:t>Clinically applicable</a:t>
          </a:r>
          <a:endParaRPr lang="en-GB" sz="1200" kern="1200" dirty="0">
            <a:solidFill>
              <a:schemeClr val="bg1"/>
            </a:solidFill>
          </a:endParaRPr>
        </a:p>
      </dsp:txBody>
      <dsp:txXfrm>
        <a:off x="4451475" y="641814"/>
        <a:ext cx="905106" cy="548541"/>
      </dsp:txXfrm>
    </dsp:sp>
    <dsp:sp modelId="{90089B5D-34B0-498B-A962-098823421A53}">
      <dsp:nvSpPr>
        <dsp:cNvPr id="0" name=""/>
        <dsp:cNvSpPr/>
      </dsp:nvSpPr>
      <dsp:spPr>
        <a:xfrm rot="1026612">
          <a:off x="4233458" y="1947278"/>
          <a:ext cx="19263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2635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360E6-70EF-477C-BAAF-6DEE11B60861}">
      <dsp:nvSpPr>
        <dsp:cNvPr id="0" name=""/>
        <dsp:cNvSpPr/>
      </dsp:nvSpPr>
      <dsp:spPr>
        <a:xfrm>
          <a:off x="4421830" y="1820116"/>
          <a:ext cx="964456" cy="60789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mtClean="0">
              <a:solidFill>
                <a:schemeClr val="bg1"/>
              </a:solidFill>
            </a:rPr>
            <a:t>Predictive of surgical outcome</a:t>
          </a:r>
          <a:endParaRPr lang="en-GB" sz="1200" kern="1200" dirty="0">
            <a:solidFill>
              <a:schemeClr val="bg1"/>
            </a:solidFill>
          </a:endParaRPr>
        </a:p>
      </dsp:txBody>
      <dsp:txXfrm>
        <a:off x="4451505" y="1849791"/>
        <a:ext cx="905106" cy="548541"/>
      </dsp:txXfrm>
    </dsp:sp>
    <dsp:sp modelId="{64293ACD-7DF9-4A60-857B-83AD7793F547}">
      <dsp:nvSpPr>
        <dsp:cNvPr id="0" name=""/>
        <dsp:cNvSpPr/>
      </dsp:nvSpPr>
      <dsp:spPr>
        <a:xfrm rot="5400000">
          <a:off x="2718833" y="2163308"/>
          <a:ext cx="3949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4981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517999-5E9B-48CD-B3E5-4B12ED60FBE6}">
      <dsp:nvSpPr>
        <dsp:cNvPr id="0" name=""/>
        <dsp:cNvSpPr/>
      </dsp:nvSpPr>
      <dsp:spPr>
        <a:xfrm>
          <a:off x="2434095" y="2360799"/>
          <a:ext cx="964456" cy="60789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6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mtClean="0">
              <a:solidFill>
                <a:schemeClr val="bg1"/>
              </a:solidFill>
            </a:rPr>
            <a:t>Useful</a:t>
          </a:r>
          <a:endParaRPr lang="en-GB" sz="1200" kern="1200" dirty="0">
            <a:solidFill>
              <a:schemeClr val="bg1"/>
            </a:solidFill>
          </a:endParaRPr>
        </a:p>
      </dsp:txBody>
      <dsp:txXfrm>
        <a:off x="2463770" y="2390474"/>
        <a:ext cx="905106" cy="548541"/>
      </dsp:txXfrm>
    </dsp:sp>
    <dsp:sp modelId="{47A464AD-24DC-4E70-B1D6-02E4E6BF5E48}">
      <dsp:nvSpPr>
        <dsp:cNvPr id="0" name=""/>
        <dsp:cNvSpPr/>
      </dsp:nvSpPr>
      <dsp:spPr>
        <a:xfrm rot="9792270">
          <a:off x="1366271" y="1944763"/>
          <a:ext cx="2336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3637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07EB71-828F-4D39-87E6-24296E2A9E2E}">
      <dsp:nvSpPr>
        <dsp:cNvPr id="0" name=""/>
        <dsp:cNvSpPr/>
      </dsp:nvSpPr>
      <dsp:spPr>
        <a:xfrm>
          <a:off x="406798" y="1820125"/>
          <a:ext cx="964456" cy="60789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mtClean="0">
              <a:solidFill>
                <a:schemeClr val="bg1"/>
              </a:solidFill>
            </a:rPr>
            <a:t>Easy to remember</a:t>
          </a:r>
          <a:endParaRPr lang="en-GB" sz="1200" kern="1200" dirty="0">
            <a:solidFill>
              <a:schemeClr val="bg1"/>
            </a:solidFill>
          </a:endParaRPr>
        </a:p>
      </dsp:txBody>
      <dsp:txXfrm>
        <a:off x="436473" y="1849800"/>
        <a:ext cx="905106" cy="548541"/>
      </dsp:txXfrm>
    </dsp:sp>
    <dsp:sp modelId="{F70548BC-7201-4A72-9717-EF40BD374D4D}">
      <dsp:nvSpPr>
        <dsp:cNvPr id="0" name=""/>
        <dsp:cNvSpPr/>
      </dsp:nvSpPr>
      <dsp:spPr>
        <a:xfrm rot="11783124">
          <a:off x="1366551" y="1090745"/>
          <a:ext cx="2331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3109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765A39-9EC6-47EA-BD3E-6EC953697F39}">
      <dsp:nvSpPr>
        <dsp:cNvPr id="0" name=""/>
        <dsp:cNvSpPr/>
      </dsp:nvSpPr>
      <dsp:spPr>
        <a:xfrm>
          <a:off x="406828" y="612126"/>
          <a:ext cx="964456" cy="6078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mtClean="0">
              <a:solidFill>
                <a:schemeClr val="bg1"/>
              </a:solidFill>
            </a:rPr>
            <a:t>Simple</a:t>
          </a:r>
          <a:endParaRPr lang="en-GB" sz="1200" kern="1200" dirty="0">
            <a:solidFill>
              <a:schemeClr val="bg1"/>
            </a:solidFill>
          </a:endParaRPr>
        </a:p>
      </dsp:txBody>
      <dsp:txXfrm>
        <a:off x="436503" y="641801"/>
        <a:ext cx="905106" cy="5485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EB9A0-D11C-4AAD-B3B5-8B3CD297927B}">
      <dsp:nvSpPr>
        <dsp:cNvPr id="0" name=""/>
        <dsp:cNvSpPr/>
      </dsp:nvSpPr>
      <dsp:spPr>
        <a:xfrm>
          <a:off x="3923" y="1781345"/>
          <a:ext cx="7707353" cy="9330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3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smtClean="0">
              <a:solidFill>
                <a:schemeClr val="bg1"/>
              </a:solidFill>
            </a:rPr>
            <a:t>Anomalous PVD</a:t>
          </a:r>
          <a:endParaRPr lang="en-GB" sz="4000" kern="1200" dirty="0">
            <a:solidFill>
              <a:schemeClr val="bg1"/>
            </a:solidFill>
          </a:endParaRPr>
        </a:p>
      </dsp:txBody>
      <dsp:txXfrm>
        <a:off x="31252" y="1808674"/>
        <a:ext cx="7652695" cy="878427"/>
      </dsp:txXfrm>
    </dsp:sp>
    <dsp:sp modelId="{EAACBDF4-96FC-444E-AF3C-A71594AE977B}">
      <dsp:nvSpPr>
        <dsp:cNvPr id="0" name=""/>
        <dsp:cNvSpPr/>
      </dsp:nvSpPr>
      <dsp:spPr>
        <a:xfrm>
          <a:off x="11446" y="1082953"/>
          <a:ext cx="6572008" cy="5485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5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5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>
              <a:solidFill>
                <a:schemeClr val="bg1"/>
              </a:solidFill>
            </a:rPr>
            <a:t>Combination of both</a:t>
          </a:r>
          <a:endParaRPr lang="en-GB" sz="2300" kern="1200" dirty="0">
            <a:solidFill>
              <a:schemeClr val="bg1"/>
            </a:solidFill>
          </a:endParaRPr>
        </a:p>
      </dsp:txBody>
      <dsp:txXfrm>
        <a:off x="27512" y="1099019"/>
        <a:ext cx="6539876" cy="516391"/>
      </dsp:txXfrm>
    </dsp:sp>
    <dsp:sp modelId="{E871BE97-208B-4630-B2E6-B893F06EDB5B}">
      <dsp:nvSpPr>
        <dsp:cNvPr id="0" name=""/>
        <dsp:cNvSpPr/>
      </dsp:nvSpPr>
      <dsp:spPr>
        <a:xfrm>
          <a:off x="11446" y="0"/>
          <a:ext cx="3218417" cy="9330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6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6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6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6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/>
              </a:solidFill>
            </a:rPr>
            <a:t>Liquefaction or gel contraction outpaces detachment of the vitreous cortex</a:t>
          </a:r>
          <a:endParaRPr lang="en-GB" sz="1800" kern="1200" dirty="0">
            <a:solidFill>
              <a:schemeClr val="bg1"/>
            </a:solidFill>
          </a:endParaRPr>
        </a:p>
      </dsp:txBody>
      <dsp:txXfrm>
        <a:off x="38775" y="27329"/>
        <a:ext cx="3163759" cy="878427"/>
      </dsp:txXfrm>
    </dsp:sp>
    <dsp:sp modelId="{9784FBD9-7651-4166-BCB2-D856E90A6B5A}">
      <dsp:nvSpPr>
        <dsp:cNvPr id="0" name=""/>
        <dsp:cNvSpPr/>
      </dsp:nvSpPr>
      <dsp:spPr>
        <a:xfrm>
          <a:off x="3365037" y="1350"/>
          <a:ext cx="3218417" cy="9330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6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6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6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6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smtClean="0">
              <a:solidFill>
                <a:schemeClr val="bg1"/>
              </a:solidFill>
            </a:rPr>
            <a:t>Abnormal adhesion of the vitreous cortex to the ILM</a:t>
          </a:r>
          <a:endParaRPr lang="en-GB" sz="1800" kern="1200" dirty="0">
            <a:solidFill>
              <a:schemeClr val="bg1"/>
            </a:solidFill>
          </a:endParaRPr>
        </a:p>
      </dsp:txBody>
      <dsp:txXfrm>
        <a:off x="3392366" y="28679"/>
        <a:ext cx="3163759" cy="878427"/>
      </dsp:txXfrm>
    </dsp:sp>
    <dsp:sp modelId="{03EC6759-0478-45D8-85B5-7D72EB8E91EE}">
      <dsp:nvSpPr>
        <dsp:cNvPr id="0" name=""/>
        <dsp:cNvSpPr/>
      </dsp:nvSpPr>
      <dsp:spPr>
        <a:xfrm>
          <a:off x="6734076" y="198509"/>
          <a:ext cx="849951" cy="640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5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5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i="1" kern="1200" smtClean="0">
              <a:solidFill>
                <a:schemeClr val="bg1"/>
              </a:solidFill>
            </a:rPr>
            <a:t>OR</a:t>
          </a:r>
          <a:endParaRPr lang="en-GB" sz="2400" i="1" kern="1200" dirty="0">
            <a:solidFill>
              <a:schemeClr val="bg1"/>
            </a:solidFill>
          </a:endParaRPr>
        </a:p>
      </dsp:txBody>
      <dsp:txXfrm>
        <a:off x="6752842" y="217275"/>
        <a:ext cx="812419" cy="603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chitecture+Icon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926BC-8E78-4CCF-A7B2-8DF8460C404D}" type="datetime1">
              <a:rPr lang="en-US" smtClean="0"/>
              <a:pPr/>
              <a:t>9/24/2015</a:t>
            </a:fld>
            <a:endParaRPr lang="en-US" dirty="0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84A37A-AFC2-4A01-80A1-FC20F2C0D5BB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32" name="Rettangolo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ttangolo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ttangolo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ttangolo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ttangolo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56" name="Rettangolo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ttangolo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ttangolo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ttangolo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372853-67FE-4B33-8352-7E4108629A36}" type="datetime1">
              <a:rPr lang="en-US" smtClean="0"/>
              <a:pPr/>
              <a:t>9/24/2015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84A37A-AFC2-4A01-80A1-FC20F2C0D5B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48785BE-30D6-45E9-9828-9A90A2D6DF6D}" type="datetime1">
              <a:rPr lang="en-US" smtClean="0"/>
              <a:pPr/>
              <a:t>9/24/2015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84A37A-AFC2-4A01-80A1-FC20F2C0D5BB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3250A7-F2AC-4A3A-BAC6-4433188AF404}" type="datetime1">
              <a:rPr lang="en-US" smtClean="0"/>
              <a:pPr/>
              <a:t>9/24/2015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84A37A-AFC2-4A01-80A1-FC20F2C0D5B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igura a mano libera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igura a mano libera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igura a mano libera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igura a mano libera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igura a mano libera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igura a mano libera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igura a mano libera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igura a mano libera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igura a mano libera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igura a mano libera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igura a mano libera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igura a mano libera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igura a mano libera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48785BE-30D6-45E9-9828-9A90A2D6DF6D}" type="datetime1">
              <a:rPr lang="en-US" smtClean="0"/>
              <a:pPr/>
              <a:t>9/24/2015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84A37A-AFC2-4A01-80A1-FC20F2C0D5BB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Rettangolo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ttangolo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ttangolo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F603B8-852C-4305-A8B5-259A7A1815FE}" type="datetime1">
              <a:rPr lang="en-US" smtClean="0"/>
              <a:pPr/>
              <a:t>9/24/2015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84A37A-AFC2-4A01-80A1-FC20F2C0D5B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3025EA-66B7-4B75-BC7E-E841861BC2EE}" type="datetime1">
              <a:rPr lang="en-US" smtClean="0"/>
              <a:pPr/>
              <a:t>9/24/2015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84A37A-AFC2-4A01-80A1-FC20F2C0D5BB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6" name="Rettangolo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ttangolo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ttangolo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ttangolo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ttangolo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ttangolo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ttangolo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ttangolo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0C081B-7565-4E7A-9F9F-F1076E2DDB85}" type="datetime1">
              <a:rPr lang="en-US" smtClean="0"/>
              <a:pPr/>
              <a:t>9/24/2015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84A37A-AFC2-4A01-80A1-FC20F2C0D5B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00E28A-3A4F-4E6B-B567-EC8C4C5EF7EB}" type="datetime1">
              <a:rPr lang="en-US" smtClean="0"/>
              <a:pPr/>
              <a:t>9/24/2015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84A37A-AFC2-4A01-80A1-FC20F2C0D5B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6F08A9-3E88-45E3-A460-6C4313B1A85D}" type="datetime1">
              <a:rPr lang="en-US" smtClean="0"/>
              <a:pPr/>
              <a:t>9/24/2015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84A37A-AFC2-4A01-80A1-FC20F2C0D5B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ttore 1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ttore 1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grpSp>
        <p:nvGrpSpPr>
          <p:cNvPr id="14" name="Gruppo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ttore 1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ttore 1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B121CF1C-1A92-4FD7-820B-88967322F7A9}" type="datetime1">
              <a:rPr lang="en-US" smtClean="0"/>
              <a:pPr/>
              <a:t>9/24/2015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FA84A37A-AFC2-4A01-80A1-FC20F2C0D5B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ttangolo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ttangolo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48785BE-30D6-45E9-9828-9A90A2D6DF6D}" type="datetime1">
              <a:rPr lang="en-US" smtClean="0"/>
              <a:pPr/>
              <a:t>9/24/2015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A84A37A-AFC2-4A01-80A1-FC20F2C0D5BB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5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44.jpeg"/><Relationship Id="rId7" Type="http://schemas.openxmlformats.org/officeDocument/2006/relationships/image" Target="../media/image6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45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79.jpeg"/><Relationship Id="rId5" Type="http://schemas.microsoft.com/office/2007/relationships/hdphoto" Target="../media/hdphoto2.wdp"/><Relationship Id="rId10" Type="http://schemas.openxmlformats.org/officeDocument/2006/relationships/image" Target="../media/image78.png"/><Relationship Id="rId4" Type="http://schemas.openxmlformats.org/officeDocument/2006/relationships/image" Target="../media/image75.jpeg"/><Relationship Id="rId9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795" y="477795"/>
            <a:ext cx="8130746" cy="2971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9303" t="6455" r="6926" b="39293"/>
          <a:stretch>
            <a:fillRect/>
          </a:stretch>
        </p:blipFill>
        <p:spPr bwMode="auto">
          <a:xfrm>
            <a:off x="494676" y="4107305"/>
            <a:ext cx="2338465" cy="231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3307404" y="4114800"/>
            <a:ext cx="524320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it-IT" sz="20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OCT e trazione </a:t>
            </a:r>
            <a:r>
              <a:rPr lang="it-IT" sz="2000" b="1" cap="all" dirty="0" err="1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vitreo-maculare</a:t>
            </a:r>
            <a:r>
              <a:rPr lang="it-IT" sz="20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: revisione della classificazione</a:t>
            </a:r>
            <a:endParaRPr lang="it-IT" sz="20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394953" y="5894958"/>
            <a:ext cx="2946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Marinella </a:t>
            </a:r>
            <a:r>
              <a:rPr lang="it-IT" dirty="0" err="1" smtClean="0"/>
              <a:t>Cirone</a:t>
            </a:r>
            <a:endParaRPr lang="it-IT" dirty="0" smtClean="0"/>
          </a:p>
          <a:p>
            <a:r>
              <a:rPr lang="it-IT" sz="1400" dirty="0" err="1" smtClean="0"/>
              <a:t>U.O.C.</a:t>
            </a:r>
            <a:r>
              <a:rPr lang="it-IT" sz="1400" dirty="0" smtClean="0"/>
              <a:t> di Oculistica, P.O. "</a:t>
            </a:r>
            <a:r>
              <a:rPr lang="it-IT" sz="1400" dirty="0" err="1" smtClean="0"/>
              <a:t>G.Fogliani</a:t>
            </a:r>
            <a:r>
              <a:rPr lang="it-IT" sz="1400" dirty="0" smtClean="0"/>
              <a:t>" 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10685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500034" y="428604"/>
            <a:ext cx="8082867" cy="923330"/>
            <a:chOff x="500034" y="428604"/>
            <a:chExt cx="8082867" cy="923330"/>
          </a:xfrm>
        </p:grpSpPr>
        <p:sp>
          <p:nvSpPr>
            <p:cNvPr id="2" name="Rettangolo 1"/>
            <p:cNvSpPr/>
            <p:nvPr/>
          </p:nvSpPr>
          <p:spPr>
            <a:xfrm>
              <a:off x="2285984" y="500042"/>
              <a:ext cx="629691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44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Adesione </a:t>
              </a:r>
              <a:r>
                <a:rPr lang="it-IT" sz="4400" dirty="0" err="1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vitreo-maculare</a:t>
              </a:r>
              <a:r>
                <a:rPr lang="it-IT" sz="44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endParaRPr lang="it-IT" sz="4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3" name="Rettangolo 2"/>
            <p:cNvSpPr/>
            <p:nvPr/>
          </p:nvSpPr>
          <p:spPr>
            <a:xfrm>
              <a:off x="500034" y="428604"/>
              <a:ext cx="165301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it-IT" sz="5400" b="1" cap="all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VMA</a:t>
              </a:r>
              <a:endParaRPr lang="it-IT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sp>
        <p:nvSpPr>
          <p:cNvPr id="4" name="Rettangolo 3"/>
          <p:cNvSpPr/>
          <p:nvPr/>
        </p:nvSpPr>
        <p:spPr>
          <a:xfrm>
            <a:off x="500034" y="1929364"/>
            <a:ext cx="72152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VMA represents a specific stage of vitreous separation 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GB" sz="1600" dirty="0" smtClean="0"/>
              <a:t> Partial detachment of the vitreous in the </a:t>
            </a:r>
            <a:r>
              <a:rPr lang="en-GB" sz="1600" dirty="0" err="1" smtClean="0"/>
              <a:t>perifoveal</a:t>
            </a:r>
            <a:r>
              <a:rPr lang="en-GB" sz="1600" dirty="0" smtClean="0"/>
              <a:t> area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GB" sz="1600" dirty="0" smtClean="0"/>
              <a:t> No retinal abnormalities</a:t>
            </a:r>
          </a:p>
          <a:p>
            <a:endParaRPr lang="en-GB" sz="16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Based on anatomic characteristics, not </a:t>
            </a:r>
            <a:r>
              <a:rPr lang="en-GB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symptomatology</a:t>
            </a:r>
            <a:endParaRPr lang="en-GB" sz="16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1"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GB" sz="1600" dirty="0" smtClean="0"/>
              <a:t> Specific visual symptoms are subjective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GB" sz="1600" dirty="0" smtClean="0"/>
              <a:t> May be caused by unrelated disease</a:t>
            </a:r>
          </a:p>
          <a:p>
            <a:endParaRPr lang="en-GB" sz="1600" dirty="0" smtClean="0"/>
          </a:p>
          <a:p>
            <a:r>
              <a:rPr lang="en-GB" sz="1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1500 </a:t>
            </a:r>
            <a:r>
              <a:rPr lang="el-GR" sz="1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μ</a:t>
            </a:r>
            <a:r>
              <a:rPr lang="en-GB" sz="1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 width cut-off has been selected for several reasons</a:t>
            </a:r>
          </a:p>
          <a:p>
            <a:pPr lvl="1"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GB" sz="1600" dirty="0" smtClean="0"/>
              <a:t> Known area of increased vitreous adhesion to the fovea</a:t>
            </a:r>
          </a:p>
          <a:p>
            <a:pPr lvl="1"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GB" sz="1600" dirty="0" smtClean="0"/>
              <a:t> Used routinely to distinguish focal from broad VMA in the published </a:t>
            </a:r>
            <a:r>
              <a:rPr lang="en-GB" sz="1600" dirty="0" err="1" smtClean="0"/>
              <a:t>vitreoretinal</a:t>
            </a:r>
            <a:r>
              <a:rPr lang="en-GB" sz="1600" dirty="0" smtClean="0"/>
              <a:t> literature and at most OCT reading </a:t>
            </a:r>
            <a:r>
              <a:rPr lang="en-GB" sz="1600" dirty="0" err="1" smtClean="0"/>
              <a:t>centers</a:t>
            </a:r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smtClean="0">
                <a:solidFill>
                  <a:srgbClr val="00B0F0"/>
                </a:solidFill>
              </a:rPr>
              <a:t>Unclear prognostic difference between focal and broad VMA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endParaRPr lang="en-GB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234" y="6374897"/>
            <a:ext cx="7201950" cy="365125"/>
          </a:xfrm>
          <a:prstGeom prst="rect">
            <a:avLst/>
          </a:prstGeom>
        </p:spPr>
        <p:txBody>
          <a:bodyPr/>
          <a:lstStyle/>
          <a:p>
            <a:r>
              <a:rPr lang="en-GB" sz="900" dirty="0" err="1" smtClean="0"/>
              <a:t>Duker</a:t>
            </a:r>
            <a:r>
              <a:rPr lang="en-GB" sz="900" dirty="0" smtClean="0"/>
              <a:t> JS </a:t>
            </a:r>
            <a:r>
              <a:rPr lang="en-GB" sz="900" i="1" dirty="0" smtClean="0"/>
              <a:t>et al. Ophthalmology </a:t>
            </a:r>
            <a:r>
              <a:rPr lang="en-GB" sz="900" dirty="0" smtClean="0"/>
              <a:t>2013;doi:10.1016/j.ophtha.2013.07.042</a:t>
            </a:r>
            <a:endParaRPr lang="en-GB" sz="9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500034" y="428604"/>
            <a:ext cx="8082867" cy="923330"/>
            <a:chOff x="500034" y="428604"/>
            <a:chExt cx="8082867" cy="923330"/>
          </a:xfrm>
        </p:grpSpPr>
        <p:sp>
          <p:nvSpPr>
            <p:cNvPr id="3" name="Rettangolo 2"/>
            <p:cNvSpPr/>
            <p:nvPr/>
          </p:nvSpPr>
          <p:spPr>
            <a:xfrm>
              <a:off x="2285984" y="500042"/>
              <a:ext cx="629691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44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Adesione </a:t>
              </a:r>
              <a:r>
                <a:rPr lang="it-IT" sz="4400" dirty="0" err="1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vitreo-maculare</a:t>
              </a:r>
              <a:r>
                <a:rPr lang="it-IT" sz="44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endParaRPr lang="it-IT" sz="4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" name="Rettangolo 3"/>
            <p:cNvSpPr/>
            <p:nvPr/>
          </p:nvSpPr>
          <p:spPr>
            <a:xfrm>
              <a:off x="500034" y="428604"/>
              <a:ext cx="165301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it-IT" sz="5400" b="1" cap="all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VMA</a:t>
              </a:r>
              <a:endParaRPr lang="it-IT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3078480" y="1628140"/>
            <a:ext cx="4859020" cy="3141980"/>
            <a:chOff x="3726180" y="1536700"/>
            <a:chExt cx="4859020" cy="3141980"/>
          </a:xfrm>
        </p:grpSpPr>
        <p:pic>
          <p:nvPicPr>
            <p:cNvPr id="5" name="Picture 2" descr="C:\Documents and Settings\Spectralis\Documenti\OC\gr\ella\adesione vitreomaculare\Da_CampoN.jpg"/>
            <p:cNvPicPr>
              <a:picLocks noChangeAspect="1" noChangeArrowheads="1"/>
            </p:cNvPicPr>
            <p:nvPr/>
          </p:nvPicPr>
          <p:blipFill>
            <a:blip r:embed="rId2"/>
            <a:srcRect l="39462" b="16980"/>
            <a:stretch>
              <a:fillRect/>
            </a:stretch>
          </p:blipFill>
          <p:spPr bwMode="auto">
            <a:xfrm>
              <a:off x="3726180" y="1536700"/>
              <a:ext cx="4859020" cy="31419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CasellaDiTesto 11"/>
            <p:cNvSpPr txBox="1"/>
            <p:nvPr/>
          </p:nvSpPr>
          <p:spPr>
            <a:xfrm>
              <a:off x="7519727" y="1602092"/>
              <a:ext cx="925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it-IT" sz="1600" b="1" cap="all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FOCALE</a:t>
              </a:r>
              <a:endParaRPr lang="it-IT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39367" b="40537"/>
          <a:stretch>
            <a:fillRect/>
          </a:stretch>
        </p:blipFill>
        <p:spPr bwMode="auto">
          <a:xfrm>
            <a:off x="297180" y="4130040"/>
            <a:ext cx="5254612" cy="2429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500034" y="428604"/>
            <a:ext cx="8082867" cy="923330"/>
            <a:chOff x="500034" y="428604"/>
            <a:chExt cx="8082867" cy="923330"/>
          </a:xfrm>
        </p:grpSpPr>
        <p:sp>
          <p:nvSpPr>
            <p:cNvPr id="7" name="Rettangolo 6"/>
            <p:cNvSpPr/>
            <p:nvPr/>
          </p:nvSpPr>
          <p:spPr>
            <a:xfrm>
              <a:off x="2285984" y="500042"/>
              <a:ext cx="629691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44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Adesione </a:t>
              </a:r>
              <a:r>
                <a:rPr lang="it-IT" sz="4400" dirty="0" err="1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vitreo-maculare</a:t>
              </a:r>
              <a:r>
                <a:rPr lang="it-IT" sz="44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endParaRPr lang="it-IT" sz="4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500034" y="428604"/>
              <a:ext cx="165301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it-IT" sz="5400" b="1" cap="all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VMA</a:t>
              </a:r>
              <a:endParaRPr lang="it-IT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3185963" y="1684422"/>
            <a:ext cx="5323038" cy="3092128"/>
            <a:chOff x="3638349" y="1932940"/>
            <a:chExt cx="4870651" cy="2843609"/>
          </a:xfrm>
        </p:grpSpPr>
        <p:pic>
          <p:nvPicPr>
            <p:cNvPr id="2050" name="Picture 2" descr="C:\Documents and Settings\Spectralis\Documenti\OC\gr\ella\adesione vitreomaculare\AbbondanzaR.jpg"/>
            <p:cNvPicPr>
              <a:picLocks noChangeAspect="1" noChangeArrowheads="1"/>
            </p:cNvPicPr>
            <p:nvPr/>
          </p:nvPicPr>
          <p:blipFill>
            <a:blip r:embed="rId2"/>
            <a:srcRect l="39317" b="40950"/>
            <a:stretch>
              <a:fillRect/>
            </a:stretch>
          </p:blipFill>
          <p:spPr bwMode="auto">
            <a:xfrm>
              <a:off x="3638349" y="1932940"/>
              <a:ext cx="4870651" cy="22347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Rettangolo 8"/>
            <p:cNvSpPr/>
            <p:nvPr/>
          </p:nvSpPr>
          <p:spPr>
            <a:xfrm>
              <a:off x="7329528" y="4437995"/>
              <a:ext cx="907620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it-IT" sz="1600" b="1" cap="all" spc="0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estesa</a:t>
              </a:r>
              <a:endParaRPr lang="it-IT" sz="1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pic>
        <p:nvPicPr>
          <p:cNvPr id="2051" name="Picture 3" descr="C:\Documents and Settings\Spectralis\Documenti\OC\gr\ella\adesione vitreomaculare\AlessandroT.jpg"/>
          <p:cNvPicPr>
            <a:picLocks noChangeAspect="1" noChangeArrowheads="1"/>
          </p:cNvPicPr>
          <p:nvPr/>
        </p:nvPicPr>
        <p:blipFill>
          <a:blip r:embed="rId3"/>
          <a:srcRect l="39567" b="37602"/>
          <a:stretch>
            <a:fillRect/>
          </a:stretch>
        </p:blipFill>
        <p:spPr bwMode="auto">
          <a:xfrm>
            <a:off x="240631" y="3914140"/>
            <a:ext cx="4850598" cy="2361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504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500034" y="428604"/>
            <a:ext cx="8082867" cy="923330"/>
            <a:chOff x="500034" y="428604"/>
            <a:chExt cx="8082867" cy="923330"/>
          </a:xfrm>
        </p:grpSpPr>
        <p:sp>
          <p:nvSpPr>
            <p:cNvPr id="7" name="Rettangolo 6"/>
            <p:cNvSpPr/>
            <p:nvPr/>
          </p:nvSpPr>
          <p:spPr>
            <a:xfrm>
              <a:off x="2285984" y="500042"/>
              <a:ext cx="629691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44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Adesione </a:t>
              </a:r>
              <a:r>
                <a:rPr lang="it-IT" sz="4400" dirty="0" err="1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vitreo-maculare</a:t>
              </a:r>
              <a:r>
                <a:rPr lang="it-IT" sz="44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endParaRPr lang="it-IT" sz="4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500034" y="428604"/>
              <a:ext cx="165301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it-IT" sz="5400" b="1" cap="all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VMA</a:t>
              </a:r>
              <a:endParaRPr lang="it-IT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8858" y="2096048"/>
            <a:ext cx="5152434" cy="3448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ttangolo 8"/>
          <p:cNvSpPr/>
          <p:nvPr/>
        </p:nvSpPr>
        <p:spPr>
          <a:xfrm>
            <a:off x="0" y="3383423"/>
            <a:ext cx="3643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GB" sz="1400" dirty="0" smtClean="0"/>
              <a:t>AMD</a:t>
            </a:r>
          </a:p>
          <a:p>
            <a:pPr lvl="2"/>
            <a:r>
              <a:rPr lang="en-GB" sz="1400" dirty="0" smtClean="0"/>
              <a:t>Retinal vein occlusion</a:t>
            </a:r>
          </a:p>
          <a:p>
            <a:pPr lvl="2"/>
            <a:r>
              <a:rPr lang="en-GB" sz="1400" dirty="0" smtClean="0"/>
              <a:t>Diabetic macular </a:t>
            </a:r>
            <a:r>
              <a:rPr lang="en-GB" sz="1400" dirty="0" err="1" smtClean="0"/>
              <a:t>edema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87056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500034" y="428604"/>
            <a:ext cx="8082867" cy="923330"/>
            <a:chOff x="500034" y="428604"/>
            <a:chExt cx="8082867" cy="923330"/>
          </a:xfrm>
        </p:grpSpPr>
        <p:sp>
          <p:nvSpPr>
            <p:cNvPr id="7" name="Rettangolo 6"/>
            <p:cNvSpPr/>
            <p:nvPr/>
          </p:nvSpPr>
          <p:spPr>
            <a:xfrm>
              <a:off x="2285984" y="500042"/>
              <a:ext cx="629691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44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Adesione </a:t>
              </a:r>
              <a:r>
                <a:rPr lang="it-IT" sz="4400" dirty="0" err="1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vitreo-maculare</a:t>
              </a:r>
              <a:r>
                <a:rPr lang="it-IT" sz="44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endParaRPr lang="it-IT" sz="4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500034" y="428604"/>
              <a:ext cx="165301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it-IT" sz="5400" b="1" cap="all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VMA</a:t>
              </a:r>
              <a:endParaRPr lang="it-IT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807" y="1677208"/>
            <a:ext cx="4849206" cy="2568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 descr="C:\Documents and Settings\Spectralis\Documenti\OC\gr\ella\impending macular hole\CoppolinoM3.jpg"/>
          <p:cNvPicPr>
            <a:picLocks noChangeAspect="1" noChangeArrowheads="1"/>
          </p:cNvPicPr>
          <p:nvPr/>
        </p:nvPicPr>
        <p:blipFill>
          <a:blip r:embed="rId3"/>
          <a:srcRect l="39557" b="47785"/>
          <a:stretch>
            <a:fillRect/>
          </a:stretch>
        </p:blipFill>
        <p:spPr bwMode="auto">
          <a:xfrm>
            <a:off x="4088003" y="4317558"/>
            <a:ext cx="4692268" cy="1911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 descr="C:\Documents and Settings\Spectralis\Documenti\OC\gr\ella\impending macular hole\CoppolinoM2.jpg"/>
          <p:cNvPicPr>
            <a:picLocks noChangeAspect="1" noChangeArrowheads="1"/>
          </p:cNvPicPr>
          <p:nvPr/>
        </p:nvPicPr>
        <p:blipFill>
          <a:blip r:embed="rId4"/>
          <a:srcRect l="39367" t="11550" b="36376"/>
          <a:stretch>
            <a:fillRect/>
          </a:stretch>
        </p:blipFill>
        <p:spPr bwMode="auto">
          <a:xfrm>
            <a:off x="4066600" y="4317558"/>
            <a:ext cx="4713671" cy="1908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82350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500034" y="428604"/>
            <a:ext cx="8016566" cy="923330"/>
            <a:chOff x="500034" y="428604"/>
            <a:chExt cx="8016566" cy="923330"/>
          </a:xfrm>
        </p:grpSpPr>
        <p:sp>
          <p:nvSpPr>
            <p:cNvPr id="3" name="Rettangolo 2"/>
            <p:cNvSpPr/>
            <p:nvPr/>
          </p:nvSpPr>
          <p:spPr>
            <a:xfrm>
              <a:off x="2285984" y="500042"/>
              <a:ext cx="623061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4400" dirty="0" smtClean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Trazione </a:t>
              </a:r>
              <a:r>
                <a:rPr lang="it-IT" sz="4400" dirty="0" err="1" smtClean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vitreo-maculare</a:t>
              </a:r>
              <a:r>
                <a:rPr lang="it-IT" sz="4400" dirty="0" smtClean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endParaRPr lang="it-IT" sz="44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" name="Rettangolo 3"/>
            <p:cNvSpPr/>
            <p:nvPr/>
          </p:nvSpPr>
          <p:spPr>
            <a:xfrm>
              <a:off x="500034" y="428604"/>
              <a:ext cx="15921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it-IT" sz="5400" b="1" dirty="0" smtClean="0">
                  <a:ln/>
                  <a:solidFill>
                    <a:schemeClr val="accent3"/>
                  </a:solidFill>
                </a:rPr>
                <a:t>VMT</a:t>
              </a:r>
              <a:endParaRPr lang="it-IT" sz="5400" b="1" dirty="0">
                <a:ln/>
                <a:solidFill>
                  <a:schemeClr val="accent3"/>
                </a:solidFill>
              </a:endParaRPr>
            </a:p>
          </p:txBody>
        </p:sp>
      </p:grpSp>
      <p:sp>
        <p:nvSpPr>
          <p:cNvPr id="6" name="Rettangolo 5"/>
          <p:cNvSpPr/>
          <p:nvPr/>
        </p:nvSpPr>
        <p:spPr>
          <a:xfrm>
            <a:off x="357158" y="1500174"/>
            <a:ext cx="8284334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The progression of PVD can lead to periods of excessive traction on the macula, typically resulting in reduced or distorted vision</a:t>
            </a:r>
          </a:p>
          <a:p>
            <a:endParaRPr lang="en-GB" dirty="0" smtClean="0"/>
          </a:p>
          <a:p>
            <a:pPr lvl="1"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en-GB" dirty="0" smtClean="0"/>
              <a:t> </a:t>
            </a:r>
            <a:r>
              <a:rPr lang="en-GB" dirty="0" smtClean="0">
                <a:solidFill>
                  <a:srgbClr val="FFC000"/>
                </a:solidFill>
              </a:rPr>
              <a:t>Anatomic changes in the contour of the </a:t>
            </a:r>
            <a:r>
              <a:rPr lang="en-GB" dirty="0" err="1" smtClean="0">
                <a:solidFill>
                  <a:srgbClr val="FFC000"/>
                </a:solidFill>
              </a:rPr>
              <a:t>foveal</a:t>
            </a:r>
            <a:r>
              <a:rPr lang="en-GB" dirty="0" smtClean="0">
                <a:solidFill>
                  <a:srgbClr val="FFC000"/>
                </a:solidFill>
              </a:rPr>
              <a:t> surface</a:t>
            </a:r>
          </a:p>
          <a:p>
            <a:pPr lvl="1">
              <a:spcBef>
                <a:spcPts val="3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en-GB" dirty="0" smtClean="0"/>
              <a:t> </a:t>
            </a:r>
            <a:r>
              <a:rPr lang="en-GB" dirty="0" err="1" smtClean="0"/>
              <a:t>Intraretinal</a:t>
            </a:r>
            <a:r>
              <a:rPr lang="en-GB" dirty="0" smtClean="0"/>
              <a:t> </a:t>
            </a:r>
            <a:r>
              <a:rPr lang="en-GB" dirty="0" err="1" smtClean="0"/>
              <a:t>pseudocyst</a:t>
            </a:r>
            <a:r>
              <a:rPr lang="en-GB" dirty="0" smtClean="0"/>
              <a:t> formation</a:t>
            </a:r>
          </a:p>
          <a:p>
            <a:pPr lvl="1">
              <a:spcBef>
                <a:spcPts val="3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en-GB" dirty="0" smtClean="0"/>
              <a:t> Elevation of the fovea from the RPE</a:t>
            </a:r>
          </a:p>
          <a:p>
            <a:pPr lvl="1">
              <a:spcBef>
                <a:spcPts val="3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en-GB" dirty="0" smtClean="0"/>
              <a:t> Combination of the above</a:t>
            </a:r>
            <a:endParaRPr lang="en-GB" dirty="0"/>
          </a:p>
        </p:txBody>
      </p:sp>
      <p:pic>
        <p:nvPicPr>
          <p:cNvPr id="3074" name="Picture 2" descr="C:\Documents and Settings\Spectralis\Desktop\vmt\trazione vitreo-maculare\MaviliaG.jpg"/>
          <p:cNvPicPr>
            <a:picLocks noChangeAspect="1" noChangeArrowheads="1"/>
          </p:cNvPicPr>
          <p:nvPr/>
        </p:nvPicPr>
        <p:blipFill>
          <a:blip r:embed="rId2"/>
          <a:srcRect l="39272" b="47181"/>
          <a:stretch>
            <a:fillRect/>
          </a:stretch>
        </p:blipFill>
        <p:spPr bwMode="auto">
          <a:xfrm>
            <a:off x="152400" y="4386580"/>
            <a:ext cx="4874260" cy="1998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Documents and Settings\Spectralis\Documenti\OC\gr\ella\trazione maculare in RD\ManganoA.jpg"/>
          <p:cNvPicPr>
            <a:picLocks noChangeAspect="1" noChangeArrowheads="1"/>
          </p:cNvPicPr>
          <p:nvPr/>
        </p:nvPicPr>
        <p:blipFill>
          <a:blip r:embed="rId3" cstate="print"/>
          <a:srcRect l="40179" t="10360" b="23573"/>
          <a:stretch>
            <a:fillRect/>
          </a:stretch>
        </p:blipFill>
        <p:spPr bwMode="auto">
          <a:xfrm>
            <a:off x="4495800" y="3408635"/>
            <a:ext cx="4411980" cy="2205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904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500034" y="428604"/>
            <a:ext cx="8016566" cy="923330"/>
            <a:chOff x="500034" y="428604"/>
            <a:chExt cx="8016566" cy="923330"/>
          </a:xfrm>
        </p:grpSpPr>
        <p:sp>
          <p:nvSpPr>
            <p:cNvPr id="3" name="Rettangolo 2"/>
            <p:cNvSpPr/>
            <p:nvPr/>
          </p:nvSpPr>
          <p:spPr>
            <a:xfrm>
              <a:off x="2285984" y="500042"/>
              <a:ext cx="623061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4400" dirty="0" smtClean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Trazione </a:t>
              </a:r>
              <a:r>
                <a:rPr lang="it-IT" sz="4400" dirty="0" err="1" smtClean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vitreo-maculare</a:t>
              </a:r>
              <a:r>
                <a:rPr lang="it-IT" sz="4400" dirty="0" smtClean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endParaRPr lang="it-IT" sz="44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" name="Rettangolo 3"/>
            <p:cNvSpPr/>
            <p:nvPr/>
          </p:nvSpPr>
          <p:spPr>
            <a:xfrm>
              <a:off x="500034" y="428604"/>
              <a:ext cx="15921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it-IT" sz="5400" b="1" dirty="0" smtClean="0">
                  <a:ln/>
                  <a:solidFill>
                    <a:schemeClr val="accent3"/>
                  </a:solidFill>
                </a:rPr>
                <a:t>VMT</a:t>
              </a:r>
              <a:endParaRPr lang="it-IT" sz="5400" b="1" dirty="0">
                <a:ln/>
                <a:solidFill>
                  <a:schemeClr val="accent3"/>
                </a:solidFill>
              </a:endParaRPr>
            </a:p>
          </p:txBody>
        </p:sp>
      </p:grpSp>
      <p:sp>
        <p:nvSpPr>
          <p:cNvPr id="6" name="Rettangolo 5"/>
          <p:cNvSpPr/>
          <p:nvPr/>
        </p:nvSpPr>
        <p:spPr>
          <a:xfrm>
            <a:off x="357158" y="1500174"/>
            <a:ext cx="8284334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The progression of PVD can lead to periods of excessive traction on the macula, typically resulting in reduced or distorted vision</a:t>
            </a:r>
          </a:p>
          <a:p>
            <a:endParaRPr lang="en-GB" dirty="0" smtClean="0"/>
          </a:p>
          <a:p>
            <a:pPr lvl="1"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en-GB" dirty="0" smtClean="0"/>
              <a:t> Anatomic changes in the contour of the </a:t>
            </a:r>
            <a:r>
              <a:rPr lang="en-GB" dirty="0" err="1" smtClean="0"/>
              <a:t>foveal</a:t>
            </a:r>
            <a:r>
              <a:rPr lang="en-GB" dirty="0" smtClean="0"/>
              <a:t> surface</a:t>
            </a:r>
          </a:p>
          <a:p>
            <a:pPr lvl="1">
              <a:spcBef>
                <a:spcPts val="3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en-GB" dirty="0" smtClean="0"/>
              <a:t> </a:t>
            </a:r>
            <a:r>
              <a:rPr lang="en-GB" dirty="0" err="1" smtClean="0">
                <a:solidFill>
                  <a:srgbClr val="FFC000"/>
                </a:solidFill>
              </a:rPr>
              <a:t>Intraretinal</a:t>
            </a:r>
            <a:r>
              <a:rPr lang="en-GB" dirty="0" smtClean="0">
                <a:solidFill>
                  <a:srgbClr val="FFC000"/>
                </a:solidFill>
              </a:rPr>
              <a:t> </a:t>
            </a:r>
            <a:r>
              <a:rPr lang="en-GB" dirty="0" err="1" smtClean="0">
                <a:solidFill>
                  <a:srgbClr val="FFC000"/>
                </a:solidFill>
              </a:rPr>
              <a:t>pseudocyst</a:t>
            </a:r>
            <a:r>
              <a:rPr lang="en-GB" dirty="0" smtClean="0">
                <a:solidFill>
                  <a:srgbClr val="FFC000"/>
                </a:solidFill>
              </a:rPr>
              <a:t> formation</a:t>
            </a:r>
          </a:p>
          <a:p>
            <a:pPr lvl="1">
              <a:spcBef>
                <a:spcPts val="3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en-GB" dirty="0" smtClean="0"/>
              <a:t> Elevation of the fovea from the RPE</a:t>
            </a:r>
          </a:p>
          <a:p>
            <a:pPr lvl="1">
              <a:spcBef>
                <a:spcPts val="3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en-GB" dirty="0" smtClean="0"/>
              <a:t> Combination of the above</a:t>
            </a:r>
            <a:endParaRPr lang="en-GB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3935" y="2872591"/>
            <a:ext cx="4371211" cy="2182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9447" t="7972" b="54133"/>
          <a:stretch>
            <a:fillRect/>
          </a:stretch>
        </p:blipFill>
        <p:spPr bwMode="auto">
          <a:xfrm>
            <a:off x="144389" y="5019333"/>
            <a:ext cx="5424389" cy="1600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748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500034" y="428604"/>
            <a:ext cx="8016566" cy="923330"/>
            <a:chOff x="500034" y="428604"/>
            <a:chExt cx="8016566" cy="923330"/>
          </a:xfrm>
        </p:grpSpPr>
        <p:sp>
          <p:nvSpPr>
            <p:cNvPr id="3" name="Rettangolo 2"/>
            <p:cNvSpPr/>
            <p:nvPr/>
          </p:nvSpPr>
          <p:spPr>
            <a:xfrm>
              <a:off x="2285984" y="500042"/>
              <a:ext cx="623061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4400" dirty="0" smtClean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Trazione </a:t>
              </a:r>
              <a:r>
                <a:rPr lang="it-IT" sz="4400" dirty="0" err="1" smtClean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vitreo-maculare</a:t>
              </a:r>
              <a:r>
                <a:rPr lang="it-IT" sz="4400" dirty="0" smtClean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endParaRPr lang="it-IT" sz="44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" name="Rettangolo 3"/>
            <p:cNvSpPr/>
            <p:nvPr/>
          </p:nvSpPr>
          <p:spPr>
            <a:xfrm>
              <a:off x="500034" y="428604"/>
              <a:ext cx="15921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it-IT" sz="5400" b="1" dirty="0" smtClean="0">
                  <a:ln/>
                  <a:solidFill>
                    <a:schemeClr val="accent3"/>
                  </a:solidFill>
                </a:rPr>
                <a:t>VMT</a:t>
              </a:r>
              <a:endParaRPr lang="it-IT" sz="5400" b="1" dirty="0">
                <a:ln/>
                <a:solidFill>
                  <a:schemeClr val="accent3"/>
                </a:solidFill>
              </a:endParaRPr>
            </a:p>
          </p:txBody>
        </p:sp>
      </p:grpSp>
      <p:sp>
        <p:nvSpPr>
          <p:cNvPr id="6" name="Rettangolo 5"/>
          <p:cNvSpPr/>
          <p:nvPr/>
        </p:nvSpPr>
        <p:spPr>
          <a:xfrm>
            <a:off x="357158" y="1500174"/>
            <a:ext cx="8284334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The progression of PVD can lead to periods of excessive traction on the macula, typically resulting in reduced or distorted vision</a:t>
            </a:r>
          </a:p>
          <a:p>
            <a:endParaRPr lang="en-GB" dirty="0" smtClean="0"/>
          </a:p>
          <a:p>
            <a:pPr lvl="1"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en-GB" dirty="0" smtClean="0"/>
              <a:t> Anatomic changes in the contour of the </a:t>
            </a:r>
            <a:r>
              <a:rPr lang="en-GB" dirty="0" err="1" smtClean="0"/>
              <a:t>foveal</a:t>
            </a:r>
            <a:r>
              <a:rPr lang="en-GB" dirty="0" smtClean="0"/>
              <a:t> surface</a:t>
            </a:r>
          </a:p>
          <a:p>
            <a:pPr lvl="1">
              <a:spcBef>
                <a:spcPts val="3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en-GB" dirty="0" smtClean="0"/>
              <a:t> </a:t>
            </a:r>
            <a:r>
              <a:rPr lang="en-GB" dirty="0" err="1" smtClean="0"/>
              <a:t>Intraretinal</a:t>
            </a:r>
            <a:r>
              <a:rPr lang="en-GB" dirty="0" smtClean="0"/>
              <a:t> </a:t>
            </a:r>
            <a:r>
              <a:rPr lang="en-GB" dirty="0" err="1" smtClean="0"/>
              <a:t>pseudocyst</a:t>
            </a:r>
            <a:r>
              <a:rPr lang="en-GB" dirty="0" smtClean="0"/>
              <a:t> formation</a:t>
            </a:r>
          </a:p>
          <a:p>
            <a:pPr lvl="1">
              <a:spcBef>
                <a:spcPts val="3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en-GB" dirty="0" smtClean="0"/>
              <a:t> </a:t>
            </a:r>
            <a:r>
              <a:rPr lang="en-GB" dirty="0" smtClean="0">
                <a:solidFill>
                  <a:srgbClr val="FFC000"/>
                </a:solidFill>
              </a:rPr>
              <a:t>Elevation of the fovea from the RPE</a:t>
            </a:r>
          </a:p>
          <a:p>
            <a:pPr lvl="1">
              <a:spcBef>
                <a:spcPts val="3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en-GB" dirty="0" smtClean="0"/>
              <a:t> Combination of the above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608" y="4175467"/>
            <a:ext cx="4281344" cy="2177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416" y="4175466"/>
            <a:ext cx="3913813" cy="435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5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500034" y="428604"/>
            <a:ext cx="8016566" cy="923330"/>
            <a:chOff x="500034" y="428604"/>
            <a:chExt cx="8016566" cy="923330"/>
          </a:xfrm>
        </p:grpSpPr>
        <p:sp>
          <p:nvSpPr>
            <p:cNvPr id="4" name="Rettangolo 3"/>
            <p:cNvSpPr/>
            <p:nvPr/>
          </p:nvSpPr>
          <p:spPr>
            <a:xfrm>
              <a:off x="2285984" y="500042"/>
              <a:ext cx="623061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4400" dirty="0" smtClean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Trazione </a:t>
              </a:r>
              <a:r>
                <a:rPr lang="it-IT" sz="4400" dirty="0" err="1" smtClean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vitreo-maculare</a:t>
              </a:r>
              <a:r>
                <a:rPr lang="it-IT" sz="4400" dirty="0" smtClean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endParaRPr lang="it-IT" sz="44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5" name="Rettangolo 4"/>
            <p:cNvSpPr/>
            <p:nvPr/>
          </p:nvSpPr>
          <p:spPr>
            <a:xfrm>
              <a:off x="500034" y="428604"/>
              <a:ext cx="15921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it-IT" sz="5400" b="1" dirty="0" smtClean="0">
                  <a:ln/>
                  <a:solidFill>
                    <a:schemeClr val="accent3"/>
                  </a:solidFill>
                </a:rPr>
                <a:t>VMT</a:t>
              </a:r>
              <a:endParaRPr lang="it-IT" sz="5400" b="1" dirty="0">
                <a:ln/>
                <a:solidFill>
                  <a:schemeClr val="accent3"/>
                </a:solidFill>
              </a:endParaRPr>
            </a:p>
          </p:txBody>
        </p:sp>
      </p:grpSp>
      <p:pic>
        <p:nvPicPr>
          <p:cNvPr id="6150" name="Picture 6" descr="C:\Documents and Settings\Spectralis\Documenti\OC\gr\ella\Trazione vitreoretinica in EMC diabetico\PichilliG1.jpg"/>
          <p:cNvPicPr>
            <a:picLocks noChangeAspect="1" noChangeArrowheads="1"/>
          </p:cNvPicPr>
          <p:nvPr/>
        </p:nvPicPr>
        <p:blipFill>
          <a:blip r:embed="rId2"/>
          <a:srcRect l="43884" b="34041"/>
          <a:stretch>
            <a:fillRect/>
          </a:stretch>
        </p:blipFill>
        <p:spPr bwMode="auto">
          <a:xfrm>
            <a:off x="4262604" y="1704232"/>
            <a:ext cx="4504088" cy="2496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943592"/>
            <a:ext cx="4676037" cy="440779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00034" y="3247233"/>
            <a:ext cx="22445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concomitante</a:t>
            </a:r>
            <a:endParaRPr lang="it-IT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00166" y="357166"/>
            <a:ext cx="6446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it-IT" sz="5400" b="1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Vitreoschisi</a:t>
            </a:r>
            <a:r>
              <a:rPr lang="it-IT" sz="5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 e pucker </a:t>
            </a:r>
            <a:endParaRPr lang="it-IT" sz="54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27928" y="1473638"/>
            <a:ext cx="38263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/>
              <a:t>Vitreoschisis</a:t>
            </a:r>
            <a:r>
              <a:rPr lang="en-GB" dirty="0" smtClean="0"/>
              <a:t> is a condition in which, with PVD progression, residual vitreous tissue remains on the inner retinal surface</a:t>
            </a:r>
          </a:p>
          <a:p>
            <a:pPr lvl="1"/>
            <a:r>
              <a:rPr lang="en-GB" dirty="0" smtClean="0"/>
              <a:t>This may proliferate to form an ERM at any stage of vitreous separation</a:t>
            </a:r>
          </a:p>
          <a:p>
            <a:pPr lvl="1"/>
            <a:r>
              <a:rPr lang="en-GB" dirty="0" smtClean="0"/>
              <a:t>High incidence of apparent PVD in eyes with macular pucker</a:t>
            </a:r>
            <a:endParaRPr lang="it-IT" dirty="0"/>
          </a:p>
        </p:txBody>
      </p:sp>
      <p:pic>
        <p:nvPicPr>
          <p:cNvPr id="3077" name="Picture 5" descr="C:\Documents and Settings\Spectralis\Documenti\OC\gr\ella\vitreoschisi e MER\SergiA3.jpg"/>
          <p:cNvPicPr>
            <a:picLocks noChangeAspect="1" noChangeArrowheads="1"/>
          </p:cNvPicPr>
          <p:nvPr/>
        </p:nvPicPr>
        <p:blipFill>
          <a:blip r:embed="rId2" cstate="print"/>
          <a:srcRect l="49467" t="14136" b="29236"/>
          <a:stretch>
            <a:fillRect/>
          </a:stretch>
        </p:blipFill>
        <p:spPr bwMode="auto">
          <a:xfrm>
            <a:off x="3526971" y="5098077"/>
            <a:ext cx="2971800" cy="1759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Documents and Settings\Spectralis\Documenti\OC\gr\ella\vitreoschisi e MER\SergiA.jpg"/>
          <p:cNvPicPr>
            <a:picLocks noChangeAspect="1" noChangeArrowheads="1"/>
          </p:cNvPicPr>
          <p:nvPr/>
        </p:nvPicPr>
        <p:blipFill>
          <a:blip r:embed="rId3" cstate="print"/>
          <a:srcRect l="50000" t="16023" b="42450"/>
          <a:stretch>
            <a:fillRect/>
          </a:stretch>
        </p:blipFill>
        <p:spPr bwMode="auto">
          <a:xfrm>
            <a:off x="192510" y="4234542"/>
            <a:ext cx="3636818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1778" t="13008" r="44458" b="44910"/>
          <a:stretch>
            <a:fillRect/>
          </a:stretch>
        </p:blipFill>
        <p:spPr bwMode="auto">
          <a:xfrm>
            <a:off x="5334001" y="1252848"/>
            <a:ext cx="2471057" cy="35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31806" t="13008" r="41512" b="44172"/>
          <a:stretch>
            <a:fillRect/>
          </a:stretch>
        </p:blipFill>
        <p:spPr bwMode="auto">
          <a:xfrm>
            <a:off x="5290458" y="1239156"/>
            <a:ext cx="2764971" cy="354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31674" t="13008" r="41003" b="44910"/>
          <a:stretch>
            <a:fillRect/>
          </a:stretch>
        </p:blipFill>
        <p:spPr bwMode="auto">
          <a:xfrm>
            <a:off x="5279571" y="1274619"/>
            <a:ext cx="2841171" cy="35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 l="31488" t="13008" r="41196" b="44172"/>
          <a:stretch>
            <a:fillRect/>
          </a:stretch>
        </p:blipFill>
        <p:spPr bwMode="auto">
          <a:xfrm>
            <a:off x="5323114" y="1268009"/>
            <a:ext cx="2819400" cy="353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 l="31674" t="13008" r="42155" b="44172"/>
          <a:stretch>
            <a:fillRect/>
          </a:stretch>
        </p:blipFill>
        <p:spPr bwMode="auto">
          <a:xfrm>
            <a:off x="5333998" y="1243922"/>
            <a:ext cx="2721428" cy="35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 l="31883" t="13008" r="41527" b="44172"/>
          <a:stretch>
            <a:fillRect/>
          </a:stretch>
        </p:blipFill>
        <p:spPr bwMode="auto">
          <a:xfrm>
            <a:off x="5333999" y="1254808"/>
            <a:ext cx="2764972" cy="35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t="22286" r="53033" b="62060"/>
          <a:stretch/>
        </p:blipFill>
        <p:spPr bwMode="auto">
          <a:xfrm>
            <a:off x="3779912" y="634669"/>
            <a:ext cx="4468350" cy="1383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Rettangolo 7"/>
          <p:cNvSpPr/>
          <p:nvPr/>
        </p:nvSpPr>
        <p:spPr>
          <a:xfrm>
            <a:off x="1251997" y="864675"/>
            <a:ext cx="1465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IVTS</a:t>
            </a:r>
            <a:endParaRPr lang="it-IT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7" name="Diagram 17"/>
          <p:cNvGraphicFramePr/>
          <p:nvPr>
            <p:extLst>
              <p:ext uri="{D42A27DB-BD31-4B8C-83A1-F6EECF244321}">
                <p14:modId xmlns:p14="http://schemas.microsoft.com/office/powerpoint/2010/main" val="1443753515"/>
              </p:ext>
            </p:extLst>
          </p:nvPr>
        </p:nvGraphicFramePr>
        <p:xfrm>
          <a:off x="1619672" y="2780928"/>
          <a:ext cx="5832648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145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500034" y="500042"/>
            <a:ext cx="8129771" cy="923330"/>
            <a:chOff x="500034" y="500042"/>
            <a:chExt cx="8129771" cy="923330"/>
          </a:xfrm>
        </p:grpSpPr>
        <p:sp>
          <p:nvSpPr>
            <p:cNvPr id="2" name="Rettangolo 1"/>
            <p:cNvSpPr/>
            <p:nvPr/>
          </p:nvSpPr>
          <p:spPr>
            <a:xfrm>
              <a:off x="500034" y="500042"/>
              <a:ext cx="199605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FTMH</a:t>
              </a:r>
              <a:endPara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  <p:sp>
          <p:nvSpPr>
            <p:cNvPr id="3" name="Rettangolo 2"/>
            <p:cNvSpPr/>
            <p:nvPr/>
          </p:nvSpPr>
          <p:spPr>
            <a:xfrm>
              <a:off x="2571736" y="642918"/>
              <a:ext cx="6058069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3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Foro maculare a tutto spessore</a:t>
              </a:r>
              <a:endParaRPr lang="it-IT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5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1839822"/>
              </p:ext>
            </p:extLst>
          </p:nvPr>
        </p:nvGraphicFramePr>
        <p:xfrm>
          <a:off x="785786" y="1714488"/>
          <a:ext cx="7358114" cy="26245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79057"/>
                <a:gridCol w="3679057"/>
              </a:tblGrid>
              <a:tr h="25199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Definition</a:t>
                      </a:r>
                      <a:endParaRPr lang="en-GB" sz="1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Classification</a:t>
                      </a:r>
                      <a:endParaRPr lang="en-GB" sz="1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2319770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1400" u="none" strike="noStrike" kern="1200" baseline="0" dirty="0" smtClean="0"/>
                        <a:t>Full-thickness foveal lesion that interrupts all macular layers from the ILM to the RPE</a:t>
                      </a:r>
                      <a:endParaRPr lang="en-GB" sz="14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1400" u="none" strike="noStrike" kern="1200" baseline="0" dirty="0" smtClean="0"/>
                        <a:t>By size (horizontally measured linear width across hole at narrowest point, not ILM)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GB" sz="1200" u="none" strike="noStrike" kern="1200" baseline="0" dirty="0" smtClean="0"/>
                        <a:t>Small (≤250 </a:t>
                      </a:r>
                      <a:r>
                        <a:rPr lang="el-GR" sz="1200" u="none" strike="noStrike" kern="1200" baseline="0" dirty="0" smtClean="0"/>
                        <a:t>μ</a:t>
                      </a:r>
                      <a:r>
                        <a:rPr lang="en-GB" sz="1200" u="none" strike="noStrike" kern="1200" baseline="0" dirty="0" smtClean="0"/>
                        <a:t>m)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GB" sz="1200" u="none" strike="noStrike" kern="1200" baseline="0" dirty="0" smtClean="0"/>
                        <a:t>Medium (250–400 </a:t>
                      </a:r>
                      <a:r>
                        <a:rPr lang="el-GR" sz="1200" u="none" strike="noStrike" kern="1200" baseline="0" dirty="0" smtClean="0"/>
                        <a:t>μ</a:t>
                      </a:r>
                      <a:r>
                        <a:rPr lang="en-GB" sz="1200" u="none" strike="noStrike" kern="1200" baseline="0" dirty="0" smtClean="0"/>
                        <a:t>m)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GB" sz="1200" u="none" strike="noStrike" kern="1200" baseline="0" dirty="0" smtClean="0"/>
                        <a:t>Large (&gt;400 </a:t>
                      </a:r>
                      <a:r>
                        <a:rPr lang="el-GR" sz="1200" u="none" strike="noStrike" kern="1200" baseline="0" dirty="0" smtClean="0"/>
                        <a:t>μ</a:t>
                      </a:r>
                      <a:r>
                        <a:rPr lang="en-GB" sz="1200" u="none" strike="noStrike" kern="1200" baseline="0" dirty="0" smtClean="0"/>
                        <a:t>m)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1400" u="none" strike="noStrike" kern="1200" baseline="0" dirty="0" smtClean="0"/>
                        <a:t>By presence or absence of VMT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1400" u="none" strike="noStrike" kern="1200" baseline="0" dirty="0" smtClean="0"/>
                        <a:t>By cause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GB" sz="1200" u="none" strike="noStrike" kern="1200" baseline="0" dirty="0" smtClean="0"/>
                        <a:t>Primary (initiated by VMT)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GB" sz="1200" u="none" strike="noStrike" kern="1200" baseline="0" dirty="0" smtClean="0"/>
                        <a:t>Secondary (directly due to associated disease or trauma known to cause macular hole in the absence of prior VMT)</a:t>
                      </a:r>
                      <a:endParaRPr lang="en-GB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9" name="Picture 3" descr="C:\Documents and Settings\Spectralis\Documenti\OC\gr\ella\Fori\7\TrovatoC3.jpg"/>
          <p:cNvPicPr>
            <a:picLocks noChangeAspect="1" noChangeArrowheads="1"/>
          </p:cNvPicPr>
          <p:nvPr/>
        </p:nvPicPr>
        <p:blipFill>
          <a:blip r:embed="rId2" cstate="print"/>
          <a:srcRect t="12248" b="31124"/>
          <a:stretch>
            <a:fillRect/>
          </a:stretch>
        </p:blipFill>
        <p:spPr bwMode="auto">
          <a:xfrm>
            <a:off x="403252" y="4429132"/>
            <a:ext cx="8026400" cy="2143140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391288" y="302345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si parla più di «stadi»</a:t>
            </a:r>
          </a:p>
          <a:p>
            <a:pPr algn="ctr"/>
            <a:r>
              <a:rPr lang="it-IT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</a:t>
            </a:r>
            <a:r>
              <a:rPr lang="it-IT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parla più di foro idiopatico</a:t>
            </a:r>
            <a:endParaRPr lang="en-US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500034" y="500042"/>
            <a:ext cx="8129771" cy="923330"/>
            <a:chOff x="500034" y="500042"/>
            <a:chExt cx="8129771" cy="923330"/>
          </a:xfrm>
        </p:grpSpPr>
        <p:sp>
          <p:nvSpPr>
            <p:cNvPr id="3" name="Rettangolo 2"/>
            <p:cNvSpPr/>
            <p:nvPr/>
          </p:nvSpPr>
          <p:spPr>
            <a:xfrm>
              <a:off x="500034" y="500042"/>
              <a:ext cx="199605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FTMH</a:t>
              </a:r>
              <a:endPara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  <p:sp>
          <p:nvSpPr>
            <p:cNvPr id="4" name="Rettangolo 3"/>
            <p:cNvSpPr/>
            <p:nvPr/>
          </p:nvSpPr>
          <p:spPr>
            <a:xfrm>
              <a:off x="2571736" y="642918"/>
              <a:ext cx="6058069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3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Foro maculare a tutto spessore</a:t>
              </a:r>
              <a:endParaRPr lang="it-IT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5123" name="Picture 3" descr="C:\Documents and Settings\Spectralis\Documenti\OC\gr\ella\foro\MazzeoA.jpg"/>
          <p:cNvPicPr>
            <a:picLocks noChangeAspect="1" noChangeArrowheads="1"/>
          </p:cNvPicPr>
          <p:nvPr/>
        </p:nvPicPr>
        <p:blipFill>
          <a:blip r:embed="rId2" cstate="print"/>
          <a:srcRect b="16858"/>
          <a:stretch>
            <a:fillRect/>
          </a:stretch>
        </p:blipFill>
        <p:spPr bwMode="auto">
          <a:xfrm>
            <a:off x="0" y="4500546"/>
            <a:ext cx="6013464" cy="2357454"/>
          </a:xfrm>
          <a:prstGeom prst="rect">
            <a:avLst/>
          </a:prstGeom>
          <a:noFill/>
        </p:spPr>
      </p:pic>
      <p:pic>
        <p:nvPicPr>
          <p:cNvPr id="5122" name="Picture 2" descr="C:\Documents and Settings\Spectralis\Documenti\OC\gr\ella\Foro maculare 4 stadio\SpinolaS.jpg"/>
          <p:cNvPicPr>
            <a:picLocks noChangeAspect="1" noChangeArrowheads="1"/>
          </p:cNvPicPr>
          <p:nvPr/>
        </p:nvPicPr>
        <p:blipFill>
          <a:blip r:embed="rId3" cstate="print"/>
          <a:srcRect l="41100" t="12248" b="19798"/>
          <a:stretch>
            <a:fillRect/>
          </a:stretch>
        </p:blipFill>
        <p:spPr bwMode="auto">
          <a:xfrm>
            <a:off x="4345014" y="2285992"/>
            <a:ext cx="4727580" cy="2571768"/>
          </a:xfrm>
          <a:prstGeom prst="rect">
            <a:avLst/>
          </a:prstGeom>
          <a:noFill/>
        </p:spPr>
      </p:pic>
      <p:pic>
        <p:nvPicPr>
          <p:cNvPr id="5124" name="Picture 4" descr="C:\Documents and Settings\Spectralis\Documenti\OC\gr\ella\foro\SpinolaS.jpg"/>
          <p:cNvPicPr>
            <a:picLocks noChangeAspect="1" noChangeArrowheads="1"/>
          </p:cNvPicPr>
          <p:nvPr/>
        </p:nvPicPr>
        <p:blipFill>
          <a:blip r:embed="rId4" cstate="print"/>
          <a:srcRect l="39320" b="34899"/>
          <a:stretch>
            <a:fillRect/>
          </a:stretch>
        </p:blipFill>
        <p:spPr bwMode="auto">
          <a:xfrm>
            <a:off x="285720" y="1571612"/>
            <a:ext cx="4214810" cy="21321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Spectralis\Documenti\OC\gr\ella\impending macular hole\CoppolinoM.jpg"/>
          <p:cNvPicPr>
            <a:picLocks noChangeAspect="1" noChangeArrowheads="1"/>
          </p:cNvPicPr>
          <p:nvPr/>
        </p:nvPicPr>
        <p:blipFill>
          <a:blip r:embed="rId2"/>
          <a:srcRect l="39367" b="50805"/>
          <a:stretch>
            <a:fillRect/>
          </a:stretch>
        </p:blipFill>
        <p:spPr bwMode="auto">
          <a:xfrm>
            <a:off x="250615" y="4570429"/>
            <a:ext cx="4457771" cy="170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Documents and Settings\Spectralis\Documenti\OC\gr\ella\impending macular hole\CoppolinoM3.jpg"/>
          <p:cNvPicPr>
            <a:picLocks noChangeAspect="1" noChangeArrowheads="1"/>
          </p:cNvPicPr>
          <p:nvPr/>
        </p:nvPicPr>
        <p:blipFill>
          <a:blip r:embed="rId3"/>
          <a:srcRect l="39557" b="47785"/>
          <a:stretch>
            <a:fillRect/>
          </a:stretch>
        </p:blipFill>
        <p:spPr bwMode="auto">
          <a:xfrm>
            <a:off x="137344" y="4489838"/>
            <a:ext cx="4692268" cy="1911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6" name="Picture 8" descr="http://chinue.altervista.org/blog/wp-content/uploads/2015/05/untitle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2320" y="0"/>
            <a:ext cx="1805940" cy="1661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ttangolo 1"/>
          <p:cNvSpPr/>
          <p:nvPr/>
        </p:nvSpPr>
        <p:spPr>
          <a:xfrm>
            <a:off x="324778" y="282870"/>
            <a:ext cx="64075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Impending</a:t>
            </a:r>
            <a:r>
              <a:rPr lang="it-IT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Macular </a:t>
            </a:r>
            <a:r>
              <a:rPr lang="it-IT" sz="44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Hole</a:t>
            </a:r>
            <a:endParaRPr lang="it-IT" sz="4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138070" y="1267409"/>
            <a:ext cx="6926580" cy="4722283"/>
          </a:xfrm>
          <a:prstGeom prst="rect">
            <a:avLst/>
          </a:prstGeom>
        </p:spPr>
        <p:txBody>
          <a:bodyPr/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special circumstance exists when an individual develops FTMH in one eye and OCT reveals VMA or VMT in the fellow eye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Studies show that these fellow eyes are at increased risk for development of FTMH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 past, the finding of VMA in a fellow eye has been referred to as a stage 0 macular hole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term </a:t>
            </a:r>
            <a:r>
              <a:rPr kumimoji="0" lang="en-GB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impending macular hole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should be used instead to describe a case in which FTMH is observed in one eye and VMT is observed on OCT in the fellow eye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does not exclude the possibility of spontaneous resolution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185659" y="1706796"/>
            <a:ext cx="1737179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VMA </a:t>
            </a:r>
            <a:r>
              <a:rPr lang="en-US" sz="1200" dirty="0" err="1">
                <a:solidFill>
                  <a:schemeClr val="bg1"/>
                </a:solidFill>
              </a:rPr>
              <a:t>nell’occhio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controlaterale</a:t>
            </a:r>
            <a:r>
              <a:rPr lang="en-US" sz="1200" dirty="0">
                <a:solidFill>
                  <a:schemeClr val="bg1"/>
                </a:solidFill>
              </a:rPr>
              <a:t> di un </a:t>
            </a:r>
            <a:r>
              <a:rPr lang="en-US" sz="1200" dirty="0" err="1">
                <a:solidFill>
                  <a:schemeClr val="bg1"/>
                </a:solidFill>
              </a:rPr>
              <a:t>paziente</a:t>
            </a:r>
            <a:r>
              <a:rPr lang="en-US" sz="1200" dirty="0">
                <a:solidFill>
                  <a:schemeClr val="bg1"/>
                </a:solidFill>
              </a:rPr>
              <a:t> con FTMH: </a:t>
            </a:r>
            <a:r>
              <a:rPr lang="en-US" sz="1200" dirty="0" err="1">
                <a:solidFill>
                  <a:schemeClr val="bg1"/>
                </a:solidFill>
              </a:rPr>
              <a:t>quell’occhio</a:t>
            </a:r>
            <a:r>
              <a:rPr lang="en-US" sz="1200" dirty="0">
                <a:solidFill>
                  <a:schemeClr val="bg1"/>
                </a:solidFill>
              </a:rPr>
              <a:t> ha un </a:t>
            </a:r>
            <a:r>
              <a:rPr lang="en-US" sz="1200" dirty="0" err="1">
                <a:solidFill>
                  <a:schemeClr val="bg1"/>
                </a:solidFill>
              </a:rPr>
              <a:t>rischio</a:t>
            </a:r>
            <a:r>
              <a:rPr lang="en-US" sz="1200" dirty="0">
                <a:solidFill>
                  <a:schemeClr val="bg1"/>
                </a:solidFill>
              </a:rPr>
              <a:t> del 42% di </a:t>
            </a:r>
            <a:r>
              <a:rPr lang="en-US" sz="1200" dirty="0" err="1">
                <a:solidFill>
                  <a:schemeClr val="bg1"/>
                </a:solidFill>
              </a:rPr>
              <a:t>andare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incontro</a:t>
            </a:r>
            <a:r>
              <a:rPr lang="en-US" sz="1200" dirty="0">
                <a:solidFill>
                  <a:schemeClr val="bg1"/>
                </a:solidFill>
              </a:rPr>
              <a:t> ad un </a:t>
            </a:r>
            <a:r>
              <a:rPr lang="en-US" sz="1200" dirty="0" err="1">
                <a:solidFill>
                  <a:schemeClr val="bg1"/>
                </a:solidFill>
              </a:rPr>
              <a:t>foro</a:t>
            </a:r>
            <a:r>
              <a:rPr lang="en-US" sz="1200" dirty="0">
                <a:solidFill>
                  <a:schemeClr val="bg1"/>
                </a:solidFill>
              </a:rPr>
              <a:t> a </a:t>
            </a:r>
            <a:r>
              <a:rPr lang="en-US" sz="1200" dirty="0" err="1">
                <a:solidFill>
                  <a:schemeClr val="bg1"/>
                </a:solidFill>
              </a:rPr>
              <a:t>tutto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spessore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entro</a:t>
            </a:r>
            <a:r>
              <a:rPr lang="en-US" sz="1200" dirty="0">
                <a:solidFill>
                  <a:schemeClr val="bg1"/>
                </a:solidFill>
              </a:rPr>
              <a:t> due </a:t>
            </a:r>
            <a:r>
              <a:rPr lang="en-US" sz="1200" dirty="0" err="1">
                <a:solidFill>
                  <a:schemeClr val="bg1"/>
                </a:solidFill>
              </a:rPr>
              <a:t>anni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In </a:t>
            </a:r>
            <a:r>
              <a:rPr lang="en-US" sz="1200" dirty="0" err="1">
                <a:solidFill>
                  <a:schemeClr val="bg1"/>
                </a:solidFill>
              </a:rPr>
              <a:t>assenza</a:t>
            </a:r>
            <a:r>
              <a:rPr lang="en-US" sz="1200" dirty="0">
                <a:solidFill>
                  <a:schemeClr val="bg1"/>
                </a:solidFill>
              </a:rPr>
              <a:t> di VMA </a:t>
            </a:r>
            <a:r>
              <a:rPr lang="en-US" sz="1200" dirty="0" err="1">
                <a:solidFill>
                  <a:schemeClr val="bg1"/>
                </a:solidFill>
              </a:rPr>
              <a:t>il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rischio</a:t>
            </a:r>
            <a:r>
              <a:rPr lang="en-US" sz="1200" dirty="0">
                <a:solidFill>
                  <a:schemeClr val="bg1"/>
                </a:solidFill>
              </a:rPr>
              <a:t> è </a:t>
            </a:r>
            <a:r>
              <a:rPr lang="en-US" sz="1200" dirty="0" err="1">
                <a:solidFill>
                  <a:schemeClr val="bg1"/>
                </a:solidFill>
              </a:rPr>
              <a:t>pari</a:t>
            </a:r>
            <a:r>
              <a:rPr lang="en-US" sz="1200" dirty="0">
                <a:solidFill>
                  <a:schemeClr val="bg1"/>
                </a:solidFill>
              </a:rPr>
              <a:t> al 3 % </a:t>
            </a:r>
          </a:p>
        </p:txBody>
      </p:sp>
      <p:sp>
        <p:nvSpPr>
          <p:cNvPr id="7172" name="AutoShape 4" descr="Risultati immagini per pa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174" name="AutoShape 6" descr="Risultati immagini per pa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196" name="Picture 4" descr="C:\Documents and Settings\Spectralis\Documenti\OC\gr\ella\impending macular hole\CoppolinoM2.jpg"/>
          <p:cNvPicPr>
            <a:picLocks noChangeAspect="1" noChangeArrowheads="1"/>
          </p:cNvPicPr>
          <p:nvPr/>
        </p:nvPicPr>
        <p:blipFill>
          <a:blip r:embed="rId5"/>
          <a:srcRect l="39367" t="11550" b="36376"/>
          <a:stretch>
            <a:fillRect/>
          </a:stretch>
        </p:blipFill>
        <p:spPr bwMode="auto">
          <a:xfrm>
            <a:off x="138070" y="4460706"/>
            <a:ext cx="4713671" cy="1908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3" descr="C:\Documents and Settings\Spectralis\Documenti\OC\gr\ella\trazione vitreo-maculare evoluzione\TrifiròS0.jpg"/>
          <p:cNvPicPr>
            <a:picLocks noChangeAspect="1" noChangeArrowheads="1"/>
          </p:cNvPicPr>
          <p:nvPr/>
        </p:nvPicPr>
        <p:blipFill>
          <a:blip r:embed="rId6"/>
          <a:srcRect l="39687" t="11533" b="28191"/>
          <a:stretch>
            <a:fillRect/>
          </a:stretch>
        </p:blipFill>
        <p:spPr bwMode="auto">
          <a:xfrm>
            <a:off x="4945229" y="4392139"/>
            <a:ext cx="4018420" cy="1893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 descr="C:\Documents and Settings\Spectralis\Documenti\OC\gr\ella\trazione vitreo-maculare evoluzione\TrifiròS.jpg"/>
          <p:cNvPicPr>
            <a:picLocks noChangeAspect="1" noChangeArrowheads="1"/>
          </p:cNvPicPr>
          <p:nvPr/>
        </p:nvPicPr>
        <p:blipFill>
          <a:blip r:embed="rId7"/>
          <a:srcRect l="39447" t="11024" r="473" b="29209"/>
          <a:stretch>
            <a:fillRect/>
          </a:stretch>
        </p:blipFill>
        <p:spPr bwMode="auto">
          <a:xfrm>
            <a:off x="4945253" y="4370819"/>
            <a:ext cx="4018866" cy="1877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5" descr="C:\Documents and Settings\Spectralis\Documenti\OC\gr\ella\trazione vitreo-maculare evoluzione\TrifiròS2.jpg"/>
          <p:cNvPicPr>
            <a:picLocks noChangeAspect="1" noChangeArrowheads="1"/>
          </p:cNvPicPr>
          <p:nvPr/>
        </p:nvPicPr>
        <p:blipFill>
          <a:blip r:embed="rId8"/>
          <a:srcRect l="39327" b="34041"/>
          <a:stretch>
            <a:fillRect/>
          </a:stretch>
        </p:blipFill>
        <p:spPr bwMode="auto">
          <a:xfrm>
            <a:off x="4954787" y="4297421"/>
            <a:ext cx="4042390" cy="2072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Spectralis\Documenti\OC\gr\ella\Foro maculare con risparmio recettoriale\BucoloG_000.jpg"/>
          <p:cNvPicPr>
            <a:picLocks noChangeAspect="1" noChangeArrowheads="1"/>
          </p:cNvPicPr>
          <p:nvPr/>
        </p:nvPicPr>
        <p:blipFill>
          <a:blip r:embed="rId2" cstate="print"/>
          <a:srcRect l="40210" b="27349"/>
          <a:stretch>
            <a:fillRect/>
          </a:stretch>
        </p:blipFill>
        <p:spPr bwMode="auto">
          <a:xfrm>
            <a:off x="142844" y="4000504"/>
            <a:ext cx="4799018" cy="2749556"/>
          </a:xfrm>
          <a:prstGeom prst="rect">
            <a:avLst/>
          </a:prstGeom>
          <a:noFill/>
        </p:spPr>
      </p:pic>
      <p:sp>
        <p:nvSpPr>
          <p:cNvPr id="3" name="Content Placeholder 5"/>
          <p:cNvSpPr txBox="1">
            <a:spLocks/>
          </p:cNvSpPr>
          <p:nvPr/>
        </p:nvSpPr>
        <p:spPr>
          <a:xfrm>
            <a:off x="457200" y="1219200"/>
            <a:ext cx="8229600" cy="4722283"/>
          </a:xfrm>
          <a:prstGeom prst="rect">
            <a:avLst/>
          </a:prstGeom>
        </p:spPr>
        <p:txBody>
          <a:bodyPr/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LMH is a partial-thickness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foveal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defect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typically appears on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biomicroscopy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as a round or oval, well- circumscribed, reddish lesion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Clinical detection of early LMH may be difficult using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biomicroscopy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alone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Anatomic OCT-based features of LMH include the following: </a:t>
            </a:r>
          </a:p>
          <a:p>
            <a:pPr marL="996696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/>
              <a:buChar char="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Irregular </a:t>
            </a: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foveal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contour</a:t>
            </a:r>
          </a:p>
          <a:p>
            <a:pPr marL="996696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/>
              <a:buChar char="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Defect in the inner fovea (may not have actual loss of tissue)</a:t>
            </a:r>
          </a:p>
          <a:p>
            <a:pPr marL="996696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/>
              <a:buChar char=""/>
              <a:tabLst/>
              <a:defRPr/>
            </a:pP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Intraretinal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splitting (</a:t>
            </a: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schisis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), typically between the outer </a:t>
            </a: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plexiform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outer nuclear layers</a:t>
            </a:r>
          </a:p>
          <a:p>
            <a:pPr marL="996696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 2"/>
              <a:buChar char="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Maintenance of an intact photoreceptor layer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 descr="C:\Documents and Settings\Spectralis\Documenti\OC\gr\ella\Foro maculare con risparmio recettoriale\ConsoleS.jpg"/>
          <p:cNvPicPr>
            <a:picLocks noChangeAspect="1" noChangeArrowheads="1"/>
          </p:cNvPicPr>
          <p:nvPr/>
        </p:nvPicPr>
        <p:blipFill>
          <a:blip r:embed="rId3" cstate="print"/>
          <a:srcRect l="50000" b="53775"/>
          <a:stretch>
            <a:fillRect/>
          </a:stretch>
        </p:blipFill>
        <p:spPr bwMode="auto">
          <a:xfrm>
            <a:off x="5063687" y="4465658"/>
            <a:ext cx="3723155" cy="2035176"/>
          </a:xfrm>
          <a:prstGeom prst="rect">
            <a:avLst/>
          </a:prstGeom>
          <a:noFill/>
        </p:spPr>
      </p:pic>
      <p:grpSp>
        <p:nvGrpSpPr>
          <p:cNvPr id="7" name="Gruppo 6"/>
          <p:cNvGrpSpPr/>
          <p:nvPr/>
        </p:nvGrpSpPr>
        <p:grpSpPr>
          <a:xfrm>
            <a:off x="928662" y="214290"/>
            <a:ext cx="6990315" cy="923330"/>
            <a:chOff x="928662" y="214290"/>
            <a:chExt cx="6990315" cy="923330"/>
          </a:xfrm>
        </p:grpSpPr>
        <p:sp>
          <p:nvSpPr>
            <p:cNvPr id="2" name="Rettangolo 1"/>
            <p:cNvSpPr/>
            <p:nvPr/>
          </p:nvSpPr>
          <p:spPr>
            <a:xfrm>
              <a:off x="2643174" y="357166"/>
              <a:ext cx="527580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4000" b="1" spc="50" dirty="0" err="1" smtClean="0">
                  <a:ln w="12700" cmpd="sng">
                    <a:solidFill>
                      <a:schemeClr val="accent4">
                        <a:lumMod val="60000"/>
                        <a:lumOff val="4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Lamellar</a:t>
              </a:r>
              <a:r>
                <a:rPr lang="it-IT" sz="4000" b="1" spc="50" dirty="0" smtClean="0">
                  <a:ln w="12700" cmpd="sng">
                    <a:solidFill>
                      <a:schemeClr val="accent4">
                        <a:lumMod val="60000"/>
                        <a:lumOff val="4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 Macular </a:t>
              </a:r>
              <a:r>
                <a:rPr lang="it-IT" sz="4000" b="1" spc="50" dirty="0" err="1" smtClean="0">
                  <a:ln w="12700" cmpd="sng">
                    <a:solidFill>
                      <a:schemeClr val="accent4">
                        <a:lumMod val="60000"/>
                        <a:lumOff val="4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Hole</a:t>
              </a:r>
              <a:endParaRPr lang="it-IT" sz="4000" b="1" spc="50" dirty="0">
                <a:ln w="12700" cmpd="sng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928662" y="214290"/>
              <a:ext cx="161294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/>
              <a:r>
                <a:rPr lang="it-IT" sz="5400" b="1" cap="none" spc="0" dirty="0" smtClean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rPr>
                <a:t>LMH</a:t>
              </a:r>
              <a:endParaRPr lang="it-IT" sz="5400" b="1" cap="none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00166" y="428604"/>
            <a:ext cx="58288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Pseudoforo Maculare</a:t>
            </a:r>
            <a:endParaRPr lang="it-IT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457200" y="1219200"/>
            <a:ext cx="8229600" cy="4722283"/>
          </a:xfrm>
          <a:prstGeom prst="rect">
            <a:avLst/>
          </a:prstGeom>
        </p:spPr>
        <p:txBody>
          <a:bodyPr/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 on slit-lamp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biomicroscopic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examination of the macula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Specific morphologic features are best confirmed with OCT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 OCT with multiple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foveal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line scans is 100% sensitive in ruling out FTMH</a:t>
            </a:r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Diagnosis confirmed by: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Invaginated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 heaped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foveal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edges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Concomitant ERM with central opening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Steep macular contour to the central fovea with near-normal central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foveal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thickness</a:t>
            </a:r>
          </a:p>
          <a:p>
            <a:pPr marL="740664" marR="0" lvl="1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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loss of retinal tissue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 descr="C:\Documents and Settings\Spectralis\Documenti\OC\gr\ella\pseudoforo\PerroniG.jpg"/>
          <p:cNvPicPr>
            <a:picLocks noChangeAspect="1" noChangeArrowheads="1"/>
          </p:cNvPicPr>
          <p:nvPr/>
        </p:nvPicPr>
        <p:blipFill>
          <a:blip r:embed="rId2" cstate="print"/>
          <a:srcRect l="39320" b="48112"/>
          <a:stretch>
            <a:fillRect/>
          </a:stretch>
        </p:blipFill>
        <p:spPr bwMode="auto">
          <a:xfrm>
            <a:off x="3786851" y="4550237"/>
            <a:ext cx="4870456" cy="1963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22" name="AutoShape 2" descr="Risultati immagini per bimbo dubbios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124" name="AutoShape 4" descr="Risultati immagini per bimbo dubbios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126" name="Picture 6" descr="http://vivalamamma.tgcom24.it/wpmu/files/2013/01/scuola_bimba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918" y="4718504"/>
            <a:ext cx="2369911" cy="154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o 62"/>
          <p:cNvGrpSpPr/>
          <p:nvPr/>
        </p:nvGrpSpPr>
        <p:grpSpPr>
          <a:xfrm>
            <a:off x="-5960" y="2248074"/>
            <a:ext cx="9149960" cy="4000600"/>
            <a:chOff x="-5960" y="1524000"/>
            <a:chExt cx="9149960" cy="4000600"/>
          </a:xfrm>
        </p:grpSpPr>
        <p:grpSp>
          <p:nvGrpSpPr>
            <p:cNvPr id="32" name="Gruppo 31"/>
            <p:cNvGrpSpPr/>
            <p:nvPr/>
          </p:nvGrpSpPr>
          <p:grpSpPr>
            <a:xfrm>
              <a:off x="-5960" y="1524000"/>
              <a:ext cx="9149960" cy="4000600"/>
              <a:chOff x="-5960" y="1524000"/>
              <a:chExt cx="9149960" cy="4000600"/>
            </a:xfrm>
          </p:grpSpPr>
          <p:sp>
            <p:nvSpPr>
              <p:cNvPr id="33" name="Rectangle 10"/>
              <p:cNvSpPr/>
              <p:nvPr/>
            </p:nvSpPr>
            <p:spPr>
              <a:xfrm>
                <a:off x="-5960" y="1995093"/>
                <a:ext cx="9144000" cy="67741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4" name="Group 1"/>
              <p:cNvGrpSpPr/>
              <p:nvPr/>
            </p:nvGrpSpPr>
            <p:grpSpPr>
              <a:xfrm>
                <a:off x="346496" y="1995093"/>
                <a:ext cx="8797504" cy="3529507"/>
                <a:chOff x="492546" y="1847345"/>
                <a:chExt cx="8797504" cy="3297931"/>
              </a:xfrm>
            </p:grpSpPr>
            <p:sp>
              <p:nvSpPr>
                <p:cNvPr id="37" name="Rectangle 3"/>
                <p:cNvSpPr txBox="1">
                  <a:spLocks noChangeArrowheads="1"/>
                </p:cNvSpPr>
                <p:nvPr/>
              </p:nvSpPr>
              <p:spPr>
                <a:xfrm>
                  <a:off x="492547" y="1979347"/>
                  <a:ext cx="2481335" cy="413411"/>
                </a:xfrm>
                <a:prstGeom prst="rect">
                  <a:avLst/>
                </a:prstGeom>
              </p:spPr>
              <p:txBody>
                <a:bodyPr anchor="ctr">
                  <a:normAutofit/>
                </a:bodyPr>
                <a:lstStyle>
                  <a:lvl1pPr marL="233363" indent="-233363" algn="l" defTabSz="457200" rtl="0" eaLnBrk="1" latinLnBrk="0" hangingPunct="1">
                    <a:spcBef>
                      <a:spcPct val="20000"/>
                    </a:spcBef>
                    <a:buClr>
                      <a:schemeClr val="bg1">
                        <a:lumMod val="50000"/>
                      </a:schemeClr>
                    </a:buClr>
                    <a:buFont typeface="Arial" panose="020B0604020202020204" pitchFamily="34" charset="0"/>
                    <a:buChar char="•"/>
                    <a:defRPr sz="2200" b="1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90563" indent="-233363" algn="l" defTabSz="457200" rtl="0" eaLnBrk="1" latinLnBrk="0" hangingPunct="1">
                    <a:spcBef>
                      <a:spcPct val="20000"/>
                    </a:spcBef>
                    <a:buClr>
                      <a:srgbClr val="5F5F5F"/>
                    </a:buClr>
                    <a:buFont typeface="Lucida Sans" pitchFamily="34" charset="0"/>
                    <a:buChar char="–"/>
                    <a:defRPr sz="2000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7763" indent="-228600" algn="l" defTabSz="457200" rtl="0" eaLnBrk="1" latinLnBrk="0" hangingPunct="1">
                    <a:spcBef>
                      <a:spcPct val="20000"/>
                    </a:spcBef>
                    <a:buClr>
                      <a:srgbClr val="5F5F5F"/>
                    </a:buClr>
                    <a:buSzPct val="150000"/>
                    <a:buFont typeface="Arial"/>
                    <a:buChar char="•"/>
                    <a:defRPr sz="1800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4963" indent="-228600" algn="l" defTabSz="457200" rtl="0" eaLnBrk="1" latinLnBrk="0" hangingPunct="1">
                    <a:spcBef>
                      <a:spcPct val="20000"/>
                    </a:spcBef>
                    <a:buClr>
                      <a:srgbClr val="5F5F5F"/>
                    </a:buClr>
                    <a:buFont typeface="Arial"/>
                    <a:buChar char="–"/>
                    <a:defRPr sz="1600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62163" indent="-228600" algn="l" defTabSz="457200" rtl="0" eaLnBrk="1" latinLnBrk="0" hangingPunct="1">
                    <a:spcBef>
                      <a:spcPct val="20000"/>
                    </a:spcBef>
                    <a:buClr>
                      <a:srgbClr val="5F5F5F"/>
                    </a:buClr>
                    <a:buFont typeface="Lucida Sans" pitchFamily="34" charset="0"/>
                    <a:buChar char="…"/>
                    <a:defRPr sz="1600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 fontAlgn="auto">
                    <a:spcAft>
                      <a:spcPts val="0"/>
                    </a:spcAft>
                    <a:buClr>
                      <a:prstClr val="white">
                        <a:lumMod val="50000"/>
                      </a:prstClr>
                    </a:buClr>
                    <a:buFont typeface="Arial" panose="020B0604020202020204" pitchFamily="34" charset="0"/>
                    <a:buNone/>
                  </a:pPr>
                  <a:r>
                    <a:rPr lang="en-US" sz="1800" dirty="0" smtClean="0">
                      <a:solidFill>
                        <a:schemeClr val="tx1"/>
                      </a:solidFill>
                    </a:rPr>
                    <a:t>Stage 0 macular hole</a:t>
                  </a:r>
                </a:p>
              </p:txBody>
            </p:sp>
            <p:sp>
              <p:nvSpPr>
                <p:cNvPr id="38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4527392" y="2334598"/>
                  <a:ext cx="184731" cy="6039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itchFamily="18" charset="0"/>
                      <a:cs typeface="Arial" pitchFamily="34" charset="0"/>
                    </a:defRPr>
                  </a:lvl9pPr>
                </a:lstStyle>
                <a:p>
                  <a:pPr algn="ctr"/>
                  <a:endParaRPr lang="en-US" sz="3600" b="1" dirty="0">
                    <a:solidFill>
                      <a:srgbClr val="0F243E"/>
                    </a:solidFill>
                    <a:latin typeface="Calibri" panose="020F0502020204030204" pitchFamily="34" charset="0"/>
                  </a:endParaRPr>
                </a:p>
              </p:txBody>
            </p:sp>
            <p:grpSp>
              <p:nvGrpSpPr>
                <p:cNvPr id="39" name="Group 40"/>
                <p:cNvGrpSpPr/>
                <p:nvPr/>
              </p:nvGrpSpPr>
              <p:grpSpPr>
                <a:xfrm>
                  <a:off x="5130298" y="1946023"/>
                  <a:ext cx="3366003" cy="480060"/>
                  <a:chOff x="5130297" y="1985097"/>
                  <a:chExt cx="3366003" cy="640080"/>
                </a:xfrm>
              </p:grpSpPr>
              <p:sp>
                <p:nvSpPr>
                  <p:cNvPr id="60" name="Rectangle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20847" y="1985097"/>
                    <a:ext cx="2775453" cy="6400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•"/>
                      <a:defRPr sz="3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–"/>
                      <a:defRPr sz="2800">
                        <a:solidFill>
                          <a:schemeClr val="tx1"/>
                        </a:solidFill>
                        <a:latin typeface="+mn-lt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–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5pPr>
                    <a:lvl6pPr marL="25146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6pPr>
                    <a:lvl7pPr marL="29718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7pPr>
                    <a:lvl8pPr marL="3429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8pPr>
                    <a:lvl9pPr marL="3886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9pPr>
                  </a:lstStyle>
                  <a:p>
                    <a:pPr marL="0" indent="0">
                      <a:buFontTx/>
                      <a:buNone/>
                    </a:pPr>
                    <a:r>
                      <a:rPr lang="en-US" sz="1800" b="1" dirty="0" smtClean="0"/>
                      <a:t>VMA in contralateral eye</a:t>
                    </a:r>
                  </a:p>
                </p:txBody>
              </p:sp>
              <p:sp>
                <p:nvSpPr>
                  <p:cNvPr id="61" name="Right Arrow 36"/>
                  <p:cNvSpPr/>
                  <p:nvPr/>
                </p:nvSpPr>
                <p:spPr>
                  <a:xfrm>
                    <a:off x="5130297" y="2147975"/>
                    <a:ext cx="485775" cy="314325"/>
                  </a:xfrm>
                  <a:prstGeom prst="rightArrow">
                    <a:avLst/>
                  </a:prstGeom>
                  <a:noFill/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dirty="0">
                      <a:solidFill>
                        <a:srgbClr val="0F243E"/>
                      </a:solidFill>
                    </a:endParaRPr>
                  </a:p>
                </p:txBody>
              </p:sp>
            </p:grpSp>
            <p:pic>
              <p:nvPicPr>
                <p:cNvPr id="40" name="Picture 7" descr="oct8 120d 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200" b="9599"/>
                <a:stretch>
                  <a:fillRect/>
                </a:stretch>
              </p:blipFill>
              <p:spPr bwMode="auto">
                <a:xfrm>
                  <a:off x="3097282" y="1847345"/>
                  <a:ext cx="2148840" cy="6329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1" name="Group 37"/>
                <p:cNvGrpSpPr/>
                <p:nvPr/>
              </p:nvGrpSpPr>
              <p:grpSpPr>
                <a:xfrm>
                  <a:off x="492547" y="3143626"/>
                  <a:ext cx="8264101" cy="702442"/>
                  <a:chOff x="492546" y="3497319"/>
                  <a:chExt cx="8264101" cy="936588"/>
                </a:xfrm>
              </p:grpSpPr>
              <p:sp>
                <p:nvSpPr>
                  <p:cNvPr id="56" name="Rectangle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2546" y="3710728"/>
                    <a:ext cx="2481335" cy="5117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lvl1pPr marL="231775" indent="-231775" algn="l" rtl="0" fontAlgn="base">
                      <a:spcBef>
                        <a:spcPts val="600"/>
                      </a:spcBef>
                      <a:spcAft>
                        <a:spcPts val="400"/>
                      </a:spcAft>
                      <a:buFont typeface="Arial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fontAlgn="base">
                      <a:spcBef>
                        <a:spcPts val="400"/>
                      </a:spcBef>
                      <a:spcAft>
                        <a:spcPts val="400"/>
                      </a:spcAft>
                      <a:buFont typeface="Arial" charset="0"/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fontAlgn="base">
                      <a:spcBef>
                        <a:spcPts val="400"/>
                      </a:spcBef>
                      <a:spcAft>
                        <a:spcPts val="400"/>
                      </a:spcAft>
                      <a:buFont typeface="Arial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fontAlgn="base">
                      <a:spcBef>
                        <a:spcPts val="400"/>
                      </a:spcBef>
                      <a:spcAft>
                        <a:spcPts val="400"/>
                      </a:spcAft>
                      <a:buFont typeface="Arial" charset="0"/>
                      <a:buChar char="–"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fontAlgn="base">
                      <a:spcBef>
                        <a:spcPts val="400"/>
                      </a:spcBef>
                      <a:spcAft>
                        <a:spcPts val="400"/>
                      </a:spcAft>
                      <a:buFont typeface="Arial" charset="0"/>
                      <a:buChar char="»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buFont typeface="Arial" charset="0"/>
                      <a:buNone/>
                    </a:pPr>
                    <a:r>
                      <a:rPr lang="en-US" sz="1800" b="1" dirty="0" smtClean="0"/>
                      <a:t>Stage 2 macular hole</a:t>
                    </a:r>
                  </a:p>
                </p:txBody>
              </p:sp>
              <p:sp>
                <p:nvSpPr>
                  <p:cNvPr id="57" name="Rectangle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20846" y="3497319"/>
                    <a:ext cx="3035801" cy="9365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•"/>
                      <a:defRPr sz="3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–"/>
                      <a:defRPr sz="2800">
                        <a:solidFill>
                          <a:schemeClr val="tx1"/>
                        </a:solidFill>
                        <a:latin typeface="+mn-lt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–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5pPr>
                    <a:lvl6pPr marL="25146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6pPr>
                    <a:lvl7pPr marL="29718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7pPr>
                    <a:lvl8pPr marL="3429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8pPr>
                    <a:lvl9pPr marL="3886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9pPr>
                  </a:lstStyle>
                  <a:p>
                    <a:pPr marL="0" indent="0">
                      <a:lnSpc>
                        <a:spcPct val="85000"/>
                      </a:lnSpc>
                      <a:buFontTx/>
                      <a:buNone/>
                    </a:pPr>
                    <a:r>
                      <a:rPr lang="en-US" sz="1800" b="1" dirty="0" smtClean="0"/>
                      <a:t>FTMH – small (≤250 µm) or medium (&gt;250 but ≤400 µm)</a:t>
                    </a:r>
                  </a:p>
                </p:txBody>
              </p:sp>
              <p:sp>
                <p:nvSpPr>
                  <p:cNvPr id="58" name="Right Arrow 41"/>
                  <p:cNvSpPr/>
                  <p:nvPr/>
                </p:nvSpPr>
                <p:spPr>
                  <a:xfrm>
                    <a:off x="5130297" y="3866299"/>
                    <a:ext cx="485775" cy="314325"/>
                  </a:xfrm>
                  <a:prstGeom prst="rightArrow">
                    <a:avLst/>
                  </a:prstGeom>
                  <a:noFill/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dirty="0">
                      <a:solidFill>
                        <a:srgbClr val="0F243E"/>
                      </a:solidFill>
                    </a:endParaRPr>
                  </a:p>
                </p:txBody>
              </p:sp>
              <p:pic>
                <p:nvPicPr>
                  <p:cNvPr id="59" name="Picture 14" descr="OS Line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grayscl/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</a:extLst>
                  </a:blip>
                  <a:srcRect l="15298" r="13442" b="4979"/>
                  <a:stretch/>
                </p:blipFill>
                <p:spPr bwMode="auto">
                  <a:xfrm>
                    <a:off x="3097281" y="3545804"/>
                    <a:ext cx="2148840" cy="8473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grpSp>
              <p:nvGrpSpPr>
                <p:cNvPr id="42" name="Group 35"/>
                <p:cNvGrpSpPr/>
                <p:nvPr/>
              </p:nvGrpSpPr>
              <p:grpSpPr>
                <a:xfrm>
                  <a:off x="492546" y="4495800"/>
                  <a:ext cx="8708734" cy="649476"/>
                  <a:chOff x="492546" y="5029200"/>
                  <a:chExt cx="8708734" cy="865968"/>
                </a:xfrm>
              </p:grpSpPr>
              <p:sp>
                <p:nvSpPr>
                  <p:cNvPr id="52" name="Rectangle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2546" y="5233584"/>
                    <a:ext cx="248133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lvl1pPr marL="231775" indent="-231775" algn="l" rtl="0" fontAlgn="base">
                      <a:spcBef>
                        <a:spcPts val="600"/>
                      </a:spcBef>
                      <a:spcAft>
                        <a:spcPts val="400"/>
                      </a:spcAft>
                      <a:buFont typeface="Arial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fontAlgn="base">
                      <a:spcBef>
                        <a:spcPts val="400"/>
                      </a:spcBef>
                      <a:spcAft>
                        <a:spcPts val="400"/>
                      </a:spcAft>
                      <a:buFont typeface="Arial" charset="0"/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fontAlgn="base">
                      <a:spcBef>
                        <a:spcPts val="400"/>
                      </a:spcBef>
                      <a:spcAft>
                        <a:spcPts val="400"/>
                      </a:spcAft>
                      <a:buFont typeface="Arial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fontAlgn="base">
                      <a:spcBef>
                        <a:spcPts val="400"/>
                      </a:spcBef>
                      <a:spcAft>
                        <a:spcPts val="400"/>
                      </a:spcAft>
                      <a:buFont typeface="Arial" charset="0"/>
                      <a:buChar char="–"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fontAlgn="base">
                      <a:spcBef>
                        <a:spcPts val="400"/>
                      </a:spcBef>
                      <a:spcAft>
                        <a:spcPts val="400"/>
                      </a:spcAft>
                      <a:buFont typeface="Arial" charset="0"/>
                      <a:buChar char="»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buFont typeface="Arial" charset="0"/>
                      <a:buNone/>
                    </a:pPr>
                    <a:r>
                      <a:rPr lang="en-US" sz="1800" b="1" dirty="0" smtClean="0"/>
                      <a:t>Stage 4 macular hole</a:t>
                    </a:r>
                  </a:p>
                </p:txBody>
              </p:sp>
              <p:sp>
                <p:nvSpPr>
                  <p:cNvPr id="53" name="Rectangle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20847" y="5186387"/>
                    <a:ext cx="3480433" cy="6400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•"/>
                      <a:defRPr sz="3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–"/>
                      <a:defRPr sz="2800">
                        <a:solidFill>
                          <a:schemeClr val="tx1"/>
                        </a:solidFill>
                        <a:latin typeface="+mn-lt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–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5pPr>
                    <a:lvl6pPr marL="25146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6pPr>
                    <a:lvl7pPr marL="29718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7pPr>
                    <a:lvl8pPr marL="3429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8pPr>
                    <a:lvl9pPr marL="3886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9pPr>
                  </a:lstStyle>
                  <a:p>
                    <a:pPr marL="0" indent="0">
                      <a:lnSpc>
                        <a:spcPct val="85000"/>
                      </a:lnSpc>
                      <a:buFontTx/>
                      <a:buNone/>
                    </a:pPr>
                    <a:r>
                      <a:rPr lang="en-US" sz="1800" b="1" dirty="0" smtClean="0"/>
                      <a:t>FTMH – No VMA can be small, </a:t>
                    </a:r>
                    <a:br>
                      <a:rPr lang="en-US" sz="1800" b="1" dirty="0" smtClean="0"/>
                    </a:br>
                    <a:r>
                      <a:rPr lang="en-US" sz="1800" b="1" dirty="0" smtClean="0"/>
                      <a:t>medium, large</a:t>
                    </a:r>
                    <a:endParaRPr lang="en-US" sz="1800" b="1" dirty="0"/>
                  </a:p>
                </p:txBody>
              </p:sp>
              <p:sp>
                <p:nvSpPr>
                  <p:cNvPr id="54" name="Right Arrow 46"/>
                  <p:cNvSpPr/>
                  <p:nvPr/>
                </p:nvSpPr>
                <p:spPr>
                  <a:xfrm>
                    <a:off x="5130297" y="5305021"/>
                    <a:ext cx="485775" cy="314325"/>
                  </a:xfrm>
                  <a:prstGeom prst="rightArrow">
                    <a:avLst/>
                  </a:prstGeom>
                  <a:noFill/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dirty="0">
                      <a:solidFill>
                        <a:srgbClr val="0F243E"/>
                      </a:solidFill>
                    </a:endParaRPr>
                  </a:p>
                </p:txBody>
              </p:sp>
              <p:pic>
                <p:nvPicPr>
                  <p:cNvPr id="55" name="Picture 11" descr="11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</a:extLst>
                  </a:blip>
                  <a:srcRect l="15135"/>
                  <a:stretch/>
                </p:blipFill>
                <p:spPr bwMode="auto">
                  <a:xfrm>
                    <a:off x="3097282" y="5029200"/>
                    <a:ext cx="2148840" cy="8659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grpSp>
              <p:nvGrpSpPr>
                <p:cNvPr id="43" name="Group 36"/>
                <p:cNvGrpSpPr/>
                <p:nvPr/>
              </p:nvGrpSpPr>
              <p:grpSpPr>
                <a:xfrm>
                  <a:off x="492546" y="3926338"/>
                  <a:ext cx="8797504" cy="480060"/>
                  <a:chOff x="492546" y="4548818"/>
                  <a:chExt cx="8797504" cy="640080"/>
                </a:xfrm>
              </p:grpSpPr>
              <p:sp>
                <p:nvSpPr>
                  <p:cNvPr id="49" name="Rectangle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2546" y="4646309"/>
                    <a:ext cx="2481335" cy="4451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lvl1pPr marL="231775" indent="-231775" algn="l" rtl="0" fontAlgn="base">
                      <a:spcBef>
                        <a:spcPts val="600"/>
                      </a:spcBef>
                      <a:spcAft>
                        <a:spcPts val="400"/>
                      </a:spcAft>
                      <a:buFont typeface="Arial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fontAlgn="base">
                      <a:spcBef>
                        <a:spcPts val="400"/>
                      </a:spcBef>
                      <a:spcAft>
                        <a:spcPts val="400"/>
                      </a:spcAft>
                      <a:buFont typeface="Arial" charset="0"/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fontAlgn="base">
                      <a:spcBef>
                        <a:spcPts val="400"/>
                      </a:spcBef>
                      <a:spcAft>
                        <a:spcPts val="400"/>
                      </a:spcAft>
                      <a:buFont typeface="Arial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fontAlgn="base">
                      <a:spcBef>
                        <a:spcPts val="400"/>
                      </a:spcBef>
                      <a:spcAft>
                        <a:spcPts val="400"/>
                      </a:spcAft>
                      <a:buFont typeface="Arial" charset="0"/>
                      <a:buChar char="–"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fontAlgn="base">
                      <a:spcBef>
                        <a:spcPts val="400"/>
                      </a:spcBef>
                      <a:spcAft>
                        <a:spcPts val="400"/>
                      </a:spcAft>
                      <a:buFont typeface="Arial" charset="0"/>
                      <a:buChar char="»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buFont typeface="Arial" charset="0"/>
                      <a:buNone/>
                    </a:pPr>
                    <a:r>
                      <a:rPr lang="en-US" sz="1800" b="1" dirty="0" smtClean="0"/>
                      <a:t>Stage 3 macular hole</a:t>
                    </a:r>
                  </a:p>
                </p:txBody>
              </p:sp>
              <p:sp>
                <p:nvSpPr>
                  <p:cNvPr id="50" name="Rectangle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20847" y="4548818"/>
                    <a:ext cx="3569203" cy="6400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•"/>
                      <a:defRPr sz="3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–"/>
                      <a:defRPr sz="2800">
                        <a:solidFill>
                          <a:schemeClr val="tx1"/>
                        </a:solidFill>
                        <a:latin typeface="+mn-lt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–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5pPr>
                    <a:lvl6pPr marL="25146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6pPr>
                    <a:lvl7pPr marL="29718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7pPr>
                    <a:lvl8pPr marL="3429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8pPr>
                    <a:lvl9pPr marL="3886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9pPr>
                  </a:lstStyle>
                  <a:p>
                    <a:pPr marL="0" indent="0">
                      <a:buFontTx/>
                      <a:buNone/>
                    </a:pPr>
                    <a:r>
                      <a:rPr lang="en-US" sz="1800" b="1" dirty="0" smtClean="0"/>
                      <a:t>FTMH – medium or large (&gt;400 µm)</a:t>
                    </a:r>
                  </a:p>
                </p:txBody>
              </p:sp>
              <p:sp>
                <p:nvSpPr>
                  <p:cNvPr id="51" name="Right Arrow 51"/>
                  <p:cNvSpPr/>
                  <p:nvPr/>
                </p:nvSpPr>
                <p:spPr>
                  <a:xfrm>
                    <a:off x="5130297" y="4711697"/>
                    <a:ext cx="485775" cy="314325"/>
                  </a:xfrm>
                  <a:prstGeom prst="rightArrow">
                    <a:avLst/>
                  </a:prstGeom>
                  <a:noFill/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dirty="0">
                      <a:solidFill>
                        <a:srgbClr val="0F243E"/>
                      </a:solidFill>
                    </a:endParaRPr>
                  </a:p>
                </p:txBody>
              </p:sp>
            </p:grpSp>
            <p:grpSp>
              <p:nvGrpSpPr>
                <p:cNvPr id="44" name="Group 38"/>
                <p:cNvGrpSpPr/>
                <p:nvPr/>
              </p:nvGrpSpPr>
              <p:grpSpPr>
                <a:xfrm>
                  <a:off x="492547" y="2514282"/>
                  <a:ext cx="8797503" cy="629340"/>
                  <a:chOff x="492546" y="2689816"/>
                  <a:chExt cx="8797503" cy="839120"/>
                </a:xfrm>
              </p:grpSpPr>
              <p:sp>
                <p:nvSpPr>
                  <p:cNvPr id="45" name="Rectangle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2546" y="2801798"/>
                    <a:ext cx="2481335" cy="60836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>
                    <a:lvl1pPr marL="231775" indent="-231775" algn="l" rtl="0" fontAlgn="base">
                      <a:spcBef>
                        <a:spcPts val="600"/>
                      </a:spcBef>
                      <a:spcAft>
                        <a:spcPts val="400"/>
                      </a:spcAft>
                      <a:buFont typeface="Arial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fontAlgn="base">
                      <a:spcBef>
                        <a:spcPts val="400"/>
                      </a:spcBef>
                      <a:spcAft>
                        <a:spcPts val="400"/>
                      </a:spcAft>
                      <a:buFont typeface="Arial" charset="0"/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fontAlgn="base">
                      <a:spcBef>
                        <a:spcPts val="400"/>
                      </a:spcBef>
                      <a:spcAft>
                        <a:spcPts val="400"/>
                      </a:spcAft>
                      <a:buFont typeface="Arial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fontAlgn="base">
                      <a:spcBef>
                        <a:spcPts val="400"/>
                      </a:spcBef>
                      <a:spcAft>
                        <a:spcPts val="400"/>
                      </a:spcAft>
                      <a:buFont typeface="Arial" charset="0"/>
                      <a:buChar char="–"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fontAlgn="base">
                      <a:spcBef>
                        <a:spcPts val="400"/>
                      </a:spcBef>
                      <a:spcAft>
                        <a:spcPts val="400"/>
                      </a:spcAft>
                      <a:buFont typeface="Arial" charset="0"/>
                      <a:buChar char="»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r">
                      <a:buFont typeface="Arial" charset="0"/>
                      <a:buNone/>
                    </a:pPr>
                    <a:r>
                      <a:rPr lang="en-US" sz="1800" b="1" dirty="0" smtClean="0"/>
                      <a:t>Stage 1 macular hole</a:t>
                    </a:r>
                  </a:p>
                </p:txBody>
              </p:sp>
              <p:sp>
                <p:nvSpPr>
                  <p:cNvPr id="46" name="Rectangle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20847" y="2794748"/>
                    <a:ext cx="3569202" cy="6400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•"/>
                      <a:defRPr sz="3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–"/>
                      <a:defRPr sz="2800">
                        <a:solidFill>
                          <a:schemeClr val="tx1"/>
                        </a:solidFill>
                        <a:latin typeface="+mn-lt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–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5pPr>
                    <a:lvl6pPr marL="25146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6pPr>
                    <a:lvl7pPr marL="29718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7pPr>
                    <a:lvl8pPr marL="3429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8pPr>
                    <a:lvl9pPr marL="3886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9pPr>
                  </a:lstStyle>
                  <a:p>
                    <a:pPr marL="0" indent="0">
                      <a:buFontTx/>
                      <a:buNone/>
                    </a:pPr>
                    <a:r>
                      <a:rPr lang="en-US" sz="1800" b="1" dirty="0" smtClean="0"/>
                      <a:t>Symptomatic VMA (or VMT)</a:t>
                    </a:r>
                  </a:p>
                </p:txBody>
              </p:sp>
              <p:sp>
                <p:nvSpPr>
                  <p:cNvPr id="47" name="Right Arrow 57"/>
                  <p:cNvSpPr/>
                  <p:nvPr/>
                </p:nvSpPr>
                <p:spPr>
                  <a:xfrm>
                    <a:off x="5130297" y="3012843"/>
                    <a:ext cx="485775" cy="314325"/>
                  </a:xfrm>
                  <a:prstGeom prst="rightArrow">
                    <a:avLst/>
                  </a:prstGeom>
                  <a:noFill/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dirty="0">
                      <a:solidFill>
                        <a:srgbClr val="0F243E"/>
                      </a:solidFill>
                    </a:endParaRPr>
                  </a:p>
                </p:txBody>
              </p:sp>
              <p:pic>
                <p:nvPicPr>
                  <p:cNvPr id="48" name="Picture 11" descr="11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 bwMode="auto">
                  <a:xfrm>
                    <a:off x="3097281" y="2689816"/>
                    <a:ext cx="2148840" cy="83912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  <a:effectLst/>
                </p:spPr>
              </p:pic>
            </p:grpSp>
          </p:grpSp>
          <p:sp>
            <p:nvSpPr>
              <p:cNvPr id="35" name="Rectangle 53"/>
              <p:cNvSpPr/>
              <p:nvPr/>
            </p:nvSpPr>
            <p:spPr>
              <a:xfrm>
                <a:off x="671302" y="1524000"/>
                <a:ext cx="2218230" cy="43456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2540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Gass</a:t>
                </a:r>
                <a:r>
                  <a:rPr lang="en-US" b="1" baseline="30000" dirty="0">
                    <a:solidFill>
                      <a:schemeClr val="bg1"/>
                    </a:solidFill>
                  </a:rPr>
                  <a:t>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Rectangle 62"/>
              <p:cNvSpPr/>
              <p:nvPr/>
            </p:nvSpPr>
            <p:spPr>
              <a:xfrm>
                <a:off x="5574797" y="1524001"/>
                <a:ext cx="2775454" cy="44232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2540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NEW (IVTS)</a:t>
                </a:r>
                <a:r>
                  <a:rPr lang="en-US" b="1" baseline="30000" dirty="0" smtClean="0">
                    <a:solidFill>
                      <a:schemeClr val="bg1"/>
                    </a:solidFill>
                  </a:rPr>
                  <a:t>2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2" name="Immagine 6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51232" y="4127146"/>
              <a:ext cx="2145978" cy="676715"/>
            </a:xfrm>
            <a:prstGeom prst="rect">
              <a:avLst/>
            </a:prstGeom>
          </p:spPr>
        </p:pic>
      </p:grpSp>
      <p:sp>
        <p:nvSpPr>
          <p:cNvPr id="64" name="Text Placeholder 8"/>
          <p:cNvSpPr txBox="1">
            <a:spLocks/>
          </p:cNvSpPr>
          <p:nvPr/>
        </p:nvSpPr>
        <p:spPr>
          <a:xfrm>
            <a:off x="457200" y="6361003"/>
            <a:ext cx="6521450" cy="878416"/>
          </a:xfrm>
          <a:prstGeom prst="rect">
            <a:avLst/>
          </a:prstGeom>
        </p:spPr>
        <p:txBody>
          <a:bodyPr/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28600" indent="-228600">
              <a:buFont typeface="Wingdings"/>
              <a:buAutoNum type="arabicPeriod"/>
            </a:pPr>
            <a:r>
              <a:rPr lang="en-US" sz="1000" smtClean="0">
                <a:solidFill>
                  <a:schemeClr val="bg1"/>
                </a:solidFill>
              </a:rPr>
              <a:t>Wender J, Jumper JM. </a:t>
            </a:r>
            <a:r>
              <a:rPr lang="en-US" sz="1000" i="1" smtClean="0">
                <a:solidFill>
                  <a:schemeClr val="bg1"/>
                </a:solidFill>
              </a:rPr>
              <a:t>Rev Ophthalmol</a:t>
            </a:r>
            <a:r>
              <a:rPr lang="en-US" sz="1000" smtClean="0">
                <a:solidFill>
                  <a:schemeClr val="bg1"/>
                </a:solidFill>
              </a:rPr>
              <a:t>. February 15, 2007.</a:t>
            </a:r>
          </a:p>
          <a:p>
            <a:pPr marL="228600" indent="-228600">
              <a:buFontTx/>
              <a:buAutoNum type="arabicPeriod"/>
            </a:pPr>
            <a:r>
              <a:rPr lang="en-US" sz="1000" smtClean="0">
                <a:solidFill>
                  <a:schemeClr val="bg1"/>
                </a:solidFill>
              </a:rPr>
              <a:t>Duker JS, et al. </a:t>
            </a:r>
            <a:r>
              <a:rPr lang="en-US" sz="1000" i="1" smtClean="0">
                <a:solidFill>
                  <a:schemeClr val="bg1"/>
                </a:solidFill>
              </a:rPr>
              <a:t>Ophthalmology</a:t>
            </a:r>
            <a:r>
              <a:rPr lang="en-US" sz="1000" smtClean="0">
                <a:solidFill>
                  <a:schemeClr val="bg1"/>
                </a:solidFill>
              </a:rPr>
              <a:t>. 2013:120(12):2611-2619.  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media-s3.blogosfere.it/pianetafumetto/images/205752_180162612031718_177138449000801_393833_1646570_n.jpg"/>
          <p:cNvPicPr>
            <a:picLocks noChangeAspect="1" noChangeArrowheads="1"/>
          </p:cNvPicPr>
          <p:nvPr/>
        </p:nvPicPr>
        <p:blipFill>
          <a:blip r:embed="rId11" cstate="print"/>
          <a:srcRect l="6646" t="9142" r="7966" b="26571"/>
          <a:stretch>
            <a:fillRect/>
          </a:stretch>
        </p:blipFill>
        <p:spPr bwMode="auto">
          <a:xfrm>
            <a:off x="2144487" y="0"/>
            <a:ext cx="4648200" cy="1999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108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>
          <a:xfrm>
            <a:off x="547816" y="781108"/>
            <a:ext cx="8229600" cy="4722283"/>
          </a:xfrm>
          <a:prstGeom prst="rect">
            <a:avLst/>
          </a:prstGeom>
        </p:spPr>
        <p:txBody>
          <a:bodyPr/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1800" dirty="0" smtClean="0"/>
              <a:t>The new OCT-based anatomic International Classification System for </a:t>
            </a:r>
            <a:r>
              <a:rPr lang="en-GB" sz="1800" dirty="0" err="1" smtClean="0"/>
              <a:t>Vitreomacular</a:t>
            </a:r>
            <a:r>
              <a:rPr lang="en-GB" sz="1800" dirty="0" smtClean="0"/>
              <a:t> Adhesion, Traction, and Macular Hole was developed to allow clinicians to speak a common language when discussing diseases of the VMI</a:t>
            </a:r>
          </a:p>
          <a:p>
            <a:endParaRPr lang="en-GB" sz="1800" dirty="0" smtClean="0"/>
          </a:p>
          <a:p>
            <a:r>
              <a:rPr lang="en-GB" sz="1800" dirty="0" smtClean="0"/>
              <a:t>It is purely anatomically based, without regard to symptoms or fellow eye status</a:t>
            </a:r>
          </a:p>
          <a:p>
            <a:endParaRPr lang="en-GB" sz="1800" dirty="0" smtClean="0"/>
          </a:p>
          <a:p>
            <a:r>
              <a:rPr lang="en-GB" sz="1800" dirty="0" smtClean="0"/>
              <a:t>Designed to be:</a:t>
            </a:r>
          </a:p>
          <a:p>
            <a:pPr lvl="1"/>
            <a:r>
              <a:rPr lang="en-GB" sz="1600" dirty="0" smtClean="0"/>
              <a:t>Helpful in predicting therapeutic outcomes</a:t>
            </a:r>
          </a:p>
          <a:p>
            <a:pPr lvl="1"/>
            <a:r>
              <a:rPr lang="en-GB" sz="1600" dirty="0" smtClean="0"/>
              <a:t>Useful for the execution and analysis of clinical trials</a:t>
            </a:r>
          </a:p>
          <a:p>
            <a:pPr lvl="1"/>
            <a:r>
              <a:rPr lang="en-GB" sz="1600" dirty="0" smtClean="0"/>
              <a:t>Clinically applicable</a:t>
            </a:r>
          </a:p>
          <a:p>
            <a:pPr lvl="1"/>
            <a:r>
              <a:rPr lang="en-GB" sz="1600" dirty="0" smtClean="0"/>
              <a:t>Easy to remember</a:t>
            </a:r>
          </a:p>
          <a:p>
            <a:pPr lvl="1"/>
            <a:r>
              <a:rPr lang="en-GB" sz="1600" dirty="0" smtClean="0"/>
              <a:t>Simple</a:t>
            </a:r>
          </a:p>
          <a:p>
            <a:pPr lvl="1"/>
            <a:endParaRPr lang="en-GB" sz="1600" dirty="0" smtClean="0"/>
          </a:p>
          <a:p>
            <a:pPr lvl="1"/>
            <a:endParaRPr lang="en-GB" sz="1600" dirty="0" smtClean="0"/>
          </a:p>
          <a:p>
            <a:pPr lvl="1"/>
            <a:endParaRPr lang="en-GB" sz="1600" dirty="0"/>
          </a:p>
        </p:txBody>
      </p:sp>
      <p:pic>
        <p:nvPicPr>
          <p:cNvPr id="3080" name="Picture 8" descr="http://www.rainews.it/dl/img/2015/09/640x344_1442033675685_combo_vinci_pennetta_OK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8147" y="4656591"/>
            <a:ext cx="3349625" cy="1800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356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48" y="708453"/>
            <a:ext cx="7483425" cy="546736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448" y="444843"/>
            <a:ext cx="7508650" cy="748909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113168" y="4985605"/>
            <a:ext cx="69176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Grazie per l’attenzione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391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0"/>
          <p:cNvSpPr txBox="1">
            <a:spLocks/>
          </p:cNvSpPr>
          <p:nvPr/>
        </p:nvSpPr>
        <p:spPr bwMode="auto">
          <a:xfrm>
            <a:off x="457200" y="6303963"/>
            <a:ext cx="8229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rabicPeriod"/>
              <a:defRPr/>
            </a:pPr>
            <a:r>
              <a:rPr lang="en-GB" sz="12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Schneider EW &amp; Johnson MW. </a:t>
            </a:r>
            <a:r>
              <a:rPr lang="en-GB" sz="1200" i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Clin Ophthalmol </a:t>
            </a:r>
            <a:r>
              <a:rPr lang="en-GB" sz="120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2011;5:1151</a:t>
            </a:r>
            <a:r>
              <a:rPr lang="en-US" sz="120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GB" sz="1200" kern="0" dirty="0" smtClean="0">
                <a:solidFill>
                  <a:srgbClr val="4BACC6">
                    <a:lumMod val="40000"/>
                    <a:lumOff val="60000"/>
                  </a:srgbClr>
                </a:solidFill>
                <a:latin typeface="Arial" pitchFamily="34" charset="0"/>
                <a:cs typeface="Arial" pitchFamily="34" charset="0"/>
              </a:rPr>
              <a:t>Johnson MW.</a:t>
            </a:r>
            <a:r>
              <a:rPr lang="en-GB" sz="1200" i="1" kern="0" dirty="0" smtClean="0">
                <a:solidFill>
                  <a:srgbClr val="4BACC6">
                    <a:lumMod val="40000"/>
                    <a:lumOff val="60000"/>
                  </a:srgbClr>
                </a:solidFill>
                <a:latin typeface="Arial" pitchFamily="34" charset="0"/>
                <a:cs typeface="Arial" pitchFamily="34" charset="0"/>
              </a:rPr>
              <a:t> Am J Ophthalmol </a:t>
            </a:r>
            <a:r>
              <a:rPr lang="en-GB" sz="1200" kern="0" dirty="0" smtClean="0">
                <a:solidFill>
                  <a:srgbClr val="4BACC6">
                    <a:lumMod val="40000"/>
                    <a:lumOff val="60000"/>
                  </a:srgbClr>
                </a:solidFill>
                <a:latin typeface="Arial" pitchFamily="34" charset="0"/>
                <a:cs typeface="Arial" pitchFamily="34" charset="0"/>
              </a:rPr>
              <a:t>2010;149:371</a:t>
            </a:r>
            <a:endParaRPr lang="en-GB" sz="1200" kern="0" dirty="0">
              <a:solidFill>
                <a:srgbClr val="4BACC6">
                  <a:lumMod val="40000"/>
                  <a:lumOff val="6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29088" t="13008" r="36580" b="44172"/>
          <a:stretch>
            <a:fillRect/>
          </a:stretch>
        </p:blipFill>
        <p:spPr bwMode="auto">
          <a:xfrm>
            <a:off x="650534" y="2310409"/>
            <a:ext cx="3570051" cy="35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9368" t="13008" r="36300" b="44172"/>
          <a:stretch>
            <a:fillRect/>
          </a:stretch>
        </p:blipFill>
        <p:spPr bwMode="auto">
          <a:xfrm>
            <a:off x="641164" y="2299504"/>
            <a:ext cx="3570050" cy="35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27123" t="13008" r="38825" b="44172"/>
          <a:stretch>
            <a:fillRect/>
          </a:stretch>
        </p:blipFill>
        <p:spPr bwMode="auto">
          <a:xfrm>
            <a:off x="673532" y="2321907"/>
            <a:ext cx="3540868" cy="35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27497" t="13008" r="39199" b="44910"/>
          <a:stretch>
            <a:fillRect/>
          </a:stretch>
        </p:blipFill>
        <p:spPr bwMode="auto">
          <a:xfrm>
            <a:off x="665440" y="2316125"/>
            <a:ext cx="3463047" cy="35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27123" t="13008" r="38825" b="44910"/>
          <a:stretch>
            <a:fillRect/>
          </a:stretch>
        </p:blipFill>
        <p:spPr bwMode="auto">
          <a:xfrm>
            <a:off x="635578" y="2383302"/>
            <a:ext cx="3540868" cy="35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 l="27173" t="13008" r="38895" b="44172"/>
          <a:stretch>
            <a:fillRect/>
          </a:stretch>
        </p:blipFill>
        <p:spPr bwMode="auto">
          <a:xfrm>
            <a:off x="651761" y="2292587"/>
            <a:ext cx="3528392" cy="35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 l="29088" t="13008" r="37497" b="44172"/>
          <a:stretch>
            <a:fillRect/>
          </a:stretch>
        </p:blipFill>
        <p:spPr bwMode="auto">
          <a:xfrm>
            <a:off x="626875" y="2323831"/>
            <a:ext cx="3474629" cy="35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/>
          <a:srcRect l="27965" t="13008" r="39012" b="44172"/>
          <a:stretch>
            <a:fillRect/>
          </a:stretch>
        </p:blipFill>
        <p:spPr bwMode="auto">
          <a:xfrm>
            <a:off x="647257" y="2327689"/>
            <a:ext cx="3433863" cy="35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/>
          <a:srcRect l="28114" t="13008" r="35978" b="44172"/>
          <a:stretch>
            <a:fillRect/>
          </a:stretch>
        </p:blipFill>
        <p:spPr bwMode="auto">
          <a:xfrm>
            <a:off x="4985657" y="2295833"/>
            <a:ext cx="3733800" cy="35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/>
          <a:srcRect l="28114" t="13008" r="36188" b="44172"/>
          <a:stretch>
            <a:fillRect/>
          </a:stretch>
        </p:blipFill>
        <p:spPr bwMode="auto">
          <a:xfrm>
            <a:off x="4996541" y="2292883"/>
            <a:ext cx="3712029" cy="35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 cstate="print"/>
          <a:srcRect l="28010" t="13008" r="36187" b="44910"/>
          <a:stretch>
            <a:fillRect/>
          </a:stretch>
        </p:blipFill>
        <p:spPr bwMode="auto">
          <a:xfrm>
            <a:off x="4996543" y="2348301"/>
            <a:ext cx="3722914" cy="35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3" cstate="print"/>
          <a:srcRect l="28010" t="13008" r="36398" b="44172"/>
          <a:stretch>
            <a:fillRect/>
          </a:stretch>
        </p:blipFill>
        <p:spPr bwMode="auto">
          <a:xfrm>
            <a:off x="4996542" y="2295834"/>
            <a:ext cx="3701143" cy="35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4" cstate="print"/>
          <a:srcRect l="28219" t="13008" r="36188" b="44172"/>
          <a:stretch>
            <a:fillRect/>
          </a:stretch>
        </p:blipFill>
        <p:spPr bwMode="auto">
          <a:xfrm>
            <a:off x="4996542" y="2295833"/>
            <a:ext cx="3701143" cy="35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5" cstate="print"/>
          <a:srcRect l="27905" t="13008" r="36816" b="44910"/>
          <a:stretch>
            <a:fillRect/>
          </a:stretch>
        </p:blipFill>
        <p:spPr bwMode="auto">
          <a:xfrm>
            <a:off x="4985656" y="2315645"/>
            <a:ext cx="3668486" cy="35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6" cstate="print"/>
          <a:srcRect l="28010" t="13008" r="36502" b="44172"/>
          <a:stretch>
            <a:fillRect/>
          </a:stretch>
        </p:blipFill>
        <p:spPr bwMode="auto">
          <a:xfrm>
            <a:off x="4996542" y="2241405"/>
            <a:ext cx="3690258" cy="35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7" cstate="print"/>
          <a:srcRect l="28008" t="13008" r="36555" b="44910"/>
          <a:stretch>
            <a:fillRect/>
          </a:stretch>
        </p:blipFill>
        <p:spPr bwMode="auto">
          <a:xfrm>
            <a:off x="5029200" y="2350389"/>
            <a:ext cx="3657600" cy="347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ttangolo 26"/>
          <p:cNvSpPr/>
          <p:nvPr/>
        </p:nvSpPr>
        <p:spPr>
          <a:xfrm>
            <a:off x="719841" y="476672"/>
            <a:ext cx="76429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DISTACCO POSTERIORE DI VITREO</a:t>
            </a:r>
            <a:endParaRPr lang="it-IT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719841" y="1616556"/>
            <a:ext cx="789437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it-IT" sz="4000" b="1" dirty="0" smtClean="0">
                <a:ln/>
                <a:solidFill>
                  <a:schemeClr val="accent3"/>
                </a:solidFill>
              </a:rPr>
              <a:t>Sineresi 		  		Sinchisi </a:t>
            </a:r>
            <a:endParaRPr lang="it-IT" sz="4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7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7808" t="13008" r="38214" b="44336"/>
          <a:stretch>
            <a:fillRect/>
          </a:stretch>
        </p:blipFill>
        <p:spPr bwMode="auto">
          <a:xfrm>
            <a:off x="805542" y="2417617"/>
            <a:ext cx="3548743" cy="35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8023" t="13008" r="38250" b="44910"/>
          <a:stretch>
            <a:fillRect/>
          </a:stretch>
        </p:blipFill>
        <p:spPr bwMode="auto">
          <a:xfrm>
            <a:off x="816428" y="2417619"/>
            <a:ext cx="3570514" cy="35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27800" t="13008" r="38177" b="44172"/>
          <a:stretch>
            <a:fillRect/>
          </a:stretch>
        </p:blipFill>
        <p:spPr bwMode="auto">
          <a:xfrm>
            <a:off x="816428" y="2441351"/>
            <a:ext cx="3537858" cy="35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27905" t="13008" r="38072" b="44172"/>
          <a:stretch>
            <a:fillRect/>
          </a:stretch>
        </p:blipFill>
        <p:spPr bwMode="auto">
          <a:xfrm>
            <a:off x="827314" y="2408694"/>
            <a:ext cx="3537857" cy="35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32092" t="13008" r="42365" b="44910"/>
          <a:stretch>
            <a:fillRect/>
          </a:stretch>
        </p:blipFill>
        <p:spPr bwMode="auto">
          <a:xfrm>
            <a:off x="5584372" y="2472047"/>
            <a:ext cx="2656115" cy="35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 l="32197" t="13008" r="42260" b="44172"/>
          <a:stretch>
            <a:fillRect/>
          </a:stretch>
        </p:blipFill>
        <p:spPr bwMode="auto">
          <a:xfrm>
            <a:off x="5573487" y="2430466"/>
            <a:ext cx="2656115" cy="35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 l="31674" t="13008" r="41422" b="44910"/>
          <a:stretch>
            <a:fillRect/>
          </a:stretch>
        </p:blipFill>
        <p:spPr bwMode="auto">
          <a:xfrm>
            <a:off x="5529943" y="2472048"/>
            <a:ext cx="2797628" cy="35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/>
          <a:srcRect l="31778" t="13008" r="41631" b="44910"/>
          <a:stretch>
            <a:fillRect/>
          </a:stretch>
        </p:blipFill>
        <p:spPr bwMode="auto">
          <a:xfrm>
            <a:off x="5551715" y="2472049"/>
            <a:ext cx="2764971" cy="35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>
            <a:off x="2051721" y="548680"/>
            <a:ext cx="4977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DPV ANOMALO</a:t>
            </a:r>
            <a:endParaRPr lang="it-IT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574571" y="1460269"/>
            <a:ext cx="5859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Patologia della VMI</a:t>
            </a:r>
            <a:endParaRPr lang="it-IT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51721" y="548680"/>
            <a:ext cx="4977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DPV ANOMALO</a:t>
            </a:r>
            <a:endParaRPr lang="it-IT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574571" y="1460269"/>
            <a:ext cx="5859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Patologia della VMI</a:t>
            </a:r>
            <a:endParaRPr lang="it-IT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448251"/>
            <a:ext cx="7201950" cy="365125"/>
          </a:xfrm>
          <a:prstGeom prst="rect">
            <a:avLst/>
          </a:prstGeom>
        </p:spPr>
        <p:txBody>
          <a:bodyPr/>
          <a:lstStyle/>
          <a:p>
            <a:r>
              <a:rPr lang="en-GB" sz="1200" dirty="0" err="1" smtClean="0"/>
              <a:t>Duker</a:t>
            </a:r>
            <a:r>
              <a:rPr lang="en-GB" sz="1200" dirty="0" smtClean="0"/>
              <a:t> JS </a:t>
            </a:r>
            <a:r>
              <a:rPr lang="en-GB" sz="1200" i="1" dirty="0" smtClean="0"/>
              <a:t>et al. Ophthalmology </a:t>
            </a:r>
            <a:r>
              <a:rPr lang="en-GB" sz="1200" dirty="0" smtClean="0"/>
              <a:t>2013;doi:10.1016/j.ophtha.2013.07.042</a:t>
            </a:r>
            <a:endParaRPr lang="en-GB" sz="1200" dirty="0"/>
          </a:p>
        </p:txBody>
      </p:sp>
      <p:graphicFrame>
        <p:nvGraphicFramePr>
          <p:cNvPr id="5" name="Content Placeholder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731630"/>
              </p:ext>
            </p:extLst>
          </p:nvPr>
        </p:nvGraphicFramePr>
        <p:xfrm>
          <a:off x="646715" y="3429000"/>
          <a:ext cx="7715200" cy="2714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ttangolo 5"/>
          <p:cNvSpPr/>
          <p:nvPr/>
        </p:nvSpPr>
        <p:spPr>
          <a:xfrm>
            <a:off x="611560" y="24725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Partial vitreous detachment with persistent attachment in the macular region</a:t>
            </a:r>
          </a:p>
        </p:txBody>
      </p:sp>
    </p:spTree>
    <p:extLst>
      <p:ext uri="{BB962C8B-B14F-4D97-AF65-F5344CB8AC3E}">
        <p14:creationId xmlns:p14="http://schemas.microsoft.com/office/powerpoint/2010/main" val="1917732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17772" y="1324561"/>
            <a:ext cx="8448303" cy="4727213"/>
            <a:chOff x="177658" y="1122318"/>
            <a:chExt cx="8930707" cy="5146950"/>
          </a:xfrm>
        </p:grpSpPr>
        <p:cxnSp>
          <p:nvCxnSpPr>
            <p:cNvPr id="3" name="Straight Arrow Connector 7"/>
            <p:cNvCxnSpPr>
              <a:cxnSpLocks/>
            </p:cNvCxnSpPr>
            <p:nvPr/>
          </p:nvCxnSpPr>
          <p:spPr>
            <a:xfrm>
              <a:off x="8163725" y="5120894"/>
              <a:ext cx="3154" cy="612466"/>
            </a:xfrm>
            <a:prstGeom prst="straightConnector1">
              <a:avLst/>
            </a:prstGeom>
            <a:ln w="19050" cap="sq">
              <a:solidFill>
                <a:srgbClr val="C5D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8"/>
            <p:cNvCxnSpPr>
              <a:cxnSpLocks/>
            </p:cNvCxnSpPr>
            <p:nvPr/>
          </p:nvCxnSpPr>
          <p:spPr>
            <a:xfrm>
              <a:off x="6399032" y="5084209"/>
              <a:ext cx="1577" cy="649151"/>
            </a:xfrm>
            <a:prstGeom prst="straightConnector1">
              <a:avLst/>
            </a:prstGeom>
            <a:ln w="19050" cap="sq">
              <a:solidFill>
                <a:srgbClr val="C5D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9"/>
            <p:cNvCxnSpPr>
              <a:cxnSpLocks/>
            </p:cNvCxnSpPr>
            <p:nvPr/>
          </p:nvCxnSpPr>
          <p:spPr>
            <a:xfrm>
              <a:off x="4889816" y="3572183"/>
              <a:ext cx="0" cy="1044702"/>
            </a:xfrm>
            <a:prstGeom prst="straightConnector1">
              <a:avLst/>
            </a:prstGeom>
            <a:ln w="19050" cap="sq">
              <a:solidFill>
                <a:srgbClr val="C5D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10"/>
            <p:cNvCxnSpPr>
              <a:cxnSpLocks/>
            </p:cNvCxnSpPr>
            <p:nvPr/>
          </p:nvCxnSpPr>
          <p:spPr>
            <a:xfrm>
              <a:off x="677576" y="3572183"/>
              <a:ext cx="0" cy="1008017"/>
            </a:xfrm>
            <a:prstGeom prst="straightConnector1">
              <a:avLst/>
            </a:prstGeom>
            <a:ln w="19050" cap="sq">
              <a:solidFill>
                <a:srgbClr val="C5D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11"/>
            <p:cNvCxnSpPr>
              <a:cxnSpLocks/>
            </p:cNvCxnSpPr>
            <p:nvPr/>
          </p:nvCxnSpPr>
          <p:spPr>
            <a:xfrm>
              <a:off x="2123710" y="2240388"/>
              <a:ext cx="0" cy="792697"/>
            </a:xfrm>
            <a:prstGeom prst="straightConnector1">
              <a:avLst/>
            </a:prstGeom>
            <a:ln w="19050" cap="sq">
              <a:solidFill>
                <a:srgbClr val="C5D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12"/>
            <p:cNvCxnSpPr>
              <a:cxnSpLocks/>
            </p:cNvCxnSpPr>
            <p:nvPr/>
          </p:nvCxnSpPr>
          <p:spPr>
            <a:xfrm>
              <a:off x="6397454" y="2205299"/>
              <a:ext cx="4732" cy="2411586"/>
            </a:xfrm>
            <a:prstGeom prst="straightConnector1">
              <a:avLst/>
            </a:prstGeom>
            <a:ln w="19050">
              <a:solidFill>
                <a:srgbClr val="C5D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13"/>
            <p:cNvCxnSpPr>
              <a:cxnSpLocks/>
            </p:cNvCxnSpPr>
            <p:nvPr/>
          </p:nvCxnSpPr>
          <p:spPr>
            <a:xfrm>
              <a:off x="8165303" y="2240388"/>
              <a:ext cx="0" cy="2376497"/>
            </a:xfrm>
            <a:prstGeom prst="straightConnector1">
              <a:avLst/>
            </a:prstGeom>
            <a:ln w="19050" cap="sq">
              <a:solidFill>
                <a:srgbClr val="C5D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14"/>
            <p:cNvSpPr>
              <a:spLocks/>
            </p:cNvSpPr>
            <p:nvPr/>
          </p:nvSpPr>
          <p:spPr>
            <a:xfrm>
              <a:off x="1066956" y="5703185"/>
              <a:ext cx="1580611" cy="540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nl-BE" sz="1400" dirty="0">
                  <a:solidFill>
                    <a:srgbClr val="EEECE1"/>
                  </a:solidFill>
                  <a:ea typeface="MS PGothic" pitchFamily="34" charset="-128"/>
                </a:rPr>
                <a:t>Foro Maculare</a:t>
              </a:r>
            </a:p>
            <a:p>
              <a:pPr algn="ctr">
                <a:defRPr/>
              </a:pPr>
              <a:r>
                <a:rPr lang="nl-BE" sz="1400" dirty="0">
                  <a:solidFill>
                    <a:srgbClr val="EEECE1"/>
                  </a:solidFill>
                  <a:ea typeface="MS PGothic" pitchFamily="34" charset="-128"/>
                </a:rPr>
                <a:t>A tutto spessore</a:t>
              </a:r>
            </a:p>
          </p:txBody>
        </p:sp>
        <p:sp>
          <p:nvSpPr>
            <p:cNvPr id="11" name="TextBox 15"/>
            <p:cNvSpPr txBox="1">
              <a:spLocks/>
            </p:cNvSpPr>
            <p:nvPr/>
          </p:nvSpPr>
          <p:spPr>
            <a:xfrm>
              <a:off x="5792475" y="4625517"/>
              <a:ext cx="1216017" cy="51321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Trazione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Vitreopapillare</a:t>
              </a:r>
            </a:p>
          </p:txBody>
        </p:sp>
        <p:sp>
          <p:nvSpPr>
            <p:cNvPr id="12" name="TextBox 16"/>
            <p:cNvSpPr txBox="1">
              <a:spLocks/>
            </p:cNvSpPr>
            <p:nvPr/>
          </p:nvSpPr>
          <p:spPr>
            <a:xfrm>
              <a:off x="1662007" y="1869207"/>
              <a:ext cx="676316" cy="27833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l-BE" sz="1200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Macula</a:t>
              </a:r>
            </a:p>
          </p:txBody>
        </p:sp>
        <p:sp>
          <p:nvSpPr>
            <p:cNvPr id="13" name="TextBox 17"/>
            <p:cNvSpPr txBox="1">
              <a:spLocks/>
            </p:cNvSpPr>
            <p:nvPr/>
          </p:nvSpPr>
          <p:spPr>
            <a:xfrm>
              <a:off x="5782363" y="1869207"/>
              <a:ext cx="1007497" cy="278322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l-BE" sz="1200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Disco</a:t>
              </a:r>
              <a:r>
                <a:rPr lang="nl-BE" sz="1200" dirty="0">
                  <a:solidFill>
                    <a:schemeClr val="bg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 </a:t>
              </a:r>
              <a:r>
                <a:rPr lang="nl-BE" sz="1200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Ottico</a:t>
              </a:r>
            </a:p>
          </p:txBody>
        </p:sp>
        <p:sp>
          <p:nvSpPr>
            <p:cNvPr id="14" name="TextBox 18"/>
            <p:cNvSpPr txBox="1">
              <a:spLocks/>
            </p:cNvSpPr>
            <p:nvPr/>
          </p:nvSpPr>
          <p:spPr>
            <a:xfrm>
              <a:off x="7357434" y="1869207"/>
              <a:ext cx="1129796" cy="2783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l-BE" sz="1200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Base Vitreale </a:t>
              </a:r>
            </a:p>
          </p:txBody>
        </p:sp>
        <p:sp>
          <p:nvSpPr>
            <p:cNvPr id="15" name="TextBox 19"/>
            <p:cNvSpPr txBox="1">
              <a:spLocks/>
            </p:cNvSpPr>
            <p:nvPr/>
          </p:nvSpPr>
          <p:spPr>
            <a:xfrm>
              <a:off x="177658" y="3158219"/>
              <a:ext cx="982265" cy="46387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nl-BE" sz="12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Membrane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Epiretiniche</a:t>
              </a:r>
            </a:p>
          </p:txBody>
        </p:sp>
        <p:sp>
          <p:nvSpPr>
            <p:cNvPr id="16" name="TextBox 20"/>
            <p:cNvSpPr txBox="1">
              <a:spLocks/>
            </p:cNvSpPr>
            <p:nvPr/>
          </p:nvSpPr>
          <p:spPr>
            <a:xfrm>
              <a:off x="1572730" y="3065886"/>
              <a:ext cx="1221563" cy="6494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nl-BE" sz="12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Adesione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Vitreomaculare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focale</a:t>
              </a:r>
            </a:p>
          </p:txBody>
        </p:sp>
        <p:sp>
          <p:nvSpPr>
            <p:cNvPr id="17" name="TextBox 21"/>
            <p:cNvSpPr txBox="1">
              <a:spLocks/>
            </p:cNvSpPr>
            <p:nvPr/>
          </p:nvSpPr>
          <p:spPr>
            <a:xfrm>
              <a:off x="4379736" y="3158219"/>
              <a:ext cx="1007646" cy="46387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nl-BE" sz="12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Retinoschisi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foveale</a:t>
              </a:r>
            </a:p>
          </p:txBody>
        </p:sp>
        <p:sp>
          <p:nvSpPr>
            <p:cNvPr id="18" name="TextBox 22"/>
            <p:cNvSpPr txBox="1">
              <a:spLocks/>
            </p:cNvSpPr>
            <p:nvPr/>
          </p:nvSpPr>
          <p:spPr>
            <a:xfrm>
              <a:off x="247693" y="4625517"/>
              <a:ext cx="859347" cy="51321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Pucker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Maculare</a:t>
              </a:r>
            </a:p>
          </p:txBody>
        </p:sp>
        <p:sp>
          <p:nvSpPr>
            <p:cNvPr id="19" name="TextBox 23"/>
            <p:cNvSpPr txBox="1">
              <a:spLocks/>
            </p:cNvSpPr>
            <p:nvPr/>
          </p:nvSpPr>
          <p:spPr>
            <a:xfrm>
              <a:off x="2479622" y="4633496"/>
              <a:ext cx="884307" cy="718504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Edema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Maculare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Diabetico</a:t>
              </a:r>
            </a:p>
          </p:txBody>
        </p:sp>
        <p:sp>
          <p:nvSpPr>
            <p:cNvPr id="20" name="TextBox 24"/>
            <p:cNvSpPr txBox="1">
              <a:spLocks/>
            </p:cNvSpPr>
            <p:nvPr/>
          </p:nvSpPr>
          <p:spPr>
            <a:xfrm>
              <a:off x="3460014" y="4635203"/>
              <a:ext cx="551546" cy="30646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AMD</a:t>
              </a:r>
            </a:p>
          </p:txBody>
        </p:sp>
        <p:sp>
          <p:nvSpPr>
            <p:cNvPr id="21" name="TextBox 25"/>
            <p:cNvSpPr txBox="1">
              <a:spLocks/>
            </p:cNvSpPr>
            <p:nvPr/>
          </p:nvSpPr>
          <p:spPr>
            <a:xfrm>
              <a:off x="4429252" y="4625517"/>
              <a:ext cx="896100" cy="51321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Foro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Lamellare</a:t>
              </a:r>
            </a:p>
          </p:txBody>
        </p:sp>
        <p:sp>
          <p:nvSpPr>
            <p:cNvPr id="22" name="TextBox 26"/>
            <p:cNvSpPr txBox="1">
              <a:spLocks/>
            </p:cNvSpPr>
            <p:nvPr/>
          </p:nvSpPr>
          <p:spPr>
            <a:xfrm>
              <a:off x="5934669" y="5756051"/>
              <a:ext cx="931628" cy="51321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Emorragia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Vitreale</a:t>
              </a:r>
            </a:p>
          </p:txBody>
        </p:sp>
        <p:sp>
          <p:nvSpPr>
            <p:cNvPr id="23" name="TextBox 27"/>
            <p:cNvSpPr txBox="1">
              <a:spLocks/>
            </p:cNvSpPr>
            <p:nvPr/>
          </p:nvSpPr>
          <p:spPr>
            <a:xfrm>
              <a:off x="7719173" y="4522873"/>
              <a:ext cx="893314" cy="718504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Rottura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Retinica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Periferica</a:t>
              </a:r>
            </a:p>
          </p:txBody>
        </p:sp>
        <p:sp>
          <p:nvSpPr>
            <p:cNvPr id="24" name="TextBox 28"/>
            <p:cNvSpPr txBox="1">
              <a:spLocks/>
            </p:cNvSpPr>
            <p:nvPr/>
          </p:nvSpPr>
          <p:spPr>
            <a:xfrm>
              <a:off x="7677751" y="5756051"/>
              <a:ext cx="976158" cy="51321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Distacco di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Retina</a:t>
              </a:r>
            </a:p>
          </p:txBody>
        </p:sp>
        <p:cxnSp>
          <p:nvCxnSpPr>
            <p:cNvPr id="25" name="Straight Connector 29"/>
            <p:cNvCxnSpPr>
              <a:cxnSpLocks/>
            </p:cNvCxnSpPr>
            <p:nvPr/>
          </p:nvCxnSpPr>
          <p:spPr>
            <a:xfrm>
              <a:off x="179236" y="3895961"/>
              <a:ext cx="8889703" cy="0"/>
            </a:xfrm>
            <a:prstGeom prst="line">
              <a:avLst/>
            </a:prstGeom>
            <a:ln w="12700">
              <a:solidFill>
                <a:schemeClr val="accent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30"/>
            <p:cNvGrpSpPr>
              <a:grpSpLocks/>
            </p:cNvGrpSpPr>
            <p:nvPr/>
          </p:nvGrpSpPr>
          <p:grpSpPr bwMode="auto">
            <a:xfrm>
              <a:off x="2123728" y="1373176"/>
              <a:ext cx="5464682" cy="446423"/>
              <a:chOff x="2123728" y="512704"/>
              <a:chExt cx="5464682" cy="446423"/>
            </a:xfrm>
          </p:grpSpPr>
          <p:cxnSp>
            <p:nvCxnSpPr>
              <p:cNvPr id="51" name="Straight Connector 55"/>
              <p:cNvCxnSpPr>
                <a:cxnSpLocks/>
              </p:cNvCxnSpPr>
              <p:nvPr/>
            </p:nvCxnSpPr>
            <p:spPr>
              <a:xfrm>
                <a:off x="2142634" y="764260"/>
                <a:ext cx="5445477" cy="0"/>
              </a:xfrm>
              <a:prstGeom prst="line">
                <a:avLst/>
              </a:prstGeom>
              <a:ln w="19050" cap="sq">
                <a:solidFill>
                  <a:srgbClr val="C5D5E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6"/>
              <p:cNvCxnSpPr>
                <a:cxnSpLocks/>
              </p:cNvCxnSpPr>
              <p:nvPr/>
            </p:nvCxnSpPr>
            <p:spPr>
              <a:xfrm flipH="1">
                <a:off x="2123710" y="764260"/>
                <a:ext cx="0" cy="194586"/>
              </a:xfrm>
              <a:prstGeom prst="straightConnector1">
                <a:avLst/>
              </a:prstGeom>
              <a:ln w="19050" cap="sq">
                <a:solidFill>
                  <a:srgbClr val="C5D5E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7"/>
              <p:cNvCxnSpPr>
                <a:cxnSpLocks/>
              </p:cNvCxnSpPr>
              <p:nvPr/>
            </p:nvCxnSpPr>
            <p:spPr>
              <a:xfrm flipH="1">
                <a:off x="7588111" y="764260"/>
                <a:ext cx="0" cy="194586"/>
              </a:xfrm>
              <a:prstGeom prst="straightConnector1">
                <a:avLst/>
              </a:prstGeom>
              <a:ln w="19050" cap="sq">
                <a:solidFill>
                  <a:srgbClr val="C5D5E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8"/>
              <p:cNvCxnSpPr>
                <a:cxnSpLocks/>
              </p:cNvCxnSpPr>
              <p:nvPr/>
            </p:nvCxnSpPr>
            <p:spPr>
              <a:xfrm>
                <a:off x="4621722" y="512256"/>
                <a:ext cx="0" cy="252004"/>
              </a:xfrm>
              <a:prstGeom prst="straightConnector1">
                <a:avLst/>
              </a:prstGeom>
              <a:ln w="19050" cap="sq">
                <a:solidFill>
                  <a:srgbClr val="C5D5E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31"/>
            <p:cNvCxnSpPr>
              <a:cxnSpLocks/>
            </p:cNvCxnSpPr>
            <p:nvPr/>
          </p:nvCxnSpPr>
          <p:spPr>
            <a:xfrm>
              <a:off x="677576" y="2415834"/>
              <a:ext cx="4199624" cy="0"/>
            </a:xfrm>
            <a:prstGeom prst="line">
              <a:avLst/>
            </a:prstGeom>
            <a:ln w="19050" cap="sq">
              <a:solidFill>
                <a:srgbClr val="C5D5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32"/>
            <p:cNvCxnSpPr>
              <a:cxnSpLocks/>
            </p:cNvCxnSpPr>
            <p:nvPr/>
          </p:nvCxnSpPr>
          <p:spPr>
            <a:xfrm>
              <a:off x="677576" y="2414239"/>
              <a:ext cx="0" cy="684240"/>
            </a:xfrm>
            <a:prstGeom prst="straightConnector1">
              <a:avLst/>
            </a:prstGeom>
            <a:ln w="19050" cap="sq">
              <a:solidFill>
                <a:srgbClr val="C5D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33"/>
            <p:cNvCxnSpPr>
              <a:cxnSpLocks/>
            </p:cNvCxnSpPr>
            <p:nvPr/>
          </p:nvCxnSpPr>
          <p:spPr>
            <a:xfrm flipH="1">
              <a:off x="4885085" y="2414239"/>
              <a:ext cx="0" cy="684240"/>
            </a:xfrm>
            <a:prstGeom prst="straightConnector1">
              <a:avLst/>
            </a:prstGeom>
            <a:ln w="19050" cap="sq">
              <a:solidFill>
                <a:srgbClr val="C5D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34"/>
            <p:cNvCxnSpPr>
              <a:cxnSpLocks/>
            </p:cNvCxnSpPr>
            <p:nvPr/>
          </p:nvCxnSpPr>
          <p:spPr>
            <a:xfrm>
              <a:off x="3735432" y="4388805"/>
              <a:ext cx="0" cy="215321"/>
            </a:xfrm>
            <a:prstGeom prst="straightConnector1">
              <a:avLst/>
            </a:prstGeom>
            <a:ln w="19050" cap="sq">
              <a:solidFill>
                <a:srgbClr val="C5D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5"/>
            <p:cNvCxnSpPr>
              <a:cxnSpLocks/>
            </p:cNvCxnSpPr>
            <p:nvPr/>
          </p:nvCxnSpPr>
          <p:spPr>
            <a:xfrm>
              <a:off x="2921686" y="4388805"/>
              <a:ext cx="0" cy="215321"/>
            </a:xfrm>
            <a:prstGeom prst="straightConnector1">
              <a:avLst/>
            </a:prstGeom>
            <a:ln w="19050" cap="sq">
              <a:solidFill>
                <a:srgbClr val="C5D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6"/>
            <p:cNvSpPr txBox="1">
              <a:spLocks/>
            </p:cNvSpPr>
            <p:nvPr/>
          </p:nvSpPr>
          <p:spPr>
            <a:xfrm>
              <a:off x="683355" y="2447545"/>
              <a:ext cx="1232399" cy="46387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nl-BE" sz="12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DPV Completo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con fibrosi</a:t>
              </a:r>
            </a:p>
          </p:txBody>
        </p:sp>
        <p:sp>
          <p:nvSpPr>
            <p:cNvPr id="33" name="TextBox 37"/>
            <p:cNvSpPr txBox="1">
              <a:spLocks/>
            </p:cNvSpPr>
            <p:nvPr/>
          </p:nvSpPr>
          <p:spPr>
            <a:xfrm>
              <a:off x="2100161" y="2447545"/>
              <a:ext cx="1658147" cy="46387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nl-BE" sz="12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DPV Incompleto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con adesione foveale</a:t>
              </a:r>
            </a:p>
          </p:txBody>
        </p:sp>
        <p:sp>
          <p:nvSpPr>
            <p:cNvPr id="34" name="TextBox 38"/>
            <p:cNvSpPr txBox="1">
              <a:spLocks/>
            </p:cNvSpPr>
            <p:nvPr/>
          </p:nvSpPr>
          <p:spPr>
            <a:xfrm>
              <a:off x="4221356" y="2447545"/>
              <a:ext cx="1394192" cy="46387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 cap="sq"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nl-BE" sz="12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Separazione 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degli strati retinici</a:t>
              </a:r>
              <a:endParaRPr lang="nl-BE" sz="1200" i="1" dirty="0">
                <a:solidFill>
                  <a:schemeClr val="bg1">
                    <a:lumMod val="10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endParaRPr>
            </a:p>
          </p:txBody>
        </p:sp>
        <p:sp>
          <p:nvSpPr>
            <p:cNvPr id="35" name="TextBox 39"/>
            <p:cNvSpPr txBox="1">
              <a:spLocks/>
            </p:cNvSpPr>
            <p:nvPr/>
          </p:nvSpPr>
          <p:spPr>
            <a:xfrm>
              <a:off x="6444851" y="5164557"/>
              <a:ext cx="1113484" cy="46387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rgbClr val="EEECE1"/>
                  </a:solidFill>
                  <a:latin typeface="+mn-lt"/>
                  <a:ea typeface="MS PGothic" pitchFamily="34" charset="-128"/>
                </a:defRPr>
              </a:lvl1pPr>
            </a:lstStyle>
            <a:p>
              <a:pPr>
                <a:defRPr/>
              </a:pPr>
              <a:r>
                <a:rPr lang="nl-BE" sz="1200" dirty="0" smtClean="0">
                  <a:cs typeface="ＭＳ Ｐゴシック" charset="0"/>
                </a:rPr>
                <a:t>Patologie</a:t>
              </a:r>
            </a:p>
            <a:p>
              <a:pPr>
                <a:defRPr/>
              </a:pPr>
              <a:r>
                <a:rPr lang="nl-BE" sz="1200" dirty="0" smtClean="0">
                  <a:cs typeface="ＭＳ Ｐゴシック" charset="0"/>
                </a:rPr>
                <a:t>Concomitanti</a:t>
              </a:r>
              <a:endParaRPr lang="nl-BE" sz="1200" dirty="0">
                <a:cs typeface="ＭＳ Ｐゴシック" charset="0"/>
              </a:endParaRPr>
            </a:p>
          </p:txBody>
        </p:sp>
        <p:sp>
          <p:nvSpPr>
            <p:cNvPr id="36" name="TextBox 40"/>
            <p:cNvSpPr txBox="1">
              <a:spLocks/>
            </p:cNvSpPr>
            <p:nvPr/>
          </p:nvSpPr>
          <p:spPr>
            <a:xfrm>
              <a:off x="6325260" y="2937227"/>
              <a:ext cx="1887424" cy="46387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ctr">
                <a:defRPr sz="1050">
                  <a:solidFill>
                    <a:srgbClr val="EEECE1"/>
                  </a:solidFill>
                  <a:latin typeface="+mn-lt"/>
                  <a:ea typeface="MS PGothic" pitchFamily="34" charset="-128"/>
                </a:defRPr>
              </a:lvl1pPr>
            </a:lstStyle>
            <a:p>
              <a:pPr>
                <a:defRPr/>
              </a:pPr>
              <a:r>
                <a:rPr lang="nl-BE" sz="1200" dirty="0" smtClean="0">
                  <a:solidFill>
                    <a:schemeClr val="bg1">
                      <a:lumMod val="10000"/>
                    </a:schemeClr>
                  </a:solidFill>
                  <a:cs typeface="ＭＳ Ｐゴシック" charset="0"/>
                </a:rPr>
                <a:t>DPV Incompleto con </a:t>
              </a:r>
            </a:p>
            <a:p>
              <a:pPr>
                <a:defRPr/>
              </a:pPr>
              <a:r>
                <a:rPr lang="nl-BE" sz="1200" dirty="0" smtClean="0">
                  <a:solidFill>
                    <a:schemeClr val="bg1">
                      <a:lumMod val="10000"/>
                    </a:schemeClr>
                  </a:solidFill>
                  <a:cs typeface="ＭＳ Ｐゴシック" charset="0"/>
                </a:rPr>
                <a:t>Adesione del disco ottico</a:t>
              </a:r>
              <a:endParaRPr lang="nl-BE" sz="1200" dirty="0">
                <a:solidFill>
                  <a:schemeClr val="bg1">
                    <a:lumMod val="10000"/>
                  </a:schemeClr>
                </a:solidFill>
                <a:cs typeface="ＭＳ Ｐゴシック" charset="0"/>
              </a:endParaRPr>
            </a:p>
          </p:txBody>
        </p:sp>
        <p:sp>
          <p:nvSpPr>
            <p:cNvPr id="37" name="TextBox 41"/>
            <p:cNvSpPr txBox="1">
              <a:spLocks/>
            </p:cNvSpPr>
            <p:nvPr/>
          </p:nvSpPr>
          <p:spPr>
            <a:xfrm>
              <a:off x="8172780" y="2936786"/>
              <a:ext cx="935585" cy="6494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ctr">
                <a:defRPr sz="1050">
                  <a:solidFill>
                    <a:srgbClr val="EEECE1"/>
                  </a:solidFill>
                  <a:latin typeface="+mn-lt"/>
                  <a:ea typeface="MS PGothic" pitchFamily="34" charset="-128"/>
                </a:defRPr>
              </a:lvl1pPr>
            </a:lstStyle>
            <a:p>
              <a:pPr>
                <a:defRPr/>
              </a:pPr>
              <a:r>
                <a:rPr lang="nl-BE" sz="1200" dirty="0" smtClean="0">
                  <a:solidFill>
                    <a:schemeClr val="bg1">
                      <a:lumMod val="10000"/>
                    </a:schemeClr>
                  </a:solidFill>
                  <a:cs typeface="ＭＳ Ｐゴシック" charset="0"/>
                </a:rPr>
                <a:t>Aumentata</a:t>
              </a:r>
              <a:endParaRPr lang="nl-BE" sz="1200" dirty="0">
                <a:solidFill>
                  <a:schemeClr val="bg1">
                    <a:lumMod val="10000"/>
                  </a:schemeClr>
                </a:solidFill>
                <a:cs typeface="ＭＳ Ｐゴシック" charset="0"/>
              </a:endParaRPr>
            </a:p>
            <a:p>
              <a:pPr>
                <a:defRPr/>
              </a:pPr>
              <a:r>
                <a:rPr lang="nl-BE" sz="1200" dirty="0" smtClean="0">
                  <a:solidFill>
                    <a:schemeClr val="bg1">
                      <a:lumMod val="10000"/>
                    </a:schemeClr>
                  </a:solidFill>
                  <a:cs typeface="ＭＳ Ｐゴシック" charset="0"/>
                </a:rPr>
                <a:t>Trazione</a:t>
              </a:r>
              <a:endParaRPr lang="nl-BE" sz="1200" dirty="0">
                <a:solidFill>
                  <a:schemeClr val="bg1">
                    <a:lumMod val="10000"/>
                  </a:schemeClr>
                </a:solidFill>
                <a:cs typeface="ＭＳ Ｐゴシック" charset="0"/>
              </a:endParaRPr>
            </a:p>
            <a:p>
              <a:pPr>
                <a:defRPr/>
              </a:pPr>
              <a:r>
                <a:rPr lang="nl-BE" sz="1200" dirty="0" smtClean="0">
                  <a:solidFill>
                    <a:schemeClr val="bg1">
                      <a:lumMod val="10000"/>
                    </a:schemeClr>
                  </a:solidFill>
                  <a:cs typeface="ＭＳ Ｐゴシック" charset="0"/>
                </a:rPr>
                <a:t>Periferica</a:t>
              </a:r>
              <a:endParaRPr lang="nl-BE" sz="1200" dirty="0">
                <a:solidFill>
                  <a:schemeClr val="bg1">
                    <a:lumMod val="10000"/>
                  </a:schemeClr>
                </a:solidFill>
                <a:cs typeface="ＭＳ Ｐゴシック" charset="0"/>
              </a:endParaRPr>
            </a:p>
          </p:txBody>
        </p:sp>
        <p:sp>
          <p:nvSpPr>
            <p:cNvPr id="38" name="TextBox 42"/>
            <p:cNvSpPr txBox="1">
              <a:spLocks/>
            </p:cNvSpPr>
            <p:nvPr/>
          </p:nvSpPr>
          <p:spPr>
            <a:xfrm>
              <a:off x="1154687" y="4625517"/>
              <a:ext cx="1268818" cy="51321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Trazione</a:t>
              </a:r>
            </a:p>
            <a:p>
              <a:pPr algn="ctr">
                <a:defRPr/>
              </a:pPr>
              <a:r>
                <a:rPr lang="nl-BE" sz="1200" dirty="0">
                  <a:solidFill>
                    <a:srgbClr val="EEECE1"/>
                  </a:solidFill>
                  <a:latin typeface="+mn-lt"/>
                  <a:ea typeface="MS PGothic" pitchFamily="34" charset="-128"/>
                  <a:cs typeface="ＭＳ Ｐゴシック" charset="0"/>
                </a:rPr>
                <a:t>Vitreomaculare </a:t>
              </a:r>
            </a:p>
          </p:txBody>
        </p:sp>
        <p:grpSp>
          <p:nvGrpSpPr>
            <p:cNvPr id="39" name="Group 43"/>
            <p:cNvGrpSpPr>
              <a:grpSpLocks/>
            </p:cNvGrpSpPr>
            <p:nvPr/>
          </p:nvGrpSpPr>
          <p:grpSpPr bwMode="auto">
            <a:xfrm>
              <a:off x="1783105" y="3735212"/>
              <a:ext cx="402466" cy="647214"/>
              <a:chOff x="1826883" y="3174521"/>
              <a:chExt cx="402466" cy="631029"/>
            </a:xfrm>
          </p:grpSpPr>
          <p:cxnSp>
            <p:nvCxnSpPr>
              <p:cNvPr id="49" name="Straight Connector 53"/>
              <p:cNvCxnSpPr>
                <a:cxnSpLocks/>
              </p:cNvCxnSpPr>
              <p:nvPr/>
            </p:nvCxnSpPr>
            <p:spPr>
              <a:xfrm>
                <a:off x="2228992" y="3174187"/>
                <a:ext cx="0" cy="608036"/>
              </a:xfrm>
              <a:prstGeom prst="line">
                <a:avLst/>
              </a:prstGeom>
              <a:ln w="19050" cap="sq">
                <a:solidFill>
                  <a:srgbClr val="C5D5E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54"/>
              <p:cNvCxnSpPr>
                <a:cxnSpLocks/>
              </p:cNvCxnSpPr>
              <p:nvPr/>
            </p:nvCxnSpPr>
            <p:spPr>
              <a:xfrm flipH="1">
                <a:off x="1826850" y="3805549"/>
                <a:ext cx="394257" cy="0"/>
              </a:xfrm>
              <a:prstGeom prst="line">
                <a:avLst/>
              </a:prstGeom>
              <a:ln w="19050" cap="sq">
                <a:solidFill>
                  <a:srgbClr val="C5D5E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Arrow Connector 44"/>
            <p:cNvCxnSpPr>
              <a:cxnSpLocks/>
            </p:cNvCxnSpPr>
            <p:nvPr/>
          </p:nvCxnSpPr>
          <p:spPr>
            <a:xfrm>
              <a:off x="1779918" y="4385615"/>
              <a:ext cx="0" cy="216915"/>
            </a:xfrm>
            <a:prstGeom prst="straightConnector1">
              <a:avLst/>
            </a:prstGeom>
            <a:ln w="19050" cap="sq">
              <a:solidFill>
                <a:srgbClr val="C5D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5"/>
            <p:cNvCxnSpPr>
              <a:cxnSpLocks/>
            </p:cNvCxnSpPr>
            <p:nvPr/>
          </p:nvCxnSpPr>
          <p:spPr>
            <a:xfrm>
              <a:off x="1819344" y="5157577"/>
              <a:ext cx="0" cy="504009"/>
            </a:xfrm>
            <a:prstGeom prst="straightConnector1">
              <a:avLst/>
            </a:prstGeom>
            <a:ln w="19050" cap="sq">
              <a:solidFill>
                <a:srgbClr val="C5D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2287165" y="3735211"/>
              <a:ext cx="1440000" cy="647999"/>
              <a:chOff x="2320294" y="3174521"/>
              <a:chExt cx="1197314" cy="614518"/>
            </a:xfrm>
          </p:grpSpPr>
          <p:cxnSp>
            <p:nvCxnSpPr>
              <p:cNvPr id="47" name="Straight Connector 51"/>
              <p:cNvCxnSpPr>
                <a:cxnSpLocks/>
              </p:cNvCxnSpPr>
              <p:nvPr/>
            </p:nvCxnSpPr>
            <p:spPr>
              <a:xfrm>
                <a:off x="2320756" y="3174197"/>
                <a:ext cx="0" cy="606536"/>
              </a:xfrm>
              <a:prstGeom prst="line">
                <a:avLst/>
              </a:prstGeom>
              <a:ln w="19050" cap="sq">
                <a:solidFill>
                  <a:srgbClr val="C5D5E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52"/>
              <p:cNvCxnSpPr>
                <a:cxnSpLocks/>
              </p:cNvCxnSpPr>
              <p:nvPr/>
            </p:nvCxnSpPr>
            <p:spPr>
              <a:xfrm>
                <a:off x="2320756" y="3788295"/>
                <a:ext cx="1197169" cy="0"/>
              </a:xfrm>
              <a:prstGeom prst="line">
                <a:avLst/>
              </a:prstGeom>
              <a:ln w="19050" cap="sq">
                <a:solidFill>
                  <a:srgbClr val="C5D5E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7"/>
            <p:cNvSpPr txBox="1">
              <a:spLocks/>
            </p:cNvSpPr>
            <p:nvPr/>
          </p:nvSpPr>
          <p:spPr>
            <a:xfrm>
              <a:off x="1444243" y="3989952"/>
              <a:ext cx="671717" cy="27832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rgbClr val="EEECE1"/>
                  </a:solidFill>
                  <a:latin typeface="+mn-lt"/>
                  <a:ea typeface="MS PGothic" pitchFamily="34" charset="-128"/>
                </a:defRPr>
              </a:lvl1pPr>
            </a:lstStyle>
            <a:p>
              <a:pPr>
                <a:defRPr/>
              </a:pPr>
              <a:r>
                <a:rPr lang="nl-BE" sz="1200" i="1" dirty="0" smtClean="0">
                  <a:cs typeface="ＭＳ Ｐゴシック" charset="0"/>
                </a:rPr>
                <a:t>Isolata</a:t>
              </a:r>
              <a:endParaRPr lang="nl-BE" sz="1200" i="1" dirty="0">
                <a:cs typeface="ＭＳ Ｐゴシック" charset="0"/>
              </a:endParaRPr>
            </a:p>
          </p:txBody>
        </p:sp>
        <p:sp>
          <p:nvSpPr>
            <p:cNvPr id="44" name="TextBox 48"/>
            <p:cNvSpPr txBox="1">
              <a:spLocks/>
            </p:cNvSpPr>
            <p:nvPr/>
          </p:nvSpPr>
          <p:spPr>
            <a:xfrm>
              <a:off x="2319802" y="3989952"/>
              <a:ext cx="1164544" cy="27832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rgbClr val="EEECE1"/>
                  </a:solidFill>
                  <a:latin typeface="+mn-lt"/>
                  <a:ea typeface="MS PGothic" pitchFamily="34" charset="-128"/>
                </a:defRPr>
              </a:lvl1pPr>
            </a:lstStyle>
            <a:p>
              <a:pPr>
                <a:defRPr/>
              </a:pPr>
              <a:r>
                <a:rPr lang="nl-BE" sz="1200" i="1" dirty="0" smtClean="0">
                  <a:cs typeface="ＭＳ Ｐゴシック" charset="0"/>
                </a:rPr>
                <a:t>Concomitante</a:t>
              </a:r>
              <a:endParaRPr lang="nl-BE" sz="1200" i="1" dirty="0">
                <a:cs typeface="ＭＳ Ｐゴシック" charset="0"/>
              </a:endParaRPr>
            </a:p>
          </p:txBody>
        </p:sp>
        <p:sp>
          <p:nvSpPr>
            <p:cNvPr id="45" name="TextBox 49"/>
            <p:cNvSpPr txBox="1">
              <a:spLocks/>
            </p:cNvSpPr>
            <p:nvPr/>
          </p:nvSpPr>
          <p:spPr>
            <a:xfrm>
              <a:off x="3591503" y="1122318"/>
              <a:ext cx="2054053" cy="309247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FFFF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/>
                  </a:solidFill>
                  <a:latin typeface="+mn-lt"/>
                  <a:ea typeface="MS PGothic" pitchFamily="34" charset="-128"/>
                </a:defRPr>
              </a:lvl1pPr>
            </a:lstStyle>
            <a:p>
              <a:pPr algn="ctr">
                <a:defRPr/>
              </a:pPr>
              <a:r>
                <a:rPr lang="nl-BE" sz="1400" dirty="0" smtClean="0">
                  <a:solidFill>
                    <a:srgbClr val="FFFFFF"/>
                  </a:solidFill>
                  <a:cs typeface="ＭＳ Ｐゴシック" charset="0"/>
                </a:rPr>
                <a:t>Adesioni Vitreoretiniche</a:t>
              </a:r>
              <a:endParaRPr lang="nl-BE" sz="1400" dirty="0">
                <a:solidFill>
                  <a:srgbClr val="FFFFFF"/>
                </a:solidFill>
                <a:cs typeface="ＭＳ Ｐゴシック" charset="0"/>
              </a:endParaRPr>
            </a:p>
          </p:txBody>
        </p:sp>
        <p:cxnSp>
          <p:nvCxnSpPr>
            <p:cNvPr id="46" name="Straight Arrow Connector 50"/>
            <p:cNvCxnSpPr>
              <a:cxnSpLocks/>
            </p:cNvCxnSpPr>
            <p:nvPr/>
          </p:nvCxnSpPr>
          <p:spPr>
            <a:xfrm flipH="1">
              <a:off x="6406916" y="1631112"/>
              <a:ext cx="0" cy="194586"/>
            </a:xfrm>
            <a:prstGeom prst="straightConnector1">
              <a:avLst/>
            </a:prstGeom>
            <a:ln w="19050" cap="sq">
              <a:solidFill>
                <a:srgbClr val="C5D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388" y="6232227"/>
            <a:ext cx="7202487" cy="365125"/>
          </a:xfrm>
          <a:prstGeom prst="rect">
            <a:avLst/>
          </a:prstGeom>
        </p:spPr>
        <p:txBody>
          <a:bodyPr anchor="t"/>
          <a:lstStyle/>
          <a:p>
            <a:pPr algn="l">
              <a:defRPr/>
            </a:pPr>
            <a:r>
              <a:rPr lang="en-GB" sz="1000" dirty="0" smtClean="0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dirty="0" err="1" smtClean="0">
                <a:solidFill>
                  <a:schemeClr val="tx1"/>
                </a:solidFill>
                <a:latin typeface="+mn-lt"/>
              </a:rPr>
              <a:t>Stalmans</a:t>
            </a:r>
            <a:r>
              <a:rPr lang="en-GB" sz="1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000" dirty="0">
                <a:solidFill>
                  <a:schemeClr val="tx1"/>
                </a:solidFill>
                <a:latin typeface="+mn-lt"/>
              </a:rPr>
              <a:t>P </a:t>
            </a:r>
            <a:r>
              <a:rPr lang="en-GB" sz="1000" i="1" dirty="0">
                <a:solidFill>
                  <a:schemeClr val="tx1"/>
                </a:solidFill>
                <a:latin typeface="+mn-lt"/>
              </a:rPr>
              <a:t>et al. Retina </a:t>
            </a:r>
            <a:r>
              <a:rPr lang="en-GB" sz="1000" dirty="0">
                <a:solidFill>
                  <a:schemeClr val="tx1"/>
                </a:solidFill>
                <a:latin typeface="+mn-lt"/>
              </a:rPr>
              <a:t>2013;33:2003</a:t>
            </a:r>
            <a:r>
              <a:rPr lang="sv-SE" sz="1000" dirty="0" smtClean="0">
                <a:solidFill>
                  <a:schemeClr val="tx1"/>
                </a:solidFill>
                <a:latin typeface="+mn-lt"/>
              </a:rPr>
              <a:t>;</a:t>
            </a:r>
            <a:endParaRPr lang="sv-SE" sz="1000" dirty="0" smtClean="0">
              <a:solidFill>
                <a:schemeClr val="accent5">
                  <a:lumMod val="40000"/>
                  <a:lumOff val="60000"/>
                </a:schemeClr>
              </a:solidFill>
              <a:latin typeface="+mn-lt"/>
            </a:endParaRPr>
          </a:p>
          <a:p>
            <a:pPr algn="l">
              <a:defRPr/>
            </a:pPr>
            <a:r>
              <a:rPr lang="sv-SE" sz="10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2. </a:t>
            </a:r>
            <a:r>
              <a:rPr lang="en-GB" sz="100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Sebag</a:t>
            </a:r>
            <a:r>
              <a:rPr lang="en-GB" sz="10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GB" sz="10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J. </a:t>
            </a:r>
            <a:r>
              <a:rPr lang="en-GB" sz="1000" i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Graefes</a:t>
            </a:r>
            <a:r>
              <a:rPr lang="en-GB" sz="10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GB" sz="10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Arch </a:t>
            </a:r>
            <a:r>
              <a:rPr lang="en-GB" sz="1000" i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Clin</a:t>
            </a:r>
            <a:r>
              <a:rPr lang="en-GB" sz="10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GB" sz="1000" i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Exp</a:t>
            </a:r>
            <a:r>
              <a:rPr lang="en-GB" sz="10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GB" sz="1000" i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Ophthalmol</a:t>
            </a:r>
            <a:r>
              <a:rPr lang="en-GB" sz="10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GB" sz="10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2004;242:690</a:t>
            </a:r>
            <a:r>
              <a:rPr lang="en-GB" sz="10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;</a:t>
            </a:r>
          </a:p>
          <a:p>
            <a:pPr algn="l">
              <a:defRPr/>
            </a:pPr>
            <a:r>
              <a:rPr lang="en-GB" sz="1000" dirty="0" smtClean="0">
                <a:solidFill>
                  <a:schemeClr val="tx1"/>
                </a:solidFill>
                <a:latin typeface="+mn-lt"/>
              </a:rPr>
              <a:t>3. </a:t>
            </a:r>
            <a:r>
              <a:rPr lang="en-GB" sz="1000" dirty="0" err="1">
                <a:solidFill>
                  <a:schemeClr val="tx1"/>
                </a:solidFill>
                <a:latin typeface="+mn-lt"/>
              </a:rPr>
              <a:t>Sebag</a:t>
            </a:r>
            <a:r>
              <a:rPr lang="en-GB" sz="1000" dirty="0">
                <a:solidFill>
                  <a:schemeClr val="tx1"/>
                </a:solidFill>
                <a:latin typeface="+mn-lt"/>
              </a:rPr>
              <a:t> J. </a:t>
            </a:r>
            <a:r>
              <a:rPr lang="en-GB" sz="1000" i="1" dirty="0">
                <a:solidFill>
                  <a:schemeClr val="tx1"/>
                </a:solidFill>
                <a:latin typeface="+mn-lt"/>
              </a:rPr>
              <a:t>Br J </a:t>
            </a:r>
            <a:r>
              <a:rPr lang="en-GB" sz="1000" i="1" dirty="0" err="1">
                <a:solidFill>
                  <a:schemeClr val="tx1"/>
                </a:solidFill>
                <a:latin typeface="+mn-lt"/>
              </a:rPr>
              <a:t>Ophthalmol</a:t>
            </a:r>
            <a:r>
              <a:rPr lang="en-GB" sz="10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000" dirty="0">
                <a:solidFill>
                  <a:schemeClr val="tx1"/>
                </a:solidFill>
                <a:latin typeface="+mn-lt"/>
              </a:rPr>
              <a:t>2009;93:989</a:t>
            </a:r>
            <a:endParaRPr lang="nl-NL" sz="1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6" name="Rettangolo 55"/>
          <p:cNvSpPr/>
          <p:nvPr/>
        </p:nvSpPr>
        <p:spPr>
          <a:xfrm>
            <a:off x="428148" y="188640"/>
            <a:ext cx="8287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Conseguenze del DPV anomalo</a:t>
            </a:r>
            <a:endParaRPr lang="it-I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865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32" y="2786058"/>
            <a:ext cx="2902714" cy="328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3190040" y="3772030"/>
            <a:ext cx="2319500" cy="251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990033"/>
                </a:solidFill>
                <a:latin typeface="Impact" pitchFamily="27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rgbClr val="990033"/>
                </a:solidFill>
                <a:latin typeface="Impact" pitchFamily="27" charset="0"/>
                <a:cs typeface="Arial" charset="0"/>
              </a:defRPr>
            </a:lvl2pPr>
            <a:lvl3pPr eaLnBrk="0" hangingPunct="0">
              <a:defRPr sz="1600">
                <a:solidFill>
                  <a:srgbClr val="990033"/>
                </a:solidFill>
                <a:latin typeface="Impact" pitchFamily="27" charset="0"/>
                <a:cs typeface="Arial" charset="0"/>
              </a:defRPr>
            </a:lvl3pPr>
            <a:lvl4pPr eaLnBrk="0" hangingPunct="0">
              <a:defRPr sz="1600">
                <a:solidFill>
                  <a:srgbClr val="990033"/>
                </a:solidFill>
                <a:latin typeface="Impact" pitchFamily="27" charset="0"/>
                <a:cs typeface="Arial" charset="0"/>
              </a:defRPr>
            </a:lvl4pPr>
            <a:lvl5pPr eaLnBrk="0" hangingPunct="0">
              <a:defRPr sz="1600">
                <a:solidFill>
                  <a:srgbClr val="990033"/>
                </a:solidFill>
                <a:latin typeface="Impact" pitchFamily="27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990033"/>
                </a:solidFill>
                <a:latin typeface="Impact" pitchFamily="27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990033"/>
                </a:solidFill>
                <a:latin typeface="Impact" pitchFamily="27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990033"/>
                </a:solidFill>
                <a:latin typeface="Impact" pitchFamily="27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990033"/>
                </a:solidFill>
                <a:latin typeface="Impact" pitchFamily="27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050" dirty="0">
                <a:solidFill>
                  <a:schemeClr val="tx1"/>
                </a:solidFill>
                <a:latin typeface="+mn-lt"/>
              </a:rPr>
              <a:t>STADIO 1 - A   </a:t>
            </a:r>
            <a:r>
              <a:rPr lang="it-IT" sz="1050" i="1" dirty="0">
                <a:solidFill>
                  <a:schemeClr val="tx1"/>
                </a:solidFill>
                <a:latin typeface="+mn-lt"/>
              </a:rPr>
              <a:t>Spot Giallo 100-200</a:t>
            </a:r>
            <a:r>
              <a:rPr lang="en-US" sz="1050" i="1" dirty="0">
                <a:solidFill>
                  <a:schemeClr val="tx1"/>
                </a:solidFill>
                <a:latin typeface="+mn-lt"/>
              </a:rPr>
              <a:t>µ</a:t>
            </a:r>
          </a:p>
          <a:p>
            <a:pPr eaLnBrk="1" hangingPunct="1">
              <a:spcBef>
                <a:spcPct val="50000"/>
              </a:spcBef>
            </a:pPr>
            <a:r>
              <a:rPr lang="en-US" sz="1050" dirty="0">
                <a:solidFill>
                  <a:schemeClr val="tx1"/>
                </a:solidFill>
                <a:latin typeface="+mn-lt"/>
              </a:rPr>
              <a:t>STADIO 1 - B   </a:t>
            </a:r>
            <a:r>
              <a:rPr lang="en-US" sz="1050" i="1" dirty="0" err="1">
                <a:solidFill>
                  <a:schemeClr val="tx1"/>
                </a:solidFill>
                <a:latin typeface="+mn-lt"/>
              </a:rPr>
              <a:t>Anello</a:t>
            </a:r>
            <a:r>
              <a:rPr lang="en-US" sz="105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50" i="1" dirty="0" err="1">
                <a:solidFill>
                  <a:schemeClr val="tx1"/>
                </a:solidFill>
                <a:latin typeface="+mn-lt"/>
              </a:rPr>
              <a:t>Giallo</a:t>
            </a:r>
            <a:r>
              <a:rPr lang="en-US" sz="1050" i="1" dirty="0">
                <a:solidFill>
                  <a:schemeClr val="tx1"/>
                </a:solidFill>
                <a:latin typeface="+mn-lt"/>
              </a:rPr>
              <a:t> 200-300µ</a:t>
            </a:r>
          </a:p>
          <a:p>
            <a:pPr eaLnBrk="1" hangingPunct="1">
              <a:spcBef>
                <a:spcPct val="50000"/>
              </a:spcBef>
            </a:pPr>
            <a:endParaRPr lang="en-US" sz="105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it-IT" sz="1050" dirty="0">
                <a:solidFill>
                  <a:schemeClr val="tx1"/>
                </a:solidFill>
                <a:latin typeface="+mn-lt"/>
              </a:rPr>
              <a:t>STADIO 2        </a:t>
            </a:r>
            <a:r>
              <a:rPr lang="it-IT" sz="1050" i="1" dirty="0">
                <a:solidFill>
                  <a:schemeClr val="tx1"/>
                </a:solidFill>
                <a:latin typeface="+mn-lt"/>
              </a:rPr>
              <a:t>Tutto Spessore &lt; 400</a:t>
            </a:r>
            <a:r>
              <a:rPr lang="en-US" sz="1050" i="1" dirty="0">
                <a:solidFill>
                  <a:schemeClr val="tx1"/>
                </a:solidFill>
                <a:latin typeface="+mn-lt"/>
              </a:rPr>
              <a:t>µ</a:t>
            </a:r>
          </a:p>
          <a:p>
            <a:pPr eaLnBrk="1" hangingPunct="1">
              <a:spcBef>
                <a:spcPct val="50000"/>
              </a:spcBef>
            </a:pPr>
            <a:endParaRPr lang="it-IT" sz="1050" i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it-IT" sz="1050" dirty="0">
                <a:solidFill>
                  <a:schemeClr val="tx1"/>
                </a:solidFill>
                <a:latin typeface="+mn-lt"/>
              </a:rPr>
              <a:t>STADIO 3      </a:t>
            </a:r>
            <a:r>
              <a:rPr lang="it-IT" sz="1050" i="1" dirty="0">
                <a:solidFill>
                  <a:schemeClr val="tx1"/>
                </a:solidFill>
                <a:latin typeface="+mn-lt"/>
              </a:rPr>
              <a:t>Foro Completo &gt;400</a:t>
            </a:r>
            <a:r>
              <a:rPr lang="en-US" sz="1050" i="1" dirty="0">
                <a:solidFill>
                  <a:schemeClr val="tx1"/>
                </a:solidFill>
                <a:latin typeface="+mn-lt"/>
              </a:rPr>
              <a:t>µ                     	+/-     </a:t>
            </a:r>
            <a:r>
              <a:rPr lang="en-US" sz="1050" i="1" dirty="0" err="1">
                <a:solidFill>
                  <a:schemeClr val="tx1"/>
                </a:solidFill>
                <a:latin typeface="+mn-lt"/>
              </a:rPr>
              <a:t>Opercolo</a:t>
            </a:r>
            <a:endParaRPr lang="it-IT" sz="1050" i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it-IT" sz="1050" i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it-IT" sz="1050" dirty="0">
                <a:solidFill>
                  <a:schemeClr val="tx1"/>
                </a:solidFill>
                <a:latin typeface="+mn-lt"/>
              </a:rPr>
              <a:t>STADIO 4      </a:t>
            </a:r>
            <a:r>
              <a:rPr lang="it-IT" sz="1050" i="1" dirty="0">
                <a:solidFill>
                  <a:schemeClr val="tx1"/>
                </a:solidFill>
                <a:latin typeface="+mn-lt"/>
              </a:rPr>
              <a:t>Foro Completo&gt;400</a:t>
            </a:r>
            <a:r>
              <a:rPr lang="en-US" sz="1050" i="1" dirty="0">
                <a:solidFill>
                  <a:schemeClr val="tx1"/>
                </a:solidFill>
                <a:latin typeface="+mn-lt"/>
              </a:rPr>
              <a:t>µ               	DPV </a:t>
            </a:r>
            <a:r>
              <a:rPr lang="en-US" sz="1050" i="1" dirty="0" err="1">
                <a:solidFill>
                  <a:schemeClr val="tx1"/>
                </a:solidFill>
                <a:latin typeface="+mn-lt"/>
              </a:rPr>
              <a:t>Completo</a:t>
            </a:r>
            <a:endParaRPr lang="en-US" sz="1050" i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it-IT" sz="105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-71470" y="1000108"/>
            <a:ext cx="4214842" cy="1857388"/>
          </a:xfrm>
          <a:prstGeom prst="rect">
            <a:avLst/>
          </a:prstGeom>
        </p:spPr>
        <p:txBody>
          <a:bodyPr/>
          <a:lstStyle/>
          <a:p>
            <a:pPr marL="54864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Developed in 1988; updated in 1995</a:t>
            </a:r>
          </a:p>
          <a:p>
            <a:pPr marL="54864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Requires careful clinical examination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lang="en-GB" sz="2000" dirty="0" smtClean="0"/>
          </a:p>
          <a:p>
            <a:pPr marL="54864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42844" y="353777"/>
            <a:ext cx="415049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kumimoji="0" lang="en-GB" sz="3200" b="1" i="0" u="none" strike="noStrike" kern="1200" normalizeH="0" baseline="0" noProof="0" dirty="0" err="1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Classificazione</a:t>
            </a:r>
            <a:r>
              <a:rPr kumimoji="0" lang="en-GB" sz="3200" b="1" i="0" u="none" strike="noStrike" kern="1200" normalizeH="0" noProof="0" dirty="0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normalizeH="0" noProof="0" dirty="0" err="1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di</a:t>
            </a:r>
            <a:r>
              <a:rPr kumimoji="0" lang="en-GB" sz="3200" b="1" i="0" u="none" strike="noStrike" kern="1200" normalizeH="0" noProof="0" dirty="0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normalizeH="0" noProof="0" dirty="0" err="1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Gass</a:t>
            </a:r>
            <a:endParaRPr lang="it-IT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786314" y="357166"/>
            <a:ext cx="386265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it-IT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Classificazioni OCT</a:t>
            </a:r>
            <a:endParaRPr lang="it-IT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4286248" y="107154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lvl="1" indent="-182880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en-GB" sz="2000" dirty="0" smtClean="0"/>
              <a:t>Lack of consensus</a:t>
            </a:r>
          </a:p>
          <a:p>
            <a:pPr lvl="2" indent="-2286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chemeClr val="tx2"/>
                </a:solidFill>
              </a:rPr>
              <a:t>Hinders clinical practice, consistent reporting, and therapy evaluation</a:t>
            </a:r>
            <a:endParaRPr lang="en-GB" sz="2000" dirty="0">
              <a:solidFill>
                <a:schemeClr val="tx2"/>
              </a:solidFill>
            </a:endParaRPr>
          </a:p>
        </p:txBody>
      </p:sp>
      <p:grpSp>
        <p:nvGrpSpPr>
          <p:cNvPr id="37" name="Gruppo 36"/>
          <p:cNvGrpSpPr/>
          <p:nvPr/>
        </p:nvGrpSpPr>
        <p:grpSpPr>
          <a:xfrm>
            <a:off x="5572132" y="2643182"/>
            <a:ext cx="3070248" cy="3590928"/>
            <a:chOff x="4859338" y="2060575"/>
            <a:chExt cx="3889375" cy="4602163"/>
          </a:xfrm>
        </p:grpSpPr>
        <p:pic>
          <p:nvPicPr>
            <p:cNvPr id="38" name="Picture 6" descr="MACULA NORMALE OC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27763" y="2060575"/>
              <a:ext cx="1295400" cy="436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Line 7"/>
            <p:cNvSpPr>
              <a:spLocks noChangeShapeType="1"/>
            </p:cNvSpPr>
            <p:nvPr/>
          </p:nvSpPr>
          <p:spPr bwMode="auto">
            <a:xfrm flipH="1">
              <a:off x="6732588" y="4076700"/>
              <a:ext cx="287337" cy="2159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it-IT" sz="140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+mn-cs"/>
              </a:endParaRPr>
            </a:p>
          </p:txBody>
        </p:sp>
        <p:pic>
          <p:nvPicPr>
            <p:cNvPr id="40" name="Picture 8" descr="mh st 2 RIFLESS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32363" y="4241800"/>
              <a:ext cx="1295400" cy="700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Line 9"/>
            <p:cNvSpPr>
              <a:spLocks noChangeShapeType="1"/>
            </p:cNvSpPr>
            <p:nvPr/>
          </p:nvSpPr>
          <p:spPr bwMode="auto">
            <a:xfrm>
              <a:off x="8027988" y="3789363"/>
              <a:ext cx="0" cy="2889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it-IT" sz="140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+mn-cs"/>
              </a:endParaRPr>
            </a:p>
          </p:txBody>
        </p:sp>
        <p:pic>
          <p:nvPicPr>
            <p:cNvPr id="42" name="Picture 10" descr="OCT_HOLE_OPER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32363" y="5229225"/>
              <a:ext cx="1223962" cy="72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1" descr="ST 3MH GIORGIANNI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80288" y="5229225"/>
              <a:ext cx="1223962" cy="72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2" descr="ST 3 MH ASTELLAN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72225" y="6021388"/>
              <a:ext cx="10795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Line 13"/>
            <p:cNvSpPr>
              <a:spLocks noChangeShapeType="1"/>
            </p:cNvSpPr>
            <p:nvPr/>
          </p:nvSpPr>
          <p:spPr bwMode="auto">
            <a:xfrm>
              <a:off x="5651500" y="4941888"/>
              <a:ext cx="0" cy="2889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it-IT" sz="140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+mn-cs"/>
              </a:endParaRPr>
            </a:p>
          </p:txBody>
        </p:sp>
        <p:sp>
          <p:nvSpPr>
            <p:cNvPr id="46" name="Line 14"/>
            <p:cNvSpPr>
              <a:spLocks noChangeShapeType="1"/>
            </p:cNvSpPr>
            <p:nvPr/>
          </p:nvSpPr>
          <p:spPr bwMode="auto">
            <a:xfrm>
              <a:off x="8053388" y="4941888"/>
              <a:ext cx="0" cy="2889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it-IT" sz="140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+mn-cs"/>
              </a:endParaRPr>
            </a:p>
          </p:txBody>
        </p:sp>
        <p:sp>
          <p:nvSpPr>
            <p:cNvPr id="47" name="Line 15"/>
            <p:cNvSpPr>
              <a:spLocks noChangeShapeType="1"/>
            </p:cNvSpPr>
            <p:nvPr/>
          </p:nvSpPr>
          <p:spPr bwMode="auto">
            <a:xfrm flipH="1">
              <a:off x="7019925" y="5661025"/>
              <a:ext cx="287338" cy="2159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it-IT" sz="140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+mn-cs"/>
              </a:endParaRPr>
            </a:p>
          </p:txBody>
        </p:sp>
        <p:pic>
          <p:nvPicPr>
            <p:cNvPr id="48" name="Picture 17" descr="IB MH 4MESI CATANIA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308850" y="4129088"/>
              <a:ext cx="1368425" cy="81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18" descr="MH cisti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59338" y="3068638"/>
              <a:ext cx="1368425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Line 19"/>
            <p:cNvSpPr>
              <a:spLocks noChangeShapeType="1"/>
            </p:cNvSpPr>
            <p:nvPr/>
          </p:nvSpPr>
          <p:spPr bwMode="auto">
            <a:xfrm flipH="1">
              <a:off x="6011863" y="2708275"/>
              <a:ext cx="288925" cy="2159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it-IT" sz="140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+mn-cs"/>
              </a:endParaRPr>
            </a:p>
          </p:txBody>
        </p:sp>
        <p:sp>
          <p:nvSpPr>
            <p:cNvPr id="51" name="Line 20"/>
            <p:cNvSpPr>
              <a:spLocks noChangeShapeType="1"/>
            </p:cNvSpPr>
            <p:nvPr/>
          </p:nvSpPr>
          <p:spPr bwMode="auto">
            <a:xfrm>
              <a:off x="6659563" y="3429000"/>
              <a:ext cx="3603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it-IT" sz="140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+mn-cs"/>
              </a:endParaRPr>
            </a:p>
          </p:txBody>
        </p:sp>
        <p:sp>
          <p:nvSpPr>
            <p:cNvPr id="52" name="Line 21"/>
            <p:cNvSpPr>
              <a:spLocks noChangeShapeType="1"/>
            </p:cNvSpPr>
            <p:nvPr/>
          </p:nvSpPr>
          <p:spPr bwMode="auto">
            <a:xfrm>
              <a:off x="6227763" y="5661025"/>
              <a:ext cx="215900" cy="2159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it-IT" sz="140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+mn-cs"/>
              </a:endParaRPr>
            </a:p>
          </p:txBody>
        </p:sp>
        <p:pic>
          <p:nvPicPr>
            <p:cNvPr id="53" name="Picture 23" descr="mh stage 1 b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64388" y="3068638"/>
              <a:ext cx="1584325" cy="75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50023"/>
            <a:ext cx="9144000" cy="365125"/>
          </a:xfrm>
          <a:prstGeom prst="rect">
            <a:avLst/>
          </a:prstGeom>
        </p:spPr>
        <p:txBody>
          <a:bodyPr/>
          <a:lstStyle/>
          <a:p>
            <a:pPr marL="228600" indent="-228600"/>
            <a:r>
              <a:rPr lang="en-GB" sz="900" dirty="0" smtClean="0"/>
              <a:t>1. </a:t>
            </a:r>
            <a:r>
              <a:rPr lang="en-GB" sz="900" dirty="0" err="1" smtClean="0"/>
              <a:t>Gass</a:t>
            </a:r>
            <a:r>
              <a:rPr lang="en-GB" sz="900" dirty="0" smtClean="0"/>
              <a:t> JDM. </a:t>
            </a:r>
            <a:r>
              <a:rPr lang="en-GB" sz="900" i="1" dirty="0" smtClean="0"/>
              <a:t>Arch </a:t>
            </a:r>
            <a:r>
              <a:rPr lang="en-GB" sz="900" i="1" dirty="0" err="1" smtClean="0"/>
              <a:t>Ophthalmol</a:t>
            </a:r>
            <a:r>
              <a:rPr lang="en-GB" sz="900" i="1" dirty="0" smtClean="0"/>
              <a:t> </a:t>
            </a:r>
            <a:r>
              <a:rPr lang="en-GB" sz="900" dirty="0" smtClean="0"/>
              <a:t>1988;106:629; 					2. </a:t>
            </a:r>
            <a:r>
              <a:rPr lang="en-GB" sz="900" dirty="0" err="1" smtClean="0"/>
              <a:t>Gass</a:t>
            </a:r>
            <a:r>
              <a:rPr lang="en-GB" sz="900" dirty="0" smtClean="0"/>
              <a:t> JDM. </a:t>
            </a:r>
            <a:r>
              <a:rPr lang="en-GB" sz="900" i="1" dirty="0" smtClean="0"/>
              <a:t>Am J </a:t>
            </a:r>
            <a:r>
              <a:rPr lang="en-GB" sz="900" i="1" dirty="0" err="1" smtClean="0"/>
              <a:t>Ophthalmol</a:t>
            </a:r>
            <a:r>
              <a:rPr lang="en-GB" sz="900" i="1" dirty="0" smtClean="0"/>
              <a:t> </a:t>
            </a:r>
            <a:r>
              <a:rPr lang="en-GB" sz="900" dirty="0" smtClean="0"/>
              <a:t>1995;119:752;</a:t>
            </a:r>
          </a:p>
          <a:p>
            <a:pPr marL="228600" indent="-228600"/>
            <a:r>
              <a:rPr lang="en-GB" sz="900" dirty="0" smtClean="0"/>
              <a:t>3. </a:t>
            </a:r>
            <a:r>
              <a:rPr lang="en-GB" sz="900" dirty="0" err="1" smtClean="0"/>
              <a:t>Gaudric</a:t>
            </a:r>
            <a:r>
              <a:rPr lang="en-GB" sz="900" dirty="0" smtClean="0"/>
              <a:t> A </a:t>
            </a:r>
            <a:r>
              <a:rPr lang="en-GB" sz="900" i="1" dirty="0" smtClean="0"/>
              <a:t>et al. Arch </a:t>
            </a:r>
            <a:r>
              <a:rPr lang="en-GB" sz="900" i="1" dirty="0" err="1" smtClean="0"/>
              <a:t>Ophthalmol</a:t>
            </a:r>
            <a:r>
              <a:rPr lang="en-GB" sz="900" i="1" dirty="0" smtClean="0"/>
              <a:t> </a:t>
            </a:r>
            <a:r>
              <a:rPr lang="en-GB" sz="900" dirty="0" smtClean="0"/>
              <a:t>1999;117:744; 					4. Uchino E </a:t>
            </a:r>
            <a:r>
              <a:rPr lang="en-GB" sz="900" i="1" dirty="0" smtClean="0"/>
              <a:t>et al. Arch </a:t>
            </a:r>
            <a:r>
              <a:rPr lang="en-GB" sz="900" i="1" dirty="0" err="1" smtClean="0"/>
              <a:t>Ophthalmol</a:t>
            </a:r>
            <a:r>
              <a:rPr lang="en-GB" sz="900" i="1" dirty="0" smtClean="0"/>
              <a:t> </a:t>
            </a:r>
            <a:r>
              <a:rPr lang="en-GB" sz="900" dirty="0" smtClean="0"/>
              <a:t>2001;119:1475; </a:t>
            </a:r>
          </a:p>
          <a:p>
            <a:pPr marL="228600" indent="-228600"/>
            <a:r>
              <a:rPr lang="en-GB" sz="900" dirty="0" smtClean="0"/>
              <a:t>5. Johnson MW. </a:t>
            </a:r>
            <a:r>
              <a:rPr lang="en-GB" sz="900" i="1" dirty="0" smtClean="0"/>
              <a:t>Trans Am </a:t>
            </a:r>
            <a:r>
              <a:rPr lang="en-GB" sz="900" i="1" dirty="0" err="1" smtClean="0"/>
              <a:t>Ophthalmol</a:t>
            </a:r>
            <a:r>
              <a:rPr lang="en-GB" sz="900" i="1" dirty="0" smtClean="0"/>
              <a:t> Soc </a:t>
            </a:r>
            <a:r>
              <a:rPr lang="en-GB" sz="900" dirty="0" smtClean="0"/>
              <a:t>2005;103:537; 					6. Johnson MW. </a:t>
            </a:r>
            <a:r>
              <a:rPr lang="en-GB" sz="900" i="1" dirty="0" smtClean="0"/>
              <a:t>Am J </a:t>
            </a:r>
            <a:r>
              <a:rPr lang="en-GB" sz="900" i="1" dirty="0" err="1" smtClean="0"/>
              <a:t>Ophthalmol</a:t>
            </a:r>
            <a:r>
              <a:rPr lang="en-GB" sz="900" i="1" dirty="0" smtClean="0"/>
              <a:t> </a:t>
            </a:r>
            <a:r>
              <a:rPr lang="en-GB" sz="900" dirty="0" smtClean="0"/>
              <a:t>2010;149:371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231370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714348" y="1785926"/>
            <a:ext cx="7615262" cy="4012681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IVTS Group developed a unifying scheme for the definition and classification of VMI diseases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system is:</a:t>
            </a:r>
          </a:p>
          <a:p>
            <a:pPr marL="54864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 derived</a:t>
            </a:r>
          </a:p>
          <a:p>
            <a:pPr marL="9144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 enables physicians to visualize and monitor the VMI with greater consistency and accuracy </a:t>
            </a:r>
          </a:p>
          <a:p>
            <a:pPr marL="54864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Evidence based</a:t>
            </a:r>
          </a:p>
          <a:p>
            <a:pPr marL="9144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Extensive review of the literature on diseases of the </a:t>
            </a: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vitreoretinal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interface</a:t>
            </a:r>
          </a:p>
          <a:p>
            <a:pPr marL="9144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Internally circulated questionnaires to compare opinions of the study group participants on definitions specified in the literature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ounded Rectangular Callout 28"/>
          <p:cNvSpPr/>
          <p:nvPr/>
        </p:nvSpPr>
        <p:spPr>
          <a:xfrm>
            <a:off x="642910" y="5429264"/>
            <a:ext cx="7895192" cy="792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>
                    <a:lumMod val="10000"/>
                  </a:schemeClr>
                </a:solidFill>
              </a:rPr>
              <a:t>The International Vitreomacular Traction Study (IVTS) Group is a panel of </a:t>
            </a:r>
            <a:r>
              <a:rPr lang="en-GB" sz="1400" dirty="0" err="1" smtClean="0">
                <a:solidFill>
                  <a:schemeClr val="tx1">
                    <a:lumMod val="10000"/>
                  </a:schemeClr>
                </a:solidFill>
              </a:rPr>
              <a:t>vitreoretinal</a:t>
            </a:r>
            <a:r>
              <a:rPr lang="en-GB" sz="1400" dirty="0">
                <a:solidFill>
                  <a:schemeClr val="tx1">
                    <a:lumMod val="10000"/>
                  </a:schemeClr>
                </a:solidFill>
              </a:rPr>
              <a:t> </a:t>
            </a:r>
            <a:endParaRPr lang="en-GB" sz="1400" dirty="0" smtClean="0">
              <a:solidFill>
                <a:schemeClr val="tx1">
                  <a:lumMod val="10000"/>
                </a:schemeClr>
              </a:solidFill>
            </a:endParaRPr>
          </a:p>
          <a:p>
            <a:pPr algn="ctr"/>
            <a:r>
              <a:rPr lang="en-GB" sz="1400" dirty="0" smtClean="0">
                <a:solidFill>
                  <a:schemeClr val="tx1">
                    <a:lumMod val="10000"/>
                  </a:schemeClr>
                </a:solidFill>
              </a:rPr>
              <a:t>disease </a:t>
            </a:r>
            <a:r>
              <a:rPr lang="en-GB" sz="1400" dirty="0">
                <a:solidFill>
                  <a:schemeClr val="tx1">
                    <a:lumMod val="10000"/>
                  </a:schemeClr>
                </a:solidFill>
              </a:rPr>
              <a:t>experts, convened to develop a consensus system for the classification of VMI diseases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28079" y="6450713"/>
            <a:ext cx="7201950" cy="365125"/>
          </a:xfrm>
          <a:prstGeom prst="rect">
            <a:avLst/>
          </a:prstGeom>
        </p:spPr>
        <p:txBody>
          <a:bodyPr/>
          <a:lstStyle/>
          <a:p>
            <a:r>
              <a:rPr lang="en-GB" sz="1100" dirty="0" err="1"/>
              <a:t>Duker</a:t>
            </a:r>
            <a:r>
              <a:rPr lang="en-GB" sz="1100" dirty="0"/>
              <a:t> JS </a:t>
            </a:r>
            <a:r>
              <a:rPr lang="en-GB" sz="1100" i="1" dirty="0"/>
              <a:t>et al. Ophthalmology</a:t>
            </a:r>
            <a:r>
              <a:rPr lang="en-GB" sz="1100" dirty="0"/>
              <a:t> </a:t>
            </a:r>
            <a:r>
              <a:rPr lang="en-GB" sz="1100" dirty="0" smtClean="0"/>
              <a:t>2013;doi:10.1016/j.ophtha.2013.07.042</a:t>
            </a:r>
            <a:endParaRPr lang="en-GB" sz="11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00042"/>
            <a:ext cx="9144000" cy="851958"/>
          </a:xfrm>
          <a:prstGeom prst="rect">
            <a:avLst/>
          </a:prstGeom>
          <a:noFill/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normalizeH="0" baseline="0" noProof="0" dirty="0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The International </a:t>
            </a:r>
            <a:r>
              <a:rPr kumimoji="0" lang="it-IT" sz="2400" b="1" i="0" u="none" strike="noStrike" kern="1200" normalizeH="0" baseline="0" noProof="0" dirty="0" err="1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Vitreomacular</a:t>
            </a:r>
            <a:r>
              <a:rPr kumimoji="0" lang="it-IT" sz="2400" b="1" i="0" u="none" strike="noStrike" kern="1200" normalizeH="0" baseline="0" noProof="0" dirty="0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it-IT" sz="2400" b="1" i="0" u="none" strike="noStrike" kern="1200" normalizeH="0" baseline="0" noProof="0" dirty="0" err="1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Traction</a:t>
            </a:r>
            <a:r>
              <a:rPr kumimoji="0" lang="it-IT" sz="2400" b="1" i="0" u="none" strike="noStrike" kern="1200" normalizeH="0" baseline="0" noProof="0" dirty="0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it-IT" sz="2400" b="1" i="0" u="none" strike="noStrike" kern="1200" normalizeH="0" baseline="0" noProof="0" dirty="0" err="1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Study</a:t>
            </a:r>
            <a:r>
              <a:rPr kumimoji="0" lang="it-IT" sz="2400" b="1" i="0" u="none" strike="noStrike" kern="1200" normalizeH="0" baseline="0" noProof="0" dirty="0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 Group </a:t>
            </a:r>
            <a:r>
              <a:rPr kumimoji="0" lang="it-IT" sz="2400" b="1" i="0" u="none" strike="noStrike" kern="1200" normalizeH="0" baseline="0" noProof="0" dirty="0" err="1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Classification</a:t>
            </a:r>
            <a:r>
              <a:rPr kumimoji="0" lang="it-IT" sz="2400" b="1" i="0" u="none" strike="noStrike" kern="1200" normalizeH="0" baseline="0" noProof="0" dirty="0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normalizeH="0" baseline="0" noProof="0" dirty="0" err="1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of</a:t>
            </a:r>
            <a:r>
              <a:rPr kumimoji="0" lang="it-IT" sz="2400" b="1" i="0" u="none" strike="noStrike" kern="1200" normalizeH="0" baseline="0" noProof="0" dirty="0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it-IT" sz="2400" b="1" i="0" u="none" strike="noStrike" kern="1200" normalizeH="0" baseline="0" noProof="0" dirty="0" err="1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Vitreomacular</a:t>
            </a:r>
            <a:r>
              <a:rPr kumimoji="0" lang="it-IT" sz="2400" b="1" i="0" u="none" strike="noStrike" kern="1200" normalizeH="0" baseline="0" noProof="0" dirty="0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it-IT" sz="2400" b="1" i="0" u="none" strike="noStrike" kern="1200" normalizeH="0" baseline="0" noProof="0" dirty="0" err="1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Adhesion</a:t>
            </a:r>
            <a:r>
              <a:rPr kumimoji="0" lang="it-IT" sz="2400" b="1" i="0" u="none" strike="noStrike" kern="1200" normalizeH="0" baseline="0" noProof="0" dirty="0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, </a:t>
            </a:r>
            <a:r>
              <a:rPr kumimoji="0" lang="it-IT" sz="2400" b="1" i="0" u="none" strike="noStrike" kern="1200" normalizeH="0" baseline="0" noProof="0" dirty="0" err="1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Traction</a:t>
            </a:r>
            <a:r>
              <a:rPr kumimoji="0" lang="it-IT" sz="2400" b="1" i="0" u="none" strike="noStrike" kern="1200" normalizeH="0" baseline="0" noProof="0" dirty="0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, and Macula </a:t>
            </a:r>
            <a:r>
              <a:rPr kumimoji="0" lang="it-IT" sz="2400" b="1" i="0" u="none" strike="noStrike" kern="1200" normalizeH="0" baseline="0" noProof="0" dirty="0" err="1" smtClean="0">
                <a:ln/>
                <a:solidFill>
                  <a:schemeClr val="accent3"/>
                </a:solidFill>
                <a:uLnTx/>
                <a:uFillTx/>
                <a:latin typeface="+mn-lt"/>
                <a:ea typeface="+mj-ea"/>
                <a:cs typeface="+mj-cs"/>
              </a:rPr>
              <a:t>Hole</a:t>
            </a:r>
            <a:endParaRPr kumimoji="0" lang="en-US" sz="2400" b="1" i="0" u="none" strike="noStrike" kern="1200" normalizeH="0" baseline="0" noProof="0" dirty="0">
              <a:ln/>
              <a:solidFill>
                <a:schemeClr val="accent3"/>
              </a:solidFill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5067899"/>
              </p:ext>
            </p:extLst>
          </p:nvPr>
        </p:nvGraphicFramePr>
        <p:xfrm>
          <a:off x="457200" y="1705727"/>
          <a:ext cx="8229600" cy="409197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2434856"/>
                <a:gridCol w="5794744"/>
              </a:tblGrid>
              <a:tr h="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Classification</a:t>
                      </a:r>
                      <a:endParaRPr lang="en-GB" sz="20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Sub-classification</a:t>
                      </a:r>
                      <a:endParaRPr lang="en-GB" sz="20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</a:tr>
              <a:tr h="1119918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itchFamily="34" charset="0"/>
                        <a:buNone/>
                      </a:pPr>
                      <a:r>
                        <a:rPr lang="en-GB" sz="1800" kern="1200" dirty="0" smtClean="0"/>
                        <a:t>Vitreomacular</a:t>
                      </a:r>
                      <a:r>
                        <a:rPr lang="en-GB" sz="1800" kern="1200" baseline="0" dirty="0" smtClean="0"/>
                        <a:t> adhesion (VMA)</a:t>
                      </a:r>
                      <a:endParaRPr lang="en-GB" sz="1800" b="1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1800" u="none" strike="noStrike" kern="1200" baseline="0" dirty="0" smtClean="0"/>
                        <a:t>Focal (≤1500 </a:t>
                      </a:r>
                      <a:r>
                        <a:rPr lang="el-GR" sz="1800" u="none" strike="noStrike" kern="1200" baseline="0" dirty="0" smtClean="0"/>
                        <a:t>μ</a:t>
                      </a:r>
                      <a:r>
                        <a:rPr lang="en-GB" sz="1800" u="none" strike="noStrike" kern="1200" baseline="0" dirty="0" smtClean="0"/>
                        <a:t>m) or broad (&gt;1500 </a:t>
                      </a:r>
                      <a:r>
                        <a:rPr lang="el-GR" sz="1800" u="none" strike="noStrike" kern="1200" baseline="0" dirty="0" smtClean="0"/>
                        <a:t>μ</a:t>
                      </a:r>
                      <a:r>
                        <a:rPr lang="en-GB" sz="1800" u="none" strike="noStrike" kern="1200" baseline="0" dirty="0" smtClean="0"/>
                        <a:t>m)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1800" u="none" strike="noStrike" kern="1200" baseline="0" dirty="0" smtClean="0"/>
                        <a:t>Isolated or concurrent with other diseases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1800" u="none" strike="noStrike" kern="1200" baseline="0" dirty="0" smtClean="0"/>
                        <a:t>No structural abnormalities in the retina</a:t>
                      </a:r>
                      <a:endParaRPr lang="en-GB" sz="14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119918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itchFamily="34" charset="0"/>
                        <a:buNone/>
                      </a:pPr>
                      <a:r>
                        <a:rPr lang="en-GB" sz="1800" kern="1200" dirty="0" smtClean="0"/>
                        <a:t>Vitreomacular traction</a:t>
                      </a:r>
                      <a:r>
                        <a:rPr lang="en-GB" sz="1800" kern="1200" baseline="0" dirty="0" smtClean="0"/>
                        <a:t> (VMT)</a:t>
                      </a:r>
                      <a:endParaRPr lang="en-GB" sz="1800" b="1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1800" u="none" strike="noStrike" kern="1200" baseline="0" dirty="0" smtClean="0"/>
                        <a:t>Focal (≤1500 </a:t>
                      </a:r>
                      <a:r>
                        <a:rPr lang="el-GR" sz="1800" u="none" strike="noStrike" kern="1200" baseline="0" dirty="0" smtClean="0"/>
                        <a:t>μ</a:t>
                      </a:r>
                      <a:r>
                        <a:rPr lang="en-GB" sz="1800" u="none" strike="noStrike" kern="1200" baseline="0" dirty="0" smtClean="0"/>
                        <a:t>m) or broad (&gt;1500 </a:t>
                      </a:r>
                      <a:r>
                        <a:rPr lang="el-GR" sz="1800" u="none" strike="noStrike" kern="1200" baseline="0" dirty="0" smtClean="0"/>
                        <a:t>μ</a:t>
                      </a:r>
                      <a:r>
                        <a:rPr lang="en-GB" sz="1800" u="none" strike="noStrike" kern="1200" baseline="0" dirty="0" smtClean="0"/>
                        <a:t>m)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1800" u="none" strike="noStrike" kern="1200" baseline="0" dirty="0" smtClean="0"/>
                        <a:t>Isolated or concurrent with other diseases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1800" u="none" strike="noStrike" kern="1200" baseline="0" dirty="0" smtClean="0"/>
                        <a:t>Structural abnormalities in the retina</a:t>
                      </a:r>
                      <a:endParaRPr lang="en-GB" sz="1400" dirty="0" smtClean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455894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itchFamily="34" charset="0"/>
                        <a:buNone/>
                      </a:pPr>
                      <a:r>
                        <a:rPr lang="en-GB" sz="1800" kern="1200" dirty="0" smtClean="0"/>
                        <a:t>Full-thickness macular hole (FTMH)</a:t>
                      </a:r>
                      <a:endParaRPr lang="en-GB" sz="1800" b="1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1800" u="none" strike="noStrike" kern="1200" baseline="0" dirty="0" smtClean="0"/>
                        <a:t>Small (≤250 </a:t>
                      </a:r>
                      <a:r>
                        <a:rPr lang="el-GR" sz="1800" u="none" strike="noStrike" kern="1200" baseline="0" dirty="0" smtClean="0"/>
                        <a:t>μ</a:t>
                      </a:r>
                      <a:r>
                        <a:rPr lang="en-GB" sz="1800" u="none" strike="noStrike" kern="1200" baseline="0" dirty="0" smtClean="0"/>
                        <a:t>m), medium (&gt;250 </a:t>
                      </a:r>
                      <a:r>
                        <a:rPr lang="el-GR" sz="1800" u="none" strike="noStrike" kern="1200" baseline="0" dirty="0" smtClean="0"/>
                        <a:t>μ</a:t>
                      </a:r>
                      <a:r>
                        <a:rPr lang="en-GB" sz="1800" u="none" strike="noStrike" kern="1200" baseline="0" dirty="0" smtClean="0"/>
                        <a:t>m and ≤400 </a:t>
                      </a:r>
                      <a:r>
                        <a:rPr lang="el-GR" sz="1800" u="none" strike="noStrike" kern="1200" baseline="0" dirty="0" smtClean="0"/>
                        <a:t>μ</a:t>
                      </a:r>
                      <a:r>
                        <a:rPr lang="en-GB" sz="1800" u="none" strike="noStrike" kern="1200" baseline="0" dirty="0" smtClean="0"/>
                        <a:t>m), or large (&gt;400 </a:t>
                      </a:r>
                      <a:r>
                        <a:rPr lang="el-GR" sz="1800" u="none" strike="noStrike" kern="1200" baseline="0" dirty="0" smtClean="0"/>
                        <a:t>μ</a:t>
                      </a:r>
                      <a:r>
                        <a:rPr lang="en-GB" sz="1800" u="none" strike="noStrike" kern="1200" baseline="0" dirty="0" smtClean="0"/>
                        <a:t>m)</a:t>
                      </a:r>
                    </a:p>
                    <a:p>
                      <a:pPr marL="2857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1800" u="none" strike="noStrike" kern="1200" baseline="0" dirty="0" smtClean="0"/>
                        <a:t>With or without VMT</a:t>
                      </a:r>
                    </a:p>
                    <a:p>
                      <a:pPr marL="285750" lvl="1" indent="-285750" algn="l" defTabSz="4572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GB" sz="1800" u="none" strike="noStrike" kern="1200" baseline="0" dirty="0" smtClean="0"/>
                        <a:t>Primary or secondary to other conditions</a:t>
                      </a:r>
                      <a:endParaRPr lang="en-GB" sz="1800" b="0" i="0" u="none" strike="noStrike" kern="1200" baseline="0" dirty="0">
                        <a:solidFill>
                          <a:schemeClr val="tx1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Rettangolo 2"/>
          <p:cNvSpPr/>
          <p:nvPr/>
        </p:nvSpPr>
        <p:spPr>
          <a:xfrm>
            <a:off x="1571604" y="428604"/>
            <a:ext cx="58544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it-IT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Classificazione IVTS</a:t>
            </a:r>
            <a:endParaRPr lang="it-IT" sz="4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936</TotalTime>
  <Words>1305</Words>
  <Application>Microsoft Office PowerPoint</Application>
  <PresentationFormat>Presentazione su schermo (4:3)</PresentationFormat>
  <Paragraphs>256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8" baseType="lpstr">
      <vt:lpstr>ＭＳ Ｐゴシック</vt:lpstr>
      <vt:lpstr>ＭＳ Ｐゴシック</vt:lpstr>
      <vt:lpstr>Arial</vt:lpstr>
      <vt:lpstr>Calibri</vt:lpstr>
      <vt:lpstr>Consolas</vt:lpstr>
      <vt:lpstr>Corbel</vt:lpstr>
      <vt:lpstr>Impact</vt:lpstr>
      <vt:lpstr>Wingdings</vt:lpstr>
      <vt:lpstr>Wingdings 2</vt:lpstr>
      <vt:lpstr>Wingdings 3</vt:lpstr>
      <vt:lpstr>Metro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 romeo</dc:creator>
  <cp:lastModifiedBy>giuseppe romeo</cp:lastModifiedBy>
  <cp:revision>64</cp:revision>
  <dcterms:modified xsi:type="dcterms:W3CDTF">2015-09-24T16:14:03Z</dcterms:modified>
</cp:coreProperties>
</file>