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lsx" ContentType="application/vnd.openxmlformats-officedocument.spreadsheetml.shee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tags/tag3.xml" ContentType="application/vnd.openxmlformats-officedocument.presentationml.tags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tags/tag2.xml" ContentType="application/vnd.openxmlformats-officedocument.presentationml.tags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charts/chart1.xml" ContentType="application/vnd.openxmlformats-officedocument.drawingml.chart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1"/>
  </p:notesMasterIdLst>
  <p:sldIdLst>
    <p:sldId id="369" r:id="rId2"/>
    <p:sldId id="519" r:id="rId3"/>
    <p:sldId id="520" r:id="rId4"/>
    <p:sldId id="521" r:id="rId5"/>
    <p:sldId id="502" r:id="rId6"/>
    <p:sldId id="510" r:id="rId7"/>
    <p:sldId id="511" r:id="rId8"/>
    <p:sldId id="512" r:id="rId9"/>
    <p:sldId id="513" r:id="rId10"/>
    <p:sldId id="514" r:id="rId11"/>
    <p:sldId id="515" r:id="rId12"/>
    <p:sldId id="516" r:id="rId13"/>
    <p:sldId id="517" r:id="rId14"/>
    <p:sldId id="518" r:id="rId15"/>
    <p:sldId id="333" r:id="rId16"/>
    <p:sldId id="504" r:id="rId17"/>
    <p:sldId id="505" r:id="rId18"/>
    <p:sldId id="506" r:id="rId19"/>
    <p:sldId id="522" r:id="rId20"/>
    <p:sldId id="523" r:id="rId21"/>
    <p:sldId id="507" r:id="rId22"/>
    <p:sldId id="508" r:id="rId23"/>
    <p:sldId id="509" r:id="rId24"/>
    <p:sldId id="489" r:id="rId25"/>
    <p:sldId id="377" r:id="rId26"/>
    <p:sldId id="487" r:id="rId27"/>
    <p:sldId id="499" r:id="rId28"/>
    <p:sldId id="500" r:id="rId29"/>
    <p:sldId id="497" r:id="rId30"/>
    <p:sldId id="452" r:id="rId31"/>
    <p:sldId id="453" r:id="rId32"/>
    <p:sldId id="454" r:id="rId33"/>
    <p:sldId id="455" r:id="rId34"/>
    <p:sldId id="465" r:id="rId35"/>
    <p:sldId id="459" r:id="rId36"/>
    <p:sldId id="460" r:id="rId37"/>
    <p:sldId id="461" r:id="rId38"/>
    <p:sldId id="462" r:id="rId39"/>
    <p:sldId id="463" r:id="rId40"/>
    <p:sldId id="464" r:id="rId41"/>
    <p:sldId id="376" r:id="rId42"/>
    <p:sldId id="488" r:id="rId43"/>
    <p:sldId id="483" r:id="rId44"/>
    <p:sldId id="485" r:id="rId45"/>
    <p:sldId id="490" r:id="rId46"/>
    <p:sldId id="503" r:id="rId47"/>
    <p:sldId id="479" r:id="rId48"/>
    <p:sldId id="468" r:id="rId49"/>
    <p:sldId id="41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Richard Haynes" initials="R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 horzBarState="maximized">
    <p:restoredLeft sz="13397" autoAdjust="0"/>
    <p:restoredTop sz="96289" autoAdjust="0"/>
  </p:normalViewPr>
  <p:slideViewPr>
    <p:cSldViewPr snapToGrid="0" snapToObjects="1">
      <p:cViewPr>
        <p:scale>
          <a:sx n="100" d="100"/>
          <a:sy n="100" d="100"/>
        </p:scale>
        <p:origin x="-124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commentAuthors" Target="commentAuthors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>
        <c:manualLayout>
          <c:layoutTarget val="inner"/>
          <c:xMode val="edge"/>
          <c:yMode val="edge"/>
          <c:x val="0.123450840815981"/>
          <c:y val="0.0601789568216439"/>
          <c:w val="0.849491032593431"/>
          <c:h val="0.76153904343743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rgbClr val="646464"/>
            </a:solidFill>
          </c:spPr>
          <c:dLbls>
            <c:dLbl>
              <c:idx val="0"/>
              <c:layout/>
              <c:dLblPos val="outEnd"/>
              <c:showVal val="1"/>
            </c:dLbl>
            <c:numFmt formatCode="#,##0.0" sourceLinked="0"/>
            <c:txPr>
              <a:bodyPr/>
              <a:lstStyle/>
              <a:p>
                <a:pPr>
                  <a:defRPr lang="en-GB" sz="1400" b="1"/>
                </a:pPr>
                <a:endParaRPr lang="en-US"/>
              </a:p>
            </c:txPr>
            <c:dLblPos val="outEnd"/>
            <c:showVal val="1"/>
            <c:separator>. </c:separator>
          </c:dLbls>
          <c:cat>
            <c:strRef>
              <c:f>Sheet1!$A$2:$A$6</c:f>
              <c:strCache>
                <c:ptCount val="5"/>
                <c:pt idx="0">
                  <c:v>age+ERM+diameter</c:v>
                </c:pt>
                <c:pt idx="1">
                  <c:v>age+diameter+lens</c:v>
                </c:pt>
                <c:pt idx="2">
                  <c:v>ERM+lens+age</c:v>
                </c:pt>
                <c:pt idx="3">
                  <c:v>diameter+ERM+lens</c:v>
                </c:pt>
                <c:pt idx="4">
                  <c:v>age+diameter+ERM+lens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23.1</c:v>
                </c:pt>
                <c:pt idx="1">
                  <c:v>18.8</c:v>
                </c:pt>
                <c:pt idx="2">
                  <c:v>28.6</c:v>
                </c:pt>
                <c:pt idx="3">
                  <c:v>9.8</c:v>
                </c:pt>
                <c:pt idx="4">
                  <c:v>23.1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Ocriplasmin</c:v>
                </c:pt>
              </c:strCache>
            </c:strRef>
          </c:tx>
          <c:spPr>
            <a:solidFill>
              <a:srgbClr val="92D050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lang="en-GB" sz="1400" b="1"/>
                </a:pPr>
                <a:endParaRPr lang="en-US"/>
              </a:p>
            </c:txPr>
            <c:showVal val="1"/>
          </c:dLbls>
          <c:cat>
            <c:strRef>
              <c:f>Sheet1!$A$2:$A$6</c:f>
              <c:strCache>
                <c:ptCount val="5"/>
                <c:pt idx="0">
                  <c:v>age+ERM+diameter</c:v>
                </c:pt>
                <c:pt idx="1">
                  <c:v>age+diameter+lens</c:v>
                </c:pt>
                <c:pt idx="2">
                  <c:v>ERM+lens+age</c:v>
                </c:pt>
                <c:pt idx="3">
                  <c:v>diameter+ERM+lens</c:v>
                </c:pt>
                <c:pt idx="4">
                  <c:v>age+diameter+ERM+lens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70.0</c:v>
                </c:pt>
                <c:pt idx="1">
                  <c:v>60.9</c:v>
                </c:pt>
                <c:pt idx="2">
                  <c:v>56.0</c:v>
                </c:pt>
                <c:pt idx="3">
                  <c:v>44.7</c:v>
                </c:pt>
                <c:pt idx="4">
                  <c:v>68.4</c:v>
                </c:pt>
              </c:numCache>
            </c:numRef>
          </c:val>
        </c:ser>
        <c:gapWidth val="80"/>
        <c:axId val="744318968"/>
        <c:axId val="744322120"/>
      </c:barChart>
      <c:catAx>
        <c:axId val="744318968"/>
        <c:scaling>
          <c:orientation val="minMax"/>
        </c:scaling>
        <c:axPos val="b"/>
        <c:majorTickMark val="none"/>
        <c:tickLblPos val="none"/>
        <c:txPr>
          <a:bodyPr/>
          <a:lstStyle/>
          <a:p>
            <a:pPr>
              <a:defRPr lang="en-GB"/>
            </a:pPr>
            <a:endParaRPr lang="en-US"/>
          </a:p>
        </c:txPr>
        <c:crossAx val="744322120"/>
        <c:crosses val="autoZero"/>
        <c:auto val="1"/>
        <c:lblAlgn val="ctr"/>
        <c:lblOffset val="50"/>
      </c:catAx>
      <c:valAx>
        <c:axId val="744322120"/>
        <c:scaling>
          <c:orientation val="minMax"/>
          <c:max val="100.0"/>
          <c:min val="0.0"/>
        </c:scaling>
        <c:axPos val="l"/>
        <c:numFmt formatCode="General" sourceLinked="1"/>
        <c:tickLblPos val="nextTo"/>
        <c:txPr>
          <a:bodyPr/>
          <a:lstStyle/>
          <a:p>
            <a:pPr>
              <a:defRPr lang="en-GB" b="1"/>
            </a:pPr>
            <a:endParaRPr lang="en-US"/>
          </a:p>
        </c:txPr>
        <c:crossAx val="744318968"/>
        <c:crosses val="autoZero"/>
        <c:crossBetween val="between"/>
        <c:majorUnit val="20.0"/>
        <c:minorUnit val="5.0"/>
      </c:valAx>
      <c:spPr>
        <a:noFill/>
      </c:spPr>
    </c:plotArea>
    <c:plotVisOnly val="1"/>
    <c:dispBlanksAs val="gap"/>
  </c:chart>
  <c:txPr>
    <a:bodyPr/>
    <a:lstStyle/>
    <a:p>
      <a:pPr>
        <a:defRPr sz="1600">
          <a:latin typeface="+mj-lt"/>
        </a:defRPr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261AC-3997-F848-B2E2-B352E209F5C4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D7852-2048-9C4B-B062-7CD13339C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6F904-DA24-4201-B699-D56715600A06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Important thing --- is there VMT?</a:t>
            </a:r>
          </a:p>
          <a:p>
            <a:endParaRPr lang="en-US" dirty="0" smtClean="0"/>
          </a:p>
          <a:p>
            <a:r>
              <a:rPr lang="en-US" dirty="0" smtClean="0"/>
              <a:t>i.e. vitreous</a:t>
            </a:r>
            <a:r>
              <a:rPr lang="en-US" baseline="0" dirty="0" smtClean="0"/>
              <a:t> traction at the edge of the hole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D7852-2048-9C4B-B062-7CD13339C55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1" y="4344026"/>
            <a:ext cx="5486400" cy="41144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dirty="0">
              <a:ea typeface="MS PGothic" pitchFamily="34" charset="-128"/>
            </a:endParaRPr>
          </a:p>
        </p:txBody>
      </p:sp>
      <p:sp>
        <p:nvSpPr>
          <p:cNvPr id="9" name="Line Callout 1 8"/>
          <p:cNvSpPr/>
          <p:nvPr/>
        </p:nvSpPr>
        <p:spPr>
          <a:xfrm flipH="1">
            <a:off x="76200" y="1573970"/>
            <a:ext cx="950976" cy="449705"/>
          </a:xfrm>
          <a:prstGeom prst="borderCallout1">
            <a:avLst>
              <a:gd name="adj1" fmla="val 47322"/>
              <a:gd name="adj2" fmla="val 758"/>
              <a:gd name="adj3" fmla="val 43020"/>
              <a:gd name="adj4" fmla="val -1945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51" tIns="47175" rIns="94351" bIns="47175" rtlCol="0" anchor="ctr"/>
          <a:lstStyle/>
          <a:p>
            <a:pPr algn="ctr">
              <a:lnSpc>
                <a:spcPts val="929"/>
              </a:lnSpc>
            </a:pPr>
            <a:r>
              <a:rPr lang="en-US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Stalmans/2012/ </a:t>
            </a:r>
          </a:p>
          <a:p>
            <a:pPr algn="ctr">
              <a:lnSpc>
                <a:spcPts val="929"/>
              </a:lnSpc>
            </a:pPr>
            <a:r>
              <a:rPr lang="en-US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pp. 609A;610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6487E15-AA0A-49A5-8A0A-3E368A4009F2}" type="datetime1">
              <a:rPr lang="en-US" smtClean="0"/>
              <a:pPr/>
              <a:t>9/25/15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AAO_Sub-Specialty-Day_2012_Ray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FEC9-DF09-44B6-99E3-1CA8C392A89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Recombinant engineered fragment of human </a:t>
            </a:r>
            <a:r>
              <a:rPr lang="en-US" dirty="0" err="1" smtClean="0"/>
              <a:t>Plasmin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D7852-2048-9C4B-B062-7CD13339C55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how the company would like you to think of it working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D7852-2048-9C4B-B062-7CD13339C55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Cuts vitreous collagen – leading to a degree of </a:t>
            </a:r>
            <a:r>
              <a:rPr lang="en-US" dirty="0" err="1" smtClean="0"/>
              <a:t>liquifaction</a:t>
            </a:r>
            <a:r>
              <a:rPr lang="en-US" dirty="0" smtClean="0"/>
              <a:t> of the gel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D7852-2048-9C4B-B062-7CD13339C55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Cuts vitreous collagen – leading to a degree of </a:t>
            </a:r>
            <a:r>
              <a:rPr lang="en-US" dirty="0" err="1" smtClean="0"/>
              <a:t>liquifaction</a:t>
            </a:r>
            <a:r>
              <a:rPr lang="en-US" dirty="0" smtClean="0"/>
              <a:t> of the gel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D7852-2048-9C4B-B062-7CD13339C55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Activates other </a:t>
            </a:r>
            <a:r>
              <a:rPr lang="en-US" dirty="0" err="1" smtClean="0"/>
              <a:t>metalloproteinases</a:t>
            </a:r>
            <a:r>
              <a:rPr lang="en-US" dirty="0" smtClean="0"/>
              <a:t> naturally</a:t>
            </a:r>
            <a:r>
              <a:rPr lang="en-US" baseline="0" dirty="0" smtClean="0"/>
              <a:t> present in the eye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D7852-2048-9C4B-B062-7CD13339C55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go on to cleave other proteins ? </a:t>
            </a:r>
            <a:r>
              <a:rPr lang="en-US" dirty="0" err="1" smtClean="0"/>
              <a:t>Eg</a:t>
            </a:r>
            <a:r>
              <a:rPr lang="en-US" dirty="0" smtClean="0"/>
              <a:t>. </a:t>
            </a:r>
            <a:r>
              <a:rPr lang="en-US" dirty="0" err="1" smtClean="0"/>
              <a:t>Zonular</a:t>
            </a:r>
            <a:r>
              <a:rPr lang="en-US" dirty="0" smtClean="0"/>
              <a:t> </a:t>
            </a:r>
            <a:r>
              <a:rPr lang="en-US" dirty="0" err="1" smtClean="0"/>
              <a:t>fibres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D7852-2048-9C4B-B062-7CD13339C55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go on to cleave other proteins ? </a:t>
            </a:r>
            <a:r>
              <a:rPr lang="en-US" dirty="0" err="1" smtClean="0"/>
              <a:t>Eg</a:t>
            </a:r>
            <a:r>
              <a:rPr lang="en-US" dirty="0" smtClean="0"/>
              <a:t>. </a:t>
            </a:r>
            <a:r>
              <a:rPr lang="en-US" dirty="0" err="1" smtClean="0"/>
              <a:t>Zonular</a:t>
            </a:r>
            <a:r>
              <a:rPr lang="en-US" dirty="0" smtClean="0"/>
              <a:t> </a:t>
            </a:r>
            <a:r>
              <a:rPr lang="en-US" dirty="0" err="1" smtClean="0"/>
              <a:t>fibres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D7852-2048-9C4B-B062-7CD13339C55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Might think - so what - there’s a thin layer of vitreous so thin you can’t even see it during </a:t>
            </a:r>
            <a:r>
              <a:rPr lang="en-US" dirty="0" err="1" smtClean="0"/>
              <a:t>vity</a:t>
            </a:r>
            <a:r>
              <a:rPr lang="en-US" dirty="0" smtClean="0"/>
              <a:t>! </a:t>
            </a:r>
          </a:p>
          <a:p>
            <a:endParaRPr lang="en-US" dirty="0" smtClean="0"/>
          </a:p>
          <a:p>
            <a:r>
              <a:rPr lang="en-US" dirty="0" smtClean="0"/>
              <a:t>This slide shows that thin layer of gel (posterior</a:t>
            </a:r>
            <a:r>
              <a:rPr lang="en-US" baseline="0" dirty="0" smtClean="0"/>
              <a:t> wall of pocket)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Partially detached causing VMT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D7852-2048-9C4B-B062-7CD13339C55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771775" y="6266688"/>
            <a:ext cx="5774817" cy="43573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461375" y="6356350"/>
            <a:ext cx="454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DA49-AA19-4CCC-9BE0-A96EF876B0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22F2A-37A7-BB43-9352-EAE7FC349298}" type="datetimeFigureOut">
              <a:rPr lang="en-US" smtClean="0"/>
              <a:pPr/>
              <a:t>9/25/15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C8069-7561-EB46-BDF4-304EDC1E2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harles_Leonar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16933" cy="687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81010" y="723900"/>
            <a:ext cx="8662990" cy="961703"/>
          </a:xfrm>
          <a:noFill/>
          <a:ln>
            <a:miter lim="800000"/>
            <a:headEnd/>
            <a:tailEnd/>
          </a:ln>
        </p:spPr>
        <p:txBody>
          <a:bodyPr vert="horz" wrap="square" lIns="64284" tIns="32142" rIns="64284" bIns="32142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Ocriplasmin</a:t>
            </a:r>
            <a:r>
              <a:rPr lang="en-US" sz="4000" dirty="0" smtClean="0">
                <a:solidFill>
                  <a:srgbClr val="FFFF00"/>
                </a:solidFill>
              </a:rPr>
              <a:t>: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Real world results &amp; complications.</a:t>
            </a:r>
            <a:endParaRPr lang="en-GB" sz="4000" dirty="0" smtClean="0">
              <a:solidFill>
                <a:srgbClr val="FFFF00"/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idx="1"/>
          </p:nvPr>
        </p:nvSpPr>
        <p:spPr>
          <a:xfrm>
            <a:off x="2261540" y="5245100"/>
            <a:ext cx="5162473" cy="1317128"/>
          </a:xfrm>
        </p:spPr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en-GB" dirty="0" smtClean="0">
                <a:solidFill>
                  <a:srgbClr val="FFFF00"/>
                </a:solidFill>
              </a:rPr>
              <a:t>Richard Haynes</a:t>
            </a:r>
          </a:p>
          <a:p>
            <a:pPr algn="ctr" eaLnBrk="1" hangingPunct="1">
              <a:buNone/>
            </a:pPr>
            <a:r>
              <a:rPr lang="en-GB" dirty="0" smtClean="0">
                <a:solidFill>
                  <a:srgbClr val="FFFF00"/>
                </a:solidFill>
              </a:rPr>
              <a:t>Bristol Eye Hospital UK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8" y="351087"/>
            <a:ext cx="9119430" cy="570681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4" y="339984"/>
            <a:ext cx="9099826" cy="56802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867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933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432"/>
            <a:ext cx="9144000" cy="57114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5450"/>
            <a:ext cx="9144000" cy="526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941" y="145534"/>
            <a:ext cx="3815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Itakura</a:t>
            </a:r>
            <a:r>
              <a:rPr lang="en-US" dirty="0" smtClean="0"/>
              <a:t> H. </a:t>
            </a:r>
            <a:r>
              <a:rPr lang="en-US" dirty="0" err="1" smtClean="0"/>
              <a:t>Ganka</a:t>
            </a:r>
            <a:r>
              <a:rPr lang="en-US" dirty="0" smtClean="0"/>
              <a:t>. 2013;55(4):321-330.</a:t>
            </a:r>
          </a:p>
          <a:p>
            <a:r>
              <a:rPr lang="en-US" dirty="0" smtClean="0"/>
              <a:t>Focal VMT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9400" y="6133068"/>
            <a:ext cx="491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thin layer of vitreous has a lot to answer for….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0608" y="6163846"/>
            <a:ext cx="2022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VMT, MH, ERM, DMO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80"/>
            <a:ext cx="9144000" cy="55778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949700" y="3606800"/>
            <a:ext cx="1155700" cy="1588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43478" y="3239056"/>
            <a:ext cx="96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&lt;400μm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72110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/>
              <a:t>Total of 652 eyes treated: </a:t>
            </a:r>
          </a:p>
          <a:p>
            <a:r>
              <a:rPr lang="en-US" baseline="30000" dirty="0" smtClean="0"/>
              <a:t>464 with </a:t>
            </a:r>
            <a:r>
              <a:rPr lang="en-US" baseline="30000" dirty="0" err="1" smtClean="0"/>
              <a:t>ocriplasmin</a:t>
            </a:r>
            <a:r>
              <a:rPr lang="en-US" baseline="30000" dirty="0" smtClean="0"/>
              <a:t> </a:t>
            </a:r>
          </a:p>
          <a:p>
            <a:r>
              <a:rPr lang="en-US" baseline="30000" dirty="0" smtClean="0"/>
              <a:t>188 with placebo                        +</a:t>
            </a:r>
            <a:r>
              <a:rPr lang="en-US" dirty="0" smtClean="0"/>
              <a:t> subsequent surgery if injection ineffective</a:t>
            </a:r>
          </a:p>
          <a:p>
            <a:endParaRPr lang="en-US" baseline="30000" dirty="0" smtClean="0"/>
          </a:p>
          <a:p>
            <a:endParaRPr lang="en-US" sz="2400" baseline="30000" dirty="0" smtClean="0"/>
          </a:p>
          <a:p>
            <a:r>
              <a:rPr lang="en-US" sz="2400" baseline="30000" dirty="0" smtClean="0"/>
              <a:t>Headline:</a:t>
            </a:r>
          </a:p>
          <a:p>
            <a:pPr>
              <a:buFont typeface="Arial"/>
              <a:buChar char="•"/>
            </a:pPr>
            <a:r>
              <a:rPr lang="en-US" sz="2400" baseline="30000" dirty="0" smtClean="0"/>
              <a:t>   VMA resolved in 26.5% </a:t>
            </a:r>
            <a:r>
              <a:rPr lang="en-US" sz="2400" baseline="30000" dirty="0" err="1" smtClean="0"/>
              <a:t>Ocriplasmin</a:t>
            </a:r>
            <a:r>
              <a:rPr lang="en-US" sz="2400" baseline="30000" dirty="0" smtClean="0"/>
              <a:t>  (10.1%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placebo P&lt;0.001).</a:t>
            </a:r>
          </a:p>
          <a:p>
            <a:pPr>
              <a:buFont typeface="Arial"/>
              <a:buChar char="•"/>
            </a:pPr>
            <a:endParaRPr lang="en-US" sz="2400" baseline="30000" dirty="0" smtClean="0"/>
          </a:p>
          <a:p>
            <a:pPr>
              <a:buFont typeface="Arial"/>
              <a:buChar char="•"/>
            </a:pPr>
            <a:r>
              <a:rPr lang="en-US" sz="2400" baseline="30000" dirty="0" smtClean="0"/>
              <a:t>   Macular Hole closure 40.6% </a:t>
            </a:r>
            <a:r>
              <a:rPr lang="en-US" sz="2400" baseline="30000" dirty="0" err="1" smtClean="0"/>
              <a:t>Ocriplasmin</a:t>
            </a:r>
            <a:r>
              <a:rPr lang="en-US" sz="2400" baseline="30000" dirty="0" smtClean="0"/>
              <a:t> (10.6%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placebo P&lt;0.001).</a:t>
            </a:r>
          </a:p>
          <a:p>
            <a:pPr>
              <a:buFont typeface="Arial"/>
              <a:buChar char="•"/>
            </a:pPr>
            <a:endParaRPr lang="en-US" sz="2400" baseline="30000" dirty="0" smtClean="0"/>
          </a:p>
          <a:p>
            <a:r>
              <a:rPr lang="en-US" sz="2400" baseline="30000" dirty="0" smtClean="0"/>
              <a:t> </a:t>
            </a:r>
          </a:p>
          <a:p>
            <a:pPr>
              <a:buFont typeface="Arial"/>
              <a:buChar char="•"/>
            </a:pPr>
            <a:endParaRPr lang="en-US" sz="2400" baseline="30000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963" y="273604"/>
            <a:ext cx="4495800" cy="2247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0810" y="252150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MIVI-006 &amp; MIVI-007 RC Trials </a:t>
            </a:r>
            <a:br>
              <a:rPr lang="en-US" dirty="0" smtClean="0"/>
            </a:br>
            <a:r>
              <a:rPr lang="en-US" dirty="0" smtClean="0"/>
              <a:t>MIVI-TRUST study group</a:t>
            </a:r>
            <a:r>
              <a:rPr lang="en-US" sz="1200" dirty="0" smtClean="0"/>
              <a:t> (</a:t>
            </a:r>
            <a:r>
              <a:rPr lang="en-US" sz="1200" dirty="0" err="1" smtClean="0"/>
              <a:t>Microplasmin</a:t>
            </a:r>
            <a:r>
              <a:rPr lang="en-US" sz="1200" dirty="0" smtClean="0"/>
              <a:t> for </a:t>
            </a:r>
            <a:r>
              <a:rPr lang="en-US" sz="1200" dirty="0" err="1" smtClean="0"/>
              <a:t>Intravitreal</a:t>
            </a:r>
            <a:r>
              <a:rPr lang="en-US" sz="1200" dirty="0" smtClean="0"/>
              <a:t> Injection  - Traction Release without Surgical Treatment)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295743" y="969960"/>
            <a:ext cx="2539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</a:t>
            </a:r>
            <a:r>
              <a:rPr lang="en-US" sz="1400" dirty="0" err="1" smtClean="0"/>
              <a:t>Engl</a:t>
            </a:r>
            <a:r>
              <a:rPr lang="en-US" sz="1400" dirty="0" smtClean="0"/>
              <a:t> J Med 2012; 367:606-615</a:t>
            </a:r>
            <a:endParaRPr lang="en-US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7" y="507312"/>
            <a:ext cx="8060267" cy="6401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1201" y="45647"/>
            <a:ext cx="3403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VMA resolution over time</a:t>
            </a:r>
            <a:endParaRPr lang="en-US" sz="2400" u="sng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" y="227921"/>
            <a:ext cx="9150844" cy="63973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6725" y="1263650"/>
            <a:ext cx="1336675" cy="2508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19500" y="1171515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"/>
              </a:rPr>
              <a:t>Focal</a:t>
            </a:r>
            <a:endParaRPr lang="en-US" sz="2000" dirty="0">
              <a:solidFill>
                <a:schemeClr val="bg1"/>
              </a:solidFill>
              <a:latin typeface="Times"/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 spd="med">
        <mp:cube dir="r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 spd="med"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645" y="0"/>
            <a:ext cx="558552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32"/>
            <a:ext cx="9144000" cy="6864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3175" y="728133"/>
            <a:ext cx="820208" cy="3725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32375" y="728133"/>
            <a:ext cx="76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"/>
              </a:rPr>
              <a:t>VMT</a:t>
            </a:r>
            <a:endParaRPr lang="en-US" b="1" dirty="0">
              <a:solidFill>
                <a:schemeClr val="bg1"/>
              </a:solidFill>
              <a:latin typeface="Times"/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 spd="med">
        <mp:cube dir="u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 spd="med"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461665"/>
            <a:ext cx="8451850" cy="655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3467" y="0"/>
            <a:ext cx="3066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VMA resolution &amp; ERM </a:t>
            </a:r>
            <a:endParaRPr lang="en-US" sz="2400" u="sng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Chart 69"/>
          <p:cNvGraphicFramePr/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0839169"/>
              </p:ext>
            </p:extLst>
          </p:nvPr>
        </p:nvGraphicFramePr>
        <p:xfrm>
          <a:off x="456693" y="1362776"/>
          <a:ext cx="8470582" cy="4402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70"/>
          <p:cNvGrpSpPr/>
          <p:nvPr/>
        </p:nvGrpSpPr>
        <p:grpSpPr>
          <a:xfrm>
            <a:off x="5551047" y="1686067"/>
            <a:ext cx="1658886" cy="274320"/>
            <a:chOff x="5629490" y="1420368"/>
            <a:chExt cx="1658886" cy="274320"/>
          </a:xfrm>
        </p:grpSpPr>
        <p:sp>
          <p:nvSpPr>
            <p:cNvPr id="77" name="Rectangle 22"/>
            <p:cNvSpPr>
              <a:spLocks noChangeAspect="1" noChangeArrowheads="1"/>
            </p:cNvSpPr>
            <p:nvPr/>
          </p:nvSpPr>
          <p:spPr bwMode="auto">
            <a:xfrm>
              <a:off x="5629490" y="1420368"/>
              <a:ext cx="277978" cy="274320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75" name="Rectangle 22"/>
            <p:cNvSpPr>
              <a:spLocks noChangeAspect="1" noChangeArrowheads="1"/>
            </p:cNvSpPr>
            <p:nvPr/>
          </p:nvSpPr>
          <p:spPr bwMode="auto">
            <a:xfrm>
              <a:off x="7010400" y="1420368"/>
              <a:ext cx="277976" cy="274320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+mj-lt"/>
              </a:endParaRPr>
            </a:p>
          </p:txBody>
        </p:sp>
      </p:grpSp>
      <p:grpSp>
        <p:nvGrpSpPr>
          <p:cNvPr id="3" name="Group 96"/>
          <p:cNvGrpSpPr/>
          <p:nvPr/>
        </p:nvGrpSpPr>
        <p:grpSpPr>
          <a:xfrm>
            <a:off x="1537143" y="5004230"/>
            <a:ext cx="6950391" cy="182880"/>
            <a:chOff x="1549018" y="5457701"/>
            <a:chExt cx="6950391" cy="182880"/>
          </a:xfrm>
        </p:grpSpPr>
        <p:grpSp>
          <p:nvGrpSpPr>
            <p:cNvPr id="4" name="Group 97"/>
            <p:cNvGrpSpPr/>
            <p:nvPr/>
          </p:nvGrpSpPr>
          <p:grpSpPr>
            <a:xfrm>
              <a:off x="1549018" y="5457701"/>
              <a:ext cx="1143707" cy="182880"/>
              <a:chOff x="1549018" y="5457701"/>
              <a:chExt cx="1143707" cy="182880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1549018" y="5457701"/>
                <a:ext cx="612648" cy="18288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 b="1" dirty="0" smtClean="0">
                    <a:latin typeface="+mj-lt"/>
                    <a:ea typeface="Microsoft JhengHei" pitchFamily="34" charset="-120"/>
                  </a:rPr>
                  <a:t>N=13</a:t>
                </a:r>
                <a:endParaRPr lang="en-US" sz="1400" b="1" dirty="0">
                  <a:latin typeface="+mj-lt"/>
                  <a:ea typeface="Microsoft JhengHei" pitchFamily="34" charset="-120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272101" y="5457701"/>
                <a:ext cx="420624" cy="18288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 b="1" dirty="0" smtClean="0">
                    <a:latin typeface="+mj-lt"/>
                    <a:ea typeface="Microsoft JhengHei" pitchFamily="34" charset="-120"/>
                  </a:rPr>
                  <a:t>20</a:t>
                </a:r>
                <a:endParaRPr lang="en-US" sz="1600" b="1" dirty="0">
                  <a:latin typeface="+mj-lt"/>
                  <a:ea typeface="Microsoft JhengHei" pitchFamily="34" charset="-120"/>
                </a:endParaRPr>
              </a:p>
            </p:txBody>
          </p:sp>
        </p:grpSp>
        <p:grpSp>
          <p:nvGrpSpPr>
            <p:cNvPr id="5" name="Group 98"/>
            <p:cNvGrpSpPr/>
            <p:nvPr/>
          </p:nvGrpSpPr>
          <p:grpSpPr>
            <a:xfrm>
              <a:off x="7543922" y="5457701"/>
              <a:ext cx="955487" cy="182880"/>
              <a:chOff x="7543922" y="5431179"/>
              <a:chExt cx="955487" cy="182880"/>
            </a:xfrm>
          </p:grpSpPr>
          <p:sp>
            <p:nvSpPr>
              <p:cNvPr id="137" name="TextBox 136"/>
              <p:cNvSpPr txBox="1"/>
              <p:nvPr/>
            </p:nvSpPr>
            <p:spPr>
              <a:xfrm>
                <a:off x="7543922" y="5431179"/>
                <a:ext cx="429768" cy="18288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 b="1" dirty="0" smtClean="0">
                    <a:latin typeface="+mj-lt"/>
                    <a:ea typeface="Microsoft JhengHei" pitchFamily="34" charset="-120"/>
                  </a:rPr>
                  <a:t>13</a:t>
                </a:r>
                <a:endParaRPr lang="en-US" sz="1400" b="1" dirty="0">
                  <a:latin typeface="+mj-lt"/>
                  <a:ea typeface="Microsoft JhengHei" pitchFamily="34" charset="-120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7987345" y="5431179"/>
                <a:ext cx="512064" cy="18288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 b="1" dirty="0" smtClean="0">
                    <a:latin typeface="+mj-lt"/>
                    <a:ea typeface="Microsoft JhengHei" pitchFamily="34" charset="-120"/>
                  </a:rPr>
                  <a:t>19</a:t>
                </a:r>
                <a:endParaRPr lang="en-US" sz="1600" b="1" dirty="0">
                  <a:latin typeface="+mj-lt"/>
                  <a:ea typeface="Microsoft JhengHei" pitchFamily="34" charset="-120"/>
                </a:endParaRPr>
              </a:p>
            </p:txBody>
          </p:sp>
        </p:grpSp>
        <p:grpSp>
          <p:nvGrpSpPr>
            <p:cNvPr id="6" name="Group 99"/>
            <p:cNvGrpSpPr/>
            <p:nvPr/>
          </p:nvGrpSpPr>
          <p:grpSpPr>
            <a:xfrm>
              <a:off x="6082972" y="5457701"/>
              <a:ext cx="981065" cy="182880"/>
              <a:chOff x="7282664" y="5431179"/>
              <a:chExt cx="981065" cy="182880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7282664" y="5431179"/>
                <a:ext cx="429768" cy="18288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 b="1" dirty="0" smtClean="0">
                    <a:latin typeface="+mj-lt"/>
                    <a:ea typeface="Microsoft JhengHei" pitchFamily="34" charset="-120"/>
                  </a:rPr>
                  <a:t>41</a:t>
                </a:r>
                <a:endParaRPr lang="en-US" sz="1400" b="1" dirty="0">
                  <a:latin typeface="+mj-lt"/>
                  <a:ea typeface="Microsoft JhengHei" pitchFamily="34" charset="-120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7751665" y="5431179"/>
                <a:ext cx="512064" cy="18288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 b="1" dirty="0" smtClean="0">
                    <a:latin typeface="+mj-lt"/>
                    <a:ea typeface="Microsoft JhengHei" pitchFamily="34" charset="-120"/>
                  </a:rPr>
                  <a:t>94</a:t>
                </a:r>
                <a:endParaRPr lang="en-US" sz="1600" b="1" dirty="0">
                  <a:latin typeface="+mj-lt"/>
                  <a:ea typeface="Microsoft JhengHei" pitchFamily="34" charset="-120"/>
                </a:endParaRPr>
              </a:p>
            </p:txBody>
          </p:sp>
        </p:grpSp>
        <p:grpSp>
          <p:nvGrpSpPr>
            <p:cNvPr id="7" name="Group 100"/>
            <p:cNvGrpSpPr/>
            <p:nvPr/>
          </p:nvGrpSpPr>
          <p:grpSpPr>
            <a:xfrm>
              <a:off x="4657649" y="5457701"/>
              <a:ext cx="909767" cy="182880"/>
              <a:chOff x="7057034" y="5431179"/>
              <a:chExt cx="909767" cy="182880"/>
            </a:xfrm>
          </p:grpSpPr>
          <p:sp>
            <p:nvSpPr>
              <p:cNvPr id="117" name="TextBox 116"/>
              <p:cNvSpPr txBox="1"/>
              <p:nvPr/>
            </p:nvSpPr>
            <p:spPr>
              <a:xfrm>
                <a:off x="7057034" y="5431179"/>
                <a:ext cx="429768" cy="18288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 b="1" dirty="0" smtClean="0">
                    <a:latin typeface="+mj-lt"/>
                    <a:ea typeface="Microsoft JhengHei" pitchFamily="34" charset="-120"/>
                  </a:rPr>
                  <a:t>14</a:t>
                </a:r>
                <a:endParaRPr lang="en-US" sz="1400" b="1" dirty="0">
                  <a:latin typeface="+mj-lt"/>
                  <a:ea typeface="Microsoft JhengHei" pitchFamily="34" charset="-120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7546177" y="5431179"/>
                <a:ext cx="420624" cy="18288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 b="1" dirty="0" smtClean="0">
                    <a:latin typeface="+mj-lt"/>
                    <a:ea typeface="Microsoft JhengHei" pitchFamily="34" charset="-120"/>
                  </a:rPr>
                  <a:t>25</a:t>
                </a:r>
                <a:endParaRPr lang="en-US" sz="1600" b="1" dirty="0">
                  <a:latin typeface="+mj-lt"/>
                  <a:ea typeface="Microsoft JhengHei" pitchFamily="34" charset="-120"/>
                </a:endParaRPr>
              </a:p>
            </p:txBody>
          </p:sp>
        </p:grpSp>
        <p:grpSp>
          <p:nvGrpSpPr>
            <p:cNvPr id="8" name="Group 102"/>
            <p:cNvGrpSpPr/>
            <p:nvPr/>
          </p:nvGrpSpPr>
          <p:grpSpPr>
            <a:xfrm>
              <a:off x="3220162" y="5457701"/>
              <a:ext cx="897892" cy="182880"/>
              <a:chOff x="8018933" y="5431179"/>
              <a:chExt cx="897892" cy="18288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8018933" y="5431179"/>
                <a:ext cx="429768" cy="18288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 b="1" dirty="0">
                    <a:latin typeface="+mj-lt"/>
                    <a:ea typeface="Microsoft JhengHei" pitchFamily="34" charset="-120"/>
                  </a:rPr>
                  <a:t>16</a:t>
                </a: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8496201" y="5431179"/>
                <a:ext cx="420624" cy="18288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 b="1" dirty="0" smtClean="0">
                    <a:latin typeface="+mj-lt"/>
                    <a:ea typeface="Microsoft JhengHei" pitchFamily="34" charset="-120"/>
                  </a:rPr>
                  <a:t>23</a:t>
                </a:r>
                <a:endParaRPr lang="en-US" sz="1600" b="1" dirty="0">
                  <a:latin typeface="+mj-lt"/>
                  <a:ea typeface="Microsoft JhengHei" pitchFamily="34" charset="-120"/>
                </a:endParaRPr>
              </a:p>
            </p:txBody>
          </p:sp>
        </p:grpSp>
      </p:grpSp>
      <p:grpSp>
        <p:nvGrpSpPr>
          <p:cNvPr id="9" name="Group 144"/>
          <p:cNvGrpSpPr/>
          <p:nvPr/>
        </p:nvGrpSpPr>
        <p:grpSpPr>
          <a:xfrm>
            <a:off x="1676083" y="1868642"/>
            <a:ext cx="6718231" cy="703982"/>
            <a:chOff x="1664208" y="1453016"/>
            <a:chExt cx="6718231" cy="703982"/>
          </a:xfrm>
        </p:grpSpPr>
        <p:sp>
          <p:nvSpPr>
            <p:cNvPr id="146" name="TextBox 12"/>
            <p:cNvSpPr txBox="1">
              <a:spLocks noChangeArrowheads="1"/>
            </p:cNvSpPr>
            <p:nvPr/>
          </p:nvSpPr>
          <p:spPr bwMode="auto">
            <a:xfrm>
              <a:off x="1664208" y="1453016"/>
              <a:ext cx="8503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200" i="1" smtClean="0">
                  <a:latin typeface="+mj-lt"/>
                  <a:ea typeface="Microsoft JhengHei" pitchFamily="34" charset="-120"/>
                  <a:cs typeface="ＭＳ Ｐゴシック"/>
                </a:rPr>
                <a:t>P</a:t>
              </a:r>
              <a:r>
                <a:rPr lang="en-GB" sz="1200" smtClean="0">
                  <a:latin typeface="+mj-lt"/>
                  <a:ea typeface="Microsoft JhengHei" pitchFamily="34" charset="-120"/>
                  <a:cs typeface="ＭＳ Ｐゴシック"/>
                </a:rPr>
                <a:t>=0.007</a:t>
              </a:r>
              <a:endParaRPr lang="en-GB" sz="1200" dirty="0">
                <a:latin typeface="+mj-lt"/>
                <a:ea typeface="Microsoft JhengHei" pitchFamily="34" charset="-120"/>
                <a:cs typeface="ＭＳ Ｐゴシック"/>
              </a:endParaRPr>
            </a:p>
          </p:txBody>
        </p:sp>
        <p:sp>
          <p:nvSpPr>
            <p:cNvPr id="147" name="TextBox 12"/>
            <p:cNvSpPr txBox="1">
              <a:spLocks noChangeArrowheads="1"/>
            </p:cNvSpPr>
            <p:nvPr/>
          </p:nvSpPr>
          <p:spPr bwMode="auto">
            <a:xfrm>
              <a:off x="7532047" y="1547491"/>
              <a:ext cx="8503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200" i="1" smtClean="0">
                  <a:latin typeface="+mj-lt"/>
                  <a:ea typeface="Microsoft JhengHei" pitchFamily="34" charset="-120"/>
                  <a:cs typeface="ＭＳ Ｐゴシック"/>
                </a:rPr>
                <a:t>P</a:t>
              </a:r>
              <a:r>
                <a:rPr lang="en-GB" sz="1200" smtClean="0">
                  <a:latin typeface="+mj-lt"/>
                  <a:ea typeface="Microsoft JhengHei" pitchFamily="34" charset="-120"/>
                  <a:cs typeface="ＭＳ Ｐゴシック"/>
                </a:rPr>
                <a:t>=0.009</a:t>
              </a:r>
              <a:endParaRPr lang="en-GB" sz="1200" dirty="0">
                <a:latin typeface="+mj-lt"/>
                <a:ea typeface="Microsoft JhengHei" pitchFamily="34" charset="-120"/>
                <a:cs typeface="ＭＳ Ｐゴシック"/>
              </a:endParaRPr>
            </a:p>
          </p:txBody>
        </p:sp>
        <p:sp>
          <p:nvSpPr>
            <p:cNvPr id="148" name="TextBox 12"/>
            <p:cNvSpPr txBox="1">
              <a:spLocks noChangeArrowheads="1"/>
            </p:cNvSpPr>
            <p:nvPr/>
          </p:nvSpPr>
          <p:spPr bwMode="auto">
            <a:xfrm>
              <a:off x="3163824" y="1643021"/>
              <a:ext cx="8503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200" i="1" smtClean="0">
                  <a:latin typeface="+mj-lt"/>
                  <a:ea typeface="Microsoft JhengHei" pitchFamily="34" charset="-120"/>
                  <a:cs typeface="ＭＳ Ｐゴシック"/>
                </a:rPr>
                <a:t>P</a:t>
              </a:r>
              <a:r>
                <a:rPr lang="en-GB" sz="1200" smtClean="0">
                  <a:latin typeface="+mj-lt"/>
                  <a:ea typeface="Microsoft JhengHei" pitchFamily="34" charset="-120"/>
                  <a:cs typeface="ＭＳ Ｐゴシック"/>
                </a:rPr>
                <a:t>=0.005</a:t>
              </a:r>
              <a:endParaRPr lang="en-GB" sz="1200" dirty="0">
                <a:latin typeface="+mj-lt"/>
                <a:ea typeface="Microsoft JhengHei" pitchFamily="34" charset="-120"/>
                <a:cs typeface="ＭＳ Ｐゴシック"/>
              </a:endParaRPr>
            </a:p>
          </p:txBody>
        </p:sp>
        <p:sp>
          <p:nvSpPr>
            <p:cNvPr id="150" name="TextBox 12"/>
            <p:cNvSpPr txBox="1">
              <a:spLocks noChangeArrowheads="1"/>
            </p:cNvSpPr>
            <p:nvPr/>
          </p:nvSpPr>
          <p:spPr bwMode="auto">
            <a:xfrm>
              <a:off x="4663440" y="1879999"/>
              <a:ext cx="8503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200" i="1" smtClean="0">
                  <a:latin typeface="+mj-lt"/>
                  <a:ea typeface="Microsoft JhengHei" pitchFamily="34" charset="-120"/>
                  <a:cs typeface="ＭＳ Ｐゴシック"/>
                </a:rPr>
                <a:t>P</a:t>
              </a:r>
              <a:r>
                <a:rPr lang="en-GB" sz="1200" smtClean="0">
                  <a:latin typeface="+mj-lt"/>
                  <a:ea typeface="Microsoft JhengHei" pitchFamily="34" charset="-120"/>
                  <a:cs typeface="ＭＳ Ｐゴシック"/>
                </a:rPr>
                <a:t>=0.098</a:t>
              </a:r>
              <a:endParaRPr lang="en-GB" sz="1200" dirty="0">
                <a:latin typeface="+mj-lt"/>
                <a:ea typeface="Microsoft JhengHei" pitchFamily="34" charset="-120"/>
                <a:cs typeface="ＭＳ Ｐゴシック"/>
              </a:endParaRPr>
            </a:p>
          </p:txBody>
        </p:sp>
        <p:sp>
          <p:nvSpPr>
            <p:cNvPr id="153" name="TextBox 12"/>
            <p:cNvSpPr txBox="1">
              <a:spLocks noChangeArrowheads="1"/>
            </p:cNvSpPr>
            <p:nvPr/>
          </p:nvSpPr>
          <p:spPr bwMode="auto">
            <a:xfrm>
              <a:off x="6163056" y="1879999"/>
              <a:ext cx="8503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200" i="1" smtClean="0">
                  <a:latin typeface="+mj-lt"/>
                  <a:ea typeface="Microsoft JhengHei" pitchFamily="34" charset="-120"/>
                  <a:cs typeface="ＭＳ Ｐゴシック"/>
                </a:rPr>
                <a:t>P</a:t>
              </a:r>
              <a:r>
                <a:rPr lang="en-GB" sz="1200" smtClean="0">
                  <a:latin typeface="+mj-lt"/>
                  <a:ea typeface="Microsoft JhengHei" pitchFamily="34" charset="-120"/>
                  <a:cs typeface="ＭＳ Ｐゴシック"/>
                </a:rPr>
                <a:t>&lt;0.001</a:t>
              </a:r>
              <a:endParaRPr lang="en-GB" sz="1200" dirty="0">
                <a:latin typeface="+mj-lt"/>
                <a:ea typeface="Microsoft JhengHei" pitchFamily="34" charset="-120"/>
                <a:cs typeface="ＭＳ Ｐゴシック"/>
              </a:endParaRPr>
            </a:p>
          </p:txBody>
        </p:sp>
      </p:grpSp>
      <p:sp>
        <p:nvSpPr>
          <p:cNvPr id="156" name="TextBox 12"/>
          <p:cNvSpPr txBox="1">
            <a:spLocks noChangeArrowheads="1"/>
          </p:cNvSpPr>
          <p:nvPr/>
        </p:nvSpPr>
        <p:spPr bwMode="auto">
          <a:xfrm>
            <a:off x="4645774" y="5692451"/>
            <a:ext cx="850392" cy="2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 anchor="ctr">
            <a:spAutoFit/>
          </a:bodyPr>
          <a:lstStyle/>
          <a:p>
            <a:pPr algn="ctr"/>
            <a:r>
              <a:rPr lang="en-GB" sz="1200" dirty="0">
                <a:latin typeface="+mj-lt"/>
                <a:ea typeface="Microsoft JhengHei" pitchFamily="34" charset="-120"/>
                <a:cs typeface="ＭＳ Ｐゴシック"/>
              </a:rPr>
              <a:t>Phakic</a:t>
            </a:r>
          </a:p>
        </p:txBody>
      </p:sp>
      <p:sp>
        <p:nvSpPr>
          <p:cNvPr id="157" name="TextBox 12"/>
          <p:cNvSpPr txBox="1">
            <a:spLocks noChangeArrowheads="1"/>
          </p:cNvSpPr>
          <p:nvPr/>
        </p:nvSpPr>
        <p:spPr bwMode="auto">
          <a:xfrm>
            <a:off x="6130478" y="5709273"/>
            <a:ext cx="850392" cy="2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 anchor="ctr">
            <a:spAutoFit/>
          </a:bodyPr>
          <a:lstStyle/>
          <a:p>
            <a:pPr algn="ctr"/>
            <a:r>
              <a:rPr lang="en-GB" sz="1200" dirty="0">
                <a:latin typeface="+mj-lt"/>
                <a:ea typeface="Microsoft JhengHei" pitchFamily="34" charset="-120"/>
                <a:cs typeface="ＭＳ Ｐゴシック"/>
              </a:rPr>
              <a:t>Phakic</a:t>
            </a:r>
          </a:p>
        </p:txBody>
      </p:sp>
      <p:sp>
        <p:nvSpPr>
          <p:cNvPr id="166" name="TextBox 12"/>
          <p:cNvSpPr txBox="1">
            <a:spLocks noChangeArrowheads="1"/>
          </p:cNvSpPr>
          <p:nvPr/>
        </p:nvSpPr>
        <p:spPr bwMode="auto">
          <a:xfrm>
            <a:off x="1674415" y="5344134"/>
            <a:ext cx="1053936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 anchor="ctr">
            <a:spAutoFit/>
          </a:bodyPr>
          <a:lstStyle/>
          <a:p>
            <a:pPr algn="ctr"/>
            <a:r>
              <a:rPr lang="en-GB" sz="1200" dirty="0">
                <a:latin typeface="+mj-lt"/>
                <a:ea typeface="Microsoft JhengHei" pitchFamily="34" charset="-120"/>
                <a:cs typeface="ＭＳ Ｐゴシック"/>
              </a:rPr>
              <a:t>No </a:t>
            </a:r>
            <a:r>
              <a:rPr lang="en-GB" sz="1200" dirty="0" smtClean="0">
                <a:latin typeface="+mj-lt"/>
                <a:ea typeface="Microsoft JhengHei" pitchFamily="34" charset="-120"/>
                <a:cs typeface="ＭＳ Ｐゴシック"/>
              </a:rPr>
              <a:t>ERM</a:t>
            </a:r>
          </a:p>
          <a:p>
            <a:pPr algn="ctr"/>
            <a:r>
              <a:rPr lang="en-GB" sz="1200" dirty="0">
                <a:latin typeface="+mj-lt"/>
                <a:ea typeface="Microsoft JhengHei" pitchFamily="34" charset="-120"/>
                <a:cs typeface="ＭＳ Ｐゴシック"/>
              </a:rPr>
              <a:t>≤1500 </a:t>
            </a:r>
            <a:r>
              <a:rPr lang="el-GR" sz="1200" dirty="0">
                <a:latin typeface="+mj-lt"/>
                <a:ea typeface="Microsoft JhengHei" pitchFamily="34" charset="-120"/>
                <a:cs typeface="ＭＳ Ｐゴシック"/>
              </a:rPr>
              <a:t>μ</a:t>
            </a:r>
            <a:r>
              <a:rPr lang="en-GB" sz="1200" dirty="0" smtClean="0">
                <a:latin typeface="+mj-lt"/>
                <a:ea typeface="Microsoft JhengHei" pitchFamily="34" charset="-120"/>
                <a:cs typeface="ＭＳ Ｐゴシック"/>
              </a:rPr>
              <a:t>m</a:t>
            </a:r>
            <a:endParaRPr lang="en-GB" sz="1200" dirty="0">
              <a:latin typeface="+mj-lt"/>
              <a:ea typeface="Microsoft JhengHei" pitchFamily="34" charset="-120"/>
              <a:cs typeface="ＭＳ Ｐゴシック"/>
            </a:endParaRPr>
          </a:p>
        </p:txBody>
      </p:sp>
      <p:sp>
        <p:nvSpPr>
          <p:cNvPr id="167" name="TextBox 12"/>
          <p:cNvSpPr txBox="1">
            <a:spLocks noChangeArrowheads="1"/>
          </p:cNvSpPr>
          <p:nvPr/>
        </p:nvSpPr>
        <p:spPr bwMode="auto">
          <a:xfrm>
            <a:off x="1776187" y="5163834"/>
            <a:ext cx="850392" cy="2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 anchor="ctr">
            <a:spAutoFit/>
          </a:bodyPr>
          <a:lstStyle/>
          <a:p>
            <a:pPr algn="ctr"/>
            <a:r>
              <a:rPr lang="en-GB" sz="1200" dirty="0">
                <a:latin typeface="+mj-lt"/>
                <a:ea typeface="Microsoft JhengHei" pitchFamily="34" charset="-120"/>
                <a:cs typeface="ＭＳ Ｐゴシック"/>
              </a:rPr>
              <a:t>&lt;65 </a:t>
            </a:r>
            <a:r>
              <a:rPr lang="en-GB" sz="1200" dirty="0" err="1">
                <a:latin typeface="+mj-lt"/>
                <a:ea typeface="Microsoft JhengHei" pitchFamily="34" charset="-120"/>
                <a:cs typeface="ＭＳ Ｐゴシック"/>
              </a:rPr>
              <a:t>yrs</a:t>
            </a:r>
            <a:endParaRPr lang="en-GB" sz="1200" dirty="0">
              <a:latin typeface="+mj-lt"/>
              <a:ea typeface="Microsoft JhengHei" pitchFamily="34" charset="-120"/>
              <a:cs typeface="ＭＳ Ｐゴシック"/>
            </a:endParaRPr>
          </a:p>
        </p:txBody>
      </p:sp>
      <p:sp>
        <p:nvSpPr>
          <p:cNvPr id="169" name="TextBox 12"/>
          <p:cNvSpPr txBox="1">
            <a:spLocks noChangeArrowheads="1"/>
          </p:cNvSpPr>
          <p:nvPr/>
        </p:nvSpPr>
        <p:spPr bwMode="auto">
          <a:xfrm>
            <a:off x="4645774" y="5166504"/>
            <a:ext cx="850392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 anchor="ctr">
            <a:spAutoFit/>
          </a:bodyPr>
          <a:lstStyle/>
          <a:p>
            <a:pPr algn="ctr"/>
            <a:r>
              <a:rPr lang="en-GB" sz="1200" dirty="0">
                <a:latin typeface="+mj-lt"/>
                <a:ea typeface="Microsoft JhengHei" pitchFamily="34" charset="-120"/>
                <a:cs typeface="ＭＳ Ｐゴシック"/>
              </a:rPr>
              <a:t>&lt;65 </a:t>
            </a:r>
            <a:r>
              <a:rPr lang="en-GB" sz="1200" dirty="0" err="1" smtClean="0">
                <a:latin typeface="+mj-lt"/>
                <a:ea typeface="Microsoft JhengHei" pitchFamily="34" charset="-120"/>
                <a:cs typeface="ＭＳ Ｐゴシック"/>
              </a:rPr>
              <a:t>yrs</a:t>
            </a:r>
            <a:endParaRPr lang="en-GB" sz="1200" dirty="0" smtClean="0">
              <a:latin typeface="+mj-lt"/>
              <a:ea typeface="Microsoft JhengHei" pitchFamily="34" charset="-120"/>
              <a:cs typeface="ＭＳ Ｐゴシック"/>
            </a:endParaRPr>
          </a:p>
          <a:p>
            <a:pPr algn="ctr"/>
            <a:r>
              <a:rPr lang="en-GB" sz="1200" dirty="0" smtClean="0">
                <a:latin typeface="+mj-lt"/>
                <a:ea typeface="Microsoft JhengHei" pitchFamily="34" charset="-120"/>
                <a:cs typeface="ＭＳ Ｐゴシック"/>
              </a:rPr>
              <a:t>No ERM</a:t>
            </a:r>
            <a:endParaRPr lang="en-GB" sz="1200" dirty="0">
              <a:latin typeface="+mj-lt"/>
              <a:ea typeface="Microsoft JhengHei" pitchFamily="34" charset="-120"/>
              <a:cs typeface="ＭＳ Ｐゴシック"/>
            </a:endParaRPr>
          </a:p>
        </p:txBody>
      </p:sp>
      <p:sp>
        <p:nvSpPr>
          <p:cNvPr id="171" name="TextBox 12"/>
          <p:cNvSpPr txBox="1">
            <a:spLocks noChangeArrowheads="1"/>
          </p:cNvSpPr>
          <p:nvPr/>
        </p:nvSpPr>
        <p:spPr bwMode="auto">
          <a:xfrm>
            <a:off x="3196409" y="5163834"/>
            <a:ext cx="850392" cy="2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 anchor="ctr">
            <a:spAutoFit/>
          </a:bodyPr>
          <a:lstStyle/>
          <a:p>
            <a:pPr algn="ctr"/>
            <a:r>
              <a:rPr lang="en-GB" sz="1200" dirty="0">
                <a:latin typeface="+mj-lt"/>
                <a:ea typeface="Microsoft JhengHei" pitchFamily="34" charset="-120"/>
                <a:cs typeface="ＭＳ Ｐゴシック"/>
              </a:rPr>
              <a:t>&lt;65 </a:t>
            </a:r>
            <a:r>
              <a:rPr lang="en-GB" sz="1200" dirty="0" err="1">
                <a:latin typeface="+mj-lt"/>
                <a:ea typeface="Microsoft JhengHei" pitchFamily="34" charset="-120"/>
                <a:cs typeface="ＭＳ Ｐゴシック"/>
              </a:rPr>
              <a:t>yrs</a:t>
            </a:r>
            <a:endParaRPr lang="en-GB" sz="1200" dirty="0">
              <a:latin typeface="+mj-lt"/>
              <a:ea typeface="Microsoft JhengHei" pitchFamily="34" charset="-120"/>
              <a:cs typeface="ＭＳ Ｐゴシック"/>
            </a:endParaRPr>
          </a:p>
        </p:txBody>
      </p:sp>
      <p:grpSp>
        <p:nvGrpSpPr>
          <p:cNvPr id="10" name="Group 174"/>
          <p:cNvGrpSpPr/>
          <p:nvPr/>
        </p:nvGrpSpPr>
        <p:grpSpPr>
          <a:xfrm>
            <a:off x="98348" y="5139077"/>
            <a:ext cx="1849205" cy="883622"/>
            <a:chOff x="1664207" y="5577989"/>
            <a:chExt cx="1577735" cy="883622"/>
          </a:xfrm>
        </p:grpSpPr>
        <p:sp>
          <p:nvSpPr>
            <p:cNvPr id="180" name="TextBox 12"/>
            <p:cNvSpPr txBox="1">
              <a:spLocks noChangeArrowheads="1"/>
            </p:cNvSpPr>
            <p:nvPr/>
          </p:nvSpPr>
          <p:spPr bwMode="auto">
            <a:xfrm>
              <a:off x="1664207" y="6184612"/>
              <a:ext cx="148629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GB" sz="1200" b="1" dirty="0">
                  <a:latin typeface="+mj-lt"/>
                  <a:ea typeface="Microsoft JhengHei" pitchFamily="34" charset="-120"/>
                  <a:cs typeface="ＭＳ Ｐゴシック"/>
                </a:rPr>
                <a:t>Lens Status</a:t>
              </a:r>
            </a:p>
          </p:txBody>
        </p:sp>
        <p:sp>
          <p:nvSpPr>
            <p:cNvPr id="181" name="TextBox 12"/>
            <p:cNvSpPr txBox="1">
              <a:spLocks noChangeArrowheads="1"/>
            </p:cNvSpPr>
            <p:nvPr/>
          </p:nvSpPr>
          <p:spPr bwMode="auto">
            <a:xfrm>
              <a:off x="1664207" y="5982405"/>
              <a:ext cx="15777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GB" sz="1200" b="1" dirty="0">
                  <a:latin typeface="+mj-lt"/>
                  <a:ea typeface="Microsoft JhengHei" pitchFamily="34" charset="-120"/>
                  <a:cs typeface="ＭＳ Ｐゴシック"/>
                </a:rPr>
                <a:t>VMA </a:t>
              </a:r>
              <a:r>
                <a:rPr lang="en-GB" sz="1200" b="1" dirty="0" smtClean="0">
                  <a:latin typeface="+mj-lt"/>
                  <a:ea typeface="Microsoft JhengHei" pitchFamily="34" charset="-120"/>
                  <a:cs typeface="ＭＳ Ｐゴシック"/>
                </a:rPr>
                <a:t>Diameter</a:t>
              </a:r>
              <a:endParaRPr lang="en-GB" sz="1200" b="1" dirty="0">
                <a:latin typeface="+mj-lt"/>
                <a:ea typeface="Microsoft JhengHei" pitchFamily="34" charset="-120"/>
                <a:cs typeface="ＭＳ Ｐゴシック"/>
              </a:endParaRPr>
            </a:p>
          </p:txBody>
        </p:sp>
        <p:sp>
          <p:nvSpPr>
            <p:cNvPr id="184" name="TextBox 12"/>
            <p:cNvSpPr txBox="1">
              <a:spLocks noChangeArrowheads="1"/>
            </p:cNvSpPr>
            <p:nvPr/>
          </p:nvSpPr>
          <p:spPr bwMode="auto">
            <a:xfrm>
              <a:off x="1664207" y="5780197"/>
              <a:ext cx="14862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GB" sz="1200" b="1" dirty="0">
                  <a:latin typeface="+mj-lt"/>
                  <a:ea typeface="Microsoft JhengHei" pitchFamily="34" charset="-120"/>
                  <a:cs typeface="ＭＳ Ｐゴシック"/>
                </a:rPr>
                <a:t>ERM at Baseline</a:t>
              </a:r>
            </a:p>
          </p:txBody>
        </p:sp>
        <p:sp>
          <p:nvSpPr>
            <p:cNvPr id="187" name="TextBox 12"/>
            <p:cNvSpPr txBox="1">
              <a:spLocks noChangeArrowheads="1"/>
            </p:cNvSpPr>
            <p:nvPr/>
          </p:nvSpPr>
          <p:spPr bwMode="auto">
            <a:xfrm>
              <a:off x="1664208" y="5577989"/>
              <a:ext cx="8503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GB" sz="1200" b="1" dirty="0">
                  <a:latin typeface="+mj-lt"/>
                  <a:ea typeface="Microsoft JhengHei" pitchFamily="34" charset="-120"/>
                  <a:cs typeface="ＭＳ Ｐゴシック"/>
                </a:rPr>
                <a:t>Age</a:t>
              </a:r>
            </a:p>
          </p:txBody>
        </p:sp>
      </p:grpSp>
      <p:sp>
        <p:nvSpPr>
          <p:cNvPr id="188" name="TextBox 12"/>
          <p:cNvSpPr txBox="1">
            <a:spLocks noChangeArrowheads="1"/>
          </p:cNvSpPr>
          <p:nvPr/>
        </p:nvSpPr>
        <p:spPr bwMode="auto">
          <a:xfrm>
            <a:off x="6039038" y="5346778"/>
            <a:ext cx="1033272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 anchor="ctr">
            <a:spAutoFit/>
          </a:bodyPr>
          <a:lstStyle/>
          <a:p>
            <a:pPr algn="ctr"/>
            <a:r>
              <a:rPr lang="en-GB" sz="1200" dirty="0" smtClean="0">
                <a:latin typeface="+mj-lt"/>
                <a:ea typeface="Microsoft JhengHei" pitchFamily="34" charset="-120"/>
                <a:cs typeface="ＭＳ Ｐゴシック"/>
              </a:rPr>
              <a:t>No ERM</a:t>
            </a:r>
          </a:p>
          <a:p>
            <a:pPr algn="ctr"/>
            <a:r>
              <a:rPr lang="en-GB" sz="1200" dirty="0" smtClean="0">
                <a:latin typeface="+mj-lt"/>
                <a:ea typeface="Microsoft JhengHei" pitchFamily="34" charset="-120"/>
                <a:cs typeface="ＭＳ Ｐゴシック"/>
              </a:rPr>
              <a:t>≤</a:t>
            </a:r>
            <a:r>
              <a:rPr lang="en-GB" sz="1200" dirty="0">
                <a:latin typeface="+mj-lt"/>
                <a:ea typeface="Microsoft JhengHei" pitchFamily="34" charset="-120"/>
                <a:cs typeface="ＭＳ Ｐゴシック"/>
              </a:rPr>
              <a:t>1500 </a:t>
            </a:r>
            <a:r>
              <a:rPr lang="el-GR" sz="1200" dirty="0">
                <a:latin typeface="+mj-lt"/>
                <a:ea typeface="Microsoft JhengHei" pitchFamily="34" charset="-120"/>
                <a:cs typeface="ＭＳ Ｐゴシック"/>
              </a:rPr>
              <a:t>μ</a:t>
            </a:r>
            <a:r>
              <a:rPr lang="en-GB" sz="1200" dirty="0">
                <a:latin typeface="+mj-lt"/>
                <a:ea typeface="Microsoft JhengHei" pitchFamily="34" charset="-120"/>
                <a:cs typeface="ＭＳ Ｐゴシック"/>
              </a:rPr>
              <a:t>m</a:t>
            </a:r>
          </a:p>
        </p:txBody>
      </p:sp>
      <p:sp>
        <p:nvSpPr>
          <p:cNvPr id="189" name="TextBox 12"/>
          <p:cNvSpPr txBox="1">
            <a:spLocks noChangeArrowheads="1"/>
          </p:cNvSpPr>
          <p:nvPr/>
        </p:nvSpPr>
        <p:spPr bwMode="auto">
          <a:xfrm>
            <a:off x="3104969" y="5509234"/>
            <a:ext cx="1033272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 anchor="ctr">
            <a:spAutoFit/>
          </a:bodyPr>
          <a:lstStyle/>
          <a:p>
            <a:pPr algn="ctr"/>
            <a:r>
              <a:rPr lang="en-GB" sz="1200" dirty="0">
                <a:latin typeface="+mj-lt"/>
                <a:ea typeface="Microsoft JhengHei" pitchFamily="34" charset="-120"/>
                <a:cs typeface="ＭＳ Ｐゴシック"/>
              </a:rPr>
              <a:t>≤1500 </a:t>
            </a:r>
            <a:r>
              <a:rPr lang="el-GR" sz="1200" dirty="0">
                <a:latin typeface="+mj-lt"/>
                <a:ea typeface="Microsoft JhengHei" pitchFamily="34" charset="-120"/>
                <a:cs typeface="ＭＳ Ｐゴシック"/>
              </a:rPr>
              <a:t>μ</a:t>
            </a:r>
            <a:r>
              <a:rPr lang="en-GB" sz="1200" dirty="0" err="1" smtClean="0">
                <a:latin typeface="+mj-lt"/>
                <a:ea typeface="Microsoft JhengHei" pitchFamily="34" charset="-120"/>
                <a:cs typeface="ＭＳ Ｐゴシック"/>
              </a:rPr>
              <a:t>m</a:t>
            </a:r>
            <a:endParaRPr lang="en-GB" sz="1200" dirty="0" smtClean="0">
              <a:latin typeface="+mj-lt"/>
              <a:ea typeface="Microsoft JhengHei" pitchFamily="34" charset="-120"/>
              <a:cs typeface="ＭＳ Ｐゴシック"/>
            </a:endParaRPr>
          </a:p>
          <a:p>
            <a:pPr algn="ctr"/>
            <a:r>
              <a:rPr lang="en-GB" sz="1200" dirty="0" err="1">
                <a:latin typeface="+mj-lt"/>
                <a:ea typeface="Microsoft JhengHei" pitchFamily="34" charset="-120"/>
                <a:cs typeface="ＭＳ Ｐゴシック"/>
              </a:rPr>
              <a:t>Phakic</a:t>
            </a:r>
            <a:endParaRPr lang="en-GB" sz="1200" dirty="0">
              <a:latin typeface="+mj-lt"/>
              <a:ea typeface="Microsoft JhengHei" pitchFamily="34" charset="-120"/>
              <a:cs typeface="ＭＳ Ｐゴシック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647700" y="1627632"/>
            <a:ext cx="461643" cy="3649724"/>
          </a:xfrm>
          <a:prstGeom prst="rect">
            <a:avLst/>
          </a:prstGeom>
          <a:noFill/>
        </p:spPr>
        <p:txBody>
          <a:bodyPr vert="vert270" wrap="square" lIns="91429" tIns="45714" rIns="91429" bIns="45714" rtlCol="0" anchor="ctr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Calibri" pitchFamily="34" charset="0"/>
              </a:rPr>
              <a:t>Patients, %</a:t>
            </a:r>
            <a:endParaRPr lang="en-US" b="1" dirty="0">
              <a:latin typeface="+mj-lt"/>
              <a:cs typeface="Calibri" pitchFamily="34" charset="0"/>
            </a:endParaRPr>
          </a:p>
        </p:txBody>
      </p:sp>
      <p:sp>
        <p:nvSpPr>
          <p:cNvPr id="102" name="Rectangle 25"/>
          <p:cNvSpPr>
            <a:spLocks noChangeArrowheads="1"/>
          </p:cNvSpPr>
          <p:nvPr/>
        </p:nvSpPr>
        <p:spPr bwMode="auto">
          <a:xfrm>
            <a:off x="5870107" y="1700117"/>
            <a:ext cx="137160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lvl="0">
              <a:buClr>
                <a:srgbClr val="FFCC00"/>
              </a:buClr>
            </a:pPr>
            <a:r>
              <a:rPr lang="en-US" sz="1600" b="1" kern="0" dirty="0" smtClean="0">
                <a:latin typeface="+mj-lt"/>
                <a:ea typeface="Microsoft JhengHei" pitchFamily="34" charset="-120"/>
                <a:cs typeface="Calibri" pitchFamily="34" charset="0"/>
              </a:rPr>
              <a:t>Placebo</a:t>
            </a:r>
            <a:endParaRPr lang="en-US" sz="1600" b="1" dirty="0">
              <a:latin typeface="+mj-lt"/>
              <a:ea typeface="Microsoft JhengHei" pitchFamily="34" charset="-120"/>
              <a:cs typeface="Calibri" pitchFamily="34" charset="0"/>
            </a:endParaRPr>
          </a:p>
        </p:txBody>
      </p:sp>
      <p:sp>
        <p:nvSpPr>
          <p:cNvPr id="106" name="Rectangle 25"/>
          <p:cNvSpPr>
            <a:spLocks noChangeArrowheads="1"/>
          </p:cNvSpPr>
          <p:nvPr/>
        </p:nvSpPr>
        <p:spPr bwMode="auto">
          <a:xfrm>
            <a:off x="7246920" y="1700117"/>
            <a:ext cx="137160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lvl="0">
              <a:buClr>
                <a:srgbClr val="FFCC00"/>
              </a:buClr>
            </a:pPr>
            <a:r>
              <a:rPr lang="en-US" sz="1600" b="1" kern="0" dirty="0" smtClean="0">
                <a:latin typeface="+mj-lt"/>
                <a:ea typeface="Microsoft JhengHei" pitchFamily="34" charset="-120"/>
                <a:cs typeface="Calibri" pitchFamily="34" charset="0"/>
              </a:rPr>
              <a:t>Ocriplasmin</a:t>
            </a:r>
            <a:endParaRPr lang="en-US" sz="1600" baseline="30000" dirty="0">
              <a:latin typeface="+mj-lt"/>
              <a:ea typeface="Microsoft JhengHei" pitchFamily="34" charset="-120"/>
              <a:cs typeface="Calibri" pitchFamily="34" charset="0"/>
            </a:endParaRPr>
          </a:p>
        </p:txBody>
      </p:sp>
      <p:sp>
        <p:nvSpPr>
          <p:cNvPr id="69" name="Title 6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cap="small" dirty="0" smtClean="0"/>
              <a:t>4 Predictors of Response</a:t>
            </a:r>
            <a:r>
              <a:rPr lang="en-US" sz="4000" cap="small" baseline="30000" dirty="0" smtClean="0"/>
              <a:t>1</a:t>
            </a:r>
            <a:endParaRPr lang="en-GB" sz="4000" cap="small" baseline="30000" dirty="0"/>
          </a:p>
        </p:txBody>
      </p:sp>
      <p:sp>
        <p:nvSpPr>
          <p:cNvPr id="68" name="TextBox 67"/>
          <p:cNvSpPr txBox="1"/>
          <p:nvPr/>
        </p:nvSpPr>
        <p:spPr>
          <a:xfrm>
            <a:off x="0" y="6324604"/>
            <a:ext cx="8927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 </a:t>
            </a:r>
            <a:r>
              <a:rPr lang="en-US" sz="1600" dirty="0" err="1" smtClean="0"/>
              <a:t>Kupperman</a:t>
            </a:r>
            <a:r>
              <a:rPr lang="en-US" sz="1600" dirty="0" smtClean="0"/>
              <a:t>, B 2013 SOE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912262" y="5707213"/>
            <a:ext cx="58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Phakic</a:t>
            </a:r>
            <a:endParaRPr lang="en-US" sz="1200" dirty="0"/>
          </a:p>
        </p:txBody>
      </p:sp>
      <p:sp>
        <p:nvSpPr>
          <p:cNvPr id="73" name="Rectangle 72"/>
          <p:cNvSpPr/>
          <p:nvPr/>
        </p:nvSpPr>
        <p:spPr>
          <a:xfrm>
            <a:off x="7209933" y="1963118"/>
            <a:ext cx="1476867" cy="3477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5653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291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cap="small" dirty="0" smtClean="0"/>
              <a:t>Proportion of Patients With FTMH Closure at Month 6 by Size at Baseline</a:t>
            </a:r>
            <a:endParaRPr lang="en-US" sz="3200" cap="smal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20088"/>
            <a:ext cx="6150873" cy="5837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0872" y="1020088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PRAVIN U. DUGEL, </a:t>
            </a:r>
          </a:p>
          <a:p>
            <a:r>
              <a:rPr lang="en-US" dirty="0" smtClean="0"/>
              <a:t>CARL REGILLO &amp; DEAN ELIOTT</a:t>
            </a:r>
          </a:p>
          <a:p>
            <a:r>
              <a:rPr lang="en-US" dirty="0" smtClean="0"/>
              <a:t>AJO 2015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1372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12800" y="2984500"/>
            <a:ext cx="70739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12800" y="3471330"/>
            <a:ext cx="70739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12800" y="2829454"/>
            <a:ext cx="70739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MIVI Trust – safety: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4200"/>
            <a:ext cx="84709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Retinal tears or detachment:     1.9% </a:t>
            </a:r>
            <a:r>
              <a:rPr lang="en-US" sz="2000" dirty="0" err="1" smtClean="0"/>
              <a:t>Ocriplasmin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                                                            4.3% placebo (P = 0.11) </a:t>
            </a:r>
          </a:p>
          <a:p>
            <a:endParaRPr lang="en-US" sz="2000" dirty="0" smtClean="0"/>
          </a:p>
          <a:p>
            <a:r>
              <a:rPr lang="en-US" sz="2000" dirty="0" smtClean="0"/>
              <a:t>HOWEVER, most of tears in placebo occurred </a:t>
            </a:r>
            <a:r>
              <a:rPr lang="en-US" sz="2000" u="sng" dirty="0" smtClean="0"/>
              <a:t>during subsequent </a:t>
            </a:r>
            <a:r>
              <a:rPr lang="en-US" sz="2000" u="sng" dirty="0" err="1" smtClean="0"/>
              <a:t>vitrectomy</a:t>
            </a:r>
            <a:endParaRPr lang="en-US" sz="2000" u="sng" dirty="0" smtClean="0"/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Whereas 2 </a:t>
            </a:r>
            <a:r>
              <a:rPr lang="en-US" sz="2000" dirty="0" err="1" smtClean="0"/>
              <a:t>RDs</a:t>
            </a:r>
            <a:r>
              <a:rPr lang="en-US" sz="2000" dirty="0" smtClean="0"/>
              <a:t> in </a:t>
            </a:r>
            <a:r>
              <a:rPr lang="en-US" sz="2000" dirty="0" err="1" smtClean="0"/>
              <a:t>Ocriplasmin</a:t>
            </a:r>
            <a:r>
              <a:rPr lang="en-US" sz="2000" dirty="0" smtClean="0"/>
              <a:t> group occurred </a:t>
            </a:r>
            <a:r>
              <a:rPr lang="en-US" sz="2000" u="sng" dirty="0" smtClean="0"/>
              <a:t>before</a:t>
            </a:r>
            <a:r>
              <a:rPr lang="en-US" sz="2000" dirty="0" smtClean="0"/>
              <a:t> </a:t>
            </a:r>
            <a:r>
              <a:rPr lang="en-US" sz="2000" dirty="0" err="1" smtClean="0"/>
              <a:t>vitrectomy</a:t>
            </a:r>
            <a:r>
              <a:rPr lang="en-US" sz="2000" dirty="0" smtClean="0"/>
              <a:t> </a:t>
            </a:r>
            <a:r>
              <a:rPr lang="en-US" sz="1200" dirty="0" smtClean="0"/>
              <a:t>= </a:t>
            </a:r>
            <a:r>
              <a:rPr lang="en-US" sz="2000" dirty="0" smtClean="0"/>
              <a:t>0.4%</a:t>
            </a:r>
            <a:endParaRPr lang="en-US" sz="1200" dirty="0" smtClean="0"/>
          </a:p>
          <a:p>
            <a:pPr>
              <a:buNone/>
            </a:pPr>
            <a:r>
              <a:rPr lang="en-US" sz="2000" dirty="0" smtClean="0"/>
              <a:t> 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6.7% VMT converted to a FTMH following </a:t>
            </a:r>
            <a:r>
              <a:rPr lang="en-US" sz="2000" dirty="0" err="1" smtClean="0"/>
              <a:t>Ocriplasmin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9.3%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of MH closed by </a:t>
            </a:r>
            <a:r>
              <a:rPr lang="en-US" sz="2000" dirty="0" err="1" smtClean="0"/>
              <a:t>Ocriplasmin</a:t>
            </a:r>
            <a:r>
              <a:rPr lang="en-US" sz="2000" dirty="0" smtClean="0"/>
              <a:t> reopened – (rare following surgery)</a:t>
            </a:r>
          </a:p>
          <a:p>
            <a:pPr>
              <a:buNone/>
            </a:pPr>
            <a:endParaRPr lang="en-US" sz="1600" baseline="30000" dirty="0" smtClean="0"/>
          </a:p>
          <a:p>
            <a:pPr>
              <a:buNone/>
            </a:pPr>
            <a:r>
              <a:rPr lang="en-US" sz="1600" baseline="30000" dirty="0" smtClean="0"/>
              <a:t>									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AJO 2015  PRAVIN U. DUGEL, CARL REGILLO, AND DEAN ELIOTT</a:t>
            </a:r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87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111" cap="small" dirty="0" smtClean="0"/>
              <a:t>EYES THAT DID NOT ACHIEVE MACULAR HOLE CLOSURE</a:t>
            </a:r>
            <a:r>
              <a:rPr lang="en-US" sz="3111" cap="small" baseline="30000" dirty="0" smtClean="0"/>
              <a:t>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2332037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cap="small" dirty="0" smtClean="0"/>
              <a:t>Subsequent surgical outcomes</a:t>
            </a:r>
            <a:r>
              <a:rPr lang="en-US" sz="2800" dirty="0" smtClean="0"/>
              <a:t>:</a:t>
            </a:r>
          </a:p>
          <a:p>
            <a:pPr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err="1" smtClean="0"/>
              <a:t>Ocriplasmin</a:t>
            </a:r>
            <a:r>
              <a:rPr lang="en-US" sz="2400" dirty="0" smtClean="0"/>
              <a:t> group = 79% closed</a:t>
            </a:r>
            <a:br>
              <a:rPr lang="en-US" sz="2400" dirty="0" smtClean="0"/>
            </a:br>
            <a:r>
              <a:rPr lang="en-US" sz="2400" dirty="0" smtClean="0"/>
              <a:t>Placebo group        = 89% closed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</a:t>
            </a:r>
            <a:r>
              <a:rPr lang="en-US" sz="1400" dirty="0" smtClean="0"/>
              <a:t>Not significant but weak signal suggesting possible – </a:t>
            </a:r>
          </a:p>
          <a:p>
            <a:pPr>
              <a:buNone/>
            </a:pPr>
            <a:r>
              <a:rPr lang="en-US" sz="1400" dirty="0" smtClean="0"/>
              <a:t>        </a:t>
            </a:r>
            <a:r>
              <a:rPr lang="en-US" sz="2800" dirty="0" smtClean="0"/>
              <a:t>impaired surgical closure following </a:t>
            </a:r>
            <a:r>
              <a:rPr lang="en-US" sz="2800" dirty="0" err="1" smtClean="0"/>
              <a:t>Ocriplasmin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782234" y="1511300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baseline="30000" dirty="0" smtClean="0"/>
              <a:t>1</a:t>
            </a:r>
            <a:r>
              <a:rPr lang="en-US" u="sng" dirty="0" smtClean="0"/>
              <a:t>AJO 2015</a:t>
            </a:r>
            <a:r>
              <a:rPr lang="en-US" dirty="0" smtClean="0"/>
              <a:t>;</a:t>
            </a:r>
            <a:r>
              <a:rPr lang="en-US" baseline="30000" dirty="0" smtClean="0"/>
              <a:t> </a:t>
            </a:r>
            <a:r>
              <a:rPr lang="en-US" dirty="0" smtClean="0"/>
              <a:t>PRAVIN DUGEL, CARL REGILLO, DEAN ELIOTT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8985575" cy="2025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72268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JAMA Ophthalmology April 2014, </a:t>
            </a:r>
            <a:r>
              <a:rPr lang="en-US" dirty="0" err="1" smtClean="0"/>
              <a:t>Vol</a:t>
            </a:r>
            <a:r>
              <a:rPr lang="en-US" dirty="0" smtClean="0"/>
              <a:t> 132:4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690" y="1647415"/>
            <a:ext cx="4592485" cy="50454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487"/>
            <a:ext cx="8426450" cy="1772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2089150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JAMA Ophthalmology April 2014, </a:t>
            </a:r>
            <a:r>
              <a:rPr lang="en-US" dirty="0" err="1" smtClean="0"/>
              <a:t>Vol</a:t>
            </a:r>
            <a:r>
              <a:rPr lang="en-US" dirty="0" smtClean="0"/>
              <a:t> 132:4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0736"/>
            <a:ext cx="9189066" cy="26556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300" y="-1651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Retinal </a:t>
            </a:r>
            <a:r>
              <a:rPr lang="en-US" sz="3200" dirty="0" err="1" smtClean="0"/>
              <a:t>Laminin</a:t>
            </a:r>
            <a:r>
              <a:rPr lang="en-US" sz="3200" dirty="0" smtClean="0"/>
              <a:t> distribution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2595"/>
            <a:ext cx="3556000" cy="6872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3700" y="32117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Journal of Neuroscience, September 1, 2000, 20(17):6517–6528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03700" y="2565400"/>
            <a:ext cx="494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Laminin</a:t>
            </a:r>
            <a:r>
              <a:rPr lang="en-US" dirty="0" smtClean="0"/>
              <a:t> Expression in Adult and Developing </a:t>
            </a:r>
            <a:r>
              <a:rPr lang="en-US" dirty="0" err="1" smtClean="0"/>
              <a:t>Retinae</a:t>
            </a:r>
            <a:r>
              <a:rPr lang="en-US" dirty="0" smtClean="0"/>
              <a:t>.  Richard T. Libby et al.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00540" y="5646003"/>
            <a:ext cx="2502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Global protease activity?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5" y="1562100"/>
            <a:ext cx="9162170" cy="3733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61" t="15077" r="40387" b="30606"/>
          <a:stretch/>
        </p:blipFill>
        <p:spPr bwMode="auto">
          <a:xfrm>
            <a:off x="901931" y="1268760"/>
            <a:ext cx="7199723" cy="52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2174" y="364014"/>
            <a:ext cx="2354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Basal diameter </a:t>
            </a:r>
            <a:endParaRPr lang="en-GB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97774" y="4076700"/>
            <a:ext cx="1290693" cy="25400"/>
          </a:xfrm>
          <a:prstGeom prst="straightConnector1">
            <a:avLst/>
          </a:prstGeom>
          <a:ln w="28575" cap="flat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7374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73" t="14968" r="40695" b="30413"/>
          <a:stretch/>
        </p:blipFill>
        <p:spPr bwMode="auto">
          <a:xfrm>
            <a:off x="949689" y="1222561"/>
            <a:ext cx="7136091" cy="532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272840" y="3932766"/>
            <a:ext cx="2501427" cy="211667"/>
          </a:xfrm>
          <a:prstGeom prst="straightConnector1">
            <a:avLst/>
          </a:prstGeom>
          <a:ln w="28575" cap="flat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54111" y="407694"/>
            <a:ext cx="3837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Basal diameter increased </a:t>
            </a:r>
            <a:endParaRPr lang="en-GB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7363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77" t="15174" r="40772" b="30606"/>
          <a:stretch/>
        </p:blipFill>
        <p:spPr bwMode="auto">
          <a:xfrm>
            <a:off x="944418" y="1230288"/>
            <a:ext cx="7150706" cy="528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6464" y="453822"/>
            <a:ext cx="199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Hole closure</a:t>
            </a:r>
            <a:endParaRPr lang="en-GB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01901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74" t="15270" r="40928" b="30413"/>
          <a:stretch/>
        </p:blipFill>
        <p:spPr bwMode="auto">
          <a:xfrm>
            <a:off x="939800" y="1241619"/>
            <a:ext cx="7173518" cy="534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62068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12737" y="381000"/>
            <a:ext cx="2311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5 months later</a:t>
            </a:r>
            <a:endParaRPr lang="en-US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02420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Bristol Case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67 year old female</a:t>
            </a:r>
          </a:p>
          <a:p>
            <a:r>
              <a:rPr lang="en-GB" dirty="0" smtClean="0"/>
              <a:t>Left MH – </a:t>
            </a:r>
            <a:r>
              <a:rPr lang="en-GB" dirty="0" err="1" smtClean="0"/>
              <a:t>Ocriplasmin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Next day –</a:t>
            </a:r>
          </a:p>
          <a:p>
            <a:pPr>
              <a:buNone/>
            </a:pPr>
            <a:r>
              <a:rPr lang="en-GB" dirty="0" smtClean="0"/>
              <a:t>    profound vision loss VA = PL </a:t>
            </a:r>
          </a:p>
          <a:p>
            <a:pPr>
              <a:buNone/>
            </a:pPr>
            <a:r>
              <a:rPr lang="en-GB" dirty="0" smtClean="0"/>
              <a:t>    photophobia </a:t>
            </a:r>
          </a:p>
          <a:p>
            <a:pPr>
              <a:buNone/>
            </a:pPr>
            <a:r>
              <a:rPr lang="en-GB" dirty="0" smtClean="0"/>
              <a:t>    complex ‘snow storm’ </a:t>
            </a:r>
            <a:r>
              <a:rPr lang="en-GB" dirty="0" err="1" smtClean="0"/>
              <a:t>photopsia</a:t>
            </a:r>
            <a:endParaRPr lang="en-GB" dirty="0" smtClean="0"/>
          </a:p>
          <a:p>
            <a:r>
              <a:rPr lang="en-GB" dirty="0" smtClean="0"/>
              <a:t>RAPD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8486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Bristol Case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Fundus				                • VF</a:t>
            </a:r>
            <a:endParaRPr lang="en-GB" dirty="0"/>
          </a:p>
        </p:txBody>
      </p:sp>
      <p:pic>
        <p:nvPicPr>
          <p:cNvPr id="4" name="Picture 2" descr="\\ubht.nhs.uk\users\K\KellerJ\Ocriplasmin\Plummer\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7277" t="19329" r="7102" b="57335"/>
          <a:stretch/>
        </p:blipFill>
        <p:spPr bwMode="auto">
          <a:xfrm>
            <a:off x="4887310" y="2122230"/>
            <a:ext cx="4256690" cy="4003933"/>
          </a:xfrm>
          <a:prstGeom prst="hexagon">
            <a:avLst>
              <a:gd name="adj" fmla="val 37871"/>
              <a:gd name="vf" fmla="val 115470"/>
            </a:avLst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3798" t="15613" r="2935" b="49321"/>
          <a:stretch/>
        </p:blipFill>
        <p:spPr bwMode="auto">
          <a:xfrm>
            <a:off x="8300" y="2380031"/>
            <a:ext cx="4779724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0" y="175289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Attenuation of vessels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76350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Bristol Case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OCT – loss of ellipsoid layer</a:t>
            </a:r>
          </a:p>
          <a:p>
            <a:r>
              <a:rPr lang="en-GB" dirty="0" err="1" smtClean="0">
                <a:latin typeface="Wingdings"/>
                <a:ea typeface="Wingdings"/>
                <a:cs typeface="Wingdings"/>
              </a:rPr>
              <a:t></a:t>
            </a:r>
            <a:r>
              <a:rPr lang="en-GB" dirty="0" err="1" smtClean="0"/>
              <a:t>Basal</a:t>
            </a:r>
            <a:r>
              <a:rPr lang="en-GB" dirty="0" smtClean="0"/>
              <a:t> diameter </a:t>
            </a:r>
          </a:p>
          <a:p>
            <a:r>
              <a:rPr lang="en-GB" dirty="0" smtClean="0"/>
              <a:t>SRF around disc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357" t="18647" r="46558" b="42276"/>
          <a:stretch/>
        </p:blipFill>
        <p:spPr bwMode="auto">
          <a:xfrm>
            <a:off x="263387" y="3760614"/>
            <a:ext cx="4110889" cy="278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6428" t="17304" r="14782" b="51692"/>
          <a:stretch/>
        </p:blipFill>
        <p:spPr bwMode="auto">
          <a:xfrm>
            <a:off x="4374277" y="4977198"/>
            <a:ext cx="4769723" cy="157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070" t="18486" r="77856" b="56341"/>
          <a:stretch/>
        </p:blipFill>
        <p:spPr bwMode="auto">
          <a:xfrm>
            <a:off x="5860628" y="2730501"/>
            <a:ext cx="2438250" cy="224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571040" y="5387976"/>
            <a:ext cx="1422985" cy="98424"/>
          </a:xfrm>
          <a:prstGeom prst="straightConnector1">
            <a:avLst/>
          </a:prstGeom>
          <a:ln w="28575" cap="flat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1292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Bristol Case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Day 15</a:t>
            </a:r>
            <a:endParaRPr lang="en-GB" dirty="0"/>
          </a:p>
        </p:txBody>
      </p:sp>
      <p:pic>
        <p:nvPicPr>
          <p:cNvPr id="2050" name="Picture 2" descr="\\ubht.nhs.uk\users\K\KellerJ\Ocriplasmin\Plummer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785" t="53300" r="7827" b="8584"/>
          <a:stretch/>
        </p:blipFill>
        <p:spPr bwMode="auto">
          <a:xfrm rot="5400000">
            <a:off x="2602575" y="2849918"/>
            <a:ext cx="3919026" cy="30045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ubht.nhs.uk\users\K\KellerJ\Ocriplasmin\Plummer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4451" t="5447" r="7827" b="55981"/>
          <a:stretch/>
        </p:blipFill>
        <p:spPr bwMode="auto">
          <a:xfrm rot="5400000">
            <a:off x="5764894" y="2903544"/>
            <a:ext cx="3717746" cy="304046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ubht.nhs.uk\users\K\KellerJ\Ocriplasmin\Plummer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239" t="5720" r="46782" b="56918"/>
          <a:stretch/>
        </p:blipFill>
        <p:spPr bwMode="auto">
          <a:xfrm rot="5400000">
            <a:off x="733046" y="3930631"/>
            <a:ext cx="1814931" cy="295232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ubht.nhs.uk\users\K\KellerJ\Ocriplasmin\Plummer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809" t="53597" r="46782" b="8631"/>
          <a:stretch/>
        </p:blipFill>
        <p:spPr bwMode="auto">
          <a:xfrm rot="5400000">
            <a:off x="548217" y="1931841"/>
            <a:ext cx="2113774" cy="29847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6292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Bristol Case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Week 4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080" t="23214" r="49460" b="44599"/>
          <a:stretch/>
        </p:blipFill>
        <p:spPr bwMode="auto">
          <a:xfrm>
            <a:off x="0" y="2708920"/>
            <a:ext cx="4985307" cy="325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4289" t="15591" r="3239" b="48613"/>
          <a:stretch/>
        </p:blipFill>
        <p:spPr bwMode="auto">
          <a:xfrm>
            <a:off x="5076056" y="2564904"/>
            <a:ext cx="3851920" cy="339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7502" y="62865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Proceed to </a:t>
            </a:r>
            <a:r>
              <a:rPr lang="en-US" dirty="0" err="1" smtClean="0"/>
              <a:t>vitrectomy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9980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Bristol Case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Week 6: </a:t>
            </a:r>
            <a:r>
              <a:rPr lang="en-GB" sz="2000" dirty="0" err="1" smtClean="0"/>
              <a:t>Phaco</a:t>
            </a:r>
            <a:r>
              <a:rPr lang="en-GB" sz="2000" dirty="0" smtClean="0"/>
              <a:t> </a:t>
            </a:r>
            <a:r>
              <a:rPr lang="en-GB" sz="2000" dirty="0" err="1" smtClean="0"/>
              <a:t>vity</a:t>
            </a:r>
            <a:r>
              <a:rPr lang="en-GB" sz="2000" dirty="0" smtClean="0"/>
              <a:t> + ILM peel + gas </a:t>
            </a:r>
          </a:p>
          <a:p>
            <a:r>
              <a:rPr lang="en-GB" sz="2400" dirty="0" smtClean="0"/>
              <a:t>On IOL insertion…</a:t>
            </a:r>
            <a:endParaRPr lang="en-GB" sz="2400" dirty="0"/>
          </a:p>
        </p:txBody>
      </p:sp>
      <p:pic>
        <p:nvPicPr>
          <p:cNvPr id="3074" name="Picture 2" descr="\\ubht.nhs.uk\users\K\KellerJ\Ocriplasmin\Plummer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720" t="17809" r="3735" b="41329"/>
          <a:stretch/>
        </p:blipFill>
        <p:spPr bwMode="auto">
          <a:xfrm>
            <a:off x="883320" y="2590552"/>
            <a:ext cx="4719528" cy="31630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53300" y="5384232"/>
            <a:ext cx="113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house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3320" y="6126163"/>
            <a:ext cx="7069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Keller J, Haynes RJ. </a:t>
            </a:r>
            <a:r>
              <a:rPr lang="en-US" sz="1400" dirty="0" err="1" smtClean="0"/>
              <a:t>Zonular</a:t>
            </a:r>
            <a:r>
              <a:rPr lang="en-US" sz="1400" dirty="0" smtClean="0"/>
              <a:t> Dehiscence at the Time of Combined </a:t>
            </a:r>
            <a:r>
              <a:rPr lang="en-US" sz="1400" dirty="0" err="1" smtClean="0"/>
              <a:t>Vitrectomy</a:t>
            </a:r>
            <a:r>
              <a:rPr lang="en-US" sz="1400" dirty="0" smtClean="0"/>
              <a:t> and Cataract </a:t>
            </a:r>
          </a:p>
          <a:p>
            <a:r>
              <a:rPr lang="en-US" sz="1400" dirty="0" smtClean="0"/>
              <a:t>Surgery After </a:t>
            </a:r>
            <a:r>
              <a:rPr lang="en-US" sz="1400" dirty="0" err="1" smtClean="0"/>
              <a:t>Intravitreal</a:t>
            </a:r>
            <a:r>
              <a:rPr lang="en-US" sz="1400" dirty="0" smtClean="0"/>
              <a:t> </a:t>
            </a:r>
            <a:r>
              <a:rPr lang="en-US" sz="1400" dirty="0" err="1" smtClean="0"/>
              <a:t>Ocriplasmin</a:t>
            </a:r>
            <a:r>
              <a:rPr lang="en-US" sz="1400" dirty="0" smtClean="0"/>
              <a:t> Injection. JAMA </a:t>
            </a:r>
            <a:r>
              <a:rPr lang="en-US" sz="1400" dirty="0" err="1" smtClean="0"/>
              <a:t>Ophthalmol</a:t>
            </a:r>
            <a:r>
              <a:rPr lang="en-US" sz="1400" dirty="0" smtClean="0"/>
              <a:t>. 2015 Sep 1;133(9):1091-2. 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30470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97820" cy="6121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Bristol Case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Hole closed. ERG “normal”. VA 6/15. VF recovered</a:t>
            </a:r>
            <a:endParaRPr lang="en-GB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958" t="18700" r="45875" b="35467"/>
          <a:stretch/>
        </p:blipFill>
        <p:spPr bwMode="auto">
          <a:xfrm>
            <a:off x="179512" y="3056342"/>
            <a:ext cx="2875281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\\ubht.nhs.uk\users\K\KellerJ\Ocriplasmin\Plummer\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4794" t="56838" r="8189" b="2376"/>
          <a:stretch/>
        </p:blipFill>
        <p:spPr bwMode="auto">
          <a:xfrm rot="5400000">
            <a:off x="2913495" y="2684316"/>
            <a:ext cx="3650124" cy="297925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ubht.nhs.uk\users\K\KellerJ\Ocriplasmin\Plummer\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8154" t="19446" r="6483" b="56755"/>
          <a:stretch/>
        </p:blipFill>
        <p:spPr bwMode="auto">
          <a:xfrm>
            <a:off x="6444208" y="3016937"/>
            <a:ext cx="2394733" cy="231401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8857" y="6272768"/>
            <a:ext cx="2905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Anecdotal low level evidence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2129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32" y="453231"/>
            <a:ext cx="8229600" cy="1143000"/>
          </a:xfrm>
        </p:spPr>
        <p:txBody>
          <a:bodyPr>
            <a:normAutofit/>
          </a:bodyPr>
          <a:lstStyle/>
          <a:p>
            <a:r>
              <a:rPr lang="en-US" cap="small" dirty="0" smtClean="0"/>
              <a:t> </a:t>
            </a:r>
            <a:r>
              <a:rPr lang="en-US" sz="2400" cap="small" dirty="0" smtClean="0"/>
              <a:t>prompted</a:t>
            </a:r>
            <a:r>
              <a:rPr lang="en-US" cap="small" dirty="0" smtClean="0"/>
              <a:t> BEAVRS survey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2" y="1803400"/>
            <a:ext cx="8669867" cy="4876800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smtClean="0"/>
              <a:t>31 consultant VR surgeons</a:t>
            </a:r>
          </a:p>
          <a:p>
            <a:r>
              <a:rPr lang="en-US" dirty="0" smtClean="0"/>
              <a:t>241 cases</a:t>
            </a:r>
          </a:p>
          <a:p>
            <a:r>
              <a:rPr lang="en-US" dirty="0" smtClean="0"/>
              <a:t>Incidence of side effects: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Profound visual loss</a:t>
            </a:r>
            <a:endParaRPr lang="en-US" sz="2118" dirty="0" smtClean="0"/>
          </a:p>
          <a:p>
            <a:r>
              <a:rPr lang="en-US" dirty="0" smtClean="0"/>
              <a:t>‘Snow storm’ </a:t>
            </a:r>
            <a:r>
              <a:rPr lang="en-US" dirty="0" err="1" smtClean="0"/>
              <a:t>photopsia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Dyschromatopsia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ERG changes</a:t>
            </a:r>
          </a:p>
          <a:p>
            <a:r>
              <a:rPr lang="en-US" dirty="0" smtClean="0"/>
              <a:t>OCT changes</a:t>
            </a:r>
          </a:p>
          <a:p>
            <a:r>
              <a:rPr lang="en-US" dirty="0" smtClean="0"/>
              <a:t>Enlargement of macular hole</a:t>
            </a:r>
          </a:p>
          <a:p>
            <a:r>
              <a:rPr lang="en-US" dirty="0" err="1" smtClean="0"/>
              <a:t>Zonule</a:t>
            </a:r>
            <a:r>
              <a:rPr lang="en-US" dirty="0" smtClean="0"/>
              <a:t> dialysis </a:t>
            </a:r>
          </a:p>
          <a:p>
            <a:r>
              <a:rPr lang="en-US" dirty="0" smtClean="0"/>
              <a:t>Retinal Detachment </a:t>
            </a:r>
            <a:endParaRPr lang="en-US" sz="2581" dirty="0" smtClean="0"/>
          </a:p>
          <a:p>
            <a:endParaRPr lang="en-US" dirty="0"/>
          </a:p>
        </p:txBody>
      </p:sp>
      <p:sp>
        <p:nvSpPr>
          <p:cNvPr id="4" name="Notched Right Arrow 3"/>
          <p:cNvSpPr/>
          <p:nvPr/>
        </p:nvSpPr>
        <p:spPr>
          <a:xfrm>
            <a:off x="1651000" y="1024731"/>
            <a:ext cx="635000" cy="261938"/>
          </a:xfrm>
          <a:prstGeom prst="notched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4790" y="0"/>
            <a:ext cx="2343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cap="small" dirty="0" smtClean="0"/>
              <a:t>2014 BEAVRS survey</a:t>
            </a:r>
            <a:endParaRPr lang="en-US" sz="2000" cap="small" dirty="0"/>
          </a:p>
        </p:txBody>
      </p:sp>
      <p:sp>
        <p:nvSpPr>
          <p:cNvPr id="6" name="Rectangle 5"/>
          <p:cNvSpPr/>
          <p:nvPr/>
        </p:nvSpPr>
        <p:spPr>
          <a:xfrm flipV="1">
            <a:off x="5524500" y="2578100"/>
            <a:ext cx="660400" cy="210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524500" y="2835909"/>
            <a:ext cx="660400" cy="210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5702300" y="2286537"/>
            <a:ext cx="541867" cy="210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02300" y="3429000"/>
            <a:ext cx="4826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65799" y="4225925"/>
            <a:ext cx="478367" cy="240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723900"/>
            <a:ext cx="5689600" cy="61341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54925" y="5939367"/>
            <a:ext cx="1647375" cy="48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38900" y="5939367"/>
            <a:ext cx="2370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Positive reporting bias?</a:t>
            </a:r>
          </a:p>
          <a:p>
            <a:endParaRPr lang="en-US" dirty="0"/>
          </a:p>
        </p:txBody>
      </p:sp>
      <p:sp>
        <p:nvSpPr>
          <p:cNvPr id="24" name="5-Point Star 23"/>
          <p:cNvSpPr/>
          <p:nvPr/>
        </p:nvSpPr>
        <p:spPr>
          <a:xfrm>
            <a:off x="5778751" y="3714750"/>
            <a:ext cx="165100" cy="1905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5778751" y="4972050"/>
            <a:ext cx="165100" cy="1905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5778751" y="5257800"/>
            <a:ext cx="165100" cy="1905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778751" y="6326717"/>
            <a:ext cx="165100" cy="1905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38900" y="36195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Incidence &amp; severity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40835" y="5842001"/>
            <a:ext cx="38791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283960" y="571182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43851" y="4888468"/>
            <a:ext cx="3207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Spectral domain </a:t>
            </a:r>
            <a:r>
              <a:rPr lang="en-US" sz="1600" dirty="0" err="1" smtClean="0"/>
              <a:t>v</a:t>
            </a:r>
            <a:r>
              <a:rPr lang="en-US" sz="1600" dirty="0" smtClean="0"/>
              <a:t> Time domain OCT</a:t>
            </a:r>
            <a:endParaRPr lang="en-US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All BEAVRS cases with a tear went on to develop an RD </a:t>
            </a:r>
          </a:p>
          <a:p>
            <a:pPr>
              <a:buNone/>
            </a:pPr>
            <a:r>
              <a:rPr lang="en-US" sz="2400" dirty="0" smtClean="0"/>
              <a:t>     </a:t>
            </a:r>
            <a:r>
              <a:rPr lang="en-US" sz="1600" dirty="0" smtClean="0"/>
              <a:t>(only 30-50% of naturally occurring tears cause an RD)</a:t>
            </a:r>
          </a:p>
          <a:p>
            <a:endParaRPr lang="en-US" sz="2400" dirty="0" smtClean="0"/>
          </a:p>
          <a:p>
            <a:r>
              <a:rPr lang="en-US" sz="2400" dirty="0" smtClean="0"/>
              <a:t>Does </a:t>
            </a:r>
            <a:r>
              <a:rPr lang="en-US" sz="2400" dirty="0" err="1" smtClean="0"/>
              <a:t>ocriplasmin</a:t>
            </a:r>
            <a:r>
              <a:rPr lang="en-US" sz="2400" dirty="0" smtClean="0"/>
              <a:t> increase the ease of detachment of the retina if a retinal tear develops?</a:t>
            </a:r>
          </a:p>
          <a:p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5600"/>
            <a:ext cx="9144000" cy="660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      - “</a:t>
            </a:r>
            <a:r>
              <a:rPr lang="en-US" sz="2000" dirty="0" err="1" smtClean="0"/>
              <a:t>Ocriplasmin</a:t>
            </a:r>
            <a:r>
              <a:rPr lang="en-US" sz="2000" dirty="0" smtClean="0"/>
              <a:t> seems to be a generally safe and well-tolerated”</a:t>
            </a:r>
            <a:r>
              <a:rPr lang="en-US" sz="2000" baseline="30000" dirty="0" smtClean="0"/>
              <a:t>1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  - “Side effects related to ‘VMT release’</a:t>
            </a:r>
            <a:r>
              <a:rPr lang="en-US" sz="2000" baseline="30000" dirty="0" smtClean="0"/>
              <a:t> 1</a:t>
            </a:r>
            <a:endParaRPr lang="en-US" sz="1600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1400" dirty="0" smtClean="0"/>
              <a:t>	</a:t>
            </a:r>
            <a:r>
              <a:rPr lang="en-US" sz="1400" baseline="30000" dirty="0" smtClean="0"/>
              <a:t>1</a:t>
            </a:r>
            <a:r>
              <a:rPr lang="en-US" sz="1400" u="sng" dirty="0" smtClean="0"/>
              <a:t>Retina.</a:t>
            </a:r>
            <a:r>
              <a:rPr lang="en-US" sz="1400" dirty="0" smtClean="0"/>
              <a:t> 2015 Jan 29. SAFETY PROFILE OF OCRIPLASMIN FOR THE PHARMACOLOGIC TREATMENT OF SYMPTOMATIC   VITREOMACULAR ADHESION/TRACTION Kaiser, </a:t>
            </a:r>
            <a:r>
              <a:rPr lang="en-US" sz="1400" dirty="0" err="1" smtClean="0"/>
              <a:t>Kampik</a:t>
            </a:r>
            <a:r>
              <a:rPr lang="en-US" sz="1400" dirty="0" smtClean="0"/>
              <a:t>, </a:t>
            </a:r>
            <a:r>
              <a:rPr lang="en-US" sz="1400" dirty="0" err="1" smtClean="0"/>
              <a:t>Kuppermann</a:t>
            </a:r>
            <a:r>
              <a:rPr lang="en-US" sz="1400" dirty="0" smtClean="0"/>
              <a:t>, </a:t>
            </a:r>
            <a:r>
              <a:rPr lang="en-US" sz="1400" dirty="0" err="1" smtClean="0"/>
              <a:t>Girach</a:t>
            </a:r>
            <a:r>
              <a:rPr lang="en-US" sz="1400" dirty="0" smtClean="0"/>
              <a:t>, Rizzo, </a:t>
            </a:r>
            <a:r>
              <a:rPr lang="en-US" sz="1400" dirty="0" err="1" smtClean="0"/>
              <a:t>Sergott</a:t>
            </a:r>
            <a:r>
              <a:rPr lang="en-US" sz="1400" dirty="0" smtClean="0"/>
              <a:t>.</a:t>
            </a:r>
            <a:endParaRPr lang="en-US" sz="1400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1003300"/>
            <a:ext cx="427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Contrast with statements in literature: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1500"/>
            <a:ext cx="9144000" cy="60325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1600" dirty="0" smtClean="0"/>
              <a:t>       </a:t>
            </a:r>
            <a:r>
              <a:rPr lang="en-US" sz="1600" u="sng" dirty="0" smtClean="0"/>
              <a:t>RETINA</a:t>
            </a:r>
            <a:r>
              <a:rPr lang="en-US" sz="1600" dirty="0" smtClean="0"/>
              <a:t> 0:1–7, 2014. </a:t>
            </a:r>
            <a:r>
              <a:rPr lang="en-US" sz="1600" b="1" dirty="0" smtClean="0"/>
              <a:t>SAFETY PROFILE OF OCRIPLASMIN FOR SYMPTOMATIC VITREOMACULAR ADHESION: A Comprehensive Analysis of Premarketing and </a:t>
            </a:r>
            <a:r>
              <a:rPr lang="en-US" sz="1600" b="1" dirty="0" err="1" smtClean="0"/>
              <a:t>Postmarketing</a:t>
            </a:r>
            <a:r>
              <a:rPr lang="en-US" sz="1600" b="1" dirty="0" smtClean="0"/>
              <a:t> Experiences Hahn, Chung, Flynn, Huang, Kim, </a:t>
            </a:r>
            <a:r>
              <a:rPr lang="en-US" sz="1600" b="1" dirty="0" err="1" smtClean="0"/>
              <a:t>Mahmoud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Sadda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Dugel</a:t>
            </a:r>
            <a:r>
              <a:rPr lang="en-US" sz="1600" b="1" dirty="0" smtClean="0"/>
              <a:t>.</a:t>
            </a:r>
            <a:endParaRPr lang="en-GB" sz="1600" dirty="0" smtClean="0"/>
          </a:p>
          <a:p>
            <a:pPr>
              <a:buNone/>
            </a:pPr>
            <a:endParaRPr lang="en-US" sz="1730" dirty="0" smtClean="0"/>
          </a:p>
          <a:p>
            <a:pPr>
              <a:buNone/>
            </a:pPr>
            <a:endParaRPr lang="en-US" sz="1730" dirty="0" smtClean="0"/>
          </a:p>
          <a:p>
            <a:pPr>
              <a:buNone/>
            </a:pPr>
            <a:r>
              <a:rPr lang="en-US" sz="1800" dirty="0" smtClean="0"/>
              <a:t>    - More circumspect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    - Widespread ERG changes make ‘VMT release’ unlikely cause of side effects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    - Global protease activity cause?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       </a:t>
            </a:r>
            <a:r>
              <a:rPr lang="en-US" sz="1800" dirty="0" err="1" smtClean="0"/>
              <a:t>Qiu</a:t>
            </a:r>
            <a:r>
              <a:rPr lang="en-US" sz="1800" dirty="0" smtClean="0"/>
              <a:t> TG (2014) </a:t>
            </a:r>
            <a:r>
              <a:rPr lang="en-US" sz="1800" dirty="0" err="1" smtClean="0"/>
              <a:t>Ocriplasmin</a:t>
            </a:r>
            <a:r>
              <a:rPr lang="en-US" sz="1800" dirty="0" smtClean="0"/>
              <a:t> and Muller </a:t>
            </a:r>
            <a:r>
              <a:rPr lang="en-US" sz="1800" dirty="0" err="1" smtClean="0"/>
              <a:t>Glia</a:t>
            </a:r>
            <a:r>
              <a:rPr lang="en-US" sz="1800" dirty="0" smtClean="0"/>
              <a:t>. Adv </a:t>
            </a:r>
            <a:r>
              <a:rPr lang="en-US" sz="1800" dirty="0" err="1" smtClean="0"/>
              <a:t>Ophthalmol</a:t>
            </a:r>
            <a:r>
              <a:rPr lang="en-US" sz="1800" dirty="0" smtClean="0"/>
              <a:t> Vis </a:t>
            </a:r>
            <a:r>
              <a:rPr lang="en-US" sz="1800" dirty="0" err="1" smtClean="0"/>
              <a:t>Syst</a:t>
            </a:r>
            <a:r>
              <a:rPr lang="en-US" sz="1800" dirty="0" smtClean="0"/>
              <a:t> 1(1) 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       - </a:t>
            </a:r>
            <a:r>
              <a:rPr lang="en-US" sz="1882" dirty="0" smtClean="0"/>
              <a:t>Muller </a:t>
            </a:r>
            <a:r>
              <a:rPr lang="en-US" sz="1882" dirty="0" err="1" smtClean="0"/>
              <a:t>Glia</a:t>
            </a:r>
            <a:r>
              <a:rPr lang="en-US" sz="1882" dirty="0" smtClean="0"/>
              <a:t> disruption?                        ERG changes</a:t>
            </a:r>
          </a:p>
          <a:p>
            <a:pPr>
              <a:buNone/>
            </a:pPr>
            <a:r>
              <a:rPr lang="en-US" sz="1882" dirty="0" smtClean="0"/>
              <a:t>       </a:t>
            </a:r>
            <a:r>
              <a:rPr lang="en-US" sz="1412" dirty="0" smtClean="0"/>
              <a:t>(Only retinal cell capable of regeneration  &amp; ERG recovery)</a:t>
            </a:r>
          </a:p>
          <a:p>
            <a:pPr>
              <a:buNone/>
            </a:pPr>
            <a:endParaRPr lang="en-US" sz="1412" dirty="0" smtClean="0"/>
          </a:p>
          <a:p>
            <a:pPr>
              <a:buNone/>
            </a:pPr>
            <a:r>
              <a:rPr lang="en-US" sz="1412" dirty="0" smtClean="0"/>
              <a:t> </a:t>
            </a:r>
          </a:p>
          <a:p>
            <a:pPr>
              <a:buNone/>
            </a:pPr>
            <a:endParaRPr lang="en-US" sz="1412" dirty="0" smtClean="0"/>
          </a:p>
          <a:p>
            <a:pPr>
              <a:buNone/>
            </a:pPr>
            <a:endParaRPr lang="en-US" sz="1412" dirty="0" smtClean="0"/>
          </a:p>
          <a:p>
            <a:pPr>
              <a:buNone/>
            </a:pPr>
            <a:endParaRPr lang="en-US" sz="1412" dirty="0" smtClean="0"/>
          </a:p>
          <a:p>
            <a:pPr>
              <a:buNone/>
            </a:pPr>
            <a:endParaRPr lang="en-US" sz="1412" dirty="0" smtClean="0"/>
          </a:p>
          <a:p>
            <a:pPr>
              <a:buNone/>
            </a:pPr>
            <a:endParaRPr lang="en-US" sz="1412" dirty="0" smtClean="0"/>
          </a:p>
          <a:p>
            <a:pPr>
              <a:buNone/>
            </a:pPr>
            <a:r>
              <a:rPr lang="en-US" sz="1412" dirty="0" smtClean="0"/>
              <a:t>            </a:t>
            </a:r>
            <a:r>
              <a:rPr lang="en-US" sz="2240" dirty="0" smtClean="0"/>
              <a:t>Why such variation?</a:t>
            </a:r>
          </a:p>
          <a:p>
            <a:pPr>
              <a:buNone/>
            </a:pPr>
            <a:endParaRPr lang="en-US" sz="2240" dirty="0" smtClean="0"/>
          </a:p>
          <a:p>
            <a:pPr>
              <a:buNone/>
            </a:pPr>
            <a:r>
              <a:rPr lang="en-US" sz="2240" dirty="0" smtClean="0"/>
              <a:t>        15 different </a:t>
            </a:r>
            <a:r>
              <a:rPr lang="en-US" sz="2240" dirty="0" err="1" smtClean="0"/>
              <a:t>Isoforms</a:t>
            </a:r>
            <a:r>
              <a:rPr lang="en-US" sz="2240" dirty="0" smtClean="0"/>
              <a:t> of </a:t>
            </a:r>
            <a:r>
              <a:rPr lang="en-US" sz="2240" dirty="0" err="1" smtClean="0"/>
              <a:t>Laminin</a:t>
            </a:r>
            <a:r>
              <a:rPr lang="en-US" sz="2240" dirty="0" smtClean="0"/>
              <a:t> – genotype may play role in susceptibility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806" dirty="0" smtClean="0"/>
              <a:t>       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095500" y="3435350"/>
            <a:ext cx="635000" cy="241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why is BEAVRS data so different?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87400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     Are UK VR surgeons so incompetent?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4700" y="4127500"/>
            <a:ext cx="722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Population differences?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700" y="5270500"/>
            <a:ext cx="615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MIVI – data excluded lattice &amp; high myopia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4700" y="28575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reporting bias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should we write-off </a:t>
            </a:r>
            <a:r>
              <a:rPr lang="en-US" dirty="0" err="1" smtClean="0"/>
              <a:t>Ocriplasmin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Specific ‘niche’ indications </a:t>
            </a:r>
          </a:p>
          <a:p>
            <a:pPr>
              <a:buNone/>
            </a:pPr>
            <a:r>
              <a:rPr lang="en-US" sz="1600" dirty="0" smtClean="0"/>
              <a:t>	(Alcon itself would prefer)</a:t>
            </a:r>
          </a:p>
          <a:p>
            <a:pPr>
              <a:buNone/>
            </a:pPr>
            <a:endParaRPr lang="en-US" sz="1600" dirty="0" smtClean="0"/>
          </a:p>
          <a:p>
            <a:endParaRPr lang="en-US" sz="1800" dirty="0" smtClean="0"/>
          </a:p>
          <a:p>
            <a:r>
              <a:rPr lang="en-US" sz="1800" dirty="0" smtClean="0"/>
              <a:t>Small </a:t>
            </a:r>
            <a:r>
              <a:rPr lang="en-US" sz="1800" u="sng" dirty="0" smtClean="0"/>
              <a:t>area</a:t>
            </a:r>
            <a:r>
              <a:rPr lang="en-US" sz="1800" dirty="0" smtClean="0"/>
              <a:t> of VMT attachment / Small MH</a:t>
            </a:r>
          </a:p>
          <a:p>
            <a:endParaRPr lang="en-US" sz="2000" dirty="0" smtClean="0"/>
          </a:p>
          <a:p>
            <a:r>
              <a:rPr lang="en-US" sz="2000" dirty="0" smtClean="0"/>
              <a:t>Patients with aversion but not absolute contraindication to surgery</a:t>
            </a:r>
          </a:p>
          <a:p>
            <a:pPr>
              <a:buNone/>
            </a:pPr>
            <a:r>
              <a:rPr lang="en-US" sz="2000" dirty="0" smtClean="0"/>
              <a:t>                                                                                                      </a:t>
            </a:r>
            <a:r>
              <a:rPr lang="en-US" sz="1400" dirty="0" smtClean="0"/>
              <a:t>(3% RD   6.7% MH)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2000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Better to think of </a:t>
            </a:r>
            <a:r>
              <a:rPr lang="en-US" sz="2400" dirty="0" err="1" smtClean="0"/>
              <a:t>Ocriplasmin</a:t>
            </a:r>
            <a:r>
              <a:rPr lang="en-US" sz="2400" dirty="0" smtClean="0"/>
              <a:t> more like a surgical intervention: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595" dirty="0" smtClean="0"/>
              <a:t>Similar side effects &amp; risk profile to </a:t>
            </a:r>
            <a:r>
              <a:rPr lang="en-US" sz="2595" dirty="0" err="1" smtClean="0"/>
              <a:t>vitrectomy</a:t>
            </a:r>
            <a:endParaRPr lang="en-US" sz="2595" dirty="0" smtClean="0"/>
          </a:p>
          <a:p>
            <a:pPr>
              <a:buNone/>
            </a:pPr>
            <a:r>
              <a:rPr lang="en-US" sz="1730" dirty="0" smtClean="0"/>
              <a:t>       (Very different to other intraocular injections like </a:t>
            </a:r>
            <a:r>
              <a:rPr lang="en-US" sz="1730" dirty="0" err="1" smtClean="0"/>
              <a:t>Lucentis</a:t>
            </a:r>
            <a:r>
              <a:rPr lang="en-US" sz="1730" dirty="0" smtClean="0"/>
              <a:t> that are relatively free of side effects)</a:t>
            </a:r>
          </a:p>
          <a:p>
            <a:pPr>
              <a:buNone/>
            </a:pPr>
            <a:endParaRPr lang="en-US" sz="2162" dirty="0" smtClean="0"/>
          </a:p>
          <a:p>
            <a:r>
              <a:rPr lang="en-US" sz="2595" dirty="0" smtClean="0"/>
              <a:t>Counsel patients on this basis</a:t>
            </a:r>
          </a:p>
          <a:p>
            <a:pPr>
              <a:buNone/>
            </a:pPr>
            <a:endParaRPr lang="en-US" sz="2595" dirty="0" smtClean="0"/>
          </a:p>
          <a:p>
            <a:pPr>
              <a:buNone/>
            </a:pPr>
            <a:endParaRPr lang="en-US" sz="2595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17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Grazia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Declaration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73401"/>
            <a:ext cx="8229600" cy="14732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Ocriplasmin</a:t>
            </a:r>
            <a:r>
              <a:rPr lang="en-US" sz="2400" dirty="0" smtClean="0"/>
              <a:t> Advisory Board - Alcon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134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2175" y="930701"/>
            <a:ext cx="3165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Ocriplasmin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79391" y="1761698"/>
            <a:ext cx="1127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Jetrea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333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534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6469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7.2|5.4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6|0.: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8484</TotalTime>
  <Words>1218</Words>
  <Application>Microsoft Macintosh PowerPoint</Application>
  <PresentationFormat>On-screen Show (4:3)</PresentationFormat>
  <Paragraphs>254</Paragraphs>
  <Slides>49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Ocriplasmin:  Real world results &amp; complications.</vt:lpstr>
      <vt:lpstr>Slide 2</vt:lpstr>
      <vt:lpstr>Slide 3</vt:lpstr>
      <vt:lpstr>Slide 4</vt:lpstr>
      <vt:lpstr>Declaration of Interest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4 Predictors of Response1</vt:lpstr>
      <vt:lpstr>Proportion of Patients With FTMH Closure at Month 6 by Size at Baseline</vt:lpstr>
      <vt:lpstr>Slide 24</vt:lpstr>
      <vt:lpstr>MIVI Trust – safety:</vt:lpstr>
      <vt:lpstr>EYES THAT DID NOT ACHIEVE MACULAR HOLE CLOSURE1  </vt:lpstr>
      <vt:lpstr>Slide 27</vt:lpstr>
      <vt:lpstr>Slide 28</vt:lpstr>
      <vt:lpstr>Retinal Laminin distribution</vt:lpstr>
      <vt:lpstr>Slide 30</vt:lpstr>
      <vt:lpstr>Slide 31</vt:lpstr>
      <vt:lpstr>Slide 32</vt:lpstr>
      <vt:lpstr>Slide 33</vt:lpstr>
      <vt:lpstr>Bristol Case 2</vt:lpstr>
      <vt:lpstr>Bristol Case 2</vt:lpstr>
      <vt:lpstr>Bristol Case 2</vt:lpstr>
      <vt:lpstr>Bristol Case 2</vt:lpstr>
      <vt:lpstr>Bristol Case 2</vt:lpstr>
      <vt:lpstr>Bristol Case 2</vt:lpstr>
      <vt:lpstr>Bristol Case 2</vt:lpstr>
      <vt:lpstr> prompted BEAVRS survey</vt:lpstr>
      <vt:lpstr>Slide 42</vt:lpstr>
      <vt:lpstr>Slide 43</vt:lpstr>
      <vt:lpstr>Slide 44</vt:lpstr>
      <vt:lpstr>Slide 45</vt:lpstr>
      <vt:lpstr>So why is BEAVRS data so different?</vt:lpstr>
      <vt:lpstr>So should we write-off Ocriplasmin?</vt:lpstr>
      <vt:lpstr>Better to think of Ocriplasmin more like a surgical intervention:</vt:lpstr>
      <vt:lpstr> Grazia  Thank you </vt:lpstr>
    </vt:vector>
  </TitlesOfParts>
  <Company>Bristol Eye Hosp.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Ocriplasmin</dc:title>
  <dc:creator>Richard Haynes</dc:creator>
  <cp:lastModifiedBy>Richard Haynes</cp:lastModifiedBy>
  <cp:revision>153</cp:revision>
  <dcterms:created xsi:type="dcterms:W3CDTF">2015-09-25T06:06:39Z</dcterms:created>
  <dcterms:modified xsi:type="dcterms:W3CDTF">2015-09-25T06:11:17Z</dcterms:modified>
</cp:coreProperties>
</file>