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2"/>
  </p:notesMasterIdLst>
  <p:sldIdLst>
    <p:sldId id="256" r:id="rId2"/>
    <p:sldId id="278" r:id="rId3"/>
    <p:sldId id="259" r:id="rId4"/>
    <p:sldId id="260" r:id="rId5"/>
    <p:sldId id="261" r:id="rId6"/>
    <p:sldId id="262" r:id="rId7"/>
    <p:sldId id="258" r:id="rId8"/>
    <p:sldId id="277" r:id="rId9"/>
    <p:sldId id="263" r:id="rId10"/>
    <p:sldId id="264" r:id="rId11"/>
    <p:sldId id="265" r:id="rId12"/>
    <p:sldId id="276" r:id="rId13"/>
    <p:sldId id="274" r:id="rId14"/>
    <p:sldId id="266" r:id="rId15"/>
    <p:sldId id="270" r:id="rId16"/>
    <p:sldId id="257" r:id="rId17"/>
    <p:sldId id="275" r:id="rId18"/>
    <p:sldId id="268" r:id="rId19"/>
    <p:sldId id="269" r:id="rId20"/>
    <p:sldId id="271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Chirurgie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estrazione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cataratta</a:t>
            </a:r>
            <a:r>
              <a:rPr lang="en-US" dirty="0" smtClean="0"/>
              <a:t> (5 </a:t>
            </a:r>
            <a:r>
              <a:rPr lang="en-US" dirty="0" err="1" smtClean="0"/>
              <a:t>chirurghi</a:t>
            </a:r>
            <a:r>
              <a:rPr lang="en-US" dirty="0" smtClean="0"/>
              <a:t>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numRef>
              <c:f>Foglio1!$A$2:$A$19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Foglio1!$B$2:$B$19</c:f>
              <c:numCache>
                <c:formatCode>General</c:formatCode>
                <c:ptCount val="18"/>
                <c:pt idx="0">
                  <c:v>802</c:v>
                </c:pt>
                <c:pt idx="1">
                  <c:v>882</c:v>
                </c:pt>
                <c:pt idx="2">
                  <c:v>1330</c:v>
                </c:pt>
                <c:pt idx="3">
                  <c:v>1821</c:v>
                </c:pt>
                <c:pt idx="4">
                  <c:v>1952</c:v>
                </c:pt>
                <c:pt idx="5">
                  <c:v>1812</c:v>
                </c:pt>
                <c:pt idx="6">
                  <c:v>1954</c:v>
                </c:pt>
                <c:pt idx="7">
                  <c:v>2332</c:v>
                </c:pt>
                <c:pt idx="8">
                  <c:v>2376</c:v>
                </c:pt>
                <c:pt idx="9">
                  <c:v>2473</c:v>
                </c:pt>
                <c:pt idx="10">
                  <c:v>2348</c:v>
                </c:pt>
                <c:pt idx="11">
                  <c:v>2576</c:v>
                </c:pt>
                <c:pt idx="12">
                  <c:v>2896</c:v>
                </c:pt>
                <c:pt idx="13">
                  <c:v>3000</c:v>
                </c:pt>
                <c:pt idx="14">
                  <c:v>3000</c:v>
                </c:pt>
                <c:pt idx="15">
                  <c:v>2400</c:v>
                </c:pt>
                <c:pt idx="16">
                  <c:v>2720</c:v>
                </c:pt>
                <c:pt idx="17">
                  <c:v>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46208"/>
        <c:axId val="32847744"/>
      </c:barChart>
      <c:catAx>
        <c:axId val="3284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7744"/>
        <c:crosses val="autoZero"/>
        <c:auto val="1"/>
        <c:lblAlgn val="ctr"/>
        <c:lblOffset val="100"/>
        <c:noMultiLvlLbl val="0"/>
      </c:catAx>
      <c:valAx>
        <c:axId val="32847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6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1DC1A-C689-45CF-AEBF-A556A642E36B}" type="datetimeFigureOut">
              <a:rPr lang="it-IT" smtClean="0"/>
              <a:pPr/>
              <a:t>25/09/2015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C21FC-A513-4504-BD19-51C8F4D9669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24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C21FC-A513-4504-BD19-51C8F4D96692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isosce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ED39970-0DA1-4FFB-85B5-3DC90C80A25D}" type="datetimeFigureOut">
              <a:rPr lang="it-IT" smtClean="0"/>
              <a:pPr/>
              <a:t>25/09/2015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E1DCFD4-4736-432C-9D62-C1C9E196ED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9970-0DA1-4FFB-85B5-3DC90C80A25D}" type="datetimeFigureOut">
              <a:rPr lang="it-IT" smtClean="0"/>
              <a:pPr/>
              <a:t>25/09/2015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CFD4-4736-432C-9D62-C1C9E196ED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9970-0DA1-4FFB-85B5-3DC90C80A25D}" type="datetimeFigureOut">
              <a:rPr lang="it-IT" smtClean="0"/>
              <a:pPr/>
              <a:t>25/09/2015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CFD4-4736-432C-9D62-C1C9E196ED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ED39970-0DA1-4FFB-85B5-3DC90C80A25D}" type="datetimeFigureOut">
              <a:rPr lang="it-IT" smtClean="0"/>
              <a:pPr/>
              <a:t>25/09/2015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CFD4-4736-432C-9D62-C1C9E196ED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 bwMode="grayWhite"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olo isosce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ED39970-0DA1-4FFB-85B5-3DC90C80A25D}" type="datetimeFigureOut">
              <a:rPr lang="it-IT" smtClean="0"/>
              <a:pPr/>
              <a:t>25/09/2015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E1DCFD4-4736-432C-9D62-C1C9E196EDB1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ED39970-0DA1-4FFB-85B5-3DC90C80A25D}" type="datetimeFigureOut">
              <a:rPr lang="it-IT" smtClean="0"/>
              <a:pPr/>
              <a:t>25/09/2015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E1DCFD4-4736-432C-9D62-C1C9E196ED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ED39970-0DA1-4FFB-85B5-3DC90C80A25D}" type="datetimeFigureOut">
              <a:rPr lang="it-IT" smtClean="0"/>
              <a:pPr/>
              <a:t>25/09/2015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E1DCFD4-4736-432C-9D62-C1C9E196ED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9970-0DA1-4FFB-85B5-3DC90C80A25D}" type="datetimeFigureOut">
              <a:rPr lang="it-IT" smtClean="0"/>
              <a:pPr/>
              <a:t>25/09/2015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CFD4-4736-432C-9D62-C1C9E196ED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ED39970-0DA1-4FFB-85B5-3DC90C80A25D}" type="datetimeFigureOut">
              <a:rPr lang="it-IT" smtClean="0"/>
              <a:pPr/>
              <a:t>25/09/2015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E1DCFD4-4736-432C-9D62-C1C9E196ED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ED39970-0DA1-4FFB-85B5-3DC90C80A25D}" type="datetimeFigureOut">
              <a:rPr lang="it-IT" smtClean="0"/>
              <a:pPr/>
              <a:t>25/09/2015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E1DCFD4-4736-432C-9D62-C1C9E196ED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ED39970-0DA1-4FFB-85B5-3DC90C80A25D}" type="datetimeFigureOut">
              <a:rPr lang="it-IT" smtClean="0"/>
              <a:pPr/>
              <a:t>25/09/2015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E1DCFD4-4736-432C-9D62-C1C9E196ED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olo rettango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ED39970-0DA1-4FFB-85B5-3DC90C80A25D}" type="datetimeFigureOut">
              <a:rPr lang="it-IT" smtClean="0"/>
              <a:pPr/>
              <a:t>25/09/2015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E1DCFD4-4736-432C-9D62-C1C9E196EDB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slow">
    <p:pull dir="rd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3243284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Utilizzo del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Nepafenac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nella prevenzione dell’edema maculare dopo chirurgia del segmento anteriore e posteriore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00034" y="3786190"/>
            <a:ext cx="8215370" cy="2643206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Milazzo 25 Settembre 2015</a:t>
            </a:r>
          </a:p>
          <a:p>
            <a:endParaRPr lang="it-I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Dott. Sandro </a:t>
            </a:r>
            <a:r>
              <a:rPr lang="it-IT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Vergani</a:t>
            </a:r>
            <a:endParaRPr lang="it-IT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Casa di Cura “Igea”- Milano</a:t>
            </a:r>
          </a:p>
          <a:p>
            <a:endParaRPr lang="it-IT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Dott. Stefano </a:t>
            </a:r>
            <a:r>
              <a:rPr lang="it-IT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Maio</a:t>
            </a:r>
            <a:endParaRPr lang="it-IT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P.O. “G. </a:t>
            </a:r>
            <a:r>
              <a:rPr lang="it-IT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Fogliani</a:t>
            </a:r>
            <a:r>
              <a:rPr lang="it-I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”- Milazzo  </a:t>
            </a:r>
            <a:endParaRPr lang="it-IT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714348" y="714356"/>
            <a:ext cx="7429552" cy="55721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Terapia con FANS </a:t>
            </a:r>
            <a:r>
              <a:rPr lang="it-IT" sz="4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perioperatoria</a:t>
            </a:r>
            <a:endParaRPr lang="it-IT" sz="4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t-IT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4000" dirty="0" err="1" smtClean="0">
                <a:latin typeface="Arial" pitchFamily="34" charset="0"/>
                <a:cs typeface="Arial" pitchFamily="34" charset="0"/>
              </a:rPr>
              <a:t>Pre-chirurgica</a:t>
            </a:r>
            <a:endParaRPr lang="it-IT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4000" dirty="0" err="1" smtClean="0">
                <a:latin typeface="Arial" pitchFamily="34" charset="0"/>
                <a:cs typeface="Arial" pitchFamily="34" charset="0"/>
              </a:rPr>
              <a:t>Post-chirurgica</a:t>
            </a:r>
            <a:endParaRPr lang="it-IT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4000" dirty="0" smtClean="0">
                <a:latin typeface="Arial" pitchFamily="34" charset="0"/>
                <a:cs typeface="Arial" pitchFamily="34" charset="0"/>
              </a:rPr>
              <a:t> Posologia: 2-3-4 volte/</a:t>
            </a:r>
            <a:r>
              <a:rPr lang="it-IT" sz="4000" dirty="0" err="1" smtClean="0">
                <a:latin typeface="Arial" pitchFamily="34" charset="0"/>
                <a:cs typeface="Arial" pitchFamily="34" charset="0"/>
              </a:rPr>
              <a:t>die</a:t>
            </a:r>
            <a:r>
              <a:rPr lang="it-IT" sz="4000" dirty="0" smtClean="0">
                <a:latin typeface="Arial" pitchFamily="34" charset="0"/>
                <a:cs typeface="Arial" pitchFamily="34" charset="0"/>
              </a:rPr>
              <a:t> per   15/30 giorni</a:t>
            </a:r>
            <a:endParaRPr lang="it-IT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357159" y="214313"/>
            <a:ext cx="8572560" cy="5911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DEC11,2012  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A.A.O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.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Prophylactic</a:t>
            </a:r>
            <a:r>
              <a:rPr lang="it-IT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topical</a:t>
            </a:r>
            <a:r>
              <a:rPr lang="it-IT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NSAIDs</a:t>
            </a:r>
            <a:r>
              <a:rPr lang="it-IT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</a:t>
            </a:r>
            <a:r>
              <a:rPr lang="it-IT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recommended</a:t>
            </a:r>
            <a:r>
              <a:rPr lang="it-IT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after</a:t>
            </a:r>
            <a:r>
              <a:rPr lang="it-IT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routine </a:t>
            </a:r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cataract</a:t>
            </a:r>
            <a:r>
              <a:rPr lang="it-IT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surgery</a:t>
            </a:r>
            <a:endParaRPr lang="it-IT" sz="32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Lisa B,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Arbisser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, MD</a:t>
            </a:r>
          </a:p>
          <a:p>
            <a:pPr>
              <a:buNone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3600" dirty="0" smtClean="0">
                <a:latin typeface="Arial" pitchFamily="34" charset="0"/>
                <a:cs typeface="Arial" pitchFamily="34" charset="0"/>
              </a:rPr>
              <a:t> Gruppo 1: </a:t>
            </a:r>
            <a:r>
              <a:rPr lang="it-IT" sz="3600" dirty="0" err="1" smtClean="0">
                <a:latin typeface="Arial" pitchFamily="34" charset="0"/>
                <a:cs typeface="Arial" pitchFamily="34" charset="0"/>
              </a:rPr>
              <a:t>pz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. senza fattori di rischio</a:t>
            </a:r>
          </a:p>
          <a:p>
            <a:pPr algn="just"/>
            <a:r>
              <a:rPr lang="it-IT" sz="3600" dirty="0" smtClean="0">
                <a:latin typeface="Arial" pitchFamily="34" charset="0"/>
                <a:cs typeface="Arial" pitchFamily="34" charset="0"/>
              </a:rPr>
              <a:t> Gruppo 2: </a:t>
            </a:r>
            <a:r>
              <a:rPr lang="it-IT" sz="3600" dirty="0" err="1" smtClean="0">
                <a:latin typeface="Arial" pitchFamily="34" charset="0"/>
                <a:cs typeface="Arial" pitchFamily="34" charset="0"/>
              </a:rPr>
              <a:t>pz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 a rischio di edema post- chirurgia cataratta diabete,malattie retiniche, uveiti, ecc.) </a:t>
            </a:r>
            <a:endParaRPr lang="it-IT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5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Senectus</a:t>
            </a:r>
            <a:r>
              <a:rPr lang="it-IT" sz="5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5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ipsa</a:t>
            </a:r>
            <a:r>
              <a:rPr lang="it-IT" sz="5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est morbus</a:t>
            </a:r>
            <a:r>
              <a:rPr lang="it-IT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it-IT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92127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it-IT" sz="4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t-IT" sz="4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t-IT" sz="4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P. Terenzio Afro</a:t>
            </a:r>
          </a:p>
          <a:p>
            <a:pPr>
              <a:buNone/>
            </a:pPr>
            <a:r>
              <a:rPr lang="it-IT" dirty="0" err="1" smtClean="0">
                <a:latin typeface="Arial" pitchFamily="34" charset="0"/>
                <a:cs typeface="Arial" pitchFamily="34" charset="0"/>
              </a:rPr>
              <a:t>a.IV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, sc.1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Phormio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(160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A.C.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) 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Segnaposto contenuto 11" descr="601px-Portrait_of_Terence_from_Vaticana_Vat__lat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71736" y="1500174"/>
            <a:ext cx="4038600" cy="4071966"/>
          </a:xfr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4282" y="357167"/>
            <a:ext cx="8501122" cy="928693"/>
          </a:xfrm>
        </p:spPr>
        <p:txBody>
          <a:bodyPr>
            <a:normAutofit fontScale="90000"/>
          </a:bodyPr>
          <a:lstStyle/>
          <a:p>
            <a:pPr algn="l"/>
            <a:r>
              <a:rPr lang="it-IT" sz="2400" spc="50" dirty="0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it-IT" sz="2400" spc="50" dirty="0" err="1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Journals</a:t>
            </a:r>
            <a:r>
              <a:rPr lang="it-IT" sz="2400" spc="50" dirty="0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2400" spc="50" dirty="0" err="1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it-IT" sz="2400" spc="50" dirty="0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2400" spc="50" dirty="0" err="1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Gerontology</a:t>
            </a:r>
            <a:r>
              <a:rPr lang="it-IT" sz="2400" spc="50" dirty="0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2400" spc="50" dirty="0" err="1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Series</a:t>
            </a:r>
            <a:r>
              <a:rPr lang="it-IT" sz="2400" spc="50" dirty="0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A: </a:t>
            </a:r>
            <a:r>
              <a:rPr lang="it-IT" sz="2400" spc="50" dirty="0" err="1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Biological</a:t>
            </a:r>
            <a:r>
              <a:rPr lang="it-IT" sz="2400" spc="50" dirty="0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2400" spc="50" dirty="0" err="1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Sciences</a:t>
            </a:r>
            <a:r>
              <a:rPr lang="it-IT" sz="2400" spc="50" dirty="0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it-IT" sz="2400" spc="50" dirty="0" err="1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medical</a:t>
            </a:r>
            <a:r>
              <a:rPr lang="it-IT" sz="2400" spc="50" dirty="0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2400" spc="50" dirty="0" err="1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Sciences</a:t>
            </a:r>
            <a:r>
              <a:rPr lang="it-IT" sz="2400" spc="50" dirty="0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(2006) 61 (10):1051-1052.</a:t>
            </a:r>
            <a:endParaRPr lang="it-IT" sz="2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40544" y="2214554"/>
            <a:ext cx="8062912" cy="421484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it-IT" sz="35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it-IT" sz="35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Five</a:t>
            </a:r>
            <a:r>
              <a:rPr lang="it-IT" sz="35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9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Cardinal</a:t>
            </a:r>
            <a:r>
              <a:rPr lang="it-IT" sz="35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5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Signs</a:t>
            </a:r>
            <a:r>
              <a:rPr lang="it-IT" sz="35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5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it-IT" sz="35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5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Inflammation</a:t>
            </a:r>
            <a:r>
              <a:rPr lang="it-IT" sz="35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Calor, Dolor, </a:t>
            </a:r>
            <a:r>
              <a:rPr lang="it-IT" sz="35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Rubor</a:t>
            </a:r>
            <a:r>
              <a:rPr lang="it-IT" sz="35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it-IT" sz="35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Tumor…and</a:t>
            </a:r>
            <a:r>
              <a:rPr lang="it-IT" sz="35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Penuria (</a:t>
            </a:r>
            <a:r>
              <a:rPr lang="it-IT" sz="35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Apologies</a:t>
            </a:r>
            <a:r>
              <a:rPr lang="it-IT" sz="35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5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</a:t>
            </a:r>
            <a:r>
              <a:rPr lang="it-IT" sz="35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5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Aulus</a:t>
            </a:r>
            <a:r>
              <a:rPr lang="it-IT" sz="35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5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Cornelius</a:t>
            </a:r>
            <a:r>
              <a:rPr lang="it-IT" sz="35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5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Celsus</a:t>
            </a:r>
            <a:r>
              <a:rPr lang="it-IT" sz="35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De medicina, c. A.D. 25)</a:t>
            </a:r>
          </a:p>
          <a:p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it-IT" sz="2600" dirty="0" err="1" smtClean="0">
                <a:latin typeface="Arial" pitchFamily="34" charset="0"/>
                <a:cs typeface="Arial" pitchFamily="34" charset="0"/>
              </a:rPr>
              <a:t>Russel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 P. Tracy</a:t>
            </a:r>
            <a:endParaRPr lang="it-IT" sz="2600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357158" y="642918"/>
            <a:ext cx="8358245" cy="5643563"/>
          </a:xfrm>
        </p:spPr>
        <p:txBody>
          <a:bodyPr/>
          <a:lstStyle/>
          <a:p>
            <a:pPr>
              <a:buNone/>
            </a:pP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Medscape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Medical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News</a:t>
            </a:r>
          </a:p>
          <a:p>
            <a:pPr>
              <a:buNone/>
            </a:pPr>
            <a:endParaRPr lang="it-IT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t-IT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4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Topical</a:t>
            </a:r>
            <a:r>
              <a:rPr lang="it-IT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4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NSAIDs</a:t>
            </a:r>
            <a:r>
              <a:rPr lang="it-IT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Show No </a:t>
            </a:r>
            <a:r>
              <a:rPr lang="it-IT" sz="4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Visual</a:t>
            </a:r>
            <a:r>
              <a:rPr lang="it-IT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Benefit </a:t>
            </a:r>
            <a:r>
              <a:rPr lang="it-IT" sz="4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After</a:t>
            </a:r>
            <a:r>
              <a:rPr lang="it-IT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4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Cataract</a:t>
            </a:r>
            <a:r>
              <a:rPr lang="it-IT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4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Surgery</a:t>
            </a:r>
            <a:endParaRPr lang="it-IT" sz="4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t-IT" sz="4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Pam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Harrison</a:t>
            </a:r>
          </a:p>
          <a:p>
            <a:pPr>
              <a:buNone/>
            </a:pP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July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10, 2015</a:t>
            </a:r>
            <a:endParaRPr lang="it-IT" sz="2800" spc="50" dirty="0">
              <a:ln w="12700" cmpd="sng">
                <a:noFill/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42844" y="285728"/>
            <a:ext cx="8786874" cy="6357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4800" dirty="0" smtClean="0">
                <a:latin typeface="Arial" pitchFamily="34" charset="0"/>
                <a:cs typeface="Arial" pitchFamily="34" charset="0"/>
              </a:rPr>
              <a:t>Cosa fare?</a:t>
            </a:r>
          </a:p>
          <a:p>
            <a:pPr algn="ctr">
              <a:buNone/>
            </a:pP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t-IT" sz="3600" dirty="0" smtClean="0">
                <a:latin typeface="Arial" pitchFamily="34" charset="0"/>
                <a:cs typeface="Arial" pitchFamily="34" charset="0"/>
              </a:rPr>
              <a:t>Molto complesso costruire gruppi precisi di </a:t>
            </a:r>
            <a:r>
              <a:rPr lang="it-IT" sz="3600" dirty="0" err="1" smtClean="0">
                <a:latin typeface="Arial" pitchFamily="34" charset="0"/>
                <a:cs typeface="Arial" pitchFamily="34" charset="0"/>
              </a:rPr>
              <a:t>pz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. a rischio post-chirurgico 0.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3600" dirty="0" smtClean="0">
                <a:latin typeface="Arial" pitchFamily="34" charset="0"/>
                <a:cs typeface="Arial" pitchFamily="34" charset="0"/>
              </a:rPr>
              <a:t>Tutelare i nostri </a:t>
            </a:r>
            <a:r>
              <a:rPr lang="it-IT" sz="3600" dirty="0" err="1" smtClean="0">
                <a:latin typeface="Arial" pitchFamily="34" charset="0"/>
                <a:cs typeface="Arial" pitchFamily="34" charset="0"/>
              </a:rPr>
              <a:t>pz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. e noi stessi con la terapia ad oggi risultata più efficace.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3600" dirty="0" smtClean="0">
                <a:latin typeface="Arial" pitchFamily="34" charset="0"/>
                <a:cs typeface="Arial" pitchFamily="34" charset="0"/>
              </a:rPr>
              <a:t>Essere il meno aggressivi possibili, quindi farmaci a ridotta posologia e a ridotta tossicità. </a:t>
            </a:r>
          </a:p>
          <a:p>
            <a:pPr marL="514350" indent="-514350" algn="just">
              <a:buFont typeface="+mj-lt"/>
              <a:buAutoNum type="arabicPeriod"/>
            </a:pPr>
            <a:endParaRPr lang="it-IT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4294967295"/>
          </p:nvPr>
        </p:nvSpPr>
        <p:spPr>
          <a:xfrm>
            <a:off x="357158" y="928670"/>
            <a:ext cx="8143932" cy="54292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4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it-IT" sz="4400" dirty="0" smtClean="0">
                <a:latin typeface="Arial" pitchFamily="34" charset="0"/>
                <a:cs typeface="Arial" pitchFamily="34" charset="0"/>
              </a:rPr>
              <a:t> Perché </a:t>
            </a:r>
            <a:r>
              <a:rPr lang="it-IT" sz="4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Nepafenac</a:t>
            </a:r>
            <a:r>
              <a:rPr lang="it-IT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it-IT" sz="4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Nevanac</a:t>
            </a:r>
            <a:r>
              <a:rPr lang="it-IT" sz="4400" dirty="0" smtClean="0">
                <a:latin typeface="Arial" pitchFamily="34" charset="0"/>
                <a:cs typeface="Arial" pitchFamily="34" charset="0"/>
              </a:rPr>
              <a:t> negli edemi maculari nella chirurgia della cataratta o nella chirurgia </a:t>
            </a:r>
            <a:r>
              <a:rPr lang="it-IT" sz="4400" dirty="0" err="1" smtClean="0">
                <a:latin typeface="Arial" pitchFamily="34" charset="0"/>
                <a:cs typeface="Arial" pitchFamily="34" charset="0"/>
              </a:rPr>
              <a:t>vitroretinica</a:t>
            </a:r>
            <a:r>
              <a:rPr lang="it-IT" sz="4400" dirty="0" smtClean="0">
                <a:latin typeface="Arial" pitchFamily="34" charset="0"/>
                <a:cs typeface="Arial" pitchFamily="34" charset="0"/>
              </a:rPr>
              <a:t>?</a:t>
            </a:r>
            <a:endParaRPr lang="it-IT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214346" y="214290"/>
            <a:ext cx="9358346" cy="2000264"/>
          </a:xfrm>
        </p:spPr>
        <p:txBody>
          <a:bodyPr>
            <a:normAutofit/>
          </a:bodyPr>
          <a:lstStyle/>
          <a:p>
            <a:pPr algn="l"/>
            <a:r>
              <a:rPr lang="it-IT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Nevanac</a:t>
            </a:r>
            <a:r>
              <a:rPr lang="it-IT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1 mg/ml          3mg/ml </a:t>
            </a:r>
            <a:r>
              <a:rPr lang="it-IT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       </a:t>
            </a:r>
            <a:endParaRPr lang="it-IT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10800000" flipV="1">
            <a:off x="357158" y="3286124"/>
            <a:ext cx="8072494" cy="2428892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pPr algn="ctr"/>
            <a:r>
              <a:rPr lang="it-IT" sz="4400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it-IT" sz="440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 3 instillazioni a</a:t>
            </a:r>
          </a:p>
          <a:p>
            <a:pPr algn="ctr"/>
            <a:r>
              <a:rPr lang="it-IT" sz="440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1 instillazione/</a:t>
            </a:r>
            <a:r>
              <a:rPr lang="it-IT" sz="440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die</a:t>
            </a:r>
            <a:endParaRPr lang="it-IT" sz="440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4857752" y="2357430"/>
            <a:ext cx="484632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5000628" y="1643050"/>
            <a:ext cx="11927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357159" y="928670"/>
            <a:ext cx="8286807" cy="500064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Nevanac</a:t>
            </a:r>
            <a:r>
              <a:rPr lang="it-IT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4000" dirty="0" smtClean="0">
                <a:latin typeface="Arial" pitchFamily="34" charset="0"/>
                <a:cs typeface="Arial" pitchFamily="34" charset="0"/>
              </a:rPr>
              <a:t>3 mg è un farmaco costruito per essere instillato 1 sola volta al giorno come i derivati della prostaglandina e contemporaneamente essere il minor tossico possibile sulla superficie oculare</a:t>
            </a:r>
            <a:endParaRPr lang="it-IT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357158" y="714356"/>
            <a:ext cx="8143932" cy="5715039"/>
          </a:xfrm>
        </p:spPr>
        <p:txBody>
          <a:bodyPr>
            <a:normAutofit/>
          </a:bodyPr>
          <a:lstStyle/>
          <a:p>
            <a:pPr algn="just"/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3600" dirty="0" smtClean="0">
                <a:latin typeface="Arial" pitchFamily="34" charset="0"/>
                <a:cs typeface="Arial" pitchFamily="34" charset="0"/>
              </a:rPr>
              <a:t> E’ una sospensione che contiene  delle particelle di dimensioni inferiori del 40 % a  </a:t>
            </a:r>
            <a:r>
              <a:rPr lang="it-IT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Nevanac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 1 mg/ml</a:t>
            </a:r>
          </a:p>
          <a:p>
            <a:pPr algn="just"/>
            <a:endParaRPr lang="it-IT" sz="3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3600" dirty="0" smtClean="0">
                <a:latin typeface="Arial" pitchFamily="34" charset="0"/>
                <a:cs typeface="Arial" pitchFamily="34" charset="0"/>
              </a:rPr>
              <a:t> E’ associata alla Gomma di </a:t>
            </a:r>
            <a:r>
              <a:rPr lang="it-IT" sz="3600" dirty="0" err="1" smtClean="0">
                <a:latin typeface="Arial" pitchFamily="34" charset="0"/>
                <a:cs typeface="Arial" pitchFamily="34" charset="0"/>
              </a:rPr>
              <a:t>Guar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 che serve a veicolare il farmaco e a preservare la superficie dell’occhio </a:t>
            </a:r>
            <a:endParaRPr lang="it-IT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500"/>
            <a:ext cx="4000531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500174"/>
            <a:ext cx="29289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4071942"/>
            <a:ext cx="26432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4294967295"/>
          </p:nvPr>
        </p:nvSpPr>
        <p:spPr>
          <a:xfrm>
            <a:off x="142844" y="1285860"/>
            <a:ext cx="8429684" cy="5143515"/>
          </a:xfrm>
          <a:ln>
            <a:noFill/>
          </a:ln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>Avere a disposizione un chirurgo come il Primario di Milazzo</a:t>
            </a:r>
          </a:p>
          <a:p>
            <a:pPr algn="just">
              <a:buFont typeface="Arial" pitchFamily="34" charset="0"/>
              <a:buChar char="•"/>
            </a:pPr>
            <a:endParaRPr lang="it-IT" sz="36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>Avere spirito critico verso i messaggi scientifici che ci vengono continuamente inviati per mantenere una libertà di pensiero e di decisione nelle nostre scelte terapeutiche</a:t>
            </a:r>
            <a:endParaRPr lang="it-I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ctrTitle" idx="4294967295"/>
          </p:nvPr>
        </p:nvSpPr>
        <p:spPr>
          <a:xfrm>
            <a:off x="0" y="142875"/>
            <a:ext cx="77724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Conclusioni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28596" y="785813"/>
            <a:ext cx="8501122" cy="54292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err="1" smtClean="0">
                <a:latin typeface="Arial" pitchFamily="34" charset="0"/>
                <a:cs typeface="Arial" pitchFamily="34" charset="0"/>
              </a:rPr>
              <a:t>A.J.O.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u="sng" dirty="0" err="1" smtClean="0">
                <a:latin typeface="Arial" pitchFamily="34" charset="0"/>
                <a:cs typeface="Arial" pitchFamily="34" charset="0"/>
              </a:rPr>
              <a:t>October</a:t>
            </a:r>
            <a:r>
              <a:rPr lang="it-IT" sz="2400" u="sng" dirty="0" smtClean="0">
                <a:latin typeface="Arial" pitchFamily="34" charset="0"/>
                <a:cs typeface="Arial" pitchFamily="34" charset="0"/>
              </a:rPr>
              <a:t> 2008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Volume 146,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Issue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4;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Pages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483-485</a:t>
            </a:r>
          </a:p>
          <a:p>
            <a:pPr>
              <a:buNone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Are </a:t>
            </a:r>
            <a:r>
              <a:rPr lang="it-IT" sz="4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Topical</a:t>
            </a:r>
            <a:r>
              <a:rPr lang="it-IT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4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NSAIDs</a:t>
            </a:r>
            <a:r>
              <a:rPr lang="it-IT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4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Needed</a:t>
            </a:r>
            <a:r>
              <a:rPr lang="it-IT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4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it-IT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Routine </a:t>
            </a:r>
            <a:r>
              <a:rPr lang="it-IT" sz="4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Cataract</a:t>
            </a:r>
            <a:r>
              <a:rPr lang="it-IT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4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Surgery</a:t>
            </a:r>
            <a:r>
              <a:rPr lang="it-IT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None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2000" u="sng" dirty="0" err="1" smtClean="0">
                <a:latin typeface="Arial" pitchFamily="34" charset="0"/>
                <a:cs typeface="Arial" pitchFamily="34" charset="0"/>
              </a:rPr>
              <a:t>Alisa</a:t>
            </a:r>
            <a:r>
              <a:rPr lang="it-IT" sz="2000" u="sng" dirty="0" smtClean="0">
                <a:latin typeface="Arial" pitchFamily="34" charset="0"/>
                <a:cs typeface="Arial" pitchFamily="34" charset="0"/>
              </a:rPr>
              <a:t> Kim, Walter </a:t>
            </a:r>
            <a:r>
              <a:rPr lang="it-IT" sz="2000" u="sng" dirty="0" err="1" smtClean="0">
                <a:latin typeface="Arial" pitchFamily="34" charset="0"/>
                <a:cs typeface="Arial" pitchFamily="34" charset="0"/>
              </a:rPr>
              <a:t>J.Stark</a:t>
            </a:r>
            <a:endParaRPr lang="it-IT" sz="20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214282" y="357166"/>
            <a:ext cx="8929718" cy="650083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sz="2800" u="sng" dirty="0" smtClean="0">
                <a:latin typeface="Arial" pitchFamily="34" charset="0"/>
                <a:cs typeface="Arial" pitchFamily="34" charset="0"/>
              </a:rPr>
              <a:t>Am J </a:t>
            </a:r>
            <a:r>
              <a:rPr lang="it-IT" sz="2800" u="sng" dirty="0" err="1" smtClean="0">
                <a:latin typeface="Arial" pitchFamily="34" charset="0"/>
                <a:cs typeface="Arial" pitchFamily="34" charset="0"/>
              </a:rPr>
              <a:t>Ophthalmol</a:t>
            </a:r>
            <a:r>
              <a:rPr lang="it-IT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2008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Oct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;146 (4):554-560</a:t>
            </a:r>
          </a:p>
          <a:p>
            <a:pPr algn="ctr">
              <a:buNone/>
            </a:pPr>
            <a:endParaRPr lang="it-IT" sz="24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it-IT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Randomized</a:t>
            </a:r>
            <a:r>
              <a:rPr lang="it-IT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it-IT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masked</a:t>
            </a:r>
            <a:r>
              <a:rPr lang="it-IT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comparison</a:t>
            </a:r>
            <a:r>
              <a:rPr lang="it-IT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it-IT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topical</a:t>
            </a:r>
            <a:r>
              <a:rPr lang="it-IT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ketorolac</a:t>
            </a:r>
            <a:r>
              <a:rPr lang="it-IT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0.4% plus </a:t>
            </a:r>
            <a:r>
              <a:rPr lang="it-IT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steroid</a:t>
            </a:r>
            <a:r>
              <a:rPr lang="it-IT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vs </a:t>
            </a:r>
            <a:r>
              <a:rPr lang="it-IT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steroid</a:t>
            </a:r>
            <a:r>
              <a:rPr lang="it-IT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alone in </a:t>
            </a:r>
            <a:r>
              <a:rPr lang="it-IT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low-risk</a:t>
            </a:r>
            <a:r>
              <a:rPr lang="it-IT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cataract</a:t>
            </a:r>
            <a:r>
              <a:rPr lang="it-IT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surgery</a:t>
            </a:r>
            <a:r>
              <a:rPr lang="it-IT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patients</a:t>
            </a:r>
            <a:r>
              <a:rPr lang="it-IT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it-IT" sz="3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3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3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3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2600" dirty="0" err="1" smtClean="0">
                <a:latin typeface="Arial" pitchFamily="34" charset="0"/>
                <a:cs typeface="Arial" pitchFamily="34" charset="0"/>
              </a:rPr>
              <a:t>Wittpenn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 JR </a:t>
            </a:r>
            <a:r>
              <a:rPr lang="it-IT" sz="26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600" dirty="0" err="1" smtClean="0">
                <a:latin typeface="Arial" pitchFamily="34" charset="0"/>
                <a:cs typeface="Arial" pitchFamily="34" charset="0"/>
              </a:rPr>
              <a:t>Collaborators</a:t>
            </a:r>
            <a:endParaRPr lang="it-IT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600" dirty="0" err="1" smtClean="0">
                <a:latin typeface="Arial" pitchFamily="34" charset="0"/>
                <a:cs typeface="Arial" pitchFamily="34" charset="0"/>
              </a:rPr>
              <a:t>Acular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 LS </a:t>
            </a:r>
            <a:r>
              <a:rPr lang="it-IT" sz="26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600" dirty="0" err="1" smtClean="0">
                <a:latin typeface="Arial" pitchFamily="34" charset="0"/>
                <a:cs typeface="Arial" pitchFamily="34" charset="0"/>
              </a:rPr>
              <a:t>Cystoid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 Macular Edema (ACME) </a:t>
            </a:r>
            <a:r>
              <a:rPr lang="it-IT" sz="2600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 Group</a:t>
            </a:r>
            <a:endParaRPr lang="it-IT" sz="2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r>
              <a:rPr lang="it-IT" sz="4400" dirty="0" smtClean="0">
                <a:latin typeface="Arial" pitchFamily="34" charset="0"/>
                <a:cs typeface="Arial" pitchFamily="34" charset="0"/>
              </a:rPr>
              <a:t> Gruppo 1              278 </a:t>
            </a:r>
            <a:r>
              <a:rPr lang="it-IT" sz="4400" dirty="0" err="1" smtClean="0">
                <a:latin typeface="Arial" pitchFamily="34" charset="0"/>
                <a:cs typeface="Arial" pitchFamily="34" charset="0"/>
              </a:rPr>
              <a:t>pz</a:t>
            </a:r>
            <a:r>
              <a:rPr lang="it-IT" sz="4400" dirty="0" smtClean="0">
                <a:latin typeface="Arial" pitchFamily="34" charset="0"/>
                <a:cs typeface="Arial" pitchFamily="34" charset="0"/>
              </a:rPr>
              <a:t>.    Steroide topico   4 volte/</a:t>
            </a:r>
            <a:r>
              <a:rPr lang="it-IT" sz="4400" dirty="0" err="1" smtClean="0">
                <a:latin typeface="Arial" pitchFamily="34" charset="0"/>
                <a:cs typeface="Arial" pitchFamily="34" charset="0"/>
              </a:rPr>
              <a:t>die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endParaRPr lang="it-IT" sz="4400" dirty="0">
              <a:latin typeface="Arial" pitchFamily="34" charset="0"/>
              <a:cs typeface="Arial" pitchFamily="34" charset="0"/>
            </a:endParaRPr>
          </a:p>
          <a:p>
            <a:r>
              <a:rPr lang="it-IT" sz="4400" dirty="0" smtClean="0">
                <a:latin typeface="Arial" pitchFamily="34" charset="0"/>
                <a:cs typeface="Arial" pitchFamily="34" charset="0"/>
              </a:rPr>
              <a:t> Gruppo 2              268 </a:t>
            </a:r>
            <a:r>
              <a:rPr lang="it-IT" sz="4400" dirty="0" err="1" smtClean="0">
                <a:latin typeface="Arial" pitchFamily="34" charset="0"/>
                <a:cs typeface="Arial" pitchFamily="34" charset="0"/>
              </a:rPr>
              <a:t>pz</a:t>
            </a:r>
            <a:r>
              <a:rPr lang="it-IT" sz="4400" dirty="0" smtClean="0">
                <a:latin typeface="Arial" pitchFamily="34" charset="0"/>
                <a:cs typeface="Arial" pitchFamily="34" charset="0"/>
              </a:rPr>
              <a:t>. Steroide + FANS  4 volte/</a:t>
            </a:r>
            <a:r>
              <a:rPr lang="it-IT" sz="4400" dirty="0" err="1" smtClean="0">
                <a:latin typeface="Arial" pitchFamily="34" charset="0"/>
                <a:cs typeface="Arial" pitchFamily="34" charset="0"/>
              </a:rPr>
              <a:t>die</a:t>
            </a:r>
            <a:r>
              <a:rPr lang="it-IT" sz="4400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reccia a destra 3"/>
          <p:cNvSpPr/>
          <p:nvPr/>
        </p:nvSpPr>
        <p:spPr>
          <a:xfrm flipV="1">
            <a:off x="4071934" y="1214422"/>
            <a:ext cx="978408" cy="444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4143372" y="42148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357158" y="428604"/>
            <a:ext cx="8286808" cy="56436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4400" dirty="0" smtClean="0">
                <a:latin typeface="Arial" pitchFamily="34" charset="0"/>
                <a:cs typeface="Arial" pitchFamily="34" charset="0"/>
              </a:rPr>
              <a:t>Persistenza di edema maculare</a:t>
            </a:r>
          </a:p>
          <a:p>
            <a:pPr>
              <a:buNone/>
            </a:pP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4400" dirty="0" smtClean="0">
                <a:latin typeface="Arial" pitchFamily="34" charset="0"/>
                <a:cs typeface="Arial" pitchFamily="34" charset="0"/>
              </a:rPr>
              <a:t> Gruppo 1             6 </a:t>
            </a:r>
            <a:r>
              <a:rPr lang="it-IT" sz="4400" dirty="0" err="1" smtClean="0">
                <a:latin typeface="Arial" pitchFamily="34" charset="0"/>
                <a:cs typeface="Arial" pitchFamily="34" charset="0"/>
              </a:rPr>
              <a:t>pz</a:t>
            </a:r>
            <a:r>
              <a:rPr lang="it-IT" sz="4400" dirty="0" smtClean="0">
                <a:latin typeface="Arial" pitchFamily="34" charset="0"/>
                <a:cs typeface="Arial" pitchFamily="34" charset="0"/>
              </a:rPr>
              <a:t>. su 278</a:t>
            </a:r>
          </a:p>
          <a:p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4400" dirty="0" smtClean="0">
                <a:latin typeface="Arial" pitchFamily="34" charset="0"/>
                <a:cs typeface="Arial" pitchFamily="34" charset="0"/>
              </a:rPr>
              <a:t> Gruppo 2             0 </a:t>
            </a:r>
            <a:r>
              <a:rPr lang="it-IT" sz="4400" dirty="0" err="1" smtClean="0">
                <a:latin typeface="Arial" pitchFamily="34" charset="0"/>
                <a:cs typeface="Arial" pitchFamily="34" charset="0"/>
              </a:rPr>
              <a:t>pz</a:t>
            </a:r>
            <a:r>
              <a:rPr lang="it-IT" sz="4400" dirty="0" smtClean="0">
                <a:latin typeface="Arial" pitchFamily="34" charset="0"/>
                <a:cs typeface="Arial" pitchFamily="34" charset="0"/>
              </a:rPr>
              <a:t>. su 268</a:t>
            </a:r>
            <a:endParaRPr lang="it-IT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reccia a destra 3"/>
          <p:cNvSpPr/>
          <p:nvPr/>
        </p:nvSpPr>
        <p:spPr>
          <a:xfrm>
            <a:off x="3786182" y="3071810"/>
            <a:ext cx="107157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3786182" y="4714884"/>
            <a:ext cx="11430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214282" y="714356"/>
            <a:ext cx="8715404" cy="54117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       </a:t>
            </a:r>
          </a:p>
          <a:p>
            <a:pPr algn="ctr">
              <a:buNone/>
            </a:pPr>
            <a:r>
              <a:rPr lang="it-IT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Casa di Cura “Igea” – Milano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t-IT" sz="3600" dirty="0" smtClean="0">
                <a:latin typeface="Arial" pitchFamily="34" charset="0"/>
                <a:cs typeface="Arial" pitchFamily="34" charset="0"/>
              </a:rPr>
              <a:t>3000 chirurgie di estrazione di cataratta </a:t>
            </a:r>
          </a:p>
          <a:p>
            <a:pPr algn="ctr">
              <a:buNone/>
            </a:pPr>
            <a:r>
              <a:rPr lang="it-IT" sz="3600" dirty="0" smtClean="0">
                <a:latin typeface="Arial" pitchFamily="34" charset="0"/>
                <a:cs typeface="Arial" pitchFamily="34" charset="0"/>
              </a:rPr>
              <a:t>per  anno (5 chirurghi)</a:t>
            </a:r>
          </a:p>
          <a:p>
            <a:pPr>
              <a:buNone/>
            </a:pPr>
            <a:endParaRPr lang="it-IT" sz="3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3600" dirty="0" smtClean="0">
                <a:latin typeface="Arial" pitchFamily="34" charset="0"/>
                <a:cs typeface="Arial" pitchFamily="34" charset="0"/>
              </a:rPr>
              <a:t>    250 chirurgie </a:t>
            </a:r>
            <a:r>
              <a:rPr lang="it-IT" sz="3600" dirty="0" err="1" smtClean="0">
                <a:latin typeface="Arial" pitchFamily="34" charset="0"/>
                <a:cs typeface="Arial" pitchFamily="34" charset="0"/>
              </a:rPr>
              <a:t>vitroretiniche</a:t>
            </a:r>
            <a:endParaRPr lang="it-IT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3600" dirty="0" smtClean="0">
                <a:latin typeface="Arial" pitchFamily="34" charset="0"/>
                <a:cs typeface="Arial" pitchFamily="34" charset="0"/>
              </a:rPr>
              <a:t>               per anno (2 chirurghi)</a:t>
            </a:r>
          </a:p>
          <a:p>
            <a:pPr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Casa di Cura “Igea” – Milano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929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500043"/>
            <a:ext cx="9144000" cy="5500725"/>
          </a:xfrm>
        </p:spPr>
        <p:txBody>
          <a:bodyPr>
            <a:normAutofit lnSpcReduction="10000"/>
          </a:bodyPr>
          <a:lstStyle/>
          <a:p>
            <a:endParaRPr lang="it-IT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4400" dirty="0" err="1" smtClean="0">
                <a:latin typeface="Arial" pitchFamily="34" charset="0"/>
                <a:cs typeface="Arial" pitchFamily="34" charset="0"/>
              </a:rPr>
              <a:t>Ketoralac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4400" dirty="0" err="1" smtClean="0">
                <a:latin typeface="Arial" pitchFamily="34" charset="0"/>
                <a:cs typeface="Arial" pitchFamily="34" charset="0"/>
              </a:rPr>
              <a:t>Diclofenac</a:t>
            </a:r>
            <a:endParaRPr lang="it-IT" sz="44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4400" dirty="0" err="1" smtClean="0">
                <a:latin typeface="Arial" pitchFamily="34" charset="0"/>
                <a:cs typeface="Arial" pitchFamily="34" charset="0"/>
              </a:rPr>
              <a:t>Nepafenac</a:t>
            </a:r>
            <a:r>
              <a:rPr lang="it-IT" sz="44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it-IT" sz="4000" dirty="0" err="1" smtClean="0">
                <a:latin typeface="Arial" pitchFamily="34" charset="0"/>
                <a:cs typeface="Arial" pitchFamily="34" charset="0"/>
              </a:rPr>
              <a:t>Cox</a:t>
            </a:r>
            <a:r>
              <a:rPr lang="it-IT" sz="4000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      Sintesi PG</a:t>
            </a:r>
            <a:r>
              <a:rPr lang="it-IT" sz="4800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35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4400" dirty="0" err="1" smtClean="0">
                <a:latin typeface="Arial" pitchFamily="34" charset="0"/>
                <a:cs typeface="Arial" pitchFamily="34" charset="0"/>
              </a:rPr>
              <a:t>Bromfenac</a:t>
            </a:r>
            <a:r>
              <a:rPr lang="it-IT" sz="44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it-IT" sz="4000" dirty="0" err="1" smtClean="0">
                <a:latin typeface="Arial" pitchFamily="34" charset="0"/>
                <a:cs typeface="Arial" pitchFamily="34" charset="0"/>
              </a:rPr>
              <a:t>Cox</a:t>
            </a:r>
            <a:r>
              <a:rPr lang="it-IT" sz="4000" dirty="0" smtClean="0">
                <a:latin typeface="Arial" pitchFamily="34" charset="0"/>
                <a:cs typeface="Arial" pitchFamily="34" charset="0"/>
              </a:rPr>
              <a:t> 2</a:t>
            </a:r>
          </a:p>
          <a:p>
            <a:r>
              <a:rPr lang="it-IT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4400" dirty="0" err="1" smtClean="0">
                <a:latin typeface="Arial" pitchFamily="34" charset="0"/>
                <a:cs typeface="Arial" pitchFamily="34" charset="0"/>
              </a:rPr>
              <a:t>Indometacina</a:t>
            </a:r>
            <a:endParaRPr lang="it-IT" sz="4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r>
              <a:rPr lang="it-IT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4400" dirty="0" err="1" smtClean="0">
                <a:latin typeface="Arial" pitchFamily="34" charset="0"/>
                <a:cs typeface="Arial" pitchFamily="34" charset="0"/>
              </a:rPr>
              <a:t>Pranoprofen</a:t>
            </a:r>
            <a:endParaRPr lang="it-IT" sz="4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arentesi graffa chiusa 3"/>
          <p:cNvSpPr/>
          <p:nvPr/>
        </p:nvSpPr>
        <p:spPr>
          <a:xfrm>
            <a:off x="4071934" y="1214422"/>
            <a:ext cx="928694" cy="45005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>
            <a:off x="7786710" y="3429000"/>
            <a:ext cx="28575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5715008" y="3357562"/>
            <a:ext cx="97840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666</TotalTime>
  <Words>563</Words>
  <Application>Microsoft Office PowerPoint</Application>
  <PresentationFormat>Presentazione su schermo (4:3)</PresentationFormat>
  <Paragraphs>121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Verve</vt:lpstr>
      <vt:lpstr>Utilizzo del Nepafenac nella prevenzione dell’edema maculare dopo chirurgia del segmento anteriore e posteriore</vt:lpstr>
      <vt:lpstr>Presentazione standard di PowerPoint</vt:lpstr>
      <vt:lpstr>Presentazione standard di PowerPoint</vt:lpstr>
      <vt:lpstr>Presentazione standard di PowerPoint</vt:lpstr>
      <vt:lpstr> </vt:lpstr>
      <vt:lpstr>Presentazione standard di PowerPoint</vt:lpstr>
      <vt:lpstr>Presentazione standard di PowerPoint</vt:lpstr>
      <vt:lpstr>  Casa di Cura “Igea” – Milano</vt:lpstr>
      <vt:lpstr>Presentazione standard di PowerPoint</vt:lpstr>
      <vt:lpstr>Presentazione standard di PowerPoint</vt:lpstr>
      <vt:lpstr>Presentazione standard di PowerPoint</vt:lpstr>
      <vt:lpstr>Senectus ipsa est morbus </vt:lpstr>
      <vt:lpstr>The Journals of Gerontology Series A: Biological Sciences and medical Sciences  (2006) 61 (10):1051-1052.</vt:lpstr>
      <vt:lpstr>Presentazione standard di PowerPoint</vt:lpstr>
      <vt:lpstr>Presentazione standard di PowerPoint</vt:lpstr>
      <vt:lpstr>Presentazione standard di PowerPoint</vt:lpstr>
      <vt:lpstr>Nevanac 1 mg/ml          3mg/ml            </vt:lpstr>
      <vt:lpstr>Presentazione standard di PowerPoint</vt:lpstr>
      <vt:lpstr>Presentazione standard di PowerPoint</vt:lpstr>
      <vt:lpstr>Conclusioni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Utilizzo del Nepafenac nella prevenzione dell’edema maculare dopo chirurgia del segmento anteriore e posteriore</dc:title>
  <dc:creator>cristina cioffi</dc:creator>
  <cp:lastModifiedBy>Utente</cp:lastModifiedBy>
  <cp:revision>62</cp:revision>
  <dcterms:created xsi:type="dcterms:W3CDTF">2015-09-22T14:52:48Z</dcterms:created>
  <dcterms:modified xsi:type="dcterms:W3CDTF">2015-09-25T06:59:12Z</dcterms:modified>
</cp:coreProperties>
</file>