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9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0.xml" ContentType="application/vnd.openxmlformats-officedocument.theme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32" r:id="rId6"/>
    <p:sldMasterId id="2147483744" r:id="rId7"/>
    <p:sldMasterId id="2147483756" r:id="rId8"/>
    <p:sldMasterId id="2147483768" r:id="rId9"/>
    <p:sldMasterId id="2147483780" r:id="rId10"/>
    <p:sldMasterId id="2147483792" r:id="rId11"/>
  </p:sldMasterIdLst>
  <p:notesMasterIdLst>
    <p:notesMasterId r:id="rId31"/>
  </p:notesMasterIdLst>
  <p:sldIdLst>
    <p:sldId id="286" r:id="rId12"/>
    <p:sldId id="258" r:id="rId13"/>
    <p:sldId id="260" r:id="rId14"/>
    <p:sldId id="294" r:id="rId15"/>
    <p:sldId id="292" r:id="rId16"/>
    <p:sldId id="262" r:id="rId17"/>
    <p:sldId id="263" r:id="rId18"/>
    <p:sldId id="265" r:id="rId19"/>
    <p:sldId id="267" r:id="rId20"/>
    <p:sldId id="272" r:id="rId21"/>
    <p:sldId id="288" r:id="rId22"/>
    <p:sldId id="302" r:id="rId23"/>
    <p:sldId id="296" r:id="rId24"/>
    <p:sldId id="298" r:id="rId25"/>
    <p:sldId id="276" r:id="rId26"/>
    <p:sldId id="278" r:id="rId27"/>
    <p:sldId id="280" r:id="rId28"/>
    <p:sldId id="282" r:id="rId29"/>
    <p:sldId id="284" r:id="rId3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8CA9CE-87C0-4C49-922A-02A9CA49DD0F}" type="datetimeFigureOut">
              <a:rPr lang="it-IT" smtClean="0"/>
              <a:t>08/10/2015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53782-F996-4AD6-B3CF-D1C3444ACAE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2485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1BD743-16C7-487B-B0AC-27AA45D58D48}" type="slidenum">
              <a:rPr lang="it-IT"/>
              <a:pPr/>
              <a:t>4</a:t>
            </a:fld>
            <a:endParaRPr lang="it-IT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581251A6-F9A9-4A62-B2E4-4D0FC8F6EC47}" type="slidenum">
              <a:rPr lang="it-IT" sz="1200">
                <a:solidFill>
                  <a:prstClr val="black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it-IT" sz="1200">
              <a:solidFill>
                <a:prstClr val="black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845B8B-7DB2-4627-9DF9-448F919EA4EE}" type="slidenum">
              <a:rPr lang="it-IT"/>
              <a:pPr/>
              <a:t>5</a:t>
            </a:fld>
            <a:endParaRPr lang="it-IT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154DC19-2F71-4CC3-9C77-0CEFE15D4D53}" type="slidenum">
              <a:rPr lang="it-IT">
                <a:solidFill>
                  <a:prstClr val="black"/>
                </a:solidFill>
              </a:rPr>
              <a:pPr eaLnBrk="1" hangingPunct="1"/>
              <a:t>6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3E2D01-8BDF-4477-A653-2046624C55D3}" type="slidenum">
              <a:rPr lang="it-IT"/>
              <a:pPr/>
              <a:t>13</a:t>
            </a:fld>
            <a:endParaRPr lang="it-IT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8DEFDC-0CAE-48A4-94A4-AECD25A5C9F7}" type="slidenum">
              <a:rPr lang="it-IT"/>
              <a:pPr/>
              <a:t>14</a:t>
            </a:fld>
            <a:endParaRPr lang="it-IT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59D3B9F-8648-456C-90CA-E85808A0F83B}" type="slidenum">
              <a:rPr lang="it-IT">
                <a:solidFill>
                  <a:prstClr val="black"/>
                </a:solidFill>
              </a:rPr>
              <a:pPr eaLnBrk="1" hangingPunct="1"/>
              <a:t>17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8502D-4203-4C9F-84E5-2D6F6393CA19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3BDD9-79E7-404E-813E-23065749C2C3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096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B2AAF-A327-400E-99E3-6F6F853306BF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11E3C-16AA-40EA-AC6C-B91AF212CE7A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42364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8C804-A16E-438C-B88B-18F9467FACB5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E79DC-C82A-4179-9093-2DFA2044812E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36249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8502D-4203-4C9F-84E5-2D6F6393CA19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3BDD9-79E7-404E-813E-23065749C2C3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66493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F374B-AAEE-4105-9815-3872EBFA16EC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4C589-F2D4-4AD2-A918-7EF55C34725E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135043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31186-5A39-4A3C-8274-49F6D7E83B2D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07E46-D9AD-40CF-8E78-BF4EA9558790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37611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AE9E-7E67-4F0B-AB7D-FF098C30F2C0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932B6-0745-466F-BCBF-DDCDDA6C3292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15859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DA78F-F334-4BA2-B179-B254D7CEB7FC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8482B-91FA-42F4-B283-A9704654151D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26484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01FC6-096B-437B-8D49-B37040CF3BD9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50C8E-ECE7-4C27-B2F4-57F983B76847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39462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7A4A1-CBE8-49AE-A202-707E3C4F6475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B61F8-5A9C-41F7-9F9B-E87C452DDD1B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52222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9E13D-999F-4DB5-985B-FB00F0C0EC5A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D7CBD-4996-4970-A263-C709A8C36AD3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70093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F45CB-AA57-428E-81FB-98A433998676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96E12-F4DE-4B87-B55E-4D9584F8B8B0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966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8C804-A16E-438C-B88B-18F9467FACB5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E79DC-C82A-4179-9093-2DFA2044812E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101216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B2AAF-A327-400E-99E3-6F6F853306BF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11E3C-16AA-40EA-AC6C-B91AF212CE7A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17669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8C804-A16E-438C-B88B-18F9467FACB5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E79DC-C82A-4179-9093-2DFA2044812E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0241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8502D-4203-4C9F-84E5-2D6F6393CA19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3BDD9-79E7-404E-813E-23065749C2C3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42407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F374B-AAEE-4105-9815-3872EBFA16EC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4C589-F2D4-4AD2-A918-7EF55C34725E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71389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31186-5A39-4A3C-8274-49F6D7E83B2D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07E46-D9AD-40CF-8E78-BF4EA9558790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1804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AE9E-7E67-4F0B-AB7D-FF098C30F2C0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932B6-0745-466F-BCBF-DDCDDA6C3292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0999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DA78F-F334-4BA2-B179-B254D7CEB7FC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8482B-91FA-42F4-B283-A9704654151D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2701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01FC6-096B-437B-8D49-B37040CF3BD9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50C8E-ECE7-4C27-B2F4-57F983B76847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886159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7A4A1-CBE8-49AE-A202-707E3C4F6475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B61F8-5A9C-41F7-9F9B-E87C452DDD1B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64378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9E13D-999F-4DB5-985B-FB00F0C0EC5A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D7CBD-4996-4970-A263-C709A8C36AD3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275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8502D-4203-4C9F-84E5-2D6F6393CA19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3BDD9-79E7-404E-813E-23065749C2C3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19644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F45CB-AA57-428E-81FB-98A433998676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96E12-F4DE-4B87-B55E-4D9584F8B8B0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57060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B2AAF-A327-400E-99E3-6F6F853306BF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11E3C-16AA-40EA-AC6C-B91AF212CE7A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903284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8C804-A16E-438C-B88B-18F9467FACB5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E79DC-C82A-4179-9093-2DFA2044812E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38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F374B-AAEE-4105-9815-3872EBFA16EC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4C589-F2D4-4AD2-A918-7EF55C34725E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138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31186-5A39-4A3C-8274-49F6D7E83B2D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07E46-D9AD-40CF-8E78-BF4EA9558790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05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AE9E-7E67-4F0B-AB7D-FF098C30F2C0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932B6-0745-466F-BCBF-DDCDDA6C3292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277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DA78F-F334-4BA2-B179-B254D7CEB7FC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8482B-91FA-42F4-B283-A9704654151D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2706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01FC6-096B-437B-8D49-B37040CF3BD9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50C8E-ECE7-4C27-B2F4-57F983B76847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1765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7A4A1-CBE8-49AE-A202-707E3C4F6475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B61F8-5A9C-41F7-9F9B-E87C452DDD1B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0175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9E13D-999F-4DB5-985B-FB00F0C0EC5A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D7CBD-4996-4970-A263-C709A8C36AD3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272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F374B-AAEE-4105-9815-3872EBFA16EC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4C589-F2D4-4AD2-A918-7EF55C34725E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1718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F45CB-AA57-428E-81FB-98A433998676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96E12-F4DE-4B87-B55E-4D9584F8B8B0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4193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B2AAF-A327-400E-99E3-6F6F853306BF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11E3C-16AA-40EA-AC6C-B91AF212CE7A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829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8C804-A16E-438C-B88B-18F9467FACB5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E79DC-C82A-4179-9093-2DFA2044812E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9242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5035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566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251972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D8ED3A2-4D0E-4D56-A836-47F5AE781652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84870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8502D-4203-4C9F-84E5-2D6F6393CA19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3BDD9-79E7-404E-813E-23065749C2C3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4318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F374B-AAEE-4105-9815-3872EBFA16EC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4C589-F2D4-4AD2-A918-7EF55C34725E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276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31186-5A39-4A3C-8274-49F6D7E83B2D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07E46-D9AD-40CF-8E78-BF4EA9558790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2183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AE9E-7E67-4F0B-AB7D-FF098C30F2C0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932B6-0745-466F-BCBF-DDCDDA6C3292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8972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DA78F-F334-4BA2-B179-B254D7CEB7FC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8482B-91FA-42F4-B283-A9704654151D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6750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01FC6-096B-437B-8D49-B37040CF3BD9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50C8E-ECE7-4C27-B2F4-57F983B76847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353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31186-5A39-4A3C-8274-49F6D7E83B2D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07E46-D9AD-40CF-8E78-BF4EA9558790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1876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7A4A1-CBE8-49AE-A202-707E3C4F6475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B61F8-5A9C-41F7-9F9B-E87C452DDD1B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2816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9E13D-999F-4DB5-985B-FB00F0C0EC5A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D7CBD-4996-4970-A263-C709A8C36AD3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4449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F45CB-AA57-428E-81FB-98A433998676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96E12-F4DE-4B87-B55E-4D9584F8B8B0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6126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B2AAF-A327-400E-99E3-6F6F853306BF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11E3C-16AA-40EA-AC6C-B91AF212CE7A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9229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8C804-A16E-438C-B88B-18F9467FACB5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E79DC-C82A-4179-9093-2DFA2044812E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282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8502D-4203-4C9F-84E5-2D6F6393CA19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3BDD9-79E7-404E-813E-23065749C2C3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217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F374B-AAEE-4105-9815-3872EBFA16EC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4C589-F2D4-4AD2-A918-7EF55C34725E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5444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31186-5A39-4A3C-8274-49F6D7E83B2D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07E46-D9AD-40CF-8E78-BF4EA9558790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9383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AE9E-7E67-4F0B-AB7D-FF098C30F2C0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932B6-0745-466F-BCBF-DDCDDA6C3292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11436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DA78F-F334-4BA2-B179-B254D7CEB7FC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8482B-91FA-42F4-B283-A9704654151D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314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AE9E-7E67-4F0B-AB7D-FF098C30F2C0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932B6-0745-466F-BCBF-DDCDDA6C3292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62028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01FC6-096B-437B-8D49-B37040CF3BD9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50C8E-ECE7-4C27-B2F4-57F983B76847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89023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7A4A1-CBE8-49AE-A202-707E3C4F6475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B61F8-5A9C-41F7-9F9B-E87C452DDD1B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2492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9E13D-999F-4DB5-985B-FB00F0C0EC5A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D7CBD-4996-4970-A263-C709A8C36AD3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73757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F45CB-AA57-428E-81FB-98A433998676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96E12-F4DE-4B87-B55E-4D9584F8B8B0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12808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B2AAF-A327-400E-99E3-6F6F853306BF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11E3C-16AA-40EA-AC6C-B91AF212CE7A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3928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8C804-A16E-438C-B88B-18F9467FACB5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E79DC-C82A-4179-9093-2DFA2044812E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58770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8502D-4203-4C9F-84E5-2D6F6393CA19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3BDD9-79E7-404E-813E-23065749C2C3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032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F374B-AAEE-4105-9815-3872EBFA16EC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4C589-F2D4-4AD2-A918-7EF55C34725E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05337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31186-5A39-4A3C-8274-49F6D7E83B2D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07E46-D9AD-40CF-8E78-BF4EA9558790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58034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AE9E-7E67-4F0B-AB7D-FF098C30F2C0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932B6-0745-466F-BCBF-DDCDDA6C3292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30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DA78F-F334-4BA2-B179-B254D7CEB7FC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8482B-91FA-42F4-B283-A9704654151D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22134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DA78F-F334-4BA2-B179-B254D7CEB7FC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8482B-91FA-42F4-B283-A9704654151D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348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01FC6-096B-437B-8D49-B37040CF3BD9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50C8E-ECE7-4C27-B2F4-57F983B76847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32691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7A4A1-CBE8-49AE-A202-707E3C4F6475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B61F8-5A9C-41F7-9F9B-E87C452DDD1B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9982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9E13D-999F-4DB5-985B-FB00F0C0EC5A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D7CBD-4996-4970-A263-C709A8C36AD3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3799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F45CB-AA57-428E-81FB-98A433998676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96E12-F4DE-4B87-B55E-4D9584F8B8B0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0167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B2AAF-A327-400E-99E3-6F6F853306BF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11E3C-16AA-40EA-AC6C-B91AF212CE7A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13138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8C804-A16E-438C-B88B-18F9467FACB5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E79DC-C82A-4179-9093-2DFA2044812E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30651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8502D-4203-4C9F-84E5-2D6F6393CA19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3BDD9-79E7-404E-813E-23065749C2C3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84378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F374B-AAEE-4105-9815-3872EBFA16EC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4C589-F2D4-4AD2-A918-7EF55C34725E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2816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31186-5A39-4A3C-8274-49F6D7E83B2D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07E46-D9AD-40CF-8E78-BF4EA9558790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351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01FC6-096B-437B-8D49-B37040CF3BD9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50C8E-ECE7-4C27-B2F4-57F983B76847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88257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AE9E-7E67-4F0B-AB7D-FF098C30F2C0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932B6-0745-466F-BCBF-DDCDDA6C3292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53014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DA78F-F334-4BA2-B179-B254D7CEB7FC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8482B-91FA-42F4-B283-A9704654151D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70925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01FC6-096B-437B-8D49-B37040CF3BD9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50C8E-ECE7-4C27-B2F4-57F983B76847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04485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7A4A1-CBE8-49AE-A202-707E3C4F6475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B61F8-5A9C-41F7-9F9B-E87C452DDD1B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83822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9E13D-999F-4DB5-985B-FB00F0C0EC5A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D7CBD-4996-4970-A263-C709A8C36AD3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23368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F45CB-AA57-428E-81FB-98A433998676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96E12-F4DE-4B87-B55E-4D9584F8B8B0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53732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B2AAF-A327-400E-99E3-6F6F853306BF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11E3C-16AA-40EA-AC6C-B91AF212CE7A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39281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8C804-A16E-438C-B88B-18F9467FACB5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E79DC-C82A-4179-9093-2DFA2044812E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88327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8502D-4203-4C9F-84E5-2D6F6393CA19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3BDD9-79E7-404E-813E-23065749C2C3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78234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F374B-AAEE-4105-9815-3872EBFA16EC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4C589-F2D4-4AD2-A918-7EF55C34725E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18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7A4A1-CBE8-49AE-A202-707E3C4F6475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B61F8-5A9C-41F7-9F9B-E87C452DDD1B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88294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31186-5A39-4A3C-8274-49F6D7E83B2D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07E46-D9AD-40CF-8E78-BF4EA9558790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496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AE9E-7E67-4F0B-AB7D-FF098C30F2C0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932B6-0745-466F-BCBF-DDCDDA6C3292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64635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DA78F-F334-4BA2-B179-B254D7CEB7FC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8482B-91FA-42F4-B283-A9704654151D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49249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01FC6-096B-437B-8D49-B37040CF3BD9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50C8E-ECE7-4C27-B2F4-57F983B76847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40175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7A4A1-CBE8-49AE-A202-707E3C4F6475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B61F8-5A9C-41F7-9F9B-E87C452DDD1B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65788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9E13D-999F-4DB5-985B-FB00F0C0EC5A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D7CBD-4996-4970-A263-C709A8C36AD3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00815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F45CB-AA57-428E-81FB-98A433998676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96E12-F4DE-4B87-B55E-4D9584F8B8B0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98160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B2AAF-A327-400E-99E3-6F6F853306BF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11E3C-16AA-40EA-AC6C-B91AF212CE7A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03567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8C804-A16E-438C-B88B-18F9467FACB5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E79DC-C82A-4179-9093-2DFA2044812E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93811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8502D-4203-4C9F-84E5-2D6F6393CA19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3BDD9-79E7-404E-813E-23065749C2C3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121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9E13D-999F-4DB5-985B-FB00F0C0EC5A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D7CBD-4996-4970-A263-C709A8C36AD3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4077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F374B-AAEE-4105-9815-3872EBFA16EC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4C589-F2D4-4AD2-A918-7EF55C34725E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81477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31186-5A39-4A3C-8274-49F6D7E83B2D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07E46-D9AD-40CF-8E78-BF4EA9558790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21569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AE9E-7E67-4F0B-AB7D-FF098C30F2C0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932B6-0745-466F-BCBF-DDCDDA6C3292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98060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DA78F-F334-4BA2-B179-B254D7CEB7FC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8482B-91FA-42F4-B283-A9704654151D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5239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01FC6-096B-437B-8D49-B37040CF3BD9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50C8E-ECE7-4C27-B2F4-57F983B76847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22499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7A4A1-CBE8-49AE-A202-707E3C4F6475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B61F8-5A9C-41F7-9F9B-E87C452DDD1B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1001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9E13D-999F-4DB5-985B-FB00F0C0EC5A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D7CBD-4996-4970-A263-C709A8C36AD3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13664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F45CB-AA57-428E-81FB-98A433998676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96E12-F4DE-4B87-B55E-4D9584F8B8B0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73276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B2AAF-A327-400E-99E3-6F6F853306BF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11E3C-16AA-40EA-AC6C-B91AF212CE7A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48317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8C804-A16E-438C-B88B-18F9467FACB5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E79DC-C82A-4179-9093-2DFA2044812E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451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F45CB-AA57-428E-81FB-98A433998676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96E12-F4DE-4B87-B55E-4D9584F8B8B0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03274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8502D-4203-4C9F-84E5-2D6F6393CA19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3BDD9-79E7-404E-813E-23065749C2C3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61210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F374B-AAEE-4105-9815-3872EBFA16EC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4C589-F2D4-4AD2-A918-7EF55C34725E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81396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31186-5A39-4A3C-8274-49F6D7E83B2D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07E46-D9AD-40CF-8E78-BF4EA9558790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03733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AE9E-7E67-4F0B-AB7D-FF098C30F2C0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932B6-0745-466F-BCBF-DDCDDA6C3292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9458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DA78F-F334-4BA2-B179-B254D7CEB7FC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8482B-91FA-42F4-B283-A9704654151D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33845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01FC6-096B-437B-8D49-B37040CF3BD9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50C8E-ECE7-4C27-B2F4-57F983B76847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51342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7A4A1-CBE8-49AE-A202-707E3C4F6475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B61F8-5A9C-41F7-9F9B-E87C452DDD1B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61239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9E13D-999F-4DB5-985B-FB00F0C0EC5A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D7CBD-4996-4970-A263-C709A8C36AD3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496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F45CB-AA57-428E-81FB-98A433998676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96E12-F4DE-4B87-B55E-4D9584F8B8B0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4971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B2AAF-A327-400E-99E3-6F6F853306BF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11E3C-16AA-40EA-AC6C-B91AF212CE7A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001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118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22.xml"/><Relationship Id="rId5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21.xml"/><Relationship Id="rId4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2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23DFCA-0FA2-444D-BD27-568F2164FC64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FF116B-D8AB-45DD-A26B-0BCC49FAC6C5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5792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23DFCA-0FA2-444D-BD27-568F2164FC64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FF116B-D8AB-45DD-A26B-0BCC49FAC6C5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0376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23DFCA-0FA2-444D-BD27-568F2164FC64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FF116B-D8AB-45DD-A26B-0BCC49FAC6C5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8886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23DFCA-0FA2-444D-BD27-568F2164FC64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FF116B-D8AB-45DD-A26B-0BCC49FAC6C5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6890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80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23DFCA-0FA2-444D-BD27-568F2164FC64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FF116B-D8AB-45DD-A26B-0BCC49FAC6C5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3445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23DFCA-0FA2-444D-BD27-568F2164FC64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FF116B-D8AB-45DD-A26B-0BCC49FAC6C5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3706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23DFCA-0FA2-444D-BD27-568F2164FC64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FF116B-D8AB-45DD-A26B-0BCC49FAC6C5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343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23DFCA-0FA2-444D-BD27-568F2164FC64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FF116B-D8AB-45DD-A26B-0BCC49FAC6C5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8950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23DFCA-0FA2-444D-BD27-568F2164FC64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FF116B-D8AB-45DD-A26B-0BCC49FAC6C5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4287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23DFCA-0FA2-444D-BD27-568F2164FC64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FF116B-D8AB-45DD-A26B-0BCC49FAC6C5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2420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23DFCA-0FA2-444D-BD27-568F2164FC64}" type="datetimeFigureOut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08/10/2015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FF116B-D8AB-45DD-A26B-0BCC49FAC6C5}" type="slidenum">
              <a:rPr lang="it-IT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7187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3"/>
          <p:cNvSpPr>
            <a:spLocks noGrp="1"/>
          </p:cNvSpPr>
          <p:nvPr>
            <p:ph type="title"/>
          </p:nvPr>
        </p:nvSpPr>
        <p:spPr>
          <a:xfrm>
            <a:off x="323850" y="188913"/>
            <a:ext cx="8362950" cy="5832475"/>
          </a:xfrm>
        </p:spPr>
        <p:txBody>
          <a:bodyPr/>
          <a:lstStyle/>
          <a:p>
            <a:pPr eaLnBrk="1" hangingPunct="1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Violenza di genere: strumenti di intervento</a:t>
            </a:r>
            <a:r>
              <a:rPr lang="it-IT" b="1" dirty="0" smtClean="0">
                <a:solidFill>
                  <a:srgbClr val="CC0099"/>
                </a:solidFill>
              </a:rPr>
              <a:t/>
            </a:r>
            <a:br>
              <a:rPr lang="it-IT" b="1" dirty="0" smtClean="0">
                <a:solidFill>
                  <a:srgbClr val="CC0099"/>
                </a:solidFill>
              </a:rPr>
            </a:br>
            <a:r>
              <a:rPr lang="it-IT" sz="4800" b="1" dirty="0" smtClean="0">
                <a:solidFill>
                  <a:srgbClr val="CC0099"/>
                </a:solidFill>
              </a:rPr>
              <a:t> l’ esperienza del Centro Armonia</a:t>
            </a:r>
            <a:r>
              <a:rPr lang="it-IT" sz="4800" b="1" dirty="0" smtClean="0"/>
              <a:t/>
            </a:r>
            <a:br>
              <a:rPr lang="it-IT" sz="4800" b="1" dirty="0" smtClean="0"/>
            </a:br>
            <a:r>
              <a:rPr lang="it-IT" sz="4800" b="1" dirty="0" smtClean="0"/>
              <a:t/>
            </a:r>
            <a:br>
              <a:rPr lang="it-IT" sz="4800" b="1" dirty="0" smtClean="0"/>
            </a:br>
            <a:r>
              <a:rPr lang="it-IT" sz="3600" b="1" dirty="0" smtClean="0"/>
              <a:t> ASP Palermo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3600" b="1" dirty="0" smtClean="0"/>
              <a:t>Dipartimento Salute della Donna e del Bambino</a:t>
            </a:r>
          </a:p>
        </p:txBody>
      </p:sp>
    </p:spTree>
    <p:extLst>
      <p:ext uri="{BB962C8B-B14F-4D97-AF65-F5344CB8AC3E}">
        <p14:creationId xmlns:p14="http://schemas.microsoft.com/office/powerpoint/2010/main" val="75798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>
                <a:solidFill>
                  <a:prstClr val="white"/>
                </a:solidFill>
                <a:ea typeface="+mn-ea"/>
                <a:cs typeface="+mn-cs"/>
              </a:rPr>
              <a:t>Il danno da maltrattamento colpisce le principali funzioni genitoriali della madre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Scarsa disponibilità emotiva e capacità di sintonizzazione sui bisogni dei bambini</a:t>
            </a:r>
          </a:p>
          <a:p>
            <a:r>
              <a:rPr lang="it-IT" dirty="0" smtClean="0"/>
              <a:t>Scarsa coerenza e continuità nelle cure</a:t>
            </a:r>
          </a:p>
          <a:p>
            <a:r>
              <a:rPr lang="it-IT" dirty="0" smtClean="0"/>
              <a:t>Alterazioni nella rappresentazione mentale del figlio</a:t>
            </a:r>
          </a:p>
          <a:p>
            <a:r>
              <a:rPr lang="it-IT" dirty="0" smtClean="0"/>
              <a:t>Oscillazioni dell’umore e «inaffidabilità materna»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9814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sz="3600" dirty="0" smtClean="0">
                <a:latin typeface="Tahoma" pitchFamily="34" charset="0"/>
              </a:rPr>
              <a:t>Maltrattante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it-IT" sz="2400" dirty="0" smtClean="0">
                <a:effectLst/>
                <a:latin typeface="Tahoma" pitchFamily="34" charset="0"/>
              </a:rPr>
              <a:t>Scarica nell’agito vissuti, emozioni, bisogni che non sa tradurre in parole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sz="2400" dirty="0" smtClean="0">
                <a:effectLst/>
                <a:latin typeface="Tahoma" pitchFamily="34" charset="0"/>
              </a:rPr>
              <a:t>Il passaggio all’atto è compulsivo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sz="2400" dirty="0" smtClean="0">
                <a:effectLst/>
                <a:latin typeface="Tahoma" pitchFamily="34" charset="0"/>
              </a:rPr>
              <a:t>Assetto mentale difensivo rigido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sz="2400" dirty="0" smtClean="0">
                <a:effectLst/>
                <a:latin typeface="Tahoma" pitchFamily="34" charset="0"/>
              </a:rPr>
              <a:t>Incapacità di accedere alla </a:t>
            </a:r>
            <a:r>
              <a:rPr lang="it-IT" sz="2400" dirty="0" err="1" smtClean="0">
                <a:effectLst/>
                <a:latin typeface="Tahoma" pitchFamily="34" charset="0"/>
              </a:rPr>
              <a:t>mentalizzazione</a:t>
            </a:r>
            <a:r>
              <a:rPr lang="it-IT" sz="2400" dirty="0" smtClean="0">
                <a:effectLst/>
                <a:latin typeface="Tahoma" pitchFamily="34" charset="0"/>
              </a:rPr>
              <a:t> profonda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sz="2400" dirty="0" smtClean="0">
                <a:effectLst/>
                <a:latin typeface="Tahoma" pitchFamily="34" charset="0"/>
              </a:rPr>
              <a:t>Importanti fallimenti nei processi primari di attaccamento ed ESI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sz="2400" dirty="0" smtClean="0">
                <a:effectLst/>
                <a:latin typeface="Tahoma" pitchFamily="34" charset="0"/>
              </a:rPr>
              <a:t>Su queste caratteristiche di personalità si possono sovrapporre strutturazioni narcisistiche, borderline, etc.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it-IT" sz="2400" dirty="0" smtClean="0">
                <a:effectLst/>
                <a:latin typeface="Tahoma" pitchFamily="34" charset="0"/>
              </a:rPr>
              <a:t>La maggioranza dei maltrattanti nega</a:t>
            </a:r>
          </a:p>
        </p:txBody>
      </p:sp>
    </p:spTree>
    <p:extLst>
      <p:ext uri="{BB962C8B-B14F-4D97-AF65-F5344CB8AC3E}">
        <p14:creationId xmlns:p14="http://schemas.microsoft.com/office/powerpoint/2010/main" val="3251594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457200" y="-26988"/>
            <a:ext cx="8229600" cy="576263"/>
          </a:xfrm>
        </p:spPr>
        <p:txBody>
          <a:bodyPr/>
          <a:lstStyle/>
          <a:p>
            <a:r>
              <a:rPr lang="it-IT" sz="3200" b="1" smtClean="0">
                <a:solidFill>
                  <a:srgbClr val="CC0099"/>
                </a:solidFill>
              </a:rPr>
              <a:t>Le precondizioni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xfrm>
            <a:off x="395288" y="836613"/>
            <a:ext cx="8434387" cy="5362575"/>
          </a:xfrm>
        </p:spPr>
        <p:txBody>
          <a:bodyPr/>
          <a:lstStyle/>
          <a:p>
            <a:pPr marL="381000" indent="-381000" algn="just">
              <a:lnSpc>
                <a:spcPct val="80000"/>
              </a:lnSpc>
              <a:buFont typeface="Arial" charset="0"/>
              <a:buNone/>
            </a:pPr>
            <a:r>
              <a:rPr lang="it-IT" sz="2800" smtClean="0"/>
              <a:t>Sin dall’inizio della rilevazione è necessaria </a:t>
            </a:r>
            <a:r>
              <a:rPr lang="it-IT" sz="2800" b="1" smtClean="0">
                <a:solidFill>
                  <a:srgbClr val="CC0099"/>
                </a:solidFill>
              </a:rPr>
              <a:t>una tempestiva valutazione del grado di rischio/pericolosità</a:t>
            </a:r>
            <a:r>
              <a:rPr lang="it-IT" sz="2800" smtClean="0"/>
              <a:t> della situazione attraverso indicatori relativi:</a:t>
            </a:r>
          </a:p>
          <a:p>
            <a:pPr marL="381000" indent="-381000" algn="just">
              <a:lnSpc>
                <a:spcPct val="80000"/>
              </a:lnSpc>
            </a:pPr>
            <a:endParaRPr lang="it-IT" sz="2800" smtClean="0"/>
          </a:p>
          <a:p>
            <a:pPr marL="381000" indent="-381000" algn="just">
              <a:lnSpc>
                <a:spcPct val="80000"/>
              </a:lnSpc>
              <a:buFont typeface="Calibri" pitchFamily="34" charset="0"/>
              <a:buAutoNum type="alphaLcParenR"/>
            </a:pPr>
            <a:r>
              <a:rPr lang="it-IT" sz="2400" smtClean="0"/>
              <a:t>alla tipologia, e alle caratteristiche degli atti di violenza   fisica,verbale,economica,sessuale e al periodo di insorgenza del maltrattamento e/o stalking</a:t>
            </a:r>
          </a:p>
          <a:p>
            <a:pPr marL="381000" indent="-381000" algn="just">
              <a:lnSpc>
                <a:spcPct val="80000"/>
              </a:lnSpc>
              <a:buFont typeface="Calibri" pitchFamily="34" charset="0"/>
              <a:buAutoNum type="alphaLcParenR"/>
            </a:pPr>
            <a:r>
              <a:rPr lang="it-IT" sz="2400" smtClean="0"/>
              <a:t>alle condizioni psico-fisiche della vittima,alle sue risorse personali.</a:t>
            </a:r>
          </a:p>
          <a:p>
            <a:pPr marL="381000" indent="-381000" algn="just">
              <a:lnSpc>
                <a:spcPct val="80000"/>
              </a:lnSpc>
              <a:buFont typeface="Calibri" pitchFamily="34" charset="0"/>
              <a:buAutoNum type="alphaLcParenR"/>
            </a:pPr>
            <a:r>
              <a:rPr lang="it-IT" sz="2400" smtClean="0"/>
              <a:t> alle caratteristiche del maltrattante  (impulsività,accessibilità ad armi,frequenza di ambienti delinquenziali,etc…)</a:t>
            </a:r>
          </a:p>
          <a:p>
            <a:pPr marL="381000" indent="-381000">
              <a:lnSpc>
                <a:spcPct val="80000"/>
              </a:lnSpc>
              <a:buFont typeface="Calibri" pitchFamily="34" charset="0"/>
              <a:buAutoNum type="alphaLcParenR"/>
            </a:pPr>
            <a:r>
              <a:rPr lang="it-IT" sz="2400" smtClean="0"/>
              <a:t> ai fattori protettivi individuali, familiari e sociali e alle risorse che possono essere attivate ai fini dei primi interventi di protezione in integrazione con la Rete Antiviolenza </a:t>
            </a:r>
          </a:p>
        </p:txBody>
      </p:sp>
    </p:spTree>
    <p:extLst>
      <p:ext uri="{BB962C8B-B14F-4D97-AF65-F5344CB8AC3E}">
        <p14:creationId xmlns:p14="http://schemas.microsoft.com/office/powerpoint/2010/main" val="3377292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295400"/>
          </a:xfrm>
        </p:spPr>
        <p:txBody>
          <a:bodyPr/>
          <a:lstStyle/>
          <a:p>
            <a:r>
              <a:rPr lang="it-IT"/>
              <a:t>Modelli Operativi Interni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7529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2400" b="1"/>
              <a:t>Da un punto di vista psicologico chi è stato vittima di esperienze traumatiche ha interiorizzato dei </a:t>
            </a:r>
            <a:r>
              <a:rPr lang="it-IT" sz="2400" b="1">
                <a:solidFill>
                  <a:schemeClr val="folHlink"/>
                </a:solidFill>
              </a:rPr>
              <a:t>modelli operativi interni</a:t>
            </a:r>
            <a:r>
              <a:rPr lang="it-IT" sz="2400" b="1"/>
              <a:t> caratterizzati da una filosofia basata sull’assunto di un “mondo malevolo”.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2400" b="1"/>
              <a:t>Chi ha vissuto a lungo esposto ad esperienze traumatiche ha una visione per cui il mondo è un posto malsicuro e malvagio.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2400" b="1"/>
              <a:t>Il soggetto prova vissuti di colpa, vergogna, disvalore, sente di non valere niente. La vittima si sentirà sempre minacciata e avrà sempre una visione deformata delle esperienze future.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it-IT" sz="2400" b="1"/>
              <a:t>Se non fa esperienze correttive e riparatorie, vivrà da traumatizzato per il resto della propria vita.</a:t>
            </a:r>
          </a:p>
        </p:txBody>
      </p:sp>
    </p:spTree>
    <p:extLst>
      <p:ext uri="{BB962C8B-B14F-4D97-AF65-F5344CB8AC3E}">
        <p14:creationId xmlns:p14="http://schemas.microsoft.com/office/powerpoint/2010/main" val="4007091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33375"/>
            <a:ext cx="8229600" cy="5183188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it-IT" sz="2400" dirty="0"/>
              <a:t>Per convivere con l’idea di un mondo </a:t>
            </a:r>
            <a:r>
              <a:rPr lang="it-IT" sz="2400" dirty="0" err="1"/>
              <a:t>malevolente</a:t>
            </a:r>
            <a:r>
              <a:rPr lang="it-IT" sz="2400" dirty="0"/>
              <a:t>, reso certo dai M.O.I. (Modelli Operativi Interiorizzati), il soggetto deve adottare dei movimenti difensivi:</a:t>
            </a:r>
          </a:p>
          <a:p>
            <a:pPr marL="609600" indent="-609600">
              <a:lnSpc>
                <a:spcPct val="90000"/>
              </a:lnSpc>
            </a:pPr>
            <a:r>
              <a:rPr lang="it-IT" sz="2400" dirty="0"/>
              <a:t>l’</a:t>
            </a:r>
            <a:r>
              <a:rPr lang="it-IT" sz="2400" dirty="0" err="1"/>
              <a:t>iperattivazione</a:t>
            </a:r>
            <a:r>
              <a:rPr lang="it-IT" sz="2400" dirty="0"/>
              <a:t> che porta o a neutralizzare o a reagire all’esperienza traumatica</a:t>
            </a:r>
          </a:p>
          <a:p>
            <a:pPr marL="609600" indent="-609600">
              <a:lnSpc>
                <a:spcPct val="90000"/>
              </a:lnSpc>
            </a:pPr>
            <a:r>
              <a:rPr lang="it-IT" sz="2400" dirty="0"/>
              <a:t>l’</a:t>
            </a:r>
            <a:r>
              <a:rPr lang="it-IT" sz="2400" dirty="0" err="1"/>
              <a:t>iperadattamento</a:t>
            </a:r>
            <a:r>
              <a:rPr lang="it-IT" sz="2400" dirty="0"/>
              <a:t> che porta all’ipersecrezione di cortisolo che, a sua volta, abbassa la reazione allo stimolo stressante</a:t>
            </a:r>
          </a:p>
          <a:p>
            <a:pPr marL="609600" indent="-609600">
              <a:lnSpc>
                <a:spcPct val="90000"/>
              </a:lnSpc>
            </a:pPr>
            <a:r>
              <a:rPr lang="it-IT" sz="2400" dirty="0"/>
              <a:t>il congelamento dissociativo che cortocircuita la percezione dell’evento stressante impedendo allo stimolo di attivare qualsiasi risposta. Il </a:t>
            </a:r>
            <a:r>
              <a:rPr lang="it-IT" sz="2400" dirty="0" smtClean="0"/>
              <a:t>soggetto infatti </a:t>
            </a:r>
            <a:r>
              <a:rPr lang="it-IT" sz="2400" dirty="0"/>
              <a:t>sentendosi impotente di fronte ad una situazione- stimolo connessa al trauma, attiva una risposta di congelamento fisico e di dissociazione mentale.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it-IT" sz="2400" dirty="0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231775" y="5373688"/>
            <a:ext cx="83724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2400" u="sng">
                <a:solidFill>
                  <a:schemeClr val="folHlink"/>
                </a:solidFill>
              </a:rPr>
              <a:t>Il funzionamento psicologico post-traumatico è riattivabile e la riattivabilità può anche essere automatica e impredicibile.</a:t>
            </a:r>
          </a:p>
          <a:p>
            <a:pPr algn="ctr"/>
            <a:r>
              <a:rPr lang="it-IT" sz="2400" u="sng">
                <a:solidFill>
                  <a:schemeClr val="folHlink"/>
                </a:solidFill>
              </a:rPr>
              <a:t>(M.Malacrea)</a:t>
            </a:r>
          </a:p>
        </p:txBody>
      </p:sp>
    </p:spTree>
    <p:extLst>
      <p:ext uri="{BB962C8B-B14F-4D97-AF65-F5344CB8AC3E}">
        <p14:creationId xmlns:p14="http://schemas.microsoft.com/office/powerpoint/2010/main" val="3866540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xfrm>
            <a:off x="457200" y="-26988"/>
            <a:ext cx="8229600" cy="1084263"/>
          </a:xfrm>
        </p:spPr>
        <p:txBody>
          <a:bodyPr/>
          <a:lstStyle/>
          <a:p>
            <a:r>
              <a:rPr lang="it-IT" sz="3200" b="1" smtClean="0">
                <a:solidFill>
                  <a:srgbClr val="CC0099"/>
                </a:solidFill>
              </a:rPr>
              <a:t>La valutazione clinica è il primo passo per impostare una terapia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>
          <a:xfrm>
            <a:off x="323850" y="1196975"/>
            <a:ext cx="8229600" cy="3600450"/>
          </a:xfrm>
        </p:spPr>
        <p:txBody>
          <a:bodyPr/>
          <a:lstStyle/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it-IT" sz="2800" smtClean="0"/>
              <a:t> </a:t>
            </a:r>
            <a:r>
              <a:rPr lang="it-IT" sz="2400" smtClean="0"/>
              <a:t>va organizzata in modo tale da fornire un quadro del funzionamento psicologico complessivo e specifico:</a:t>
            </a:r>
          </a:p>
          <a:p>
            <a:pPr algn="just">
              <a:lnSpc>
                <a:spcPct val="80000"/>
              </a:lnSpc>
            </a:pPr>
            <a:r>
              <a:rPr lang="it-IT" sz="2400" smtClean="0"/>
              <a:t>Complessivo, in quanto capace di evidenziare vari livelli di profondità degli assetti psicologici, dal piano dei comportamenti e adattamenti a quello dei vissuti più profondi e dei modelli operativi interni</a:t>
            </a:r>
          </a:p>
          <a:p>
            <a:pPr algn="just">
              <a:lnSpc>
                <a:spcPct val="80000"/>
              </a:lnSpc>
            </a:pPr>
            <a:r>
              <a:rPr lang="it-IT" sz="2400" smtClean="0"/>
              <a:t>Specifico, in quanto deve tener conto in modo mirato delle caratteristiche del funzionamento post-traumatico, utilizzando strumenti capaci di metterne in luce i vari aspetti</a:t>
            </a:r>
            <a:r>
              <a:rPr lang="it-IT" sz="2800" smtClean="0"/>
              <a:t>.</a:t>
            </a:r>
          </a:p>
          <a:p>
            <a:pPr algn="just">
              <a:lnSpc>
                <a:spcPct val="80000"/>
              </a:lnSpc>
            </a:pPr>
            <a:r>
              <a:rPr lang="it-IT" sz="2400" b="1" smtClean="0">
                <a:solidFill>
                  <a:srgbClr val="CC0099"/>
                </a:solidFill>
              </a:rPr>
              <a:t>Si avvale in tal senso delle procedure riconosciute all’interno della comunità scientifica, sia per il riconoscimento delle diverse forme di vittimizzazione sia per valutare gli esiti della terapia. (M.Malacrea</a:t>
            </a:r>
            <a:r>
              <a:rPr lang="it-IT" sz="2800" b="1" smtClean="0">
                <a:solidFill>
                  <a:srgbClr val="CC0099"/>
                </a:solidFill>
              </a:rPr>
              <a:t>)</a:t>
            </a:r>
          </a:p>
          <a:p>
            <a:pPr>
              <a:lnSpc>
                <a:spcPct val="80000"/>
              </a:lnSpc>
            </a:pPr>
            <a:endParaRPr lang="it-IT" sz="2800" smtClean="0"/>
          </a:p>
        </p:txBody>
      </p:sp>
    </p:spTree>
    <p:extLst>
      <p:ext uri="{BB962C8B-B14F-4D97-AF65-F5344CB8AC3E}">
        <p14:creationId xmlns:p14="http://schemas.microsoft.com/office/powerpoint/2010/main" val="1331077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body" idx="1"/>
          </p:nvPr>
        </p:nvSpPr>
        <p:spPr>
          <a:xfrm>
            <a:off x="457200" y="908050"/>
            <a:ext cx="8229600" cy="54737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it-IT" smtClean="0"/>
              <a:t>In ogni caso bisogna ricordare che per la valutazione dei funzionamenti psicologici dei soggetti traumatizzati si stanno mettendo a punto, all’interno della comunità scientifica, strumenti diagnostici sempre più specifici e che </a:t>
            </a:r>
            <a:r>
              <a:rPr lang="it-IT" b="1" smtClean="0">
                <a:solidFill>
                  <a:srgbClr val="CC0099"/>
                </a:solidFill>
              </a:rPr>
              <a:t>la valutazione fa sempre parte di un percorso che è possibile mettere in atto solo dopo che il maltrattamento è stato interrotto e sono stati presi gli opportuni provvedimenti di protezione da parte dell’Autorità Giudiziaria</a:t>
            </a:r>
            <a:r>
              <a:rPr lang="it-IT" sz="2800" b="1" smtClean="0">
                <a:solidFill>
                  <a:srgbClr val="CC0099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7946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36625"/>
          </a:xfrm>
        </p:spPr>
        <p:txBody>
          <a:bodyPr/>
          <a:lstStyle/>
          <a:p>
            <a:pPr eaLnBrk="1" hangingPunct="1"/>
            <a:r>
              <a:rPr lang="it-IT" sz="2800" b="1" smtClean="0"/>
              <a:t>OBIETTIVI E STADI DEL PROCESSO TERAPEUTICO </a:t>
            </a:r>
            <a:br>
              <a:rPr lang="it-IT" sz="2800" b="1" smtClean="0"/>
            </a:br>
            <a:r>
              <a:rPr lang="it-IT" sz="2800" b="1" smtClean="0"/>
              <a:t>(M. Malacrea</a:t>
            </a:r>
            <a:r>
              <a:rPr lang="it-IT" sz="3200" b="1" smtClean="0"/>
              <a:t>)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893175" cy="4967288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800" b="1" u="sng" smtClean="0">
                <a:solidFill>
                  <a:srgbClr val="CC0099"/>
                </a:solidFill>
              </a:rPr>
              <a:t>I supporti contestuali</a:t>
            </a:r>
            <a:endParaRPr lang="it-IT" sz="2800" b="1" smtClean="0">
              <a:solidFill>
                <a:srgbClr val="CC0099"/>
              </a:solidFill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it-IT" sz="2800" smtClean="0"/>
              <a:t>La cornice giudiziaria: non c’è clinica senza protezione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it-IT" sz="2800" smtClean="0"/>
              <a:t>Chiarimento dell’esperienza traumatica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it-IT" sz="2800" smtClean="0"/>
              <a:t>Valutazione psicodiagnostica all’interno di un intervento integrato che inizi a connettere il mondo interno con le prime esperienze correttive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it-IT" sz="2800" u="sng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800" b="1" u="sng" smtClean="0">
                <a:solidFill>
                  <a:srgbClr val="CC0099"/>
                </a:solidFill>
              </a:rPr>
              <a:t>Ristabilire la verità e reggere la crisi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it-IT" sz="2800" smtClean="0"/>
              <a:t>Contrastare la negazione di chi non riconosce 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it-IT" sz="2800" smtClean="0"/>
              <a:t>Affrontare la crisi da svelamento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it-IT" sz="2800" smtClean="0"/>
              <a:t>Contenere lo stato di emergenza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it-IT" sz="2800" smtClean="0"/>
              <a:t>Promuovere nuovi adattamenti</a:t>
            </a:r>
            <a:endParaRPr lang="it-IT" sz="2800" u="sng" smtClean="0"/>
          </a:p>
        </p:txBody>
      </p:sp>
    </p:spTree>
    <p:extLst>
      <p:ext uri="{BB962C8B-B14F-4D97-AF65-F5344CB8AC3E}">
        <p14:creationId xmlns:p14="http://schemas.microsoft.com/office/powerpoint/2010/main" val="2484690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8913"/>
            <a:ext cx="8229600" cy="1295400"/>
          </a:xfrm>
        </p:spPr>
        <p:txBody>
          <a:bodyPr/>
          <a:lstStyle/>
          <a:p>
            <a:pPr eaLnBrk="1" hangingPunct="1"/>
            <a:r>
              <a:rPr lang="it-IT" sz="3200" b="1" smtClean="0"/>
              <a:t>OBIETTIVI E STADI DEL PROCESSO TERAPEUTICO (M. Malacrea)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916113"/>
            <a:ext cx="8893175" cy="29527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800" b="1" u="sng" smtClean="0">
                <a:solidFill>
                  <a:srgbClr val="CC0099"/>
                </a:solidFill>
              </a:rPr>
              <a:t>Stabilizzare i cambiamenti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it-IT" sz="2800" smtClean="0"/>
              <a:t>Equilibrare le aspettative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it-IT" sz="2800" smtClean="0"/>
              <a:t>La gestione autonoma dei problemi residui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it-IT" sz="2800" smtClean="0"/>
              <a:t>Articolare le dimissioni prevedendo le ricadute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z="2800" b="1" u="sng" smtClean="0">
              <a:solidFill>
                <a:srgbClr val="CC0099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800" b="1" u="sng" smtClean="0">
                <a:solidFill>
                  <a:srgbClr val="CC0099"/>
                </a:solidFill>
              </a:rPr>
              <a:t>Il consolidamento non è lineare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it-IT" sz="2800" smtClean="0"/>
              <a:t>Tenere aperta la possibilità di altre fasi di terapia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it-IT" sz="2800" smtClean="0"/>
              <a:t>Tenere conto delle fasi evolutive</a:t>
            </a:r>
          </a:p>
        </p:txBody>
      </p:sp>
    </p:spTree>
    <p:extLst>
      <p:ext uri="{BB962C8B-B14F-4D97-AF65-F5344CB8AC3E}">
        <p14:creationId xmlns:p14="http://schemas.microsoft.com/office/powerpoint/2010/main" val="15093615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body" idx="1"/>
          </p:nvPr>
        </p:nvSpPr>
        <p:spPr>
          <a:xfrm>
            <a:off x="457200" y="549275"/>
            <a:ext cx="8229600" cy="5975350"/>
          </a:xfrm>
        </p:spPr>
        <p:txBody>
          <a:bodyPr/>
          <a:lstStyle/>
          <a:p>
            <a:r>
              <a:rPr lang="it-IT" sz="2800" b="1" smtClean="0"/>
              <a:t>Sappiamo che per la sicurezza dell’equilibrio emotivo e per la protezione delle vittime di cui ci facciamo carico, oltre ad una </a:t>
            </a:r>
            <a:r>
              <a:rPr lang="it-IT" sz="2800" b="1" smtClean="0">
                <a:solidFill>
                  <a:srgbClr val="CC0099"/>
                </a:solidFill>
              </a:rPr>
              <a:t>formazione specifica, alla </a:t>
            </a:r>
            <a:r>
              <a:rPr lang="it-IT" sz="2800" b="1" u="sng" smtClean="0">
                <a:solidFill>
                  <a:srgbClr val="CC0099"/>
                </a:solidFill>
              </a:rPr>
              <a:t>chiarezza del contesto, del mandato istituzionale, degli obiettivi, delle regole e dei confini del nostro intervento</a:t>
            </a:r>
            <a:r>
              <a:rPr lang="it-IT" sz="2800" b="1" smtClean="0">
                <a:solidFill>
                  <a:srgbClr val="CC0099"/>
                </a:solidFill>
              </a:rPr>
              <a:t>,</a:t>
            </a:r>
            <a:r>
              <a:rPr lang="it-IT" sz="2800" b="1" smtClean="0"/>
              <a:t> è l’esistenza di una rete e di un gruppo di lavoro stabile che dovrebbe garantire un adeguato sostegno e la possibilità di elaborare un pensiero all’interno di un confronto multidisciplinare.</a:t>
            </a:r>
          </a:p>
          <a:p>
            <a:endParaRPr lang="it-IT" sz="2800" b="1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865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contenuto 2"/>
          <p:cNvSpPr>
            <a:spLocks noGrp="1"/>
          </p:cNvSpPr>
          <p:nvPr>
            <p:ph idx="1"/>
          </p:nvPr>
        </p:nvSpPr>
        <p:spPr>
          <a:xfrm>
            <a:off x="468313" y="404813"/>
            <a:ext cx="8229600" cy="5472112"/>
          </a:xfrm>
        </p:spPr>
        <p:txBody>
          <a:bodyPr/>
          <a:lstStyle/>
          <a:p>
            <a:pPr marL="514350" indent="-514350" algn="ctr" eaLnBrk="1" hangingPunct="1">
              <a:buFont typeface="Arial" charset="0"/>
              <a:buNone/>
            </a:pPr>
            <a:r>
              <a:rPr lang="it-IT" b="1" smtClean="0">
                <a:solidFill>
                  <a:srgbClr val="CC0099"/>
                </a:solidFill>
              </a:rPr>
              <a:t> </a:t>
            </a:r>
            <a:r>
              <a:rPr lang="it-IT" b="1" smtClean="0"/>
              <a:t>La Convenzione di Istanbul (11 maggio 2011) </a:t>
            </a:r>
            <a:r>
              <a:rPr lang="it-IT" smtClean="0"/>
              <a:t>definisce:</a:t>
            </a:r>
          </a:p>
          <a:p>
            <a:pPr marL="514350" indent="-514350" algn="ctr" eaLnBrk="1" hangingPunct="1">
              <a:buFont typeface="Arial" charset="0"/>
              <a:buNone/>
            </a:pPr>
            <a:endParaRPr lang="it-IT" sz="2800" smtClean="0"/>
          </a:p>
          <a:p>
            <a:pPr marL="514350" indent="-514350" algn="just" eaLnBrk="1" hangingPunct="1">
              <a:buFont typeface="Calibri" pitchFamily="34" charset="0"/>
              <a:buAutoNum type="alphaLcPeriod"/>
            </a:pPr>
            <a:r>
              <a:rPr lang="it-IT" sz="2800" u="sng" smtClean="0">
                <a:solidFill>
                  <a:srgbClr val="CC0099"/>
                </a:solidFill>
              </a:rPr>
              <a:t>“</a:t>
            </a:r>
            <a:r>
              <a:rPr lang="it-IT" sz="2800" b="1" u="sng" smtClean="0">
                <a:solidFill>
                  <a:srgbClr val="CC0099"/>
                </a:solidFill>
              </a:rPr>
              <a:t>violenza nei confronti delle donne</a:t>
            </a:r>
            <a:r>
              <a:rPr lang="it-IT" sz="2800" u="sng" smtClean="0">
                <a:solidFill>
                  <a:srgbClr val="CC0099"/>
                </a:solidFill>
              </a:rPr>
              <a:t>”:</a:t>
            </a:r>
            <a:r>
              <a:rPr lang="it-IT" sz="2800" smtClean="0">
                <a:solidFill>
                  <a:srgbClr val="CC0099"/>
                </a:solidFill>
              </a:rPr>
              <a:t> </a:t>
            </a:r>
            <a:r>
              <a:rPr lang="it-IT" sz="2800" smtClean="0"/>
              <a:t>una violazione dei diritti umani e una forma di discriminazione contro le donne, comprendente tutti gli atti di violenza fondati sul </a:t>
            </a:r>
            <a:r>
              <a:rPr lang="it-IT" sz="2800" i="1" smtClean="0"/>
              <a:t>genere</a:t>
            </a:r>
            <a:r>
              <a:rPr lang="it-IT" sz="2800" smtClean="0"/>
              <a:t> che provocano o sono suscettibili di provocare danni o sofferenze di natura fisica, sessuale, psicologica o economica, comprese le minacce di compiere tali atti, la coercizione o la privazione arbitraria della libertà, sia nella vita pubblica, che nella vita privata;</a:t>
            </a:r>
          </a:p>
        </p:txBody>
      </p:sp>
    </p:spTree>
    <p:extLst>
      <p:ext uri="{BB962C8B-B14F-4D97-AF65-F5344CB8AC3E}">
        <p14:creationId xmlns:p14="http://schemas.microsoft.com/office/powerpoint/2010/main" val="3588558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lphaLcPeriod" startAt="2"/>
              <a:defRPr/>
            </a:pPr>
            <a:r>
              <a:rPr lang="it-IT" sz="2800" b="1" u="sng" dirty="0" smtClean="0">
                <a:solidFill>
                  <a:srgbClr val="CC0099"/>
                </a:solidFill>
              </a:rPr>
              <a:t>“violenza domestica” </a:t>
            </a:r>
            <a:r>
              <a:rPr lang="it-IT" sz="2800" dirty="0" smtClean="0"/>
              <a:t>: tutti gli atti di violenza fisica, sessuale,psicologica o economica che si verificano all’interno della famiglia o del nucleo  familiare o tra attuali o precedenti coniugi o partner, indipendentemente dal fatto che l’autore di tali atti condivida o abbia condiviso la stessa residenza con la vittima;</a:t>
            </a:r>
          </a:p>
          <a:p>
            <a:pPr marL="514350" indent="-514350" eaLnBrk="1" hangingPunct="1">
              <a:buFont typeface="+mj-lt"/>
              <a:buAutoNum type="alphaLcPeriod" startAt="2"/>
              <a:defRPr/>
            </a:pPr>
            <a:endParaRPr lang="it-IT" sz="2800" b="1" u="sng" dirty="0" smtClean="0"/>
          </a:p>
          <a:p>
            <a:pPr marL="514350" indent="-514350" eaLnBrk="1" hangingPunct="1">
              <a:buFont typeface="+mj-lt"/>
              <a:buAutoNum type="alphaLcPeriod" startAt="2"/>
              <a:defRPr/>
            </a:pPr>
            <a:r>
              <a:rPr lang="it-IT" sz="2800" b="1" u="sng" dirty="0" smtClean="0">
                <a:solidFill>
                  <a:srgbClr val="CC0099"/>
                </a:solidFill>
              </a:rPr>
              <a:t>“genere”: </a:t>
            </a:r>
            <a:r>
              <a:rPr lang="it-IT" sz="2800" dirty="0" smtClean="0"/>
              <a:t>termine che fa riferimento a ruoli, comportamenti, attività e attributi socialmente costruiti che una determinata società considera appropriati per donne e uomini;</a:t>
            </a:r>
          </a:p>
          <a:p>
            <a:pPr eaLnBrk="1" hangingPunct="1">
              <a:buFont typeface="Arial" charset="0"/>
              <a:buNone/>
              <a:defRPr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177598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44500" y="296467"/>
            <a:ext cx="8229600" cy="972740"/>
          </a:xfrm>
        </p:spPr>
        <p:txBody>
          <a:bodyPr/>
          <a:lstStyle/>
          <a:p>
            <a:r>
              <a:rPr lang="it-IT" sz="4000">
                <a:solidFill>
                  <a:srgbClr val="0066FF"/>
                </a:solidFill>
              </a:rPr>
              <a:t>Esempi di violenza contro le donne nell’arco della vita</a:t>
            </a:r>
          </a:p>
        </p:txBody>
      </p:sp>
      <p:graphicFrame>
        <p:nvGraphicFramePr>
          <p:cNvPr id="110662" name="Group 70"/>
          <p:cNvGraphicFramePr>
            <a:graphicFrameLocks noGrp="1"/>
          </p:cNvGraphicFramePr>
          <p:nvPr>
            <p:ph type="body" idx="1"/>
          </p:nvPr>
        </p:nvGraphicFramePr>
        <p:xfrm>
          <a:off x="539751" y="1701403"/>
          <a:ext cx="8229600" cy="4341020"/>
        </p:xfrm>
        <a:graphic>
          <a:graphicData uri="http://schemas.openxmlformats.org/drawingml/2006/table">
            <a:tbl>
              <a:tblPr/>
              <a:tblGrid>
                <a:gridCol w="2760133"/>
                <a:gridCol w="5469467"/>
              </a:tblGrid>
              <a:tr h="4869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FASE</a:t>
                      </a: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TIPO DI VIOLENZA</a:t>
                      </a: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1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Prima della nascita</a:t>
                      </a: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Aborto selettivo del sesso; conseguenze sul feto delle percosse subìte dalla madre</a:t>
                      </a: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8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Prima infanzia</a:t>
                      </a: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Infanticidio femminile; vessazioni fisiche e psicologiche; abusi sessuali</a:t>
                      </a: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Infanzia</a:t>
                      </a: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Matrimonio precoce; mutilazione genitale femminile; vessazioni fisiche e psicologiche; abusi sessuali; incesto; prostituzione e pornografia infantile</a:t>
                      </a: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075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11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608" name="Group 64"/>
          <p:cNvGraphicFramePr>
            <a:graphicFrameLocks noGrp="1"/>
          </p:cNvGraphicFramePr>
          <p:nvPr>
            <p:ph idx="1"/>
          </p:nvPr>
        </p:nvGraphicFramePr>
        <p:xfrm>
          <a:off x="251885" y="242888"/>
          <a:ext cx="8640233" cy="6450093"/>
        </p:xfrm>
        <a:graphic>
          <a:graphicData uri="http://schemas.openxmlformats.org/drawingml/2006/table">
            <a:tbl>
              <a:tblPr/>
              <a:tblGrid>
                <a:gridCol w="2495549"/>
                <a:gridCol w="6144684"/>
              </a:tblGrid>
              <a:tr h="388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FASE</a:t>
                      </a: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TIPO DI VIOLENZA</a:t>
                      </a: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48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Adolescenza ed età adulta</a:t>
                      </a: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Violenza nel corteggiamento (attacchi con l’acido e stupro); sesso legato a ragioni economiche (studentesse che hanno rapporti sessuali con uomini più maturi in cambio del denaro per gli studi); incesto; abusi sessuali sul lavoro; stupro; molestie sessuali; prostituzione e pornografia forzata; tratta di donne; violenza da parte del partner; stupro coniugale; vessazioni e omicidio legato alla dote; uccisione da parte del partner; vessazioni psicologiche; maltrattamenti di donne invalide; gravidanza forzata</a:t>
                      </a: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6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Vecchiaia</a:t>
                      </a:r>
                    </a:p>
                  </a:txBody>
                  <a:tcPr marL="121920" marR="12192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“suicidio” forzato oppure omicidio di vedove per ragioni economiche; abuso sessuale; vessazione fisica e psicologica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it-IT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66CC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CC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(Fonte: “Violence Against Women” , OMS) </a:t>
                      </a:r>
                    </a:p>
                  </a:txBody>
                  <a:tcPr marL="121920" marR="12192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192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08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6191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800" smtClean="0">
                <a:solidFill>
                  <a:srgbClr val="CC0099"/>
                </a:solidFill>
              </a:rPr>
              <a:t>I dati Istat (2006) stimano che nella fascia di età tra i 16 e i 70 anni il 18,8% delle donne abbia subito una violenza di tipo fisico, il 23,7% sessuale, il 33,7% psicologico o  di stalking 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80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800" smtClean="0"/>
              <a:t> Si tratta prevalentemente  di violenze subite dal partner e che avvengono </a:t>
            </a:r>
            <a:r>
              <a:rPr lang="it-IT" sz="2800" smtClean="0">
                <a:solidFill>
                  <a:srgbClr val="CC0099"/>
                </a:solidFill>
              </a:rPr>
              <a:t>all’interno delle pareti domestiche.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800" smtClean="0"/>
              <a:t>Nella maggior parte dei casi i figli sono testimoni e assistono alla violenza subita dalle proprie madri.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it-IT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t-IT" sz="2800" b="1" smtClean="0">
                <a:solidFill>
                  <a:srgbClr val="CC0099"/>
                </a:solidFill>
              </a:rPr>
              <a:t> E’ ormai dimostrato che l’essere testimone di violenza produca gli stessi effetti traumatici dell’essere vittima diretta di violenza. </a:t>
            </a:r>
          </a:p>
        </p:txBody>
      </p:sp>
    </p:spTree>
    <p:extLst>
      <p:ext uri="{BB962C8B-B14F-4D97-AF65-F5344CB8AC3E}">
        <p14:creationId xmlns:p14="http://schemas.microsoft.com/office/powerpoint/2010/main" val="1495401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bg2"/>
                </a:solidFill>
              </a:rPr>
              <a:t>Centro Armonia</a:t>
            </a:r>
            <a:endParaRPr lang="it-IT" dirty="0">
              <a:solidFill>
                <a:schemeClr val="bg2"/>
              </a:solidFill>
            </a:endParaRPr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smtClean="0"/>
              <a:t>A seguito dello sviluppo del progetto Telefono Donna(1999), nato come punto d’ascolto telefonico per accogliere la prima domanda d’aiuto di donne vittime di violenza domestica, è emersa una crescente domanda di assistenza psicologica da parte di soggetti vittime di violenza fisica, </a:t>
            </a:r>
            <a:r>
              <a:rPr lang="it-IT" sz="2800" dirty="0" err="1" smtClean="0"/>
              <a:t>stalking</a:t>
            </a:r>
            <a:r>
              <a:rPr lang="it-IT" sz="2800" dirty="0" smtClean="0"/>
              <a:t>, abuso sessuale e violenza assistita nell’infanzia e da qui l’organizzazione di un </a:t>
            </a:r>
            <a:r>
              <a:rPr lang="it-IT" sz="2800" b="1" dirty="0" smtClean="0">
                <a:solidFill>
                  <a:srgbClr val="CC0099"/>
                </a:solidFill>
              </a:rPr>
              <a:t>centro specialistico di cura </a:t>
            </a:r>
            <a:r>
              <a:rPr lang="it-IT" sz="2800" dirty="0" smtClean="0"/>
              <a:t>con personale appositamente formato e dedicato in rete con i C.F. , la NPI, i STTSM e la Rete Antiviolenza</a:t>
            </a:r>
          </a:p>
        </p:txBody>
      </p:sp>
    </p:spTree>
    <p:extLst>
      <p:ext uri="{BB962C8B-B14F-4D97-AF65-F5344CB8AC3E}">
        <p14:creationId xmlns:p14="http://schemas.microsoft.com/office/powerpoint/2010/main" val="2461641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620713"/>
          </a:xfrm>
        </p:spPr>
        <p:txBody>
          <a:bodyPr/>
          <a:lstStyle/>
          <a:p>
            <a:r>
              <a:rPr lang="it-IT" sz="3200" b="1" u="sng" smtClean="0"/>
              <a:t>Le esperienze sfavorevoli infantili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>
          <a:xfrm>
            <a:off x="611188" y="981075"/>
            <a:ext cx="8229600" cy="5040313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it-IT" sz="2800" b="1" smtClean="0">
                <a:solidFill>
                  <a:srgbClr val="CC0099"/>
                </a:solidFill>
              </a:rPr>
              <a:t>Esperienze Sfavorevoli Infantili (ESI) </a:t>
            </a:r>
            <a:r>
              <a:rPr lang="it-IT" sz="2800" smtClean="0"/>
              <a:t>: l’insieme di situazioni vissute nell’infanzia che incidono in modo significativo sui processi di attaccamento.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it-IT" sz="280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it-IT" sz="2800" smtClean="0"/>
              <a:t>Rientrano all’interno di questa definizione tutte le </a:t>
            </a:r>
            <a:r>
              <a:rPr lang="it-IT" sz="2800" b="1" smtClean="0">
                <a:solidFill>
                  <a:srgbClr val="CC0099"/>
                </a:solidFill>
              </a:rPr>
              <a:t>forme di abuso subite in forma diretta,</a:t>
            </a:r>
            <a:r>
              <a:rPr lang="it-IT" sz="2800" smtClean="0"/>
              <a:t> abuso sessuale, maltrattamento fisico, psicologico, trascuratezza e le </a:t>
            </a:r>
            <a:r>
              <a:rPr lang="it-IT" sz="2800" smtClean="0">
                <a:solidFill>
                  <a:srgbClr val="CC0099"/>
                </a:solidFill>
              </a:rPr>
              <a:t>forme indirette che rendono l’ambiente familiare malsicuro ed impredicibile </a:t>
            </a:r>
            <a:r>
              <a:rPr lang="it-IT" sz="2800" smtClean="0"/>
              <a:t>come per esempio alcolismo o tossicodipendenza dei genitori, malattie psichiatriche e soprattutto violenza assistita, cioè tutte quelle forme in cui il bambino viene </a:t>
            </a:r>
            <a:r>
              <a:rPr lang="it-IT" sz="2800" b="1" smtClean="0"/>
              <a:t>esposto</a:t>
            </a:r>
            <a:r>
              <a:rPr lang="it-IT" sz="2800" b="1" smtClean="0">
                <a:solidFill>
                  <a:srgbClr val="CC0099"/>
                </a:solidFill>
              </a:rPr>
              <a:t> in forma attiva o passiva</a:t>
            </a:r>
            <a:r>
              <a:rPr lang="it-IT" sz="2800" smtClean="0">
                <a:solidFill>
                  <a:srgbClr val="CC0099"/>
                </a:solidFill>
              </a:rPr>
              <a:t> </a:t>
            </a:r>
            <a:r>
              <a:rPr lang="it-IT" sz="2800" smtClean="0"/>
              <a:t>ed assiste ad atti di violenza compiuti su figure di riferimento per lui significative </a:t>
            </a:r>
          </a:p>
        </p:txBody>
      </p:sp>
    </p:spTree>
    <p:extLst>
      <p:ext uri="{BB962C8B-B14F-4D97-AF65-F5344CB8AC3E}">
        <p14:creationId xmlns:p14="http://schemas.microsoft.com/office/powerpoint/2010/main" val="119959091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 idx="4294967295"/>
          </p:nvPr>
        </p:nvSpPr>
        <p:spPr>
          <a:xfrm>
            <a:off x="827088" y="44450"/>
            <a:ext cx="7788275" cy="504825"/>
          </a:xfrm>
        </p:spPr>
        <p:txBody>
          <a:bodyPr/>
          <a:lstStyle/>
          <a:p>
            <a:r>
              <a:rPr lang="it-IT" sz="3200" b="1" smtClean="0"/>
              <a:t>Esperienza Sfavorevoli Infantili (ESI)</a:t>
            </a:r>
          </a:p>
        </p:txBody>
      </p:sp>
      <p:sp>
        <p:nvSpPr>
          <p:cNvPr id="10243" name="Segnaposto contenuto 2"/>
          <p:cNvSpPr>
            <a:spLocks noGrp="1"/>
          </p:cNvSpPr>
          <p:nvPr>
            <p:ph idx="4294967295"/>
          </p:nvPr>
        </p:nvSpPr>
        <p:spPr>
          <a:xfrm>
            <a:off x="179388" y="692150"/>
            <a:ext cx="8964612" cy="2189163"/>
          </a:xfrm>
        </p:spPr>
        <p:txBody>
          <a:bodyPr/>
          <a:lstStyle/>
          <a:p>
            <a:pPr algn="just"/>
            <a:r>
              <a:rPr lang="it-IT" sz="2400" smtClean="0"/>
              <a:t>È ormai riconosciuto dalla comunità scientifica internazionale che gli </a:t>
            </a:r>
            <a:r>
              <a:rPr lang="it-IT" sz="2400" b="1" smtClean="0">
                <a:solidFill>
                  <a:srgbClr val="CC0099"/>
                </a:solidFill>
              </a:rPr>
              <a:t>effetti del trauma psicologico conseguenti l’esposizione al maltrattamento , all’abuso sessuale e alla violenza domestica nell’infanzia, producono delle gravi conseguenze sullo sviluppo psicologico e neurobiologico dell’individuo</a:t>
            </a:r>
            <a:r>
              <a:rPr lang="it-IT" sz="2400" smtClean="0"/>
              <a:t>.</a:t>
            </a:r>
          </a:p>
        </p:txBody>
      </p:sp>
      <p:sp>
        <p:nvSpPr>
          <p:cNvPr id="10244" name="CasellaDiTesto 3"/>
          <p:cNvSpPr txBox="1">
            <a:spLocks noChangeArrowheads="1"/>
          </p:cNvSpPr>
          <p:nvPr/>
        </p:nvSpPr>
        <p:spPr bwMode="auto">
          <a:xfrm>
            <a:off x="395288" y="3317875"/>
            <a:ext cx="8497887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2800">
                <a:solidFill>
                  <a:prstClr val="white"/>
                </a:solidFill>
              </a:rPr>
              <a:t>L’essere esposti nell’infanzia ad Esperienze Sfavorevoli Infantili costituisce  un importante </a:t>
            </a:r>
            <a:r>
              <a:rPr lang="it-IT" sz="2800">
                <a:solidFill>
                  <a:srgbClr val="CC0099"/>
                </a:solidFill>
              </a:rPr>
              <a:t>fattore di rischio nella fase adulta della vita</a:t>
            </a:r>
            <a:r>
              <a:rPr lang="it-IT" sz="2800">
                <a:solidFill>
                  <a:prstClr val="white"/>
                </a:solidFill>
              </a:rPr>
              <a:t> per lo sviluppo di: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it-IT" sz="2800">
                <a:solidFill>
                  <a:prstClr val="white"/>
                </a:solidFill>
              </a:rPr>
              <a:t> gravi disfunzioni nelle competenze genitoriali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it-IT" sz="2800">
                <a:solidFill>
                  <a:prstClr val="white"/>
                </a:solidFill>
              </a:rPr>
              <a:t> comportamenti violenti e\o abusanti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it-IT" sz="2800">
                <a:solidFill>
                  <a:prstClr val="white"/>
                </a:solidFill>
              </a:rPr>
              <a:t> disturbi nella sfera della sessualità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it-IT" sz="2800">
                <a:solidFill>
                  <a:prstClr val="white"/>
                </a:solidFill>
              </a:rPr>
              <a:t> dipendenze patologiche</a:t>
            </a:r>
          </a:p>
        </p:txBody>
      </p:sp>
    </p:spTree>
    <p:extLst>
      <p:ext uri="{BB962C8B-B14F-4D97-AF65-F5344CB8AC3E}">
        <p14:creationId xmlns:p14="http://schemas.microsoft.com/office/powerpoint/2010/main" val="328202582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7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8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9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0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1542</Words>
  <Application>Microsoft Office PowerPoint</Application>
  <PresentationFormat>Presentazione su schermo (4:3)</PresentationFormat>
  <Paragraphs>109</Paragraphs>
  <Slides>19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11</vt:i4>
      </vt:variant>
      <vt:variant>
        <vt:lpstr>Titoli diapositive</vt:lpstr>
      </vt:variant>
      <vt:variant>
        <vt:i4>19</vt:i4>
      </vt:variant>
    </vt:vector>
  </HeadingPairs>
  <TitlesOfParts>
    <vt:vector size="30" baseType="lpstr">
      <vt:lpstr>1_Tema di Office</vt:lpstr>
      <vt:lpstr>2_Tema di Office</vt:lpstr>
      <vt:lpstr>3_Tema di Office</vt:lpstr>
      <vt:lpstr>4_Tema di Office</vt:lpstr>
      <vt:lpstr>5_Tema di Office</vt:lpstr>
      <vt:lpstr>7_Tema di Office</vt:lpstr>
      <vt:lpstr>8_Tema di Office</vt:lpstr>
      <vt:lpstr>9_Tema di Office</vt:lpstr>
      <vt:lpstr>10_Tema di Office</vt:lpstr>
      <vt:lpstr>11_Tema di Office</vt:lpstr>
      <vt:lpstr>12_Tema di Office</vt:lpstr>
      <vt:lpstr> Violenza di genere: strumenti di intervento  l’ esperienza del Centro Armonia   ASP Palermo Dipartimento Salute della Donna e del Bambino</vt:lpstr>
      <vt:lpstr>Presentazione standard di PowerPoint</vt:lpstr>
      <vt:lpstr>Presentazione standard di PowerPoint</vt:lpstr>
      <vt:lpstr>Esempi di violenza contro le donne nell’arco della vita</vt:lpstr>
      <vt:lpstr>Presentazione standard di PowerPoint</vt:lpstr>
      <vt:lpstr>Presentazione standard di PowerPoint</vt:lpstr>
      <vt:lpstr>Centro Armonia</vt:lpstr>
      <vt:lpstr>Le esperienze sfavorevoli infantili</vt:lpstr>
      <vt:lpstr>Esperienza Sfavorevoli Infantili (ESI)</vt:lpstr>
      <vt:lpstr>Il danno da maltrattamento colpisce le principali funzioni genitoriali della madre</vt:lpstr>
      <vt:lpstr>Maltrattante</vt:lpstr>
      <vt:lpstr>Le precondizioni</vt:lpstr>
      <vt:lpstr>Modelli Operativi Interni</vt:lpstr>
      <vt:lpstr>Presentazione standard di PowerPoint</vt:lpstr>
      <vt:lpstr>La valutazione clinica è il primo passo per impostare una terapia</vt:lpstr>
      <vt:lpstr>Presentazione standard di PowerPoint</vt:lpstr>
      <vt:lpstr>OBIETTIVI E STADI DEL PROCESSO TERAPEUTICO  (M. Malacrea) </vt:lpstr>
      <vt:lpstr>OBIETTIVI E STADI DEL PROCESSO TERAPEUTICO (M. Malacrea) 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Violenza di Genere: strumenti di intervento</dc:title>
  <dc:creator>casa</dc:creator>
  <cp:lastModifiedBy>casa</cp:lastModifiedBy>
  <cp:revision>16</cp:revision>
  <dcterms:created xsi:type="dcterms:W3CDTF">2014-11-06T15:58:34Z</dcterms:created>
  <dcterms:modified xsi:type="dcterms:W3CDTF">2015-10-08T12:08:43Z</dcterms:modified>
</cp:coreProperties>
</file>