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90" r:id="rId4"/>
    <p:sldId id="294" r:id="rId5"/>
    <p:sldId id="265" r:id="rId6"/>
    <p:sldId id="295" r:id="rId7"/>
    <p:sldId id="262" r:id="rId8"/>
    <p:sldId id="257" r:id="rId9"/>
    <p:sldId id="263" r:id="rId10"/>
    <p:sldId id="258" r:id="rId11"/>
    <p:sldId id="259" r:id="rId12"/>
    <p:sldId id="260" r:id="rId13"/>
    <p:sldId id="267" r:id="rId14"/>
    <p:sldId id="269" r:id="rId15"/>
    <p:sldId id="270" r:id="rId16"/>
    <p:sldId id="300" r:id="rId17"/>
    <p:sldId id="302" r:id="rId18"/>
    <p:sldId id="301" r:id="rId19"/>
    <p:sldId id="273" r:id="rId20"/>
    <p:sldId id="274" r:id="rId21"/>
    <p:sldId id="276" r:id="rId22"/>
    <p:sldId id="303" r:id="rId23"/>
    <p:sldId id="304" r:id="rId24"/>
    <p:sldId id="279" r:id="rId25"/>
    <p:sldId id="278" r:id="rId26"/>
    <p:sldId id="285" r:id="rId27"/>
    <p:sldId id="289" r:id="rId2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30" autoAdjust="0"/>
  </p:normalViewPr>
  <p:slideViewPr>
    <p:cSldViewPr>
      <p:cViewPr varScale="1">
        <p:scale>
          <a:sx n="62" d="100"/>
          <a:sy n="62" d="100"/>
        </p:scale>
        <p:origin x="-151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4BA00B5-DE2F-431E-96BE-34CE2B4AE4B9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B7C9814-8FF3-4B7E-8C4F-A206A24ECB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07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20BF4D-A2F2-4099-87A1-98F0B37C45E3}" type="slidenum">
              <a:rPr lang="it-IT" smtClean="0"/>
              <a:pPr/>
              <a:t>16</a:t>
            </a:fld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636A0-0194-440A-A0C3-361CEF02A288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B6535-3B7B-437F-A094-3AD8156B79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F16A6-7F7A-4BC2-B01A-657D427B1E86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D6E15-3A9C-4DD6-A73B-400F121E81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0CE04-BD34-475C-94A3-83EE9BFDEDE0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B5900-102B-4700-9C1A-42A1193119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0F75F-57C0-4753-BA12-6B329C19ABE5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A85A6-46A6-485F-A642-506B0B1825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249F-2740-4D28-8C07-36E9BEAAA93D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BDF7-062C-45C6-81A6-D2540DDEC5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244F-CB5B-47EF-A339-B87AEFE81729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CFA90-6C70-462B-84C3-8B96A3D9F1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02D4-2E10-4013-93CB-08AD47A45F6F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24637-0203-4CFD-8D17-C0BF9DD5AE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B817A-B28D-4D91-8DCE-8B8D4097891E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A833E-9CB2-42F4-BE3F-B959EA7E4B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3368E-A1D6-4D49-A082-BA8767CF76CA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27DC9-F610-4F92-8BEA-018CC314A4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60BC-BF00-470E-A037-A089F4B558FE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0AA29-05D3-4825-8F31-8EF9DB87AE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FB16-C8F8-4126-8926-A75BF937889F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3F3F5-0484-428D-AFA4-5DCDF71A0D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1899F51-A648-4835-8A1B-CF53C15585EB}" type="datetimeFigureOut">
              <a:rPr lang="it-IT"/>
              <a:pPr>
                <a:defRPr/>
              </a:pPr>
              <a:t>05/11/2015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3F0B29-49A3-4C12-800E-AF3DC2FD59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88913"/>
            <a:ext cx="3095625" cy="1330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5" name="Text Box 9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133600"/>
            <a:ext cx="7848600" cy="1471613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/>
            <a:endParaRPr lang="it-IT" sz="2400" b="1" smtClean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/>
            <a:r>
              <a:rPr lang="it-IT" sz="2000" b="1" smtClean="0">
                <a:solidFill>
                  <a:schemeClr val="bg2"/>
                </a:solidFill>
                <a:latin typeface="Verdana" pitchFamily="34" charset="0"/>
              </a:rPr>
              <a:t>MONITORAGGIO DELLA QUALITA’ IN AMBIENTE SANITARIO</a:t>
            </a:r>
          </a:p>
          <a:p>
            <a:pPr eaLnBrk="1" hangingPunct="1"/>
            <a:endParaRPr lang="it-IT" sz="1800" b="1" smtClean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3076" name="CasellaDiTesto 8"/>
          <p:cNvSpPr txBox="1">
            <a:spLocks noChangeArrowheads="1"/>
          </p:cNvSpPr>
          <p:nvPr/>
        </p:nvSpPr>
        <p:spPr bwMode="auto">
          <a:xfrm>
            <a:off x="1285875" y="4000500"/>
            <a:ext cx="7058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b="1">
                <a:latin typeface="Calibri" pitchFamily="34" charset="0"/>
              </a:rPr>
              <a:t>dott.ssa Desiree Caudullo</a:t>
            </a:r>
          </a:p>
          <a:p>
            <a:endParaRPr lang="it-IT">
              <a:latin typeface="Calibri" pitchFamily="34" charset="0"/>
            </a:endParaRPr>
          </a:p>
          <a:p>
            <a:endParaRPr lang="it-IT">
              <a:latin typeface="Calibri" pitchFamily="34" charset="0"/>
            </a:endParaRPr>
          </a:p>
          <a:p>
            <a:endParaRPr lang="it-IT">
              <a:latin typeface="Calibri" pitchFamily="34" charset="0"/>
            </a:endParaRPr>
          </a:p>
        </p:txBody>
      </p:sp>
      <p:sp>
        <p:nvSpPr>
          <p:cNvPr id="3077" name="CasellaDiTesto 9"/>
          <p:cNvSpPr txBox="1">
            <a:spLocks noChangeArrowheads="1"/>
          </p:cNvSpPr>
          <p:nvPr/>
        </p:nvSpPr>
        <p:spPr bwMode="auto">
          <a:xfrm>
            <a:off x="0" y="5516563"/>
            <a:ext cx="9144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b="1">
                <a:latin typeface="Calibri" pitchFamily="34" charset="0"/>
              </a:rPr>
              <a:t>Corso </a:t>
            </a:r>
          </a:p>
          <a:p>
            <a:pPr algn="ctr"/>
            <a:r>
              <a:rPr lang="it-IT" sz="2000" b="1">
                <a:latin typeface="Calibri" pitchFamily="34" charset="0"/>
              </a:rPr>
              <a:t> “La Sicurezza nella Gestione delle terapie Oncologiche”</a:t>
            </a:r>
          </a:p>
          <a:p>
            <a:pPr algn="ctr"/>
            <a:r>
              <a:rPr lang="it-IT" sz="2000" b="1">
                <a:latin typeface="Calibri" pitchFamily="34" charset="0"/>
              </a:rPr>
              <a:t>Aula “Dusmet”</a:t>
            </a:r>
            <a:r>
              <a:rPr lang="it-IT" b="1">
                <a:latin typeface="Calibri" pitchFamily="34" charset="0"/>
              </a:rPr>
              <a:t> - Azienda Ospedaliera ARNAS “Garibaldi” </a:t>
            </a:r>
          </a:p>
          <a:p>
            <a:pPr algn="ctr"/>
            <a:r>
              <a:rPr lang="it-IT" b="1">
                <a:latin typeface="Calibri" pitchFamily="34" charset="0"/>
              </a:rPr>
              <a:t>6-7 Novembre 2015</a:t>
            </a:r>
          </a:p>
          <a:p>
            <a:pPr algn="ctr"/>
            <a:endParaRPr lang="it-IT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125538"/>
            <a:ext cx="8893175" cy="5543550"/>
          </a:xfrm>
        </p:spPr>
        <p:txBody>
          <a:bodyPr/>
          <a:lstStyle/>
          <a:p>
            <a:pPr algn="l" eaLnBrk="1" hangingPunct="1"/>
            <a:r>
              <a:rPr lang="it-IT" sz="2000" b="1" smtClean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it-IT" sz="2000" b="1" smtClean="0">
                <a:solidFill>
                  <a:schemeClr val="accent2"/>
                </a:solidFill>
                <a:latin typeface="Verdana" pitchFamily="34" charset="0"/>
              </a:rPr>
            </a:br>
            <a:r>
              <a:rPr lang="it-IT" sz="2000" b="1" smtClean="0">
                <a:latin typeface="Verdana" pitchFamily="34" charset="0"/>
              </a:rPr>
              <a:t>-</a:t>
            </a:r>
            <a:r>
              <a:rPr lang="it-IT" sz="2000" b="1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Ottimizzare l’interfaccia U.F.A. – Oncologia - Ematologia</a:t>
            </a:r>
            <a:r>
              <a:rPr lang="it-IT" sz="2000" smtClean="0">
                <a:latin typeface="Verdana" pitchFamily="34" charset="0"/>
              </a:rPr>
              <a:t> </a:t>
            </a:r>
            <a:br>
              <a:rPr lang="it-IT" sz="2000" smtClean="0">
                <a:latin typeface="Verdana" pitchFamily="34" charset="0"/>
              </a:rPr>
            </a:br>
            <a:r>
              <a:rPr lang="it-IT" sz="2000" smtClean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it-IT" sz="2000" smtClean="0">
                <a:solidFill>
                  <a:srgbClr val="FFFF00"/>
                </a:solidFill>
                <a:latin typeface="Verdana" pitchFamily="34" charset="0"/>
              </a:rPr>
            </a:br>
            <a:r>
              <a:rPr lang="it-IT" sz="2000" b="1" smtClean="0">
                <a:latin typeface="Verdana" pitchFamily="34" charset="0"/>
              </a:rPr>
              <a:t> -</a:t>
            </a:r>
            <a:r>
              <a:rPr lang="it-IT" sz="200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Favorire</a:t>
            </a:r>
            <a:r>
              <a:rPr lang="it-IT" sz="2000" smtClean="0"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l’integrazione di competenze tra Farmacista - Oncologo - Ematologo</a:t>
            </a:r>
            <a:r>
              <a:rPr lang="it-IT" sz="2000" smtClean="0">
                <a:latin typeface="Verdana" pitchFamily="34" charset="0"/>
              </a:rPr>
              <a:t/>
            </a:r>
            <a:br>
              <a:rPr lang="it-IT" sz="2000" smtClean="0">
                <a:latin typeface="Verdana" pitchFamily="34" charset="0"/>
              </a:rPr>
            </a:br>
            <a:r>
              <a:rPr lang="it-IT" sz="2000" smtClean="0">
                <a:latin typeface="Verdana" pitchFamily="34" charset="0"/>
              </a:rPr>
              <a:t/>
            </a:r>
            <a:br>
              <a:rPr lang="it-IT" sz="2000" smtClean="0">
                <a:latin typeface="Verdana" pitchFamily="34" charset="0"/>
              </a:rPr>
            </a:br>
            <a:r>
              <a:rPr lang="it-IT" sz="2000" b="1" smtClean="0">
                <a:latin typeface="Verdana" pitchFamily="34" charset="0"/>
              </a:rPr>
              <a:t>-</a:t>
            </a:r>
            <a:r>
              <a:rPr lang="it-IT" sz="2000" smtClean="0"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Garantire la qualità della produzione nella Unità Farmaci Antiblastici (UFA)</a:t>
            </a:r>
            <a:br>
              <a:rPr lang="it-IT" sz="2000" b="1" smtClean="0">
                <a:latin typeface="Verdana" pitchFamily="34" charset="0"/>
              </a:rPr>
            </a:br>
            <a:r>
              <a:rPr lang="it-IT" sz="2000" smtClean="0">
                <a:latin typeface="Verdana" pitchFamily="34" charset="0"/>
              </a:rPr>
              <a:t/>
            </a:r>
            <a:br>
              <a:rPr lang="it-IT" sz="2000" smtClean="0">
                <a:latin typeface="Verdana" pitchFamily="34" charset="0"/>
              </a:rPr>
            </a:br>
            <a:r>
              <a:rPr lang="it-IT" sz="180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it-IT" sz="1800" b="1" smtClean="0">
                <a:latin typeface="Verdana" pitchFamily="34" charset="0"/>
              </a:rPr>
              <a:t>-</a:t>
            </a:r>
            <a:r>
              <a:rPr lang="it-IT" sz="1800" smtClean="0"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Attivare un sostenibile ed affidabile sistema di monitoraggio di specifici</a:t>
            </a:r>
            <a:r>
              <a:rPr lang="it-IT" sz="2000" smtClean="0"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indicatori di performance del sistema integrato UFA – ONCO – EMA</a:t>
            </a:r>
            <a:r>
              <a:rPr lang="it-IT" sz="2000" smtClean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it-IT" sz="2000" smtClean="0">
                <a:solidFill>
                  <a:schemeClr val="accent2"/>
                </a:solidFill>
                <a:latin typeface="Verdana" pitchFamily="34" charset="0"/>
              </a:rPr>
            </a:b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b="1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-</a:t>
            </a:r>
            <a:r>
              <a:rPr lang="it-IT" sz="2000" b="1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it-IT" sz="2000" b="1" smtClean="0">
                <a:latin typeface="Verdana" pitchFamily="34" charset="0"/>
              </a:rPr>
              <a:t>Mantenere la Certificazione di Qualità ISO 9001:2008 per il Modello Governo Clinico U.F.A. – ONCO – EMA </a:t>
            </a:r>
            <a:r>
              <a:rPr lang="it-IT" sz="2000" b="1" smtClean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it-IT" sz="2000" b="1" smtClean="0">
                <a:solidFill>
                  <a:schemeClr val="accent2"/>
                </a:solidFill>
                <a:latin typeface="Verdana" pitchFamily="34" charset="0"/>
              </a:rPr>
            </a:br>
            <a:endParaRPr lang="it-IT" sz="2000" smtClean="0"/>
          </a:p>
        </p:txBody>
      </p:sp>
      <p:sp>
        <p:nvSpPr>
          <p:cNvPr id="11267" name="Rettangolo 3"/>
          <p:cNvSpPr>
            <a:spLocks noChangeArrowheads="1"/>
          </p:cNvSpPr>
          <p:nvPr/>
        </p:nvSpPr>
        <p:spPr bwMode="auto">
          <a:xfrm>
            <a:off x="2843213" y="260350"/>
            <a:ext cx="46164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2800" b="1">
              <a:solidFill>
                <a:srgbClr val="FFFF00"/>
              </a:solidFill>
              <a:latin typeface="Verdana" pitchFamily="34" charset="0"/>
            </a:endParaRPr>
          </a:p>
          <a:p>
            <a:r>
              <a:rPr lang="it-IT" sz="2800" b="1">
                <a:solidFill>
                  <a:srgbClr val="FFFF00"/>
                </a:solidFill>
                <a:latin typeface="Verdana" pitchFamily="34" charset="0"/>
              </a:rPr>
              <a:t>OBIETTIVI - IMPEGNI</a:t>
            </a:r>
            <a:endParaRPr lang="it-IT" sz="280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1268" name="Picture 2" descr="F:\immagini qualità\omino_di_pong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0350"/>
            <a:ext cx="15843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2400" b="1" smtClean="0">
                <a:solidFill>
                  <a:srgbClr val="FFFF00"/>
                </a:solidFill>
                <a:latin typeface="Verdana" pitchFamily="34" charset="0"/>
              </a:rPr>
              <a:t>PROCESSI OPERATIVI</a:t>
            </a:r>
            <a:r>
              <a:rPr lang="it-IT" b="1" smtClean="0">
                <a:solidFill>
                  <a:schemeClr val="accent2"/>
                </a:solidFill>
                <a:latin typeface="Verdana" pitchFamily="34" charset="0"/>
              </a:rPr>
              <a:t/>
            </a:r>
            <a:br>
              <a:rPr lang="it-IT" b="1" smtClean="0">
                <a:solidFill>
                  <a:schemeClr val="accent2"/>
                </a:solidFill>
                <a:latin typeface="Verdana" pitchFamily="34" charset="0"/>
              </a:rPr>
            </a:br>
            <a:endParaRPr lang="it-IT" smtClean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750" y="908050"/>
            <a:ext cx="8229600" cy="5257800"/>
          </a:xfrm>
        </p:spPr>
        <p:txBody>
          <a:bodyPr rtlCol="0">
            <a:normAutofit fontScale="92500" lnSpcReduction="20000"/>
          </a:bodyPr>
          <a:lstStyle/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Approvvigionamento del Farmaco (UFA)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Stoccaggio e conservazione (valido per UFA ONCO ed EMA)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Presa in carico del paziente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Prescrizione della Terapia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Preparazione Terapia ANCILLARE 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Preparazione Terapia ANTITUMORALE 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Distribuzione della Terapia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Somministrazione della Terapia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Smaltimento c/o Farmacia</a:t>
            </a:r>
          </a:p>
          <a:p>
            <a:pPr marL="266700" indent="-266700" eaLnBrk="1" fontAlgn="auto" hangingPunct="1">
              <a:lnSpc>
                <a:spcPct val="120000"/>
              </a:lnSpc>
              <a:spcAft>
                <a:spcPts val="0"/>
              </a:spcAft>
              <a:buFontTx/>
              <a:buChar char="•"/>
              <a:tabLst>
                <a:tab pos="355600" algn="r"/>
                <a:tab pos="3060700" algn="ctr"/>
                <a:tab pos="6119813" algn="r"/>
              </a:tabLst>
              <a:defRPr/>
            </a:pPr>
            <a:r>
              <a:rPr lang="it-IT" sz="2600" b="1" dirty="0" smtClean="0">
                <a:latin typeface="Verdana" pitchFamily="34" charset="0"/>
              </a:rPr>
              <a:t>Smaltimento c/o   Reparti/Gestione degli escreti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dirty="0"/>
          </a:p>
        </p:txBody>
      </p:sp>
      <p:pic>
        <p:nvPicPr>
          <p:cNvPr id="12292" name="Picture 2" descr="F:\immagini qualità\omino_di_pong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661025"/>
            <a:ext cx="1152525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49275"/>
            <a:ext cx="7772400" cy="1079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100" b="1" dirty="0" smtClean="0">
                <a:solidFill>
                  <a:srgbClr val="FFFF00"/>
                </a:solidFill>
                <a:latin typeface="Verdana" pitchFamily="34" charset="0"/>
              </a:rPr>
              <a:t>LOGICA DEL PROGETTO</a:t>
            </a:r>
            <a:r>
              <a:rPr lang="it-IT" i="1" dirty="0" smtClean="0">
                <a:solidFill>
                  <a:srgbClr val="FFFF00"/>
                </a:solidFill>
                <a:latin typeface="Verdana" pitchFamily="34" charset="0"/>
              </a:rPr>
              <a:t/>
            </a:r>
            <a:br>
              <a:rPr lang="it-IT" i="1" dirty="0" smtClean="0">
                <a:solidFill>
                  <a:srgbClr val="FFFF00"/>
                </a:solidFill>
                <a:latin typeface="Verdana" pitchFamily="34" charset="0"/>
              </a:rPr>
            </a:b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95288" y="1557338"/>
            <a:ext cx="3313112" cy="4679950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</p:spPr>
        <p:txBody>
          <a:bodyPr lIns="72238" tIns="36119" rIns="72238" bIns="36119"/>
          <a:lstStyle/>
          <a:p>
            <a:endParaRPr lang="it-IT" sz="19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9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9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9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9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4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4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4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4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4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100">
              <a:solidFill>
                <a:srgbClr val="000000"/>
              </a:solidFill>
              <a:latin typeface="Verdana" pitchFamily="34" charset="0"/>
            </a:endParaRPr>
          </a:p>
          <a:p>
            <a:endParaRPr lang="it-IT" sz="2200">
              <a:latin typeface="Verdana" pitchFamily="34" charset="0"/>
            </a:endParaRPr>
          </a:p>
        </p:txBody>
      </p:sp>
      <p:sp>
        <p:nvSpPr>
          <p:cNvPr id="13316" name="AutoShape 7"/>
          <p:cNvSpPr>
            <a:spLocks/>
          </p:cNvSpPr>
          <p:nvPr/>
        </p:nvSpPr>
        <p:spPr bwMode="auto">
          <a:xfrm>
            <a:off x="3635375" y="1844675"/>
            <a:ext cx="857250" cy="4111625"/>
          </a:xfrm>
          <a:prstGeom prst="rightBrace">
            <a:avLst>
              <a:gd name="adj1" fmla="val 39969"/>
              <a:gd name="adj2" fmla="val 50000"/>
            </a:avLst>
          </a:prstGeom>
          <a:solidFill>
            <a:srgbClr val="CC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 rot="-5400000">
            <a:off x="6120606" y="1521620"/>
            <a:ext cx="2016125" cy="2087562"/>
          </a:xfrm>
          <a:prstGeom prst="ellipse">
            <a:avLst/>
          </a:prstGeom>
          <a:solidFill>
            <a:srgbClr val="66FFCC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8" name="Oval 10"/>
          <p:cNvSpPr>
            <a:spLocks noChangeArrowheads="1"/>
          </p:cNvSpPr>
          <p:nvPr/>
        </p:nvSpPr>
        <p:spPr bwMode="auto">
          <a:xfrm rot="-5400000">
            <a:off x="4391819" y="2313781"/>
            <a:ext cx="2016125" cy="2087563"/>
          </a:xfrm>
          <a:prstGeom prst="ellipse">
            <a:avLst/>
          </a:prstGeom>
          <a:solidFill>
            <a:srgbClr val="FFFF66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19" name="Oval 17"/>
          <p:cNvSpPr>
            <a:spLocks noChangeArrowheads="1"/>
          </p:cNvSpPr>
          <p:nvPr/>
        </p:nvSpPr>
        <p:spPr bwMode="auto">
          <a:xfrm rot="-5400000">
            <a:off x="4536281" y="3969545"/>
            <a:ext cx="2016125" cy="2087562"/>
          </a:xfrm>
          <a:prstGeom prst="ellipse">
            <a:avLst/>
          </a:prstGeom>
          <a:solidFill>
            <a:srgbClr val="B2B2B2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0" name="Oval 4"/>
          <p:cNvSpPr>
            <a:spLocks noChangeArrowheads="1"/>
          </p:cNvSpPr>
          <p:nvPr/>
        </p:nvSpPr>
        <p:spPr bwMode="auto">
          <a:xfrm rot="-5400000">
            <a:off x="6336506" y="3321845"/>
            <a:ext cx="2016125" cy="2087562"/>
          </a:xfrm>
          <a:prstGeom prst="ellipse">
            <a:avLst/>
          </a:prstGeom>
          <a:solidFill>
            <a:srgbClr val="66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1" name="Text Box 13"/>
          <p:cNvSpPr txBox="1">
            <a:spLocks noChangeArrowheads="1"/>
          </p:cNvSpPr>
          <p:nvPr/>
        </p:nvSpPr>
        <p:spPr bwMode="auto">
          <a:xfrm>
            <a:off x="468313" y="1773238"/>
            <a:ext cx="3238500" cy="357187"/>
          </a:xfrm>
          <a:prstGeom prst="rect">
            <a:avLst/>
          </a:prstGeom>
          <a:solidFill>
            <a:srgbClr val="99CCFF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lIns="72238" tIns="36119" rIns="72238" bIns="36119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U.F.A.</a:t>
            </a:r>
            <a:endParaRPr lang="it-IT">
              <a:latin typeface="Verdana" pitchFamily="34" charset="0"/>
            </a:endParaRPr>
          </a:p>
        </p:txBody>
      </p:sp>
      <p:sp>
        <p:nvSpPr>
          <p:cNvPr id="13322" name="AutoShape 8"/>
          <p:cNvSpPr>
            <a:spLocks noChangeArrowheads="1"/>
          </p:cNvSpPr>
          <p:nvPr/>
        </p:nvSpPr>
        <p:spPr bwMode="auto">
          <a:xfrm>
            <a:off x="1906588" y="2282825"/>
            <a:ext cx="458787" cy="550863"/>
          </a:xfrm>
          <a:prstGeom prst="upDownArrow">
            <a:avLst>
              <a:gd name="adj1" fmla="val 50000"/>
              <a:gd name="adj2" fmla="val 24014"/>
            </a:avLst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3" name="Text Box 16"/>
          <p:cNvSpPr txBox="1">
            <a:spLocks noChangeArrowheads="1"/>
          </p:cNvSpPr>
          <p:nvPr/>
        </p:nvSpPr>
        <p:spPr bwMode="auto">
          <a:xfrm>
            <a:off x="717550" y="3003550"/>
            <a:ext cx="2808288" cy="1181100"/>
          </a:xfrm>
          <a:prstGeom prst="rect">
            <a:avLst/>
          </a:prstGeom>
          <a:solidFill>
            <a:srgbClr val="99CCFF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lIns="72238" tIns="36119" rIns="72238" bIns="36119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Verdana" pitchFamily="34" charset="0"/>
              </a:rPr>
              <a:t>Processo di produzione e gestione farmaci antitumorali</a:t>
            </a:r>
            <a:endParaRPr lang="it-IT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3324" name="AutoShape 15"/>
          <p:cNvSpPr>
            <a:spLocks noChangeArrowheads="1"/>
          </p:cNvSpPr>
          <p:nvPr/>
        </p:nvSpPr>
        <p:spPr bwMode="auto">
          <a:xfrm>
            <a:off x="1906588" y="4298950"/>
            <a:ext cx="458787" cy="503238"/>
          </a:xfrm>
          <a:prstGeom prst="upDownArrow">
            <a:avLst>
              <a:gd name="adj1" fmla="val 50000"/>
              <a:gd name="adj2" fmla="val 21938"/>
            </a:avLst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3325" name="Text Box 14"/>
          <p:cNvSpPr txBox="1">
            <a:spLocks noChangeArrowheads="1"/>
          </p:cNvSpPr>
          <p:nvPr/>
        </p:nvSpPr>
        <p:spPr bwMode="auto">
          <a:xfrm>
            <a:off x="687388" y="4868863"/>
            <a:ext cx="2876550" cy="631825"/>
          </a:xfrm>
          <a:prstGeom prst="rect">
            <a:avLst/>
          </a:prstGeom>
          <a:solidFill>
            <a:srgbClr val="99CCFF"/>
          </a:solidFill>
          <a:ln w="9525">
            <a:solidFill>
              <a:srgbClr val="3333CC"/>
            </a:solidFill>
            <a:miter lim="800000"/>
            <a:headEnd/>
            <a:tailEnd/>
          </a:ln>
        </p:spPr>
        <p:txBody>
          <a:bodyPr lIns="72238" tIns="36119" rIns="72238" bIns="36119"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ONCOLOGIA </a:t>
            </a:r>
          </a:p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EMATOLOGIA</a:t>
            </a:r>
            <a:endParaRPr lang="it-IT">
              <a:latin typeface="Verdana" pitchFamily="34" charset="0"/>
            </a:endParaRPr>
          </a:p>
        </p:txBody>
      </p:sp>
      <p:sp>
        <p:nvSpPr>
          <p:cNvPr id="13326" name="CasellaDiTesto 17"/>
          <p:cNvSpPr txBox="1">
            <a:spLocks noChangeArrowheads="1"/>
          </p:cNvSpPr>
          <p:nvPr/>
        </p:nvSpPr>
        <p:spPr bwMode="auto">
          <a:xfrm>
            <a:off x="4716463" y="2924175"/>
            <a:ext cx="15843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GESTIONE RISCHIO</a:t>
            </a:r>
            <a:r>
              <a:rPr lang="it-IT">
                <a:solidFill>
                  <a:srgbClr val="FF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3327" name="CasellaDiTesto 18"/>
          <p:cNvSpPr txBox="1">
            <a:spLocks noChangeArrowheads="1"/>
          </p:cNvSpPr>
          <p:nvPr/>
        </p:nvSpPr>
        <p:spPr bwMode="auto">
          <a:xfrm>
            <a:off x="4643438" y="4581525"/>
            <a:ext cx="16573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SICUREZZA</a:t>
            </a:r>
          </a:p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Paziente</a:t>
            </a:r>
          </a:p>
          <a:p>
            <a:pPr algn="ctr"/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Operatore</a:t>
            </a:r>
            <a:endParaRPr lang="it-IT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328" name="CasellaDiTesto 19"/>
          <p:cNvSpPr txBox="1">
            <a:spLocks noChangeArrowheads="1"/>
          </p:cNvSpPr>
          <p:nvPr/>
        </p:nvSpPr>
        <p:spPr bwMode="auto">
          <a:xfrm>
            <a:off x="6084888" y="2060575"/>
            <a:ext cx="2232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QUALITÀ PRESTAZIONI</a:t>
            </a:r>
            <a:r>
              <a:rPr lang="it-IT">
                <a:solidFill>
                  <a:srgbClr val="FF00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3329" name="CasellaDiTesto 20"/>
          <p:cNvSpPr txBox="1">
            <a:spLocks noChangeArrowheads="1"/>
          </p:cNvSpPr>
          <p:nvPr/>
        </p:nvSpPr>
        <p:spPr bwMode="auto">
          <a:xfrm>
            <a:off x="6372225" y="3933825"/>
            <a:ext cx="201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solidFill>
                  <a:srgbClr val="FF0000"/>
                </a:solidFill>
                <a:latin typeface="Verdana" pitchFamily="34" charset="0"/>
              </a:rPr>
              <a:t>GESTIONE RISORSE</a:t>
            </a:r>
            <a:r>
              <a:rPr lang="it-IT">
                <a:solidFill>
                  <a:srgbClr val="FF0000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9083675" cy="1052513"/>
          </a:xfrm>
        </p:spPr>
        <p:txBody>
          <a:bodyPr/>
          <a:lstStyle/>
          <a:p>
            <a:pPr algn="l" eaLnBrk="1" hangingPunct="1"/>
            <a:r>
              <a:rPr lang="it-IT" sz="2400" b="1" smtClean="0">
                <a:solidFill>
                  <a:srgbClr val="FFFF00"/>
                </a:solidFill>
              </a:rPr>
              <a:t>Modello di un sistema di gestione per la qualità basato sui processi</a:t>
            </a:r>
          </a:p>
        </p:txBody>
      </p:sp>
      <p:sp>
        <p:nvSpPr>
          <p:cNvPr id="14339" name="Segnaposto contenuto 2"/>
          <p:cNvSpPr>
            <a:spLocks noGrp="1"/>
          </p:cNvSpPr>
          <p:nvPr>
            <p:ph idx="1"/>
          </p:nvPr>
        </p:nvSpPr>
        <p:spPr>
          <a:xfrm>
            <a:off x="539750" y="1844675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it-IT" smtClean="0"/>
          </a:p>
        </p:txBody>
      </p:sp>
      <p:sp>
        <p:nvSpPr>
          <p:cNvPr id="4" name="Rettangolo 3"/>
          <p:cNvSpPr/>
          <p:nvPr/>
        </p:nvSpPr>
        <p:spPr>
          <a:xfrm>
            <a:off x="0" y="2349500"/>
            <a:ext cx="1763713" cy="4248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4341" name="CasellaDiTesto 4"/>
          <p:cNvSpPr txBox="1">
            <a:spLocks noChangeArrowheads="1"/>
          </p:cNvSpPr>
          <p:nvPr/>
        </p:nvSpPr>
        <p:spPr bwMode="auto">
          <a:xfrm>
            <a:off x="395288" y="3933825"/>
            <a:ext cx="11525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b="1">
              <a:solidFill>
                <a:schemeClr val="bg1"/>
              </a:solidFill>
              <a:latin typeface="Calibri" pitchFamily="34" charset="0"/>
            </a:endParaRPr>
          </a:p>
          <a:p>
            <a:endParaRPr lang="it-IT" b="1">
              <a:solidFill>
                <a:schemeClr val="bg1"/>
              </a:solidFill>
              <a:latin typeface="Calibri" pitchFamily="34" charset="0"/>
            </a:endParaRPr>
          </a:p>
          <a:p>
            <a:endParaRPr lang="it-IT" b="1">
              <a:solidFill>
                <a:schemeClr val="bg1"/>
              </a:solidFill>
              <a:latin typeface="Calibri" pitchFamily="34" charset="0"/>
            </a:endParaRPr>
          </a:p>
          <a:p>
            <a:endParaRPr lang="it-IT" b="1">
              <a:solidFill>
                <a:schemeClr val="bg1"/>
              </a:solidFill>
              <a:latin typeface="Calibri" pitchFamily="34" charset="0"/>
            </a:endParaRPr>
          </a:p>
          <a:p>
            <a:endParaRPr lang="it-IT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79388" y="5661025"/>
            <a:ext cx="1296987" cy="5762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REQUISITI</a:t>
            </a:r>
          </a:p>
        </p:txBody>
      </p:sp>
      <p:sp>
        <p:nvSpPr>
          <p:cNvPr id="14" name="Ovale 13"/>
          <p:cNvSpPr/>
          <p:nvPr/>
        </p:nvSpPr>
        <p:spPr>
          <a:xfrm>
            <a:off x="1763713" y="2320925"/>
            <a:ext cx="5256212" cy="45370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3419475" y="2636838"/>
            <a:ext cx="1800225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Responsabilità della direzione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1908175" y="3789363"/>
            <a:ext cx="1655763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Gestione delle risorse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3203575" y="5589588"/>
            <a:ext cx="2089150" cy="935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Realizzazione del prodotto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4932363" y="3716338"/>
            <a:ext cx="1584325" cy="1008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Misurazione, analisi e miglioramento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827088" y="908050"/>
            <a:ext cx="7058025" cy="7921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Miglioramento  continuo del sistema di gestione per la qualità</a:t>
            </a:r>
          </a:p>
        </p:txBody>
      </p:sp>
      <p:sp>
        <p:nvSpPr>
          <p:cNvPr id="26" name="Freccia in su 25"/>
          <p:cNvSpPr/>
          <p:nvPr/>
        </p:nvSpPr>
        <p:spPr>
          <a:xfrm>
            <a:off x="6300788" y="1557338"/>
            <a:ext cx="719137" cy="201612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7451725" y="2349500"/>
            <a:ext cx="1692275" cy="4248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33" name="Rettangolo 32"/>
          <p:cNvSpPr/>
          <p:nvPr/>
        </p:nvSpPr>
        <p:spPr>
          <a:xfrm>
            <a:off x="7451725" y="3933825"/>
            <a:ext cx="16922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Soddisfazione</a:t>
            </a:r>
          </a:p>
        </p:txBody>
      </p:sp>
      <p:cxnSp>
        <p:nvCxnSpPr>
          <p:cNvPr id="37" name="Connettore 2 36"/>
          <p:cNvCxnSpPr/>
          <p:nvPr/>
        </p:nvCxnSpPr>
        <p:spPr>
          <a:xfrm>
            <a:off x="6300788" y="4221163"/>
            <a:ext cx="1150937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48"/>
          <p:cNvSpPr/>
          <p:nvPr/>
        </p:nvSpPr>
        <p:spPr>
          <a:xfrm>
            <a:off x="5940425" y="6308725"/>
            <a:ext cx="1079500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Prodotto</a:t>
            </a:r>
          </a:p>
        </p:txBody>
      </p:sp>
      <p:sp>
        <p:nvSpPr>
          <p:cNvPr id="14354" name="CasellaDiTesto 51"/>
          <p:cNvSpPr txBox="1">
            <a:spLocks noChangeArrowheads="1"/>
          </p:cNvSpPr>
          <p:nvPr/>
        </p:nvSpPr>
        <p:spPr bwMode="auto">
          <a:xfrm>
            <a:off x="-2124075" y="28527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4355" name="CasellaDiTesto 52"/>
          <p:cNvSpPr txBox="1">
            <a:spLocks noChangeArrowheads="1"/>
          </p:cNvSpPr>
          <p:nvPr/>
        </p:nvSpPr>
        <p:spPr bwMode="auto">
          <a:xfrm>
            <a:off x="6659563" y="6858000"/>
            <a:ext cx="185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4356" name="CasellaDiTesto 26"/>
          <p:cNvSpPr txBox="1">
            <a:spLocks noChangeArrowheads="1"/>
          </p:cNvSpPr>
          <p:nvPr/>
        </p:nvSpPr>
        <p:spPr bwMode="auto">
          <a:xfrm>
            <a:off x="1619250" y="5373688"/>
            <a:ext cx="12239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alibri" pitchFamily="34" charset="0"/>
              </a:rPr>
              <a:t>Elementi in ingresso</a:t>
            </a:r>
          </a:p>
        </p:txBody>
      </p:sp>
      <p:cxnSp>
        <p:nvCxnSpPr>
          <p:cNvPr id="30" name="Connettore 2 29"/>
          <p:cNvCxnSpPr/>
          <p:nvPr/>
        </p:nvCxnSpPr>
        <p:spPr>
          <a:xfrm>
            <a:off x="1476375" y="6092825"/>
            <a:ext cx="1655763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>
            <a:off x="5364163" y="6165850"/>
            <a:ext cx="4318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>
            <a:off x="7092950" y="6165850"/>
            <a:ext cx="1079500" cy="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0" name="CasellaDiTesto 37"/>
          <p:cNvSpPr txBox="1">
            <a:spLocks noChangeArrowheads="1"/>
          </p:cNvSpPr>
          <p:nvPr/>
        </p:nvSpPr>
        <p:spPr bwMode="auto">
          <a:xfrm>
            <a:off x="7380288" y="5445125"/>
            <a:ext cx="1368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alibri" pitchFamily="34" charset="0"/>
              </a:rPr>
              <a:t>Elementi in uscita</a:t>
            </a:r>
          </a:p>
        </p:txBody>
      </p:sp>
      <p:sp>
        <p:nvSpPr>
          <p:cNvPr id="40" name="Freccia circolare a destra 39"/>
          <p:cNvSpPr/>
          <p:nvPr/>
        </p:nvSpPr>
        <p:spPr>
          <a:xfrm>
            <a:off x="2484438" y="4724400"/>
            <a:ext cx="1079500" cy="1081088"/>
          </a:xfrm>
          <a:prstGeom prst="curvedRightArrow">
            <a:avLst>
              <a:gd name="adj1" fmla="val 25000"/>
              <a:gd name="adj2" fmla="val 48381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2" name="Freccia circolare a destra 41"/>
          <p:cNvSpPr/>
          <p:nvPr/>
        </p:nvSpPr>
        <p:spPr>
          <a:xfrm flipH="1" flipV="1">
            <a:off x="5219700" y="2565400"/>
            <a:ext cx="1296988" cy="1223963"/>
          </a:xfrm>
          <a:prstGeom prst="curvedRightArrow">
            <a:avLst>
              <a:gd name="adj1" fmla="val 25000"/>
              <a:gd name="adj2" fmla="val 48381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14363" name="Picture 3" descr="F:\immagini qualità\12801247-medico-e-paziente-isolato-su-sfondo-bianc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9500"/>
            <a:ext cx="1779588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4" name="Picture 4" descr="F:\immagini qualità\14516389-medico-e-paziente-isolato-su-sfondo-bianc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2349500"/>
            <a:ext cx="16922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ttangolo 34"/>
          <p:cNvSpPr/>
          <p:nvPr/>
        </p:nvSpPr>
        <p:spPr>
          <a:xfrm>
            <a:off x="0" y="4005263"/>
            <a:ext cx="1763713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Paziente</a:t>
            </a:r>
          </a:p>
        </p:txBody>
      </p:sp>
      <p:pic>
        <p:nvPicPr>
          <p:cNvPr id="14366" name="Picture 5" descr="F:\immagini qualità\chemioterapia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5589588"/>
            <a:ext cx="1108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Freccia circolare a destra 42"/>
          <p:cNvSpPr/>
          <p:nvPr/>
        </p:nvSpPr>
        <p:spPr>
          <a:xfrm>
            <a:off x="2268538" y="2852738"/>
            <a:ext cx="1079500" cy="1081087"/>
          </a:xfrm>
          <a:prstGeom prst="curvedRightArrow">
            <a:avLst>
              <a:gd name="adj1" fmla="val 25000"/>
              <a:gd name="adj2" fmla="val 48381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44" name="Freccia circolare a destra 43"/>
          <p:cNvSpPr/>
          <p:nvPr/>
        </p:nvSpPr>
        <p:spPr>
          <a:xfrm flipH="1" flipV="1">
            <a:off x="5148263" y="4652963"/>
            <a:ext cx="1295400" cy="1223962"/>
          </a:xfrm>
          <a:prstGeom prst="curvedRightArrow">
            <a:avLst>
              <a:gd name="adj1" fmla="val 25000"/>
              <a:gd name="adj2" fmla="val 48381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AIM del modello</a:t>
            </a:r>
          </a:p>
        </p:txBody>
      </p:sp>
      <p:sp>
        <p:nvSpPr>
          <p:cNvPr id="1536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it-IT" sz="2800" smtClean="0"/>
              <a:t>a)Comprendere e soddisfare i requisiti</a:t>
            </a:r>
          </a:p>
          <a:p>
            <a:pPr eaLnBrk="1" hangingPunct="1">
              <a:buFont typeface="Arial" charset="0"/>
              <a:buNone/>
            </a:pPr>
            <a:endParaRPr lang="it-IT" sz="2800" smtClean="0"/>
          </a:p>
          <a:p>
            <a:pPr eaLnBrk="1" hangingPunct="1">
              <a:buFont typeface="Arial" charset="0"/>
              <a:buNone/>
            </a:pPr>
            <a:r>
              <a:rPr lang="it-IT" sz="2800" smtClean="0"/>
              <a:t>b)Considerare i processi in termini di valore aggiunto</a:t>
            </a:r>
          </a:p>
          <a:p>
            <a:pPr eaLnBrk="1" hangingPunct="1">
              <a:buFont typeface="Arial" charset="0"/>
              <a:buNone/>
            </a:pPr>
            <a:endParaRPr lang="it-IT" sz="2800" smtClean="0"/>
          </a:p>
          <a:p>
            <a:pPr eaLnBrk="1" hangingPunct="1">
              <a:buFont typeface="Arial" charset="0"/>
              <a:buNone/>
            </a:pPr>
            <a:r>
              <a:rPr lang="it-IT" sz="2800" smtClean="0"/>
              <a:t>c)Conseguire risultati in termini di prestazioni ed efficacia dei processi</a:t>
            </a:r>
          </a:p>
          <a:p>
            <a:pPr eaLnBrk="1" hangingPunct="1">
              <a:buFont typeface="Arial" charset="0"/>
              <a:buNone/>
            </a:pPr>
            <a:endParaRPr lang="it-IT" sz="2800" smtClean="0"/>
          </a:p>
          <a:p>
            <a:pPr eaLnBrk="1" hangingPunct="1">
              <a:buFont typeface="Arial" charset="0"/>
              <a:buNone/>
            </a:pPr>
            <a:r>
              <a:rPr lang="it-IT" sz="2800" smtClean="0"/>
              <a:t>d)Migliorare in itinere i processi sulla base di misurazioni oggettive</a:t>
            </a:r>
          </a:p>
          <a:p>
            <a:pPr eaLnBrk="1" hangingPunct="1">
              <a:buFont typeface="Arial" charset="0"/>
              <a:buNone/>
            </a:pPr>
            <a:endParaRPr lang="it-IT" smtClean="0"/>
          </a:p>
          <a:p>
            <a:pPr eaLnBrk="1" hangingPunct="1">
              <a:buFont typeface="Arial" charset="0"/>
              <a:buNone/>
            </a:pPr>
            <a:endParaRPr lang="it-IT" smtClean="0"/>
          </a:p>
        </p:txBody>
      </p:sp>
      <p:pic>
        <p:nvPicPr>
          <p:cNvPr id="15364" name="Picture 4" descr="F:\immagini qualità\omino-blu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15176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</a:rPr>
              <a:t>Metodologia PDCA</a:t>
            </a:r>
          </a:p>
        </p:txBody>
      </p:sp>
      <p:sp>
        <p:nvSpPr>
          <p:cNvPr id="16387" name="Segnaposto contenuto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it-IT" smtClean="0">
                <a:solidFill>
                  <a:srgbClr val="FFFF00"/>
                </a:solidFill>
              </a:rPr>
              <a:t>         (Applicata a tutti i processi del SGQ)</a:t>
            </a:r>
          </a:p>
        </p:txBody>
      </p:sp>
      <p:sp>
        <p:nvSpPr>
          <p:cNvPr id="7" name="Ovale 6"/>
          <p:cNvSpPr/>
          <p:nvPr/>
        </p:nvSpPr>
        <p:spPr>
          <a:xfrm>
            <a:off x="1476375" y="1989138"/>
            <a:ext cx="5759450" cy="45354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12" name="Picture 2" descr="F:\immagini qualità\freccia1[1]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 flipV="1">
            <a:off x="2195736" y="4437112"/>
            <a:ext cx="1656184" cy="1728191"/>
          </a:xfrm>
          <a:prstGeom prst="rect">
            <a:avLst/>
          </a:prstGeom>
          <a:noFill/>
        </p:spPr>
      </p:pic>
      <p:pic>
        <p:nvPicPr>
          <p:cNvPr id="15363" name="Picture 3" descr="F:\immagini qualità\freccia2[1].g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60032" y="2060848"/>
            <a:ext cx="1800200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F:\immagini qualità\freccia2[1].gi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148064" y="4293096"/>
            <a:ext cx="1800200" cy="1584176"/>
          </a:xfrm>
          <a:prstGeom prst="rect">
            <a:avLst/>
          </a:prstGeom>
          <a:noFill/>
        </p:spPr>
      </p:pic>
      <p:pic>
        <p:nvPicPr>
          <p:cNvPr id="19" name="Picture 2" descr="F:\immagini qualità\freccia1[1]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 flipV="1">
            <a:off x="2123728" y="2276872"/>
            <a:ext cx="1656184" cy="1224136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/>
        </p:nvSpPr>
        <p:spPr>
          <a:xfrm>
            <a:off x="3492500" y="2060575"/>
            <a:ext cx="1727200" cy="8636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PIANIFICA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( </a:t>
            </a:r>
            <a:r>
              <a:rPr lang="it-IT" b="1" dirty="0" err="1"/>
              <a:t>Plan</a:t>
            </a:r>
            <a:r>
              <a:rPr lang="it-IT" b="1" dirty="0"/>
              <a:t>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5292725" y="3573463"/>
            <a:ext cx="1800225" cy="8636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REALIZZA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(Do)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3419475" y="4941888"/>
            <a:ext cx="2016125" cy="100806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CONTROLLA E VERIFICA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(</a:t>
            </a:r>
            <a:r>
              <a:rPr lang="it-IT" b="1" dirty="0" err="1"/>
              <a:t>Check</a:t>
            </a:r>
            <a:r>
              <a:rPr lang="it-IT" b="1" dirty="0"/>
              <a:t>)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1785938" y="3571875"/>
            <a:ext cx="1728787" cy="10080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AGISCI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(</a:t>
            </a:r>
            <a:r>
              <a:rPr lang="it-IT" b="1" dirty="0" err="1"/>
              <a:t>Act</a:t>
            </a:r>
            <a:r>
              <a:rPr lang="it-IT" b="1" dirty="0"/>
              <a:t>)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it-IT" b="1" smtClean="0">
                <a:solidFill>
                  <a:srgbClr val="FFFF00"/>
                </a:solidFill>
              </a:rPr>
              <a:t>Indicatori di performance</a:t>
            </a:r>
          </a:p>
        </p:txBody>
      </p:sp>
      <p:pic>
        <p:nvPicPr>
          <p:cNvPr id="17411" name="Segnaposto contenuto 8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5" y="1214438"/>
            <a:ext cx="3924300" cy="5000625"/>
          </a:xfrm>
          <a:ln w="38100">
            <a:solidFill>
              <a:srgbClr val="FFFF00"/>
            </a:solidFill>
          </a:ln>
        </p:spPr>
      </p:pic>
      <p:pic>
        <p:nvPicPr>
          <p:cNvPr id="17412" name="Immagin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214438"/>
            <a:ext cx="3781425" cy="50006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rgbClr val="FFFF00"/>
                </a:solidFill>
              </a:rPr>
              <a:t>Indicatori di performance</a:t>
            </a:r>
          </a:p>
        </p:txBody>
      </p:sp>
      <p:pic>
        <p:nvPicPr>
          <p:cNvPr id="18435" name="Segnaposto contenuto 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14375" y="1643063"/>
            <a:ext cx="3714750" cy="4525962"/>
          </a:xfrm>
          <a:ln w="38100">
            <a:solidFill>
              <a:srgbClr val="FFFF00"/>
            </a:solidFill>
          </a:ln>
        </p:spPr>
      </p:pic>
      <p:pic>
        <p:nvPicPr>
          <p:cNvPr id="18436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643063"/>
            <a:ext cx="3762375" cy="450056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smtClean="0">
                <a:solidFill>
                  <a:srgbClr val="FFFF00"/>
                </a:solidFill>
              </a:rPr>
              <a:t>Tabella Obiettivi/Indicatori</a:t>
            </a:r>
          </a:p>
        </p:txBody>
      </p:sp>
      <p:pic>
        <p:nvPicPr>
          <p:cNvPr id="1945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1357313"/>
            <a:ext cx="7262813" cy="4768850"/>
          </a:xfr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rgbClr val="FFFF00"/>
                </a:solidFill>
              </a:rPr>
              <a:t>AUDIT INTERNI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/>
              <a:t>La norma ISO 9001:2008 prevede che l’organizzazione conduca ad intervalli pianificati </a:t>
            </a:r>
            <a:r>
              <a:rPr lang="it-IT" dirty="0" err="1" smtClean="0"/>
              <a:t>audit</a:t>
            </a:r>
            <a:r>
              <a:rPr lang="it-IT" dirty="0" smtClean="0"/>
              <a:t> interni per determinare se il sistema di gestione per la qualità è: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/>
              <a:t>a)Conforme a quanto pianificato ai requisiti della presente norma internazionale ed ai requisiti del sistema di gestione per la qualità stabiliti dall’organizzazione stessa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smtClean="0"/>
              <a:t>b)Efficacemente attuato e mantenuto</a:t>
            </a:r>
            <a:endParaRPr lang="it-IT" dirty="0"/>
          </a:p>
        </p:txBody>
      </p:sp>
      <p:pic>
        <p:nvPicPr>
          <p:cNvPr id="20484" name="Picture 3" descr="F:\immagini qualità\ssnbslyv0xlaf1gfiyvi1a0la344201104281452omin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333375"/>
            <a:ext cx="1512888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egnaposto contenuto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it-IT" sz="2800" smtClean="0"/>
              <a:t>     Il percorso della terapia antitumorale nelle Unità  Farmaci Antiblastici, Oncologia Medica e Ematologia, ha permesso di acquisire con successo la Certificazione di Qualità ISO 9001:2008, in linea con i requisiti della Raccomandazione n°14 – Ottobre 2012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19475" y="3933825"/>
          <a:ext cx="1941513" cy="2606675"/>
        </p:xfrm>
        <a:graphic>
          <a:graphicData uri="http://schemas.openxmlformats.org/presentationml/2006/ole">
            <p:oleObj spid="_x0000_s1026" name="Acrobat Document" r:id="rId3" imgW="5667139" imgH="8019997" progId="AcroExch.Document.7">
              <p:embed/>
            </p:oleObj>
          </a:graphicData>
        </a:graphic>
      </p:graphicFrame>
      <p:sp>
        <p:nvSpPr>
          <p:cNvPr id="5" name="Freccia circolare a destra 4"/>
          <p:cNvSpPr/>
          <p:nvPr/>
        </p:nvSpPr>
        <p:spPr>
          <a:xfrm>
            <a:off x="1692275" y="3860800"/>
            <a:ext cx="792163" cy="1152525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Freccia circolare a sinistra 5"/>
          <p:cNvSpPr/>
          <p:nvPr/>
        </p:nvSpPr>
        <p:spPr>
          <a:xfrm>
            <a:off x="6588125" y="3789363"/>
            <a:ext cx="863600" cy="1152525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1507" name="Segnaposto contenuto 2"/>
          <p:cNvSpPr>
            <a:spLocks noGrp="1"/>
          </p:cNvSpPr>
          <p:nvPr>
            <p:ph idx="1"/>
          </p:nvPr>
        </p:nvSpPr>
        <p:spPr>
          <a:xfrm>
            <a:off x="395288" y="1557338"/>
            <a:ext cx="8229600" cy="45259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it-IT" smtClean="0"/>
              <a:t>     Viene predisposto  annualmente un programma di audit interni che prenda in considerazione lo stato e l’importanza dei processi e delle aree da sottoporre ad audit così come i risultati di audit precedenti</a:t>
            </a:r>
          </a:p>
        </p:txBody>
      </p:sp>
      <p:sp>
        <p:nvSpPr>
          <p:cNvPr id="6" name="Freccia circolare a destra 5"/>
          <p:cNvSpPr/>
          <p:nvPr/>
        </p:nvSpPr>
        <p:spPr>
          <a:xfrm>
            <a:off x="2555875" y="4076700"/>
            <a:ext cx="2143125" cy="228600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21509" name="Picture 3" descr="F:\immagini qualità\ssnbslyv0xlaf1gfiyvi1a0la344201104281452omin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1655762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4214813"/>
            <a:ext cx="2628900" cy="264318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39750" y="188913"/>
            <a:ext cx="8064500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</a:rPr>
              <a:t>Matrice delle Responsabilità</a:t>
            </a: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8763" y="1357313"/>
            <a:ext cx="8208962" cy="4929187"/>
          </a:xfr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rgbClr val="FFFF00"/>
                </a:solidFill>
              </a:rPr>
              <a:t>FASI DELLO SVOLGIMENTO DI UN AUDIT </a:t>
            </a:r>
          </a:p>
        </p:txBody>
      </p:sp>
      <p:sp>
        <p:nvSpPr>
          <p:cNvPr id="2355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it-IT" smtClean="0"/>
              <a:t>Avvio dell’audit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it-IT" smtClean="0"/>
              <a:t>Preparazione dell’audit-pianificazione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it-IT" smtClean="0"/>
              <a:t>Attività di Audit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it-IT" smtClean="0"/>
              <a:t>Rapporto di audit (l’audit deve generare sempre un rapporto scritto)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it-IT" smtClean="0"/>
              <a:t>Chiusura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it-IT" smtClean="0"/>
              <a:t>Azioni conseguenti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 smtClean="0">
                <a:solidFill>
                  <a:srgbClr val="FFFF00"/>
                </a:solidFill>
              </a:rPr>
              <a:t>4. Contenuti di un rapporto finale di un audit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Obiettivi e campo di applicazione dell’</a:t>
            </a:r>
            <a:r>
              <a:rPr lang="it-IT" dirty="0" err="1" smtClean="0"/>
              <a:t>audit</a:t>
            </a:r>
            <a:r>
              <a:rPr lang="it-IT" dirty="0" smtClean="0"/>
              <a:t> stesso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Date e luoghi in cui l’</a:t>
            </a:r>
            <a:r>
              <a:rPr lang="it-IT" dirty="0" err="1" smtClean="0"/>
              <a:t>audit</a:t>
            </a:r>
            <a:r>
              <a:rPr lang="it-IT" dirty="0" smtClean="0"/>
              <a:t> è stato eseguito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Identificazione di committente, auditor e valutati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Criteri dell’</a:t>
            </a:r>
            <a:r>
              <a:rPr lang="it-IT" dirty="0" err="1" smtClean="0"/>
              <a:t>audit</a:t>
            </a:r>
            <a:endParaRPr lang="it-IT" dirty="0" smtClean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Giudizio degli auditor sulla conformità ai criteri specificati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Non conformità (mancato soddisfacimento di un requisito) e osservazioni 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Confidenzialità e lista di distribuzione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dirty="0" smtClean="0"/>
              <a:t>Allegati: </a:t>
            </a:r>
            <a:r>
              <a:rPr lang="it-IT" dirty="0" err="1" smtClean="0"/>
              <a:t>Check</a:t>
            </a:r>
            <a:r>
              <a:rPr lang="it-IT" dirty="0" smtClean="0"/>
              <a:t> </a:t>
            </a:r>
            <a:r>
              <a:rPr lang="it-IT" dirty="0" err="1" smtClean="0"/>
              <a:t>list</a:t>
            </a:r>
            <a:r>
              <a:rPr lang="it-IT" dirty="0" smtClean="0"/>
              <a:t> e appunti completi, rapporti di non conformità, pianificazione di azioni correttive e preventive</a:t>
            </a:r>
            <a:endParaRPr lang="it-IT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</a:rPr>
              <a:t>Le azioni da intraprendere possono essere: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2560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it-IT" u="sng" smtClean="0"/>
              <a:t>Azioni correttive</a:t>
            </a:r>
            <a:r>
              <a:rPr lang="it-IT" smtClean="0"/>
              <a:t>: azione necessaria per eliminare la causa di una non conformità rilevata al fine di prevenirne la ripetizione</a:t>
            </a:r>
          </a:p>
          <a:p>
            <a:pPr eaLnBrk="1" hangingPunct="1"/>
            <a:r>
              <a:rPr lang="it-IT" u="sng" smtClean="0"/>
              <a:t>Azioni preventive: </a:t>
            </a:r>
            <a:r>
              <a:rPr lang="it-IT" smtClean="0"/>
              <a:t> azione necessaria per eliminare le cause delle non conformità potenziale, al fine di evitare che queste si verifichino</a:t>
            </a:r>
            <a:endParaRPr lang="it-IT" u="sng" smtClean="0"/>
          </a:p>
        </p:txBody>
      </p:sp>
      <p:pic>
        <p:nvPicPr>
          <p:cNvPr id="25604" name="Picture 5" descr="F:\immagini qualità\omino-cav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5157788"/>
            <a:ext cx="23050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smtClean="0"/>
              <a:t>CONCLUSIONI (I)</a:t>
            </a:r>
            <a:br>
              <a:rPr lang="it-IT" dirty="0" smtClean="0"/>
            </a:br>
            <a:r>
              <a:rPr lang="it-IT" dirty="0" smtClean="0">
                <a:solidFill>
                  <a:srgbClr val="FFFF00"/>
                </a:solidFill>
              </a:rPr>
              <a:t>Miglioramento continuo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26627" name="Segnaposto contenuto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117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it-IT" smtClean="0"/>
          </a:p>
          <a:p>
            <a:pPr eaLnBrk="1" hangingPunct="1">
              <a:buFont typeface="Arial" charset="0"/>
              <a:buNone/>
            </a:pPr>
            <a:r>
              <a:rPr lang="it-IT" smtClean="0"/>
              <a:t>Attraverso :</a:t>
            </a:r>
          </a:p>
          <a:p>
            <a:pPr eaLnBrk="1" hangingPunct="1">
              <a:buFontTx/>
              <a:buChar char="-"/>
            </a:pPr>
            <a:r>
              <a:rPr lang="it-IT" smtClean="0"/>
              <a:t> Politica della qualità</a:t>
            </a:r>
          </a:p>
          <a:p>
            <a:pPr eaLnBrk="1" hangingPunct="1">
              <a:buFontTx/>
              <a:buChar char="-"/>
            </a:pPr>
            <a:r>
              <a:rPr lang="it-IT" smtClean="0"/>
              <a:t>Obiettivi per la qualità</a:t>
            </a:r>
          </a:p>
          <a:p>
            <a:pPr eaLnBrk="1" hangingPunct="1">
              <a:buFontTx/>
              <a:buChar char="-"/>
            </a:pPr>
            <a:r>
              <a:rPr lang="it-IT" smtClean="0"/>
              <a:t>Risultati degli audit</a:t>
            </a:r>
          </a:p>
          <a:p>
            <a:pPr eaLnBrk="1" hangingPunct="1">
              <a:buFontTx/>
              <a:buChar char="-"/>
            </a:pPr>
            <a:r>
              <a:rPr lang="it-IT" smtClean="0"/>
              <a:t>Analisi dei dati</a:t>
            </a:r>
          </a:p>
          <a:p>
            <a:pPr eaLnBrk="1" hangingPunct="1">
              <a:buFontTx/>
              <a:buChar char="-"/>
            </a:pPr>
            <a:r>
              <a:rPr lang="it-IT" smtClean="0"/>
              <a:t>Azioni correttive e azioni preventive </a:t>
            </a:r>
          </a:p>
          <a:p>
            <a:pPr eaLnBrk="1" hangingPunct="1">
              <a:buFontTx/>
              <a:buChar char="-"/>
            </a:pPr>
            <a:r>
              <a:rPr lang="it-IT" smtClean="0"/>
              <a:t>Riesame della direzione</a:t>
            </a:r>
          </a:p>
          <a:p>
            <a:pPr eaLnBrk="1" hangingPunct="1">
              <a:buFontTx/>
              <a:buChar char="-"/>
            </a:pPr>
            <a:endParaRPr lang="it-IT" smtClean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solidFill>
                  <a:srgbClr val="FFFF00"/>
                </a:solidFill>
              </a:rPr>
              <a:t>TAKE HOME MESSAGE</a:t>
            </a:r>
          </a:p>
        </p:txBody>
      </p:sp>
      <p:sp>
        <p:nvSpPr>
          <p:cNvPr id="2765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it-IT" b="1" smtClean="0">
                <a:solidFill>
                  <a:srgbClr val="FFC000"/>
                </a:solidFill>
              </a:rPr>
              <a:t>“Regole d’oro” per costruire una Qualità eccellente :  puntare su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it-IT" b="1" smtClean="0">
                <a:solidFill>
                  <a:srgbClr val="FFC000"/>
                </a:solidFill>
              </a:rPr>
              <a:t>Ascolto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it-IT" b="1" smtClean="0">
                <a:solidFill>
                  <a:srgbClr val="FFC000"/>
                </a:solidFill>
              </a:rPr>
              <a:t>Coinvolgimento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it-IT" b="1" smtClean="0">
                <a:solidFill>
                  <a:srgbClr val="FFC000"/>
                </a:solidFill>
              </a:rPr>
              <a:t>Allineamento valoriale delle risorse umane</a:t>
            </a:r>
          </a:p>
        </p:txBody>
      </p:sp>
      <p:pic>
        <p:nvPicPr>
          <p:cNvPr id="27652" name="Picture 2" descr="F:\immagini qualità\Consulenza-omini-bianchi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4508500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2867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Arial" charset="0"/>
              <a:buNone/>
            </a:pPr>
            <a:endParaRPr lang="it-IT" smtClean="0"/>
          </a:p>
          <a:p>
            <a:pPr algn="ctr" eaLnBrk="1" hangingPunct="1">
              <a:buFont typeface="Arial" charset="0"/>
              <a:buNone/>
            </a:pPr>
            <a:r>
              <a:rPr lang="it-IT" sz="3600" b="1" smtClean="0">
                <a:solidFill>
                  <a:srgbClr val="FFFF00"/>
                </a:solidFill>
              </a:rPr>
              <a:t>GRAZIE PER L’ATTENZIONE</a:t>
            </a:r>
          </a:p>
          <a:p>
            <a:pPr algn="ctr" eaLnBrk="1" hangingPunct="1">
              <a:buFont typeface="Arial" charset="0"/>
              <a:buNone/>
            </a:pPr>
            <a:endParaRPr lang="it-IT" sz="3600" b="1" smtClean="0">
              <a:solidFill>
                <a:srgbClr val="FFFF00"/>
              </a:solidFill>
            </a:endParaRPr>
          </a:p>
        </p:txBody>
      </p:sp>
      <p:pic>
        <p:nvPicPr>
          <p:cNvPr id="28676" name="Picture 2" descr="F:\immagini qualità\omini_mond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363" y="3141663"/>
            <a:ext cx="39973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</a:rPr>
              <a:t>Cos’è la Qualità?</a:t>
            </a:r>
            <a:endParaRPr lang="it-IT" smtClean="0">
              <a:solidFill>
                <a:srgbClr val="FFFF00"/>
              </a:solidFill>
            </a:endParaRPr>
          </a:p>
        </p:txBody>
      </p:sp>
      <p:sp>
        <p:nvSpPr>
          <p:cNvPr id="409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it-IT" smtClean="0"/>
          </a:p>
        </p:txBody>
      </p:sp>
      <p:pic>
        <p:nvPicPr>
          <p:cNvPr id="4100" name="Picture 3" descr="F:\Image3-07[1]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2349500"/>
            <a:ext cx="4608513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/>
              <a:t/>
            </a:r>
            <a:br>
              <a:rPr lang="it-IT" sz="3200" b="1" dirty="0" smtClean="0"/>
            </a:br>
            <a:r>
              <a:rPr lang="it-IT" sz="4000" b="1" dirty="0" smtClean="0">
                <a:solidFill>
                  <a:srgbClr val="FFFF00"/>
                </a:solidFill>
              </a:rPr>
              <a:t>Definizione  di qualità secondo. ISO 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endParaRPr lang="it-IT" sz="3200" dirty="0"/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590550" y="16002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it-IT" i="1" smtClean="0"/>
          </a:p>
          <a:p>
            <a:pPr eaLnBrk="1" hangingPunct="1">
              <a:buFont typeface="Arial" charset="0"/>
              <a:buNone/>
            </a:pPr>
            <a:r>
              <a:rPr lang="it-IT" i="1" smtClean="0"/>
              <a:t>“…</a:t>
            </a:r>
            <a:r>
              <a:rPr lang="it-IT" b="1" i="1" smtClean="0"/>
              <a:t>la totalità delle caratteristiche di un </a:t>
            </a:r>
            <a:r>
              <a:rPr lang="it-IT" b="1" i="1" smtClean="0">
                <a:solidFill>
                  <a:srgbClr val="FFFF00"/>
                </a:solidFill>
              </a:rPr>
              <a:t>prodotto </a:t>
            </a:r>
            <a:r>
              <a:rPr lang="it-IT" b="1" i="1" smtClean="0"/>
              <a:t>o di un </a:t>
            </a:r>
            <a:r>
              <a:rPr lang="it-IT" b="1" i="1" smtClean="0">
                <a:solidFill>
                  <a:srgbClr val="FFFF00"/>
                </a:solidFill>
              </a:rPr>
              <a:t>servizio</a:t>
            </a:r>
            <a:r>
              <a:rPr lang="it-IT" b="1" i="1" smtClean="0">
                <a:solidFill>
                  <a:srgbClr val="FF0000"/>
                </a:solidFill>
              </a:rPr>
              <a:t> </a:t>
            </a:r>
            <a:r>
              <a:rPr lang="it-IT" b="1" i="1" smtClean="0"/>
              <a:t>che mirano a soddisfare i bisogni dichiarati o impliciti del cliente…”</a:t>
            </a:r>
            <a:endParaRPr lang="it-IT" b="1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10795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4000" b="1" dirty="0" smtClean="0">
                <a:solidFill>
                  <a:srgbClr val="FFFF00"/>
                </a:solidFill>
              </a:rPr>
              <a:t>Scopo e Campo di applicazione della norma internazionale ISO 9001:2008</a:t>
            </a:r>
            <a:r>
              <a:rPr lang="it-IT" sz="3600" b="1" dirty="0" smtClean="0">
                <a:solidFill>
                  <a:srgbClr val="FFFF00"/>
                </a:solidFill>
              </a:rPr>
              <a:t>, </a:t>
            </a:r>
            <a:endParaRPr lang="it-IT" sz="3600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7450" y="1628775"/>
            <a:ext cx="7561263" cy="5040313"/>
          </a:xfrm>
        </p:spPr>
        <p:txBody>
          <a:bodyPr rtlCol="0">
            <a:normAutofit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b="1" dirty="0" smtClean="0">
                <a:solidFill>
                  <a:schemeClr val="tx1"/>
                </a:solidFill>
              </a:rPr>
              <a:t>Specifica i requisiti di un sistema di gestione per un’organizzazione che: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>
              <a:solidFill>
                <a:schemeClr val="tx1"/>
              </a:solidFill>
            </a:endParaRPr>
          </a:p>
          <a:p>
            <a:pPr marL="514350" indent="-51435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000" dirty="0" smtClean="0">
                <a:solidFill>
                  <a:schemeClr val="tx1"/>
                </a:solidFill>
              </a:rPr>
              <a:t>ha l’esigenza di dimostrare la propria capacità di fornire un prodotto che soddisfi i requisiti del cliente (paziente)</a:t>
            </a:r>
          </a:p>
          <a:p>
            <a:pPr marL="514350" indent="-51435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sz="3000" dirty="0" smtClean="0">
              <a:solidFill>
                <a:schemeClr val="tx1"/>
              </a:solidFill>
            </a:endParaRPr>
          </a:p>
          <a:p>
            <a:pPr marL="514350" indent="-514350"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3000" dirty="0" smtClean="0">
                <a:solidFill>
                  <a:schemeClr val="tx1"/>
                </a:solidFill>
              </a:rPr>
              <a:t>desidera accrescere la soddisfazione del cliente (paziente) tramite l’applicazione efficace del sistema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250825" y="3213100"/>
            <a:ext cx="865188" cy="3603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" name="Freccia a destra 4"/>
          <p:cNvSpPr/>
          <p:nvPr/>
        </p:nvSpPr>
        <p:spPr>
          <a:xfrm>
            <a:off x="323850" y="5013325"/>
            <a:ext cx="863600" cy="3603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b="1" smtClean="0">
                <a:solidFill>
                  <a:srgbClr val="FFFF00"/>
                </a:solidFill>
              </a:rPr>
              <a:t>Gestione di un sistema di qualità</a:t>
            </a:r>
          </a:p>
        </p:txBody>
      </p:sp>
      <p:pic>
        <p:nvPicPr>
          <p:cNvPr id="7171" name="Picture 2" descr="F:\immagini qualità\omino_di_pongo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412875"/>
            <a:ext cx="2447925" cy="2160588"/>
          </a:xfrm>
        </p:spPr>
      </p:pic>
      <p:sp>
        <p:nvSpPr>
          <p:cNvPr id="7172" name="CasellaDiTesto 5"/>
          <p:cNvSpPr txBox="1">
            <a:spLocks noChangeArrowheads="1"/>
          </p:cNvSpPr>
          <p:nvPr/>
        </p:nvSpPr>
        <p:spPr bwMode="auto">
          <a:xfrm>
            <a:off x="323850" y="3573463"/>
            <a:ext cx="2735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u="sng">
                <a:solidFill>
                  <a:srgbClr val="FFFF00"/>
                </a:solidFill>
                <a:latin typeface="Calibri" pitchFamily="34" charset="0"/>
              </a:rPr>
              <a:t>1. Pianificazione della qualità</a:t>
            </a:r>
          </a:p>
        </p:txBody>
      </p:sp>
      <p:pic>
        <p:nvPicPr>
          <p:cNvPr id="7173" name="Picture 2" descr="F:\immagini qualità\omino-dovesiamo[1]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480000">
            <a:off x="3475038" y="1665288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" descr="F:\immagini qualità\ssnbslyv0xlaf1gfiyvi1a0la344201104281452omin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163"/>
            <a:ext cx="23764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CasellaDiTesto 8"/>
          <p:cNvSpPr txBox="1">
            <a:spLocks noChangeArrowheads="1"/>
          </p:cNvSpPr>
          <p:nvPr/>
        </p:nvSpPr>
        <p:spPr bwMode="auto">
          <a:xfrm>
            <a:off x="250825" y="6165850"/>
            <a:ext cx="3025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u="sng">
                <a:solidFill>
                  <a:srgbClr val="FFFF00"/>
                </a:solidFill>
                <a:latin typeface="Calibri" pitchFamily="34" charset="0"/>
              </a:rPr>
              <a:t>4. Controllo Qualità </a:t>
            </a:r>
            <a:endParaRPr lang="it-IT" u="sng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176" name="CasellaDiTesto 9"/>
          <p:cNvSpPr txBox="1">
            <a:spLocks noChangeArrowheads="1"/>
          </p:cNvSpPr>
          <p:nvPr/>
        </p:nvSpPr>
        <p:spPr bwMode="auto">
          <a:xfrm>
            <a:off x="3059113" y="5300663"/>
            <a:ext cx="2881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u="sng">
                <a:solidFill>
                  <a:srgbClr val="FFFF00"/>
                </a:solidFill>
                <a:latin typeface="Calibri" pitchFamily="34" charset="0"/>
              </a:rPr>
              <a:t>Gestione per la Qualità</a:t>
            </a:r>
          </a:p>
        </p:txBody>
      </p:sp>
      <p:pic>
        <p:nvPicPr>
          <p:cNvPr id="7177" name="Picture 5" descr="F:\immagini qualità\omino-cavo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484313"/>
            <a:ext cx="23050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CasellaDiTesto 11"/>
          <p:cNvSpPr txBox="1">
            <a:spLocks noChangeArrowheads="1"/>
          </p:cNvSpPr>
          <p:nvPr/>
        </p:nvSpPr>
        <p:spPr bwMode="auto">
          <a:xfrm>
            <a:off x="5795963" y="3573463"/>
            <a:ext cx="3132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u="sng">
                <a:solidFill>
                  <a:srgbClr val="FFFF00"/>
                </a:solidFill>
                <a:latin typeface="Calibri" pitchFamily="34" charset="0"/>
              </a:rPr>
              <a:t>2. Assicurazione della Qualità </a:t>
            </a:r>
            <a:endParaRPr lang="it-IT" u="sng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7179" name="Picture 4" descr="F:\immagini qualità\omino-blu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4221163"/>
            <a:ext cx="23034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CasellaDiTesto 14"/>
          <p:cNvSpPr txBox="1">
            <a:spLocks noChangeArrowheads="1"/>
          </p:cNvSpPr>
          <p:nvPr/>
        </p:nvSpPr>
        <p:spPr bwMode="auto">
          <a:xfrm>
            <a:off x="6300788" y="6237288"/>
            <a:ext cx="2592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u="sng">
                <a:solidFill>
                  <a:srgbClr val="FFFF00"/>
                </a:solidFill>
                <a:latin typeface="Calibri" pitchFamily="34" charset="0"/>
              </a:rPr>
              <a:t>3. Miglioramento Continuo</a:t>
            </a:r>
          </a:p>
        </p:txBody>
      </p:sp>
      <p:sp>
        <p:nvSpPr>
          <p:cNvPr id="7181" name="Rettangolo 13"/>
          <p:cNvSpPr>
            <a:spLocks noChangeArrowheads="1"/>
          </p:cNvSpPr>
          <p:nvPr/>
        </p:nvSpPr>
        <p:spPr bwMode="auto">
          <a:xfrm>
            <a:off x="2771775" y="2276475"/>
            <a:ext cx="216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21" name="Freccia in giù 20"/>
          <p:cNvSpPr/>
          <p:nvPr/>
        </p:nvSpPr>
        <p:spPr>
          <a:xfrm rot="2760000">
            <a:off x="3159126" y="3773487"/>
            <a:ext cx="647700" cy="115252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Freccia in giù 21"/>
          <p:cNvSpPr/>
          <p:nvPr/>
        </p:nvSpPr>
        <p:spPr>
          <a:xfrm rot="-2760000">
            <a:off x="4527551" y="3630612"/>
            <a:ext cx="647700" cy="1152525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75"/>
          </a:xfrm>
        </p:spPr>
        <p:txBody>
          <a:bodyPr/>
          <a:lstStyle/>
          <a:p>
            <a:pPr eaLnBrk="1" hangingPunct="1"/>
            <a:r>
              <a:rPr lang="it-IT" sz="3200" b="1" smtClean="0">
                <a:solidFill>
                  <a:srgbClr val="FFFF00"/>
                </a:solidFill>
              </a:rPr>
              <a:t>GRUPPO DI PROGETTO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500063" y="642938"/>
          <a:ext cx="8229600" cy="59469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114800"/>
              </a:tblGrid>
              <a:tr h="49846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Nominativo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Ruolo in </a:t>
                      </a:r>
                      <a:r>
                        <a:rPr lang="it-IT" dirty="0" err="1" smtClean="0"/>
                        <a:t>GdP</a:t>
                      </a:r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Referente</a:t>
                      </a:r>
                      <a:r>
                        <a:rPr lang="it-IT" baseline="0" dirty="0" smtClean="0"/>
                        <a:t> area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Adriana </a:t>
                      </a:r>
                      <a:r>
                        <a:rPr lang="it-IT" dirty="0" err="1" smtClean="0"/>
                        <a:t>Cuspilici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Resp</a:t>
                      </a:r>
                      <a:r>
                        <a:rPr lang="it-IT" dirty="0" smtClean="0"/>
                        <a:t>. Qualità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Anna</a:t>
                      </a:r>
                      <a:r>
                        <a:rPr lang="it-IT" baseline="0" dirty="0" smtClean="0"/>
                        <a:t> Colombo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Risk</a:t>
                      </a:r>
                      <a:r>
                        <a:rPr lang="it-IT" dirty="0" smtClean="0"/>
                        <a:t> Manager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Alfredo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Buemi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Dir. Farmacia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Anna Federico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C.I. </a:t>
                      </a:r>
                      <a:r>
                        <a:rPr lang="it-IT" dirty="0" err="1" smtClean="0"/>
                        <a:t>Ema</a:t>
                      </a:r>
                      <a:r>
                        <a:rPr lang="it-IT" baseline="0" dirty="0" smtClean="0"/>
                        <a:t> (DH)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Daniela </a:t>
                      </a:r>
                      <a:r>
                        <a:rPr lang="it-IT" dirty="0" err="1" smtClean="0"/>
                        <a:t>Sambataro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Resp</a:t>
                      </a:r>
                      <a:r>
                        <a:rPr lang="it-IT" dirty="0" smtClean="0"/>
                        <a:t>.</a:t>
                      </a:r>
                      <a:r>
                        <a:rPr lang="it-IT" baseline="0" dirty="0" smtClean="0"/>
                        <a:t> DH Oncologico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Desiree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Caudullo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Ass.te</a:t>
                      </a:r>
                      <a:r>
                        <a:rPr lang="it-IT" baseline="0" dirty="0" smtClean="0"/>
                        <a:t> di Progetto</a:t>
                      </a:r>
                    </a:p>
                    <a:p>
                      <a:pPr algn="ctr"/>
                      <a:r>
                        <a:rPr lang="it-IT" baseline="0" dirty="0" smtClean="0"/>
                        <a:t>UFA-ONCO-EMA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Giuseppina </a:t>
                      </a:r>
                      <a:r>
                        <a:rPr lang="it-IT" dirty="0" err="1" smtClean="0"/>
                        <a:t>Fassari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Resp</a:t>
                      </a:r>
                      <a:r>
                        <a:rPr lang="it-IT" dirty="0" smtClean="0"/>
                        <a:t>.</a:t>
                      </a:r>
                      <a:r>
                        <a:rPr lang="it-IT" baseline="0" dirty="0" smtClean="0"/>
                        <a:t> UFA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Graziella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Manciagli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Dir. Sanitario di Presidio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Marco</a:t>
                      </a:r>
                      <a:r>
                        <a:rPr lang="it-IT" baseline="0" dirty="0" smtClean="0"/>
                        <a:t> Mattina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Dirigente</a:t>
                      </a:r>
                      <a:r>
                        <a:rPr lang="it-IT" baseline="0" dirty="0" smtClean="0"/>
                        <a:t> Medico Oncologia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Marinella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Fichera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C.I.</a:t>
                      </a:r>
                      <a:r>
                        <a:rPr lang="it-IT" baseline="0" dirty="0" smtClean="0"/>
                        <a:t> Oncologia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Roberto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Bordonaro</a:t>
                      </a:r>
                      <a:endParaRPr lang="it-IT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Dir. Oncologia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Stefana</a:t>
                      </a:r>
                      <a:r>
                        <a:rPr lang="it-IT" dirty="0" smtClean="0"/>
                        <a:t> Impera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Resp</a:t>
                      </a:r>
                      <a:r>
                        <a:rPr lang="it-IT" dirty="0" smtClean="0"/>
                        <a:t>.</a:t>
                      </a:r>
                      <a:r>
                        <a:rPr lang="it-IT" baseline="0" dirty="0" smtClean="0"/>
                        <a:t> DH Ematologia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8">
                <a:tc>
                  <a:txBody>
                    <a:bodyPr/>
                    <a:lstStyle/>
                    <a:p>
                      <a:r>
                        <a:rPr lang="it-IT" dirty="0" smtClean="0"/>
                        <a:t>Ugo Consoli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Dir. Ematologia</a:t>
                      </a:r>
                      <a:endParaRPr lang="it-IT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42988" y="1412875"/>
            <a:ext cx="7200900" cy="42259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3000" b="1" i="1" dirty="0" smtClean="0">
                <a:solidFill>
                  <a:srgbClr val="FFFF00"/>
                </a:solidFill>
                <a:latin typeface="Arial" pitchFamily="34" charset="0"/>
              </a:rPr>
              <a:t>Garantire</a:t>
            </a:r>
            <a:r>
              <a:rPr lang="it-IT" sz="3000" b="1" i="1" dirty="0" smtClean="0">
                <a:solidFill>
                  <a:schemeClr val="tx1"/>
                </a:solidFill>
                <a:latin typeface="Arial" pitchFamily="34" charset="0"/>
              </a:rPr>
              <a:t> un percorso definito e controllato del processo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3000" b="1" i="1" dirty="0" smtClean="0">
                <a:solidFill>
                  <a:srgbClr val="FFFF00"/>
                </a:solidFill>
                <a:latin typeface="Arial" pitchFamily="34" charset="0"/>
              </a:rPr>
              <a:t>Rendere tracciabili </a:t>
            </a:r>
            <a:r>
              <a:rPr lang="it-IT" sz="3000" b="1" i="1" dirty="0" smtClean="0">
                <a:solidFill>
                  <a:schemeClr val="tx1"/>
                </a:solidFill>
                <a:latin typeface="Arial" pitchFamily="34" charset="0"/>
              </a:rPr>
              <a:t>le attività svolte e le relative responsabilità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3000" b="1" i="1" dirty="0" smtClean="0">
                <a:solidFill>
                  <a:srgbClr val="FFFF00"/>
                </a:solidFill>
                <a:latin typeface="Arial" pitchFamily="34" charset="0"/>
              </a:rPr>
              <a:t>Garantire </a:t>
            </a:r>
            <a:r>
              <a:rPr lang="it-IT" sz="3000" b="1" i="1" smtClean="0">
                <a:solidFill>
                  <a:schemeClr val="tx1"/>
                </a:solidFill>
                <a:latin typeface="Arial" pitchFamily="34" charset="0"/>
              </a:rPr>
              <a:t>un ‘efficiente </a:t>
            </a:r>
            <a:r>
              <a:rPr lang="it-IT" sz="3000" b="1" i="1" dirty="0" smtClean="0">
                <a:solidFill>
                  <a:schemeClr val="tx1"/>
                </a:solidFill>
                <a:latin typeface="Arial" pitchFamily="34" charset="0"/>
              </a:rPr>
              <a:t>informazione al paziente, riguardo gli stili di vita da adottare e i possibili effetti collaterali della terapia</a:t>
            </a:r>
          </a:p>
          <a:p>
            <a:pPr algn="l" eaLnBrk="1" fontAlgn="auto" hangingPunct="1">
              <a:spcAft>
                <a:spcPts val="0"/>
              </a:spcAft>
              <a:buFontTx/>
              <a:buChar char="-"/>
              <a:defRPr/>
            </a:pPr>
            <a:endParaRPr lang="it-IT" b="1" i="1" dirty="0" smtClean="0">
              <a:solidFill>
                <a:schemeClr val="tx1"/>
              </a:solidFill>
              <a:latin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b="1" i="1" dirty="0" smtClean="0">
              <a:solidFill>
                <a:schemeClr val="tx1"/>
              </a:solidFill>
              <a:latin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4400" y="620713"/>
            <a:ext cx="8229600" cy="504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FF00"/>
                </a:solidFill>
                <a:latin typeface="Verdana" pitchFamily="34" charset="0"/>
                <a:ea typeface="+mj-ea"/>
                <a:cs typeface="+mj-cs"/>
              </a:rPr>
              <a:t>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FF00"/>
                </a:solidFill>
              </a:rPr>
              <a:t>Il percorso della terapia antitumorale UFA-ONCO-EMA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0243" name="Segnaposto contenuto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967287"/>
          </a:xfrm>
        </p:spPr>
        <p:txBody>
          <a:bodyPr/>
          <a:lstStyle/>
          <a:p>
            <a:pPr marL="514350" indent="-514350" eaLnBrk="1" hangingPunct="1">
              <a:buFont typeface="Arial" charset="0"/>
              <a:buNone/>
            </a:pPr>
            <a:r>
              <a:rPr lang="it-IT" u="sng" smtClean="0"/>
              <a:t>Pianificazione della qualità</a:t>
            </a:r>
          </a:p>
          <a:p>
            <a:pPr marL="514350" indent="-514350" eaLnBrk="1" hangingPunct="1">
              <a:buFont typeface="Arial" charset="0"/>
              <a:buAutoNum type="arabicParenR"/>
            </a:pPr>
            <a:endParaRPr lang="it-IT" smtClean="0"/>
          </a:p>
          <a:p>
            <a:pPr marL="514350" indent="-514350" eaLnBrk="1" hangingPunct="1">
              <a:buFont typeface="Arial" charset="0"/>
              <a:buNone/>
            </a:pPr>
            <a:endParaRPr lang="it-IT" smtClean="0"/>
          </a:p>
          <a:p>
            <a:pPr marL="514350" indent="-514350" eaLnBrk="1" hangingPunct="1">
              <a:buFont typeface="Arial" charset="0"/>
              <a:buNone/>
            </a:pPr>
            <a:endParaRPr lang="it-IT" smtClean="0"/>
          </a:p>
          <a:p>
            <a:pPr marL="514350" indent="-514350" eaLnBrk="1" hangingPunct="1">
              <a:buFontTx/>
              <a:buChar char="-"/>
            </a:pPr>
            <a:r>
              <a:rPr lang="it-IT" smtClean="0"/>
              <a:t>Obiettivi</a:t>
            </a:r>
          </a:p>
          <a:p>
            <a:pPr marL="514350" indent="-514350" eaLnBrk="1" hangingPunct="1">
              <a:buFontTx/>
              <a:buChar char="-"/>
            </a:pPr>
            <a:r>
              <a:rPr lang="it-IT" smtClean="0"/>
              <a:t>Processi operativi</a:t>
            </a:r>
          </a:p>
          <a:p>
            <a:pPr marL="514350" indent="-514350" eaLnBrk="1" hangingPunct="1">
              <a:buFontTx/>
              <a:buChar char="-"/>
            </a:pPr>
            <a:r>
              <a:rPr lang="it-IT" smtClean="0"/>
              <a:t>Risorse</a:t>
            </a:r>
          </a:p>
          <a:p>
            <a:pPr marL="514350" indent="-514350" eaLnBrk="1" hangingPunct="1">
              <a:buFont typeface="Arial" charset="0"/>
              <a:buNone/>
            </a:pPr>
            <a:endParaRPr lang="it-IT" smtClean="0"/>
          </a:p>
        </p:txBody>
      </p:sp>
      <p:sp>
        <p:nvSpPr>
          <p:cNvPr id="4" name="Freccia in giù 3"/>
          <p:cNvSpPr/>
          <p:nvPr/>
        </p:nvSpPr>
        <p:spPr>
          <a:xfrm>
            <a:off x="4140200" y="2420938"/>
            <a:ext cx="719138" cy="122396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245" name="Picture 2" descr="F:\immagini qualità\omino_di_pongo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4868863"/>
            <a:ext cx="18351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</TotalTime>
  <Words>813</Words>
  <Application>Microsoft Office PowerPoint</Application>
  <PresentationFormat>Presentazione su schermo (4:3)</PresentationFormat>
  <Paragraphs>211</Paragraphs>
  <Slides>27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Verdana</vt:lpstr>
      <vt:lpstr>Wingdings</vt:lpstr>
      <vt:lpstr>Tema di Office</vt:lpstr>
      <vt:lpstr>Acrobat Document</vt:lpstr>
      <vt:lpstr>Diapositiva 1</vt:lpstr>
      <vt:lpstr>Diapositiva 2</vt:lpstr>
      <vt:lpstr>Cos’è la Qualità?</vt:lpstr>
      <vt:lpstr> Definizione  di qualità secondo. ISO  </vt:lpstr>
      <vt:lpstr>Scopo e Campo di applicazione della norma internazionale ISO 9001:2008, </vt:lpstr>
      <vt:lpstr>Gestione di un sistema di qualità</vt:lpstr>
      <vt:lpstr>GRUPPO DI PROGETTO</vt:lpstr>
      <vt:lpstr>Diapositiva 8</vt:lpstr>
      <vt:lpstr>Il percorso della terapia antitumorale UFA-ONCO-EMA</vt:lpstr>
      <vt:lpstr> - Ottimizzare l’interfaccia U.F.A. – Oncologia - Ematologia    - Favorire l’integrazione di competenze tra Farmacista - Oncologo - Ematologo  - Garantire la qualità della produzione nella Unità Farmaci Antiblastici (UFA)   - Attivare un sostenibile ed affidabile sistema di monitoraggio di specifici indicatori di performance del sistema integrato UFA – ONCO – EMA   - Mantenere la Certificazione di Qualità ISO 9001:2008 per il Modello Governo Clinico U.F.A. – ONCO – EMA  </vt:lpstr>
      <vt:lpstr>PROCESSI OPERATIVI </vt:lpstr>
      <vt:lpstr>LOGICA DEL PROGETTO </vt:lpstr>
      <vt:lpstr>Modello di un sistema di gestione per la qualità basato sui processi</vt:lpstr>
      <vt:lpstr>AIM del modello</vt:lpstr>
      <vt:lpstr>Metodologia PDCA</vt:lpstr>
      <vt:lpstr>Indicatori di performance</vt:lpstr>
      <vt:lpstr>Indicatori di performance</vt:lpstr>
      <vt:lpstr>Tabella Obiettivi/Indicatori</vt:lpstr>
      <vt:lpstr>AUDIT INTERNI</vt:lpstr>
      <vt:lpstr>Diapositiva 20</vt:lpstr>
      <vt:lpstr>Diapositiva 21</vt:lpstr>
      <vt:lpstr>FASI DELLO SVOLGIMENTO DI UN AUDIT </vt:lpstr>
      <vt:lpstr>4. Contenuti di un rapporto finale di un audit</vt:lpstr>
      <vt:lpstr>Le azioni da intraprendere possono essere:</vt:lpstr>
      <vt:lpstr>CONCLUSIONI (I) Miglioramento continuo</vt:lpstr>
      <vt:lpstr>TAKE HOME MESSAGE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Desi</dc:creator>
  <cp:lastModifiedBy>Desi</cp:lastModifiedBy>
  <cp:revision>272</cp:revision>
  <dcterms:created xsi:type="dcterms:W3CDTF">2013-10-02T11:14:47Z</dcterms:created>
  <dcterms:modified xsi:type="dcterms:W3CDTF">2015-11-05T18:07:06Z</dcterms:modified>
</cp:coreProperties>
</file>