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53"/>
  </p:notesMasterIdLst>
  <p:sldIdLst>
    <p:sldId id="256" r:id="rId2"/>
    <p:sldId id="257" r:id="rId3"/>
    <p:sldId id="258" r:id="rId4"/>
    <p:sldId id="259" r:id="rId5"/>
    <p:sldId id="260" r:id="rId6"/>
    <p:sldId id="262" r:id="rId7"/>
    <p:sldId id="264" r:id="rId8"/>
    <p:sldId id="261" r:id="rId9"/>
    <p:sldId id="306" r:id="rId10"/>
    <p:sldId id="263" r:id="rId11"/>
    <p:sldId id="268" r:id="rId12"/>
    <p:sldId id="269" r:id="rId13"/>
    <p:sldId id="270" r:id="rId14"/>
    <p:sldId id="271" r:id="rId15"/>
    <p:sldId id="272" r:id="rId16"/>
    <p:sldId id="291" r:id="rId17"/>
    <p:sldId id="265" r:id="rId18"/>
    <p:sldId id="311" r:id="rId19"/>
    <p:sldId id="273" r:id="rId20"/>
    <p:sldId id="267" r:id="rId21"/>
    <p:sldId id="274" r:id="rId22"/>
    <p:sldId id="275" r:id="rId23"/>
    <p:sldId id="276" r:id="rId24"/>
    <p:sldId id="277" r:id="rId25"/>
    <p:sldId id="278" r:id="rId26"/>
    <p:sldId id="279" r:id="rId27"/>
    <p:sldId id="280" r:id="rId28"/>
    <p:sldId id="299" r:id="rId29"/>
    <p:sldId id="281" r:id="rId30"/>
    <p:sldId id="282" r:id="rId31"/>
    <p:sldId id="283" r:id="rId32"/>
    <p:sldId id="310" r:id="rId33"/>
    <p:sldId id="284" r:id="rId34"/>
    <p:sldId id="285" r:id="rId35"/>
    <p:sldId id="295" r:id="rId36"/>
    <p:sldId id="294" r:id="rId37"/>
    <p:sldId id="308" r:id="rId38"/>
    <p:sldId id="309" r:id="rId39"/>
    <p:sldId id="293" r:id="rId40"/>
    <p:sldId id="292" r:id="rId41"/>
    <p:sldId id="290" r:id="rId42"/>
    <p:sldId id="289" r:id="rId43"/>
    <p:sldId id="288" r:id="rId44"/>
    <p:sldId id="312" r:id="rId45"/>
    <p:sldId id="300" r:id="rId46"/>
    <p:sldId id="313" r:id="rId47"/>
    <p:sldId id="302" r:id="rId48"/>
    <p:sldId id="301" r:id="rId49"/>
    <p:sldId id="303" r:id="rId50"/>
    <p:sldId id="304" r:id="rId51"/>
    <p:sldId id="305" r:id="rId5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a:srgbClr val="FF0066"/>
    <a:srgbClr val="009900"/>
    <a:srgbClr val="0033CC"/>
    <a:srgbClr val="000099"/>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368" autoAdjust="0"/>
    <p:restoredTop sz="94660"/>
  </p:normalViewPr>
  <p:slideViewPr>
    <p:cSldViewPr>
      <p:cViewPr varScale="1">
        <p:scale>
          <a:sx n="63" d="100"/>
          <a:sy n="63" d="100"/>
        </p:scale>
        <p:origin x="-138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D:\Tabelle%20totalit&#224;%20errori%20segnalati.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Tabelle%20totalit&#224;%20errori%20segnalat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it-IT"/>
  <c:chart>
    <c:title>
      <c:tx>
        <c:rich>
          <a:bodyPr/>
          <a:lstStyle/>
          <a:p>
            <a:pPr>
              <a:defRPr sz="2000"/>
            </a:pPr>
            <a:r>
              <a:rPr lang="en-US" sz="2000" dirty="0" err="1"/>
              <a:t>Totale</a:t>
            </a:r>
            <a:r>
              <a:rPr lang="en-US" sz="2000" dirty="0"/>
              <a:t> </a:t>
            </a:r>
            <a:r>
              <a:rPr lang="en-US" sz="2000" dirty="0" err="1" smtClean="0"/>
              <a:t>eventi</a:t>
            </a:r>
            <a:r>
              <a:rPr lang="en-US" sz="2000" dirty="0" smtClean="0"/>
              <a:t>/</a:t>
            </a:r>
            <a:r>
              <a:rPr lang="en-US" sz="2000" dirty="0" err="1" smtClean="0"/>
              <a:t>trimestre</a:t>
            </a:r>
            <a:endParaRPr lang="en-US" sz="2000" dirty="0"/>
          </a:p>
        </c:rich>
      </c:tx>
      <c:layout/>
      <c:overlay val="1"/>
    </c:title>
    <c:plotArea>
      <c:layout>
        <c:manualLayout>
          <c:layoutTarget val="inner"/>
          <c:xMode val="edge"/>
          <c:yMode val="edge"/>
          <c:x val="0.12040119985001874"/>
          <c:y val="0.17165536599591719"/>
          <c:w val="0.85933633295838063"/>
          <c:h val="0.61721821230679641"/>
        </c:manualLayout>
      </c:layout>
      <c:barChart>
        <c:barDir val="col"/>
        <c:grouping val="clustered"/>
        <c:varyColors val="1"/>
        <c:ser>
          <c:idx val="0"/>
          <c:order val="0"/>
          <c:tx>
            <c:v>Totale eventi a trimestre</c:v>
          </c:tx>
          <c:spPr>
            <a:solidFill>
              <a:srgbClr val="0000FF"/>
            </a:solidFill>
          </c:spPr>
          <c:cat>
            <c:multiLvlStrRef>
              <c:f>Foglio1!$C$2:$G$3</c:f>
              <c:multiLvlStrCache>
                <c:ptCount val="5"/>
                <c:lvl>
                  <c:pt idx="0">
                    <c:v>DH</c:v>
                  </c:pt>
                  <c:pt idx="1">
                    <c:v>DS</c:v>
                  </c:pt>
                  <c:pt idx="2">
                    <c:v>OE</c:v>
                  </c:pt>
                  <c:pt idx="3">
                    <c:v>DO</c:v>
                  </c:pt>
                  <c:pt idx="4">
                    <c:v>OM</c:v>
                  </c:pt>
                </c:lvl>
                <c:lvl>
                  <c:pt idx="0">
                    <c:v>Reparto</c:v>
                  </c:pt>
                </c:lvl>
              </c:multiLvlStrCache>
            </c:multiLvlStrRef>
          </c:cat>
          <c:val>
            <c:numRef>
              <c:f>Foglio1!$C$4:$G$4</c:f>
              <c:numCache>
                <c:formatCode>General</c:formatCode>
                <c:ptCount val="5"/>
                <c:pt idx="0">
                  <c:v>54</c:v>
                </c:pt>
                <c:pt idx="1">
                  <c:v>7</c:v>
                </c:pt>
                <c:pt idx="2">
                  <c:v>4</c:v>
                </c:pt>
                <c:pt idx="3">
                  <c:v>3</c:v>
                </c:pt>
                <c:pt idx="4">
                  <c:v>4</c:v>
                </c:pt>
              </c:numCache>
            </c:numRef>
          </c:val>
        </c:ser>
        <c:axId val="178978816"/>
        <c:axId val="178980352"/>
      </c:barChart>
      <c:catAx>
        <c:axId val="178978816"/>
        <c:scaling>
          <c:orientation val="minMax"/>
        </c:scaling>
        <c:axPos val="b"/>
        <c:tickLblPos val="nextTo"/>
        <c:crossAx val="178980352"/>
        <c:crosses val="autoZero"/>
        <c:auto val="1"/>
        <c:lblAlgn val="ctr"/>
        <c:lblOffset val="100"/>
      </c:catAx>
      <c:valAx>
        <c:axId val="178980352"/>
        <c:scaling>
          <c:orientation val="minMax"/>
        </c:scaling>
        <c:axPos val="l"/>
        <c:majorGridlines/>
        <c:numFmt formatCode="General" sourceLinked="1"/>
        <c:tickLblPos val="nextTo"/>
        <c:crossAx val="178978816"/>
        <c:crosses val="autoZero"/>
        <c:crossBetween val="between"/>
      </c:valAx>
    </c:plotArea>
    <c:plotVisOnly val="1"/>
  </c:chart>
  <c:spPr>
    <a:solidFill>
      <a:schemeClr val="accent3">
        <a:lumMod val="95000"/>
      </a:schemeClr>
    </a:solidFill>
  </c:spPr>
  <c:txPr>
    <a:bodyPr/>
    <a:lstStyle/>
    <a:p>
      <a:pPr>
        <a:defRPr sz="2000" b="1">
          <a:latin typeface="Calibri" pitchFamily="34" charset="0"/>
        </a:defRPr>
      </a:pPr>
      <a:endParaRPr lang="it-IT"/>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it-IT"/>
  <c:chart>
    <c:title>
      <c:tx>
        <c:rich>
          <a:bodyPr/>
          <a:lstStyle/>
          <a:p>
            <a:pPr>
              <a:defRPr sz="2000"/>
            </a:pPr>
            <a:r>
              <a:rPr lang="en-US" sz="2000" dirty="0" err="1"/>
              <a:t>Dosaggio</a:t>
            </a:r>
            <a:r>
              <a:rPr lang="en-US" sz="2000" dirty="0"/>
              <a:t> </a:t>
            </a:r>
            <a:r>
              <a:rPr lang="en-US" sz="2000" dirty="0" err="1"/>
              <a:t>errato</a:t>
            </a:r>
            <a:r>
              <a:rPr lang="en-US" sz="2000" dirty="0"/>
              <a:t> (</a:t>
            </a:r>
            <a:r>
              <a:rPr lang="en-US" sz="2000" dirty="0" err="1"/>
              <a:t>eventi</a:t>
            </a:r>
            <a:r>
              <a:rPr lang="en-US" sz="2000" dirty="0"/>
              <a:t>/</a:t>
            </a:r>
            <a:r>
              <a:rPr lang="en-US" sz="2000" dirty="0" err="1"/>
              <a:t>trimestre</a:t>
            </a:r>
            <a:r>
              <a:rPr lang="en-US" sz="2000" dirty="0"/>
              <a:t>)</a:t>
            </a:r>
          </a:p>
        </c:rich>
      </c:tx>
      <c:layout/>
      <c:overlay val="1"/>
    </c:title>
    <c:plotArea>
      <c:layout>
        <c:manualLayout>
          <c:layoutTarget val="inner"/>
          <c:xMode val="edge"/>
          <c:yMode val="edge"/>
          <c:x val="0.14489054717504563"/>
          <c:y val="0.17165519336632751"/>
          <c:w val="0.85933633295838063"/>
          <c:h val="0.61721821230679674"/>
        </c:manualLayout>
      </c:layout>
      <c:barChart>
        <c:barDir val="col"/>
        <c:grouping val="clustered"/>
        <c:ser>
          <c:idx val="0"/>
          <c:order val="0"/>
          <c:tx>
            <c:v>Dosaggio errato</c:v>
          </c:tx>
          <c:spPr>
            <a:solidFill>
              <a:srgbClr val="0000FF"/>
            </a:solidFill>
          </c:spPr>
          <c:cat>
            <c:strRef>
              <c:f>Foglio1!$C$27:$F$27</c:f>
              <c:strCache>
                <c:ptCount val="4"/>
                <c:pt idx="0">
                  <c:v>DH</c:v>
                </c:pt>
                <c:pt idx="1">
                  <c:v>DS</c:v>
                </c:pt>
                <c:pt idx="2">
                  <c:v>DO</c:v>
                </c:pt>
                <c:pt idx="3">
                  <c:v>OM</c:v>
                </c:pt>
              </c:strCache>
            </c:strRef>
          </c:cat>
          <c:val>
            <c:numRef>
              <c:f>Foglio1!$C$28:$F$28</c:f>
              <c:numCache>
                <c:formatCode>General</c:formatCode>
                <c:ptCount val="4"/>
                <c:pt idx="0">
                  <c:v>9</c:v>
                </c:pt>
                <c:pt idx="1">
                  <c:v>1</c:v>
                </c:pt>
                <c:pt idx="2">
                  <c:v>1</c:v>
                </c:pt>
                <c:pt idx="3">
                  <c:v>1</c:v>
                </c:pt>
              </c:numCache>
            </c:numRef>
          </c:val>
        </c:ser>
        <c:axId val="179180288"/>
        <c:axId val="179181824"/>
      </c:barChart>
      <c:catAx>
        <c:axId val="179180288"/>
        <c:scaling>
          <c:orientation val="minMax"/>
        </c:scaling>
        <c:axPos val="b"/>
        <c:tickLblPos val="nextTo"/>
        <c:txPr>
          <a:bodyPr/>
          <a:lstStyle/>
          <a:p>
            <a:pPr>
              <a:defRPr sz="2000"/>
            </a:pPr>
            <a:endParaRPr lang="it-IT"/>
          </a:p>
        </c:txPr>
        <c:crossAx val="179181824"/>
        <c:crosses val="autoZero"/>
        <c:auto val="1"/>
        <c:lblAlgn val="ctr"/>
        <c:lblOffset val="100"/>
      </c:catAx>
      <c:valAx>
        <c:axId val="179181824"/>
        <c:scaling>
          <c:orientation val="minMax"/>
        </c:scaling>
        <c:axPos val="l"/>
        <c:majorGridlines/>
        <c:numFmt formatCode="General" sourceLinked="1"/>
        <c:tickLblPos val="nextTo"/>
        <c:txPr>
          <a:bodyPr/>
          <a:lstStyle/>
          <a:p>
            <a:pPr>
              <a:defRPr sz="2000"/>
            </a:pPr>
            <a:endParaRPr lang="it-IT"/>
          </a:p>
        </c:txPr>
        <c:crossAx val="179180288"/>
        <c:crosses val="autoZero"/>
        <c:crossBetween val="between"/>
        <c:majorUnit val="2"/>
      </c:valAx>
    </c:plotArea>
    <c:plotVisOnly val="1"/>
  </c:chart>
  <c:spPr>
    <a:solidFill>
      <a:schemeClr val="accent3">
        <a:lumMod val="95000"/>
      </a:schemeClr>
    </a:solidFill>
  </c:spPr>
  <c:txPr>
    <a:bodyPr/>
    <a:lstStyle/>
    <a:p>
      <a:pPr>
        <a:defRPr sz="1800" b="1">
          <a:latin typeface="Calibri" pitchFamily="34" charset="0"/>
        </a:defRPr>
      </a:pPr>
      <a:endParaRPr lang="it-IT"/>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5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247538-8482-46CE-B34E-B38339E56C14}" type="datetimeFigureOut">
              <a:rPr lang="it-IT" smtClean="0"/>
              <a:pPr/>
              <a:t>06/11/2015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1C42F4-1E81-45D8-8642-ACE330174DF8}"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colinpurrington.com/tips/academic/posterdesign"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1D70FA-395D-49FA-BCA4-80F5750C3B2A}" type="slidenum">
              <a:rPr lang="it-IT"/>
              <a:pPr/>
              <a:t>9</a:t>
            </a:fld>
            <a:endParaRPr lang="it-IT"/>
          </a:p>
        </p:txBody>
      </p:sp>
      <p:sp>
        <p:nvSpPr>
          <p:cNvPr id="1131522" name="Rectangle 2"/>
          <p:cNvSpPr>
            <a:spLocks noGrp="1" noRot="1" noChangeAspect="1" noChangeArrowheads="1" noTextEdit="1"/>
          </p:cNvSpPr>
          <p:nvPr>
            <p:ph type="sldImg"/>
          </p:nvPr>
        </p:nvSpPr>
        <p:spPr>
          <a:ln/>
        </p:spPr>
      </p:sp>
      <p:sp>
        <p:nvSpPr>
          <p:cNvPr id="113152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CBCE41-4CBB-4195-9A4D-5201145FE7B5}" type="slidenum">
              <a:rPr lang="it-IT"/>
              <a:pPr/>
              <a:t>37</a:t>
            </a:fld>
            <a:endParaRPr lang="it-IT"/>
          </a:p>
        </p:txBody>
      </p:sp>
      <p:sp>
        <p:nvSpPr>
          <p:cNvPr id="815106" name="Rectangle 2"/>
          <p:cNvSpPr>
            <a:spLocks noGrp="1" noRot="1" noChangeAspect="1" noChangeArrowheads="1" noTextEdit="1"/>
          </p:cNvSpPr>
          <p:nvPr>
            <p:ph type="sldImg"/>
          </p:nvPr>
        </p:nvSpPr>
        <p:spPr>
          <a:ln/>
        </p:spPr>
      </p:sp>
      <p:sp>
        <p:nvSpPr>
          <p:cNvPr id="81510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a:normAutofit fontScale="85000" lnSpcReduction="20000"/>
          </a:bodyPr>
          <a:lstStyle/>
          <a:p>
            <a:pPr eaLnBrk="1" hangingPunct="1">
              <a:spcBef>
                <a:spcPct val="0"/>
              </a:spcBef>
            </a:pPr>
            <a:r>
              <a:rPr lang="en-US" sz="1800" dirty="0" smtClean="0">
                <a:solidFill>
                  <a:srgbClr val="000000"/>
                </a:solidFill>
                <a:ea typeface="ＭＳ Ｐゴシック" pitchFamily="124" charset="-128"/>
              </a:rPr>
              <a:t>Copyright Colin </a:t>
            </a:r>
            <a:r>
              <a:rPr lang="en-US" sz="1800" dirty="0" err="1" smtClean="0">
                <a:solidFill>
                  <a:srgbClr val="000000"/>
                </a:solidFill>
                <a:ea typeface="ＭＳ Ｐゴシック" pitchFamily="124" charset="-128"/>
              </a:rPr>
              <a:t>Purrington</a:t>
            </a:r>
            <a:r>
              <a:rPr lang="en-US" sz="1800" dirty="0" smtClean="0">
                <a:solidFill>
                  <a:srgbClr val="000000"/>
                </a:solidFill>
                <a:ea typeface="ＭＳ Ｐゴシック" pitchFamily="124" charset="-128"/>
              </a:rPr>
              <a:t> (</a:t>
            </a:r>
            <a:r>
              <a:rPr lang="en-US" sz="1800" dirty="0" smtClean="0">
                <a:solidFill>
                  <a:srgbClr val="000000"/>
                </a:solidFill>
                <a:latin typeface="Times New Roman" pitchFamily="18" charset="0"/>
                <a:ea typeface="ＭＳ Ｐゴシック" pitchFamily="124" charset="-128"/>
              </a:rPr>
              <a:t>http://colinpurrington.com/tips/academic/posterdesign).</a:t>
            </a:r>
          </a:p>
          <a:p>
            <a:pPr eaLnBrk="1" hangingPunct="1">
              <a:spcBef>
                <a:spcPct val="0"/>
              </a:spcBef>
            </a:pPr>
            <a:endParaRPr lang="en-US" sz="1800" dirty="0" smtClean="0">
              <a:solidFill>
                <a:srgbClr val="000000"/>
              </a:solidFill>
              <a:latin typeface="Times New Roman" pitchFamily="18" charset="0"/>
              <a:ea typeface="ＭＳ Ｐゴシック" pitchFamily="124" charset="-128"/>
            </a:endParaRPr>
          </a:p>
          <a:p>
            <a:r>
              <a:rPr lang="en-US" sz="1800" b="1" dirty="0" smtClean="0">
                <a:solidFill>
                  <a:srgbClr val="FF6FCF"/>
                </a:solidFill>
                <a:latin typeface="Calibri" pitchFamily="34" charset="0"/>
                <a:ea typeface="ＭＳ Ｐゴシック" pitchFamily="124" charset="-128"/>
              </a:rPr>
              <a:t>(You can delete this text box after reading.)</a:t>
            </a:r>
            <a:endParaRPr lang="en-US" sz="1800" dirty="0" smtClean="0">
              <a:solidFill>
                <a:srgbClr val="FF6FCF"/>
              </a:solidFill>
              <a:latin typeface="Calibri" pitchFamily="34" charset="0"/>
              <a:ea typeface="ＭＳ Ｐゴシック" pitchFamily="124" charset="-128"/>
            </a:endParaRPr>
          </a:p>
          <a:p>
            <a:endParaRPr lang="en-US" sz="1800" dirty="0" smtClean="0">
              <a:latin typeface="Calibri" pitchFamily="34" charset="0"/>
              <a:ea typeface="ＭＳ Ｐゴシック" pitchFamily="124" charset="-128"/>
            </a:endParaRPr>
          </a:p>
          <a:p>
            <a:r>
              <a:rPr lang="en-US" sz="1800" dirty="0" smtClean="0">
                <a:latin typeface="Calibri" pitchFamily="34" charset="0"/>
                <a:ea typeface="ＭＳ Ｐゴシック" pitchFamily="124" charset="-128"/>
              </a:rPr>
              <a:t>This poster template might need to be resized to fit your needs — just do the resizing before you replace the </a:t>
            </a:r>
            <a:r>
              <a:rPr lang="en-US" altLang="en-US" sz="1800" dirty="0" smtClean="0">
                <a:latin typeface="Calibri" pitchFamily="34" charset="0"/>
                <a:ea typeface="ＭＳ Ｐゴシック" pitchFamily="124" charset="-128"/>
              </a:rPr>
              <a:t>“</a:t>
            </a:r>
            <a:r>
              <a:rPr lang="en-US" sz="1800" dirty="0" smtClean="0">
                <a:latin typeface="Calibri" pitchFamily="34" charset="0"/>
                <a:ea typeface="ＭＳ Ｐゴシック" pitchFamily="124" charset="-128"/>
              </a:rPr>
              <a:t>blah, blah, blah</a:t>
            </a:r>
            <a:r>
              <a:rPr lang="en-US" altLang="en-US" sz="1800" dirty="0" smtClean="0">
                <a:latin typeface="Calibri" pitchFamily="34" charset="0"/>
                <a:ea typeface="ＭＳ Ｐゴシック" pitchFamily="124" charset="-128"/>
              </a:rPr>
              <a:t>”</a:t>
            </a:r>
            <a:r>
              <a:rPr lang="en-US" sz="1800" dirty="0" smtClean="0">
                <a:latin typeface="Calibri" pitchFamily="34" charset="0"/>
                <a:ea typeface="ＭＳ Ｐゴシック" pitchFamily="124" charset="-128"/>
              </a:rPr>
              <a:t> with your own text and </a:t>
            </a:r>
            <a:r>
              <a:rPr lang="en-US" sz="1800" i="1" dirty="0" smtClean="0">
                <a:latin typeface="Calibri" pitchFamily="34" charset="0"/>
                <a:ea typeface="ＭＳ Ｐゴシック" pitchFamily="124" charset="-128"/>
              </a:rPr>
              <a:t>definitely</a:t>
            </a:r>
            <a:r>
              <a:rPr lang="en-US" sz="1800" dirty="0" smtClean="0">
                <a:latin typeface="Calibri" pitchFamily="34" charset="0"/>
                <a:ea typeface="ＭＳ Ｐゴシック" pitchFamily="124" charset="-128"/>
              </a:rPr>
              <a:t> before you add graphics (or they get distorted).  If you need guidance on how to craft a poster, go to </a:t>
            </a:r>
            <a:r>
              <a:rPr lang="en-US" sz="1800" dirty="0" smtClean="0">
                <a:latin typeface="Calibri" pitchFamily="34" charset="0"/>
                <a:ea typeface="ＭＳ Ｐゴシック" pitchFamily="124" charset="-128"/>
                <a:hlinkClick r:id="rId3"/>
              </a:rPr>
              <a:t>http://colinpurrington.com/tips/academic/posterdesign</a:t>
            </a:r>
            <a:r>
              <a:rPr lang="en-US" sz="1800" dirty="0" smtClean="0">
                <a:latin typeface="Calibri" pitchFamily="34" charset="0"/>
                <a:ea typeface="ＭＳ Ｐゴシック" pitchFamily="124" charset="-128"/>
              </a:rPr>
              <a:t>.  Also on the site is a file named </a:t>
            </a:r>
            <a:r>
              <a:rPr lang="en-US" altLang="en-US" sz="1800" dirty="0" smtClean="0">
                <a:latin typeface="Calibri" pitchFamily="34" charset="0"/>
                <a:ea typeface="ＭＳ Ｐゴシック" pitchFamily="124" charset="-128"/>
              </a:rPr>
              <a:t>“</a:t>
            </a:r>
            <a:r>
              <a:rPr lang="en-US" sz="1800" dirty="0" smtClean="0">
                <a:latin typeface="Calibri" pitchFamily="34" charset="0"/>
                <a:ea typeface="ＭＳ Ｐゴシック" pitchFamily="124" charset="-128"/>
              </a:rPr>
              <a:t>scientific-poster-advice-purrington.pdf</a:t>
            </a:r>
            <a:r>
              <a:rPr lang="en-US" altLang="en-US" sz="1800" dirty="0" smtClean="0">
                <a:latin typeface="Calibri" pitchFamily="34" charset="0"/>
                <a:ea typeface="ＭＳ Ｐゴシック" pitchFamily="124" charset="-128"/>
              </a:rPr>
              <a:t>”</a:t>
            </a:r>
            <a:r>
              <a:rPr lang="en-US" sz="1800" dirty="0" smtClean="0">
                <a:latin typeface="Calibri" pitchFamily="34" charset="0"/>
                <a:ea typeface="ＭＳ Ｐゴシック" pitchFamily="124" charset="-128"/>
              </a:rPr>
              <a:t> that looks like a scientific poster but is actually crammed with poster advice — you can print it small as a handout (if audience is young, with good eyes), or large as a wall poster for students or conference attendees to read, though they probably will do no such thing unless threatened in some way.</a:t>
            </a:r>
          </a:p>
          <a:p>
            <a:endParaRPr lang="en-US" sz="1800" dirty="0" smtClean="0">
              <a:latin typeface="Calibri" pitchFamily="34" charset="0"/>
              <a:ea typeface="ＭＳ Ｐゴシック" pitchFamily="124" charset="-128"/>
            </a:endParaRPr>
          </a:p>
          <a:p>
            <a:r>
              <a:rPr lang="en-US" sz="1800" dirty="0" smtClean="0">
                <a:latin typeface="Calibri" pitchFamily="34" charset="0"/>
                <a:ea typeface="ＭＳ Ｐゴシック" pitchFamily="124" charset="-128"/>
              </a:rPr>
              <a:t>Happy </a:t>
            </a:r>
            <a:r>
              <a:rPr lang="en-US" sz="1800" dirty="0" err="1" smtClean="0">
                <a:latin typeface="Calibri" pitchFamily="34" charset="0"/>
                <a:ea typeface="ＭＳ Ｐゴシック" pitchFamily="124" charset="-128"/>
              </a:rPr>
              <a:t>posterizing</a:t>
            </a:r>
            <a:r>
              <a:rPr lang="en-US" sz="1800" dirty="0" smtClean="0">
                <a:latin typeface="Calibri" pitchFamily="34" charset="0"/>
                <a:ea typeface="ＭＳ Ｐゴシック" pitchFamily="124" charset="-128"/>
              </a:rPr>
              <a:t>!</a:t>
            </a:r>
          </a:p>
          <a:p>
            <a:endParaRPr lang="en-US" sz="1800" dirty="0" smtClean="0">
              <a:latin typeface="Calibri" pitchFamily="34" charset="0"/>
              <a:ea typeface="ＭＳ Ｐゴシック" pitchFamily="124" charset="-128"/>
            </a:endParaRPr>
          </a:p>
          <a:p>
            <a:r>
              <a:rPr lang="en-US" sz="1800" dirty="0" smtClean="0">
                <a:latin typeface="Calibri" pitchFamily="34" charset="0"/>
                <a:ea typeface="ＭＳ Ｐゴシック" pitchFamily="124" charset="-128"/>
              </a:rPr>
              <a:t>Colin </a:t>
            </a:r>
            <a:r>
              <a:rPr lang="en-US" sz="1800" dirty="0" err="1" smtClean="0">
                <a:latin typeface="Calibri" pitchFamily="34" charset="0"/>
                <a:ea typeface="ＭＳ Ｐゴシック" pitchFamily="124" charset="-128"/>
              </a:rPr>
              <a:t>Purrington</a:t>
            </a:r>
            <a:endParaRPr lang="en-US" sz="1800" dirty="0" smtClean="0">
              <a:latin typeface="Calibri" pitchFamily="34" charset="0"/>
              <a:ea typeface="ＭＳ Ｐゴシック" pitchFamily="124" charset="-128"/>
            </a:endParaRPr>
          </a:p>
          <a:p>
            <a:pPr eaLnBrk="1" hangingPunct="1">
              <a:spcBef>
                <a:spcPct val="0"/>
              </a:spcBef>
            </a:pPr>
            <a:endParaRPr lang="en-US" sz="1800" dirty="0" smtClean="0">
              <a:solidFill>
                <a:srgbClr val="000000"/>
              </a:solidFill>
              <a:ea typeface="ＭＳ Ｐゴシック" pitchFamily="124" charset="-128"/>
            </a:endParaRPr>
          </a:p>
        </p:txBody>
      </p:sp>
      <p:sp>
        <p:nvSpPr>
          <p:cNvPr id="15363" name="Slide Number Placeholder 3"/>
          <p:cNvSpPr>
            <a:spLocks noGrp="1"/>
          </p:cNvSpPr>
          <p:nvPr>
            <p:ph type="sldNum" sz="quarter" idx="5"/>
          </p:nvPr>
        </p:nvSpPr>
        <p:spPr bwMode="auto">
          <a:noFill/>
          <a:ln>
            <a:miter lim="800000"/>
            <a:headEnd/>
            <a:tailEnd/>
          </a:ln>
        </p:spPr>
        <p:txBody>
          <a:bodyPr/>
          <a:lstStyle/>
          <a:p>
            <a:fld id="{1F455ECB-9639-4EAB-8619-C3B47EBC19A4}" type="slidenum">
              <a:rPr lang="en-US"/>
              <a:pPr/>
              <a:t>46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2">
        <a:schemeClr val="bg1"/>
      </p:bgRef>
    </p:bg>
    <p:spTree>
      <p:nvGrpSpPr>
        <p:cNvPr id="1" name=""/>
        <p:cNvGrpSpPr/>
        <p:nvPr/>
      </p:nvGrpSpPr>
      <p:grpSpPr>
        <a:xfrm>
          <a:off x="0" y="0"/>
          <a:ext cx="0" cy="0"/>
          <a:chOff x="0" y="0"/>
          <a:chExt cx="0" cy="0"/>
        </a:xfrm>
      </p:grpSpPr>
      <p:sp>
        <p:nvSpPr>
          <p:cNvPr id="8" name="Rettangolo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Connettore 1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olo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it-IT" smtClean="0"/>
              <a:t>Fare clic per modificare lo stile del titolo</a:t>
            </a:r>
            <a:endParaRPr kumimoji="0" lang="en-US"/>
          </a:p>
        </p:txBody>
      </p:sp>
      <p:sp>
        <p:nvSpPr>
          <p:cNvPr id="25" name="Sottotitolo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sp>
        <p:nvSpPr>
          <p:cNvPr id="31" name="Segnaposto data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r>
              <a:rPr lang="it-IT" smtClean="0"/>
              <a:t>A.Colombo</a:t>
            </a:r>
            <a:endParaRPr lang="it-IT"/>
          </a:p>
        </p:txBody>
      </p:sp>
      <p:sp>
        <p:nvSpPr>
          <p:cNvPr id="18" name="Segnaposto piè di pagina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r>
              <a:rPr lang="it-IT" smtClean="0"/>
              <a:t>Governo Rischio Clinico in Terapia Antitumorale</a:t>
            </a:r>
            <a:endParaRPr lang="it-IT"/>
          </a:p>
        </p:txBody>
      </p:sp>
      <p:sp>
        <p:nvSpPr>
          <p:cNvPr id="29" name="Segnaposto numero diapositiva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9E662948-10E5-425A-9733-8C7C8B5E298B}"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r>
              <a:rPr lang="it-IT" smtClean="0"/>
              <a:t>A.Colombo</a:t>
            </a:r>
            <a:endParaRPr lang="it-IT"/>
          </a:p>
        </p:txBody>
      </p:sp>
      <p:sp>
        <p:nvSpPr>
          <p:cNvPr id="5" name="Segnaposto piè di pagina 4"/>
          <p:cNvSpPr>
            <a:spLocks noGrp="1"/>
          </p:cNvSpPr>
          <p:nvPr>
            <p:ph type="ftr" sz="quarter" idx="11"/>
          </p:nvPr>
        </p:nvSpPr>
        <p:spPr/>
        <p:txBody>
          <a:bodyPr/>
          <a:lstStyle>
            <a:extLst/>
          </a:lstStyle>
          <a:p>
            <a:r>
              <a:rPr lang="it-IT" smtClean="0"/>
              <a:t>Governo Rischio Clinico in Terapia Antitumorale</a:t>
            </a:r>
            <a:endParaRPr lang="it-IT"/>
          </a:p>
        </p:txBody>
      </p:sp>
      <p:sp>
        <p:nvSpPr>
          <p:cNvPr id="6" name="Segnaposto numero diapositiva 5"/>
          <p:cNvSpPr>
            <a:spLocks noGrp="1"/>
          </p:cNvSpPr>
          <p:nvPr>
            <p:ph type="sldNum" sz="quarter" idx="12"/>
          </p:nvPr>
        </p:nvSpPr>
        <p:spPr/>
        <p:txBody>
          <a:bodyPr/>
          <a:lstStyle>
            <a:extLst/>
          </a:lstStyle>
          <a:p>
            <a:fld id="{9E662948-10E5-425A-9733-8C7C8B5E298B}"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53200" y="274955"/>
            <a:ext cx="1524000" cy="5851525"/>
          </a:xfrm>
        </p:spPr>
        <p:txBody>
          <a:bodyPr vert="eaVert" ancho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2"/>
            <a:ext cx="6019800" cy="5851525"/>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a:xfrm>
            <a:off x="4242816" y="6557946"/>
            <a:ext cx="2002464" cy="226902"/>
          </a:xfrm>
        </p:spPr>
        <p:txBody>
          <a:bodyPr/>
          <a:lstStyle>
            <a:extLst/>
          </a:lstStyle>
          <a:p>
            <a:r>
              <a:rPr lang="it-IT" smtClean="0"/>
              <a:t>A.Colombo</a:t>
            </a:r>
            <a:endParaRPr lang="it-IT"/>
          </a:p>
        </p:txBody>
      </p:sp>
      <p:sp>
        <p:nvSpPr>
          <p:cNvPr id="5" name="Segnaposto piè di pagina 4"/>
          <p:cNvSpPr>
            <a:spLocks noGrp="1"/>
          </p:cNvSpPr>
          <p:nvPr>
            <p:ph type="ftr" sz="quarter" idx="11"/>
          </p:nvPr>
        </p:nvSpPr>
        <p:spPr>
          <a:xfrm>
            <a:off x="457200" y="6556248"/>
            <a:ext cx="3657600" cy="228600"/>
          </a:xfrm>
        </p:spPr>
        <p:txBody>
          <a:bodyPr/>
          <a:lstStyle>
            <a:extLst/>
          </a:lstStyle>
          <a:p>
            <a:r>
              <a:rPr lang="it-IT" smtClean="0"/>
              <a:t>Governo Rischio Clinico in Terapia Antitumorale</a:t>
            </a:r>
            <a:endParaRPr lang="it-IT"/>
          </a:p>
        </p:txBody>
      </p:sp>
      <p:sp>
        <p:nvSpPr>
          <p:cNvPr id="6" name="Segnaposto numero diapositiva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9E662948-10E5-425A-9733-8C7C8B5E298B}"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r>
              <a:rPr lang="it-IT" smtClean="0"/>
              <a:t>A.Colombo</a:t>
            </a:r>
            <a:endParaRPr lang="it-IT"/>
          </a:p>
        </p:txBody>
      </p:sp>
      <p:sp>
        <p:nvSpPr>
          <p:cNvPr id="5" name="Segnaposto piè di pagina 4"/>
          <p:cNvSpPr>
            <a:spLocks noGrp="1"/>
          </p:cNvSpPr>
          <p:nvPr>
            <p:ph type="ftr" sz="quarter" idx="11"/>
          </p:nvPr>
        </p:nvSpPr>
        <p:spPr/>
        <p:txBody>
          <a:bodyPr/>
          <a:lstStyle>
            <a:extLst/>
          </a:lstStyle>
          <a:p>
            <a:r>
              <a:rPr lang="it-IT" smtClean="0"/>
              <a:t>Governo Rischio Clinico in Terapia Antitumorale</a:t>
            </a:r>
            <a:endParaRPr lang="it-IT"/>
          </a:p>
        </p:txBody>
      </p:sp>
      <p:sp>
        <p:nvSpPr>
          <p:cNvPr id="6" name="Segnaposto numero diapositiva 5"/>
          <p:cNvSpPr>
            <a:spLocks noGrp="1"/>
          </p:cNvSpPr>
          <p:nvPr>
            <p:ph type="sldNum" sz="quarter" idx="12"/>
          </p:nvPr>
        </p:nvSpPr>
        <p:spPr/>
        <p:txBody>
          <a:bodyPr/>
          <a:lstStyle>
            <a:extLst/>
          </a:lstStyle>
          <a:p>
            <a:fld id="{9E662948-10E5-425A-9733-8C7C8B5E298B}"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1">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r>
              <a:rPr lang="it-IT" smtClean="0"/>
              <a:t>A.Colombo</a:t>
            </a:r>
            <a:endParaRPr lang="it-IT"/>
          </a:p>
        </p:txBody>
      </p:sp>
      <p:sp>
        <p:nvSpPr>
          <p:cNvPr id="5" name="Segnaposto piè di pagina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r>
              <a:rPr lang="it-IT" smtClean="0"/>
              <a:t>Governo Rischio Clinico in Terapia Antitumorale</a:t>
            </a:r>
            <a:endParaRPr lang="it-IT"/>
          </a:p>
        </p:txBody>
      </p:sp>
      <p:sp>
        <p:nvSpPr>
          <p:cNvPr id="6" name="Segnaposto numero diapositiva 5"/>
          <p:cNvSpPr>
            <a:spLocks noGrp="1"/>
          </p:cNvSpPr>
          <p:nvPr>
            <p:ph type="sldNum" sz="quarter" idx="12"/>
          </p:nvPr>
        </p:nvSpPr>
        <p:spPr>
          <a:xfrm>
            <a:off x="6733952" y="6555112"/>
            <a:ext cx="588336" cy="228600"/>
          </a:xfrm>
        </p:spPr>
        <p:txBody>
          <a:bodyPr/>
          <a:lstStyle>
            <a:extLst/>
          </a:lstStyle>
          <a:p>
            <a:fld id="{9E662948-10E5-425A-9733-8C7C8B5E298B}"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320040"/>
            <a:ext cx="7242048" cy="1143000"/>
          </a:xfrm>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r>
              <a:rPr lang="it-IT" smtClean="0"/>
              <a:t>A.Colombo</a:t>
            </a:r>
            <a:endParaRPr lang="it-IT"/>
          </a:p>
        </p:txBody>
      </p:sp>
      <p:sp>
        <p:nvSpPr>
          <p:cNvPr id="6" name="Segnaposto piè di pagina 5"/>
          <p:cNvSpPr>
            <a:spLocks noGrp="1"/>
          </p:cNvSpPr>
          <p:nvPr>
            <p:ph type="ftr" sz="quarter" idx="11"/>
          </p:nvPr>
        </p:nvSpPr>
        <p:spPr/>
        <p:txBody>
          <a:bodyPr/>
          <a:lstStyle>
            <a:extLst/>
          </a:lstStyle>
          <a:p>
            <a:r>
              <a:rPr lang="it-IT" smtClean="0"/>
              <a:t>Governo Rischio Clinico in Terapia Antitumorale</a:t>
            </a:r>
            <a:endParaRPr lang="it-IT"/>
          </a:p>
        </p:txBody>
      </p:sp>
      <p:sp>
        <p:nvSpPr>
          <p:cNvPr id="7" name="Segnaposto numero diapositiva 6"/>
          <p:cNvSpPr>
            <a:spLocks noGrp="1"/>
          </p:cNvSpPr>
          <p:nvPr>
            <p:ph type="sldNum" sz="quarter" idx="12"/>
          </p:nvPr>
        </p:nvSpPr>
        <p:spPr/>
        <p:txBody>
          <a:bodyPr/>
          <a:lstStyle>
            <a:extLst/>
          </a:lstStyle>
          <a:p>
            <a:fld id="{9E662948-10E5-425A-9733-8C7C8B5E298B}"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320040"/>
            <a:ext cx="7242048" cy="1143000"/>
          </a:xfrm>
        </p:spPr>
        <p:txBody>
          <a:bodyPr anchor="b"/>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r>
              <a:rPr lang="it-IT" smtClean="0"/>
              <a:t>A.Colombo</a:t>
            </a:r>
            <a:endParaRPr lang="it-IT"/>
          </a:p>
        </p:txBody>
      </p:sp>
      <p:sp>
        <p:nvSpPr>
          <p:cNvPr id="8" name="Segnaposto piè di pagina 7"/>
          <p:cNvSpPr>
            <a:spLocks noGrp="1"/>
          </p:cNvSpPr>
          <p:nvPr>
            <p:ph type="ftr" sz="quarter" idx="11"/>
          </p:nvPr>
        </p:nvSpPr>
        <p:spPr/>
        <p:txBody>
          <a:bodyPr/>
          <a:lstStyle>
            <a:extLst/>
          </a:lstStyle>
          <a:p>
            <a:r>
              <a:rPr lang="it-IT" smtClean="0"/>
              <a:t>Governo Rischio Clinico in Terapia Antitumorale</a:t>
            </a:r>
            <a:endParaRPr lang="it-IT"/>
          </a:p>
        </p:txBody>
      </p:sp>
      <p:sp>
        <p:nvSpPr>
          <p:cNvPr id="9" name="Segnaposto numero diapositiva 8"/>
          <p:cNvSpPr>
            <a:spLocks noGrp="1"/>
          </p:cNvSpPr>
          <p:nvPr>
            <p:ph type="sldNum" sz="quarter" idx="12"/>
          </p:nvPr>
        </p:nvSpPr>
        <p:spPr/>
        <p:txBody>
          <a:bodyPr/>
          <a:lstStyle>
            <a:extLst/>
          </a:lstStyle>
          <a:p>
            <a:fld id="{9E662948-10E5-425A-9733-8C7C8B5E298B}"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320040"/>
            <a:ext cx="7242048" cy="1143000"/>
          </a:xfrm>
        </p:spPr>
        <p:txBody>
          <a:bodyPr/>
          <a:lstStyle>
            <a:extLst/>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extLst/>
          </a:lstStyle>
          <a:p>
            <a:r>
              <a:rPr lang="it-IT" smtClean="0"/>
              <a:t>A.Colombo</a:t>
            </a:r>
            <a:endParaRPr lang="it-IT"/>
          </a:p>
        </p:txBody>
      </p:sp>
      <p:sp>
        <p:nvSpPr>
          <p:cNvPr id="4" name="Segnaposto piè di pagina 3"/>
          <p:cNvSpPr>
            <a:spLocks noGrp="1"/>
          </p:cNvSpPr>
          <p:nvPr>
            <p:ph type="ftr" sz="quarter" idx="11"/>
          </p:nvPr>
        </p:nvSpPr>
        <p:spPr/>
        <p:txBody>
          <a:bodyPr/>
          <a:lstStyle>
            <a:extLst/>
          </a:lstStyle>
          <a:p>
            <a:r>
              <a:rPr lang="it-IT" smtClean="0"/>
              <a:t>Governo Rischio Clinico in Terapia Antitumorale</a:t>
            </a:r>
            <a:endParaRPr lang="it-IT"/>
          </a:p>
        </p:txBody>
      </p:sp>
      <p:sp>
        <p:nvSpPr>
          <p:cNvPr id="5" name="Segnaposto numero diapositiva 4"/>
          <p:cNvSpPr>
            <a:spLocks noGrp="1"/>
          </p:cNvSpPr>
          <p:nvPr>
            <p:ph type="sldNum" sz="quarter" idx="12"/>
          </p:nvPr>
        </p:nvSpPr>
        <p:spPr/>
        <p:txBody>
          <a:bodyPr/>
          <a:lstStyle>
            <a:extLst/>
          </a:lstStyle>
          <a:p>
            <a:fld id="{9E662948-10E5-425A-9733-8C7C8B5E298B}"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solidFill>
                  <a:schemeClr val="tx2"/>
                </a:solidFill>
              </a:defRPr>
            </a:lvl1pPr>
            <a:extLst/>
          </a:lstStyle>
          <a:p>
            <a:r>
              <a:rPr lang="it-IT" smtClean="0"/>
              <a:t>A.Colombo</a:t>
            </a:r>
            <a:endParaRPr lang="it-IT"/>
          </a:p>
        </p:txBody>
      </p:sp>
      <p:sp>
        <p:nvSpPr>
          <p:cNvPr id="3" name="Segnaposto piè di pagina 2"/>
          <p:cNvSpPr>
            <a:spLocks noGrp="1"/>
          </p:cNvSpPr>
          <p:nvPr>
            <p:ph type="ftr" sz="quarter" idx="11"/>
          </p:nvPr>
        </p:nvSpPr>
        <p:spPr/>
        <p:txBody>
          <a:bodyPr/>
          <a:lstStyle>
            <a:lvl1pPr>
              <a:defRPr>
                <a:solidFill>
                  <a:schemeClr val="tx2"/>
                </a:solidFill>
              </a:defRPr>
            </a:lvl1pPr>
            <a:extLst/>
          </a:lstStyle>
          <a:p>
            <a:r>
              <a:rPr lang="it-IT" smtClean="0"/>
              <a:t>Governo Rischio Clinico in Terapia Antitumorale</a:t>
            </a:r>
            <a:endParaRPr lang="it-IT"/>
          </a:p>
        </p:txBody>
      </p:sp>
      <p:sp>
        <p:nvSpPr>
          <p:cNvPr id="4" name="Segnaposto numero diapositiva 3"/>
          <p:cNvSpPr>
            <a:spLocks noGrp="1"/>
          </p:cNvSpPr>
          <p:nvPr>
            <p:ph type="sldNum" sz="quarter" idx="12"/>
          </p:nvPr>
        </p:nvSpPr>
        <p:spPr/>
        <p:txBody>
          <a:bodyPr/>
          <a:lstStyle>
            <a:extLst/>
          </a:lstStyle>
          <a:p>
            <a:fld id="{9E662948-10E5-425A-9733-8C7C8B5E298B}"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r>
              <a:rPr lang="it-IT" smtClean="0"/>
              <a:t>A.Colombo</a:t>
            </a:r>
            <a:endParaRPr lang="it-IT"/>
          </a:p>
        </p:txBody>
      </p:sp>
      <p:sp>
        <p:nvSpPr>
          <p:cNvPr id="6" name="Segnaposto piè di pagina 5"/>
          <p:cNvSpPr>
            <a:spLocks noGrp="1"/>
          </p:cNvSpPr>
          <p:nvPr>
            <p:ph type="ftr" sz="quarter" idx="11"/>
          </p:nvPr>
        </p:nvSpPr>
        <p:spPr/>
        <p:txBody>
          <a:bodyPr/>
          <a:lstStyle>
            <a:extLst/>
          </a:lstStyle>
          <a:p>
            <a:r>
              <a:rPr lang="it-IT" smtClean="0"/>
              <a:t>Governo Rischio Clinico in Terapia Antitumorale</a:t>
            </a:r>
            <a:endParaRPr lang="it-IT"/>
          </a:p>
        </p:txBody>
      </p:sp>
      <p:sp>
        <p:nvSpPr>
          <p:cNvPr id="7" name="Segnaposto numero diapositiva 6"/>
          <p:cNvSpPr>
            <a:spLocks noGrp="1"/>
          </p:cNvSpPr>
          <p:nvPr>
            <p:ph type="sldNum" sz="quarter" idx="12"/>
          </p:nvPr>
        </p:nvSpPr>
        <p:spPr/>
        <p:txBody>
          <a:bodyPr/>
          <a:lstStyle>
            <a:extLst/>
          </a:lstStyle>
          <a:p>
            <a:fld id="{9E662948-10E5-425A-9733-8C7C8B5E298B}"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2">
        <a:schemeClr val="bg2"/>
      </p:bgRef>
    </p:bg>
    <p:spTree>
      <p:nvGrpSpPr>
        <p:cNvPr id="1" name=""/>
        <p:cNvGrpSpPr/>
        <p:nvPr/>
      </p:nvGrpSpPr>
      <p:grpSpPr>
        <a:xfrm>
          <a:off x="0" y="0"/>
          <a:ext cx="0" cy="0"/>
          <a:chOff x="0" y="0"/>
          <a:chExt cx="0" cy="0"/>
        </a:xfrm>
      </p:grpSpPr>
      <p:sp>
        <p:nvSpPr>
          <p:cNvPr id="8" name="Rettangolo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ttangolo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olo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it-IT" smtClean="0"/>
              <a:t>Fare clic per modificare lo stile del titolo</a:t>
            </a:r>
            <a:endParaRPr kumimoji="0" lang="en-US" dirty="0"/>
          </a:p>
        </p:txBody>
      </p:sp>
      <p:sp>
        <p:nvSpPr>
          <p:cNvPr id="4" name="Segnaposto testo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it-IT" smtClean="0"/>
              <a:t>Fare clic per modificare stili del testo dello schema</a:t>
            </a:r>
          </a:p>
        </p:txBody>
      </p:sp>
      <p:sp>
        <p:nvSpPr>
          <p:cNvPr id="5" name="Segnaposto data 4"/>
          <p:cNvSpPr>
            <a:spLocks noGrp="1"/>
          </p:cNvSpPr>
          <p:nvPr>
            <p:ph type="dt" sz="half" idx="10"/>
          </p:nvPr>
        </p:nvSpPr>
        <p:spPr/>
        <p:txBody>
          <a:bodyPr/>
          <a:lstStyle>
            <a:extLst/>
          </a:lstStyle>
          <a:p>
            <a:r>
              <a:rPr lang="it-IT" smtClean="0"/>
              <a:t>A.Colombo</a:t>
            </a:r>
            <a:endParaRPr lang="it-IT"/>
          </a:p>
        </p:txBody>
      </p:sp>
      <p:sp>
        <p:nvSpPr>
          <p:cNvPr id="6" name="Segnaposto piè di pagina 5"/>
          <p:cNvSpPr>
            <a:spLocks noGrp="1"/>
          </p:cNvSpPr>
          <p:nvPr>
            <p:ph type="ftr" sz="quarter" idx="11"/>
          </p:nvPr>
        </p:nvSpPr>
        <p:spPr/>
        <p:txBody>
          <a:bodyPr/>
          <a:lstStyle>
            <a:extLst/>
          </a:lstStyle>
          <a:p>
            <a:r>
              <a:rPr lang="it-IT" smtClean="0"/>
              <a:t>Governo Rischio Clinico in Terapia Antitumorale</a:t>
            </a:r>
            <a:endParaRPr lang="it-IT"/>
          </a:p>
        </p:txBody>
      </p:sp>
      <p:sp>
        <p:nvSpPr>
          <p:cNvPr id="7" name="Segnaposto numero diapositiva 6"/>
          <p:cNvSpPr>
            <a:spLocks noGrp="1"/>
          </p:cNvSpPr>
          <p:nvPr>
            <p:ph type="sldNum" sz="quarter" idx="12"/>
          </p:nvPr>
        </p:nvSpPr>
        <p:spPr/>
        <p:txBody>
          <a:bodyPr/>
          <a:lstStyle>
            <a:extLst/>
          </a:lstStyle>
          <a:p>
            <a:fld id="{9E662948-10E5-425A-9733-8C7C8B5E298B}" type="slidenum">
              <a:rPr lang="it-IT" smtClean="0"/>
              <a:pPr/>
              <a:t>‹N›</a:t>
            </a:fld>
            <a:endParaRPr lang="it-IT"/>
          </a:p>
        </p:txBody>
      </p:sp>
      <p:sp>
        <p:nvSpPr>
          <p:cNvPr id="10" name="Segnaposto immagine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it-IT" smtClean="0"/>
              <a:t>Fare clic sull'icona per inserire un'immagine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ttangolo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Segnaposto titolo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it-IT" smtClean="0"/>
              <a:t>Fare clic per modificare lo stile del titolo</a:t>
            </a:r>
            <a:endParaRPr kumimoji="0" lang="en-US"/>
          </a:p>
        </p:txBody>
      </p:sp>
      <p:sp>
        <p:nvSpPr>
          <p:cNvPr id="31" name="Segnaposto testo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7" name="Segnaposto data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r>
              <a:rPr lang="it-IT" smtClean="0"/>
              <a:t>A.Colombo</a:t>
            </a:r>
            <a:endParaRPr lang="it-IT"/>
          </a:p>
        </p:txBody>
      </p:sp>
      <p:sp>
        <p:nvSpPr>
          <p:cNvPr id="4" name="Segnaposto piè di pagina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r>
              <a:rPr lang="it-IT" smtClean="0"/>
              <a:t>Governo Rischio Clinico in Terapia Antitumorale</a:t>
            </a:r>
            <a:endParaRPr lang="it-IT"/>
          </a:p>
        </p:txBody>
      </p:sp>
      <p:sp>
        <p:nvSpPr>
          <p:cNvPr id="16" name="Segnaposto numero diapositiva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9E662948-10E5-425A-9733-8C7C8B5E298B}"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gi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emf"/><Relationship Id="rId12" Type="http://schemas.openxmlformats.org/officeDocument/2006/relationships/image" Target="../media/image26.em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emf"/><Relationship Id="rId5" Type="http://schemas.openxmlformats.org/officeDocument/2006/relationships/image" Target="../media/image19.png"/><Relationship Id="rId15" Type="http://schemas.openxmlformats.org/officeDocument/2006/relationships/image" Target="../media/image28.wmf"/><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cid:image002.gif@01C792F3.A0BFC8A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cid:image002.gif@01C792F3.A0BFC8A0"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jpeg"/><Relationship Id="rId12" Type="http://schemas.openxmlformats.org/officeDocument/2006/relationships/image" Target="../media/image52.png"/><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47.jpeg"/><Relationship Id="rId11" Type="http://schemas.openxmlformats.org/officeDocument/2006/relationships/image" Target="../media/image51.png"/><Relationship Id="rId5" Type="http://schemas.openxmlformats.org/officeDocument/2006/relationships/image" Target="../media/image46.jpeg"/><Relationship Id="rId10" Type="http://schemas.openxmlformats.org/officeDocument/2006/relationships/image" Target="../media/image2.png"/><Relationship Id="rId4" Type="http://schemas.openxmlformats.org/officeDocument/2006/relationships/image" Target="../media/image45.jpeg"/><Relationship Id="rId9" Type="http://schemas.openxmlformats.org/officeDocument/2006/relationships/image" Target="../media/image50.jpeg"/></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58.gi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w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image" Target="../media/image67.png"/></Relationships>
</file>

<file path=ppt/slides/_rels/slide46.xml.rels><?xml version="1.0" encoding="UTF-8" standalone="yes"?>
<Relationships xmlns="http://schemas.openxmlformats.org/package/2006/relationships"><Relationship Id="rId3" Type="http://schemas.openxmlformats.org/officeDocument/2006/relationships/image" Target="../media/image69.jpeg"/><Relationship Id="rId7" Type="http://schemas.openxmlformats.org/officeDocument/2006/relationships/image" Target="../media/image70.gi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68.jpeg"/></Relationships>
</file>

<file path=ppt/slides/_rels/slide47.xml.rels><?xml version="1.0" encoding="UTF-8" standalone="yes"?>
<Relationships xmlns="http://schemas.openxmlformats.org/package/2006/relationships"><Relationship Id="rId3" Type="http://schemas.openxmlformats.org/officeDocument/2006/relationships/image" Target="../media/image71.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366868" y="533400"/>
            <a:ext cx="5105400" cy="1395402"/>
          </a:xfrm>
        </p:spPr>
        <p:txBody>
          <a:bodyPr/>
          <a:lstStyle/>
          <a:p>
            <a:pPr algn="ctr"/>
            <a:r>
              <a:rPr lang="it-IT" sz="1400" dirty="0" smtClean="0">
                <a:solidFill>
                  <a:srgbClr val="FFFF00"/>
                </a:solidFill>
                <a:latin typeface="Comic Sans MS" pitchFamily="66" charset="0"/>
              </a:rPr>
              <a:t>LA SICUREZZA NELLA GESTIONE DELLE TERAPIE</a:t>
            </a:r>
            <a:br>
              <a:rPr lang="it-IT" sz="1400" dirty="0" smtClean="0">
                <a:solidFill>
                  <a:srgbClr val="FFFF00"/>
                </a:solidFill>
                <a:latin typeface="Comic Sans MS" pitchFamily="66" charset="0"/>
              </a:rPr>
            </a:br>
            <a:r>
              <a:rPr lang="it-IT" sz="1400" dirty="0" smtClean="0">
                <a:solidFill>
                  <a:srgbClr val="FFFF00"/>
                </a:solidFill>
                <a:latin typeface="Comic Sans MS" pitchFamily="66" charset="0"/>
              </a:rPr>
              <a:t>ONCOLOGICHE</a:t>
            </a:r>
            <a:br>
              <a:rPr lang="it-IT" sz="1400" dirty="0" smtClean="0">
                <a:solidFill>
                  <a:srgbClr val="FFFF00"/>
                </a:solidFill>
                <a:latin typeface="Comic Sans MS" pitchFamily="66" charset="0"/>
              </a:rPr>
            </a:br>
            <a:r>
              <a:rPr lang="it-IT" sz="1400" dirty="0" smtClean="0">
                <a:solidFill>
                  <a:srgbClr val="FFFF00"/>
                </a:solidFill>
                <a:latin typeface="Comic Sans MS" pitchFamily="66" charset="0"/>
              </a:rPr>
              <a:t/>
            </a:r>
            <a:br>
              <a:rPr lang="it-IT" sz="1400" dirty="0" smtClean="0">
                <a:solidFill>
                  <a:srgbClr val="FFFF00"/>
                </a:solidFill>
                <a:latin typeface="Comic Sans MS" pitchFamily="66" charset="0"/>
              </a:rPr>
            </a:br>
            <a:r>
              <a:rPr lang="it-IT" sz="1400" dirty="0" smtClean="0">
                <a:solidFill>
                  <a:schemeClr val="bg1"/>
                </a:solidFill>
                <a:latin typeface="Comic Sans MS" pitchFamily="66" charset="0"/>
              </a:rPr>
              <a:t>6/7 Novembre 2015</a:t>
            </a:r>
            <a:br>
              <a:rPr lang="it-IT" sz="1400" dirty="0" smtClean="0">
                <a:solidFill>
                  <a:schemeClr val="bg1"/>
                </a:solidFill>
                <a:latin typeface="Comic Sans MS" pitchFamily="66" charset="0"/>
              </a:rPr>
            </a:br>
            <a:r>
              <a:rPr lang="it-IT" sz="1400" dirty="0" smtClean="0">
                <a:solidFill>
                  <a:schemeClr val="bg1"/>
                </a:solidFill>
                <a:latin typeface="Comic Sans MS" pitchFamily="66" charset="0"/>
              </a:rPr>
              <a:t>Aula </a:t>
            </a:r>
            <a:r>
              <a:rPr lang="it-IT" sz="1400" dirty="0" err="1" smtClean="0">
                <a:solidFill>
                  <a:schemeClr val="bg1"/>
                </a:solidFill>
                <a:latin typeface="Comic Sans MS" pitchFamily="66" charset="0"/>
              </a:rPr>
              <a:t>Dusmet</a:t>
            </a:r>
            <a:r>
              <a:rPr lang="it-IT" sz="1400" dirty="0" smtClean="0">
                <a:solidFill>
                  <a:schemeClr val="bg1"/>
                </a:solidFill>
                <a:latin typeface="Comic Sans MS" pitchFamily="66" charset="0"/>
              </a:rPr>
              <a:t/>
            </a:r>
            <a:br>
              <a:rPr lang="it-IT" sz="1400" dirty="0" smtClean="0">
                <a:solidFill>
                  <a:schemeClr val="bg1"/>
                </a:solidFill>
                <a:latin typeface="Comic Sans MS" pitchFamily="66" charset="0"/>
              </a:rPr>
            </a:br>
            <a:r>
              <a:rPr lang="it-IT" sz="1400" dirty="0" smtClean="0">
                <a:solidFill>
                  <a:schemeClr val="bg1"/>
                </a:solidFill>
                <a:latin typeface="Comic Sans MS" pitchFamily="66" charset="0"/>
              </a:rPr>
              <a:t> ARNAS “GARIBALDI” </a:t>
            </a:r>
            <a:r>
              <a:rPr lang="it-IT" sz="1400" dirty="0" smtClean="0">
                <a:solidFill>
                  <a:srgbClr val="FFFF00"/>
                </a:solidFill>
                <a:latin typeface="Comic Sans MS" pitchFamily="66" charset="0"/>
              </a:rPr>
              <a:t/>
            </a:r>
            <a:br>
              <a:rPr lang="it-IT" sz="1400" dirty="0" smtClean="0">
                <a:solidFill>
                  <a:srgbClr val="FFFF00"/>
                </a:solidFill>
                <a:latin typeface="Comic Sans MS" pitchFamily="66" charset="0"/>
              </a:rPr>
            </a:br>
            <a:endParaRPr lang="it-IT" sz="1400" dirty="0">
              <a:solidFill>
                <a:srgbClr val="FFFF00"/>
              </a:solidFill>
              <a:latin typeface="Comic Sans MS" pitchFamily="66" charset="0"/>
            </a:endParaRPr>
          </a:p>
        </p:txBody>
      </p:sp>
      <p:sp>
        <p:nvSpPr>
          <p:cNvPr id="3" name="Sottotitolo 2"/>
          <p:cNvSpPr>
            <a:spLocks noGrp="1"/>
          </p:cNvSpPr>
          <p:nvPr>
            <p:ph type="subTitle" idx="1"/>
          </p:nvPr>
        </p:nvSpPr>
        <p:spPr>
          <a:xfrm>
            <a:off x="2928926" y="2071678"/>
            <a:ext cx="5929354" cy="3929090"/>
          </a:xfrm>
        </p:spPr>
        <p:txBody>
          <a:bodyPr>
            <a:normAutofit fontScale="77500" lnSpcReduction="20000"/>
          </a:bodyPr>
          <a:lstStyle/>
          <a:p>
            <a:pPr algn="ctr"/>
            <a:endParaRPr lang="it-IT" sz="4300" dirty="0" smtClean="0">
              <a:solidFill>
                <a:srgbClr val="FFFF00"/>
              </a:solidFill>
              <a:latin typeface="Comic Sans MS" pitchFamily="66" charset="0"/>
            </a:endParaRPr>
          </a:p>
          <a:p>
            <a:pPr algn="ctr"/>
            <a:r>
              <a:rPr lang="it-IT" sz="4300" dirty="0" smtClean="0">
                <a:solidFill>
                  <a:srgbClr val="FFFF00"/>
                </a:solidFill>
                <a:latin typeface="Comic Sans MS" pitchFamily="66" charset="0"/>
              </a:rPr>
              <a:t>Governo del rischio clinico in terapia antitumorale</a:t>
            </a:r>
          </a:p>
          <a:p>
            <a:pPr algn="ctr"/>
            <a:endParaRPr lang="it-IT" dirty="0" smtClean="0"/>
          </a:p>
          <a:p>
            <a:pPr algn="ctr"/>
            <a:endParaRPr lang="it-IT" dirty="0" smtClean="0"/>
          </a:p>
          <a:p>
            <a:pPr algn="ctr"/>
            <a:endParaRPr lang="it-IT" dirty="0" smtClean="0"/>
          </a:p>
          <a:p>
            <a:pPr algn="ctr"/>
            <a:endParaRPr lang="it-IT" dirty="0" smtClean="0"/>
          </a:p>
          <a:p>
            <a:pPr algn="ctr"/>
            <a:endParaRPr lang="it-IT" dirty="0" smtClean="0"/>
          </a:p>
          <a:p>
            <a:pPr algn="ctr"/>
            <a:endParaRPr lang="it-IT" dirty="0" smtClean="0"/>
          </a:p>
          <a:p>
            <a:pPr algn="ctr"/>
            <a:endParaRPr lang="it-IT" dirty="0" smtClean="0"/>
          </a:p>
          <a:p>
            <a:pPr algn="ctr"/>
            <a:r>
              <a:rPr lang="it-IT" i="1" dirty="0" smtClean="0">
                <a:latin typeface="Comic Sans MS" pitchFamily="66" charset="0"/>
              </a:rPr>
              <a:t>Anna Colombo</a:t>
            </a:r>
          </a:p>
          <a:p>
            <a:pPr algn="ctr"/>
            <a:r>
              <a:rPr lang="it-IT" i="1" dirty="0" smtClean="0">
                <a:latin typeface="Comic Sans MS" pitchFamily="66" charset="0"/>
              </a:rPr>
              <a:t>U.O. </a:t>
            </a:r>
            <a:r>
              <a:rPr lang="it-IT" i="1" dirty="0" err="1" smtClean="0">
                <a:latin typeface="Comic Sans MS" pitchFamily="66" charset="0"/>
              </a:rPr>
              <a:t>Risk</a:t>
            </a:r>
            <a:r>
              <a:rPr lang="it-IT" i="1" dirty="0" smtClean="0">
                <a:latin typeface="Comic Sans MS" pitchFamily="66" charset="0"/>
              </a:rPr>
              <a:t> Management</a:t>
            </a:r>
            <a:endParaRPr lang="it-IT" i="1" dirty="0">
              <a:latin typeface="Comic Sans MS" pitchFamily="66" charset="0"/>
            </a:endParaRPr>
          </a:p>
        </p:txBody>
      </p:sp>
      <p:pic>
        <p:nvPicPr>
          <p:cNvPr id="1026" name="Picture 2"/>
          <p:cNvPicPr>
            <a:picLocks noChangeAspect="1" noChangeArrowheads="1"/>
          </p:cNvPicPr>
          <p:nvPr/>
        </p:nvPicPr>
        <p:blipFill>
          <a:blip r:embed="rId2" cstate="print"/>
          <a:srcRect/>
          <a:stretch>
            <a:fillRect/>
          </a:stretch>
        </p:blipFill>
        <p:spPr bwMode="auto">
          <a:xfrm>
            <a:off x="500034" y="500042"/>
            <a:ext cx="1628775" cy="1085850"/>
          </a:xfrm>
          <a:prstGeom prst="rect">
            <a:avLst/>
          </a:prstGeom>
          <a:noFill/>
          <a:ln w="9525">
            <a:noFill/>
            <a:miter lim="800000"/>
            <a:headEnd/>
            <a:tailEnd/>
          </a:ln>
          <a:effectLst/>
        </p:spPr>
      </p:pic>
      <p:pic>
        <p:nvPicPr>
          <p:cNvPr id="5" name="Immagine 4" descr="dopo l'errore medico.jpg"/>
          <p:cNvPicPr>
            <a:picLocks noChangeAspect="1"/>
          </p:cNvPicPr>
          <p:nvPr/>
        </p:nvPicPr>
        <p:blipFill>
          <a:blip r:embed="rId3" cstate="print"/>
          <a:stretch>
            <a:fillRect/>
          </a:stretch>
        </p:blipFill>
        <p:spPr>
          <a:xfrm>
            <a:off x="4786314" y="3643314"/>
            <a:ext cx="2143140" cy="151118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14282" y="214290"/>
            <a:ext cx="964413" cy="642942"/>
          </a:xfrm>
          <a:prstGeom prst="rect">
            <a:avLst/>
          </a:prstGeom>
          <a:noFill/>
          <a:ln w="9525">
            <a:noFill/>
            <a:miter lim="800000"/>
            <a:headEnd/>
            <a:tailEnd/>
          </a:ln>
          <a:effectLst/>
        </p:spPr>
      </p:pic>
      <p:sp>
        <p:nvSpPr>
          <p:cNvPr id="8" name="Segnaposto data 7"/>
          <p:cNvSpPr>
            <a:spLocks noGrp="1"/>
          </p:cNvSpPr>
          <p:nvPr>
            <p:ph type="dt" sz="half" idx="10"/>
          </p:nvPr>
        </p:nvSpPr>
        <p:spPr>
          <a:xfrm>
            <a:off x="214282" y="6429396"/>
            <a:ext cx="2002464" cy="226902"/>
          </a:xfrm>
        </p:spPr>
        <p:txBody>
          <a:bodyPr/>
          <a:lstStyle/>
          <a:p>
            <a:r>
              <a:rPr lang="it-IT" smtClean="0"/>
              <a:t>A.Colombo</a:t>
            </a:r>
            <a:endParaRPr lang="it-IT" dirty="0"/>
          </a:p>
        </p:txBody>
      </p:sp>
      <p:sp>
        <p:nvSpPr>
          <p:cNvPr id="9" name="Rettangolo 8"/>
          <p:cNvSpPr/>
          <p:nvPr/>
        </p:nvSpPr>
        <p:spPr>
          <a:xfrm>
            <a:off x="214282" y="1142984"/>
            <a:ext cx="3643338" cy="3877985"/>
          </a:xfrm>
          <a:prstGeom prst="rect">
            <a:avLst/>
          </a:prstGeom>
          <a:ln w="25400" cap="rnd">
            <a:solidFill>
              <a:schemeClr val="accent1">
                <a:lumMod val="75000"/>
              </a:schemeClr>
            </a:solidFill>
          </a:ln>
        </p:spPr>
        <p:txBody>
          <a:bodyPr wrap="square">
            <a:spAutoFit/>
          </a:bodyPr>
          <a:lstStyle/>
          <a:p>
            <a:r>
              <a:rPr lang="it-IT" sz="2400" b="1" dirty="0" smtClean="0">
                <a:solidFill>
                  <a:schemeClr val="tx2"/>
                </a:solidFill>
                <a:latin typeface="Comic Sans MS" pitchFamily="66" charset="0"/>
              </a:rPr>
              <a:t>Rischio Clinico in</a:t>
            </a:r>
          </a:p>
          <a:p>
            <a:r>
              <a:rPr lang="it-IT" sz="2400" b="1" dirty="0" smtClean="0">
                <a:solidFill>
                  <a:schemeClr val="tx2"/>
                </a:solidFill>
                <a:latin typeface="Comic Sans MS" pitchFamily="66" charset="0"/>
              </a:rPr>
              <a:t>Oncologia</a:t>
            </a:r>
          </a:p>
          <a:p>
            <a:endParaRPr lang="it-IT" sz="2400" b="1" dirty="0" smtClean="0">
              <a:solidFill>
                <a:schemeClr val="tx2"/>
              </a:solidFill>
              <a:latin typeface="Comic Sans MS" pitchFamily="66" charset="0"/>
            </a:endParaRPr>
          </a:p>
          <a:p>
            <a:pPr>
              <a:lnSpc>
                <a:spcPct val="150000"/>
              </a:lnSpc>
            </a:pPr>
            <a:r>
              <a:rPr lang="it-IT" dirty="0" smtClean="0">
                <a:latin typeface="Comic Sans MS" pitchFamily="66" charset="0"/>
              </a:rPr>
              <a:t>Nella realtà ospedaliera italiana l'oncologia è considerata la seconda specializzazione a più alto rischio di errori.</a:t>
            </a:r>
          </a:p>
          <a:p>
            <a:endParaRPr lang="it-IT" dirty="0" smtClean="0">
              <a:latin typeface="Comic Sans MS" pitchFamily="66" charset="0"/>
            </a:endParaRPr>
          </a:p>
          <a:p>
            <a:endParaRPr lang="it-IT" dirty="0" smtClean="0">
              <a:latin typeface="Comic Sans MS" pitchFamily="66" charset="0"/>
            </a:endParaRPr>
          </a:p>
          <a:p>
            <a:pPr algn="r"/>
            <a:r>
              <a:rPr lang="it-IT" sz="1000" b="1" dirty="0" smtClean="0">
                <a:latin typeface="Comic Sans MS" pitchFamily="66" charset="0"/>
              </a:rPr>
              <a:t>Commissione Tecnica sul Rischio Clinico. </a:t>
            </a:r>
            <a:r>
              <a:rPr lang="it-IT" sz="1000" b="1" dirty="0" err="1" smtClean="0">
                <a:latin typeface="Comic Sans MS" pitchFamily="66" charset="0"/>
              </a:rPr>
              <a:t>Risk</a:t>
            </a:r>
            <a:r>
              <a:rPr lang="it-IT" sz="1000" b="1" dirty="0" smtClean="0">
                <a:latin typeface="Comic Sans MS" pitchFamily="66" charset="0"/>
              </a:rPr>
              <a:t> Management in Sanità.</a:t>
            </a:r>
          </a:p>
          <a:p>
            <a:pPr algn="r"/>
            <a:r>
              <a:rPr lang="it-IT" sz="1000" dirty="0" smtClean="0">
                <a:latin typeface="Comic Sans MS" pitchFamily="66" charset="0"/>
              </a:rPr>
              <a:t>Il problema degli errori. Marzo 2004</a:t>
            </a:r>
            <a:endParaRPr lang="it-IT" sz="1000" dirty="0">
              <a:latin typeface="Comic Sans MS" pitchFamily="66" charset="0"/>
            </a:endParaRPr>
          </a:p>
        </p:txBody>
      </p:sp>
      <p:sp>
        <p:nvSpPr>
          <p:cNvPr id="10" name="Rettangolo 9"/>
          <p:cNvSpPr/>
          <p:nvPr/>
        </p:nvSpPr>
        <p:spPr>
          <a:xfrm>
            <a:off x="4071934" y="2000240"/>
            <a:ext cx="3857652" cy="4385816"/>
          </a:xfrm>
          <a:prstGeom prst="rect">
            <a:avLst/>
          </a:prstGeom>
          <a:ln w="38100" cap="rnd">
            <a:solidFill>
              <a:srgbClr val="FF0066"/>
            </a:solidFill>
          </a:ln>
        </p:spPr>
        <p:txBody>
          <a:bodyPr wrap="square">
            <a:spAutoFit/>
          </a:bodyPr>
          <a:lstStyle/>
          <a:p>
            <a:pPr algn="just"/>
            <a:r>
              <a:rPr lang="it-IT" dirty="0" smtClean="0">
                <a:latin typeface="Comic Sans MS" pitchFamily="66" charset="0"/>
              </a:rPr>
              <a:t>In oncologia la probabilità di causare eventi avversi attribuibili ad errori di terapia è elevata,</a:t>
            </a:r>
          </a:p>
          <a:p>
            <a:pPr algn="just"/>
            <a:r>
              <a:rPr lang="it-IT" dirty="0" smtClean="0">
                <a:latin typeface="Comic Sans MS" pitchFamily="66" charset="0"/>
              </a:rPr>
              <a:t>soprattutto in relazione a:</a:t>
            </a:r>
          </a:p>
          <a:p>
            <a:endParaRPr lang="it-IT" dirty="0" smtClean="0">
              <a:latin typeface="Comic Sans MS" pitchFamily="66" charset="0"/>
            </a:endParaRPr>
          </a:p>
          <a:p>
            <a:pPr>
              <a:lnSpc>
                <a:spcPct val="150000"/>
              </a:lnSpc>
            </a:pPr>
            <a:r>
              <a:rPr lang="it-IT" dirty="0" smtClean="0">
                <a:latin typeface="Comic Sans MS" pitchFamily="66" charset="0"/>
              </a:rPr>
              <a:t>o tossicità dei farmaci citotossici</a:t>
            </a:r>
          </a:p>
          <a:p>
            <a:pPr>
              <a:lnSpc>
                <a:spcPct val="150000"/>
              </a:lnSpc>
            </a:pPr>
            <a:r>
              <a:rPr lang="it-IT" dirty="0" smtClean="0">
                <a:latin typeface="Comic Sans MS" pitchFamily="66" charset="0"/>
              </a:rPr>
              <a:t>o basso indice terapeutico</a:t>
            </a:r>
          </a:p>
          <a:p>
            <a:pPr>
              <a:lnSpc>
                <a:spcPct val="150000"/>
              </a:lnSpc>
            </a:pPr>
            <a:r>
              <a:rPr lang="it-IT" dirty="0" smtClean="0">
                <a:latin typeface="Comic Sans MS" pitchFamily="66" charset="0"/>
              </a:rPr>
              <a:t>o complessità dei regimi terapeutici</a:t>
            </a:r>
          </a:p>
          <a:p>
            <a:pPr>
              <a:lnSpc>
                <a:spcPct val="150000"/>
              </a:lnSpc>
            </a:pPr>
            <a:r>
              <a:rPr lang="it-IT" dirty="0" smtClean="0">
                <a:latin typeface="Comic Sans MS" pitchFamily="66" charset="0"/>
              </a:rPr>
              <a:t>o dosaggi calcolati in base alla S.C.</a:t>
            </a:r>
          </a:p>
          <a:p>
            <a:pPr>
              <a:lnSpc>
                <a:spcPct val="150000"/>
              </a:lnSpc>
            </a:pPr>
            <a:r>
              <a:rPr lang="it-IT" dirty="0" smtClean="0">
                <a:latin typeface="Comic Sans MS" pitchFamily="66" charset="0"/>
              </a:rPr>
              <a:t>o cicli ripetuti</a:t>
            </a:r>
          </a:p>
          <a:p>
            <a:pPr>
              <a:lnSpc>
                <a:spcPct val="150000"/>
              </a:lnSpc>
            </a:pPr>
            <a:r>
              <a:rPr lang="it-IT" dirty="0" smtClean="0">
                <a:latin typeface="Comic Sans MS" pitchFamily="66" charset="0"/>
              </a:rPr>
              <a:t>o criticità paziente oncologico</a:t>
            </a:r>
            <a:endParaRPr lang="it-IT" dirty="0">
              <a:latin typeface="Comic Sans MS" pitchFamily="66" charset="0"/>
            </a:endParaRPr>
          </a:p>
        </p:txBody>
      </p:sp>
      <p:pic>
        <p:nvPicPr>
          <p:cNvPr id="6145" name="Picture 1"/>
          <p:cNvPicPr>
            <a:picLocks noChangeAspect="1" noChangeArrowheads="1"/>
          </p:cNvPicPr>
          <p:nvPr/>
        </p:nvPicPr>
        <p:blipFill>
          <a:blip r:embed="rId3" cstate="print"/>
          <a:srcRect/>
          <a:stretch>
            <a:fillRect/>
          </a:stretch>
        </p:blipFill>
        <p:spPr bwMode="auto">
          <a:xfrm>
            <a:off x="5143504" y="342872"/>
            <a:ext cx="1428760" cy="14287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228600"/>
            <a:ext cx="8610600" cy="1143000"/>
          </a:xfrm>
        </p:spPr>
        <p:txBody>
          <a:bodyPr/>
          <a:lstStyle/>
          <a:p>
            <a:pPr algn="ctr"/>
            <a:r>
              <a:rPr lang="it-IT" b="1" i="1" dirty="0">
                <a:solidFill>
                  <a:schemeClr val="tx2"/>
                </a:solidFill>
                <a:effectLst>
                  <a:outerShdw blurRad="38100" dist="38100" dir="2700000" algn="tl">
                    <a:srgbClr val="000000"/>
                  </a:outerShdw>
                </a:effectLst>
                <a:latin typeface="Comic Sans MS" pitchFamily="66" charset="0"/>
              </a:rPr>
              <a:t>Errori in oncologia </a:t>
            </a:r>
          </a:p>
        </p:txBody>
      </p:sp>
      <p:sp>
        <p:nvSpPr>
          <p:cNvPr id="20483" name="Rectangle 3"/>
          <p:cNvSpPr>
            <a:spLocks noGrp="1" noChangeArrowheads="1"/>
          </p:cNvSpPr>
          <p:nvPr>
            <p:ph type="body" idx="1"/>
          </p:nvPr>
        </p:nvSpPr>
        <p:spPr>
          <a:xfrm>
            <a:off x="457200" y="1447800"/>
            <a:ext cx="7772400" cy="4114800"/>
          </a:xfrm>
        </p:spPr>
        <p:txBody>
          <a:bodyPr/>
          <a:lstStyle/>
          <a:p>
            <a:pPr>
              <a:lnSpc>
                <a:spcPct val="90000"/>
              </a:lnSpc>
              <a:buFont typeface="Wingdings" pitchFamily="2" charset="2"/>
              <a:buNone/>
            </a:pPr>
            <a:endParaRPr lang="it-IT" b="1" dirty="0" smtClean="0">
              <a:solidFill>
                <a:srgbClr val="000099"/>
              </a:solidFill>
              <a:latin typeface="Comic Sans MS" pitchFamily="66" charset="0"/>
            </a:endParaRPr>
          </a:p>
          <a:p>
            <a:pPr>
              <a:lnSpc>
                <a:spcPct val="90000"/>
              </a:lnSpc>
              <a:buFont typeface="Wingdings" pitchFamily="2" charset="2"/>
              <a:buNone/>
            </a:pPr>
            <a:r>
              <a:rPr lang="it-IT" b="1" dirty="0" smtClean="0">
                <a:solidFill>
                  <a:srgbClr val="000099"/>
                </a:solidFill>
                <a:latin typeface="Comic Sans MS" pitchFamily="66" charset="0"/>
              </a:rPr>
              <a:t>Errore </a:t>
            </a:r>
            <a:r>
              <a:rPr lang="it-IT" b="1" dirty="0">
                <a:solidFill>
                  <a:srgbClr val="000099"/>
                </a:solidFill>
                <a:latin typeface="Comic Sans MS" pitchFamily="66" charset="0"/>
              </a:rPr>
              <a:t>nell’uso dei farmaci</a:t>
            </a:r>
          </a:p>
          <a:p>
            <a:pPr algn="ctr">
              <a:lnSpc>
                <a:spcPct val="90000"/>
              </a:lnSpc>
              <a:buFont typeface="Wingdings" pitchFamily="2" charset="2"/>
              <a:buNone/>
            </a:pPr>
            <a:r>
              <a:rPr lang="it-IT" sz="2800" dirty="0">
                <a:solidFill>
                  <a:srgbClr val="000099"/>
                </a:solidFill>
                <a:latin typeface="Comic Sans MS" pitchFamily="66" charset="0"/>
              </a:rPr>
              <a:t>          </a:t>
            </a:r>
          </a:p>
          <a:p>
            <a:pPr>
              <a:lnSpc>
                <a:spcPct val="90000"/>
              </a:lnSpc>
            </a:pPr>
            <a:r>
              <a:rPr lang="it-IT" sz="2800" dirty="0">
                <a:solidFill>
                  <a:srgbClr val="000099"/>
                </a:solidFill>
                <a:latin typeface="Comic Sans MS" pitchFamily="66" charset="0"/>
              </a:rPr>
              <a:t>Errore di distribuzione </a:t>
            </a:r>
          </a:p>
          <a:p>
            <a:pPr>
              <a:lnSpc>
                <a:spcPct val="90000"/>
              </a:lnSpc>
            </a:pPr>
            <a:r>
              <a:rPr lang="it-IT" sz="2800" dirty="0">
                <a:solidFill>
                  <a:srgbClr val="000099"/>
                </a:solidFill>
                <a:latin typeface="Comic Sans MS" pitchFamily="66" charset="0"/>
              </a:rPr>
              <a:t>Errore di preparazione</a:t>
            </a:r>
          </a:p>
          <a:p>
            <a:pPr>
              <a:lnSpc>
                <a:spcPct val="90000"/>
              </a:lnSpc>
            </a:pPr>
            <a:r>
              <a:rPr lang="it-IT" sz="2800" dirty="0">
                <a:solidFill>
                  <a:srgbClr val="000099"/>
                </a:solidFill>
                <a:latin typeface="Comic Sans MS" pitchFamily="66" charset="0"/>
              </a:rPr>
              <a:t>Errore di prescrizione</a:t>
            </a:r>
          </a:p>
          <a:p>
            <a:pPr>
              <a:lnSpc>
                <a:spcPct val="90000"/>
              </a:lnSpc>
            </a:pPr>
            <a:r>
              <a:rPr lang="it-IT" sz="2800" dirty="0">
                <a:solidFill>
                  <a:srgbClr val="000099"/>
                </a:solidFill>
                <a:latin typeface="Comic Sans MS" pitchFamily="66" charset="0"/>
              </a:rPr>
              <a:t>Errore di somministrazione</a:t>
            </a:r>
          </a:p>
          <a:p>
            <a:pPr>
              <a:lnSpc>
                <a:spcPct val="90000"/>
              </a:lnSpc>
            </a:pPr>
            <a:r>
              <a:rPr lang="it-IT" sz="2800" dirty="0">
                <a:solidFill>
                  <a:srgbClr val="000099"/>
                </a:solidFill>
                <a:latin typeface="Comic Sans MS" pitchFamily="66" charset="0"/>
              </a:rPr>
              <a:t>Errore di trascrizione</a:t>
            </a:r>
          </a:p>
          <a:p>
            <a:pPr>
              <a:lnSpc>
                <a:spcPct val="90000"/>
              </a:lnSpc>
            </a:pPr>
            <a:r>
              <a:rPr lang="it-IT" sz="2800" dirty="0">
                <a:solidFill>
                  <a:srgbClr val="000099"/>
                </a:solidFill>
                <a:latin typeface="Comic Sans MS" pitchFamily="66" charset="0"/>
              </a:rPr>
              <a:t>Errore di monitoraggio</a:t>
            </a:r>
          </a:p>
        </p:txBody>
      </p:sp>
      <p:pic>
        <p:nvPicPr>
          <p:cNvPr id="4" name="Picture 2"/>
          <p:cNvPicPr>
            <a:picLocks noChangeAspect="1" noChangeArrowheads="1"/>
          </p:cNvPicPr>
          <p:nvPr/>
        </p:nvPicPr>
        <p:blipFill>
          <a:blip r:embed="rId2" cstate="print"/>
          <a:srcRect/>
          <a:stretch>
            <a:fillRect/>
          </a:stretch>
        </p:blipFill>
        <p:spPr bwMode="auto">
          <a:xfrm>
            <a:off x="214282" y="214290"/>
            <a:ext cx="964413" cy="642942"/>
          </a:xfrm>
          <a:prstGeom prst="rect">
            <a:avLst/>
          </a:prstGeom>
          <a:noFill/>
          <a:ln w="9525">
            <a:noFill/>
            <a:miter lim="800000"/>
            <a:headEnd/>
            <a:tailEnd/>
          </a:ln>
          <a:effectLst/>
        </p:spPr>
      </p:pic>
      <p:sp>
        <p:nvSpPr>
          <p:cNvPr id="5" name="Segnaposto data 4"/>
          <p:cNvSpPr>
            <a:spLocks noGrp="1"/>
          </p:cNvSpPr>
          <p:nvPr>
            <p:ph type="dt" sz="half" idx="10"/>
          </p:nvPr>
        </p:nvSpPr>
        <p:spPr>
          <a:xfrm>
            <a:off x="0" y="6357958"/>
            <a:ext cx="1111882" cy="300054"/>
          </a:xfrm>
        </p:spPr>
        <p:txBody>
          <a:bodyPr/>
          <a:lstStyle/>
          <a:p>
            <a:r>
              <a:rPr lang="it-IT" smtClean="0"/>
              <a:t>A.Colombo</a:t>
            </a:r>
            <a:endParaRPr lang="it-IT" dirty="0"/>
          </a:p>
        </p:txBody>
      </p:sp>
      <p:pic>
        <p:nvPicPr>
          <p:cNvPr id="30721" name="Picture 1" descr="C:\Documents and Settings\Utente\Documenti\Immagini\escher_relativita.jpg"/>
          <p:cNvPicPr>
            <a:picLocks noChangeAspect="1" noChangeArrowheads="1"/>
          </p:cNvPicPr>
          <p:nvPr/>
        </p:nvPicPr>
        <p:blipFill>
          <a:blip r:embed="rId3"/>
          <a:srcRect/>
          <a:stretch>
            <a:fillRect/>
          </a:stretch>
        </p:blipFill>
        <p:spPr bwMode="auto">
          <a:xfrm>
            <a:off x="5837943" y="1928802"/>
            <a:ext cx="2051104" cy="214314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8600" y="228600"/>
            <a:ext cx="7558110" cy="1143000"/>
          </a:xfrm>
        </p:spPr>
        <p:txBody>
          <a:bodyPr/>
          <a:lstStyle/>
          <a:p>
            <a:pPr algn="ctr"/>
            <a:r>
              <a:rPr lang="it-IT" b="1" i="1" dirty="0">
                <a:solidFill>
                  <a:schemeClr val="tx2"/>
                </a:solidFill>
                <a:effectLst>
                  <a:outerShdw blurRad="38100" dist="38100" dir="2700000" algn="tl">
                    <a:srgbClr val="000000"/>
                  </a:outerShdw>
                </a:effectLst>
                <a:latin typeface="Comic Sans MS" pitchFamily="66" charset="0"/>
              </a:rPr>
              <a:t>RISCHI </a:t>
            </a:r>
            <a:r>
              <a:rPr lang="it-IT" b="1" i="1" dirty="0" err="1">
                <a:solidFill>
                  <a:schemeClr val="tx2"/>
                </a:solidFill>
                <a:effectLst>
                  <a:outerShdw blurRad="38100" dist="38100" dir="2700000" algn="tl">
                    <a:srgbClr val="000000"/>
                  </a:outerShdw>
                </a:effectLst>
                <a:latin typeface="Comic Sans MS" pitchFamily="66" charset="0"/>
              </a:rPr>
              <a:t>DI</a:t>
            </a:r>
            <a:r>
              <a:rPr lang="it-IT" b="1" i="1" dirty="0">
                <a:solidFill>
                  <a:schemeClr val="tx2"/>
                </a:solidFill>
                <a:effectLst>
                  <a:outerShdw blurRad="38100" dist="38100" dir="2700000" algn="tl">
                    <a:srgbClr val="000000"/>
                  </a:outerShdw>
                </a:effectLst>
                <a:latin typeface="Comic Sans MS" pitchFamily="66" charset="0"/>
              </a:rPr>
              <a:t> ERRORI</a:t>
            </a:r>
          </a:p>
        </p:txBody>
      </p:sp>
      <p:sp>
        <p:nvSpPr>
          <p:cNvPr id="31747" name="Rectangle 3"/>
          <p:cNvSpPr>
            <a:spLocks noGrp="1" noChangeArrowheads="1"/>
          </p:cNvSpPr>
          <p:nvPr>
            <p:ph type="body" idx="1"/>
          </p:nvPr>
        </p:nvSpPr>
        <p:spPr>
          <a:xfrm>
            <a:off x="428596" y="1928802"/>
            <a:ext cx="7186634" cy="4114800"/>
          </a:xfrm>
        </p:spPr>
        <p:txBody>
          <a:bodyPr>
            <a:normAutofit/>
          </a:bodyPr>
          <a:lstStyle/>
          <a:p>
            <a:pPr>
              <a:buFont typeface="Wingdings" pitchFamily="2" charset="2"/>
              <a:buChar char="ü"/>
            </a:pPr>
            <a:r>
              <a:rPr lang="it-IT" sz="2000" dirty="0">
                <a:solidFill>
                  <a:srgbClr val="000099"/>
                </a:solidFill>
                <a:latin typeface="Comic Sans MS" pitchFamily="66" charset="0"/>
              </a:rPr>
              <a:t>Il </a:t>
            </a:r>
            <a:r>
              <a:rPr lang="it-IT" sz="2000" b="1" dirty="0">
                <a:solidFill>
                  <a:srgbClr val="D60093"/>
                </a:solidFill>
                <a:latin typeface="Comic Sans MS" pitchFamily="66" charset="0"/>
              </a:rPr>
              <a:t>dosaggio normale </a:t>
            </a:r>
            <a:r>
              <a:rPr lang="it-IT" sz="2000" dirty="0">
                <a:solidFill>
                  <a:srgbClr val="000099"/>
                </a:solidFill>
                <a:latin typeface="Comic Sans MS" pitchFamily="66" charset="0"/>
              </a:rPr>
              <a:t>di un farmaco può variare enormemente in diverse patologie (es. </a:t>
            </a:r>
            <a:r>
              <a:rPr lang="it-IT" sz="2000" dirty="0" err="1">
                <a:solidFill>
                  <a:srgbClr val="000099"/>
                </a:solidFill>
                <a:latin typeface="Comic Sans MS" pitchFamily="66" charset="0"/>
              </a:rPr>
              <a:t>methotrexate</a:t>
            </a:r>
            <a:r>
              <a:rPr lang="it-IT" sz="2000" dirty="0">
                <a:solidFill>
                  <a:srgbClr val="000099"/>
                </a:solidFill>
                <a:latin typeface="Comic Sans MS" pitchFamily="66" charset="0"/>
              </a:rPr>
              <a:t>) </a:t>
            </a:r>
          </a:p>
          <a:p>
            <a:pPr>
              <a:buFont typeface="Wingdings" pitchFamily="2" charset="2"/>
              <a:buChar char="ü"/>
            </a:pPr>
            <a:r>
              <a:rPr lang="it-IT" sz="2000" dirty="0">
                <a:solidFill>
                  <a:srgbClr val="000099"/>
                </a:solidFill>
                <a:latin typeface="Comic Sans MS" pitchFamily="66" charset="0"/>
              </a:rPr>
              <a:t>Varia in diversi cicli la </a:t>
            </a:r>
            <a:r>
              <a:rPr lang="it-IT" sz="2000" b="1" dirty="0">
                <a:solidFill>
                  <a:srgbClr val="D60093"/>
                </a:solidFill>
                <a:latin typeface="Comic Sans MS" pitchFamily="66" charset="0"/>
              </a:rPr>
              <a:t>posologia totale e la durata di infusione </a:t>
            </a:r>
            <a:r>
              <a:rPr lang="it-IT" sz="2000" dirty="0">
                <a:solidFill>
                  <a:srgbClr val="000099"/>
                </a:solidFill>
                <a:latin typeface="Comic Sans MS" pitchFamily="66" charset="0"/>
              </a:rPr>
              <a:t>(es. 5 </a:t>
            </a:r>
            <a:r>
              <a:rPr lang="it-IT" sz="2000" dirty="0" err="1">
                <a:solidFill>
                  <a:srgbClr val="000099"/>
                </a:solidFill>
                <a:latin typeface="Comic Sans MS" pitchFamily="66" charset="0"/>
              </a:rPr>
              <a:t>fluorouracile</a:t>
            </a:r>
            <a:r>
              <a:rPr lang="it-IT" sz="2000" dirty="0">
                <a:solidFill>
                  <a:srgbClr val="000099"/>
                </a:solidFill>
                <a:latin typeface="Comic Sans MS" pitchFamily="66" charset="0"/>
              </a:rPr>
              <a:t>)</a:t>
            </a:r>
          </a:p>
          <a:p>
            <a:pPr>
              <a:buFont typeface="Wingdings" pitchFamily="2" charset="2"/>
              <a:buChar char="ü"/>
            </a:pPr>
            <a:r>
              <a:rPr lang="it-IT" sz="2000" b="1" dirty="0">
                <a:solidFill>
                  <a:srgbClr val="D60093"/>
                </a:solidFill>
                <a:latin typeface="Comic Sans MS" pitchFamily="66" charset="0"/>
              </a:rPr>
              <a:t>Combinazioni di più farmaci, con dosaggi diversi </a:t>
            </a:r>
            <a:r>
              <a:rPr lang="it-IT" sz="2000" dirty="0">
                <a:solidFill>
                  <a:srgbClr val="000099"/>
                </a:solidFill>
                <a:latin typeface="Comic Sans MS" pitchFamily="66" charset="0"/>
              </a:rPr>
              <a:t>spesso con multipli di 10 (es. FAC, CMF)</a:t>
            </a:r>
          </a:p>
          <a:p>
            <a:pPr>
              <a:buFont typeface="Wingdings" pitchFamily="2" charset="2"/>
              <a:buChar char="ü"/>
            </a:pPr>
            <a:r>
              <a:rPr lang="it-IT" sz="2000" dirty="0">
                <a:solidFill>
                  <a:srgbClr val="000099"/>
                </a:solidFill>
                <a:latin typeface="Comic Sans MS" pitchFamily="66" charset="0"/>
              </a:rPr>
              <a:t>Uso di </a:t>
            </a:r>
            <a:r>
              <a:rPr lang="it-IT" sz="2000" b="1" dirty="0">
                <a:solidFill>
                  <a:srgbClr val="D60093"/>
                </a:solidFill>
                <a:latin typeface="Comic Sans MS" pitchFamily="66" charset="0"/>
              </a:rPr>
              <a:t>sigle e abbrev</a:t>
            </a:r>
            <a:r>
              <a:rPr lang="it-IT" sz="2000" dirty="0">
                <a:solidFill>
                  <a:srgbClr val="000099"/>
                </a:solidFill>
                <a:latin typeface="Comic Sans MS" pitchFamily="66" charset="0"/>
              </a:rPr>
              <a:t>iazioni </a:t>
            </a:r>
          </a:p>
          <a:p>
            <a:pPr>
              <a:buFont typeface="Wingdings" pitchFamily="2" charset="2"/>
              <a:buChar char="ü"/>
            </a:pPr>
            <a:r>
              <a:rPr lang="it-IT" sz="2000" dirty="0">
                <a:solidFill>
                  <a:srgbClr val="000099"/>
                </a:solidFill>
                <a:latin typeface="Comic Sans MS" pitchFamily="66" charset="0"/>
              </a:rPr>
              <a:t>Uso delle </a:t>
            </a:r>
            <a:r>
              <a:rPr lang="it-IT" sz="2000" b="1" dirty="0">
                <a:solidFill>
                  <a:srgbClr val="D60093"/>
                </a:solidFill>
                <a:latin typeface="Comic Sans MS" pitchFamily="66" charset="0"/>
              </a:rPr>
              <a:t>virgole </a:t>
            </a:r>
          </a:p>
          <a:p>
            <a:pPr>
              <a:buFont typeface="Wingdings" pitchFamily="2" charset="2"/>
              <a:buChar char="ü"/>
            </a:pPr>
            <a:r>
              <a:rPr lang="it-IT" sz="2000" dirty="0">
                <a:solidFill>
                  <a:srgbClr val="000099"/>
                </a:solidFill>
                <a:latin typeface="Comic Sans MS" pitchFamily="66" charset="0"/>
              </a:rPr>
              <a:t>Dosaggio totale del ciclo somministrato ogni giorno del ciclo stesso (es. </a:t>
            </a:r>
            <a:r>
              <a:rPr lang="it-IT" sz="2000" dirty="0" err="1">
                <a:solidFill>
                  <a:srgbClr val="000099"/>
                </a:solidFill>
                <a:latin typeface="Comic Sans MS" pitchFamily="66" charset="0"/>
              </a:rPr>
              <a:t>cisplatino</a:t>
            </a:r>
            <a:r>
              <a:rPr lang="it-IT" sz="2000" dirty="0">
                <a:solidFill>
                  <a:srgbClr val="000099"/>
                </a:solidFill>
                <a:latin typeface="Comic Sans MS" pitchFamily="66" charset="0"/>
              </a:rPr>
              <a:t> e </a:t>
            </a:r>
            <a:r>
              <a:rPr lang="it-IT" sz="2000" dirty="0" err="1">
                <a:solidFill>
                  <a:srgbClr val="000099"/>
                </a:solidFill>
                <a:latin typeface="Comic Sans MS" pitchFamily="66" charset="0"/>
              </a:rPr>
              <a:t>vepeside</a:t>
            </a:r>
            <a:r>
              <a:rPr lang="it-IT" sz="2000" dirty="0">
                <a:solidFill>
                  <a:srgbClr val="000099"/>
                </a:solidFill>
                <a:latin typeface="Comic Sans MS" pitchFamily="66" charset="0"/>
              </a:rPr>
              <a:t>)</a:t>
            </a:r>
          </a:p>
          <a:p>
            <a:pPr>
              <a:buFont typeface="Wingdings" pitchFamily="2" charset="2"/>
              <a:buChar char="ü"/>
            </a:pPr>
            <a:endParaRPr lang="it-IT" sz="2000" dirty="0">
              <a:solidFill>
                <a:srgbClr val="000099"/>
              </a:solidFill>
              <a:latin typeface="Comic Sans MS" pitchFamily="66" charset="0"/>
            </a:endParaRPr>
          </a:p>
        </p:txBody>
      </p:sp>
      <p:pic>
        <p:nvPicPr>
          <p:cNvPr id="4" name="Picture 2"/>
          <p:cNvPicPr>
            <a:picLocks noChangeAspect="1" noChangeArrowheads="1"/>
          </p:cNvPicPr>
          <p:nvPr/>
        </p:nvPicPr>
        <p:blipFill>
          <a:blip r:embed="rId2" cstate="print"/>
          <a:srcRect/>
          <a:stretch>
            <a:fillRect/>
          </a:stretch>
        </p:blipFill>
        <p:spPr bwMode="auto">
          <a:xfrm>
            <a:off x="214282" y="214290"/>
            <a:ext cx="964413" cy="642942"/>
          </a:xfrm>
          <a:prstGeom prst="rect">
            <a:avLst/>
          </a:prstGeom>
          <a:noFill/>
          <a:ln w="9525">
            <a:noFill/>
            <a:miter lim="800000"/>
            <a:headEnd/>
            <a:tailEnd/>
          </a:ln>
          <a:effectLst/>
        </p:spPr>
      </p:pic>
      <p:sp>
        <p:nvSpPr>
          <p:cNvPr id="5" name="Segnaposto data 4"/>
          <p:cNvSpPr>
            <a:spLocks noGrp="1"/>
          </p:cNvSpPr>
          <p:nvPr>
            <p:ph type="dt" sz="half" idx="10"/>
          </p:nvPr>
        </p:nvSpPr>
        <p:spPr>
          <a:xfrm>
            <a:off x="0" y="6429396"/>
            <a:ext cx="2002464" cy="226902"/>
          </a:xfrm>
        </p:spPr>
        <p:txBody>
          <a:bodyPr/>
          <a:lstStyle/>
          <a:p>
            <a:r>
              <a:rPr lang="it-IT" smtClean="0"/>
              <a:t>A.Colombo</a:t>
            </a:r>
            <a:endParaRPr lang="it-IT"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42910" y="228600"/>
            <a:ext cx="7286676" cy="1143000"/>
          </a:xfrm>
        </p:spPr>
        <p:txBody>
          <a:bodyPr/>
          <a:lstStyle/>
          <a:p>
            <a:pPr algn="ctr"/>
            <a:r>
              <a:rPr lang="it-IT" b="1" i="1" dirty="0">
                <a:solidFill>
                  <a:schemeClr val="tx2">
                    <a:lumMod val="75000"/>
                  </a:schemeClr>
                </a:solidFill>
                <a:effectLst>
                  <a:outerShdw blurRad="38100" dist="38100" dir="2700000" algn="tl">
                    <a:srgbClr val="000000"/>
                  </a:outerShdw>
                </a:effectLst>
                <a:latin typeface="Comic Sans MS" pitchFamily="66" charset="0"/>
              </a:rPr>
              <a:t>Errori in oncologia </a:t>
            </a:r>
          </a:p>
        </p:txBody>
      </p:sp>
      <p:sp>
        <p:nvSpPr>
          <p:cNvPr id="22531" name="Rectangle 3"/>
          <p:cNvSpPr>
            <a:spLocks noGrp="1" noChangeArrowheads="1"/>
          </p:cNvSpPr>
          <p:nvPr>
            <p:ph type="body" idx="1"/>
          </p:nvPr>
        </p:nvSpPr>
        <p:spPr>
          <a:xfrm>
            <a:off x="357158" y="2000240"/>
            <a:ext cx="6915168" cy="4648200"/>
          </a:xfrm>
        </p:spPr>
        <p:txBody>
          <a:bodyPr/>
          <a:lstStyle/>
          <a:p>
            <a:pPr>
              <a:buFont typeface="Wingdings" pitchFamily="2" charset="2"/>
              <a:buNone/>
            </a:pPr>
            <a:r>
              <a:rPr lang="it-IT" sz="2400" b="1" dirty="0">
                <a:solidFill>
                  <a:srgbClr val="000099"/>
                </a:solidFill>
                <a:latin typeface="Comic Sans MS" pitchFamily="66" charset="0"/>
              </a:rPr>
              <a:t>Errore nell’uso di presidi, materiali </a:t>
            </a:r>
            <a:r>
              <a:rPr lang="it-IT" sz="2400" b="1" dirty="0" smtClean="0">
                <a:solidFill>
                  <a:srgbClr val="000099"/>
                </a:solidFill>
                <a:latin typeface="Comic Sans MS" pitchFamily="66" charset="0"/>
              </a:rPr>
              <a:t>o</a:t>
            </a:r>
          </a:p>
          <a:p>
            <a:pPr>
              <a:buFont typeface="Wingdings" pitchFamily="2" charset="2"/>
              <a:buNone/>
            </a:pPr>
            <a:r>
              <a:rPr lang="it-IT" sz="2400" b="1" dirty="0" smtClean="0">
                <a:solidFill>
                  <a:srgbClr val="000099"/>
                </a:solidFill>
                <a:latin typeface="Comic Sans MS" pitchFamily="66" charset="0"/>
              </a:rPr>
              <a:t>apparecchiature    </a:t>
            </a:r>
          </a:p>
          <a:p>
            <a:pPr>
              <a:buFont typeface="Wingdings" pitchFamily="2" charset="2"/>
              <a:buNone/>
            </a:pPr>
            <a:r>
              <a:rPr lang="it-IT" sz="2400" b="1" dirty="0" smtClean="0">
                <a:solidFill>
                  <a:srgbClr val="000099"/>
                </a:solidFill>
                <a:latin typeface="Comic Sans MS" pitchFamily="66" charset="0"/>
              </a:rPr>
              <a:t>   </a:t>
            </a:r>
            <a:endParaRPr lang="it-IT" sz="2400" b="1" dirty="0">
              <a:solidFill>
                <a:srgbClr val="000099"/>
              </a:solidFill>
              <a:latin typeface="Comic Sans MS" pitchFamily="66" charset="0"/>
            </a:endParaRPr>
          </a:p>
          <a:p>
            <a:r>
              <a:rPr lang="it-IT" sz="2400" dirty="0">
                <a:solidFill>
                  <a:srgbClr val="000099"/>
                </a:solidFill>
                <a:latin typeface="Comic Sans MS" pitchFamily="66" charset="0"/>
              </a:rPr>
              <a:t>Istruzioni inadeguate  </a:t>
            </a:r>
          </a:p>
          <a:p>
            <a:r>
              <a:rPr lang="it-IT" sz="2400" dirty="0">
                <a:solidFill>
                  <a:srgbClr val="000099"/>
                </a:solidFill>
                <a:latin typeface="Comic Sans MS" pitchFamily="66" charset="0"/>
              </a:rPr>
              <a:t>Malfunzionamento per cause tecniche</a:t>
            </a:r>
          </a:p>
          <a:p>
            <a:r>
              <a:rPr lang="it-IT" sz="2400" dirty="0">
                <a:solidFill>
                  <a:srgbClr val="000099"/>
                </a:solidFill>
                <a:latin typeface="Comic Sans MS" pitchFamily="66" charset="0"/>
              </a:rPr>
              <a:t>Malfunzionamento per errore d’uso</a:t>
            </a:r>
          </a:p>
          <a:p>
            <a:r>
              <a:rPr lang="it-IT" sz="2400" dirty="0">
                <a:solidFill>
                  <a:srgbClr val="000099"/>
                </a:solidFill>
                <a:latin typeface="Comic Sans MS" pitchFamily="66" charset="0"/>
              </a:rPr>
              <a:t>Manutenzione inadeguata </a:t>
            </a:r>
          </a:p>
          <a:p>
            <a:r>
              <a:rPr lang="it-IT" sz="2400" dirty="0">
                <a:solidFill>
                  <a:srgbClr val="000099"/>
                </a:solidFill>
                <a:latin typeface="Comic Sans MS" pitchFamily="66" charset="0"/>
              </a:rPr>
              <a:t>Uso in condizioni non appropriate</a:t>
            </a:r>
          </a:p>
          <a:p>
            <a:r>
              <a:rPr lang="it-IT" sz="2400" dirty="0">
                <a:solidFill>
                  <a:srgbClr val="000099"/>
                </a:solidFill>
                <a:latin typeface="Comic Sans MS" pitchFamily="66" charset="0"/>
              </a:rPr>
              <a:t>Uso oltre i limiti di durata previsti </a:t>
            </a:r>
          </a:p>
          <a:p>
            <a:endParaRPr lang="it-IT" dirty="0">
              <a:solidFill>
                <a:srgbClr val="FFFF00"/>
              </a:solidFill>
            </a:endParaRPr>
          </a:p>
        </p:txBody>
      </p:sp>
      <p:pic>
        <p:nvPicPr>
          <p:cNvPr id="4" name="Picture 2"/>
          <p:cNvPicPr>
            <a:picLocks noChangeAspect="1" noChangeArrowheads="1"/>
          </p:cNvPicPr>
          <p:nvPr/>
        </p:nvPicPr>
        <p:blipFill>
          <a:blip r:embed="rId2" cstate="print"/>
          <a:srcRect/>
          <a:stretch>
            <a:fillRect/>
          </a:stretch>
        </p:blipFill>
        <p:spPr bwMode="auto">
          <a:xfrm>
            <a:off x="214282" y="214290"/>
            <a:ext cx="964413" cy="642942"/>
          </a:xfrm>
          <a:prstGeom prst="rect">
            <a:avLst/>
          </a:prstGeom>
          <a:noFill/>
          <a:ln w="9525">
            <a:noFill/>
            <a:miter lim="800000"/>
            <a:headEnd/>
            <a:tailEnd/>
          </a:ln>
          <a:effectLst/>
        </p:spPr>
      </p:pic>
      <p:sp>
        <p:nvSpPr>
          <p:cNvPr id="5" name="Segnaposto data 4"/>
          <p:cNvSpPr>
            <a:spLocks noGrp="1"/>
          </p:cNvSpPr>
          <p:nvPr>
            <p:ph type="dt" sz="half" idx="10"/>
          </p:nvPr>
        </p:nvSpPr>
        <p:spPr>
          <a:xfrm>
            <a:off x="0" y="6429396"/>
            <a:ext cx="2002464" cy="226902"/>
          </a:xfrm>
        </p:spPr>
        <p:txBody>
          <a:bodyPr/>
          <a:lstStyle/>
          <a:p>
            <a:r>
              <a:rPr lang="it-IT" smtClean="0"/>
              <a:t>A.Colombo</a:t>
            </a:r>
            <a:endParaRPr lang="it-IT" dirty="0"/>
          </a:p>
        </p:txBody>
      </p:sp>
      <p:pic>
        <p:nvPicPr>
          <p:cNvPr id="28673" name="Picture 1" descr="C:\Documents and Settings\Utente\Documenti\Immagini\escher_relativita.jpg"/>
          <p:cNvPicPr>
            <a:picLocks noChangeAspect="1" noChangeArrowheads="1"/>
          </p:cNvPicPr>
          <p:nvPr/>
        </p:nvPicPr>
        <p:blipFill>
          <a:blip r:embed="rId3"/>
          <a:srcRect/>
          <a:stretch>
            <a:fillRect/>
          </a:stretch>
        </p:blipFill>
        <p:spPr bwMode="auto">
          <a:xfrm>
            <a:off x="6215074" y="1785926"/>
            <a:ext cx="1838324" cy="192081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000100" y="228600"/>
            <a:ext cx="6572296" cy="1143000"/>
          </a:xfrm>
        </p:spPr>
        <p:txBody>
          <a:bodyPr/>
          <a:lstStyle/>
          <a:p>
            <a:pPr algn="ctr"/>
            <a:r>
              <a:rPr lang="it-IT" b="1" i="1" dirty="0">
                <a:solidFill>
                  <a:schemeClr val="tx2">
                    <a:lumMod val="75000"/>
                  </a:schemeClr>
                </a:solidFill>
                <a:effectLst>
                  <a:outerShdw blurRad="38100" dist="38100" dir="2700000" algn="tl">
                    <a:srgbClr val="000000"/>
                  </a:outerShdw>
                </a:effectLst>
                <a:latin typeface="Comic Sans MS" pitchFamily="66" charset="0"/>
              </a:rPr>
              <a:t>Errori in oncologia </a:t>
            </a:r>
          </a:p>
        </p:txBody>
      </p:sp>
      <p:sp>
        <p:nvSpPr>
          <p:cNvPr id="23555" name="Rectangle 3"/>
          <p:cNvSpPr>
            <a:spLocks noGrp="1" noChangeArrowheads="1"/>
          </p:cNvSpPr>
          <p:nvPr>
            <p:ph type="body" idx="1"/>
          </p:nvPr>
        </p:nvSpPr>
        <p:spPr>
          <a:xfrm>
            <a:off x="285720" y="1643050"/>
            <a:ext cx="6758006" cy="4114800"/>
          </a:xfrm>
        </p:spPr>
        <p:txBody>
          <a:bodyPr>
            <a:normAutofit lnSpcReduction="10000"/>
          </a:bodyPr>
          <a:lstStyle/>
          <a:p>
            <a:pPr>
              <a:lnSpc>
                <a:spcPct val="90000"/>
              </a:lnSpc>
              <a:buFont typeface="Wingdings" pitchFamily="2" charset="2"/>
              <a:buNone/>
            </a:pPr>
            <a:r>
              <a:rPr lang="it-IT" sz="2400" b="1" dirty="0">
                <a:solidFill>
                  <a:srgbClr val="000099"/>
                </a:solidFill>
                <a:latin typeface="Comic Sans MS" pitchFamily="66" charset="0"/>
              </a:rPr>
              <a:t>Errori nella tempistica e nell’organizzazione</a:t>
            </a:r>
          </a:p>
          <a:p>
            <a:pPr>
              <a:lnSpc>
                <a:spcPct val="90000"/>
              </a:lnSpc>
            </a:pPr>
            <a:r>
              <a:rPr lang="it-IT" sz="2400" dirty="0">
                <a:solidFill>
                  <a:srgbClr val="000099"/>
                </a:solidFill>
                <a:latin typeface="Comic Sans MS" pitchFamily="66" charset="0"/>
              </a:rPr>
              <a:t>Ritardo nel trattamento farmacologico</a:t>
            </a:r>
          </a:p>
          <a:p>
            <a:pPr>
              <a:lnSpc>
                <a:spcPct val="90000"/>
              </a:lnSpc>
            </a:pPr>
            <a:r>
              <a:rPr lang="it-IT" sz="2400" dirty="0">
                <a:solidFill>
                  <a:srgbClr val="000099"/>
                </a:solidFill>
                <a:latin typeface="Comic Sans MS" pitchFamily="66" charset="0"/>
              </a:rPr>
              <a:t>Esami urgenti eseguiti con ritardo</a:t>
            </a:r>
          </a:p>
          <a:p>
            <a:pPr>
              <a:lnSpc>
                <a:spcPct val="90000"/>
              </a:lnSpc>
            </a:pPr>
            <a:r>
              <a:rPr lang="it-IT" sz="2400" dirty="0">
                <a:solidFill>
                  <a:srgbClr val="000099"/>
                </a:solidFill>
                <a:latin typeface="Comic Sans MS" pitchFamily="66" charset="0"/>
              </a:rPr>
              <a:t>Ritardo per motivi organizzativi (liste d’attesa, carenze di personale e di spazi).</a:t>
            </a:r>
          </a:p>
          <a:p>
            <a:pPr>
              <a:lnSpc>
                <a:spcPct val="90000"/>
              </a:lnSpc>
              <a:buFont typeface="Wingdings" pitchFamily="2" charset="2"/>
              <a:buNone/>
            </a:pPr>
            <a:endParaRPr lang="it-IT" sz="2400" dirty="0">
              <a:solidFill>
                <a:srgbClr val="000099"/>
              </a:solidFill>
              <a:latin typeface="Comic Sans MS" pitchFamily="66" charset="0"/>
            </a:endParaRPr>
          </a:p>
          <a:p>
            <a:pPr>
              <a:lnSpc>
                <a:spcPct val="90000"/>
              </a:lnSpc>
              <a:buFont typeface="Wingdings" pitchFamily="2" charset="2"/>
              <a:buNone/>
            </a:pPr>
            <a:r>
              <a:rPr lang="it-IT" sz="2400" b="1" dirty="0">
                <a:solidFill>
                  <a:srgbClr val="000099"/>
                </a:solidFill>
                <a:latin typeface="Comic Sans MS" pitchFamily="66" charset="0"/>
              </a:rPr>
              <a:t>Errori nell’identificazione del paziente</a:t>
            </a:r>
          </a:p>
          <a:p>
            <a:pPr>
              <a:lnSpc>
                <a:spcPct val="90000"/>
              </a:lnSpc>
            </a:pPr>
            <a:r>
              <a:rPr lang="it-IT" sz="2400" dirty="0">
                <a:solidFill>
                  <a:srgbClr val="000099"/>
                </a:solidFill>
                <a:latin typeface="Comic Sans MS" pitchFamily="66" charset="0"/>
              </a:rPr>
              <a:t>Attribuzione di referti alla persona sbagliata</a:t>
            </a:r>
          </a:p>
          <a:p>
            <a:pPr>
              <a:lnSpc>
                <a:spcPct val="90000"/>
              </a:lnSpc>
            </a:pPr>
            <a:r>
              <a:rPr lang="it-IT" sz="2400" dirty="0">
                <a:solidFill>
                  <a:srgbClr val="000099"/>
                </a:solidFill>
                <a:latin typeface="Comic Sans MS" pitchFamily="66" charset="0"/>
              </a:rPr>
              <a:t>Esecuzione di esami alla persona sbagliata</a:t>
            </a:r>
          </a:p>
          <a:p>
            <a:pPr>
              <a:lnSpc>
                <a:spcPct val="90000"/>
              </a:lnSpc>
            </a:pPr>
            <a:r>
              <a:rPr lang="it-IT" sz="2400" dirty="0">
                <a:solidFill>
                  <a:srgbClr val="000099"/>
                </a:solidFill>
                <a:latin typeface="Comic Sans MS" pitchFamily="66" charset="0"/>
              </a:rPr>
              <a:t>Esecuzione di terapia alla persona sbagliata</a:t>
            </a:r>
          </a:p>
          <a:p>
            <a:pPr>
              <a:lnSpc>
                <a:spcPct val="90000"/>
              </a:lnSpc>
            </a:pPr>
            <a:endParaRPr lang="it-IT" sz="2800" dirty="0">
              <a:solidFill>
                <a:srgbClr val="FFFF00"/>
              </a:solidFill>
            </a:endParaRPr>
          </a:p>
        </p:txBody>
      </p:sp>
      <p:pic>
        <p:nvPicPr>
          <p:cNvPr id="4" name="Picture 2"/>
          <p:cNvPicPr>
            <a:picLocks noChangeAspect="1" noChangeArrowheads="1"/>
          </p:cNvPicPr>
          <p:nvPr/>
        </p:nvPicPr>
        <p:blipFill>
          <a:blip r:embed="rId2" cstate="print"/>
          <a:srcRect/>
          <a:stretch>
            <a:fillRect/>
          </a:stretch>
        </p:blipFill>
        <p:spPr bwMode="auto">
          <a:xfrm>
            <a:off x="214282" y="214290"/>
            <a:ext cx="964413" cy="642942"/>
          </a:xfrm>
          <a:prstGeom prst="rect">
            <a:avLst/>
          </a:prstGeom>
          <a:noFill/>
          <a:ln w="9525">
            <a:noFill/>
            <a:miter lim="800000"/>
            <a:headEnd/>
            <a:tailEnd/>
          </a:ln>
          <a:effectLst/>
        </p:spPr>
      </p:pic>
      <p:sp>
        <p:nvSpPr>
          <p:cNvPr id="5" name="Segnaposto data 4"/>
          <p:cNvSpPr>
            <a:spLocks noGrp="1"/>
          </p:cNvSpPr>
          <p:nvPr>
            <p:ph type="dt" sz="half" idx="10"/>
          </p:nvPr>
        </p:nvSpPr>
        <p:spPr/>
        <p:txBody>
          <a:bodyPr/>
          <a:lstStyle/>
          <a:p>
            <a:r>
              <a:rPr lang="it-IT" smtClean="0"/>
              <a:t>A.Colombo</a:t>
            </a:r>
            <a:endParaRPr lang="it-IT"/>
          </a:p>
        </p:txBody>
      </p:sp>
      <p:pic>
        <p:nvPicPr>
          <p:cNvPr id="27649" name="Picture 1" descr="C:\Documents and Settings\Utente\Documenti\Immagini\escher_relativita.jpg"/>
          <p:cNvPicPr>
            <a:picLocks noChangeAspect="1" noChangeArrowheads="1"/>
          </p:cNvPicPr>
          <p:nvPr/>
        </p:nvPicPr>
        <p:blipFill>
          <a:blip r:embed="rId3"/>
          <a:srcRect/>
          <a:stretch>
            <a:fillRect/>
          </a:stretch>
        </p:blipFill>
        <p:spPr bwMode="auto">
          <a:xfrm>
            <a:off x="6643702" y="3143248"/>
            <a:ext cx="1481134" cy="154759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785786" y="228600"/>
            <a:ext cx="7215238" cy="1143000"/>
          </a:xfrm>
        </p:spPr>
        <p:txBody>
          <a:bodyPr/>
          <a:lstStyle/>
          <a:p>
            <a:pPr algn="ctr"/>
            <a:r>
              <a:rPr lang="it-IT" b="1" i="1" dirty="0">
                <a:solidFill>
                  <a:schemeClr val="tx2">
                    <a:lumMod val="75000"/>
                  </a:schemeClr>
                </a:solidFill>
                <a:effectLst>
                  <a:outerShdw blurRad="38100" dist="38100" dir="2700000" algn="tl">
                    <a:srgbClr val="000000"/>
                  </a:outerShdw>
                </a:effectLst>
                <a:latin typeface="Comic Sans MS" pitchFamily="66" charset="0"/>
              </a:rPr>
              <a:t>Errori in oncologia </a:t>
            </a:r>
          </a:p>
        </p:txBody>
      </p:sp>
      <p:sp>
        <p:nvSpPr>
          <p:cNvPr id="24579" name="Rectangle 3"/>
          <p:cNvSpPr>
            <a:spLocks noGrp="1" noChangeArrowheads="1"/>
          </p:cNvSpPr>
          <p:nvPr>
            <p:ph type="body" idx="1"/>
          </p:nvPr>
        </p:nvSpPr>
        <p:spPr>
          <a:xfrm>
            <a:off x="500034" y="2143116"/>
            <a:ext cx="6543692" cy="4114800"/>
          </a:xfrm>
        </p:spPr>
        <p:txBody>
          <a:bodyPr>
            <a:normAutofit fontScale="85000" lnSpcReduction="20000"/>
          </a:bodyPr>
          <a:lstStyle/>
          <a:p>
            <a:pPr>
              <a:lnSpc>
                <a:spcPct val="90000"/>
              </a:lnSpc>
              <a:buFont typeface="Wingdings" pitchFamily="2" charset="2"/>
              <a:buNone/>
            </a:pPr>
            <a:r>
              <a:rPr lang="it-IT" b="1" dirty="0">
                <a:solidFill>
                  <a:srgbClr val="000099"/>
                </a:solidFill>
                <a:latin typeface="Comic Sans MS" pitchFamily="66" charset="0"/>
              </a:rPr>
              <a:t>Errori da insufficiente conoscenza del </a:t>
            </a:r>
            <a:endParaRPr lang="it-IT" b="1" dirty="0" smtClean="0">
              <a:solidFill>
                <a:srgbClr val="000099"/>
              </a:solidFill>
              <a:latin typeface="Comic Sans MS" pitchFamily="66" charset="0"/>
            </a:endParaRPr>
          </a:p>
          <a:p>
            <a:pPr>
              <a:lnSpc>
                <a:spcPct val="90000"/>
              </a:lnSpc>
              <a:buFont typeface="Wingdings" pitchFamily="2" charset="2"/>
              <a:buNone/>
            </a:pPr>
            <a:r>
              <a:rPr lang="it-IT" b="1" dirty="0" smtClean="0">
                <a:solidFill>
                  <a:srgbClr val="000099"/>
                </a:solidFill>
                <a:latin typeface="Comic Sans MS" pitchFamily="66" charset="0"/>
              </a:rPr>
              <a:t>Paziente</a:t>
            </a:r>
          </a:p>
          <a:p>
            <a:pPr>
              <a:lnSpc>
                <a:spcPct val="90000"/>
              </a:lnSpc>
              <a:buFont typeface="Wingdings" pitchFamily="2" charset="2"/>
              <a:buNone/>
            </a:pPr>
            <a:endParaRPr lang="it-IT" b="1" dirty="0">
              <a:solidFill>
                <a:srgbClr val="000099"/>
              </a:solidFill>
              <a:latin typeface="Comic Sans MS" pitchFamily="66" charset="0"/>
            </a:endParaRPr>
          </a:p>
          <a:p>
            <a:pPr>
              <a:lnSpc>
                <a:spcPct val="90000"/>
              </a:lnSpc>
            </a:pPr>
            <a:r>
              <a:rPr lang="it-IT" dirty="0">
                <a:solidFill>
                  <a:srgbClr val="000099"/>
                </a:solidFill>
                <a:latin typeface="Comic Sans MS" pitchFamily="66" charset="0"/>
              </a:rPr>
              <a:t>Anamnesi prossima assente o insufficiente</a:t>
            </a:r>
          </a:p>
          <a:p>
            <a:pPr>
              <a:lnSpc>
                <a:spcPct val="90000"/>
              </a:lnSpc>
            </a:pPr>
            <a:r>
              <a:rPr lang="it-IT" dirty="0">
                <a:solidFill>
                  <a:srgbClr val="000099"/>
                </a:solidFill>
                <a:latin typeface="Comic Sans MS" pitchFamily="66" charset="0"/>
              </a:rPr>
              <a:t>Anamnesi remota assente o insufficiente</a:t>
            </a:r>
          </a:p>
          <a:p>
            <a:pPr>
              <a:lnSpc>
                <a:spcPct val="90000"/>
              </a:lnSpc>
            </a:pPr>
            <a:r>
              <a:rPr lang="it-IT" dirty="0">
                <a:solidFill>
                  <a:srgbClr val="000099"/>
                </a:solidFill>
                <a:latin typeface="Comic Sans MS" pitchFamily="66" charset="0"/>
              </a:rPr>
              <a:t>Visita clinica incompleta</a:t>
            </a:r>
          </a:p>
          <a:p>
            <a:pPr>
              <a:lnSpc>
                <a:spcPct val="90000"/>
              </a:lnSpc>
            </a:pPr>
            <a:endParaRPr lang="it-IT" dirty="0">
              <a:solidFill>
                <a:srgbClr val="000099"/>
              </a:solidFill>
              <a:latin typeface="Comic Sans MS" pitchFamily="66" charset="0"/>
            </a:endParaRPr>
          </a:p>
          <a:p>
            <a:pPr>
              <a:lnSpc>
                <a:spcPct val="90000"/>
              </a:lnSpc>
              <a:buFont typeface="Wingdings" pitchFamily="2" charset="2"/>
              <a:buNone/>
            </a:pPr>
            <a:r>
              <a:rPr lang="it-IT" b="1" dirty="0">
                <a:solidFill>
                  <a:srgbClr val="000099"/>
                </a:solidFill>
                <a:latin typeface="Comic Sans MS" pitchFamily="66" charset="0"/>
              </a:rPr>
              <a:t>Errori da deficitarie </a:t>
            </a:r>
            <a:r>
              <a:rPr lang="it-IT" b="1" dirty="0" smtClean="0">
                <a:solidFill>
                  <a:srgbClr val="000099"/>
                </a:solidFill>
                <a:latin typeface="Comic Sans MS" pitchFamily="66" charset="0"/>
              </a:rPr>
              <a:t>documentazioni</a:t>
            </a:r>
          </a:p>
          <a:p>
            <a:pPr>
              <a:lnSpc>
                <a:spcPct val="90000"/>
              </a:lnSpc>
              <a:buFont typeface="Wingdings" pitchFamily="2" charset="2"/>
              <a:buNone/>
            </a:pPr>
            <a:endParaRPr lang="it-IT" b="1" dirty="0">
              <a:solidFill>
                <a:srgbClr val="000099"/>
              </a:solidFill>
              <a:latin typeface="Comic Sans MS" pitchFamily="66" charset="0"/>
            </a:endParaRPr>
          </a:p>
          <a:p>
            <a:pPr>
              <a:lnSpc>
                <a:spcPct val="90000"/>
              </a:lnSpc>
            </a:pPr>
            <a:r>
              <a:rPr lang="it-IT" dirty="0">
                <a:solidFill>
                  <a:srgbClr val="000099"/>
                </a:solidFill>
                <a:latin typeface="Comic Sans MS" pitchFamily="66" charset="0"/>
              </a:rPr>
              <a:t>Carente documentazione in cartella</a:t>
            </a:r>
          </a:p>
          <a:p>
            <a:pPr>
              <a:lnSpc>
                <a:spcPct val="90000"/>
              </a:lnSpc>
            </a:pPr>
            <a:r>
              <a:rPr lang="it-IT" dirty="0">
                <a:solidFill>
                  <a:srgbClr val="000099"/>
                </a:solidFill>
                <a:latin typeface="Comic Sans MS" pitchFamily="66" charset="0"/>
              </a:rPr>
              <a:t>Diario clinico non aggiornato</a:t>
            </a:r>
          </a:p>
          <a:p>
            <a:pPr>
              <a:lnSpc>
                <a:spcPct val="90000"/>
              </a:lnSpc>
            </a:pPr>
            <a:r>
              <a:rPr lang="it-IT" dirty="0">
                <a:solidFill>
                  <a:srgbClr val="000099"/>
                </a:solidFill>
                <a:latin typeface="Comic Sans MS" pitchFamily="66" charset="0"/>
              </a:rPr>
              <a:t>Diario clinico non leggibile o carente</a:t>
            </a:r>
          </a:p>
          <a:p>
            <a:pPr>
              <a:lnSpc>
                <a:spcPct val="90000"/>
              </a:lnSpc>
            </a:pPr>
            <a:r>
              <a:rPr lang="it-IT" dirty="0">
                <a:solidFill>
                  <a:srgbClr val="000099"/>
                </a:solidFill>
                <a:latin typeface="Comic Sans MS" pitchFamily="66" charset="0"/>
              </a:rPr>
              <a:t>Parametri vitali non trascritti</a:t>
            </a:r>
          </a:p>
          <a:p>
            <a:pPr>
              <a:lnSpc>
                <a:spcPct val="90000"/>
              </a:lnSpc>
              <a:buFont typeface="Wingdings" pitchFamily="2" charset="2"/>
              <a:buNone/>
            </a:pPr>
            <a:endParaRPr lang="it-IT" sz="2800" dirty="0">
              <a:solidFill>
                <a:srgbClr val="FFFF00"/>
              </a:solidFill>
            </a:endParaRPr>
          </a:p>
        </p:txBody>
      </p:sp>
      <p:pic>
        <p:nvPicPr>
          <p:cNvPr id="4" name="Picture 2"/>
          <p:cNvPicPr>
            <a:picLocks noChangeAspect="1" noChangeArrowheads="1"/>
          </p:cNvPicPr>
          <p:nvPr/>
        </p:nvPicPr>
        <p:blipFill>
          <a:blip r:embed="rId2" cstate="print"/>
          <a:srcRect/>
          <a:stretch>
            <a:fillRect/>
          </a:stretch>
        </p:blipFill>
        <p:spPr bwMode="auto">
          <a:xfrm>
            <a:off x="214282" y="214290"/>
            <a:ext cx="964413" cy="642942"/>
          </a:xfrm>
          <a:prstGeom prst="rect">
            <a:avLst/>
          </a:prstGeom>
          <a:noFill/>
          <a:ln w="9525">
            <a:noFill/>
            <a:miter lim="800000"/>
            <a:headEnd/>
            <a:tailEnd/>
          </a:ln>
          <a:effectLst/>
        </p:spPr>
      </p:pic>
      <p:sp>
        <p:nvSpPr>
          <p:cNvPr id="5" name="Segnaposto data 4"/>
          <p:cNvSpPr>
            <a:spLocks noGrp="1"/>
          </p:cNvSpPr>
          <p:nvPr>
            <p:ph type="dt" sz="half" idx="10"/>
          </p:nvPr>
        </p:nvSpPr>
        <p:spPr>
          <a:xfrm>
            <a:off x="0" y="6429396"/>
            <a:ext cx="2002464" cy="226902"/>
          </a:xfrm>
        </p:spPr>
        <p:txBody>
          <a:bodyPr/>
          <a:lstStyle/>
          <a:p>
            <a:r>
              <a:rPr lang="it-IT" smtClean="0"/>
              <a:t>A.Colombo</a:t>
            </a:r>
            <a:endParaRPr lang="it-IT"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14282" y="214290"/>
            <a:ext cx="964413" cy="642942"/>
          </a:xfrm>
          <a:prstGeom prst="rect">
            <a:avLst/>
          </a:prstGeom>
          <a:noFill/>
          <a:ln w="9525">
            <a:noFill/>
            <a:miter lim="800000"/>
            <a:headEnd/>
            <a:tailEnd/>
          </a:ln>
          <a:effectLst/>
        </p:spPr>
      </p:pic>
      <p:sp>
        <p:nvSpPr>
          <p:cNvPr id="8" name="Segnaposto data 7"/>
          <p:cNvSpPr>
            <a:spLocks noGrp="1"/>
          </p:cNvSpPr>
          <p:nvPr>
            <p:ph type="dt" sz="half" idx="10"/>
          </p:nvPr>
        </p:nvSpPr>
        <p:spPr>
          <a:xfrm>
            <a:off x="214282" y="6429396"/>
            <a:ext cx="2002464" cy="226902"/>
          </a:xfrm>
        </p:spPr>
        <p:txBody>
          <a:bodyPr/>
          <a:lstStyle/>
          <a:p>
            <a:r>
              <a:rPr lang="it-IT" smtClean="0"/>
              <a:t>A.Colombo</a:t>
            </a:r>
            <a:endParaRPr lang="it-IT" dirty="0"/>
          </a:p>
        </p:txBody>
      </p:sp>
      <p:sp>
        <p:nvSpPr>
          <p:cNvPr id="6" name="Rettangolo 5"/>
          <p:cNvSpPr/>
          <p:nvPr/>
        </p:nvSpPr>
        <p:spPr>
          <a:xfrm>
            <a:off x="611560" y="1268760"/>
            <a:ext cx="7200800" cy="5262979"/>
          </a:xfrm>
          <a:prstGeom prst="rect">
            <a:avLst/>
          </a:prstGeom>
        </p:spPr>
        <p:txBody>
          <a:bodyPr wrap="square">
            <a:spAutoFit/>
          </a:bodyPr>
          <a:lstStyle/>
          <a:p>
            <a:pPr algn="just"/>
            <a:r>
              <a:rPr lang="it-IT" sz="1200" dirty="0" smtClean="0"/>
              <a:t>Ad una signora americana di 59 anni viene diagnosticato che una neoplasia ovarica, già curata in passato, è recidivata ed ha creato metastasi addominali e peritoneali. </a:t>
            </a:r>
          </a:p>
          <a:p>
            <a:pPr algn="just"/>
            <a:r>
              <a:rPr lang="it-IT" sz="1200" dirty="0" smtClean="0"/>
              <a:t>-La signora si rivolge al suo medico che la invia a </a:t>
            </a:r>
            <a:r>
              <a:rPr lang="it-IT" sz="1200" dirty="0" err="1" smtClean="0"/>
              <a:t>lla</a:t>
            </a:r>
            <a:r>
              <a:rPr lang="it-IT" sz="1200" dirty="0" smtClean="0"/>
              <a:t> clinica universitaria di ginecologia oncologica.</a:t>
            </a:r>
          </a:p>
          <a:p>
            <a:pPr algn="just"/>
            <a:r>
              <a:rPr lang="it-IT" sz="1200" dirty="0" smtClean="0"/>
              <a:t>-Alla signora viene proposta una strategia terapeutica aggressiva (Intervento demolitivo + chemioterapia) che la  signora accetta  -Viene praticata una colostomia, una resezione del retto ed il posizionamento  di un catetere </a:t>
            </a:r>
            <a:r>
              <a:rPr lang="it-IT" sz="1200" dirty="0" err="1" smtClean="0"/>
              <a:t>endoperitoneale</a:t>
            </a:r>
            <a:r>
              <a:rPr lang="it-IT" sz="1200" dirty="0" smtClean="0"/>
              <a:t> per la  somministrazione di una chemioterapia </a:t>
            </a:r>
            <a:r>
              <a:rPr lang="it-IT" sz="1200" dirty="0" err="1" smtClean="0"/>
              <a:t>locoregionale</a:t>
            </a:r>
            <a:r>
              <a:rPr lang="it-IT" sz="1200" dirty="0" smtClean="0"/>
              <a:t>.</a:t>
            </a:r>
          </a:p>
          <a:p>
            <a:pPr algn="just"/>
            <a:r>
              <a:rPr lang="it-IT" sz="1200" dirty="0" smtClean="0"/>
              <a:t>Dopo l’intervento, uno specializzando in ginecologia oncologica prescrive la chemioterapia (</a:t>
            </a:r>
            <a:r>
              <a:rPr lang="it-IT" sz="1200" dirty="0" err="1" smtClean="0"/>
              <a:t>Cisplatino</a:t>
            </a:r>
            <a:r>
              <a:rPr lang="it-IT" sz="1200" dirty="0" smtClean="0"/>
              <a:t> e VP-16) consigliata dal chirurgo  ginecologo responsabile.</a:t>
            </a:r>
          </a:p>
          <a:p>
            <a:pPr algn="just"/>
            <a:r>
              <a:rPr lang="it-IT" sz="1200" dirty="0" smtClean="0"/>
              <a:t>-Il ginecologo aveva consigliato anche un farmaco “di protezione”, il sodio tiosolfato, destinato a minimizzare od almeno ridurre gli effetti tossici della chemioterapia.</a:t>
            </a:r>
          </a:p>
          <a:p>
            <a:pPr algn="just"/>
            <a:r>
              <a:rPr lang="it-IT" sz="1200" dirty="0" smtClean="0"/>
              <a:t>-Nel redigere la prescrizione lo specializzando sbaglia una virgola, e prescrive in realtà un decimo della dose di sodio tiosolfato consigliata.</a:t>
            </a:r>
          </a:p>
          <a:p>
            <a:pPr algn="just"/>
            <a:r>
              <a:rPr lang="it-IT" sz="1200" dirty="0" smtClean="0"/>
              <a:t>-Il medico responsabile, infrangendo le regole dell’ospedale , non verifica la prescrizione e non si accorge quindi dell’errore.</a:t>
            </a:r>
          </a:p>
          <a:p>
            <a:pPr algn="just"/>
            <a:r>
              <a:rPr lang="it-IT" sz="1200" dirty="0" smtClean="0"/>
              <a:t>-Il farmacista che prepara i farmaci (Negli USA i farmaci vengono generalmente preparati in farmacia e controllati sia come dose, che come indicazione che come tollerabilità, incrociando i dati clinici e laboratoristici del paziente  con la prescrizione) non è pratico di questo schema chemioterapico, non </a:t>
            </a:r>
          </a:p>
          <a:p>
            <a:pPr algn="just"/>
            <a:r>
              <a:rPr lang="it-IT" sz="1200" dirty="0" smtClean="0"/>
              <a:t>conosce il </a:t>
            </a:r>
            <a:r>
              <a:rPr lang="it-IT" sz="1200" dirty="0" err="1" smtClean="0"/>
              <a:t>range</a:t>
            </a:r>
            <a:r>
              <a:rPr lang="it-IT" sz="1200" dirty="0" smtClean="0"/>
              <a:t> del sodio </a:t>
            </a:r>
            <a:r>
              <a:rPr lang="it-IT" sz="1200" dirty="0" err="1" smtClean="0"/>
              <a:t>tisolfato</a:t>
            </a:r>
            <a:r>
              <a:rPr lang="it-IT" sz="1200" dirty="0" smtClean="0"/>
              <a:t> e quindi non è in grado di identificare l’errore  -In corsia la prescrizione e la preparazione vengono controllate e vengono ritenute corrette e corrispondenti prescrizione medica.</a:t>
            </a:r>
          </a:p>
          <a:p>
            <a:pPr algn="just"/>
            <a:r>
              <a:rPr lang="it-IT" sz="1200" dirty="0" smtClean="0"/>
              <a:t>-La paziente esegue la chemioterapia e viene dimessa la mattina successiva con una funzione renale normale.</a:t>
            </a:r>
          </a:p>
          <a:p>
            <a:pPr algn="just"/>
            <a:r>
              <a:rPr lang="it-IT" sz="1200" dirty="0" smtClean="0"/>
              <a:t>-Quattro giorni dopo viene ricoverata per insufficienza  renale acuta con 7,3 mg/dl di creatinina e BUN di 73 mg/dl. </a:t>
            </a:r>
          </a:p>
          <a:p>
            <a:r>
              <a:rPr lang="it-IT" sz="1200" dirty="0" smtClean="0"/>
              <a:t>Lamenta sordità ed il medico che la accoglie pensa ad una tossicità da </a:t>
            </a:r>
            <a:r>
              <a:rPr lang="it-IT" sz="1200" dirty="0" err="1" smtClean="0"/>
              <a:t>cisplatino</a:t>
            </a:r>
            <a:r>
              <a:rPr lang="it-IT" sz="1200" dirty="0" smtClean="0"/>
              <a:t> </a:t>
            </a:r>
          </a:p>
          <a:p>
            <a:r>
              <a:rPr lang="it-IT" sz="1200" dirty="0" smtClean="0"/>
              <a:t>Nell’analizzare la cartella clinica precedente si rende evidente l’errore - Viene messa in dialisi e decede 18 mesi dopo per complicanze dialitiche.</a:t>
            </a:r>
            <a:endParaRPr lang="it-IT" sz="1200" dirty="0"/>
          </a:p>
        </p:txBody>
      </p:sp>
      <p:sp>
        <p:nvSpPr>
          <p:cNvPr id="7" name="CasellaDiTesto 6"/>
          <p:cNvSpPr txBox="1"/>
          <p:nvPr/>
        </p:nvSpPr>
        <p:spPr>
          <a:xfrm>
            <a:off x="1979712" y="404664"/>
            <a:ext cx="2304256" cy="523220"/>
          </a:xfrm>
          <a:prstGeom prst="rect">
            <a:avLst/>
          </a:prstGeom>
          <a:noFill/>
        </p:spPr>
        <p:txBody>
          <a:bodyPr wrap="square" rtlCol="0">
            <a:spAutoFit/>
          </a:bodyPr>
          <a:lstStyle/>
          <a:p>
            <a:r>
              <a:rPr lang="it-IT" sz="2800" b="1" dirty="0" smtClean="0">
                <a:solidFill>
                  <a:schemeClr val="tx2">
                    <a:lumMod val="75000"/>
                  </a:schemeClr>
                </a:solidFill>
                <a:latin typeface="Comic Sans MS" pitchFamily="66" charset="0"/>
              </a:rPr>
              <a:t>Caso Clinico</a:t>
            </a:r>
            <a:endParaRPr lang="it-IT" sz="2800" b="1" dirty="0">
              <a:solidFill>
                <a:schemeClr val="tx2">
                  <a:lumMod val="75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14282" y="214290"/>
            <a:ext cx="964413" cy="642942"/>
          </a:xfrm>
          <a:prstGeom prst="rect">
            <a:avLst/>
          </a:prstGeom>
          <a:noFill/>
          <a:ln w="9525">
            <a:noFill/>
            <a:miter lim="800000"/>
            <a:headEnd/>
            <a:tailEnd/>
          </a:ln>
          <a:effectLst/>
        </p:spPr>
      </p:pic>
      <p:sp>
        <p:nvSpPr>
          <p:cNvPr id="8" name="Segnaposto data 7"/>
          <p:cNvSpPr>
            <a:spLocks noGrp="1"/>
          </p:cNvSpPr>
          <p:nvPr>
            <p:ph type="dt" sz="half" idx="10"/>
          </p:nvPr>
        </p:nvSpPr>
        <p:spPr>
          <a:xfrm>
            <a:off x="214282" y="6429396"/>
            <a:ext cx="2002464" cy="226902"/>
          </a:xfrm>
        </p:spPr>
        <p:txBody>
          <a:bodyPr/>
          <a:lstStyle/>
          <a:p>
            <a:r>
              <a:rPr lang="it-IT" smtClean="0"/>
              <a:t>A.Colombo</a:t>
            </a:r>
            <a:endParaRPr lang="it-IT" dirty="0"/>
          </a:p>
        </p:txBody>
      </p:sp>
      <p:graphicFrame>
        <p:nvGraphicFramePr>
          <p:cNvPr id="9" name="Segnaposto contenuto 6"/>
          <p:cNvGraphicFramePr>
            <a:graphicFrameLocks noGrp="1"/>
          </p:cNvGraphicFramePr>
          <p:nvPr>
            <p:ph idx="1"/>
          </p:nvPr>
        </p:nvGraphicFramePr>
        <p:xfrm>
          <a:off x="285720" y="1071546"/>
          <a:ext cx="7715304" cy="5390529"/>
        </p:xfrm>
        <a:graphic>
          <a:graphicData uri="http://schemas.openxmlformats.org/drawingml/2006/table">
            <a:tbl>
              <a:tblPr/>
              <a:tblGrid>
                <a:gridCol w="1569215"/>
                <a:gridCol w="6146089"/>
              </a:tblGrid>
              <a:tr h="4546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dirty="0" smtClean="0">
                          <a:ln>
                            <a:noFill/>
                          </a:ln>
                          <a:solidFill>
                            <a:srgbClr val="FFFFFF"/>
                          </a:solidFill>
                          <a:effectLst/>
                          <a:latin typeface="Calibri" pitchFamily="34" charset="0"/>
                          <a:ea typeface="ＭＳ Ｐゴシック" charset="-128"/>
                        </a:rPr>
                        <a:t>Glossario - 2006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FFFFFF"/>
                          </a:solidFill>
                          <a:effectLst/>
                          <a:latin typeface="Calibri" pitchFamily="34" charset="0"/>
                          <a:ea typeface="ＭＳ Ｐゴシック" charset="-128"/>
                        </a:rPr>
                        <a:t>Direzione Generale della Programmazione sanitaria,LEA, del Min Sal.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6494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rgbClr val="000000"/>
                          </a:solidFill>
                          <a:effectLst/>
                          <a:latin typeface="Calibri" pitchFamily="34" charset="0"/>
                          <a:ea typeface="ＭＳ Ｐゴシック" charset="-128"/>
                        </a:rPr>
                        <a:t>Appropriatezza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rgbClr val="000000"/>
                          </a:solidFill>
                          <a:effectLst/>
                          <a:latin typeface="Calibri" pitchFamily="34" charset="0"/>
                          <a:ea typeface="ＭＳ Ｐゴシック" charset="-128"/>
                        </a:rPr>
                        <a:t>Un intervento sanitario correlato al bisogno del </a:t>
                      </a:r>
                      <a:r>
                        <a:rPr kumimoji="0" lang="it-IT" sz="1200" b="0" i="0" u="none" strike="noStrike" cap="none" normalizeH="0" baseline="0" dirty="0" err="1" smtClean="0">
                          <a:ln>
                            <a:noFill/>
                          </a:ln>
                          <a:solidFill>
                            <a:srgbClr val="000000"/>
                          </a:solidFill>
                          <a:effectLst/>
                          <a:latin typeface="Calibri" pitchFamily="34" charset="0"/>
                          <a:ea typeface="ＭＳ Ｐゴシック" charset="-128"/>
                        </a:rPr>
                        <a:t>paz</a:t>
                      </a:r>
                      <a:r>
                        <a:rPr kumimoji="0" lang="it-IT" sz="1200" b="0" i="0" u="none" strike="noStrike" cap="none" normalizeH="0" baseline="0" dirty="0" smtClean="0">
                          <a:ln>
                            <a:noFill/>
                          </a:ln>
                          <a:solidFill>
                            <a:srgbClr val="000000"/>
                          </a:solidFill>
                          <a:effectLst/>
                          <a:latin typeface="Calibri" pitchFamily="34" charset="0"/>
                          <a:ea typeface="ＭＳ Ｐゴシック" charset="-128"/>
                        </a:rPr>
                        <a:t>, fornito nei modi e nei tempi adeguati, sulla base di standard riconosciuti, con un bilancio positivo tra benefici e costi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494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Calibri" pitchFamily="34" charset="0"/>
                          <a:ea typeface="ＭＳ Ｐゴシック" charset="-128"/>
                        </a:rPr>
                        <a:t>Errore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rgbClr val="000000"/>
                          </a:solidFill>
                          <a:effectLst/>
                          <a:latin typeface="Calibri" pitchFamily="34" charset="0"/>
                          <a:ea typeface="ＭＳ Ｐゴシック" charset="-128"/>
                        </a:rPr>
                        <a:t>Fallimento della pianificazione e/o nell’esecuzione di una sequenza di azioni che determina il mancato raggiungimento (non attribuibile al caso) dell’obiettivo desiderato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546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Calibri" pitchFamily="34" charset="0"/>
                          <a:ea typeface="ＭＳ Ｐゴシック" charset="-128"/>
                        </a:rPr>
                        <a:t>Errore in terapia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rgbClr val="000000"/>
                          </a:solidFill>
                          <a:effectLst/>
                          <a:latin typeface="Calibri" pitchFamily="34" charset="0"/>
                          <a:ea typeface="ＭＳ Ｐゴシック" charset="-128"/>
                        </a:rPr>
                        <a:t>Qualsiasi errore nel processo di Gestione del farmaco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844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Calibri" pitchFamily="34" charset="0"/>
                          <a:ea typeface="ＭＳ Ｐゴシック" charset="-128"/>
                        </a:rPr>
                        <a:t>Evento avverso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rgbClr val="000000"/>
                          </a:solidFill>
                          <a:effectLst/>
                          <a:latin typeface="Calibri" pitchFamily="34" charset="0"/>
                          <a:ea typeface="ＭＳ Ｐゴシック" charset="-128"/>
                        </a:rPr>
                        <a:t>Evento inatteso correlato al processo assistenziale che comporta un danno al paziente, non intenzionale e indesiderabile. Possono essere prevenibili o non prevenibili. Un evento avverso attribuibile ad un errore è un evento avverso “prevenibile”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844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Calibri" pitchFamily="34" charset="0"/>
                          <a:ea typeface="ＭＳ Ｐゴシック" charset="-128"/>
                        </a:rPr>
                        <a:t>Evento avverso da farmaco (ADE)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rgbClr val="000000"/>
                          </a:solidFill>
                          <a:effectLst/>
                          <a:latin typeface="Calibri" pitchFamily="34" charset="0"/>
                          <a:ea typeface="ＭＳ Ｐゴシック" charset="-128"/>
                        </a:rPr>
                        <a:t>Qualsiasi evento indesiderato che si verifica durante una terapia f., per effetto dell’uso o del non uso del farmaco, ma non strettamente correlato all’azione del farmaco stesso. Sono prevenibili o non prevenibili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844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Calibri" pitchFamily="34" charset="0"/>
                          <a:ea typeface="ＭＳ Ｐゴシック" charset="-128"/>
                        </a:rPr>
                        <a:t>Evento evitato </a:t>
                      </a:r>
                      <a:r>
                        <a:rPr kumimoji="0" lang="it-IT" sz="1200" b="1" i="0" u="none" strike="noStrike" cap="none" normalizeH="0" baseline="0" smtClean="0">
                          <a:ln>
                            <a:noFill/>
                          </a:ln>
                          <a:solidFill>
                            <a:srgbClr val="000000"/>
                          </a:solidFill>
                          <a:effectLst/>
                          <a:latin typeface="Calibri" pitchFamily="34" charset="0"/>
                          <a:ea typeface="ＭＳ Ｐゴシック" charset="-128"/>
                        </a:rPr>
                        <a:t>(near miss)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rgbClr val="000000"/>
                          </a:solidFill>
                          <a:effectLst/>
                          <a:latin typeface="Calibri" pitchFamily="34" charset="0"/>
                          <a:ea typeface="ＭＳ Ｐゴシック" charset="-128"/>
                        </a:rPr>
                        <a:t>Errore che ha la potenzialità di causare un evento avverso che non si verifica per caso fortuito o perché intercettato o perché non ha conseguenze per il paziente (incidente evitato per l’intervento tempestivo di correzione da parte del’uomo)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494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Calibri" pitchFamily="34" charset="0"/>
                          <a:ea typeface="ＭＳ Ｐゴシック" charset="-128"/>
                        </a:rPr>
                        <a:t>Reazione avversa a farmaco (ADR)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rgbClr val="000000"/>
                          </a:solidFill>
                          <a:effectLst/>
                          <a:latin typeface="Calibri" pitchFamily="34" charset="0"/>
                          <a:ea typeface="ＭＳ Ｐゴシック" charset="-128"/>
                        </a:rPr>
                        <a:t>Risposta ad un farmaco, indesiderata, involontaria, nociva e non prevenibile, che si verifica alle dosi normalmente usate nell’uomo per la profilassi, la diagnosi, la terapia..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type="body" sz="half" idx="1"/>
          </p:nvPr>
        </p:nvSpPr>
        <p:spPr>
          <a:xfrm>
            <a:off x="683568" y="1196752"/>
            <a:ext cx="5113338" cy="2160587"/>
          </a:xfrm>
          <a:noFill/>
          <a:ln w="25400">
            <a:solidFill>
              <a:srgbClr val="FF0000"/>
            </a:solidFill>
          </a:ln>
        </p:spPr>
        <p:txBody>
          <a:bodyPr>
            <a:normAutofit lnSpcReduction="10000"/>
          </a:bodyPr>
          <a:lstStyle/>
          <a:p>
            <a:pPr eaLnBrk="1" hangingPunct="1">
              <a:lnSpc>
                <a:spcPct val="80000"/>
              </a:lnSpc>
              <a:buFont typeface="Wingdings" pitchFamily="2" charset="2"/>
              <a:buNone/>
            </a:pPr>
            <a:r>
              <a:rPr lang="it-IT" sz="1800" b="1" dirty="0" smtClean="0">
                <a:solidFill>
                  <a:srgbClr val="009900"/>
                </a:solidFill>
                <a:latin typeface="Comic Sans MS" pitchFamily="66" charset="0"/>
              </a:rPr>
              <a:t>Il maggior numero di errori si commette in </a:t>
            </a:r>
          </a:p>
          <a:p>
            <a:pPr eaLnBrk="1" hangingPunct="1">
              <a:lnSpc>
                <a:spcPct val="80000"/>
              </a:lnSpc>
              <a:buFont typeface="Wingdings" pitchFamily="2" charset="2"/>
              <a:buNone/>
            </a:pPr>
            <a:endParaRPr lang="it-IT" sz="1800" b="1" dirty="0" smtClean="0">
              <a:solidFill>
                <a:srgbClr val="FFFF00"/>
              </a:solidFill>
              <a:latin typeface="Comic Sans MS" pitchFamily="66" charset="0"/>
            </a:endParaRPr>
          </a:p>
          <a:p>
            <a:pPr eaLnBrk="1" hangingPunct="1">
              <a:lnSpc>
                <a:spcPct val="80000"/>
              </a:lnSpc>
              <a:buFont typeface="Wingdings" pitchFamily="2" charset="2"/>
              <a:buChar char="Ø"/>
            </a:pPr>
            <a:r>
              <a:rPr lang="it-IT" sz="1800" b="1" dirty="0" smtClean="0">
                <a:solidFill>
                  <a:schemeClr val="bg2">
                    <a:lumMod val="50000"/>
                  </a:schemeClr>
                </a:solidFill>
                <a:latin typeface="Comic Sans MS" pitchFamily="66" charset="0"/>
              </a:rPr>
              <a:t>sala operatoria (32%)</a:t>
            </a:r>
          </a:p>
          <a:p>
            <a:pPr eaLnBrk="1" hangingPunct="1">
              <a:lnSpc>
                <a:spcPct val="80000"/>
              </a:lnSpc>
              <a:buFont typeface="Wingdings" pitchFamily="2" charset="2"/>
              <a:buChar char="Ø"/>
            </a:pPr>
            <a:r>
              <a:rPr lang="it-IT" sz="1800" b="1" dirty="0" smtClean="0">
                <a:solidFill>
                  <a:schemeClr val="bg2">
                    <a:lumMod val="50000"/>
                  </a:schemeClr>
                </a:solidFill>
                <a:latin typeface="Comic Sans MS" pitchFamily="66" charset="0"/>
              </a:rPr>
              <a:t>reparti di degenza (28%)</a:t>
            </a:r>
          </a:p>
          <a:p>
            <a:pPr eaLnBrk="1" hangingPunct="1">
              <a:lnSpc>
                <a:spcPct val="80000"/>
              </a:lnSpc>
              <a:buFont typeface="Wingdings" pitchFamily="2" charset="2"/>
              <a:buChar char="Ø"/>
            </a:pPr>
            <a:r>
              <a:rPr lang="it-IT" sz="1800" b="1" dirty="0" smtClean="0">
                <a:solidFill>
                  <a:schemeClr val="bg2">
                    <a:lumMod val="50000"/>
                  </a:schemeClr>
                </a:solidFill>
                <a:latin typeface="Comic Sans MS" pitchFamily="66" charset="0"/>
              </a:rPr>
              <a:t>dipartimento d'urgenza (22%) </a:t>
            </a:r>
          </a:p>
          <a:p>
            <a:pPr eaLnBrk="1" hangingPunct="1">
              <a:lnSpc>
                <a:spcPct val="80000"/>
              </a:lnSpc>
              <a:buFont typeface="Wingdings" pitchFamily="2" charset="2"/>
              <a:buChar char="Ø"/>
            </a:pPr>
            <a:r>
              <a:rPr lang="it-IT" sz="1800" b="1" dirty="0" smtClean="0">
                <a:solidFill>
                  <a:schemeClr val="bg2">
                    <a:lumMod val="50000"/>
                  </a:schemeClr>
                </a:solidFill>
                <a:latin typeface="Comic Sans MS" pitchFamily="66" charset="0"/>
              </a:rPr>
              <a:t>ambulatorio (18%). </a:t>
            </a:r>
          </a:p>
          <a:p>
            <a:pPr eaLnBrk="1" hangingPunct="1">
              <a:lnSpc>
                <a:spcPct val="80000"/>
              </a:lnSpc>
              <a:buFont typeface="Wingdings" pitchFamily="2" charset="2"/>
              <a:buNone/>
            </a:pPr>
            <a:r>
              <a:rPr lang="it-IT" sz="1800" dirty="0" smtClean="0">
                <a:solidFill>
                  <a:schemeClr val="bg2">
                    <a:lumMod val="50000"/>
                  </a:schemeClr>
                </a:solidFill>
                <a:latin typeface="Comic Sans MS" pitchFamily="66" charset="0"/>
              </a:rPr>
              <a:t>   </a:t>
            </a:r>
            <a:endParaRPr lang="it-IT" sz="1800" dirty="0" smtClean="0">
              <a:solidFill>
                <a:schemeClr val="bg2">
                  <a:lumMod val="50000"/>
                </a:schemeClr>
              </a:solidFill>
            </a:endParaRPr>
          </a:p>
          <a:p>
            <a:pPr algn="r" eaLnBrk="1" hangingPunct="1">
              <a:lnSpc>
                <a:spcPct val="80000"/>
              </a:lnSpc>
              <a:buFont typeface="Wingdings" pitchFamily="2" charset="2"/>
              <a:buNone/>
            </a:pPr>
            <a:r>
              <a:rPr lang="it-IT" sz="1200" b="1" dirty="0" smtClean="0">
                <a:solidFill>
                  <a:srgbClr val="FF0000"/>
                </a:solidFill>
              </a:rPr>
              <a:t>Commissione tecnica sul rischio clinico - Ministero della Salute</a:t>
            </a:r>
            <a:r>
              <a:rPr lang="it-IT" sz="1200" dirty="0" smtClean="0">
                <a:solidFill>
                  <a:srgbClr val="FF0000"/>
                </a:solidFill>
              </a:rPr>
              <a:t> </a:t>
            </a:r>
          </a:p>
        </p:txBody>
      </p:sp>
      <p:sp>
        <p:nvSpPr>
          <p:cNvPr id="63496" name="Rectangle 8"/>
          <p:cNvSpPr>
            <a:spLocks noGrp="1" noChangeArrowheads="1"/>
          </p:cNvSpPr>
          <p:nvPr>
            <p:ph type="body" sz="half" idx="2"/>
          </p:nvPr>
        </p:nvSpPr>
        <p:spPr>
          <a:xfrm>
            <a:off x="2339752" y="3933056"/>
            <a:ext cx="5399088" cy="2376488"/>
          </a:xfrm>
          <a:noFill/>
          <a:ln w="25400">
            <a:solidFill>
              <a:srgbClr val="00FF00"/>
            </a:solidFill>
          </a:ln>
        </p:spPr>
        <p:txBody>
          <a:bodyPr>
            <a:normAutofit lnSpcReduction="10000"/>
          </a:bodyPr>
          <a:lstStyle/>
          <a:p>
            <a:pPr eaLnBrk="1" hangingPunct="1">
              <a:lnSpc>
                <a:spcPct val="80000"/>
              </a:lnSpc>
              <a:buFont typeface="Wingdings" pitchFamily="2" charset="2"/>
              <a:buNone/>
            </a:pPr>
            <a:r>
              <a:rPr lang="it-IT" sz="1800" b="1" dirty="0" smtClean="0">
                <a:solidFill>
                  <a:srgbClr val="0070C0"/>
                </a:solidFill>
                <a:latin typeface="Comic Sans MS" pitchFamily="66" charset="0"/>
              </a:rPr>
              <a:t>Le quattro specializzazioni più a rischio sono </a:t>
            </a:r>
          </a:p>
          <a:p>
            <a:pPr eaLnBrk="1" hangingPunct="1">
              <a:lnSpc>
                <a:spcPct val="80000"/>
              </a:lnSpc>
              <a:buFont typeface="Wingdings" pitchFamily="2" charset="2"/>
              <a:buNone/>
            </a:pPr>
            <a:endParaRPr lang="it-IT" sz="1800" b="1" dirty="0" smtClean="0">
              <a:solidFill>
                <a:srgbClr val="FFFF00"/>
              </a:solidFill>
              <a:latin typeface="Comic Sans MS" pitchFamily="66" charset="0"/>
            </a:endParaRPr>
          </a:p>
          <a:p>
            <a:pPr eaLnBrk="1" hangingPunct="1">
              <a:lnSpc>
                <a:spcPct val="80000"/>
              </a:lnSpc>
              <a:buFont typeface="Wingdings" pitchFamily="2" charset="2"/>
              <a:buChar char="Ø"/>
            </a:pPr>
            <a:r>
              <a:rPr lang="it-IT" sz="1800" b="1" dirty="0" smtClean="0">
                <a:solidFill>
                  <a:schemeClr val="accent1">
                    <a:lumMod val="75000"/>
                  </a:schemeClr>
                </a:solidFill>
                <a:latin typeface="Comic Sans MS" pitchFamily="66" charset="0"/>
              </a:rPr>
              <a:t>ortopedia e traumatologia (16,5%), </a:t>
            </a:r>
          </a:p>
          <a:p>
            <a:pPr eaLnBrk="1" hangingPunct="1">
              <a:lnSpc>
                <a:spcPct val="80000"/>
              </a:lnSpc>
              <a:buFont typeface="Wingdings" pitchFamily="2" charset="2"/>
              <a:buChar char="Ø"/>
            </a:pPr>
            <a:r>
              <a:rPr lang="it-IT" sz="1800" b="1" dirty="0" smtClean="0">
                <a:solidFill>
                  <a:srgbClr val="FF0000"/>
                </a:solidFill>
                <a:latin typeface="Comic Sans MS" pitchFamily="66" charset="0"/>
              </a:rPr>
              <a:t>oncologia (13%),</a:t>
            </a:r>
          </a:p>
          <a:p>
            <a:pPr eaLnBrk="1" hangingPunct="1">
              <a:lnSpc>
                <a:spcPct val="80000"/>
              </a:lnSpc>
              <a:buFont typeface="Wingdings" pitchFamily="2" charset="2"/>
              <a:buChar char="Ø"/>
            </a:pPr>
            <a:r>
              <a:rPr lang="it-IT" sz="1800" b="1" dirty="0" smtClean="0">
                <a:solidFill>
                  <a:schemeClr val="accent1">
                    <a:lumMod val="75000"/>
                  </a:schemeClr>
                </a:solidFill>
                <a:latin typeface="Comic Sans MS" pitchFamily="66" charset="0"/>
              </a:rPr>
              <a:t>ostetricia e ginecologia (10,8%) </a:t>
            </a:r>
          </a:p>
          <a:p>
            <a:pPr eaLnBrk="1" hangingPunct="1">
              <a:lnSpc>
                <a:spcPct val="80000"/>
              </a:lnSpc>
              <a:buFont typeface="Wingdings" pitchFamily="2" charset="2"/>
              <a:buChar char="Ø"/>
            </a:pPr>
            <a:r>
              <a:rPr lang="it-IT" sz="1800" b="1" dirty="0" smtClean="0">
                <a:solidFill>
                  <a:schemeClr val="accent1">
                    <a:lumMod val="75000"/>
                  </a:schemeClr>
                </a:solidFill>
                <a:latin typeface="Comic Sans MS" pitchFamily="66" charset="0"/>
              </a:rPr>
              <a:t>chirurgia generale (10,6%).</a:t>
            </a:r>
            <a:r>
              <a:rPr lang="it-IT" sz="1800" dirty="0" smtClean="0">
                <a:solidFill>
                  <a:schemeClr val="accent1">
                    <a:lumMod val="75000"/>
                  </a:schemeClr>
                </a:solidFill>
                <a:latin typeface="Comic Sans MS" pitchFamily="66" charset="0"/>
              </a:rPr>
              <a:t> </a:t>
            </a:r>
            <a:br>
              <a:rPr lang="it-IT" sz="1800" dirty="0" smtClean="0">
                <a:solidFill>
                  <a:schemeClr val="accent1">
                    <a:lumMod val="75000"/>
                  </a:schemeClr>
                </a:solidFill>
                <a:latin typeface="Comic Sans MS" pitchFamily="66" charset="0"/>
              </a:rPr>
            </a:br>
            <a:endParaRPr lang="it-IT" sz="1800" dirty="0" smtClean="0">
              <a:solidFill>
                <a:schemeClr val="accent1">
                  <a:lumMod val="75000"/>
                </a:schemeClr>
              </a:solidFill>
              <a:latin typeface="Comic Sans MS" pitchFamily="66" charset="0"/>
            </a:endParaRPr>
          </a:p>
          <a:p>
            <a:pPr eaLnBrk="1" hangingPunct="1">
              <a:lnSpc>
                <a:spcPct val="80000"/>
              </a:lnSpc>
              <a:buFont typeface="Wingdings" pitchFamily="2" charset="2"/>
              <a:buChar char="Ø"/>
            </a:pPr>
            <a:endParaRPr lang="it-IT" sz="1800" dirty="0" smtClean="0"/>
          </a:p>
          <a:p>
            <a:pPr algn="r" eaLnBrk="1" hangingPunct="1">
              <a:lnSpc>
                <a:spcPct val="80000"/>
              </a:lnSpc>
              <a:buFont typeface="Wingdings" pitchFamily="2" charset="2"/>
              <a:buNone/>
            </a:pPr>
            <a:r>
              <a:rPr lang="it-IT" sz="1200" b="1" dirty="0" smtClean="0">
                <a:solidFill>
                  <a:srgbClr val="FF0000"/>
                </a:solidFill>
              </a:rPr>
              <a:t>Commissione tecnica sul rischio clinico - Ministero della Salute</a:t>
            </a:r>
            <a:r>
              <a:rPr lang="it-IT" sz="1200" dirty="0" smtClean="0">
                <a:solidFill>
                  <a:srgbClr val="FF0000"/>
                </a:solidFill>
              </a:rPr>
              <a:t> </a:t>
            </a:r>
          </a:p>
          <a:p>
            <a:pPr eaLnBrk="1" hangingPunct="1">
              <a:lnSpc>
                <a:spcPct val="80000"/>
              </a:lnSpc>
              <a:buFont typeface="Wingdings" pitchFamily="2" charset="2"/>
              <a:buNone/>
            </a:pPr>
            <a:endParaRPr lang="it-IT" sz="1200" dirty="0" smtClean="0"/>
          </a:p>
        </p:txBody>
      </p:sp>
      <p:pic>
        <p:nvPicPr>
          <p:cNvPr id="55300" name="Picture 5" descr="Display numeri"/>
          <p:cNvPicPr>
            <a:picLocks noChangeAspect="1" noChangeArrowheads="1" noCrop="1"/>
          </p:cNvPicPr>
          <p:nvPr/>
        </p:nvPicPr>
        <p:blipFill>
          <a:blip r:embed="rId2" cstate="print"/>
          <a:srcRect/>
          <a:stretch>
            <a:fillRect/>
          </a:stretch>
        </p:blipFill>
        <p:spPr bwMode="auto">
          <a:xfrm>
            <a:off x="6156176" y="476672"/>
            <a:ext cx="1676400" cy="447675"/>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214282" y="214290"/>
            <a:ext cx="964413" cy="642942"/>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63491">
                                            <p:bg/>
                                          </p:spTgt>
                                        </p:tgtEl>
                                        <p:attrNameLst>
                                          <p:attrName>style.visibility</p:attrName>
                                        </p:attrNameLst>
                                      </p:cBhvr>
                                      <p:to>
                                        <p:strVal val="visible"/>
                                      </p:to>
                                    </p:set>
                                    <p:anim calcmode="lin" valueType="num">
                                      <p:cBhvr additive="base">
                                        <p:cTn id="7" dur="500" fill="hold"/>
                                        <p:tgtEl>
                                          <p:spTgt spid="63491">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63491">
                                            <p:bg/>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63491">
                                            <p:txEl>
                                              <p:pRg st="0" end="0"/>
                                            </p:txEl>
                                          </p:spTgt>
                                        </p:tgtEl>
                                        <p:attrNameLst>
                                          <p:attrName>style.visibility</p:attrName>
                                        </p:attrNameLst>
                                      </p:cBhvr>
                                      <p:to>
                                        <p:strVal val="visible"/>
                                      </p:to>
                                    </p:set>
                                    <p:anim calcmode="lin" valueType="num">
                                      <p:cBhvr additive="base">
                                        <p:cTn id="12" dur="500" fill="hold"/>
                                        <p:tgtEl>
                                          <p:spTgt spid="6349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63491">
                                            <p:txEl>
                                              <p:pRg st="0" end="0"/>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63491">
                                            <p:txEl>
                                              <p:pRg st="2" end="2"/>
                                            </p:txEl>
                                          </p:spTgt>
                                        </p:tgtEl>
                                        <p:attrNameLst>
                                          <p:attrName>style.visibility</p:attrName>
                                        </p:attrNameLst>
                                      </p:cBhvr>
                                      <p:to>
                                        <p:strVal val="visible"/>
                                      </p:to>
                                    </p:set>
                                    <p:anim calcmode="lin" valueType="num">
                                      <p:cBhvr additive="base">
                                        <p:cTn id="17" dur="500" fill="hold"/>
                                        <p:tgtEl>
                                          <p:spTgt spid="6349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3491">
                                            <p:txEl>
                                              <p:pRg st="2" end="2"/>
                                            </p:txEl>
                                          </p:spTgt>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9" fill="hold" grpId="0" nodeType="afterEffect">
                                  <p:stCondLst>
                                    <p:cond delay="0"/>
                                  </p:stCondLst>
                                  <p:childTnLst>
                                    <p:set>
                                      <p:cBhvr>
                                        <p:cTn id="21" dur="1" fill="hold">
                                          <p:stCondLst>
                                            <p:cond delay="0"/>
                                          </p:stCondLst>
                                        </p:cTn>
                                        <p:tgtEl>
                                          <p:spTgt spid="63491">
                                            <p:txEl>
                                              <p:pRg st="3" end="3"/>
                                            </p:txEl>
                                          </p:spTgt>
                                        </p:tgtEl>
                                        <p:attrNameLst>
                                          <p:attrName>style.visibility</p:attrName>
                                        </p:attrNameLst>
                                      </p:cBhvr>
                                      <p:to>
                                        <p:strVal val="visible"/>
                                      </p:to>
                                    </p:set>
                                    <p:anim calcmode="lin" valueType="num">
                                      <p:cBhvr additive="base">
                                        <p:cTn id="22" dur="500" fill="hold"/>
                                        <p:tgtEl>
                                          <p:spTgt spid="63491">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63491">
                                            <p:txEl>
                                              <p:pRg st="3" end="3"/>
                                            </p:txEl>
                                          </p:spTgt>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9" fill="hold" grpId="0" nodeType="afterEffect">
                                  <p:stCondLst>
                                    <p:cond delay="0"/>
                                  </p:stCondLst>
                                  <p:childTnLst>
                                    <p:set>
                                      <p:cBhvr>
                                        <p:cTn id="26" dur="1" fill="hold">
                                          <p:stCondLst>
                                            <p:cond delay="0"/>
                                          </p:stCondLst>
                                        </p:cTn>
                                        <p:tgtEl>
                                          <p:spTgt spid="63491">
                                            <p:txEl>
                                              <p:pRg st="4" end="4"/>
                                            </p:txEl>
                                          </p:spTgt>
                                        </p:tgtEl>
                                        <p:attrNameLst>
                                          <p:attrName>style.visibility</p:attrName>
                                        </p:attrNameLst>
                                      </p:cBhvr>
                                      <p:to>
                                        <p:strVal val="visible"/>
                                      </p:to>
                                    </p:set>
                                    <p:anim calcmode="lin" valueType="num">
                                      <p:cBhvr additive="base">
                                        <p:cTn id="27" dur="500" fill="hold"/>
                                        <p:tgtEl>
                                          <p:spTgt spid="63491">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3491">
                                            <p:txEl>
                                              <p:pRg st="4" end="4"/>
                                            </p:txEl>
                                          </p:spTgt>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9" fill="hold" grpId="0" nodeType="afterEffect">
                                  <p:stCondLst>
                                    <p:cond delay="0"/>
                                  </p:stCondLst>
                                  <p:childTnLst>
                                    <p:set>
                                      <p:cBhvr>
                                        <p:cTn id="31" dur="1" fill="hold">
                                          <p:stCondLst>
                                            <p:cond delay="0"/>
                                          </p:stCondLst>
                                        </p:cTn>
                                        <p:tgtEl>
                                          <p:spTgt spid="63491">
                                            <p:txEl>
                                              <p:pRg st="5" end="5"/>
                                            </p:txEl>
                                          </p:spTgt>
                                        </p:tgtEl>
                                        <p:attrNameLst>
                                          <p:attrName>style.visibility</p:attrName>
                                        </p:attrNameLst>
                                      </p:cBhvr>
                                      <p:to>
                                        <p:strVal val="visible"/>
                                      </p:to>
                                    </p:set>
                                    <p:anim calcmode="lin" valueType="num">
                                      <p:cBhvr additive="base">
                                        <p:cTn id="32" dur="500" fill="hold"/>
                                        <p:tgtEl>
                                          <p:spTgt spid="63491">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63491">
                                            <p:txEl>
                                              <p:pRg st="5" end="5"/>
                                            </p:txEl>
                                          </p:spTgt>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9" fill="hold" grpId="0" nodeType="afterEffect">
                                  <p:stCondLst>
                                    <p:cond delay="0"/>
                                  </p:stCondLst>
                                  <p:childTnLst>
                                    <p:set>
                                      <p:cBhvr>
                                        <p:cTn id="36" dur="1" fill="hold">
                                          <p:stCondLst>
                                            <p:cond delay="0"/>
                                          </p:stCondLst>
                                        </p:cTn>
                                        <p:tgtEl>
                                          <p:spTgt spid="63491">
                                            <p:txEl>
                                              <p:pRg st="6" end="6"/>
                                            </p:txEl>
                                          </p:spTgt>
                                        </p:tgtEl>
                                        <p:attrNameLst>
                                          <p:attrName>style.visibility</p:attrName>
                                        </p:attrNameLst>
                                      </p:cBhvr>
                                      <p:to>
                                        <p:strVal val="visible"/>
                                      </p:to>
                                    </p:set>
                                    <p:anim calcmode="lin" valueType="num">
                                      <p:cBhvr additive="base">
                                        <p:cTn id="37" dur="500" fill="hold"/>
                                        <p:tgtEl>
                                          <p:spTgt spid="63491">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3491">
                                            <p:txEl>
                                              <p:pRg st="6" end="6"/>
                                            </p:txEl>
                                          </p:spTgt>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 presetClass="entr" presetSubtype="9" fill="hold" grpId="0" nodeType="afterEffect">
                                  <p:stCondLst>
                                    <p:cond delay="0"/>
                                  </p:stCondLst>
                                  <p:childTnLst>
                                    <p:set>
                                      <p:cBhvr>
                                        <p:cTn id="41" dur="1" fill="hold">
                                          <p:stCondLst>
                                            <p:cond delay="0"/>
                                          </p:stCondLst>
                                        </p:cTn>
                                        <p:tgtEl>
                                          <p:spTgt spid="63491">
                                            <p:txEl>
                                              <p:pRg st="7" end="7"/>
                                            </p:txEl>
                                          </p:spTgt>
                                        </p:tgtEl>
                                        <p:attrNameLst>
                                          <p:attrName>style.visibility</p:attrName>
                                        </p:attrNameLst>
                                      </p:cBhvr>
                                      <p:to>
                                        <p:strVal val="visible"/>
                                      </p:to>
                                    </p:set>
                                    <p:anim calcmode="lin" valueType="num">
                                      <p:cBhvr additive="base">
                                        <p:cTn id="42" dur="500" fill="hold"/>
                                        <p:tgtEl>
                                          <p:spTgt spid="63491">
                                            <p:txEl>
                                              <p:pRg st="7" end="7"/>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63491">
                                            <p:txEl>
                                              <p:pRg st="7" end="7"/>
                                            </p:txEl>
                                          </p:spTgt>
                                        </p:tgtEl>
                                        <p:attrNameLst>
                                          <p:attrName>ppt_y</p:attrName>
                                        </p:attrNameLst>
                                      </p:cBhvr>
                                      <p:tavLst>
                                        <p:tav tm="0">
                                          <p:val>
                                            <p:strVal val="0-#ppt_h/2"/>
                                          </p:val>
                                        </p:tav>
                                        <p:tav tm="100000">
                                          <p:val>
                                            <p:strVal val="#ppt_y"/>
                                          </p:val>
                                        </p:tav>
                                      </p:tavLst>
                                    </p:anim>
                                  </p:childTnLst>
                                </p:cTn>
                              </p:par>
                            </p:childTnLst>
                          </p:cTn>
                        </p:par>
                        <p:par>
                          <p:cTn id="44" fill="hold">
                            <p:stCondLst>
                              <p:cond delay="4000"/>
                            </p:stCondLst>
                            <p:childTnLst>
                              <p:par>
                                <p:cTn id="45" presetID="2" presetClass="entr" presetSubtype="6" fill="hold" grpId="0" nodeType="afterEffect">
                                  <p:stCondLst>
                                    <p:cond delay="0"/>
                                  </p:stCondLst>
                                  <p:childTnLst>
                                    <p:set>
                                      <p:cBhvr>
                                        <p:cTn id="46" dur="1" fill="hold">
                                          <p:stCondLst>
                                            <p:cond delay="0"/>
                                          </p:stCondLst>
                                        </p:cTn>
                                        <p:tgtEl>
                                          <p:spTgt spid="63496">
                                            <p:bg/>
                                          </p:spTgt>
                                        </p:tgtEl>
                                        <p:attrNameLst>
                                          <p:attrName>style.visibility</p:attrName>
                                        </p:attrNameLst>
                                      </p:cBhvr>
                                      <p:to>
                                        <p:strVal val="visible"/>
                                      </p:to>
                                    </p:set>
                                    <p:anim calcmode="lin" valueType="num">
                                      <p:cBhvr additive="base">
                                        <p:cTn id="47" dur="500" fill="hold"/>
                                        <p:tgtEl>
                                          <p:spTgt spid="63496">
                                            <p:bg/>
                                          </p:spTgt>
                                        </p:tgtEl>
                                        <p:attrNameLst>
                                          <p:attrName>ppt_x</p:attrName>
                                        </p:attrNameLst>
                                      </p:cBhvr>
                                      <p:tavLst>
                                        <p:tav tm="0">
                                          <p:val>
                                            <p:strVal val="1+#ppt_w/2"/>
                                          </p:val>
                                        </p:tav>
                                        <p:tav tm="100000">
                                          <p:val>
                                            <p:strVal val="#ppt_x"/>
                                          </p:val>
                                        </p:tav>
                                      </p:tavLst>
                                    </p:anim>
                                    <p:anim calcmode="lin" valueType="num">
                                      <p:cBhvr additive="base">
                                        <p:cTn id="48" dur="500" fill="hold"/>
                                        <p:tgtEl>
                                          <p:spTgt spid="63496">
                                            <p:bg/>
                                          </p:spTgt>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6" fill="hold" grpId="0" nodeType="afterEffect">
                                  <p:stCondLst>
                                    <p:cond delay="0"/>
                                  </p:stCondLst>
                                  <p:childTnLst>
                                    <p:set>
                                      <p:cBhvr>
                                        <p:cTn id="51" dur="1" fill="hold">
                                          <p:stCondLst>
                                            <p:cond delay="0"/>
                                          </p:stCondLst>
                                        </p:cTn>
                                        <p:tgtEl>
                                          <p:spTgt spid="63496">
                                            <p:txEl>
                                              <p:pRg st="0" end="0"/>
                                            </p:txEl>
                                          </p:spTgt>
                                        </p:tgtEl>
                                        <p:attrNameLst>
                                          <p:attrName>style.visibility</p:attrName>
                                        </p:attrNameLst>
                                      </p:cBhvr>
                                      <p:to>
                                        <p:strVal val="visible"/>
                                      </p:to>
                                    </p:set>
                                    <p:anim calcmode="lin" valueType="num">
                                      <p:cBhvr additive="base">
                                        <p:cTn id="52" dur="500" fill="hold"/>
                                        <p:tgtEl>
                                          <p:spTgt spid="63496">
                                            <p:txEl>
                                              <p:pRg st="0" end="0"/>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63496">
                                            <p:txEl>
                                              <p:pRg st="0" end="0"/>
                                            </p:txEl>
                                          </p:spTgt>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6" fill="hold" grpId="0" nodeType="afterEffect">
                                  <p:stCondLst>
                                    <p:cond delay="0"/>
                                  </p:stCondLst>
                                  <p:childTnLst>
                                    <p:set>
                                      <p:cBhvr>
                                        <p:cTn id="56" dur="1" fill="hold">
                                          <p:stCondLst>
                                            <p:cond delay="0"/>
                                          </p:stCondLst>
                                        </p:cTn>
                                        <p:tgtEl>
                                          <p:spTgt spid="63496">
                                            <p:txEl>
                                              <p:pRg st="2" end="2"/>
                                            </p:txEl>
                                          </p:spTgt>
                                        </p:tgtEl>
                                        <p:attrNameLst>
                                          <p:attrName>style.visibility</p:attrName>
                                        </p:attrNameLst>
                                      </p:cBhvr>
                                      <p:to>
                                        <p:strVal val="visible"/>
                                      </p:to>
                                    </p:set>
                                    <p:anim calcmode="lin" valueType="num">
                                      <p:cBhvr additive="base">
                                        <p:cTn id="57" dur="500" fill="hold"/>
                                        <p:tgtEl>
                                          <p:spTgt spid="63496">
                                            <p:txEl>
                                              <p:pRg st="2" end="2"/>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63496">
                                            <p:txEl>
                                              <p:pRg st="2" end="2"/>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6" fill="hold" grpId="0" nodeType="afterEffect">
                                  <p:stCondLst>
                                    <p:cond delay="0"/>
                                  </p:stCondLst>
                                  <p:childTnLst>
                                    <p:set>
                                      <p:cBhvr>
                                        <p:cTn id="61" dur="1" fill="hold">
                                          <p:stCondLst>
                                            <p:cond delay="0"/>
                                          </p:stCondLst>
                                        </p:cTn>
                                        <p:tgtEl>
                                          <p:spTgt spid="63496">
                                            <p:txEl>
                                              <p:pRg st="3" end="3"/>
                                            </p:txEl>
                                          </p:spTgt>
                                        </p:tgtEl>
                                        <p:attrNameLst>
                                          <p:attrName>style.visibility</p:attrName>
                                        </p:attrNameLst>
                                      </p:cBhvr>
                                      <p:to>
                                        <p:strVal val="visible"/>
                                      </p:to>
                                    </p:set>
                                    <p:anim calcmode="lin" valueType="num">
                                      <p:cBhvr additive="base">
                                        <p:cTn id="62" dur="500" fill="hold"/>
                                        <p:tgtEl>
                                          <p:spTgt spid="63496">
                                            <p:txEl>
                                              <p:pRg st="3" end="3"/>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63496">
                                            <p:txEl>
                                              <p:pRg st="3" end="3"/>
                                            </p:txEl>
                                          </p:spTgt>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6" fill="hold" grpId="0" nodeType="afterEffect">
                                  <p:stCondLst>
                                    <p:cond delay="0"/>
                                  </p:stCondLst>
                                  <p:childTnLst>
                                    <p:set>
                                      <p:cBhvr>
                                        <p:cTn id="66" dur="1" fill="hold">
                                          <p:stCondLst>
                                            <p:cond delay="0"/>
                                          </p:stCondLst>
                                        </p:cTn>
                                        <p:tgtEl>
                                          <p:spTgt spid="63496">
                                            <p:txEl>
                                              <p:pRg st="4" end="4"/>
                                            </p:txEl>
                                          </p:spTgt>
                                        </p:tgtEl>
                                        <p:attrNameLst>
                                          <p:attrName>style.visibility</p:attrName>
                                        </p:attrNameLst>
                                      </p:cBhvr>
                                      <p:to>
                                        <p:strVal val="visible"/>
                                      </p:to>
                                    </p:set>
                                    <p:anim calcmode="lin" valueType="num">
                                      <p:cBhvr additive="base">
                                        <p:cTn id="67" dur="500" fill="hold"/>
                                        <p:tgtEl>
                                          <p:spTgt spid="63496">
                                            <p:txEl>
                                              <p:pRg st="4" end="4"/>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63496">
                                            <p:txEl>
                                              <p:pRg st="4" end="4"/>
                                            </p:txEl>
                                          </p:spTgt>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6" fill="hold" grpId="0" nodeType="afterEffect">
                                  <p:stCondLst>
                                    <p:cond delay="0"/>
                                  </p:stCondLst>
                                  <p:childTnLst>
                                    <p:set>
                                      <p:cBhvr>
                                        <p:cTn id="71" dur="1" fill="hold">
                                          <p:stCondLst>
                                            <p:cond delay="0"/>
                                          </p:stCondLst>
                                        </p:cTn>
                                        <p:tgtEl>
                                          <p:spTgt spid="63496">
                                            <p:txEl>
                                              <p:pRg st="5" end="5"/>
                                            </p:txEl>
                                          </p:spTgt>
                                        </p:tgtEl>
                                        <p:attrNameLst>
                                          <p:attrName>style.visibility</p:attrName>
                                        </p:attrNameLst>
                                      </p:cBhvr>
                                      <p:to>
                                        <p:strVal val="visible"/>
                                      </p:to>
                                    </p:set>
                                    <p:anim calcmode="lin" valueType="num">
                                      <p:cBhvr additive="base">
                                        <p:cTn id="72" dur="500" fill="hold"/>
                                        <p:tgtEl>
                                          <p:spTgt spid="63496">
                                            <p:txEl>
                                              <p:pRg st="5" end="5"/>
                                            </p:txEl>
                                          </p:spTgt>
                                        </p:tgtEl>
                                        <p:attrNameLst>
                                          <p:attrName>ppt_x</p:attrName>
                                        </p:attrNameLst>
                                      </p:cBhvr>
                                      <p:tavLst>
                                        <p:tav tm="0">
                                          <p:val>
                                            <p:strVal val="1+#ppt_w/2"/>
                                          </p:val>
                                        </p:tav>
                                        <p:tav tm="100000">
                                          <p:val>
                                            <p:strVal val="#ppt_x"/>
                                          </p:val>
                                        </p:tav>
                                      </p:tavLst>
                                    </p:anim>
                                    <p:anim calcmode="lin" valueType="num">
                                      <p:cBhvr additive="base">
                                        <p:cTn id="73" dur="500" fill="hold"/>
                                        <p:tgtEl>
                                          <p:spTgt spid="63496">
                                            <p:txEl>
                                              <p:pRg st="5" end="5"/>
                                            </p:txEl>
                                          </p:spTgt>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6" fill="hold" grpId="0" nodeType="afterEffect">
                                  <p:stCondLst>
                                    <p:cond delay="0"/>
                                  </p:stCondLst>
                                  <p:childTnLst>
                                    <p:set>
                                      <p:cBhvr>
                                        <p:cTn id="76" dur="1" fill="hold">
                                          <p:stCondLst>
                                            <p:cond delay="0"/>
                                          </p:stCondLst>
                                        </p:cTn>
                                        <p:tgtEl>
                                          <p:spTgt spid="63496">
                                            <p:txEl>
                                              <p:pRg st="7" end="7"/>
                                            </p:txEl>
                                          </p:spTgt>
                                        </p:tgtEl>
                                        <p:attrNameLst>
                                          <p:attrName>style.visibility</p:attrName>
                                        </p:attrNameLst>
                                      </p:cBhvr>
                                      <p:to>
                                        <p:strVal val="visible"/>
                                      </p:to>
                                    </p:set>
                                    <p:anim calcmode="lin" valueType="num">
                                      <p:cBhvr additive="base">
                                        <p:cTn id="77" dur="500" fill="hold"/>
                                        <p:tgtEl>
                                          <p:spTgt spid="63496">
                                            <p:txEl>
                                              <p:pRg st="7" end="7"/>
                                            </p:tx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6349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animBg="1"/>
      <p:bldP spid="63496"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14282" y="214290"/>
            <a:ext cx="964413" cy="642942"/>
          </a:xfrm>
          <a:prstGeom prst="rect">
            <a:avLst/>
          </a:prstGeom>
          <a:noFill/>
          <a:ln w="9525">
            <a:noFill/>
            <a:miter lim="800000"/>
            <a:headEnd/>
            <a:tailEnd/>
          </a:ln>
          <a:effectLst/>
        </p:spPr>
      </p:pic>
      <p:sp>
        <p:nvSpPr>
          <p:cNvPr id="8" name="Segnaposto data 7"/>
          <p:cNvSpPr>
            <a:spLocks noGrp="1"/>
          </p:cNvSpPr>
          <p:nvPr>
            <p:ph type="dt" sz="half" idx="10"/>
          </p:nvPr>
        </p:nvSpPr>
        <p:spPr>
          <a:xfrm>
            <a:off x="214282" y="6429396"/>
            <a:ext cx="2002464" cy="226902"/>
          </a:xfrm>
        </p:spPr>
        <p:txBody>
          <a:bodyPr/>
          <a:lstStyle/>
          <a:p>
            <a:r>
              <a:rPr lang="it-IT" smtClean="0"/>
              <a:t>A.Colombo</a:t>
            </a:r>
            <a:endParaRPr lang="it-IT" dirty="0"/>
          </a:p>
        </p:txBody>
      </p:sp>
      <p:pic>
        <p:nvPicPr>
          <p:cNvPr id="5" name="Picture 9"/>
          <p:cNvPicPr>
            <a:picLocks noChangeAspect="1" noChangeArrowheads="1"/>
          </p:cNvPicPr>
          <p:nvPr/>
        </p:nvPicPr>
        <p:blipFill>
          <a:blip r:embed="rId3" cstate="print"/>
          <a:srcRect/>
          <a:stretch>
            <a:fillRect/>
          </a:stretch>
        </p:blipFill>
        <p:spPr bwMode="auto">
          <a:xfrm>
            <a:off x="428596" y="1000108"/>
            <a:ext cx="1387229" cy="2047876"/>
          </a:xfrm>
          <a:prstGeom prst="rect">
            <a:avLst/>
          </a:prstGeom>
          <a:solidFill>
            <a:srgbClr val="000066"/>
          </a:solidFill>
          <a:ln w="9525">
            <a:solidFill>
              <a:schemeClr val="accent2"/>
            </a:solidFill>
            <a:miter lim="800000"/>
            <a:headEnd/>
            <a:tailEnd/>
          </a:ln>
        </p:spPr>
      </p:pic>
      <p:pic>
        <p:nvPicPr>
          <p:cNvPr id="6" name="Picture 10"/>
          <p:cNvPicPr>
            <a:picLocks noChangeAspect="1" noChangeArrowheads="1"/>
          </p:cNvPicPr>
          <p:nvPr/>
        </p:nvPicPr>
        <p:blipFill>
          <a:blip r:embed="rId4" cstate="print"/>
          <a:srcRect/>
          <a:stretch>
            <a:fillRect/>
          </a:stretch>
        </p:blipFill>
        <p:spPr bwMode="auto">
          <a:xfrm>
            <a:off x="1142976" y="1571612"/>
            <a:ext cx="1312712" cy="1895476"/>
          </a:xfrm>
          <a:prstGeom prst="rect">
            <a:avLst/>
          </a:prstGeom>
          <a:solidFill>
            <a:srgbClr val="000066"/>
          </a:solidFill>
          <a:ln w="9525">
            <a:solidFill>
              <a:schemeClr val="accent2"/>
            </a:solidFill>
            <a:miter lim="800000"/>
            <a:headEnd/>
            <a:tailEnd/>
          </a:ln>
        </p:spPr>
      </p:pic>
      <p:pic>
        <p:nvPicPr>
          <p:cNvPr id="9" name="Picture 11"/>
          <p:cNvPicPr>
            <a:picLocks noChangeAspect="1" noChangeArrowheads="1"/>
          </p:cNvPicPr>
          <p:nvPr/>
        </p:nvPicPr>
        <p:blipFill>
          <a:blip r:embed="rId5" cstate="print"/>
          <a:srcRect/>
          <a:stretch>
            <a:fillRect/>
          </a:stretch>
        </p:blipFill>
        <p:spPr bwMode="auto">
          <a:xfrm>
            <a:off x="1571604" y="1857364"/>
            <a:ext cx="1383292" cy="2028828"/>
          </a:xfrm>
          <a:prstGeom prst="rect">
            <a:avLst/>
          </a:prstGeom>
          <a:solidFill>
            <a:srgbClr val="000066"/>
          </a:solidFill>
          <a:ln w="9525">
            <a:solidFill>
              <a:schemeClr val="accent2"/>
            </a:solidFill>
            <a:miter lim="800000"/>
            <a:headEnd/>
            <a:tailEnd/>
          </a:ln>
        </p:spPr>
      </p:pic>
      <p:pic>
        <p:nvPicPr>
          <p:cNvPr id="10" name="Picture 12"/>
          <p:cNvPicPr>
            <a:picLocks noChangeAspect="1" noChangeArrowheads="1"/>
          </p:cNvPicPr>
          <p:nvPr/>
        </p:nvPicPr>
        <p:blipFill>
          <a:blip r:embed="rId6" cstate="print"/>
          <a:srcRect/>
          <a:stretch>
            <a:fillRect/>
          </a:stretch>
        </p:blipFill>
        <p:spPr bwMode="auto">
          <a:xfrm>
            <a:off x="2571736" y="1714488"/>
            <a:ext cx="1374769" cy="2062154"/>
          </a:xfrm>
          <a:prstGeom prst="rect">
            <a:avLst/>
          </a:prstGeom>
          <a:noFill/>
          <a:ln w="9525">
            <a:solidFill>
              <a:schemeClr val="accent2"/>
            </a:solidFill>
            <a:miter lim="800000"/>
            <a:headEnd/>
            <a:tailEnd/>
          </a:ln>
        </p:spPr>
      </p:pic>
      <p:pic>
        <p:nvPicPr>
          <p:cNvPr id="11" name="Picture 8"/>
          <p:cNvPicPr>
            <a:picLocks noChangeAspect="1" noChangeArrowheads="1"/>
          </p:cNvPicPr>
          <p:nvPr/>
        </p:nvPicPr>
        <p:blipFill>
          <a:blip r:embed="rId7" cstate="print"/>
          <a:srcRect/>
          <a:stretch>
            <a:fillRect/>
          </a:stretch>
        </p:blipFill>
        <p:spPr bwMode="auto">
          <a:xfrm>
            <a:off x="3286116" y="1285860"/>
            <a:ext cx="1350966" cy="1938342"/>
          </a:xfrm>
          <a:prstGeom prst="rect">
            <a:avLst/>
          </a:prstGeom>
          <a:noFill/>
          <a:ln w="9525">
            <a:solidFill>
              <a:srgbClr val="000080"/>
            </a:solidFill>
            <a:miter lim="800000"/>
            <a:headEnd/>
            <a:tailEnd/>
          </a:ln>
        </p:spPr>
      </p:pic>
      <p:pic>
        <p:nvPicPr>
          <p:cNvPr id="12" name="Picture 15"/>
          <p:cNvPicPr>
            <a:picLocks noChangeAspect="1" noChangeArrowheads="1"/>
          </p:cNvPicPr>
          <p:nvPr/>
        </p:nvPicPr>
        <p:blipFill>
          <a:blip r:embed="rId8" cstate="print"/>
          <a:srcRect/>
          <a:stretch>
            <a:fillRect/>
          </a:stretch>
        </p:blipFill>
        <p:spPr bwMode="auto">
          <a:xfrm>
            <a:off x="3786182" y="1357298"/>
            <a:ext cx="1340651" cy="2071694"/>
          </a:xfrm>
          <a:prstGeom prst="rect">
            <a:avLst/>
          </a:prstGeom>
          <a:noFill/>
          <a:ln w="9525">
            <a:solidFill>
              <a:schemeClr val="accent2"/>
            </a:solidFill>
            <a:miter lim="800000"/>
            <a:headEnd/>
            <a:tailEnd/>
          </a:ln>
        </p:spPr>
      </p:pic>
      <p:pic>
        <p:nvPicPr>
          <p:cNvPr id="13" name="Picture 14"/>
          <p:cNvPicPr>
            <a:picLocks noChangeAspect="1" noChangeArrowheads="1"/>
          </p:cNvPicPr>
          <p:nvPr/>
        </p:nvPicPr>
        <p:blipFill>
          <a:blip r:embed="rId9" cstate="print"/>
          <a:srcRect/>
          <a:stretch>
            <a:fillRect/>
          </a:stretch>
        </p:blipFill>
        <p:spPr bwMode="auto">
          <a:xfrm>
            <a:off x="4643438" y="1714488"/>
            <a:ext cx="1214446" cy="2006609"/>
          </a:xfrm>
          <a:prstGeom prst="rect">
            <a:avLst/>
          </a:prstGeom>
          <a:noFill/>
          <a:ln w="9525" algn="ctr">
            <a:solidFill>
              <a:schemeClr val="accent2"/>
            </a:solidFill>
            <a:miter lim="800000"/>
            <a:headEnd/>
            <a:tailEnd/>
          </a:ln>
        </p:spPr>
      </p:pic>
      <p:pic>
        <p:nvPicPr>
          <p:cNvPr id="14" name="Picture 13"/>
          <p:cNvPicPr>
            <a:picLocks noChangeAspect="1" noChangeArrowheads="1"/>
          </p:cNvPicPr>
          <p:nvPr/>
        </p:nvPicPr>
        <p:blipFill>
          <a:blip r:embed="rId10" cstate="print"/>
          <a:srcRect/>
          <a:stretch>
            <a:fillRect/>
          </a:stretch>
        </p:blipFill>
        <p:spPr bwMode="auto">
          <a:xfrm>
            <a:off x="5715008" y="2000240"/>
            <a:ext cx="1277954" cy="1931998"/>
          </a:xfrm>
          <a:prstGeom prst="rect">
            <a:avLst/>
          </a:prstGeom>
          <a:noFill/>
          <a:ln w="9525" algn="ctr">
            <a:solidFill>
              <a:schemeClr val="accent2"/>
            </a:solidFill>
            <a:miter lim="800000"/>
            <a:headEnd/>
            <a:tailEnd/>
          </a:ln>
        </p:spPr>
      </p:pic>
      <p:pic>
        <p:nvPicPr>
          <p:cNvPr id="15" name="Picture 11"/>
          <p:cNvPicPr>
            <a:picLocks noChangeAspect="1" noChangeArrowheads="1"/>
          </p:cNvPicPr>
          <p:nvPr/>
        </p:nvPicPr>
        <p:blipFill>
          <a:blip r:embed="rId11" cstate="print"/>
          <a:srcRect/>
          <a:stretch>
            <a:fillRect/>
          </a:stretch>
        </p:blipFill>
        <p:spPr bwMode="auto">
          <a:xfrm>
            <a:off x="6143636" y="2571744"/>
            <a:ext cx="1200170" cy="1878527"/>
          </a:xfrm>
          <a:prstGeom prst="rect">
            <a:avLst/>
          </a:prstGeom>
          <a:noFill/>
          <a:ln w="9525">
            <a:solidFill>
              <a:srgbClr val="000080"/>
            </a:solidFill>
            <a:miter lim="800000"/>
            <a:headEnd/>
            <a:tailEnd/>
          </a:ln>
        </p:spPr>
      </p:pic>
      <p:pic>
        <p:nvPicPr>
          <p:cNvPr id="16" name="Picture 12"/>
          <p:cNvPicPr>
            <a:picLocks noChangeAspect="1" noChangeArrowheads="1"/>
          </p:cNvPicPr>
          <p:nvPr/>
        </p:nvPicPr>
        <p:blipFill>
          <a:blip r:embed="rId12" cstate="print"/>
          <a:srcRect/>
          <a:stretch>
            <a:fillRect/>
          </a:stretch>
        </p:blipFill>
        <p:spPr bwMode="auto">
          <a:xfrm>
            <a:off x="6643702" y="3286124"/>
            <a:ext cx="1143008" cy="1866841"/>
          </a:xfrm>
          <a:prstGeom prst="rect">
            <a:avLst/>
          </a:prstGeom>
          <a:noFill/>
          <a:ln w="9525">
            <a:solidFill>
              <a:srgbClr val="000080"/>
            </a:solidFill>
            <a:miter lim="800000"/>
            <a:headEnd/>
            <a:tailEnd/>
          </a:ln>
        </p:spPr>
      </p:pic>
      <p:pic>
        <p:nvPicPr>
          <p:cNvPr id="17" name="Picture 10" descr="cid:image002.gif@01C792F3.A0BFC8A0"/>
          <p:cNvPicPr>
            <a:picLocks noChangeAspect="1" noChangeArrowheads="1"/>
          </p:cNvPicPr>
          <p:nvPr/>
        </p:nvPicPr>
        <p:blipFill>
          <a:blip r:embed="rId13" r:link="rId14" cstate="print"/>
          <a:srcRect/>
          <a:stretch>
            <a:fillRect/>
          </a:stretch>
        </p:blipFill>
        <p:spPr bwMode="auto">
          <a:xfrm>
            <a:off x="6858016" y="428604"/>
            <a:ext cx="720725" cy="487362"/>
          </a:xfrm>
          <a:prstGeom prst="rect">
            <a:avLst/>
          </a:prstGeom>
          <a:gradFill rotWithShape="1">
            <a:gsLst>
              <a:gs pos="0">
                <a:srgbClr val="FFFFFF"/>
              </a:gs>
              <a:gs pos="100000">
                <a:srgbClr val="0033CC"/>
              </a:gs>
            </a:gsLst>
            <a:lin ang="18900000" scaled="1"/>
          </a:gradFill>
          <a:ln w="9525">
            <a:noFill/>
            <a:miter lim="800000"/>
            <a:headEnd/>
            <a:tailEnd/>
          </a:ln>
        </p:spPr>
      </p:pic>
      <p:sp>
        <p:nvSpPr>
          <p:cNvPr id="18" name="Rectangle 23"/>
          <p:cNvSpPr>
            <a:spLocks noChangeArrowheads="1"/>
          </p:cNvSpPr>
          <p:nvPr/>
        </p:nvSpPr>
        <p:spPr bwMode="auto">
          <a:xfrm>
            <a:off x="6500826" y="928670"/>
            <a:ext cx="1376362" cy="307975"/>
          </a:xfrm>
          <a:prstGeom prst="rect">
            <a:avLst/>
          </a:prstGeom>
          <a:noFill/>
          <a:ln w="9525">
            <a:noFill/>
            <a:miter lim="800000"/>
            <a:headEnd/>
            <a:tailEnd/>
          </a:ln>
        </p:spPr>
        <p:txBody>
          <a:bodyPr>
            <a:spAutoFit/>
          </a:bodyPr>
          <a:lstStyle/>
          <a:p>
            <a:r>
              <a:rPr lang="it-IT" sz="1400" b="1" i="1" dirty="0">
                <a:latin typeface="Kunstler Script" pitchFamily="66" charset="0"/>
              </a:rPr>
              <a:t>Ministero della Salute</a:t>
            </a:r>
          </a:p>
        </p:txBody>
      </p:sp>
      <p:pic>
        <p:nvPicPr>
          <p:cNvPr id="19" name="Immagine 18" descr="aiuto x documenti.wmf"/>
          <p:cNvPicPr>
            <a:picLocks noChangeAspect="1"/>
          </p:cNvPicPr>
          <p:nvPr/>
        </p:nvPicPr>
        <p:blipFill>
          <a:blip r:embed="rId15"/>
          <a:stretch>
            <a:fillRect/>
          </a:stretch>
        </p:blipFill>
        <p:spPr>
          <a:xfrm>
            <a:off x="2214546" y="4429132"/>
            <a:ext cx="1981205" cy="185664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14282" y="214290"/>
            <a:ext cx="964413" cy="642942"/>
          </a:xfrm>
          <a:prstGeom prst="rect">
            <a:avLst/>
          </a:prstGeom>
          <a:noFill/>
          <a:ln w="9525">
            <a:noFill/>
            <a:miter lim="800000"/>
            <a:headEnd/>
            <a:tailEnd/>
          </a:ln>
          <a:effectLst/>
        </p:spPr>
      </p:pic>
      <p:sp>
        <p:nvSpPr>
          <p:cNvPr id="8" name="Segnaposto data 7"/>
          <p:cNvSpPr>
            <a:spLocks noGrp="1"/>
          </p:cNvSpPr>
          <p:nvPr>
            <p:ph type="dt" sz="half" idx="10"/>
          </p:nvPr>
        </p:nvSpPr>
        <p:spPr>
          <a:xfrm>
            <a:off x="214282" y="6429396"/>
            <a:ext cx="2002464" cy="226902"/>
          </a:xfrm>
        </p:spPr>
        <p:txBody>
          <a:bodyPr/>
          <a:lstStyle/>
          <a:p>
            <a:r>
              <a:rPr lang="it-IT" smtClean="0"/>
              <a:t>A.Colombo</a:t>
            </a:r>
            <a:endParaRPr lang="it-IT" dirty="0"/>
          </a:p>
        </p:txBody>
      </p:sp>
      <p:pic>
        <p:nvPicPr>
          <p:cNvPr id="2050" name="Picture 2"/>
          <p:cNvPicPr>
            <a:picLocks noChangeAspect="1" noChangeArrowheads="1"/>
          </p:cNvPicPr>
          <p:nvPr/>
        </p:nvPicPr>
        <p:blipFill>
          <a:blip r:embed="rId3" cstate="print"/>
          <a:srcRect/>
          <a:stretch>
            <a:fillRect/>
          </a:stretch>
        </p:blipFill>
        <p:spPr bwMode="auto">
          <a:xfrm>
            <a:off x="114269" y="1285860"/>
            <a:ext cx="7958193" cy="49292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14282" y="214290"/>
            <a:ext cx="964413" cy="642942"/>
          </a:xfrm>
          <a:prstGeom prst="rect">
            <a:avLst/>
          </a:prstGeom>
          <a:noFill/>
          <a:ln w="9525">
            <a:noFill/>
            <a:miter lim="800000"/>
            <a:headEnd/>
            <a:tailEnd/>
          </a:ln>
          <a:effectLst/>
        </p:spPr>
      </p:pic>
      <p:sp>
        <p:nvSpPr>
          <p:cNvPr id="8" name="Segnaposto data 7"/>
          <p:cNvSpPr>
            <a:spLocks noGrp="1"/>
          </p:cNvSpPr>
          <p:nvPr>
            <p:ph type="dt" sz="half" idx="10"/>
          </p:nvPr>
        </p:nvSpPr>
        <p:spPr>
          <a:xfrm>
            <a:off x="214282" y="6429396"/>
            <a:ext cx="2002464" cy="226902"/>
          </a:xfrm>
        </p:spPr>
        <p:txBody>
          <a:bodyPr/>
          <a:lstStyle/>
          <a:p>
            <a:r>
              <a:rPr lang="it-IT" smtClean="0"/>
              <a:t>A.Colombo</a:t>
            </a:r>
            <a:endParaRPr lang="it-IT" dirty="0"/>
          </a:p>
        </p:txBody>
      </p:sp>
      <p:pic>
        <p:nvPicPr>
          <p:cNvPr id="2051" name="Picture 3"/>
          <p:cNvPicPr>
            <a:picLocks noChangeAspect="1" noChangeArrowheads="1"/>
          </p:cNvPicPr>
          <p:nvPr/>
        </p:nvPicPr>
        <p:blipFill>
          <a:blip r:embed="rId3" cstate="print"/>
          <a:srcRect/>
          <a:stretch>
            <a:fillRect/>
          </a:stretch>
        </p:blipFill>
        <p:spPr bwMode="auto">
          <a:xfrm>
            <a:off x="2714612" y="642918"/>
            <a:ext cx="2097450" cy="3214710"/>
          </a:xfrm>
          <a:prstGeom prst="rect">
            <a:avLst/>
          </a:prstGeom>
          <a:noFill/>
          <a:ln w="25400">
            <a:solidFill>
              <a:srgbClr val="0033CC"/>
            </a:solid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357158" y="2071678"/>
            <a:ext cx="2021177" cy="3071834"/>
          </a:xfrm>
          <a:prstGeom prst="rect">
            <a:avLst/>
          </a:prstGeom>
          <a:noFill/>
          <a:ln w="25400">
            <a:solidFill>
              <a:srgbClr val="FF0066"/>
            </a:solidFill>
            <a:miter lim="800000"/>
            <a:headEnd/>
            <a:tailEnd/>
          </a:ln>
          <a:effectLst/>
        </p:spPr>
      </p:pic>
      <p:pic>
        <p:nvPicPr>
          <p:cNvPr id="2053" name="Picture 5"/>
          <p:cNvPicPr>
            <a:picLocks noChangeAspect="1" noChangeArrowheads="1"/>
          </p:cNvPicPr>
          <p:nvPr/>
        </p:nvPicPr>
        <p:blipFill>
          <a:blip r:embed="rId5" cstate="print"/>
          <a:srcRect/>
          <a:stretch>
            <a:fillRect/>
          </a:stretch>
        </p:blipFill>
        <p:spPr bwMode="auto">
          <a:xfrm>
            <a:off x="5286380" y="1785926"/>
            <a:ext cx="2357454" cy="3346572"/>
          </a:xfrm>
          <a:prstGeom prst="rect">
            <a:avLst/>
          </a:prstGeom>
          <a:noFill/>
          <a:ln w="25400">
            <a:solidFill>
              <a:srgbClr val="FFC000"/>
            </a:solidFill>
            <a:miter lim="800000"/>
            <a:headEnd/>
            <a:tailEnd/>
          </a:ln>
          <a:effectLst/>
        </p:spPr>
      </p:pic>
      <p:pic>
        <p:nvPicPr>
          <p:cNvPr id="22532" name="Picture 4"/>
          <p:cNvPicPr>
            <a:picLocks noChangeAspect="1" noChangeArrowheads="1"/>
          </p:cNvPicPr>
          <p:nvPr/>
        </p:nvPicPr>
        <p:blipFill>
          <a:blip r:embed="rId6" cstate="print"/>
          <a:srcRect/>
          <a:stretch>
            <a:fillRect/>
          </a:stretch>
        </p:blipFill>
        <p:spPr bwMode="auto">
          <a:xfrm>
            <a:off x="1714480" y="142853"/>
            <a:ext cx="4429156" cy="6267306"/>
          </a:xfrm>
          <a:prstGeom prst="rect">
            <a:avLst/>
          </a:prstGeom>
          <a:noFill/>
          <a:ln w="9525">
            <a:solidFill>
              <a:srgbClr val="009900"/>
            </a:solidFill>
            <a:miter lim="800000"/>
            <a:headEnd/>
            <a:tailEnd/>
          </a:ln>
          <a:effectLst/>
        </p:spPr>
      </p:pic>
      <p:pic>
        <p:nvPicPr>
          <p:cNvPr id="9" name="Immagine 8" descr="jk_mistakes.jpg"/>
          <p:cNvPicPr>
            <a:picLocks noChangeAspect="1"/>
          </p:cNvPicPr>
          <p:nvPr/>
        </p:nvPicPr>
        <p:blipFill>
          <a:blip r:embed="rId7"/>
          <a:stretch>
            <a:fillRect/>
          </a:stretch>
        </p:blipFill>
        <p:spPr>
          <a:xfrm>
            <a:off x="6357950" y="5214950"/>
            <a:ext cx="1476377" cy="1370078"/>
          </a:xfrm>
          <a:prstGeom prst="rect">
            <a:avLst/>
          </a:prstGeom>
        </p:spPr>
      </p:pic>
      <p:pic>
        <p:nvPicPr>
          <p:cNvPr id="10" name="Picture 10" descr="cid:image002.gif@01C792F3.A0BFC8A0"/>
          <p:cNvPicPr>
            <a:picLocks noChangeAspect="1" noChangeArrowheads="1"/>
          </p:cNvPicPr>
          <p:nvPr/>
        </p:nvPicPr>
        <p:blipFill>
          <a:blip r:embed="rId8" r:link="rId9" cstate="print"/>
          <a:srcRect/>
          <a:stretch>
            <a:fillRect/>
          </a:stretch>
        </p:blipFill>
        <p:spPr bwMode="auto">
          <a:xfrm>
            <a:off x="6858016" y="428604"/>
            <a:ext cx="720725" cy="487362"/>
          </a:xfrm>
          <a:prstGeom prst="rect">
            <a:avLst/>
          </a:prstGeom>
          <a:gradFill rotWithShape="1">
            <a:gsLst>
              <a:gs pos="0">
                <a:srgbClr val="FFFFFF"/>
              </a:gs>
              <a:gs pos="100000">
                <a:srgbClr val="0033CC"/>
              </a:gs>
            </a:gsLst>
            <a:lin ang="18900000" scaled="1"/>
          </a:gradFill>
          <a:ln w="9525">
            <a:noFill/>
            <a:miter lim="800000"/>
            <a:headEnd/>
            <a:tailEnd/>
          </a:ln>
        </p:spPr>
      </p:pic>
      <p:sp>
        <p:nvSpPr>
          <p:cNvPr id="11" name="Rectangle 23"/>
          <p:cNvSpPr>
            <a:spLocks noChangeArrowheads="1"/>
          </p:cNvSpPr>
          <p:nvPr/>
        </p:nvSpPr>
        <p:spPr bwMode="auto">
          <a:xfrm>
            <a:off x="6500826" y="928670"/>
            <a:ext cx="1376362" cy="307975"/>
          </a:xfrm>
          <a:prstGeom prst="rect">
            <a:avLst/>
          </a:prstGeom>
          <a:noFill/>
          <a:ln w="9525">
            <a:noFill/>
            <a:miter lim="800000"/>
            <a:headEnd/>
            <a:tailEnd/>
          </a:ln>
        </p:spPr>
        <p:txBody>
          <a:bodyPr>
            <a:spAutoFit/>
          </a:bodyPr>
          <a:lstStyle/>
          <a:p>
            <a:r>
              <a:rPr lang="it-IT" sz="1400" b="1" i="1" dirty="0">
                <a:latin typeface="Kunstler Script" pitchFamily="66" charset="0"/>
              </a:rPr>
              <a:t>Ministero della Salute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 calcmode="lin" valueType="num">
                                      <p:cBhvr additive="base">
                                        <p:cTn id="7" dur="5000" fill="hold"/>
                                        <p:tgtEl>
                                          <p:spTgt spid="22532"/>
                                        </p:tgtEl>
                                        <p:attrNameLst>
                                          <p:attrName>ppt_x</p:attrName>
                                        </p:attrNameLst>
                                      </p:cBhvr>
                                      <p:tavLst>
                                        <p:tav tm="0">
                                          <p:val>
                                            <p:strVal val="#ppt_x"/>
                                          </p:val>
                                        </p:tav>
                                        <p:tav tm="100000">
                                          <p:val>
                                            <p:strVal val="#ppt_x"/>
                                          </p:val>
                                        </p:tav>
                                      </p:tavLst>
                                    </p:anim>
                                    <p:anim calcmode="lin" valueType="num">
                                      <p:cBhvr additive="base">
                                        <p:cTn id="8" dur="5000" fill="hold"/>
                                        <p:tgtEl>
                                          <p:spTgt spid="225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14282" y="214290"/>
            <a:ext cx="964413" cy="642942"/>
          </a:xfrm>
          <a:prstGeom prst="rect">
            <a:avLst/>
          </a:prstGeom>
          <a:noFill/>
          <a:ln w="9525">
            <a:noFill/>
            <a:miter lim="800000"/>
            <a:headEnd/>
            <a:tailEnd/>
          </a:ln>
          <a:effectLst/>
        </p:spPr>
      </p:pic>
      <p:sp>
        <p:nvSpPr>
          <p:cNvPr id="8" name="Segnaposto data 7"/>
          <p:cNvSpPr>
            <a:spLocks noGrp="1"/>
          </p:cNvSpPr>
          <p:nvPr>
            <p:ph type="dt" sz="half" idx="10"/>
          </p:nvPr>
        </p:nvSpPr>
        <p:spPr>
          <a:xfrm>
            <a:off x="214282" y="6429396"/>
            <a:ext cx="2002464" cy="226902"/>
          </a:xfrm>
        </p:spPr>
        <p:txBody>
          <a:bodyPr/>
          <a:lstStyle/>
          <a:p>
            <a:r>
              <a:rPr lang="it-IT" smtClean="0"/>
              <a:t>A.Colombo</a:t>
            </a:r>
            <a:endParaRPr lang="it-IT" dirty="0"/>
          </a:p>
        </p:txBody>
      </p:sp>
      <p:sp>
        <p:nvSpPr>
          <p:cNvPr id="5" name="Rettangolo 4"/>
          <p:cNvSpPr/>
          <p:nvPr/>
        </p:nvSpPr>
        <p:spPr>
          <a:xfrm>
            <a:off x="214282" y="1214422"/>
            <a:ext cx="4500594" cy="4390193"/>
          </a:xfrm>
          <a:prstGeom prst="rect">
            <a:avLst/>
          </a:prstGeom>
        </p:spPr>
        <p:txBody>
          <a:bodyPr wrap="square">
            <a:spAutoFit/>
          </a:bodyPr>
          <a:lstStyle/>
          <a:p>
            <a:pPr algn="just"/>
            <a:r>
              <a:rPr lang="it-IT" dirty="0" err="1" smtClean="0"/>
              <a:t>……</a:t>
            </a:r>
            <a:r>
              <a:rPr lang="it-IT" sz="1400" dirty="0" err="1" smtClean="0"/>
              <a:t>La</a:t>
            </a:r>
            <a:r>
              <a:rPr lang="it-IT" sz="1400" dirty="0" smtClean="0"/>
              <a:t> costituzione dell’Unità Farmaci Antineoplastici in Farmacia (UFA), implica l’utilizzo di locali e apparecchiature idonei, personale dedicato e procedure condivise tra Direzione sanitaria/aziendale, Farmacia e Unità operative </a:t>
            </a:r>
            <a:r>
              <a:rPr lang="it-IT" sz="1400" dirty="0" err="1" smtClean="0"/>
              <a:t>interessate……</a:t>
            </a:r>
            <a:r>
              <a:rPr lang="it-IT" sz="1400" dirty="0" smtClean="0"/>
              <a:t>.</a:t>
            </a:r>
          </a:p>
          <a:p>
            <a:pPr algn="just"/>
            <a:r>
              <a:rPr lang="it-IT" sz="1400" dirty="0" smtClean="0"/>
              <a:t>in accordo con gli adempimenti della specifica legislazione (</a:t>
            </a:r>
            <a:r>
              <a:rPr lang="it-IT" sz="1400" dirty="0" err="1" smtClean="0"/>
              <a:t>D.lgs</a:t>
            </a:r>
            <a:r>
              <a:rPr lang="it-IT" sz="1400" dirty="0" smtClean="0"/>
              <a:t> 81/2008 e </a:t>
            </a:r>
            <a:r>
              <a:rPr lang="it-IT" sz="1400" dirty="0" err="1" smtClean="0"/>
              <a:t>s.m.i.</a:t>
            </a:r>
            <a:r>
              <a:rPr lang="it-IT" sz="1400" dirty="0" smtClean="0"/>
              <a:t>, Farmacopea Ufficiale </a:t>
            </a:r>
            <a:r>
              <a:rPr lang="it-IT" sz="1400" dirty="0" err="1" smtClean="0"/>
              <a:t>XII</a:t>
            </a:r>
            <a:r>
              <a:rPr lang="it-IT" sz="1400" dirty="0" smtClean="0"/>
              <a:t> e DM 3/12/08).</a:t>
            </a:r>
          </a:p>
          <a:p>
            <a:pPr algn="just"/>
            <a:r>
              <a:rPr lang="it-IT" sz="1400" dirty="0" smtClean="0"/>
              <a:t>La preparazione dei farmaci antineoplastici per  somministrazione parenterale, con personalizzazione e diluizione della dose su prescrizione medica, è una </a:t>
            </a:r>
            <a:r>
              <a:rPr lang="it-IT" sz="1400" b="1" dirty="0" smtClean="0"/>
              <a:t>“preparazione galenica magistrale sterile”, regolamentata dalle Norme di Buona Preparazione (NBP) della Farmacopea Ufficiale della Repubblica italiana.</a:t>
            </a:r>
          </a:p>
          <a:p>
            <a:pPr algn="just"/>
            <a:endParaRPr lang="it-IT" sz="1400" b="1" dirty="0" smtClean="0"/>
          </a:p>
          <a:p>
            <a:pPr algn="just"/>
            <a:endParaRPr lang="it-IT" sz="1400" b="1" dirty="0" smtClean="0"/>
          </a:p>
          <a:p>
            <a:pPr algn="r"/>
            <a:r>
              <a:rPr lang="it-IT" sz="1400" dirty="0" smtClean="0"/>
              <a:t>Raccomandazione </a:t>
            </a:r>
            <a:r>
              <a:rPr lang="it-IT" sz="1400" dirty="0" err="1" smtClean="0"/>
              <a:t>N°</a:t>
            </a:r>
            <a:r>
              <a:rPr lang="it-IT" sz="1400" dirty="0" smtClean="0"/>
              <a:t> 14 – Settembre 2012</a:t>
            </a:r>
            <a:endParaRPr lang="it-IT" sz="1400" dirty="0"/>
          </a:p>
        </p:txBody>
      </p:sp>
      <p:pic>
        <p:nvPicPr>
          <p:cNvPr id="7" name="Picture 4"/>
          <p:cNvPicPr>
            <a:picLocks noChangeAspect="1" noChangeArrowheads="1"/>
          </p:cNvPicPr>
          <p:nvPr/>
        </p:nvPicPr>
        <p:blipFill>
          <a:blip r:embed="rId3" cstate="print"/>
          <a:srcRect/>
          <a:stretch>
            <a:fillRect/>
          </a:stretch>
        </p:blipFill>
        <p:spPr bwMode="auto">
          <a:xfrm>
            <a:off x="4857752" y="1071546"/>
            <a:ext cx="3066040" cy="4338481"/>
          </a:xfrm>
          <a:prstGeom prst="rect">
            <a:avLst/>
          </a:prstGeom>
          <a:noFill/>
          <a:ln w="9525">
            <a:solidFill>
              <a:srgbClr val="009900"/>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0" fill="hold"/>
                                        <p:tgtEl>
                                          <p:spTgt spid="7"/>
                                        </p:tgtEl>
                                        <p:attrNameLst>
                                          <p:attrName>ppt_x</p:attrName>
                                        </p:attrNameLst>
                                      </p:cBhvr>
                                      <p:tavLst>
                                        <p:tav tm="0">
                                          <p:val>
                                            <p:strVal val="#ppt_x"/>
                                          </p:val>
                                        </p:tav>
                                        <p:tav tm="100000">
                                          <p:val>
                                            <p:strVal val="#ppt_x"/>
                                          </p:val>
                                        </p:tav>
                                      </p:tavLst>
                                    </p:anim>
                                    <p:anim calcmode="lin" valueType="num">
                                      <p:cBhvr additive="base">
                                        <p:cTn id="8"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14282" y="214290"/>
            <a:ext cx="964413" cy="642942"/>
          </a:xfrm>
          <a:prstGeom prst="rect">
            <a:avLst/>
          </a:prstGeom>
          <a:noFill/>
          <a:ln w="9525">
            <a:noFill/>
            <a:miter lim="800000"/>
            <a:headEnd/>
            <a:tailEnd/>
          </a:ln>
          <a:effectLst/>
        </p:spPr>
      </p:pic>
      <p:sp>
        <p:nvSpPr>
          <p:cNvPr id="8" name="Segnaposto data 7"/>
          <p:cNvSpPr>
            <a:spLocks noGrp="1"/>
          </p:cNvSpPr>
          <p:nvPr>
            <p:ph type="dt" sz="half" idx="10"/>
          </p:nvPr>
        </p:nvSpPr>
        <p:spPr>
          <a:xfrm>
            <a:off x="214282" y="6429396"/>
            <a:ext cx="2002464" cy="226902"/>
          </a:xfrm>
        </p:spPr>
        <p:txBody>
          <a:bodyPr/>
          <a:lstStyle/>
          <a:p>
            <a:r>
              <a:rPr lang="it-IT" smtClean="0"/>
              <a:t>A.Colombo</a:t>
            </a:r>
            <a:endParaRPr lang="it-IT" dirty="0"/>
          </a:p>
        </p:txBody>
      </p:sp>
      <p:sp>
        <p:nvSpPr>
          <p:cNvPr id="5" name="Rettangolo 4"/>
          <p:cNvSpPr/>
          <p:nvPr/>
        </p:nvSpPr>
        <p:spPr>
          <a:xfrm>
            <a:off x="214282" y="857232"/>
            <a:ext cx="6429420" cy="5078313"/>
          </a:xfrm>
          <a:prstGeom prst="rect">
            <a:avLst/>
          </a:prstGeom>
        </p:spPr>
        <p:txBody>
          <a:bodyPr wrap="square">
            <a:spAutoFit/>
          </a:bodyPr>
          <a:lstStyle/>
          <a:p>
            <a:pPr algn="just"/>
            <a:r>
              <a:rPr lang="it-IT" dirty="0" smtClean="0">
                <a:latin typeface="Comic Sans MS" pitchFamily="66" charset="0"/>
              </a:rPr>
              <a:t>Il processo di chemioterapia è considerato potenzialmente rischioso per i pazienti a causa della sua </a:t>
            </a:r>
            <a:r>
              <a:rPr lang="it-IT" dirty="0" smtClean="0">
                <a:solidFill>
                  <a:srgbClr val="FF0000"/>
                </a:solidFill>
                <a:latin typeface="Comic Sans MS" pitchFamily="66" charset="0"/>
              </a:rPr>
              <a:t>complessità</a:t>
            </a:r>
            <a:r>
              <a:rPr lang="it-IT" dirty="0" smtClean="0">
                <a:latin typeface="Comic Sans MS" pitchFamily="66" charset="0"/>
              </a:rPr>
              <a:t>, in particolare per l’uso di una </a:t>
            </a:r>
            <a:r>
              <a:rPr lang="it-IT" dirty="0" smtClean="0">
                <a:solidFill>
                  <a:srgbClr val="FF0000"/>
                </a:solidFill>
                <a:latin typeface="Comic Sans MS" pitchFamily="66" charset="0"/>
              </a:rPr>
              <a:t>molteplicità di farmaci </a:t>
            </a:r>
            <a:r>
              <a:rPr lang="it-IT" dirty="0" smtClean="0">
                <a:latin typeface="Comic Sans MS" pitchFamily="66" charset="0"/>
              </a:rPr>
              <a:t>ad alto </a:t>
            </a:r>
            <a:r>
              <a:rPr lang="it-IT" dirty="0" smtClean="0">
                <a:solidFill>
                  <a:srgbClr val="FF0000"/>
                </a:solidFill>
                <a:latin typeface="Comic Sans MS" pitchFamily="66" charset="0"/>
              </a:rPr>
              <a:t>rischio di tossicità</a:t>
            </a:r>
            <a:r>
              <a:rPr lang="it-IT" dirty="0" smtClean="0">
                <a:latin typeface="Comic Sans MS" pitchFamily="66" charset="0"/>
              </a:rPr>
              <a:t>. Le dosi sono in genere calcolate sulla base del peso corporeo e adattate alla superficie corporea o alle funzioni renali del paziente. Errori nella </a:t>
            </a:r>
            <a:r>
              <a:rPr lang="it-IT" dirty="0" smtClean="0">
                <a:solidFill>
                  <a:srgbClr val="FF0000"/>
                </a:solidFill>
                <a:latin typeface="Comic Sans MS" pitchFamily="66" charset="0"/>
              </a:rPr>
              <a:t>somministrazione multipla</a:t>
            </a:r>
            <a:r>
              <a:rPr lang="it-IT" dirty="0" smtClean="0">
                <a:latin typeface="Comic Sans MS" pitchFamily="66" charset="0"/>
              </a:rPr>
              <a:t> possono risultare in reazioni catastrofiche o anche nella morte del paziente.</a:t>
            </a:r>
          </a:p>
          <a:p>
            <a:pPr algn="just"/>
            <a:r>
              <a:rPr lang="it-IT" dirty="0" smtClean="0">
                <a:latin typeface="Comic Sans MS" pitchFamily="66" charset="0"/>
              </a:rPr>
              <a:t>Nell’ambito del processo chemioterapico </a:t>
            </a:r>
            <a:r>
              <a:rPr lang="it-IT" b="1" dirty="0" smtClean="0">
                <a:solidFill>
                  <a:srgbClr val="009900"/>
                </a:solidFill>
                <a:latin typeface="Comic Sans MS" pitchFamily="66" charset="0"/>
              </a:rPr>
              <a:t>gli eventi avversi </a:t>
            </a:r>
            <a:r>
              <a:rPr lang="it-IT" dirty="0" smtClean="0">
                <a:latin typeface="Comic Sans MS" pitchFamily="66" charset="0"/>
              </a:rPr>
              <a:t>dovuti ad errori in corso di “terapia farmacologica” sono una delle cause di danno più frequenti nei pazienti ospedalizzati. Questi eventi, </a:t>
            </a:r>
            <a:r>
              <a:rPr lang="it-IT" b="1" dirty="0" smtClean="0">
                <a:solidFill>
                  <a:srgbClr val="009900"/>
                </a:solidFill>
                <a:latin typeface="Comic Sans MS" pitchFamily="66" charset="0"/>
              </a:rPr>
              <a:t>prevenibili ed evitabili, vanno differenziati dalle reazioni avverse ai farmaci </a:t>
            </a:r>
            <a:r>
              <a:rPr lang="it-IT" dirty="0" smtClean="0">
                <a:latin typeface="Comic Sans MS" pitchFamily="66" charset="0"/>
              </a:rPr>
              <a:t>(</a:t>
            </a:r>
            <a:r>
              <a:rPr lang="it-IT" dirty="0" err="1" smtClean="0">
                <a:latin typeface="Comic Sans MS" pitchFamily="66" charset="0"/>
              </a:rPr>
              <a:t>Adverse</a:t>
            </a:r>
            <a:r>
              <a:rPr lang="it-IT" dirty="0" smtClean="0">
                <a:latin typeface="Comic Sans MS" pitchFamily="66" charset="0"/>
              </a:rPr>
              <a:t> </a:t>
            </a:r>
            <a:r>
              <a:rPr lang="it-IT" dirty="0" err="1" smtClean="0">
                <a:latin typeface="Comic Sans MS" pitchFamily="66" charset="0"/>
              </a:rPr>
              <a:t>Drug</a:t>
            </a:r>
            <a:r>
              <a:rPr lang="it-IT" dirty="0" smtClean="0">
                <a:latin typeface="Comic Sans MS" pitchFamily="66" charset="0"/>
              </a:rPr>
              <a:t> </a:t>
            </a:r>
            <a:r>
              <a:rPr lang="it-IT" dirty="0" err="1" smtClean="0">
                <a:latin typeface="Comic Sans MS" pitchFamily="66" charset="0"/>
              </a:rPr>
              <a:t>Reaction</a:t>
            </a:r>
            <a:r>
              <a:rPr lang="it-IT" dirty="0" smtClean="0">
                <a:latin typeface="Comic Sans MS" pitchFamily="66" charset="0"/>
              </a:rPr>
              <a:t> – ADR), legate al farmaco stesso e in molti casi alle sue interazioni con altri farmaci e che vengono rilevate e valutate mediante le attività di farmacovigilanza nazionali, regionali ed aziendali (Miranda </a:t>
            </a:r>
            <a:r>
              <a:rPr lang="it-IT" dirty="0" err="1" smtClean="0">
                <a:latin typeface="Comic Sans MS" pitchFamily="66" charset="0"/>
              </a:rPr>
              <a:t>et</a:t>
            </a:r>
            <a:r>
              <a:rPr lang="it-IT" dirty="0" smtClean="0">
                <a:latin typeface="Comic Sans MS" pitchFamily="66" charset="0"/>
              </a:rPr>
              <a:t> al, 2011).</a:t>
            </a:r>
            <a:endParaRPr lang="it-IT" dirty="0">
              <a:latin typeface="Comic Sans MS" pitchFamily="66" charset="0"/>
            </a:endParaRPr>
          </a:p>
        </p:txBody>
      </p:sp>
      <p:pic>
        <p:nvPicPr>
          <p:cNvPr id="3074" name="Picture 2"/>
          <p:cNvPicPr>
            <a:picLocks noChangeAspect="1" noChangeArrowheads="1"/>
          </p:cNvPicPr>
          <p:nvPr/>
        </p:nvPicPr>
        <p:blipFill>
          <a:blip r:embed="rId3" cstate="print"/>
          <a:srcRect/>
          <a:stretch>
            <a:fillRect/>
          </a:stretch>
        </p:blipFill>
        <p:spPr bwMode="auto">
          <a:xfrm>
            <a:off x="6786577" y="3786190"/>
            <a:ext cx="2215669" cy="26670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14282" y="214290"/>
            <a:ext cx="964413" cy="642942"/>
          </a:xfrm>
          <a:prstGeom prst="rect">
            <a:avLst/>
          </a:prstGeom>
          <a:noFill/>
          <a:ln w="9525">
            <a:noFill/>
            <a:miter lim="800000"/>
            <a:headEnd/>
            <a:tailEnd/>
          </a:ln>
          <a:effectLst/>
        </p:spPr>
      </p:pic>
      <p:sp>
        <p:nvSpPr>
          <p:cNvPr id="8" name="Segnaposto data 7"/>
          <p:cNvSpPr>
            <a:spLocks noGrp="1"/>
          </p:cNvSpPr>
          <p:nvPr>
            <p:ph type="dt" sz="half" idx="10"/>
          </p:nvPr>
        </p:nvSpPr>
        <p:spPr>
          <a:xfrm>
            <a:off x="214282" y="6429396"/>
            <a:ext cx="2002464" cy="226902"/>
          </a:xfrm>
        </p:spPr>
        <p:txBody>
          <a:bodyPr/>
          <a:lstStyle/>
          <a:p>
            <a:r>
              <a:rPr lang="it-IT" smtClean="0"/>
              <a:t>A.Colombo</a:t>
            </a:r>
            <a:endParaRPr lang="it-IT" dirty="0"/>
          </a:p>
        </p:txBody>
      </p:sp>
      <p:sp>
        <p:nvSpPr>
          <p:cNvPr id="5" name="Rettangolo 4"/>
          <p:cNvSpPr/>
          <p:nvPr/>
        </p:nvSpPr>
        <p:spPr>
          <a:xfrm>
            <a:off x="500034" y="928669"/>
            <a:ext cx="7215238" cy="4708981"/>
          </a:xfrm>
          <a:prstGeom prst="rect">
            <a:avLst/>
          </a:prstGeom>
        </p:spPr>
        <p:txBody>
          <a:bodyPr wrap="square">
            <a:spAutoFit/>
          </a:bodyPr>
          <a:lstStyle/>
          <a:p>
            <a:pPr algn="just"/>
            <a:r>
              <a:rPr lang="it-IT" sz="2000" dirty="0" smtClean="0">
                <a:latin typeface="Comic Sans MS" pitchFamily="66" charset="0"/>
              </a:rPr>
              <a:t>I parametri di valutazione di tutte le attività e pratiche cliniche che compongono l’intero processo chemioterapico sono riconosciuti a livello internazionale come le </a:t>
            </a:r>
            <a:r>
              <a:rPr lang="it-IT" sz="2000" b="1" dirty="0" smtClean="0">
                <a:solidFill>
                  <a:srgbClr val="FF0066"/>
                </a:solidFill>
                <a:latin typeface="Comic Sans MS" pitchFamily="66" charset="0"/>
              </a:rPr>
              <a:t>“</a:t>
            </a:r>
            <a:r>
              <a:rPr lang="it-IT" sz="2000" b="1" dirty="0" err="1" smtClean="0">
                <a:solidFill>
                  <a:srgbClr val="FF0066"/>
                </a:solidFill>
                <a:latin typeface="Comic Sans MS" pitchFamily="66" charset="0"/>
              </a:rPr>
              <a:t>Five</a:t>
            </a:r>
            <a:endParaRPr lang="it-IT" sz="2000" b="1" dirty="0" smtClean="0">
              <a:solidFill>
                <a:srgbClr val="FF0066"/>
              </a:solidFill>
              <a:latin typeface="Comic Sans MS" pitchFamily="66" charset="0"/>
            </a:endParaRPr>
          </a:p>
          <a:p>
            <a:pPr algn="just"/>
            <a:r>
              <a:rPr lang="it-IT" sz="2000" b="1" dirty="0" err="1" smtClean="0">
                <a:solidFill>
                  <a:srgbClr val="FF0066"/>
                </a:solidFill>
                <a:latin typeface="Comic Sans MS" pitchFamily="66" charset="0"/>
              </a:rPr>
              <a:t>Rights</a:t>
            </a:r>
            <a:r>
              <a:rPr lang="it-IT" sz="2000" b="1" dirty="0" smtClean="0">
                <a:solidFill>
                  <a:srgbClr val="FF0066"/>
                </a:solidFill>
                <a:latin typeface="Comic Sans MS" pitchFamily="66" charset="0"/>
              </a:rPr>
              <a:t>” </a:t>
            </a:r>
            <a:r>
              <a:rPr lang="it-IT" sz="2000" dirty="0" smtClean="0">
                <a:latin typeface="Comic Sans MS" pitchFamily="66" charset="0"/>
              </a:rPr>
              <a:t>della somministrazione del farmaco. Esse sono </a:t>
            </a:r>
            <a:r>
              <a:rPr lang="it-IT" sz="2000" dirty="0" err="1" smtClean="0">
                <a:latin typeface="Comic Sans MS" pitchFamily="66" charset="0"/>
              </a:rPr>
              <a:t>outcome</a:t>
            </a:r>
            <a:r>
              <a:rPr lang="it-IT" sz="2000" dirty="0" smtClean="0">
                <a:latin typeface="Comic Sans MS" pitchFamily="66" charset="0"/>
              </a:rPr>
              <a:t> auspicati per la gestione sicura della terapia. Le “</a:t>
            </a:r>
            <a:r>
              <a:rPr lang="it-IT" sz="2000" dirty="0" err="1" smtClean="0">
                <a:latin typeface="Comic Sans MS" pitchFamily="66" charset="0"/>
              </a:rPr>
              <a:t>Five</a:t>
            </a:r>
            <a:r>
              <a:rPr lang="it-IT" sz="2000" dirty="0" smtClean="0">
                <a:latin typeface="Comic Sans MS" pitchFamily="66" charset="0"/>
              </a:rPr>
              <a:t> </a:t>
            </a:r>
            <a:r>
              <a:rPr lang="it-IT" sz="2000" dirty="0" err="1" smtClean="0">
                <a:latin typeface="Comic Sans MS" pitchFamily="66" charset="0"/>
              </a:rPr>
              <a:t>Rights</a:t>
            </a:r>
            <a:r>
              <a:rPr lang="it-IT" sz="2000" dirty="0" smtClean="0">
                <a:latin typeface="Comic Sans MS" pitchFamily="66" charset="0"/>
              </a:rPr>
              <a:t>” tuttavia non offrono guide procedurali o suggerimenti su come raggiungere tali obiettivi ma rappresentano unicamente le direzioni rispetto alle quali gli operatori coinvolti nel processo devono orientare la loro attenzione. Nell’ambito del processo chemioterapico, tutto il personale dalle cui singole attività dipende la corretta somministrazione del farmaco al paziente, quindi </a:t>
            </a:r>
            <a:r>
              <a:rPr lang="it-IT" sz="2000" dirty="0" smtClean="0">
                <a:solidFill>
                  <a:srgbClr val="FF0066"/>
                </a:solidFill>
                <a:latin typeface="Comic Sans MS" pitchFamily="66" charset="0"/>
              </a:rPr>
              <a:t>non solo gli infermieri ma anche medici e farmacisti, sono chiamati a considerare le “</a:t>
            </a:r>
            <a:r>
              <a:rPr lang="it-IT" sz="2000" dirty="0" err="1" smtClean="0">
                <a:solidFill>
                  <a:srgbClr val="FF0066"/>
                </a:solidFill>
                <a:latin typeface="Comic Sans MS" pitchFamily="66" charset="0"/>
              </a:rPr>
              <a:t>Five</a:t>
            </a:r>
            <a:r>
              <a:rPr lang="it-IT" sz="2000" dirty="0" smtClean="0">
                <a:solidFill>
                  <a:srgbClr val="FF0066"/>
                </a:solidFill>
                <a:latin typeface="Comic Sans MS" pitchFamily="66" charset="0"/>
              </a:rPr>
              <a:t> </a:t>
            </a:r>
            <a:r>
              <a:rPr lang="it-IT" sz="2000" dirty="0" err="1" smtClean="0">
                <a:solidFill>
                  <a:srgbClr val="FF0066"/>
                </a:solidFill>
                <a:latin typeface="Comic Sans MS" pitchFamily="66" charset="0"/>
              </a:rPr>
              <a:t>Rights</a:t>
            </a:r>
            <a:r>
              <a:rPr lang="it-IT" sz="2000" dirty="0" smtClean="0">
                <a:solidFill>
                  <a:srgbClr val="FF0066"/>
                </a:solidFill>
                <a:latin typeface="Comic Sans MS" pitchFamily="66" charset="0"/>
              </a:rPr>
              <a:t>” come la direzione fondamentale di ogni singola azione.</a:t>
            </a:r>
            <a:endParaRPr lang="it-IT" sz="2000" dirty="0">
              <a:solidFill>
                <a:srgbClr val="FF0066"/>
              </a:solidFill>
              <a:latin typeface="Comic Sans MS" pitchFamily="66"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14282" y="214290"/>
            <a:ext cx="964413" cy="642942"/>
          </a:xfrm>
          <a:prstGeom prst="rect">
            <a:avLst/>
          </a:prstGeom>
          <a:noFill/>
          <a:ln w="9525">
            <a:noFill/>
            <a:miter lim="800000"/>
            <a:headEnd/>
            <a:tailEnd/>
          </a:ln>
          <a:effectLst/>
        </p:spPr>
      </p:pic>
      <p:sp>
        <p:nvSpPr>
          <p:cNvPr id="8" name="Segnaposto data 7"/>
          <p:cNvSpPr>
            <a:spLocks noGrp="1"/>
          </p:cNvSpPr>
          <p:nvPr>
            <p:ph type="dt" sz="half" idx="10"/>
          </p:nvPr>
        </p:nvSpPr>
        <p:spPr>
          <a:xfrm>
            <a:off x="214282" y="6429396"/>
            <a:ext cx="2002464" cy="226902"/>
          </a:xfrm>
        </p:spPr>
        <p:txBody>
          <a:bodyPr/>
          <a:lstStyle/>
          <a:p>
            <a:r>
              <a:rPr lang="it-IT" smtClean="0"/>
              <a:t>A.Colombo</a:t>
            </a:r>
            <a:endParaRPr lang="it-IT" dirty="0"/>
          </a:p>
        </p:txBody>
      </p:sp>
      <p:sp>
        <p:nvSpPr>
          <p:cNvPr id="5" name="Rettangolo 4"/>
          <p:cNvSpPr/>
          <p:nvPr/>
        </p:nvSpPr>
        <p:spPr>
          <a:xfrm>
            <a:off x="500034" y="1000108"/>
            <a:ext cx="7215238" cy="4247317"/>
          </a:xfrm>
          <a:prstGeom prst="rect">
            <a:avLst/>
          </a:prstGeom>
        </p:spPr>
        <p:txBody>
          <a:bodyPr wrap="square">
            <a:spAutoFit/>
          </a:bodyPr>
          <a:lstStyle/>
          <a:p>
            <a:pPr algn="just"/>
            <a:r>
              <a:rPr lang="it-IT" dirty="0" smtClean="0">
                <a:latin typeface="Comic Sans MS" pitchFamily="66" charset="0"/>
              </a:rPr>
              <a:t>A livello internazionale è in discussione la </a:t>
            </a:r>
            <a:r>
              <a:rPr lang="it-IT" dirty="0" smtClean="0">
                <a:solidFill>
                  <a:srgbClr val="D60093"/>
                </a:solidFill>
                <a:latin typeface="Comic Sans MS" pitchFamily="66" charset="0"/>
              </a:rPr>
              <a:t>definizione di standard che guidino gli operatori sanitari nell’implementazione di procedure per la gestione sicura della terapia,</a:t>
            </a:r>
            <a:r>
              <a:rPr lang="it-IT" dirty="0" smtClean="0">
                <a:latin typeface="Comic Sans MS" pitchFamily="66" charset="0"/>
              </a:rPr>
              <a:t> in diversi contesti. ASCO (</a:t>
            </a:r>
            <a:r>
              <a:rPr lang="it-IT" dirty="0" smtClean="0">
                <a:solidFill>
                  <a:srgbClr val="009900"/>
                </a:solidFill>
                <a:latin typeface="Comic Sans MS" pitchFamily="66" charset="0"/>
              </a:rPr>
              <a:t>American Society </a:t>
            </a:r>
            <a:r>
              <a:rPr lang="it-IT" dirty="0" err="1" smtClean="0">
                <a:solidFill>
                  <a:srgbClr val="009900"/>
                </a:solidFill>
                <a:latin typeface="Comic Sans MS" pitchFamily="66" charset="0"/>
              </a:rPr>
              <a:t>of</a:t>
            </a:r>
            <a:r>
              <a:rPr lang="it-IT" dirty="0" smtClean="0">
                <a:solidFill>
                  <a:srgbClr val="009900"/>
                </a:solidFill>
                <a:latin typeface="Comic Sans MS" pitchFamily="66" charset="0"/>
              </a:rPr>
              <a:t> </a:t>
            </a:r>
            <a:r>
              <a:rPr lang="it-IT" dirty="0" err="1" smtClean="0">
                <a:solidFill>
                  <a:srgbClr val="009900"/>
                </a:solidFill>
                <a:latin typeface="Comic Sans MS" pitchFamily="66" charset="0"/>
              </a:rPr>
              <a:t>Clinical</a:t>
            </a:r>
            <a:r>
              <a:rPr lang="it-IT" dirty="0" smtClean="0">
                <a:solidFill>
                  <a:srgbClr val="009900"/>
                </a:solidFill>
                <a:latin typeface="Comic Sans MS" pitchFamily="66" charset="0"/>
              </a:rPr>
              <a:t> </a:t>
            </a:r>
            <a:r>
              <a:rPr lang="it-IT" dirty="0" err="1" smtClean="0">
                <a:solidFill>
                  <a:srgbClr val="009900"/>
                </a:solidFill>
                <a:latin typeface="Comic Sans MS" pitchFamily="66" charset="0"/>
              </a:rPr>
              <a:t>Oncology</a:t>
            </a:r>
            <a:r>
              <a:rPr lang="it-IT" dirty="0" smtClean="0">
                <a:latin typeface="Comic Sans MS" pitchFamily="66" charset="0"/>
              </a:rPr>
              <a:t>) e ONS (</a:t>
            </a:r>
            <a:r>
              <a:rPr lang="it-IT" dirty="0" err="1" smtClean="0">
                <a:solidFill>
                  <a:srgbClr val="009900"/>
                </a:solidFill>
                <a:latin typeface="Comic Sans MS" pitchFamily="66" charset="0"/>
              </a:rPr>
              <a:t>Oncology</a:t>
            </a:r>
            <a:r>
              <a:rPr lang="it-IT" dirty="0" smtClean="0">
                <a:solidFill>
                  <a:srgbClr val="009900"/>
                </a:solidFill>
                <a:latin typeface="Comic Sans MS" pitchFamily="66" charset="0"/>
              </a:rPr>
              <a:t> Nursing Society</a:t>
            </a:r>
            <a:r>
              <a:rPr lang="it-IT" dirty="0" smtClean="0">
                <a:latin typeface="Comic Sans MS" pitchFamily="66" charset="0"/>
              </a:rPr>
              <a:t>) (2009 e 2012) hanno prodotto un set di standard sulla base di criteri predefiniti e attraverso un processo strutturato e iterativo basato sullo studio della letteratura. Gli standard riguardano i regimi di trattamento, la pianificazione del trattamento e il consenso informato, la prescrizione del trattamento, la preparazione del farmaco, la valutazione della conformità di trattamento, la somministrazione, il monitoraggio e la valutazione della risposta e il monitoraggio della tossicità. </a:t>
            </a:r>
            <a:r>
              <a:rPr lang="it-IT" dirty="0" smtClean="0">
                <a:solidFill>
                  <a:schemeClr val="tx2">
                    <a:lumMod val="75000"/>
                  </a:schemeClr>
                </a:solidFill>
                <a:latin typeface="Comic Sans MS" pitchFamily="66" charset="0"/>
              </a:rPr>
              <a:t>Tali standard </a:t>
            </a:r>
            <a:r>
              <a:rPr lang="it-IT" dirty="0" smtClean="0">
                <a:latin typeface="Comic Sans MS" pitchFamily="66" charset="0"/>
              </a:rPr>
              <a:t>intendono rispecchiare le opinioni attuali sulle pratiche migliori, ma </a:t>
            </a:r>
            <a:r>
              <a:rPr lang="it-IT" dirty="0" smtClean="0">
                <a:solidFill>
                  <a:schemeClr val="tx2">
                    <a:lumMod val="75000"/>
                  </a:schemeClr>
                </a:solidFill>
                <a:latin typeface="Comic Sans MS" pitchFamily="66" charset="0"/>
              </a:rPr>
              <a:t>non sono esaustivi e non tengono conto delle differenze fra i singoli pazienti</a:t>
            </a:r>
            <a:r>
              <a:rPr lang="it-IT" dirty="0" smtClean="0">
                <a:latin typeface="Comic Sans MS" pitchFamily="66" charset="0"/>
              </a:rPr>
              <a:t>. </a:t>
            </a:r>
            <a:endParaRPr lang="it-IT" dirty="0">
              <a:latin typeface="Comic Sans MS" pitchFamily="66" charset="0"/>
            </a:endParaRPr>
          </a:p>
        </p:txBody>
      </p:sp>
      <p:pic>
        <p:nvPicPr>
          <p:cNvPr id="2050" name="Picture 2"/>
          <p:cNvPicPr>
            <a:picLocks noChangeAspect="1" noChangeArrowheads="1"/>
          </p:cNvPicPr>
          <p:nvPr/>
        </p:nvPicPr>
        <p:blipFill>
          <a:blip r:embed="rId3" cstate="print"/>
          <a:srcRect/>
          <a:stretch>
            <a:fillRect/>
          </a:stretch>
        </p:blipFill>
        <p:spPr bwMode="auto">
          <a:xfrm>
            <a:off x="6572232" y="5021023"/>
            <a:ext cx="2286048" cy="1632891"/>
          </a:xfrm>
          <a:prstGeom prst="rect">
            <a:avLst/>
          </a:prstGeom>
          <a:noFill/>
          <a:ln w="9525">
            <a:noFill/>
            <a:miter lim="800000"/>
            <a:headEnd/>
            <a:tailEnd/>
          </a:ln>
          <a:effectLst/>
        </p:spPr>
      </p:pic>
      <p:sp>
        <p:nvSpPr>
          <p:cNvPr id="6" name="CasellaDiTesto 5"/>
          <p:cNvSpPr txBox="1"/>
          <p:nvPr/>
        </p:nvSpPr>
        <p:spPr>
          <a:xfrm>
            <a:off x="4929190" y="6000768"/>
            <a:ext cx="785818" cy="285752"/>
          </a:xfrm>
          <a:prstGeom prst="rect">
            <a:avLst/>
          </a:prstGeom>
          <a:noFill/>
        </p:spPr>
        <p:txBody>
          <a:bodyPr wrap="square" rtlCol="0">
            <a:spAutoFit/>
          </a:bodyPr>
          <a:lstStyle/>
          <a:p>
            <a:r>
              <a:rPr lang="it-IT" sz="1200" dirty="0" err="1" smtClean="0">
                <a:latin typeface="Script MT Bold" pitchFamily="66" charset="0"/>
              </a:rPr>
              <a:t>Barenghi</a:t>
            </a:r>
            <a:endParaRPr lang="it-IT" sz="1200" dirty="0">
              <a:latin typeface="Script MT Bold" pitchFamily="66"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14282" y="214290"/>
            <a:ext cx="964413" cy="642942"/>
          </a:xfrm>
          <a:prstGeom prst="rect">
            <a:avLst/>
          </a:prstGeom>
          <a:noFill/>
          <a:ln w="9525">
            <a:noFill/>
            <a:miter lim="800000"/>
            <a:headEnd/>
            <a:tailEnd/>
          </a:ln>
          <a:effectLst/>
        </p:spPr>
      </p:pic>
      <p:sp>
        <p:nvSpPr>
          <p:cNvPr id="8" name="Segnaposto data 7"/>
          <p:cNvSpPr>
            <a:spLocks noGrp="1"/>
          </p:cNvSpPr>
          <p:nvPr>
            <p:ph type="dt" sz="half" idx="10"/>
          </p:nvPr>
        </p:nvSpPr>
        <p:spPr>
          <a:xfrm>
            <a:off x="214282" y="6429396"/>
            <a:ext cx="2002464" cy="226902"/>
          </a:xfrm>
        </p:spPr>
        <p:txBody>
          <a:bodyPr/>
          <a:lstStyle/>
          <a:p>
            <a:r>
              <a:rPr lang="it-IT" smtClean="0"/>
              <a:t>A.Colombo</a:t>
            </a:r>
            <a:endParaRPr lang="it-IT" dirty="0"/>
          </a:p>
        </p:txBody>
      </p:sp>
      <p:sp>
        <p:nvSpPr>
          <p:cNvPr id="5" name="Rettangolo 4"/>
          <p:cNvSpPr/>
          <p:nvPr/>
        </p:nvSpPr>
        <p:spPr>
          <a:xfrm>
            <a:off x="285720" y="1571612"/>
            <a:ext cx="3643338" cy="3693319"/>
          </a:xfrm>
          <a:prstGeom prst="rect">
            <a:avLst/>
          </a:prstGeom>
        </p:spPr>
        <p:txBody>
          <a:bodyPr wrap="square">
            <a:spAutoFit/>
          </a:bodyPr>
          <a:lstStyle/>
          <a:p>
            <a:pPr algn="just"/>
            <a:r>
              <a:rPr lang="it-IT" dirty="0" smtClean="0">
                <a:latin typeface="Comic Sans MS" pitchFamily="66" charset="0"/>
              </a:rPr>
              <a:t>Inoltre sono da considerare in continua evoluzione. In base a questi ed altri standard reperibili in letteratura è possibile definire, per ciascuna delle </a:t>
            </a:r>
            <a:r>
              <a:rPr lang="it-IT" dirty="0" smtClean="0">
                <a:solidFill>
                  <a:srgbClr val="D60093"/>
                </a:solidFill>
                <a:latin typeface="Comic Sans MS" pitchFamily="66" charset="0"/>
              </a:rPr>
              <a:t>“</a:t>
            </a:r>
            <a:r>
              <a:rPr lang="it-IT" dirty="0" err="1" smtClean="0">
                <a:solidFill>
                  <a:srgbClr val="D60093"/>
                </a:solidFill>
                <a:latin typeface="Comic Sans MS" pitchFamily="66" charset="0"/>
              </a:rPr>
              <a:t>Five</a:t>
            </a:r>
            <a:r>
              <a:rPr lang="it-IT" dirty="0" smtClean="0">
                <a:solidFill>
                  <a:srgbClr val="D60093"/>
                </a:solidFill>
                <a:latin typeface="Comic Sans MS" pitchFamily="66" charset="0"/>
              </a:rPr>
              <a:t> </a:t>
            </a:r>
            <a:r>
              <a:rPr lang="it-IT" dirty="0" err="1" smtClean="0">
                <a:solidFill>
                  <a:srgbClr val="D60093"/>
                </a:solidFill>
                <a:latin typeface="Comic Sans MS" pitchFamily="66" charset="0"/>
              </a:rPr>
              <a:t>Rights</a:t>
            </a:r>
            <a:r>
              <a:rPr lang="it-IT" dirty="0" smtClean="0">
                <a:solidFill>
                  <a:srgbClr val="D60093"/>
                </a:solidFill>
                <a:latin typeface="Comic Sans MS" pitchFamily="66" charset="0"/>
              </a:rPr>
              <a:t>”, una serie di indicazioni di cui gli operatori</a:t>
            </a:r>
            <a:r>
              <a:rPr lang="it-IT" dirty="0" smtClean="0">
                <a:latin typeface="Comic Sans MS" pitchFamily="66" charset="0"/>
              </a:rPr>
              <a:t>, in riferimento alla specifica fase del processo in cui sono coinvolti, </a:t>
            </a:r>
            <a:r>
              <a:rPr lang="it-IT" dirty="0" smtClean="0">
                <a:solidFill>
                  <a:srgbClr val="D60093"/>
                </a:solidFill>
                <a:latin typeface="Comic Sans MS" pitchFamily="66" charset="0"/>
              </a:rPr>
              <a:t>dovrebbero tener conto per favorire la pratica clinica sicura nel processo chemioterapico.</a:t>
            </a:r>
            <a:endParaRPr lang="it-IT" dirty="0">
              <a:solidFill>
                <a:srgbClr val="D60093"/>
              </a:solidFill>
              <a:latin typeface="Comic Sans MS" pitchFamily="66" charset="0"/>
            </a:endParaRPr>
          </a:p>
        </p:txBody>
      </p:sp>
      <p:sp>
        <p:nvSpPr>
          <p:cNvPr id="6" name="Rettangolo 5"/>
          <p:cNvSpPr/>
          <p:nvPr/>
        </p:nvSpPr>
        <p:spPr>
          <a:xfrm>
            <a:off x="4214810" y="1285860"/>
            <a:ext cx="1558440" cy="369332"/>
          </a:xfrm>
          <a:prstGeom prst="rect">
            <a:avLst/>
          </a:prstGeom>
        </p:spPr>
        <p:txBody>
          <a:bodyPr wrap="none">
            <a:spAutoFit/>
          </a:bodyPr>
          <a:lstStyle/>
          <a:p>
            <a:r>
              <a:rPr lang="it-IT" i="1" dirty="0" smtClean="0"/>
              <a:t>Right </a:t>
            </a:r>
            <a:r>
              <a:rPr lang="it-IT" i="1" dirty="0" err="1" smtClean="0"/>
              <a:t>Patient</a:t>
            </a:r>
            <a:endParaRPr lang="it-IT" dirty="0"/>
          </a:p>
        </p:txBody>
      </p:sp>
      <p:sp>
        <p:nvSpPr>
          <p:cNvPr id="9" name="Rettangolo 8"/>
          <p:cNvSpPr/>
          <p:nvPr/>
        </p:nvSpPr>
        <p:spPr>
          <a:xfrm>
            <a:off x="4714876" y="2000240"/>
            <a:ext cx="1364476" cy="369332"/>
          </a:xfrm>
          <a:prstGeom prst="rect">
            <a:avLst/>
          </a:prstGeom>
        </p:spPr>
        <p:txBody>
          <a:bodyPr wrap="none">
            <a:spAutoFit/>
          </a:bodyPr>
          <a:lstStyle/>
          <a:p>
            <a:r>
              <a:rPr lang="it-IT" i="1" dirty="0" smtClean="0"/>
              <a:t>Right </a:t>
            </a:r>
            <a:r>
              <a:rPr lang="it-IT" i="1" dirty="0" err="1" smtClean="0"/>
              <a:t>Drug</a:t>
            </a:r>
            <a:r>
              <a:rPr lang="it-IT" i="1" dirty="0" smtClean="0"/>
              <a:t>:</a:t>
            </a:r>
            <a:endParaRPr lang="it-IT" dirty="0"/>
          </a:p>
        </p:txBody>
      </p:sp>
      <p:sp>
        <p:nvSpPr>
          <p:cNvPr id="10" name="Rettangolo 9"/>
          <p:cNvSpPr/>
          <p:nvPr/>
        </p:nvSpPr>
        <p:spPr>
          <a:xfrm>
            <a:off x="5214942" y="2643182"/>
            <a:ext cx="1279517" cy="369332"/>
          </a:xfrm>
          <a:prstGeom prst="rect">
            <a:avLst/>
          </a:prstGeom>
        </p:spPr>
        <p:txBody>
          <a:bodyPr wrap="none">
            <a:spAutoFit/>
          </a:bodyPr>
          <a:lstStyle/>
          <a:p>
            <a:r>
              <a:rPr lang="it-IT" i="1" dirty="0" smtClean="0"/>
              <a:t>Right Dose</a:t>
            </a:r>
            <a:endParaRPr lang="it-IT" dirty="0"/>
          </a:p>
        </p:txBody>
      </p:sp>
      <p:sp>
        <p:nvSpPr>
          <p:cNvPr id="11" name="Rettangolo 10"/>
          <p:cNvSpPr/>
          <p:nvPr/>
        </p:nvSpPr>
        <p:spPr>
          <a:xfrm>
            <a:off x="5500694" y="3357562"/>
            <a:ext cx="2610651" cy="369332"/>
          </a:xfrm>
          <a:prstGeom prst="rect">
            <a:avLst/>
          </a:prstGeom>
        </p:spPr>
        <p:txBody>
          <a:bodyPr wrap="none">
            <a:spAutoFit/>
          </a:bodyPr>
          <a:lstStyle/>
          <a:p>
            <a:r>
              <a:rPr lang="en-US" i="1" dirty="0" smtClean="0"/>
              <a:t>Right Time e Right Way</a:t>
            </a:r>
            <a:endParaRPr lang="it-IT" dirty="0"/>
          </a:p>
        </p:txBody>
      </p:sp>
      <p:pic>
        <p:nvPicPr>
          <p:cNvPr id="1026" name="Picture 2"/>
          <p:cNvPicPr>
            <a:picLocks noChangeAspect="1" noChangeArrowheads="1"/>
          </p:cNvPicPr>
          <p:nvPr/>
        </p:nvPicPr>
        <p:blipFill>
          <a:blip r:embed="rId3" cstate="print"/>
          <a:srcRect/>
          <a:stretch>
            <a:fillRect/>
          </a:stretch>
        </p:blipFill>
        <p:spPr bwMode="auto">
          <a:xfrm>
            <a:off x="4429124" y="4214818"/>
            <a:ext cx="2878947" cy="19192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14282" y="214290"/>
            <a:ext cx="964413" cy="642942"/>
          </a:xfrm>
          <a:prstGeom prst="rect">
            <a:avLst/>
          </a:prstGeom>
          <a:noFill/>
          <a:ln w="9525">
            <a:noFill/>
            <a:miter lim="800000"/>
            <a:headEnd/>
            <a:tailEnd/>
          </a:ln>
          <a:effectLst/>
        </p:spPr>
      </p:pic>
      <p:sp>
        <p:nvSpPr>
          <p:cNvPr id="8" name="Segnaposto data 7"/>
          <p:cNvSpPr>
            <a:spLocks noGrp="1"/>
          </p:cNvSpPr>
          <p:nvPr>
            <p:ph type="dt" sz="half" idx="10"/>
          </p:nvPr>
        </p:nvSpPr>
        <p:spPr>
          <a:xfrm>
            <a:off x="214282" y="6429396"/>
            <a:ext cx="2002464" cy="226902"/>
          </a:xfrm>
        </p:spPr>
        <p:txBody>
          <a:bodyPr/>
          <a:lstStyle/>
          <a:p>
            <a:r>
              <a:rPr lang="it-IT" smtClean="0"/>
              <a:t>A.Colombo</a:t>
            </a:r>
            <a:endParaRPr lang="it-IT" dirty="0"/>
          </a:p>
        </p:txBody>
      </p:sp>
      <p:sp>
        <p:nvSpPr>
          <p:cNvPr id="5" name="Rettangolo 4"/>
          <p:cNvSpPr/>
          <p:nvPr/>
        </p:nvSpPr>
        <p:spPr>
          <a:xfrm>
            <a:off x="500034" y="1071546"/>
            <a:ext cx="5214974" cy="4801314"/>
          </a:xfrm>
          <a:prstGeom prst="rect">
            <a:avLst/>
          </a:prstGeom>
        </p:spPr>
        <p:txBody>
          <a:bodyPr wrap="square">
            <a:spAutoFit/>
          </a:bodyPr>
          <a:lstStyle/>
          <a:p>
            <a:pPr algn="just"/>
            <a:r>
              <a:rPr lang="it-IT" b="1" i="1" dirty="0" smtClean="0">
                <a:solidFill>
                  <a:srgbClr val="D60093"/>
                </a:solidFill>
                <a:latin typeface="Comic Sans MS" pitchFamily="66" charset="0"/>
              </a:rPr>
              <a:t>Right </a:t>
            </a:r>
            <a:r>
              <a:rPr lang="it-IT" b="1" i="1" dirty="0" err="1" smtClean="0">
                <a:solidFill>
                  <a:srgbClr val="D60093"/>
                </a:solidFill>
                <a:latin typeface="Comic Sans MS" pitchFamily="66" charset="0"/>
              </a:rPr>
              <a:t>Patient</a:t>
            </a:r>
            <a:r>
              <a:rPr lang="it-IT" b="1" i="1" dirty="0" smtClean="0">
                <a:solidFill>
                  <a:srgbClr val="D60093"/>
                </a:solidFill>
                <a:latin typeface="Comic Sans MS" pitchFamily="66" charset="0"/>
              </a:rPr>
              <a:t>: </a:t>
            </a:r>
            <a:r>
              <a:rPr lang="it-IT" i="1" dirty="0" smtClean="0">
                <a:latin typeface="Comic Sans MS" pitchFamily="66" charset="0"/>
              </a:rPr>
              <a:t>la corretta identificazione del paziente riguarda tutte le fasi del </a:t>
            </a:r>
            <a:r>
              <a:rPr lang="it-IT" dirty="0" smtClean="0">
                <a:latin typeface="Comic Sans MS" pitchFamily="66" charset="0"/>
              </a:rPr>
              <a:t>percorso chemioterapico in quanto l’individuo sottoposto a terapia farmacologica è destinatario di ogni singola pratica interna ed attività elementare che compone il processo. In questo senso risulta fondamentale che sin dalle prime fasi, ovvero ammissione e visita, vengano usati tutti gli strumenti necessari per diminuire il rischio di intraprendere il percorso terapico con il paziente sbagliato. Occorre tener conto che diversi fattori rendono la prima fase di identificazione e di registrazione del paziente fortemente suscettibile d’errore e in particolare si tratta dei casi di omonimia, paziente straniero e paziente poco collaborante.</a:t>
            </a:r>
            <a:endParaRPr lang="it-IT" dirty="0">
              <a:latin typeface="Comic Sans MS" pitchFamily="66" charset="0"/>
            </a:endParaRPr>
          </a:p>
        </p:txBody>
      </p:sp>
      <p:pic>
        <p:nvPicPr>
          <p:cNvPr id="4098" name="Picture 2"/>
          <p:cNvPicPr>
            <a:picLocks noChangeAspect="1" noChangeArrowheads="1"/>
          </p:cNvPicPr>
          <p:nvPr/>
        </p:nvPicPr>
        <p:blipFill>
          <a:blip r:embed="rId3" cstate="print"/>
          <a:srcRect/>
          <a:stretch>
            <a:fillRect/>
          </a:stretch>
        </p:blipFill>
        <p:spPr bwMode="auto">
          <a:xfrm>
            <a:off x="6253847" y="3929066"/>
            <a:ext cx="1791053" cy="2143140"/>
          </a:xfrm>
          <a:prstGeom prst="rect">
            <a:avLst/>
          </a:prstGeom>
          <a:noFill/>
          <a:ln w="9525">
            <a:noFill/>
            <a:miter lim="800000"/>
            <a:headEnd/>
            <a:tailEnd/>
          </a:ln>
          <a:effectLst/>
        </p:spPr>
      </p:pic>
      <p:sp>
        <p:nvSpPr>
          <p:cNvPr id="6" name="CasellaDiTesto 5"/>
          <p:cNvSpPr txBox="1"/>
          <p:nvPr/>
        </p:nvSpPr>
        <p:spPr>
          <a:xfrm>
            <a:off x="4929190" y="6000768"/>
            <a:ext cx="785818" cy="285752"/>
          </a:xfrm>
          <a:prstGeom prst="rect">
            <a:avLst/>
          </a:prstGeom>
          <a:noFill/>
        </p:spPr>
        <p:txBody>
          <a:bodyPr wrap="square" rtlCol="0">
            <a:spAutoFit/>
          </a:bodyPr>
          <a:lstStyle/>
          <a:p>
            <a:r>
              <a:rPr lang="it-IT" sz="1200" dirty="0" err="1" smtClean="0">
                <a:latin typeface="Script MT Bold" pitchFamily="66" charset="0"/>
              </a:rPr>
              <a:t>Barenghi</a:t>
            </a:r>
            <a:endParaRPr lang="it-IT" sz="1200" dirty="0">
              <a:latin typeface="Script MT Bold" pitchFamily="66"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14282" y="214290"/>
            <a:ext cx="964413" cy="642942"/>
          </a:xfrm>
          <a:prstGeom prst="rect">
            <a:avLst/>
          </a:prstGeom>
          <a:noFill/>
          <a:ln w="9525">
            <a:noFill/>
            <a:miter lim="800000"/>
            <a:headEnd/>
            <a:tailEnd/>
          </a:ln>
          <a:effectLst/>
        </p:spPr>
      </p:pic>
      <p:sp>
        <p:nvSpPr>
          <p:cNvPr id="8" name="Segnaposto data 7"/>
          <p:cNvSpPr>
            <a:spLocks noGrp="1"/>
          </p:cNvSpPr>
          <p:nvPr>
            <p:ph type="dt" sz="half" idx="10"/>
          </p:nvPr>
        </p:nvSpPr>
        <p:spPr>
          <a:xfrm>
            <a:off x="214282" y="6429396"/>
            <a:ext cx="2002464" cy="226902"/>
          </a:xfrm>
        </p:spPr>
        <p:txBody>
          <a:bodyPr/>
          <a:lstStyle/>
          <a:p>
            <a:r>
              <a:rPr lang="it-IT" smtClean="0"/>
              <a:t>A.Colombo</a:t>
            </a:r>
            <a:endParaRPr lang="it-IT" dirty="0"/>
          </a:p>
        </p:txBody>
      </p:sp>
      <p:sp>
        <p:nvSpPr>
          <p:cNvPr id="5" name="Rettangolo 4"/>
          <p:cNvSpPr/>
          <p:nvPr/>
        </p:nvSpPr>
        <p:spPr>
          <a:xfrm>
            <a:off x="500034" y="1166843"/>
            <a:ext cx="7358114" cy="4247317"/>
          </a:xfrm>
          <a:prstGeom prst="rect">
            <a:avLst/>
          </a:prstGeom>
        </p:spPr>
        <p:txBody>
          <a:bodyPr wrap="square">
            <a:spAutoFit/>
          </a:bodyPr>
          <a:lstStyle/>
          <a:p>
            <a:pPr algn="just"/>
            <a:r>
              <a:rPr lang="it-IT" b="1" dirty="0" smtClean="0">
                <a:solidFill>
                  <a:srgbClr val="D60093"/>
                </a:solidFill>
                <a:latin typeface="Comic Sans MS" pitchFamily="66" charset="0"/>
              </a:rPr>
              <a:t>Right </a:t>
            </a:r>
            <a:r>
              <a:rPr lang="it-IT" b="1" dirty="0" err="1" smtClean="0">
                <a:solidFill>
                  <a:srgbClr val="D60093"/>
                </a:solidFill>
                <a:latin typeface="Comic Sans MS" pitchFamily="66" charset="0"/>
              </a:rPr>
              <a:t>Patient</a:t>
            </a:r>
            <a:r>
              <a:rPr lang="it-IT" b="1" dirty="0" smtClean="0">
                <a:solidFill>
                  <a:srgbClr val="D60093"/>
                </a:solidFill>
                <a:latin typeface="Comic Sans MS" pitchFamily="66" charset="0"/>
              </a:rPr>
              <a:t>: </a:t>
            </a:r>
            <a:r>
              <a:rPr lang="it-IT" dirty="0" smtClean="0">
                <a:latin typeface="Comic Sans MS" pitchFamily="66" charset="0"/>
              </a:rPr>
              <a:t>A livello internazionale viene riconosciuta la necessità di adottare almeno due identificatori distinti da utilizzare entrambi in fase di riconoscimento del paziente, ovvero, oltre a chiedere attivamente nome e cognome del paziente , occorre basarsi su un secondo criterio come la data di nascita, oppure un codice identificativo creato appositamente (Joint </a:t>
            </a:r>
            <a:r>
              <a:rPr lang="it-IT" dirty="0" err="1" smtClean="0">
                <a:latin typeface="Comic Sans MS" pitchFamily="66" charset="0"/>
              </a:rPr>
              <a:t>Commission</a:t>
            </a:r>
            <a:r>
              <a:rPr lang="it-IT" dirty="0" smtClean="0">
                <a:latin typeface="Comic Sans MS" pitchFamily="66" charset="0"/>
              </a:rPr>
              <a:t>, 2011). Il “rituale” dell’identificazione del paziente deve costituire un vero e proprio determinante della performance dell’operatore (</a:t>
            </a:r>
            <a:r>
              <a:rPr lang="it-IT" dirty="0" err="1" smtClean="0">
                <a:latin typeface="Comic Sans MS" pitchFamily="66" charset="0"/>
              </a:rPr>
              <a:t>Wolf</a:t>
            </a:r>
            <a:r>
              <a:rPr lang="it-IT" dirty="0" smtClean="0">
                <a:latin typeface="Comic Sans MS" pitchFamily="66" charset="0"/>
              </a:rPr>
              <a:t> Z. R., 1988). Oltre ai momenti di identificazione diretta del paziente effettuata da un operatore addetto (e.g. infermiere), il rischio di “dirottare” il processo di cura verso un paziente sbagliato ricorre in molte altre fasi. In particolare nella gestione della documentazione possono verificarsi errori legati allo scambio dei referti e la mancata corrispondenza fra esami e cartella clinica in cui essi vengono inseriti.</a:t>
            </a:r>
            <a:endParaRPr lang="it-IT" dirty="0">
              <a:latin typeface="Comic Sans MS" pitchFamily="66" charset="0"/>
            </a:endParaRPr>
          </a:p>
        </p:txBody>
      </p:sp>
      <p:sp>
        <p:nvSpPr>
          <p:cNvPr id="7" name="CasellaDiTesto 6"/>
          <p:cNvSpPr txBox="1"/>
          <p:nvPr/>
        </p:nvSpPr>
        <p:spPr>
          <a:xfrm>
            <a:off x="6858016" y="5857892"/>
            <a:ext cx="785818" cy="285752"/>
          </a:xfrm>
          <a:prstGeom prst="rect">
            <a:avLst/>
          </a:prstGeom>
          <a:noFill/>
        </p:spPr>
        <p:txBody>
          <a:bodyPr wrap="square" rtlCol="0">
            <a:spAutoFit/>
          </a:bodyPr>
          <a:lstStyle/>
          <a:p>
            <a:r>
              <a:rPr lang="it-IT" sz="1200" dirty="0" err="1" smtClean="0">
                <a:latin typeface="Script MT Bold" pitchFamily="66" charset="0"/>
              </a:rPr>
              <a:t>Barenghi</a:t>
            </a:r>
            <a:endParaRPr lang="it-IT" sz="1200" dirty="0">
              <a:latin typeface="Script MT Bold" pitchFamily="66" charset="0"/>
            </a:endParaRPr>
          </a:p>
        </p:txBody>
      </p:sp>
      <p:pic>
        <p:nvPicPr>
          <p:cNvPr id="9" name="Immagine 8" descr="depressione.jpg"/>
          <p:cNvPicPr>
            <a:picLocks noChangeAspect="1"/>
          </p:cNvPicPr>
          <p:nvPr/>
        </p:nvPicPr>
        <p:blipFill>
          <a:blip r:embed="rId3"/>
          <a:stretch>
            <a:fillRect/>
          </a:stretch>
        </p:blipFill>
        <p:spPr>
          <a:xfrm>
            <a:off x="3571868" y="5357826"/>
            <a:ext cx="1420481" cy="1281113"/>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14282" y="214290"/>
            <a:ext cx="964413" cy="642942"/>
          </a:xfrm>
          <a:prstGeom prst="rect">
            <a:avLst/>
          </a:prstGeom>
          <a:noFill/>
          <a:ln w="9525">
            <a:noFill/>
            <a:miter lim="800000"/>
            <a:headEnd/>
            <a:tailEnd/>
          </a:ln>
          <a:effectLst/>
        </p:spPr>
      </p:pic>
      <p:sp>
        <p:nvSpPr>
          <p:cNvPr id="8" name="Segnaposto data 7"/>
          <p:cNvSpPr>
            <a:spLocks noGrp="1"/>
          </p:cNvSpPr>
          <p:nvPr>
            <p:ph type="dt" sz="half" idx="10"/>
          </p:nvPr>
        </p:nvSpPr>
        <p:spPr>
          <a:xfrm>
            <a:off x="214282" y="6429396"/>
            <a:ext cx="2002464" cy="226902"/>
          </a:xfrm>
        </p:spPr>
        <p:txBody>
          <a:bodyPr/>
          <a:lstStyle/>
          <a:p>
            <a:r>
              <a:rPr lang="it-IT" smtClean="0"/>
              <a:t>A.Colombo</a:t>
            </a:r>
            <a:endParaRPr lang="it-IT" dirty="0"/>
          </a:p>
        </p:txBody>
      </p:sp>
      <p:sp>
        <p:nvSpPr>
          <p:cNvPr id="5" name="Text Box 4"/>
          <p:cNvSpPr txBox="1">
            <a:spLocks noChangeArrowheads="1"/>
          </p:cNvSpPr>
          <p:nvPr/>
        </p:nvSpPr>
        <p:spPr bwMode="auto">
          <a:xfrm>
            <a:off x="1619672" y="404664"/>
            <a:ext cx="6048672" cy="6001643"/>
          </a:xfrm>
          <a:prstGeom prst="rect">
            <a:avLst/>
          </a:prstGeom>
          <a:noFill/>
          <a:ln w="9525">
            <a:noFill/>
            <a:miter lim="800000"/>
            <a:headEnd/>
            <a:tailEnd/>
          </a:ln>
        </p:spPr>
        <p:txBody>
          <a:bodyPr wrap="square">
            <a:spAutoFit/>
          </a:bodyPr>
          <a:lstStyle/>
          <a:p>
            <a:r>
              <a:rPr lang="it-IT" sz="2400" b="1" dirty="0">
                <a:solidFill>
                  <a:srgbClr val="D60093"/>
                </a:solidFill>
                <a:latin typeface="Comic Sans MS" pitchFamily="66" charset="0"/>
              </a:rPr>
              <a:t>POSSIBILI FATTORI  </a:t>
            </a:r>
            <a:r>
              <a:rPr lang="it-IT" sz="2400" b="1" dirty="0" err="1">
                <a:solidFill>
                  <a:srgbClr val="D60093"/>
                </a:solidFill>
                <a:latin typeface="Comic Sans MS" pitchFamily="66" charset="0"/>
              </a:rPr>
              <a:t>DI</a:t>
            </a:r>
            <a:r>
              <a:rPr lang="it-IT" sz="2400" b="1" dirty="0">
                <a:solidFill>
                  <a:srgbClr val="D60093"/>
                </a:solidFill>
                <a:latin typeface="Comic Sans MS" pitchFamily="66" charset="0"/>
              </a:rPr>
              <a:t> RISCHIO PER ERRATA IDENTIFICAZIONE</a:t>
            </a:r>
          </a:p>
          <a:p>
            <a:endParaRPr lang="it-IT" sz="2400" b="1" dirty="0">
              <a:solidFill>
                <a:srgbClr val="FFFF00"/>
              </a:solidFill>
              <a:latin typeface="Comic Sans MS" pitchFamily="66" charset="0"/>
            </a:endParaRPr>
          </a:p>
          <a:p>
            <a:endParaRPr lang="it-IT" sz="2400" b="1" dirty="0">
              <a:solidFill>
                <a:srgbClr val="FFFF00"/>
              </a:solidFill>
              <a:latin typeface="Comic Sans MS" pitchFamily="66" charset="0"/>
            </a:endParaRPr>
          </a:p>
          <a:p>
            <a:pPr algn="just"/>
            <a:r>
              <a:rPr lang="it-IT" dirty="0">
                <a:latin typeface="Comic Sans MS" pitchFamily="66" charset="0"/>
              </a:rPr>
              <a:t>Tra i fattori che contribuiscono agli errori legati alla non corretta identificazione del paziente (JCAHO, 2001) si riportano: </a:t>
            </a:r>
          </a:p>
          <a:p>
            <a:pPr algn="just"/>
            <a:endParaRPr lang="it-IT" dirty="0">
              <a:latin typeface="Comic Sans MS" pitchFamily="66" charset="0"/>
            </a:endParaRPr>
          </a:p>
          <a:p>
            <a:pPr algn="just">
              <a:buClr>
                <a:srgbClr val="FF3300"/>
              </a:buClr>
              <a:buSzPct val="125000"/>
              <a:buFontTx/>
              <a:buChar char="o"/>
            </a:pPr>
            <a:r>
              <a:rPr lang="it-IT" dirty="0">
                <a:latin typeface="Comic Sans MS" pitchFamily="66" charset="0"/>
              </a:rPr>
              <a:t>il trattamento di casi di emergenza (19%), </a:t>
            </a:r>
          </a:p>
          <a:p>
            <a:pPr algn="just">
              <a:buClr>
                <a:srgbClr val="FF3300"/>
              </a:buClr>
              <a:buSzPct val="125000"/>
              <a:buFontTx/>
              <a:buChar char="o"/>
            </a:pPr>
            <a:r>
              <a:rPr lang="it-IT" dirty="0">
                <a:latin typeface="Comic Sans MS" pitchFamily="66" charset="0"/>
              </a:rPr>
              <a:t>le caratteristiche particolari del paziente (16%), </a:t>
            </a:r>
          </a:p>
          <a:p>
            <a:pPr algn="just">
              <a:buClr>
                <a:srgbClr val="FF3300"/>
              </a:buClr>
              <a:buSzPct val="125000"/>
              <a:buFontTx/>
              <a:buChar char="o"/>
            </a:pPr>
            <a:r>
              <a:rPr lang="it-IT" dirty="0">
                <a:latin typeface="Comic Sans MS" pitchFamily="66" charset="0"/>
              </a:rPr>
              <a:t>la particolare pressione temporale nel realizzare una procedura (13%), </a:t>
            </a:r>
          </a:p>
          <a:p>
            <a:pPr algn="just">
              <a:buClr>
                <a:srgbClr val="FF3300"/>
              </a:buClr>
              <a:buSzPct val="125000"/>
              <a:buFontTx/>
              <a:buChar char="o"/>
            </a:pPr>
            <a:r>
              <a:rPr lang="it-IT" dirty="0">
                <a:latin typeface="Comic Sans MS" pitchFamily="66" charset="0"/>
              </a:rPr>
              <a:t>il coinvolgimento di più operatori nella gestione di un caso (13%) e </a:t>
            </a:r>
          </a:p>
          <a:p>
            <a:pPr algn="just">
              <a:buClr>
                <a:srgbClr val="FF3300"/>
              </a:buClr>
              <a:buSzPct val="125000"/>
              <a:buFontTx/>
              <a:buChar char="o"/>
            </a:pPr>
            <a:r>
              <a:rPr lang="it-IT" dirty="0">
                <a:latin typeface="Comic Sans MS" pitchFamily="66" charset="0"/>
              </a:rPr>
              <a:t>la realizzazione di più casi in una stessa seduta chirurgica (10%). </a:t>
            </a:r>
          </a:p>
          <a:p>
            <a:pPr algn="just"/>
            <a:endParaRPr lang="it-IT" dirty="0">
              <a:latin typeface="Comic Sans MS" pitchFamily="66" charset="0"/>
            </a:endParaRPr>
          </a:p>
          <a:p>
            <a:pPr algn="just"/>
            <a:r>
              <a:rPr lang="it-IT" dirty="0">
                <a:latin typeface="Comic Sans MS" pitchFamily="66" charset="0"/>
              </a:rPr>
              <a:t>Un’analisi successiva di questi casi evidenzia il ruolo fondamentale del fallimento nella comunicazione (sia orale che scritta) fra gli operatori (JCAHO, 2004).</a:t>
            </a:r>
          </a:p>
        </p:txBody>
      </p:sp>
      <p:pic>
        <p:nvPicPr>
          <p:cNvPr id="6" name="Immagine 5" descr="Nessun colpevole.jpg"/>
          <p:cNvPicPr>
            <a:picLocks noChangeAspect="1"/>
          </p:cNvPicPr>
          <p:nvPr/>
        </p:nvPicPr>
        <p:blipFill>
          <a:blip r:embed="rId3"/>
          <a:stretch>
            <a:fillRect/>
          </a:stretch>
        </p:blipFill>
        <p:spPr>
          <a:xfrm>
            <a:off x="214282" y="4071942"/>
            <a:ext cx="1428760" cy="1598514"/>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14282" y="214290"/>
            <a:ext cx="964413" cy="642942"/>
          </a:xfrm>
          <a:prstGeom prst="rect">
            <a:avLst/>
          </a:prstGeom>
          <a:noFill/>
          <a:ln w="9525">
            <a:noFill/>
            <a:miter lim="800000"/>
            <a:headEnd/>
            <a:tailEnd/>
          </a:ln>
          <a:effectLst/>
        </p:spPr>
      </p:pic>
      <p:sp>
        <p:nvSpPr>
          <p:cNvPr id="8" name="Segnaposto data 7"/>
          <p:cNvSpPr>
            <a:spLocks noGrp="1"/>
          </p:cNvSpPr>
          <p:nvPr>
            <p:ph type="dt" sz="half" idx="10"/>
          </p:nvPr>
        </p:nvSpPr>
        <p:spPr>
          <a:xfrm>
            <a:off x="214282" y="6429396"/>
            <a:ext cx="2002464" cy="226902"/>
          </a:xfrm>
        </p:spPr>
        <p:txBody>
          <a:bodyPr/>
          <a:lstStyle/>
          <a:p>
            <a:r>
              <a:rPr lang="it-IT" smtClean="0"/>
              <a:t>A.Colombo</a:t>
            </a:r>
            <a:endParaRPr lang="it-IT" dirty="0"/>
          </a:p>
        </p:txBody>
      </p:sp>
      <p:sp>
        <p:nvSpPr>
          <p:cNvPr id="5" name="Rettangolo 4"/>
          <p:cNvSpPr/>
          <p:nvPr/>
        </p:nvSpPr>
        <p:spPr>
          <a:xfrm>
            <a:off x="428596" y="857232"/>
            <a:ext cx="6286544" cy="5632311"/>
          </a:xfrm>
          <a:prstGeom prst="rect">
            <a:avLst/>
          </a:prstGeom>
        </p:spPr>
        <p:txBody>
          <a:bodyPr wrap="square">
            <a:spAutoFit/>
          </a:bodyPr>
          <a:lstStyle/>
          <a:p>
            <a:pPr algn="just"/>
            <a:r>
              <a:rPr lang="it-IT" b="1" dirty="0" smtClean="0">
                <a:solidFill>
                  <a:srgbClr val="D60093"/>
                </a:solidFill>
                <a:latin typeface="Comic Sans MS" pitchFamily="66" charset="0"/>
              </a:rPr>
              <a:t>Right </a:t>
            </a:r>
            <a:r>
              <a:rPr lang="it-IT" b="1" dirty="0" err="1" smtClean="0">
                <a:solidFill>
                  <a:srgbClr val="D60093"/>
                </a:solidFill>
                <a:latin typeface="Comic Sans MS" pitchFamily="66" charset="0"/>
              </a:rPr>
              <a:t>Patient</a:t>
            </a:r>
            <a:r>
              <a:rPr lang="it-IT" b="1" dirty="0" smtClean="0">
                <a:solidFill>
                  <a:srgbClr val="D60093"/>
                </a:solidFill>
                <a:latin typeface="Comic Sans MS" pitchFamily="66" charset="0"/>
              </a:rPr>
              <a:t>: </a:t>
            </a:r>
            <a:r>
              <a:rPr lang="it-IT" dirty="0" smtClean="0">
                <a:latin typeface="Comic Sans MS" pitchFamily="66" charset="0"/>
              </a:rPr>
              <a:t>Per limitare il rischio  associato, ASCO e ONS suggeriscono che </a:t>
            </a:r>
            <a:r>
              <a:rPr lang="it-IT" dirty="0" smtClean="0">
                <a:solidFill>
                  <a:srgbClr val="FF0066"/>
                </a:solidFill>
                <a:latin typeface="Comic Sans MS" pitchFamily="66" charset="0"/>
              </a:rPr>
              <a:t>un secondo operatore, riconosciuto dall’organizzazione come professionista nell’allestimento e somministrazione del   chemioterapico, verifichi ad ogni passo il corretto utilizzo dei dati relativi al paziente </a:t>
            </a:r>
            <a:r>
              <a:rPr lang="it-IT" dirty="0" smtClean="0">
                <a:latin typeface="Comic Sans MS" pitchFamily="66" charset="0"/>
              </a:rPr>
              <a:t>presenti nello schema terapia il quale deve essere scritto in una forma pre-definita standard e pre-stampata (oppure elettronica), ovvero (ASCO/ONS, 2009).</a:t>
            </a:r>
          </a:p>
          <a:p>
            <a:pPr algn="just"/>
            <a:r>
              <a:rPr lang="it-IT" dirty="0" smtClean="0">
                <a:latin typeface="Comic Sans MS" pitchFamily="66" charset="0"/>
              </a:rPr>
              <a:t>In fase di somministrazione ASCO e ONS propongono che almeno due operatori verifichino l’identità del paziente usando più identificatori; in aggiunta risulta opportuno che prima della somministrazione il paziente venga informato in modo orale e scritto sui dettagli del trattamento (informazioni riguardanti la diagnosi, obiettivi della terapia, pianificazione della terapia inclusi i dosaggi, la durata e la via di somministrazione), affinché possa accorgersi degli eventuali errori in sede di somministrazione (</a:t>
            </a:r>
            <a:r>
              <a:rPr lang="it-IT" dirty="0" err="1" smtClean="0">
                <a:latin typeface="Comic Sans MS" pitchFamily="66" charset="0"/>
              </a:rPr>
              <a:t>Carrington</a:t>
            </a:r>
            <a:r>
              <a:rPr lang="it-IT" dirty="0" smtClean="0">
                <a:latin typeface="Comic Sans MS" pitchFamily="66" charset="0"/>
              </a:rPr>
              <a:t> C. </a:t>
            </a:r>
            <a:r>
              <a:rPr lang="it-IT" dirty="0" err="1" smtClean="0">
                <a:latin typeface="Comic Sans MS" pitchFamily="66" charset="0"/>
              </a:rPr>
              <a:t>et</a:t>
            </a:r>
            <a:r>
              <a:rPr lang="it-IT" dirty="0" smtClean="0">
                <a:latin typeface="Comic Sans MS" pitchFamily="66" charset="0"/>
              </a:rPr>
              <a:t> al., 2010).</a:t>
            </a:r>
            <a:endParaRPr lang="it-IT" dirty="0">
              <a:latin typeface="Comic Sans MS" pitchFamily="66" charset="0"/>
            </a:endParaRPr>
          </a:p>
        </p:txBody>
      </p:sp>
      <p:pic>
        <p:nvPicPr>
          <p:cNvPr id="6" name="Immagine 5" descr="sanita.jpg"/>
          <p:cNvPicPr>
            <a:picLocks noChangeAspect="1"/>
          </p:cNvPicPr>
          <p:nvPr/>
        </p:nvPicPr>
        <p:blipFill>
          <a:blip r:embed="rId3"/>
          <a:stretch>
            <a:fillRect/>
          </a:stretch>
        </p:blipFill>
        <p:spPr>
          <a:xfrm>
            <a:off x="6773686" y="2714620"/>
            <a:ext cx="1322577" cy="1407222"/>
          </a:xfrm>
          <a:prstGeom prst="rect">
            <a:avLst/>
          </a:prstGeom>
        </p:spPr>
      </p:pic>
      <p:sp>
        <p:nvSpPr>
          <p:cNvPr id="7" name="CasellaDiTesto 6"/>
          <p:cNvSpPr txBox="1"/>
          <p:nvPr/>
        </p:nvSpPr>
        <p:spPr>
          <a:xfrm>
            <a:off x="6715140" y="6286520"/>
            <a:ext cx="785818" cy="285752"/>
          </a:xfrm>
          <a:prstGeom prst="rect">
            <a:avLst/>
          </a:prstGeom>
          <a:noFill/>
        </p:spPr>
        <p:txBody>
          <a:bodyPr wrap="square" rtlCol="0">
            <a:spAutoFit/>
          </a:bodyPr>
          <a:lstStyle/>
          <a:p>
            <a:r>
              <a:rPr lang="it-IT" sz="1200" dirty="0" err="1" smtClean="0">
                <a:latin typeface="Script MT Bold" pitchFamily="66" charset="0"/>
              </a:rPr>
              <a:t>Barenghi</a:t>
            </a:r>
            <a:endParaRPr lang="it-IT" sz="1200" dirty="0">
              <a:latin typeface="Script MT Bold"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14282" y="214290"/>
            <a:ext cx="964413" cy="642942"/>
          </a:xfrm>
          <a:prstGeom prst="rect">
            <a:avLst/>
          </a:prstGeom>
          <a:noFill/>
          <a:ln w="9525">
            <a:noFill/>
            <a:miter lim="800000"/>
            <a:headEnd/>
            <a:tailEnd/>
          </a:ln>
          <a:effectLst/>
        </p:spPr>
      </p:pic>
      <p:sp>
        <p:nvSpPr>
          <p:cNvPr id="8" name="Segnaposto data 7"/>
          <p:cNvSpPr>
            <a:spLocks noGrp="1"/>
          </p:cNvSpPr>
          <p:nvPr>
            <p:ph type="dt" sz="half" idx="10"/>
          </p:nvPr>
        </p:nvSpPr>
        <p:spPr>
          <a:xfrm>
            <a:off x="214282" y="6429396"/>
            <a:ext cx="2002464" cy="226902"/>
          </a:xfrm>
        </p:spPr>
        <p:txBody>
          <a:bodyPr/>
          <a:lstStyle/>
          <a:p>
            <a:r>
              <a:rPr lang="it-IT" smtClean="0"/>
              <a:t>A.Colombo</a:t>
            </a:r>
            <a:endParaRPr lang="it-IT" dirty="0"/>
          </a:p>
        </p:txBody>
      </p:sp>
      <p:sp>
        <p:nvSpPr>
          <p:cNvPr id="9" name="Rettangolo 8"/>
          <p:cNvSpPr/>
          <p:nvPr/>
        </p:nvSpPr>
        <p:spPr>
          <a:xfrm>
            <a:off x="714348" y="1357298"/>
            <a:ext cx="6215090" cy="4770537"/>
          </a:xfrm>
          <a:prstGeom prst="rect">
            <a:avLst/>
          </a:prstGeom>
        </p:spPr>
        <p:txBody>
          <a:bodyPr wrap="square">
            <a:spAutoFit/>
          </a:bodyPr>
          <a:lstStyle/>
          <a:p>
            <a:pPr algn="just"/>
            <a:r>
              <a:rPr lang="it-IT" sz="1600" b="1" dirty="0" smtClean="0"/>
              <a:t>Una catena di errori</a:t>
            </a:r>
            <a:r>
              <a:rPr lang="it-IT" sz="1600" dirty="0" smtClean="0"/>
              <a:t>. Culminata in numero che ha segnato la condanna a morte di una giovane donna. Un 9 diventato incredibilmente 90. Tanti furono i milligrammi di antitumorale iniettato nel sangue di Valeria Lembo nel reparto di Oncologia del Policlinico di Palermo. Dieci volte superiore a quello necessario. Una dose killer di chemioterapia che stroncò la vita della trentaquattrenne madre di un bimbo di sette mesi. I periti nominati dai pubblici ministeri spazzano via dal campo ogni dubbio, qualora ce ne fossero: “La causa della morte è da ricondurre ad una condizione di morte cerebrale con tossicità sistematica da sovradosaggio di </a:t>
            </a:r>
            <a:r>
              <a:rPr lang="it-IT" sz="1600" dirty="0" err="1" smtClean="0"/>
              <a:t>Vinblastina</a:t>
            </a:r>
            <a:r>
              <a:rPr lang="it-IT" sz="1600" dirty="0" smtClean="0"/>
              <a:t>, somministrata alla dose di 90 mg anziché alla dose di 9mg”. La perizia è firmata da tre medici catanesi: Francesco Di Raimondo, ordinario di Ematologia all'Università, Giovanni </a:t>
            </a:r>
            <a:r>
              <a:rPr lang="it-IT" sz="1600" dirty="0" err="1" smtClean="0"/>
              <a:t>Bartoloni</a:t>
            </a:r>
            <a:r>
              <a:rPr lang="it-IT" sz="1600" dirty="0" smtClean="0"/>
              <a:t>, responsabile di Patologia diagnostica dell'ospedale Garibaldi, e Cataldo Raffino, specialista in Medicina legale. A loro i pubblici ministeri Emanuele </a:t>
            </a:r>
            <a:r>
              <a:rPr lang="it-IT" sz="1600" dirty="0" err="1" smtClean="0"/>
              <a:t>Ravaglioli</a:t>
            </a:r>
            <a:r>
              <a:rPr lang="it-IT" sz="1600" dirty="0" smtClean="0"/>
              <a:t> e Francesco Grassi si sono rivolti per mettere dei punti fermi in una vicenda tutta da chiarire.</a:t>
            </a:r>
          </a:p>
          <a:p>
            <a:pPr algn="r"/>
            <a:r>
              <a:rPr lang="it-IT" sz="1600" dirty="0" smtClean="0"/>
              <a:t>	</a:t>
            </a:r>
            <a:r>
              <a:rPr lang="it-IT" sz="1200" b="1" dirty="0" smtClean="0">
                <a:latin typeface="Comic Sans MS" pitchFamily="66" charset="0"/>
              </a:rPr>
              <a:t>14 Giugno 2012</a:t>
            </a:r>
            <a:endParaRPr lang="it-IT" sz="1200" b="1" dirty="0">
              <a:latin typeface="Comic Sans MS" pitchFamily="66" charset="0"/>
            </a:endParaRPr>
          </a:p>
        </p:txBody>
      </p:sp>
      <p:pic>
        <p:nvPicPr>
          <p:cNvPr id="1026" name="Picture 2"/>
          <p:cNvPicPr>
            <a:picLocks noChangeAspect="1" noChangeArrowheads="1"/>
          </p:cNvPicPr>
          <p:nvPr/>
        </p:nvPicPr>
        <p:blipFill>
          <a:blip r:embed="rId3" cstate="print"/>
          <a:srcRect/>
          <a:stretch>
            <a:fillRect/>
          </a:stretch>
        </p:blipFill>
        <p:spPr bwMode="auto">
          <a:xfrm rot="1818472">
            <a:off x="5046660" y="1045072"/>
            <a:ext cx="4269839" cy="472759"/>
          </a:xfrm>
          <a:prstGeom prst="rect">
            <a:avLst/>
          </a:prstGeom>
          <a:noFill/>
          <a:ln w="9525">
            <a:noFill/>
            <a:miter lim="800000"/>
            <a:headEnd/>
            <a:tailEnd/>
          </a:ln>
          <a:effectLst/>
        </p:spPr>
      </p:pic>
      <p:pic>
        <p:nvPicPr>
          <p:cNvPr id="41985" name="Picture 1"/>
          <p:cNvPicPr>
            <a:picLocks noChangeAspect="1" noChangeArrowheads="1"/>
          </p:cNvPicPr>
          <p:nvPr/>
        </p:nvPicPr>
        <p:blipFill>
          <a:blip r:embed="rId4"/>
          <a:srcRect/>
          <a:stretch>
            <a:fillRect/>
          </a:stretch>
        </p:blipFill>
        <p:spPr bwMode="auto">
          <a:xfrm>
            <a:off x="6929454" y="4857760"/>
            <a:ext cx="1104900" cy="110490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14282" y="214290"/>
            <a:ext cx="964413" cy="642942"/>
          </a:xfrm>
          <a:prstGeom prst="rect">
            <a:avLst/>
          </a:prstGeom>
          <a:noFill/>
          <a:ln w="9525">
            <a:noFill/>
            <a:miter lim="800000"/>
            <a:headEnd/>
            <a:tailEnd/>
          </a:ln>
          <a:effectLst/>
        </p:spPr>
      </p:pic>
      <p:sp>
        <p:nvSpPr>
          <p:cNvPr id="8" name="Segnaposto data 7"/>
          <p:cNvSpPr>
            <a:spLocks noGrp="1"/>
          </p:cNvSpPr>
          <p:nvPr>
            <p:ph type="dt" sz="half" idx="10"/>
          </p:nvPr>
        </p:nvSpPr>
        <p:spPr>
          <a:xfrm>
            <a:off x="214282" y="6429396"/>
            <a:ext cx="2002464" cy="226902"/>
          </a:xfrm>
        </p:spPr>
        <p:txBody>
          <a:bodyPr/>
          <a:lstStyle/>
          <a:p>
            <a:r>
              <a:rPr lang="it-IT" smtClean="0"/>
              <a:t>A.Colombo</a:t>
            </a:r>
            <a:endParaRPr lang="it-IT" dirty="0"/>
          </a:p>
        </p:txBody>
      </p:sp>
      <p:sp>
        <p:nvSpPr>
          <p:cNvPr id="5" name="Rettangolo 4"/>
          <p:cNvSpPr/>
          <p:nvPr/>
        </p:nvSpPr>
        <p:spPr>
          <a:xfrm>
            <a:off x="428596" y="928670"/>
            <a:ext cx="6929486" cy="4939814"/>
          </a:xfrm>
          <a:prstGeom prst="rect">
            <a:avLst/>
          </a:prstGeom>
        </p:spPr>
        <p:txBody>
          <a:bodyPr wrap="square">
            <a:spAutoFit/>
          </a:bodyPr>
          <a:lstStyle/>
          <a:p>
            <a:pPr algn="just"/>
            <a:r>
              <a:rPr lang="it-IT" b="1" dirty="0" smtClean="0">
                <a:solidFill>
                  <a:srgbClr val="D60093"/>
                </a:solidFill>
                <a:latin typeface="Comic Sans MS" pitchFamily="66" charset="0"/>
              </a:rPr>
              <a:t>Right </a:t>
            </a:r>
            <a:r>
              <a:rPr lang="it-IT" b="1" dirty="0" err="1" smtClean="0">
                <a:solidFill>
                  <a:srgbClr val="D60093"/>
                </a:solidFill>
                <a:latin typeface="Comic Sans MS" pitchFamily="66" charset="0"/>
              </a:rPr>
              <a:t>Drug</a:t>
            </a:r>
            <a:r>
              <a:rPr lang="it-IT" b="1" dirty="0" smtClean="0">
                <a:solidFill>
                  <a:srgbClr val="D60093"/>
                </a:solidFill>
                <a:latin typeface="Comic Sans MS" pitchFamily="66" charset="0"/>
              </a:rPr>
              <a:t>: </a:t>
            </a:r>
            <a:r>
              <a:rPr lang="it-IT" i="1" dirty="0" smtClean="0">
                <a:latin typeface="Comic Sans MS" pitchFamily="66" charset="0"/>
              </a:rPr>
              <a:t>il rischio di destinare un farmaco errato al paziente è certamente </a:t>
            </a:r>
            <a:r>
              <a:rPr lang="it-IT" dirty="0" smtClean="0">
                <a:latin typeface="Comic Sans MS" pitchFamily="66" charset="0"/>
              </a:rPr>
              <a:t>legato alle scelte operate dal medico </a:t>
            </a:r>
            <a:r>
              <a:rPr lang="it-IT" dirty="0" err="1" smtClean="0">
                <a:latin typeface="Comic Sans MS" pitchFamily="66" charset="0"/>
              </a:rPr>
              <a:t>prescrittore</a:t>
            </a:r>
            <a:r>
              <a:rPr lang="it-IT" dirty="0" smtClean="0">
                <a:latin typeface="Comic Sans MS" pitchFamily="66" charset="0"/>
              </a:rPr>
              <a:t> che produce lo schema della terapia, nella fase che precede la preparazione. Questa scelta deve basarsi su:</a:t>
            </a:r>
          </a:p>
          <a:p>
            <a:pPr algn="just">
              <a:lnSpc>
                <a:spcPct val="150000"/>
              </a:lnSpc>
              <a:buClr>
                <a:srgbClr val="00B0F0"/>
              </a:buClr>
              <a:buFont typeface="Wingdings 2" pitchFamily="18" charset="2"/>
              <a:buChar char="A"/>
            </a:pPr>
            <a:r>
              <a:rPr lang="it-IT" dirty="0" smtClean="0">
                <a:latin typeface="Comic Sans MS" pitchFamily="66" charset="0"/>
              </a:rPr>
              <a:t>regimi chemioterapici standard in base alla diagnosi, riguardanti anche i tempi di somministrazione;</a:t>
            </a:r>
          </a:p>
          <a:p>
            <a:pPr algn="just">
              <a:lnSpc>
                <a:spcPct val="150000"/>
              </a:lnSpc>
              <a:buClr>
                <a:srgbClr val="00B0F0"/>
              </a:buClr>
              <a:buFont typeface="Wingdings 2" pitchFamily="18" charset="2"/>
              <a:buChar char="A"/>
            </a:pPr>
            <a:r>
              <a:rPr lang="it-IT" dirty="0" smtClean="0">
                <a:latin typeface="Comic Sans MS" pitchFamily="66" charset="0"/>
              </a:rPr>
              <a:t>conferma della patologia o verifica della diagnosi iniziale;</a:t>
            </a:r>
          </a:p>
          <a:p>
            <a:pPr algn="just">
              <a:lnSpc>
                <a:spcPct val="150000"/>
              </a:lnSpc>
              <a:buClr>
                <a:srgbClr val="00B0F0"/>
              </a:buClr>
              <a:buFont typeface="Wingdings 2" pitchFamily="18" charset="2"/>
              <a:buChar char="A"/>
            </a:pPr>
            <a:r>
              <a:rPr lang="it-IT" dirty="0" smtClean="0">
                <a:latin typeface="Comic Sans MS" pitchFamily="66" charset="0"/>
              </a:rPr>
              <a:t>stato corrente della malattia;</a:t>
            </a:r>
          </a:p>
          <a:p>
            <a:pPr algn="just">
              <a:lnSpc>
                <a:spcPct val="150000"/>
              </a:lnSpc>
              <a:buClr>
                <a:srgbClr val="00B0F0"/>
              </a:buClr>
              <a:buFont typeface="Wingdings 2" pitchFamily="18" charset="2"/>
              <a:buChar char="A"/>
            </a:pPr>
            <a:r>
              <a:rPr lang="it-IT" dirty="0" smtClean="0">
                <a:latin typeface="Comic Sans MS" pitchFamily="66" charset="0"/>
              </a:rPr>
              <a:t>storia clinica completa ed esami clinici che includano anche altezza, peso e valutazione dell’appropriata funzionalità organica in base alla terapia pianificata;</a:t>
            </a:r>
          </a:p>
          <a:p>
            <a:pPr algn="just">
              <a:lnSpc>
                <a:spcPct val="150000"/>
              </a:lnSpc>
              <a:buClr>
                <a:srgbClr val="00B0F0"/>
              </a:buClr>
              <a:buFont typeface="Wingdings 2" pitchFamily="18" charset="2"/>
              <a:buChar char="A"/>
            </a:pPr>
            <a:r>
              <a:rPr lang="it-IT" dirty="0" smtClean="0">
                <a:latin typeface="Comic Sans MS" pitchFamily="66" charset="0"/>
              </a:rPr>
              <a:t>presenza o assenza di allergie e storia di altre reazioni ipersensibili.</a:t>
            </a:r>
            <a:endParaRPr lang="it-IT" dirty="0">
              <a:latin typeface="Comic Sans MS" pitchFamily="66" charset="0"/>
            </a:endParaRPr>
          </a:p>
        </p:txBody>
      </p:sp>
      <p:pic>
        <p:nvPicPr>
          <p:cNvPr id="6" name="Immagine 5" descr="farmaci2.jpg"/>
          <p:cNvPicPr>
            <a:picLocks noChangeAspect="1"/>
          </p:cNvPicPr>
          <p:nvPr/>
        </p:nvPicPr>
        <p:blipFill>
          <a:blip r:embed="rId3"/>
          <a:stretch>
            <a:fillRect/>
          </a:stretch>
        </p:blipFill>
        <p:spPr>
          <a:xfrm>
            <a:off x="3571868" y="5500702"/>
            <a:ext cx="1069088" cy="831975"/>
          </a:xfrm>
          <a:prstGeom prst="rect">
            <a:avLst/>
          </a:prstGeom>
        </p:spPr>
      </p:pic>
      <p:sp>
        <p:nvSpPr>
          <p:cNvPr id="7" name="CasellaDiTesto 6"/>
          <p:cNvSpPr txBox="1"/>
          <p:nvPr/>
        </p:nvSpPr>
        <p:spPr>
          <a:xfrm>
            <a:off x="6500826" y="5715016"/>
            <a:ext cx="785818" cy="285752"/>
          </a:xfrm>
          <a:prstGeom prst="rect">
            <a:avLst/>
          </a:prstGeom>
          <a:noFill/>
        </p:spPr>
        <p:txBody>
          <a:bodyPr wrap="square" rtlCol="0">
            <a:spAutoFit/>
          </a:bodyPr>
          <a:lstStyle/>
          <a:p>
            <a:r>
              <a:rPr lang="it-IT" sz="1200" dirty="0" err="1" smtClean="0">
                <a:latin typeface="Script MT Bold" pitchFamily="66" charset="0"/>
              </a:rPr>
              <a:t>Barenghi</a:t>
            </a:r>
            <a:endParaRPr lang="it-IT" sz="1200" dirty="0">
              <a:latin typeface="Script MT Bold" pitchFamily="66"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14282" y="214290"/>
            <a:ext cx="964413" cy="642942"/>
          </a:xfrm>
          <a:prstGeom prst="rect">
            <a:avLst/>
          </a:prstGeom>
          <a:noFill/>
          <a:ln w="9525">
            <a:noFill/>
            <a:miter lim="800000"/>
            <a:headEnd/>
            <a:tailEnd/>
          </a:ln>
          <a:effectLst/>
        </p:spPr>
      </p:pic>
      <p:sp>
        <p:nvSpPr>
          <p:cNvPr id="8" name="Segnaposto data 7"/>
          <p:cNvSpPr>
            <a:spLocks noGrp="1"/>
          </p:cNvSpPr>
          <p:nvPr>
            <p:ph type="dt" sz="half" idx="10"/>
          </p:nvPr>
        </p:nvSpPr>
        <p:spPr>
          <a:xfrm>
            <a:off x="214282" y="6429396"/>
            <a:ext cx="2002464" cy="226902"/>
          </a:xfrm>
        </p:spPr>
        <p:txBody>
          <a:bodyPr/>
          <a:lstStyle/>
          <a:p>
            <a:r>
              <a:rPr lang="it-IT" smtClean="0"/>
              <a:t>A.Colombo</a:t>
            </a:r>
            <a:endParaRPr lang="it-IT" dirty="0"/>
          </a:p>
        </p:txBody>
      </p:sp>
      <p:sp>
        <p:nvSpPr>
          <p:cNvPr id="5" name="Rettangolo 4"/>
          <p:cNvSpPr/>
          <p:nvPr/>
        </p:nvSpPr>
        <p:spPr>
          <a:xfrm>
            <a:off x="357158" y="1071546"/>
            <a:ext cx="6072230" cy="4801314"/>
          </a:xfrm>
          <a:prstGeom prst="rect">
            <a:avLst/>
          </a:prstGeom>
        </p:spPr>
        <p:txBody>
          <a:bodyPr wrap="square">
            <a:spAutoFit/>
          </a:bodyPr>
          <a:lstStyle/>
          <a:p>
            <a:pPr algn="just"/>
            <a:r>
              <a:rPr lang="it-IT" b="1" dirty="0" smtClean="0">
                <a:solidFill>
                  <a:srgbClr val="D60093"/>
                </a:solidFill>
                <a:latin typeface="Comic Sans MS" pitchFamily="66" charset="0"/>
              </a:rPr>
              <a:t>Right </a:t>
            </a:r>
            <a:r>
              <a:rPr lang="it-IT" b="1" dirty="0" err="1" smtClean="0">
                <a:solidFill>
                  <a:srgbClr val="D60093"/>
                </a:solidFill>
                <a:latin typeface="Comic Sans MS" pitchFamily="66" charset="0"/>
              </a:rPr>
              <a:t>Drug</a:t>
            </a:r>
            <a:r>
              <a:rPr lang="it-IT" b="1" dirty="0" smtClean="0">
                <a:solidFill>
                  <a:srgbClr val="D60093"/>
                </a:solidFill>
                <a:latin typeface="Comic Sans MS" pitchFamily="66" charset="0"/>
              </a:rPr>
              <a:t>: </a:t>
            </a:r>
            <a:r>
              <a:rPr lang="it-IT" dirty="0" smtClean="0"/>
              <a:t>Anche in questi casi gli standard proposti riguardano l’introduzione di una </a:t>
            </a:r>
            <a:r>
              <a:rPr lang="it-IT" dirty="0" smtClean="0">
                <a:solidFill>
                  <a:srgbClr val="FF0066"/>
                </a:solidFill>
              </a:rPr>
              <a:t>verifica totale dello schema terapia da parte di un secondo medico professionista </a:t>
            </a:r>
            <a:r>
              <a:rPr lang="it-IT" dirty="0" smtClean="0"/>
              <a:t>e il confronto dello schema prodotto con piani terapeutici tipici della cura scelta o con quelli precedenti dello stesso paziente laddove presenti (e.g. archivio informatico). Il doppio controllo risulta opportuno anche in fase di allestimento dove un secondo operatore è chiamato a verificare ogni ordine di prescrizione verificando il corretto utilizzo dei dati. A seguito della preparazione del chemioterapico, per quanto riguarda l’etichettatura si sottolinea l’urgenza di </a:t>
            </a:r>
            <a:r>
              <a:rPr lang="it-IT" dirty="0" smtClean="0">
                <a:solidFill>
                  <a:srgbClr val="FF0066"/>
                </a:solidFill>
              </a:rPr>
              <a:t>provvedere all’apposizione delle etichette immediatamente dopo la preparazione per ridurre il rischio di mescolamento delle confezioni.</a:t>
            </a:r>
            <a:r>
              <a:rPr lang="it-IT" dirty="0" smtClean="0"/>
              <a:t> In fase di allestimento dei vassoi/contenitori per il trasporto si suggerisce anche in questo caso un doppio controllo.</a:t>
            </a:r>
            <a:endParaRPr lang="it-IT" dirty="0"/>
          </a:p>
        </p:txBody>
      </p:sp>
      <p:pic>
        <p:nvPicPr>
          <p:cNvPr id="6" name="Immagine 5" descr="bambino malato al tempio.jpg"/>
          <p:cNvPicPr>
            <a:picLocks noChangeAspect="1"/>
          </p:cNvPicPr>
          <p:nvPr/>
        </p:nvPicPr>
        <p:blipFill>
          <a:blip r:embed="rId3"/>
          <a:stretch>
            <a:fillRect/>
          </a:stretch>
        </p:blipFill>
        <p:spPr>
          <a:xfrm>
            <a:off x="6382606" y="5429264"/>
            <a:ext cx="1618408" cy="1219201"/>
          </a:xfrm>
          <a:prstGeom prst="rect">
            <a:avLst/>
          </a:prstGeom>
        </p:spPr>
      </p:pic>
      <p:sp>
        <p:nvSpPr>
          <p:cNvPr id="7" name="CasellaDiTesto 6"/>
          <p:cNvSpPr txBox="1"/>
          <p:nvPr/>
        </p:nvSpPr>
        <p:spPr>
          <a:xfrm>
            <a:off x="4929190" y="6000768"/>
            <a:ext cx="785818" cy="285752"/>
          </a:xfrm>
          <a:prstGeom prst="rect">
            <a:avLst/>
          </a:prstGeom>
          <a:noFill/>
        </p:spPr>
        <p:txBody>
          <a:bodyPr wrap="square" rtlCol="0">
            <a:spAutoFit/>
          </a:bodyPr>
          <a:lstStyle/>
          <a:p>
            <a:r>
              <a:rPr lang="it-IT" sz="1200" dirty="0" err="1" smtClean="0">
                <a:latin typeface="Script MT Bold" pitchFamily="66" charset="0"/>
              </a:rPr>
              <a:t>Barenghi</a:t>
            </a:r>
            <a:endParaRPr lang="it-IT" sz="1200" dirty="0">
              <a:latin typeface="Script MT Bold" pitchFamily="66"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1331640" y="476672"/>
            <a:ext cx="6478055" cy="400110"/>
          </a:xfrm>
          <a:prstGeom prst="rect">
            <a:avLst/>
          </a:prstGeom>
          <a:noFill/>
          <a:ln w="9525">
            <a:noFill/>
            <a:miter lim="800000"/>
            <a:headEnd/>
            <a:tailEnd/>
          </a:ln>
        </p:spPr>
        <p:txBody>
          <a:bodyPr wrap="none">
            <a:spAutoFit/>
          </a:bodyPr>
          <a:lstStyle/>
          <a:p>
            <a:r>
              <a:rPr lang="it-IT" b="1" u="sng" dirty="0">
                <a:solidFill>
                  <a:schemeClr val="accent5">
                    <a:lumMod val="75000"/>
                  </a:schemeClr>
                </a:solidFill>
                <a:latin typeface="Trebuchet MS" pitchFamily="34" charset="0"/>
                <a:cs typeface="Arial" charset="0"/>
              </a:rPr>
              <a:t>Dov</a:t>
            </a:r>
            <a:r>
              <a:rPr lang="it-IT" sz="2000" b="1" u="sng" dirty="0">
                <a:solidFill>
                  <a:schemeClr val="accent5">
                    <a:lumMod val="75000"/>
                  </a:schemeClr>
                </a:solidFill>
                <a:latin typeface="Comic Sans MS" pitchFamily="66" charset="0"/>
                <a:cs typeface="Arial" charset="0"/>
              </a:rPr>
              <a:t>’è l’attività, l’errore, la causa, l’evento avverso</a:t>
            </a:r>
          </a:p>
        </p:txBody>
      </p:sp>
      <p:pic>
        <p:nvPicPr>
          <p:cNvPr id="37891" name="Picture 28" descr="Calcio Gluconato"/>
          <p:cNvPicPr>
            <a:picLocks noChangeAspect="1" noChangeArrowheads="1"/>
          </p:cNvPicPr>
          <p:nvPr/>
        </p:nvPicPr>
        <p:blipFill>
          <a:blip r:embed="rId2" cstate="print"/>
          <a:srcRect/>
          <a:stretch>
            <a:fillRect/>
          </a:stretch>
        </p:blipFill>
        <p:spPr bwMode="auto">
          <a:xfrm>
            <a:off x="395536" y="1124744"/>
            <a:ext cx="1943100" cy="1760537"/>
          </a:xfrm>
          <a:prstGeom prst="rect">
            <a:avLst/>
          </a:prstGeom>
          <a:noFill/>
          <a:ln w="9525">
            <a:noFill/>
            <a:miter lim="800000"/>
            <a:headEnd/>
            <a:tailEnd/>
          </a:ln>
        </p:spPr>
      </p:pic>
      <p:pic>
        <p:nvPicPr>
          <p:cNvPr id="37892" name="Picture 27" descr="Magnesio Solfato"/>
          <p:cNvPicPr>
            <a:picLocks noChangeAspect="1" noChangeArrowheads="1"/>
          </p:cNvPicPr>
          <p:nvPr/>
        </p:nvPicPr>
        <p:blipFill>
          <a:blip r:embed="rId3" cstate="print"/>
          <a:srcRect/>
          <a:stretch>
            <a:fillRect/>
          </a:stretch>
        </p:blipFill>
        <p:spPr bwMode="auto">
          <a:xfrm>
            <a:off x="2143108" y="1571612"/>
            <a:ext cx="1871662" cy="1784350"/>
          </a:xfrm>
          <a:prstGeom prst="rect">
            <a:avLst/>
          </a:prstGeom>
          <a:noFill/>
          <a:ln w="9525">
            <a:noFill/>
            <a:miter lim="800000"/>
            <a:headEnd/>
            <a:tailEnd/>
          </a:ln>
        </p:spPr>
      </p:pic>
      <p:pic>
        <p:nvPicPr>
          <p:cNvPr id="37893" name="Picture 26" descr="Lidocaina"/>
          <p:cNvPicPr>
            <a:picLocks noChangeAspect="1" noChangeArrowheads="1"/>
          </p:cNvPicPr>
          <p:nvPr/>
        </p:nvPicPr>
        <p:blipFill>
          <a:blip r:embed="rId4" cstate="print"/>
          <a:srcRect/>
          <a:stretch>
            <a:fillRect/>
          </a:stretch>
        </p:blipFill>
        <p:spPr bwMode="auto">
          <a:xfrm>
            <a:off x="5940152" y="1700808"/>
            <a:ext cx="1944687" cy="1817687"/>
          </a:xfrm>
          <a:prstGeom prst="rect">
            <a:avLst/>
          </a:prstGeom>
          <a:noFill/>
          <a:ln w="9525">
            <a:noFill/>
            <a:miter lim="800000"/>
            <a:headEnd/>
            <a:tailEnd/>
          </a:ln>
        </p:spPr>
      </p:pic>
      <p:pic>
        <p:nvPicPr>
          <p:cNvPr id="37894" name="Picture 25" descr="Acido Ascorbico"/>
          <p:cNvPicPr>
            <a:picLocks noChangeAspect="1" noChangeArrowheads="1"/>
          </p:cNvPicPr>
          <p:nvPr/>
        </p:nvPicPr>
        <p:blipFill>
          <a:blip r:embed="rId5" cstate="print"/>
          <a:srcRect/>
          <a:stretch>
            <a:fillRect/>
          </a:stretch>
        </p:blipFill>
        <p:spPr bwMode="auto">
          <a:xfrm>
            <a:off x="3995936" y="1196752"/>
            <a:ext cx="1949450" cy="1746250"/>
          </a:xfrm>
          <a:prstGeom prst="rect">
            <a:avLst/>
          </a:prstGeom>
          <a:noFill/>
          <a:ln w="9525">
            <a:noFill/>
            <a:miter lim="800000"/>
            <a:headEnd/>
            <a:tailEnd/>
          </a:ln>
        </p:spPr>
      </p:pic>
      <p:sp>
        <p:nvSpPr>
          <p:cNvPr id="37895" name="Rectangle 29"/>
          <p:cNvSpPr>
            <a:spLocks noChangeArrowheads="1"/>
          </p:cNvSpPr>
          <p:nvPr/>
        </p:nvSpPr>
        <p:spPr bwMode="auto">
          <a:xfrm>
            <a:off x="2090738" y="171450"/>
            <a:ext cx="4964112" cy="0"/>
          </a:xfrm>
          <a:prstGeom prst="rect">
            <a:avLst/>
          </a:prstGeom>
          <a:noFill/>
          <a:ln w="9525">
            <a:noFill/>
            <a:miter lim="800000"/>
            <a:headEnd/>
            <a:tailEnd/>
          </a:ln>
        </p:spPr>
        <p:txBody>
          <a:bodyPr wrap="none" anchor="ctr">
            <a:spAutoFit/>
          </a:bodyPr>
          <a:lstStyle/>
          <a:p>
            <a:endParaRPr lang="it-IT">
              <a:cs typeface="Arial" charset="0"/>
            </a:endParaRPr>
          </a:p>
        </p:txBody>
      </p:sp>
      <p:sp>
        <p:nvSpPr>
          <p:cNvPr id="37896" name="Rectangle 31"/>
          <p:cNvSpPr>
            <a:spLocks noChangeArrowheads="1"/>
          </p:cNvSpPr>
          <p:nvPr/>
        </p:nvSpPr>
        <p:spPr bwMode="auto">
          <a:xfrm>
            <a:off x="2090738" y="171450"/>
            <a:ext cx="4964112" cy="0"/>
          </a:xfrm>
          <a:prstGeom prst="rect">
            <a:avLst/>
          </a:prstGeom>
          <a:noFill/>
          <a:ln w="9525">
            <a:noFill/>
            <a:miter lim="800000"/>
            <a:headEnd/>
            <a:tailEnd/>
          </a:ln>
        </p:spPr>
        <p:txBody>
          <a:bodyPr wrap="none" anchor="ctr">
            <a:spAutoFit/>
          </a:bodyPr>
          <a:lstStyle/>
          <a:p>
            <a:endParaRPr lang="it-IT">
              <a:cs typeface="Arial" charset="0"/>
            </a:endParaRPr>
          </a:p>
        </p:txBody>
      </p:sp>
      <p:sp>
        <p:nvSpPr>
          <p:cNvPr id="37897" name="Rectangle 33"/>
          <p:cNvSpPr>
            <a:spLocks noChangeArrowheads="1"/>
          </p:cNvSpPr>
          <p:nvPr/>
        </p:nvSpPr>
        <p:spPr bwMode="auto">
          <a:xfrm>
            <a:off x="2090738" y="171450"/>
            <a:ext cx="4964112" cy="0"/>
          </a:xfrm>
          <a:prstGeom prst="rect">
            <a:avLst/>
          </a:prstGeom>
          <a:noFill/>
          <a:ln w="9525">
            <a:noFill/>
            <a:miter lim="800000"/>
            <a:headEnd/>
            <a:tailEnd/>
          </a:ln>
        </p:spPr>
        <p:txBody>
          <a:bodyPr wrap="none" anchor="ctr">
            <a:spAutoFit/>
          </a:bodyPr>
          <a:lstStyle/>
          <a:p>
            <a:endParaRPr lang="it-IT">
              <a:cs typeface="Arial" charset="0"/>
            </a:endParaRPr>
          </a:p>
        </p:txBody>
      </p:sp>
      <p:sp>
        <p:nvSpPr>
          <p:cNvPr id="37898" name="Rectangle 35"/>
          <p:cNvSpPr>
            <a:spLocks noChangeArrowheads="1"/>
          </p:cNvSpPr>
          <p:nvPr/>
        </p:nvSpPr>
        <p:spPr bwMode="auto">
          <a:xfrm>
            <a:off x="2090738" y="171450"/>
            <a:ext cx="4964112" cy="0"/>
          </a:xfrm>
          <a:prstGeom prst="rect">
            <a:avLst/>
          </a:prstGeom>
          <a:noFill/>
          <a:ln w="9525">
            <a:noFill/>
            <a:miter lim="800000"/>
            <a:headEnd/>
            <a:tailEnd/>
          </a:ln>
        </p:spPr>
        <p:txBody>
          <a:bodyPr wrap="none" anchor="ctr">
            <a:spAutoFit/>
          </a:bodyPr>
          <a:lstStyle/>
          <a:p>
            <a:endParaRPr lang="it-IT">
              <a:cs typeface="Arial" charset="0"/>
            </a:endParaRPr>
          </a:p>
        </p:txBody>
      </p:sp>
      <p:pic>
        <p:nvPicPr>
          <p:cNvPr id="37899" name="Picture 62" descr="Effortil"/>
          <p:cNvPicPr>
            <a:picLocks noChangeAspect="1" noChangeArrowheads="1"/>
          </p:cNvPicPr>
          <p:nvPr/>
        </p:nvPicPr>
        <p:blipFill>
          <a:blip r:embed="rId6" cstate="print">
            <a:lum bright="6000"/>
          </a:blip>
          <a:srcRect/>
          <a:stretch>
            <a:fillRect/>
          </a:stretch>
        </p:blipFill>
        <p:spPr bwMode="auto">
          <a:xfrm>
            <a:off x="395536" y="3645024"/>
            <a:ext cx="2105025" cy="1762125"/>
          </a:xfrm>
          <a:prstGeom prst="rect">
            <a:avLst/>
          </a:prstGeom>
          <a:noFill/>
          <a:ln w="9525">
            <a:noFill/>
            <a:miter lim="800000"/>
            <a:headEnd/>
            <a:tailEnd/>
          </a:ln>
        </p:spPr>
      </p:pic>
      <p:pic>
        <p:nvPicPr>
          <p:cNvPr id="37900" name="Picture 61" descr="Catapresan"/>
          <p:cNvPicPr>
            <a:picLocks noChangeAspect="1" noChangeArrowheads="1"/>
          </p:cNvPicPr>
          <p:nvPr/>
        </p:nvPicPr>
        <p:blipFill>
          <a:blip r:embed="rId7" cstate="print">
            <a:lum bright="6000"/>
          </a:blip>
          <a:srcRect/>
          <a:stretch>
            <a:fillRect/>
          </a:stretch>
        </p:blipFill>
        <p:spPr bwMode="auto">
          <a:xfrm>
            <a:off x="1714480" y="4429132"/>
            <a:ext cx="2247900" cy="1847850"/>
          </a:xfrm>
          <a:prstGeom prst="rect">
            <a:avLst/>
          </a:prstGeom>
          <a:noFill/>
          <a:ln w="9525">
            <a:noFill/>
            <a:miter lim="800000"/>
            <a:headEnd/>
            <a:tailEnd/>
          </a:ln>
        </p:spPr>
      </p:pic>
      <p:pic>
        <p:nvPicPr>
          <p:cNvPr id="37901" name="Picture 77" descr="Tefamin"/>
          <p:cNvPicPr>
            <a:picLocks noChangeAspect="1" noChangeArrowheads="1"/>
          </p:cNvPicPr>
          <p:nvPr/>
        </p:nvPicPr>
        <p:blipFill>
          <a:blip r:embed="rId8" cstate="print"/>
          <a:srcRect/>
          <a:stretch>
            <a:fillRect/>
          </a:stretch>
        </p:blipFill>
        <p:spPr bwMode="auto">
          <a:xfrm>
            <a:off x="5857884" y="3714752"/>
            <a:ext cx="1649413" cy="1508125"/>
          </a:xfrm>
          <a:prstGeom prst="rect">
            <a:avLst/>
          </a:prstGeom>
          <a:noFill/>
          <a:ln w="9525">
            <a:noFill/>
            <a:miter lim="800000"/>
            <a:headEnd/>
            <a:tailEnd/>
          </a:ln>
        </p:spPr>
      </p:pic>
      <p:pic>
        <p:nvPicPr>
          <p:cNvPr id="37902" name="Picture 76" descr="Tora-Dol"/>
          <p:cNvPicPr>
            <a:picLocks noChangeAspect="1" noChangeArrowheads="1"/>
          </p:cNvPicPr>
          <p:nvPr/>
        </p:nvPicPr>
        <p:blipFill>
          <a:blip r:embed="rId9" cstate="print"/>
          <a:srcRect/>
          <a:stretch>
            <a:fillRect/>
          </a:stretch>
        </p:blipFill>
        <p:spPr bwMode="auto">
          <a:xfrm>
            <a:off x="6012160" y="4725144"/>
            <a:ext cx="2089150" cy="1547812"/>
          </a:xfrm>
          <a:prstGeom prst="rect">
            <a:avLst/>
          </a:prstGeom>
          <a:noFill/>
          <a:ln w="9525">
            <a:noFill/>
            <a:miter lim="800000"/>
            <a:headEnd/>
            <a:tailEnd/>
          </a:ln>
        </p:spPr>
      </p:pic>
      <p:sp>
        <p:nvSpPr>
          <p:cNvPr id="37903" name="Rectangle 78"/>
          <p:cNvSpPr>
            <a:spLocks noChangeArrowheads="1"/>
          </p:cNvSpPr>
          <p:nvPr/>
        </p:nvSpPr>
        <p:spPr bwMode="auto">
          <a:xfrm>
            <a:off x="2090738" y="2509838"/>
            <a:ext cx="4964112" cy="0"/>
          </a:xfrm>
          <a:prstGeom prst="rect">
            <a:avLst/>
          </a:prstGeom>
          <a:noFill/>
          <a:ln w="9525">
            <a:noFill/>
            <a:miter lim="800000"/>
            <a:headEnd/>
            <a:tailEnd/>
          </a:ln>
        </p:spPr>
        <p:txBody>
          <a:bodyPr wrap="none" anchor="ctr">
            <a:spAutoFit/>
          </a:bodyPr>
          <a:lstStyle/>
          <a:p>
            <a:endParaRPr lang="it-IT">
              <a:cs typeface="Arial" charset="0"/>
            </a:endParaRPr>
          </a:p>
        </p:txBody>
      </p:sp>
      <p:sp>
        <p:nvSpPr>
          <p:cNvPr id="37904" name="Rectangle 80"/>
          <p:cNvSpPr>
            <a:spLocks noChangeArrowheads="1"/>
          </p:cNvSpPr>
          <p:nvPr/>
        </p:nvSpPr>
        <p:spPr bwMode="auto">
          <a:xfrm>
            <a:off x="2090738" y="2509838"/>
            <a:ext cx="4964112" cy="0"/>
          </a:xfrm>
          <a:prstGeom prst="rect">
            <a:avLst/>
          </a:prstGeom>
          <a:noFill/>
          <a:ln w="9525">
            <a:noFill/>
            <a:miter lim="800000"/>
            <a:headEnd/>
            <a:tailEnd/>
          </a:ln>
        </p:spPr>
        <p:txBody>
          <a:bodyPr wrap="none" anchor="ctr">
            <a:spAutoFit/>
          </a:bodyPr>
          <a:lstStyle/>
          <a:p>
            <a:endParaRPr lang="it-IT">
              <a:cs typeface="Arial" charset="0"/>
            </a:endParaRPr>
          </a:p>
        </p:txBody>
      </p:sp>
      <p:pic>
        <p:nvPicPr>
          <p:cNvPr id="17" name="Picture 2"/>
          <p:cNvPicPr>
            <a:picLocks noChangeAspect="1" noChangeArrowheads="1"/>
          </p:cNvPicPr>
          <p:nvPr/>
        </p:nvPicPr>
        <p:blipFill>
          <a:blip r:embed="rId10" cstate="print"/>
          <a:srcRect/>
          <a:stretch>
            <a:fillRect/>
          </a:stretch>
        </p:blipFill>
        <p:spPr bwMode="auto">
          <a:xfrm>
            <a:off x="214282" y="214290"/>
            <a:ext cx="964413" cy="642942"/>
          </a:xfrm>
          <a:prstGeom prst="rect">
            <a:avLst/>
          </a:prstGeom>
          <a:noFill/>
          <a:ln w="9525">
            <a:noFill/>
            <a:miter lim="800000"/>
            <a:headEnd/>
            <a:tailEnd/>
          </a:ln>
          <a:effectLst/>
        </p:spPr>
      </p:pic>
      <p:pic>
        <p:nvPicPr>
          <p:cNvPr id="18" name="Immagine 17" descr="lasa 1.png"/>
          <p:cNvPicPr>
            <a:picLocks noChangeAspect="1"/>
          </p:cNvPicPr>
          <p:nvPr/>
        </p:nvPicPr>
        <p:blipFill>
          <a:blip r:embed="rId11" cstate="print"/>
          <a:stretch>
            <a:fillRect/>
          </a:stretch>
        </p:blipFill>
        <p:spPr>
          <a:xfrm>
            <a:off x="3500430" y="3500438"/>
            <a:ext cx="1762060" cy="1320189"/>
          </a:xfrm>
          <a:prstGeom prst="rect">
            <a:avLst/>
          </a:prstGeom>
        </p:spPr>
      </p:pic>
      <p:pic>
        <p:nvPicPr>
          <p:cNvPr id="19" name="Immagine 18" descr="errore conservazione lasa.png"/>
          <p:cNvPicPr>
            <a:picLocks noChangeAspect="1"/>
          </p:cNvPicPr>
          <p:nvPr/>
        </p:nvPicPr>
        <p:blipFill>
          <a:blip r:embed="rId12"/>
          <a:stretch>
            <a:fillRect/>
          </a:stretch>
        </p:blipFill>
        <p:spPr>
          <a:xfrm>
            <a:off x="4143372" y="4714884"/>
            <a:ext cx="1929015" cy="1440331"/>
          </a:xfrm>
          <a:prstGeom prst="rect">
            <a:avLst/>
          </a:prstGeom>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14282" y="214290"/>
            <a:ext cx="964413" cy="642942"/>
          </a:xfrm>
          <a:prstGeom prst="rect">
            <a:avLst/>
          </a:prstGeom>
          <a:noFill/>
          <a:ln w="9525">
            <a:noFill/>
            <a:miter lim="800000"/>
            <a:headEnd/>
            <a:tailEnd/>
          </a:ln>
          <a:effectLst/>
        </p:spPr>
      </p:pic>
      <p:sp>
        <p:nvSpPr>
          <p:cNvPr id="8" name="Segnaposto data 7"/>
          <p:cNvSpPr>
            <a:spLocks noGrp="1"/>
          </p:cNvSpPr>
          <p:nvPr>
            <p:ph type="dt" sz="half" idx="10"/>
          </p:nvPr>
        </p:nvSpPr>
        <p:spPr>
          <a:xfrm>
            <a:off x="214282" y="6429396"/>
            <a:ext cx="2002464" cy="226902"/>
          </a:xfrm>
        </p:spPr>
        <p:txBody>
          <a:bodyPr/>
          <a:lstStyle/>
          <a:p>
            <a:r>
              <a:rPr lang="it-IT" smtClean="0"/>
              <a:t>A.Colombo</a:t>
            </a:r>
            <a:endParaRPr lang="it-IT" dirty="0"/>
          </a:p>
        </p:txBody>
      </p:sp>
      <p:sp>
        <p:nvSpPr>
          <p:cNvPr id="5" name="Rettangolo 4"/>
          <p:cNvSpPr/>
          <p:nvPr/>
        </p:nvSpPr>
        <p:spPr>
          <a:xfrm>
            <a:off x="2428860" y="928670"/>
            <a:ext cx="5214974" cy="5355312"/>
          </a:xfrm>
          <a:prstGeom prst="rect">
            <a:avLst/>
          </a:prstGeom>
        </p:spPr>
        <p:txBody>
          <a:bodyPr wrap="square">
            <a:spAutoFit/>
          </a:bodyPr>
          <a:lstStyle/>
          <a:p>
            <a:pPr algn="just"/>
            <a:r>
              <a:rPr lang="it-IT" b="1" dirty="0" smtClean="0">
                <a:solidFill>
                  <a:srgbClr val="D60093"/>
                </a:solidFill>
                <a:latin typeface="Comic Sans MS" pitchFamily="66" charset="0"/>
              </a:rPr>
              <a:t>Right </a:t>
            </a:r>
            <a:r>
              <a:rPr lang="it-IT" b="1" dirty="0" err="1" smtClean="0">
                <a:solidFill>
                  <a:srgbClr val="D60093"/>
                </a:solidFill>
                <a:latin typeface="Comic Sans MS" pitchFamily="66" charset="0"/>
              </a:rPr>
              <a:t>Drug</a:t>
            </a:r>
            <a:r>
              <a:rPr lang="it-IT" b="1" dirty="0" smtClean="0">
                <a:solidFill>
                  <a:srgbClr val="D60093"/>
                </a:solidFill>
                <a:latin typeface="Comic Sans MS" pitchFamily="66" charset="0"/>
              </a:rPr>
              <a:t>: </a:t>
            </a:r>
            <a:r>
              <a:rPr lang="it-IT" dirty="0" smtClean="0">
                <a:latin typeface="Comic Sans MS" pitchFamily="66" charset="0"/>
              </a:rPr>
              <a:t>Una criticità aggiuntiva è quella legato all’uso dei </a:t>
            </a:r>
            <a:r>
              <a:rPr lang="it-IT" u="sng" dirty="0" smtClean="0">
                <a:solidFill>
                  <a:srgbClr val="FF0066"/>
                </a:solidFill>
                <a:latin typeface="Comic Sans MS" pitchFamily="66" charset="0"/>
              </a:rPr>
              <a:t>farmaci cosiddetti LASA,</a:t>
            </a:r>
            <a:r>
              <a:rPr lang="it-IT" dirty="0" smtClean="0">
                <a:latin typeface="Comic Sans MS" pitchFamily="66" charset="0"/>
              </a:rPr>
              <a:t> ovvero con nome o confezione simile. In questo caso occorre adottare sistemi di identificazione e riconoscimento opportuni, come </a:t>
            </a:r>
            <a:r>
              <a:rPr lang="it-IT" dirty="0" smtClean="0">
                <a:solidFill>
                  <a:srgbClr val="FF0066"/>
                </a:solidFill>
                <a:latin typeface="Comic Sans MS" pitchFamily="66" charset="0"/>
              </a:rPr>
              <a:t>tappi facilmente distinguibili per confezioni simili, etichette chiare e leggibili e un’allocazione adeguata per i farmaci stessi </a:t>
            </a:r>
            <a:r>
              <a:rPr lang="it-IT" dirty="0" smtClean="0">
                <a:latin typeface="Comic Sans MS" pitchFamily="66" charset="0"/>
              </a:rPr>
              <a:t>(e.g. separazione dei farmaci LASA in armadietti differenziati) per evitarne lo scambio da parte dell’operatore. Relativamente ai farmaci LASA è universalmente riconosciuta la necessità di </a:t>
            </a:r>
            <a:r>
              <a:rPr lang="it-IT" b="1" dirty="0" smtClean="0">
                <a:solidFill>
                  <a:srgbClr val="FF0066"/>
                </a:solidFill>
                <a:latin typeface="Comic Sans MS" pitchFamily="66" charset="0"/>
              </a:rPr>
              <a:t>evitare comunicazioni verbali</a:t>
            </a:r>
            <a:r>
              <a:rPr lang="it-IT" dirty="0" smtClean="0">
                <a:latin typeface="Comic Sans MS" pitchFamily="66" charset="0"/>
              </a:rPr>
              <a:t>. L’elenco dei farmaci LASA presenti nella propria farmacia deve essere aggiornata annualmente riferendosi alle liste riconosciute a livello internazionale (WHO - The Joint </a:t>
            </a:r>
            <a:r>
              <a:rPr lang="it-IT" dirty="0" err="1" smtClean="0">
                <a:latin typeface="Comic Sans MS" pitchFamily="66" charset="0"/>
              </a:rPr>
              <a:t>Commission</a:t>
            </a:r>
            <a:r>
              <a:rPr lang="it-IT" dirty="0" smtClean="0">
                <a:latin typeface="Comic Sans MS" pitchFamily="66" charset="0"/>
              </a:rPr>
              <a:t>, 2007; </a:t>
            </a:r>
            <a:r>
              <a:rPr lang="it-IT" dirty="0" err="1" smtClean="0">
                <a:latin typeface="Comic Sans MS" pitchFamily="66" charset="0"/>
              </a:rPr>
              <a:t>Chew</a:t>
            </a:r>
            <a:r>
              <a:rPr lang="it-IT" dirty="0" smtClean="0">
                <a:latin typeface="Comic Sans MS" pitchFamily="66" charset="0"/>
              </a:rPr>
              <a:t> </a:t>
            </a:r>
            <a:r>
              <a:rPr lang="it-IT" dirty="0" err="1" smtClean="0">
                <a:latin typeface="Comic Sans MS" pitchFamily="66" charset="0"/>
              </a:rPr>
              <a:t>et</a:t>
            </a:r>
            <a:r>
              <a:rPr lang="it-IT" dirty="0" smtClean="0">
                <a:latin typeface="Comic Sans MS" pitchFamily="66" charset="0"/>
              </a:rPr>
              <a:t> al., 2008; Ministero della Salute, 2010).</a:t>
            </a:r>
            <a:endParaRPr lang="it-IT" dirty="0">
              <a:latin typeface="Comic Sans MS" pitchFamily="66" charset="0"/>
            </a:endParaRPr>
          </a:p>
        </p:txBody>
      </p:sp>
      <p:pic>
        <p:nvPicPr>
          <p:cNvPr id="9" name="Immagine 8" descr="antichità.bmp"/>
          <p:cNvPicPr>
            <a:picLocks noChangeAspect="1"/>
          </p:cNvPicPr>
          <p:nvPr/>
        </p:nvPicPr>
        <p:blipFill>
          <a:blip r:embed="rId3" cstate="print"/>
          <a:stretch>
            <a:fillRect/>
          </a:stretch>
        </p:blipFill>
        <p:spPr>
          <a:xfrm>
            <a:off x="285720" y="4286256"/>
            <a:ext cx="1890819" cy="1455931"/>
          </a:xfrm>
          <a:prstGeom prst="rect">
            <a:avLst/>
          </a:prstGeom>
        </p:spPr>
      </p:pic>
      <p:sp>
        <p:nvSpPr>
          <p:cNvPr id="6" name="CasellaDiTesto 5"/>
          <p:cNvSpPr txBox="1"/>
          <p:nvPr/>
        </p:nvSpPr>
        <p:spPr>
          <a:xfrm>
            <a:off x="6572264" y="6143644"/>
            <a:ext cx="785818" cy="285752"/>
          </a:xfrm>
          <a:prstGeom prst="rect">
            <a:avLst/>
          </a:prstGeom>
          <a:noFill/>
        </p:spPr>
        <p:txBody>
          <a:bodyPr wrap="square" rtlCol="0">
            <a:spAutoFit/>
          </a:bodyPr>
          <a:lstStyle/>
          <a:p>
            <a:r>
              <a:rPr lang="it-IT" sz="1200" dirty="0" err="1" smtClean="0">
                <a:latin typeface="Script MT Bold" pitchFamily="66" charset="0"/>
              </a:rPr>
              <a:t>Barenghi</a:t>
            </a:r>
            <a:endParaRPr lang="it-IT" sz="1200" dirty="0">
              <a:latin typeface="Script MT Bold" pitchFamily="66"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14282" y="214290"/>
            <a:ext cx="964413" cy="642942"/>
          </a:xfrm>
          <a:prstGeom prst="rect">
            <a:avLst/>
          </a:prstGeom>
          <a:noFill/>
          <a:ln w="9525">
            <a:noFill/>
            <a:miter lim="800000"/>
            <a:headEnd/>
            <a:tailEnd/>
          </a:ln>
          <a:effectLst/>
        </p:spPr>
      </p:pic>
      <p:sp>
        <p:nvSpPr>
          <p:cNvPr id="8" name="Segnaposto data 7"/>
          <p:cNvSpPr>
            <a:spLocks noGrp="1"/>
          </p:cNvSpPr>
          <p:nvPr>
            <p:ph type="dt" sz="half" idx="10"/>
          </p:nvPr>
        </p:nvSpPr>
        <p:spPr>
          <a:xfrm>
            <a:off x="214282" y="6429396"/>
            <a:ext cx="2002464" cy="226902"/>
          </a:xfrm>
        </p:spPr>
        <p:txBody>
          <a:bodyPr/>
          <a:lstStyle/>
          <a:p>
            <a:r>
              <a:rPr lang="it-IT" smtClean="0"/>
              <a:t>A.Colombo</a:t>
            </a:r>
            <a:endParaRPr lang="it-IT" dirty="0"/>
          </a:p>
        </p:txBody>
      </p:sp>
      <p:sp>
        <p:nvSpPr>
          <p:cNvPr id="5" name="Rettangolo 4"/>
          <p:cNvSpPr/>
          <p:nvPr/>
        </p:nvSpPr>
        <p:spPr>
          <a:xfrm>
            <a:off x="571472" y="1071546"/>
            <a:ext cx="4643470" cy="4801314"/>
          </a:xfrm>
          <a:prstGeom prst="rect">
            <a:avLst/>
          </a:prstGeom>
        </p:spPr>
        <p:txBody>
          <a:bodyPr wrap="square">
            <a:spAutoFit/>
          </a:bodyPr>
          <a:lstStyle/>
          <a:p>
            <a:pPr algn="just"/>
            <a:r>
              <a:rPr lang="it-IT" sz="2000" b="1" i="1" dirty="0" smtClean="0">
                <a:solidFill>
                  <a:schemeClr val="tx2">
                    <a:lumMod val="75000"/>
                  </a:schemeClr>
                </a:solidFill>
                <a:latin typeface="Comic Sans MS" pitchFamily="66" charset="0"/>
              </a:rPr>
              <a:t>Right Dose: </a:t>
            </a:r>
            <a:r>
              <a:rPr lang="it-IT" i="1" dirty="0" smtClean="0">
                <a:latin typeface="Comic Sans MS" pitchFamily="66" charset="0"/>
              </a:rPr>
              <a:t>per garantire che la corretta dose di farmaco sia scelta e calcolata </a:t>
            </a:r>
            <a:r>
              <a:rPr lang="it-IT" dirty="0" smtClean="0">
                <a:latin typeface="Comic Sans MS" pitchFamily="66" charset="0"/>
              </a:rPr>
              <a:t>per il paziente sulla base dei dati presenti nei referti, </a:t>
            </a:r>
            <a:r>
              <a:rPr lang="it-IT" b="1" dirty="0" smtClean="0">
                <a:solidFill>
                  <a:srgbClr val="D60093"/>
                </a:solidFill>
                <a:latin typeface="Comic Sans MS" pitchFamily="66" charset="0"/>
              </a:rPr>
              <a:t>gli standard internazionali riconoscono la necessità di riferirsi a equazioni standardizzate per il calcolo, in base al tipo di farmaco, con l’ausilio di strumenti elettronici per il calcolo automatico</a:t>
            </a:r>
            <a:r>
              <a:rPr lang="it-IT" dirty="0" smtClean="0">
                <a:solidFill>
                  <a:srgbClr val="D60093"/>
                </a:solidFill>
                <a:latin typeface="Comic Sans MS" pitchFamily="66" charset="0"/>
              </a:rPr>
              <a:t> </a:t>
            </a:r>
            <a:r>
              <a:rPr lang="it-IT" dirty="0" smtClean="0">
                <a:latin typeface="Comic Sans MS" pitchFamily="66" charset="0"/>
              </a:rPr>
              <a:t>(e.g. foglio di calcolo Excel). La dose deve inoltre essere indicata omettendo gli zero non significativi (</a:t>
            </a:r>
            <a:r>
              <a:rPr lang="it-IT" dirty="0" err="1" smtClean="0">
                <a:latin typeface="Comic Sans MS" pitchFamily="66" charset="0"/>
              </a:rPr>
              <a:t>trailing</a:t>
            </a:r>
            <a:r>
              <a:rPr lang="it-IT" dirty="0" smtClean="0">
                <a:latin typeface="Comic Sans MS" pitchFamily="66" charset="0"/>
              </a:rPr>
              <a:t> </a:t>
            </a:r>
            <a:r>
              <a:rPr lang="it-IT" dirty="0" err="1" smtClean="0">
                <a:latin typeface="Comic Sans MS" pitchFamily="66" charset="0"/>
              </a:rPr>
              <a:t>zeros</a:t>
            </a:r>
            <a:r>
              <a:rPr lang="it-IT" dirty="0" smtClean="0">
                <a:latin typeface="Comic Sans MS" pitchFamily="66" charset="0"/>
              </a:rPr>
              <a:t>) e riportando invece quelli significativi (</a:t>
            </a:r>
            <a:r>
              <a:rPr lang="it-IT" dirty="0" err="1" smtClean="0">
                <a:latin typeface="Comic Sans MS" pitchFamily="66" charset="0"/>
              </a:rPr>
              <a:t>leading</a:t>
            </a:r>
            <a:r>
              <a:rPr lang="it-IT" dirty="0" smtClean="0">
                <a:latin typeface="Comic Sans MS" pitchFamily="66" charset="0"/>
              </a:rPr>
              <a:t> </a:t>
            </a:r>
            <a:r>
              <a:rPr lang="it-IT" dirty="0" err="1" smtClean="0">
                <a:latin typeface="Comic Sans MS" pitchFamily="66" charset="0"/>
              </a:rPr>
              <a:t>zeros</a:t>
            </a:r>
            <a:r>
              <a:rPr lang="it-IT" dirty="0" smtClean="0">
                <a:latin typeface="Comic Sans MS" pitchFamily="66" charset="0"/>
              </a:rPr>
              <a:t>) per le dosi inferiori al mg. I calcoli devono essere verificati da un </a:t>
            </a:r>
            <a:r>
              <a:rPr lang="it-IT" b="1" dirty="0" smtClean="0">
                <a:solidFill>
                  <a:srgbClr val="D60093"/>
                </a:solidFill>
                <a:latin typeface="Comic Sans MS" pitchFamily="66" charset="0"/>
              </a:rPr>
              <a:t>secondo medico </a:t>
            </a:r>
            <a:r>
              <a:rPr lang="it-IT" dirty="0" smtClean="0">
                <a:latin typeface="Comic Sans MS" pitchFamily="66" charset="0"/>
              </a:rPr>
              <a:t>strutturato che tenga conto di tutti i dati del Paziente.</a:t>
            </a:r>
            <a:endParaRPr lang="it-IT" dirty="0">
              <a:latin typeface="Comic Sans MS" pitchFamily="66" charset="0"/>
            </a:endParaRPr>
          </a:p>
        </p:txBody>
      </p:sp>
      <p:pic>
        <p:nvPicPr>
          <p:cNvPr id="9" name="Immagine 8" descr="visita medica 1.jpg"/>
          <p:cNvPicPr>
            <a:picLocks noChangeAspect="1"/>
          </p:cNvPicPr>
          <p:nvPr/>
        </p:nvPicPr>
        <p:blipFill>
          <a:blip r:embed="rId3" cstate="print"/>
          <a:stretch>
            <a:fillRect/>
          </a:stretch>
        </p:blipFill>
        <p:spPr>
          <a:xfrm>
            <a:off x="5572132" y="2428868"/>
            <a:ext cx="2385903" cy="2643206"/>
          </a:xfrm>
          <a:prstGeom prst="rect">
            <a:avLst/>
          </a:prstGeom>
        </p:spPr>
      </p:pic>
      <p:sp>
        <p:nvSpPr>
          <p:cNvPr id="6" name="CasellaDiTesto 5"/>
          <p:cNvSpPr txBox="1"/>
          <p:nvPr/>
        </p:nvSpPr>
        <p:spPr>
          <a:xfrm>
            <a:off x="4929190" y="6000768"/>
            <a:ext cx="785818" cy="285752"/>
          </a:xfrm>
          <a:prstGeom prst="rect">
            <a:avLst/>
          </a:prstGeom>
          <a:noFill/>
        </p:spPr>
        <p:txBody>
          <a:bodyPr wrap="square" rtlCol="0">
            <a:spAutoFit/>
          </a:bodyPr>
          <a:lstStyle/>
          <a:p>
            <a:r>
              <a:rPr lang="it-IT" sz="1200" dirty="0" err="1" smtClean="0">
                <a:latin typeface="Script MT Bold" pitchFamily="66" charset="0"/>
              </a:rPr>
              <a:t>Barenghi</a:t>
            </a:r>
            <a:endParaRPr lang="it-IT" sz="1200" dirty="0">
              <a:latin typeface="Script MT Bold" pitchFamily="66"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14282" y="214290"/>
            <a:ext cx="964413" cy="642942"/>
          </a:xfrm>
          <a:prstGeom prst="rect">
            <a:avLst/>
          </a:prstGeom>
          <a:noFill/>
          <a:ln w="9525">
            <a:noFill/>
            <a:miter lim="800000"/>
            <a:headEnd/>
            <a:tailEnd/>
          </a:ln>
          <a:effectLst/>
        </p:spPr>
      </p:pic>
      <p:sp>
        <p:nvSpPr>
          <p:cNvPr id="8" name="Segnaposto data 7"/>
          <p:cNvSpPr>
            <a:spLocks noGrp="1"/>
          </p:cNvSpPr>
          <p:nvPr>
            <p:ph type="dt" sz="half" idx="10"/>
          </p:nvPr>
        </p:nvSpPr>
        <p:spPr>
          <a:xfrm>
            <a:off x="214282" y="6429396"/>
            <a:ext cx="2002464" cy="226902"/>
          </a:xfrm>
        </p:spPr>
        <p:txBody>
          <a:bodyPr/>
          <a:lstStyle/>
          <a:p>
            <a:r>
              <a:rPr lang="it-IT" smtClean="0"/>
              <a:t>A.Colombo</a:t>
            </a:r>
            <a:endParaRPr lang="it-IT" dirty="0"/>
          </a:p>
        </p:txBody>
      </p:sp>
      <p:sp>
        <p:nvSpPr>
          <p:cNvPr id="5" name="Rettangolo 4"/>
          <p:cNvSpPr/>
          <p:nvPr/>
        </p:nvSpPr>
        <p:spPr>
          <a:xfrm>
            <a:off x="2428860" y="1071546"/>
            <a:ext cx="4714908" cy="4801314"/>
          </a:xfrm>
          <a:prstGeom prst="rect">
            <a:avLst/>
          </a:prstGeom>
        </p:spPr>
        <p:txBody>
          <a:bodyPr wrap="square">
            <a:spAutoFit/>
          </a:bodyPr>
          <a:lstStyle/>
          <a:p>
            <a:pPr algn="just"/>
            <a:r>
              <a:rPr lang="it-IT" b="1" i="1" dirty="0" smtClean="0">
                <a:solidFill>
                  <a:schemeClr val="tx2">
                    <a:lumMod val="50000"/>
                  </a:schemeClr>
                </a:solidFill>
                <a:latin typeface="Comic Sans MS" pitchFamily="66" charset="0"/>
              </a:rPr>
              <a:t>Right </a:t>
            </a:r>
            <a:r>
              <a:rPr lang="it-IT" b="1" i="1" dirty="0" err="1" smtClean="0">
                <a:solidFill>
                  <a:schemeClr val="tx2">
                    <a:lumMod val="50000"/>
                  </a:schemeClr>
                </a:solidFill>
                <a:latin typeface="Comic Sans MS" pitchFamily="66" charset="0"/>
              </a:rPr>
              <a:t>Time</a:t>
            </a:r>
            <a:r>
              <a:rPr lang="it-IT" b="1" i="1" dirty="0" smtClean="0">
                <a:solidFill>
                  <a:schemeClr val="tx2">
                    <a:lumMod val="50000"/>
                  </a:schemeClr>
                </a:solidFill>
                <a:latin typeface="Comic Sans MS" pitchFamily="66" charset="0"/>
              </a:rPr>
              <a:t> e Right Way</a:t>
            </a:r>
            <a:r>
              <a:rPr lang="it-IT" i="1" dirty="0" smtClean="0">
                <a:latin typeface="Comic Sans MS" pitchFamily="66" charset="0"/>
              </a:rPr>
              <a:t>: le informazioni su data e durata del trattamento e sulla </a:t>
            </a:r>
            <a:r>
              <a:rPr lang="it-IT" dirty="0" smtClean="0">
                <a:latin typeface="Comic Sans MS" pitchFamily="66" charset="0"/>
              </a:rPr>
              <a:t>via di somministrazione devono essere </a:t>
            </a:r>
            <a:r>
              <a:rPr lang="it-IT" b="1" dirty="0" smtClean="0">
                <a:solidFill>
                  <a:srgbClr val="D60093"/>
                </a:solidFill>
                <a:latin typeface="Comic Sans MS" pitchFamily="66" charset="0"/>
              </a:rPr>
              <a:t>correttamente riportate sul foglio di prescrizione</a:t>
            </a:r>
            <a:r>
              <a:rPr lang="it-IT" dirty="0" smtClean="0">
                <a:latin typeface="Comic Sans MS" pitchFamily="66" charset="0"/>
              </a:rPr>
              <a:t> in base ai referti e alla tipologia di farmaco somministrato e devono essere </a:t>
            </a:r>
            <a:r>
              <a:rPr lang="it-IT" b="1" dirty="0" smtClean="0">
                <a:solidFill>
                  <a:srgbClr val="D60093"/>
                </a:solidFill>
                <a:latin typeface="Comic Sans MS" pitchFamily="66" charset="0"/>
              </a:rPr>
              <a:t>controllate attentamente dagli infermieri in fase di somministrazione, con doppio controllo</a:t>
            </a:r>
            <a:r>
              <a:rPr lang="it-IT" dirty="0" smtClean="0">
                <a:latin typeface="Comic Sans MS" pitchFamily="66" charset="0"/>
              </a:rPr>
              <a:t>. Come misura preventiva si riconosce la convenienza di </a:t>
            </a:r>
            <a:r>
              <a:rPr lang="it-IT" b="1" dirty="0" smtClean="0">
                <a:solidFill>
                  <a:srgbClr val="D60093"/>
                </a:solidFill>
                <a:latin typeface="Comic Sans MS" pitchFamily="66" charset="0"/>
              </a:rPr>
              <a:t>informare il paziente e i familiari </a:t>
            </a:r>
            <a:r>
              <a:rPr lang="it-IT" dirty="0" smtClean="0">
                <a:latin typeface="Comic Sans MS" pitchFamily="66" charset="0"/>
              </a:rPr>
              <a:t>riguardo alle caratteristiche della somministrazione prima che essa venga effettuata, in modo che possano contribuire anch’essi al controllo critico delle modalità di somministrazione per verificarne la correttezza.</a:t>
            </a:r>
            <a:endParaRPr lang="it-IT" dirty="0">
              <a:latin typeface="Comic Sans MS" pitchFamily="66" charset="0"/>
            </a:endParaRPr>
          </a:p>
        </p:txBody>
      </p:sp>
      <p:pic>
        <p:nvPicPr>
          <p:cNvPr id="9" name="Immagine 8" descr="picasso.jpg"/>
          <p:cNvPicPr>
            <a:picLocks noChangeAspect="1"/>
          </p:cNvPicPr>
          <p:nvPr/>
        </p:nvPicPr>
        <p:blipFill>
          <a:blip r:embed="rId3" cstate="print"/>
          <a:stretch>
            <a:fillRect/>
          </a:stretch>
        </p:blipFill>
        <p:spPr>
          <a:xfrm>
            <a:off x="214282" y="2357430"/>
            <a:ext cx="2092372" cy="1928825"/>
          </a:xfrm>
          <a:prstGeom prst="rect">
            <a:avLst/>
          </a:prstGeom>
        </p:spPr>
      </p:pic>
      <p:sp>
        <p:nvSpPr>
          <p:cNvPr id="6" name="CasellaDiTesto 5"/>
          <p:cNvSpPr txBox="1"/>
          <p:nvPr/>
        </p:nvSpPr>
        <p:spPr>
          <a:xfrm>
            <a:off x="6429388" y="5929330"/>
            <a:ext cx="785818" cy="285752"/>
          </a:xfrm>
          <a:prstGeom prst="rect">
            <a:avLst/>
          </a:prstGeom>
          <a:noFill/>
        </p:spPr>
        <p:txBody>
          <a:bodyPr wrap="square" rtlCol="0">
            <a:spAutoFit/>
          </a:bodyPr>
          <a:lstStyle/>
          <a:p>
            <a:r>
              <a:rPr lang="it-IT" sz="1200" dirty="0" err="1" smtClean="0">
                <a:latin typeface="Script MT Bold" pitchFamily="66" charset="0"/>
              </a:rPr>
              <a:t>Barenghi</a:t>
            </a:r>
            <a:endParaRPr lang="it-IT" sz="1200" dirty="0">
              <a:latin typeface="Script MT Bold" pitchFamily="66"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14282" y="214290"/>
            <a:ext cx="964413" cy="642942"/>
          </a:xfrm>
          <a:prstGeom prst="rect">
            <a:avLst/>
          </a:prstGeom>
          <a:noFill/>
          <a:ln w="9525">
            <a:noFill/>
            <a:miter lim="800000"/>
            <a:headEnd/>
            <a:tailEnd/>
          </a:ln>
          <a:effectLst/>
        </p:spPr>
      </p:pic>
      <p:sp>
        <p:nvSpPr>
          <p:cNvPr id="8" name="Segnaposto data 7"/>
          <p:cNvSpPr>
            <a:spLocks noGrp="1"/>
          </p:cNvSpPr>
          <p:nvPr>
            <p:ph type="dt" sz="half" idx="10"/>
          </p:nvPr>
        </p:nvSpPr>
        <p:spPr>
          <a:xfrm>
            <a:off x="214282" y="6429396"/>
            <a:ext cx="2002464" cy="226902"/>
          </a:xfrm>
        </p:spPr>
        <p:txBody>
          <a:bodyPr/>
          <a:lstStyle/>
          <a:p>
            <a:r>
              <a:rPr lang="it-IT" smtClean="0"/>
              <a:t>A.Colombo</a:t>
            </a:r>
            <a:endParaRPr lang="it-IT" dirty="0"/>
          </a:p>
        </p:txBody>
      </p:sp>
      <p:pic>
        <p:nvPicPr>
          <p:cNvPr id="8193" name="Picture 1"/>
          <p:cNvPicPr>
            <a:picLocks noChangeAspect="1" noChangeArrowheads="1"/>
          </p:cNvPicPr>
          <p:nvPr/>
        </p:nvPicPr>
        <p:blipFill>
          <a:blip r:embed="rId3" cstate="print"/>
          <a:srcRect/>
          <a:stretch>
            <a:fillRect/>
          </a:stretch>
        </p:blipFill>
        <p:spPr bwMode="auto">
          <a:xfrm>
            <a:off x="142844" y="1071546"/>
            <a:ext cx="7929618" cy="49259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Oval 2"/>
          <p:cNvSpPr>
            <a:spLocks noChangeArrowheads="1"/>
          </p:cNvSpPr>
          <p:nvPr/>
        </p:nvSpPr>
        <p:spPr bwMode="auto">
          <a:xfrm>
            <a:off x="4857752" y="1714488"/>
            <a:ext cx="3243260" cy="3929090"/>
          </a:xfrm>
          <a:prstGeom prst="ellipse">
            <a:avLst/>
          </a:prstGeom>
          <a:solidFill>
            <a:schemeClr val="bg2"/>
          </a:solidFill>
          <a:ln w="9525">
            <a:solidFill>
              <a:schemeClr val="tx1"/>
            </a:solidFill>
            <a:round/>
            <a:headEnd/>
            <a:tailEnd/>
          </a:ln>
          <a:effectLst/>
        </p:spPr>
        <p:txBody>
          <a:bodyPr wrap="none" anchor="ctr"/>
          <a:lstStyle/>
          <a:p>
            <a:endParaRPr lang="it-IT"/>
          </a:p>
        </p:txBody>
      </p:sp>
      <p:sp>
        <p:nvSpPr>
          <p:cNvPr id="804867" name="Rectangle 3"/>
          <p:cNvSpPr>
            <a:spLocks noChangeArrowheads="1"/>
          </p:cNvSpPr>
          <p:nvPr/>
        </p:nvSpPr>
        <p:spPr bwMode="auto">
          <a:xfrm>
            <a:off x="357158" y="1428736"/>
            <a:ext cx="3462332" cy="2016125"/>
          </a:xfrm>
          <a:prstGeom prst="rect">
            <a:avLst/>
          </a:prstGeom>
          <a:solidFill>
            <a:schemeClr val="accent1"/>
          </a:solidFill>
          <a:ln w="9525">
            <a:solidFill>
              <a:schemeClr val="tx1"/>
            </a:solidFill>
            <a:miter lim="800000"/>
            <a:headEnd/>
            <a:tailEnd/>
          </a:ln>
          <a:effectLst/>
        </p:spPr>
        <p:txBody>
          <a:bodyPr wrap="none" anchor="ctr"/>
          <a:lstStyle/>
          <a:p>
            <a:endParaRPr lang="it-IT"/>
          </a:p>
        </p:txBody>
      </p:sp>
      <p:sp>
        <p:nvSpPr>
          <p:cNvPr id="804868" name="Text Box 4"/>
          <p:cNvSpPr txBox="1">
            <a:spLocks noChangeArrowheads="1"/>
          </p:cNvSpPr>
          <p:nvPr/>
        </p:nvSpPr>
        <p:spPr bwMode="auto">
          <a:xfrm>
            <a:off x="357159" y="1785926"/>
            <a:ext cx="3429024" cy="1277273"/>
          </a:xfrm>
          <a:prstGeom prst="rect">
            <a:avLst/>
          </a:prstGeom>
          <a:noFill/>
          <a:ln w="9525">
            <a:noFill/>
            <a:miter lim="800000"/>
            <a:headEnd/>
            <a:tailEnd/>
          </a:ln>
          <a:effectLst/>
        </p:spPr>
        <p:txBody>
          <a:bodyPr wrap="square">
            <a:spAutoFit/>
          </a:bodyPr>
          <a:lstStyle/>
          <a:p>
            <a:pPr>
              <a:spcBef>
                <a:spcPct val="50000"/>
              </a:spcBef>
            </a:pPr>
            <a:r>
              <a:rPr lang="it-IT" sz="1400" b="1" dirty="0"/>
              <a:t>Fette di Formaggio = difese basate su:</a:t>
            </a:r>
          </a:p>
          <a:p>
            <a:pPr algn="l">
              <a:spcBef>
                <a:spcPct val="50000"/>
              </a:spcBef>
              <a:buFontTx/>
              <a:buChar char="•"/>
            </a:pPr>
            <a:r>
              <a:rPr lang="it-IT" sz="1400" b="1" dirty="0"/>
              <a:t>affidabilità dei sistemi ingegnerizzati</a:t>
            </a:r>
          </a:p>
          <a:p>
            <a:pPr algn="l">
              <a:spcBef>
                <a:spcPct val="50000"/>
              </a:spcBef>
              <a:buFontTx/>
              <a:buChar char="•"/>
            </a:pPr>
            <a:r>
              <a:rPr lang="it-IT" sz="1400" b="1" dirty="0"/>
              <a:t>affidabilità dell’uomo</a:t>
            </a:r>
          </a:p>
          <a:p>
            <a:pPr algn="l">
              <a:spcBef>
                <a:spcPct val="50000"/>
              </a:spcBef>
              <a:buFontTx/>
              <a:buChar char="•"/>
            </a:pPr>
            <a:r>
              <a:rPr lang="it-IT" sz="1400" b="1" dirty="0"/>
              <a:t>controlli e procedure</a:t>
            </a:r>
          </a:p>
        </p:txBody>
      </p:sp>
      <p:sp>
        <p:nvSpPr>
          <p:cNvPr id="804869" name="Rectangle 5"/>
          <p:cNvSpPr>
            <a:spLocks noGrp="1" noChangeArrowheads="1"/>
          </p:cNvSpPr>
          <p:nvPr>
            <p:ph type="title"/>
          </p:nvPr>
        </p:nvSpPr>
        <p:spPr>
          <a:xfrm>
            <a:off x="1214414" y="115888"/>
            <a:ext cx="5500726" cy="955658"/>
          </a:xfrm>
        </p:spPr>
        <p:txBody>
          <a:bodyPr>
            <a:normAutofit/>
          </a:bodyPr>
          <a:lstStyle/>
          <a:p>
            <a:r>
              <a:rPr lang="it-IT" sz="3600" b="1" dirty="0">
                <a:solidFill>
                  <a:srgbClr val="000066"/>
                </a:solidFill>
                <a:latin typeface="Comic Sans MS" pitchFamily="66" charset="0"/>
                <a:cs typeface="Arial" pitchFamily="34" charset="0"/>
              </a:rPr>
              <a:t>Schema di </a:t>
            </a:r>
            <a:r>
              <a:rPr lang="it-IT" sz="3600" b="1" dirty="0" err="1">
                <a:solidFill>
                  <a:srgbClr val="000066"/>
                </a:solidFill>
                <a:latin typeface="Comic Sans MS" pitchFamily="66" charset="0"/>
                <a:cs typeface="Arial" pitchFamily="34" charset="0"/>
              </a:rPr>
              <a:t>Reason</a:t>
            </a:r>
            <a:endParaRPr lang="it-IT" sz="3600" b="1" dirty="0">
              <a:solidFill>
                <a:srgbClr val="000066"/>
              </a:solidFill>
              <a:latin typeface="Comic Sans MS" pitchFamily="66" charset="0"/>
              <a:cs typeface="Arial" pitchFamily="34" charset="0"/>
            </a:endParaRPr>
          </a:p>
        </p:txBody>
      </p:sp>
      <p:pic>
        <p:nvPicPr>
          <p:cNvPr id="804870" name="Picture 6"/>
          <p:cNvPicPr>
            <a:picLocks noChangeAspect="1" noChangeArrowheads="1"/>
          </p:cNvPicPr>
          <p:nvPr/>
        </p:nvPicPr>
        <p:blipFill>
          <a:blip r:embed="rId3" cstate="print"/>
          <a:srcRect/>
          <a:stretch>
            <a:fillRect/>
          </a:stretch>
        </p:blipFill>
        <p:spPr bwMode="auto">
          <a:xfrm>
            <a:off x="5338554" y="2857496"/>
            <a:ext cx="2516619" cy="1785950"/>
          </a:xfrm>
          <a:prstGeom prst="rect">
            <a:avLst/>
          </a:prstGeom>
          <a:noFill/>
        </p:spPr>
      </p:pic>
      <p:sp>
        <p:nvSpPr>
          <p:cNvPr id="804871" name="Rectangle 7"/>
          <p:cNvSpPr>
            <a:spLocks noChangeArrowheads="1"/>
          </p:cNvSpPr>
          <p:nvPr/>
        </p:nvSpPr>
        <p:spPr bwMode="auto">
          <a:xfrm>
            <a:off x="395289" y="4076700"/>
            <a:ext cx="3462332" cy="1295400"/>
          </a:xfrm>
          <a:prstGeom prst="rect">
            <a:avLst/>
          </a:prstGeom>
          <a:solidFill>
            <a:schemeClr val="accent1"/>
          </a:solidFill>
          <a:ln w="9525">
            <a:solidFill>
              <a:schemeClr val="tx1"/>
            </a:solidFill>
            <a:miter lim="800000"/>
            <a:headEnd/>
            <a:tailEnd/>
          </a:ln>
          <a:effectLst/>
        </p:spPr>
        <p:txBody>
          <a:bodyPr wrap="none" anchor="ctr"/>
          <a:lstStyle/>
          <a:p>
            <a:endParaRPr lang="it-IT"/>
          </a:p>
        </p:txBody>
      </p:sp>
      <p:sp>
        <p:nvSpPr>
          <p:cNvPr id="804872" name="Text Box 8"/>
          <p:cNvSpPr txBox="1">
            <a:spLocks noChangeArrowheads="1"/>
          </p:cNvSpPr>
          <p:nvPr/>
        </p:nvSpPr>
        <p:spPr bwMode="auto">
          <a:xfrm>
            <a:off x="539750" y="4149725"/>
            <a:ext cx="4392613" cy="954107"/>
          </a:xfrm>
          <a:prstGeom prst="rect">
            <a:avLst/>
          </a:prstGeom>
          <a:noFill/>
          <a:ln w="9525">
            <a:noFill/>
            <a:miter lim="800000"/>
            <a:headEnd/>
            <a:tailEnd/>
          </a:ln>
          <a:effectLst/>
        </p:spPr>
        <p:txBody>
          <a:bodyPr>
            <a:spAutoFit/>
          </a:bodyPr>
          <a:lstStyle/>
          <a:p>
            <a:pPr>
              <a:spcBef>
                <a:spcPct val="50000"/>
              </a:spcBef>
            </a:pPr>
            <a:r>
              <a:rPr lang="it-IT" sz="1400" b="1" dirty="0"/>
              <a:t>I buchi nella difesa sono costituiti da:</a:t>
            </a:r>
          </a:p>
          <a:p>
            <a:pPr algn="l">
              <a:spcBef>
                <a:spcPct val="50000"/>
              </a:spcBef>
              <a:buFontTx/>
              <a:buChar char="•"/>
            </a:pPr>
            <a:r>
              <a:rPr lang="it-IT" sz="1400" b="1" dirty="0"/>
              <a:t>insufficienze latenti</a:t>
            </a:r>
          </a:p>
          <a:p>
            <a:pPr algn="l">
              <a:spcBef>
                <a:spcPct val="50000"/>
              </a:spcBef>
              <a:buFontTx/>
              <a:buChar char="•"/>
            </a:pPr>
            <a:r>
              <a:rPr lang="it-IT" sz="1400" b="1" dirty="0"/>
              <a:t>insufficienze attive</a:t>
            </a:r>
          </a:p>
        </p:txBody>
      </p:sp>
      <p:sp>
        <p:nvSpPr>
          <p:cNvPr id="804873" name="Line 9"/>
          <p:cNvSpPr>
            <a:spLocks noChangeShapeType="1"/>
          </p:cNvSpPr>
          <p:nvPr/>
        </p:nvSpPr>
        <p:spPr bwMode="auto">
          <a:xfrm>
            <a:off x="3857620" y="1785926"/>
            <a:ext cx="1928826" cy="1785950"/>
          </a:xfrm>
          <a:prstGeom prst="line">
            <a:avLst/>
          </a:prstGeom>
          <a:noFill/>
          <a:ln w="9525">
            <a:solidFill>
              <a:srgbClr val="009900"/>
            </a:solidFill>
            <a:round/>
            <a:headEnd/>
            <a:tailEnd type="triangle" w="med" len="med"/>
          </a:ln>
          <a:effectLst/>
        </p:spPr>
        <p:txBody>
          <a:bodyPr/>
          <a:lstStyle/>
          <a:p>
            <a:endParaRPr lang="it-IT"/>
          </a:p>
        </p:txBody>
      </p:sp>
      <p:sp>
        <p:nvSpPr>
          <p:cNvPr id="804874" name="Line 10"/>
          <p:cNvSpPr>
            <a:spLocks noChangeShapeType="1"/>
          </p:cNvSpPr>
          <p:nvPr/>
        </p:nvSpPr>
        <p:spPr bwMode="auto">
          <a:xfrm flipV="1">
            <a:off x="3857620" y="3786190"/>
            <a:ext cx="1857388" cy="935038"/>
          </a:xfrm>
          <a:prstGeom prst="line">
            <a:avLst/>
          </a:prstGeom>
          <a:noFill/>
          <a:ln w="9525">
            <a:solidFill>
              <a:srgbClr val="FF0000"/>
            </a:solidFill>
            <a:round/>
            <a:headEnd/>
            <a:tailEnd type="triangle" w="med" len="med"/>
          </a:ln>
          <a:effectLst/>
        </p:spPr>
        <p:txBody>
          <a:bodyPr/>
          <a:lstStyle/>
          <a:p>
            <a:endParaRPr lang="it-IT"/>
          </a:p>
        </p:txBody>
      </p:sp>
      <p:sp>
        <p:nvSpPr>
          <p:cNvPr id="804875" name="Rectangle 11"/>
          <p:cNvSpPr>
            <a:spLocks noChangeArrowheads="1"/>
          </p:cNvSpPr>
          <p:nvPr/>
        </p:nvSpPr>
        <p:spPr bwMode="auto">
          <a:xfrm>
            <a:off x="6072198" y="1142984"/>
            <a:ext cx="928694" cy="504825"/>
          </a:xfrm>
          <a:prstGeom prst="rect">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2700000" scaled="1"/>
            <a:tileRect/>
          </a:gradFill>
          <a:ln w="9525">
            <a:solidFill>
              <a:schemeClr val="tx1"/>
            </a:solidFill>
            <a:miter lim="800000"/>
            <a:headEnd/>
            <a:tailEnd/>
          </a:ln>
          <a:effectLst/>
        </p:spPr>
        <p:txBody>
          <a:bodyPr wrap="none" anchor="ctr"/>
          <a:lstStyle/>
          <a:p>
            <a:r>
              <a:rPr lang="it-IT" b="1" dirty="0" smtClean="0"/>
              <a:t>DIFESE</a:t>
            </a:r>
            <a:endParaRPr lang="it-IT" b="1" dirty="0"/>
          </a:p>
        </p:txBody>
      </p:sp>
      <p:pic>
        <p:nvPicPr>
          <p:cNvPr id="804877" name="Picture 13" descr="freccia d"/>
          <p:cNvPicPr>
            <a:picLocks noChangeAspect="1" noChangeArrowheads="1" noCrop="1"/>
          </p:cNvPicPr>
          <p:nvPr/>
        </p:nvPicPr>
        <p:blipFill>
          <a:blip r:embed="rId4" cstate="print"/>
          <a:srcRect/>
          <a:stretch>
            <a:fillRect/>
          </a:stretch>
        </p:blipFill>
        <p:spPr bwMode="auto">
          <a:xfrm rot="5400000">
            <a:off x="6169036" y="1617650"/>
            <a:ext cx="719138" cy="627063"/>
          </a:xfrm>
          <a:prstGeom prst="rect">
            <a:avLst/>
          </a:prstGeom>
          <a:noFill/>
        </p:spPr>
      </p:pic>
      <p:sp>
        <p:nvSpPr>
          <p:cNvPr id="804878" name="Rectangle 14"/>
          <p:cNvSpPr>
            <a:spLocks noChangeArrowheads="1"/>
          </p:cNvSpPr>
          <p:nvPr/>
        </p:nvSpPr>
        <p:spPr bwMode="auto">
          <a:xfrm>
            <a:off x="250825" y="5589588"/>
            <a:ext cx="4968875" cy="649287"/>
          </a:xfrm>
          <a:prstGeom prst="rect">
            <a:avLst/>
          </a:prstGeom>
          <a:gradFill rotWithShape="1">
            <a:gsLst>
              <a:gs pos="0">
                <a:srgbClr val="FFFF99">
                  <a:gamma/>
                  <a:shade val="46275"/>
                  <a:invGamma/>
                </a:srgbClr>
              </a:gs>
              <a:gs pos="50000">
                <a:srgbClr val="FFFF99"/>
              </a:gs>
              <a:gs pos="100000">
                <a:srgbClr val="FFFF99">
                  <a:gamma/>
                  <a:shade val="46275"/>
                  <a:invGamma/>
                </a:srgbClr>
              </a:gs>
            </a:gsLst>
            <a:lin ang="5400000" scaled="1"/>
          </a:gradFill>
          <a:ln w="9525">
            <a:solidFill>
              <a:schemeClr val="tx1"/>
            </a:solidFill>
            <a:miter lim="800000"/>
            <a:headEnd/>
            <a:tailEnd/>
          </a:ln>
          <a:effectLst/>
        </p:spPr>
        <p:txBody>
          <a:bodyPr wrap="none" anchor="ctr"/>
          <a:lstStyle/>
          <a:p>
            <a:endParaRPr lang="it-IT"/>
          </a:p>
        </p:txBody>
      </p:sp>
      <p:sp>
        <p:nvSpPr>
          <p:cNvPr id="804879" name="Text Box 15"/>
          <p:cNvSpPr txBox="1">
            <a:spLocks noChangeArrowheads="1"/>
          </p:cNvSpPr>
          <p:nvPr/>
        </p:nvSpPr>
        <p:spPr bwMode="auto">
          <a:xfrm>
            <a:off x="250825" y="5589588"/>
            <a:ext cx="4968875" cy="641350"/>
          </a:xfrm>
          <a:prstGeom prst="rect">
            <a:avLst/>
          </a:prstGeom>
          <a:noFill/>
          <a:ln w="9525">
            <a:noFill/>
            <a:miter lim="800000"/>
            <a:headEnd/>
            <a:tailEnd/>
          </a:ln>
          <a:effectLst/>
        </p:spPr>
        <p:txBody>
          <a:bodyPr>
            <a:spAutoFit/>
          </a:bodyPr>
          <a:lstStyle/>
          <a:p>
            <a:pPr>
              <a:spcBef>
                <a:spcPct val="50000"/>
              </a:spcBef>
            </a:pPr>
            <a:r>
              <a:rPr lang="it-IT" sz="1800" b="1">
                <a:solidFill>
                  <a:srgbClr val="0B214D"/>
                </a:solidFill>
                <a:effectLst>
                  <a:outerShdw blurRad="38100" dist="38100" dir="2700000" algn="tl">
                    <a:srgbClr val="000000"/>
                  </a:outerShdw>
                </a:effectLst>
              </a:rPr>
              <a:t>I buchi sono in continuo movimento dalla posizione originale</a:t>
            </a:r>
          </a:p>
        </p:txBody>
      </p:sp>
      <p:pic>
        <p:nvPicPr>
          <p:cNvPr id="16" name="Picture 2"/>
          <p:cNvPicPr>
            <a:picLocks noChangeAspect="1" noChangeArrowheads="1"/>
          </p:cNvPicPr>
          <p:nvPr/>
        </p:nvPicPr>
        <p:blipFill>
          <a:blip r:embed="rId5" cstate="print"/>
          <a:srcRect/>
          <a:stretch>
            <a:fillRect/>
          </a:stretch>
        </p:blipFill>
        <p:spPr bwMode="auto">
          <a:xfrm>
            <a:off x="214282" y="214290"/>
            <a:ext cx="964413" cy="642942"/>
          </a:xfrm>
          <a:prstGeom prst="rect">
            <a:avLst/>
          </a:prstGeom>
          <a:noFill/>
          <a:ln w="9525">
            <a:noFill/>
            <a:miter lim="800000"/>
            <a:headEnd/>
            <a:tailEnd/>
          </a:ln>
          <a:effectLst/>
        </p:spPr>
      </p:pic>
      <p:sp>
        <p:nvSpPr>
          <p:cNvPr id="17" name="Segnaposto data 16"/>
          <p:cNvSpPr>
            <a:spLocks noGrp="1"/>
          </p:cNvSpPr>
          <p:nvPr>
            <p:ph type="dt" sz="half" idx="10"/>
          </p:nvPr>
        </p:nvSpPr>
        <p:spPr/>
        <p:txBody>
          <a:bodyPr/>
          <a:lstStyle/>
          <a:p>
            <a:r>
              <a:rPr lang="it-IT" smtClean="0"/>
              <a:t>A.Colombo</a:t>
            </a: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04867"/>
                                        </p:tgtEl>
                                        <p:attrNameLst>
                                          <p:attrName>style.visibility</p:attrName>
                                        </p:attrNameLst>
                                      </p:cBhvr>
                                      <p:to>
                                        <p:strVal val="visible"/>
                                      </p:to>
                                    </p:set>
                                    <p:animEffect transition="in" filter="box(in)">
                                      <p:cBhvr>
                                        <p:cTn id="7" dur="500"/>
                                        <p:tgtEl>
                                          <p:spTgt spid="80486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04868"/>
                                        </p:tgtEl>
                                        <p:attrNameLst>
                                          <p:attrName>style.visibility</p:attrName>
                                        </p:attrNameLst>
                                      </p:cBhvr>
                                      <p:to>
                                        <p:strVal val="visible"/>
                                      </p:to>
                                    </p:set>
                                    <p:animEffect transition="in" filter="box(in)">
                                      <p:cBhvr>
                                        <p:cTn id="10" dur="500"/>
                                        <p:tgtEl>
                                          <p:spTgt spid="804868"/>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804873"/>
                                        </p:tgtEl>
                                        <p:attrNameLst>
                                          <p:attrName>style.visibility</p:attrName>
                                        </p:attrNameLst>
                                      </p:cBhvr>
                                      <p:to>
                                        <p:strVal val="visible"/>
                                      </p:to>
                                    </p:set>
                                    <p:animEffect transition="in" filter="wipe(down)">
                                      <p:cBhvr>
                                        <p:cTn id="14" dur="500"/>
                                        <p:tgtEl>
                                          <p:spTgt spid="804873"/>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804871"/>
                                        </p:tgtEl>
                                        <p:attrNameLst>
                                          <p:attrName>style.visibility</p:attrName>
                                        </p:attrNameLst>
                                      </p:cBhvr>
                                      <p:to>
                                        <p:strVal val="visible"/>
                                      </p:to>
                                    </p:set>
                                    <p:animEffect transition="in" filter="strips(downLeft)">
                                      <p:cBhvr>
                                        <p:cTn id="19" dur="500"/>
                                        <p:tgtEl>
                                          <p:spTgt spid="804871"/>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804872">
                                            <p:txEl>
                                              <p:pRg st="0" end="0"/>
                                            </p:txEl>
                                          </p:spTgt>
                                        </p:tgtEl>
                                        <p:attrNameLst>
                                          <p:attrName>style.visibility</p:attrName>
                                        </p:attrNameLst>
                                      </p:cBhvr>
                                      <p:to>
                                        <p:strVal val="visible"/>
                                      </p:to>
                                    </p:set>
                                    <p:animEffect transition="in" filter="checkerboard(across)">
                                      <p:cBhvr>
                                        <p:cTn id="22" dur="500"/>
                                        <p:tgtEl>
                                          <p:spTgt spid="804872">
                                            <p:txEl>
                                              <p:pRg st="0" end="0"/>
                                            </p:txEl>
                                          </p:spTgt>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804872">
                                            <p:txEl>
                                              <p:pRg st="1" end="1"/>
                                            </p:txEl>
                                          </p:spTgt>
                                        </p:tgtEl>
                                        <p:attrNameLst>
                                          <p:attrName>style.visibility</p:attrName>
                                        </p:attrNameLst>
                                      </p:cBhvr>
                                      <p:to>
                                        <p:strVal val="visible"/>
                                      </p:to>
                                    </p:set>
                                    <p:animEffect transition="in" filter="checkerboard(across)">
                                      <p:cBhvr>
                                        <p:cTn id="25" dur="500"/>
                                        <p:tgtEl>
                                          <p:spTgt spid="804872">
                                            <p:txEl>
                                              <p:pRg st="1" end="1"/>
                                            </p:txEl>
                                          </p:spTgt>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804872">
                                            <p:txEl>
                                              <p:pRg st="2" end="2"/>
                                            </p:txEl>
                                          </p:spTgt>
                                        </p:tgtEl>
                                        <p:attrNameLst>
                                          <p:attrName>style.visibility</p:attrName>
                                        </p:attrNameLst>
                                      </p:cBhvr>
                                      <p:to>
                                        <p:strVal val="visible"/>
                                      </p:to>
                                    </p:set>
                                    <p:animEffect transition="in" filter="checkerboard(across)">
                                      <p:cBhvr>
                                        <p:cTn id="28" dur="500"/>
                                        <p:tgtEl>
                                          <p:spTgt spid="804872">
                                            <p:txEl>
                                              <p:pRg st="2" end="2"/>
                                            </p:txEl>
                                          </p:spTgt>
                                        </p:tgtEl>
                                      </p:cBhvr>
                                    </p:animEffect>
                                  </p:childTnLst>
                                </p:cTn>
                              </p:par>
                            </p:childTnLst>
                          </p:cTn>
                        </p:par>
                        <p:par>
                          <p:cTn id="29" fill="hold">
                            <p:stCondLst>
                              <p:cond delay="500"/>
                            </p:stCondLst>
                            <p:childTnLst>
                              <p:par>
                                <p:cTn id="30" presetID="22" presetClass="entr" presetSubtype="4" fill="hold" grpId="0" nodeType="afterEffect">
                                  <p:stCondLst>
                                    <p:cond delay="0"/>
                                  </p:stCondLst>
                                  <p:childTnLst>
                                    <p:set>
                                      <p:cBhvr>
                                        <p:cTn id="31" dur="1" fill="hold">
                                          <p:stCondLst>
                                            <p:cond delay="0"/>
                                          </p:stCondLst>
                                        </p:cTn>
                                        <p:tgtEl>
                                          <p:spTgt spid="804874"/>
                                        </p:tgtEl>
                                        <p:attrNameLst>
                                          <p:attrName>style.visibility</p:attrName>
                                        </p:attrNameLst>
                                      </p:cBhvr>
                                      <p:to>
                                        <p:strVal val="visible"/>
                                      </p:to>
                                    </p:set>
                                    <p:animEffect transition="in" filter="wipe(down)">
                                      <p:cBhvr>
                                        <p:cTn id="32" dur="500"/>
                                        <p:tgtEl>
                                          <p:spTgt spid="804874"/>
                                        </p:tgtEl>
                                      </p:cBhvr>
                                    </p:animEffect>
                                  </p:childTnLst>
                                </p:cTn>
                              </p:par>
                            </p:childTnLst>
                          </p:cTn>
                        </p:par>
                        <p:par>
                          <p:cTn id="33" fill="hold">
                            <p:stCondLst>
                              <p:cond delay="1000"/>
                            </p:stCondLst>
                            <p:childTnLst>
                              <p:par>
                                <p:cTn id="34" presetID="8" presetClass="entr" presetSubtype="16" fill="hold" grpId="0" nodeType="afterEffect">
                                  <p:stCondLst>
                                    <p:cond delay="0"/>
                                  </p:stCondLst>
                                  <p:childTnLst>
                                    <p:set>
                                      <p:cBhvr>
                                        <p:cTn id="35" dur="1" fill="hold">
                                          <p:stCondLst>
                                            <p:cond delay="0"/>
                                          </p:stCondLst>
                                        </p:cTn>
                                        <p:tgtEl>
                                          <p:spTgt spid="804878"/>
                                        </p:tgtEl>
                                        <p:attrNameLst>
                                          <p:attrName>style.visibility</p:attrName>
                                        </p:attrNameLst>
                                      </p:cBhvr>
                                      <p:to>
                                        <p:strVal val="visible"/>
                                      </p:to>
                                    </p:set>
                                    <p:animEffect transition="in" filter="diamond(in)">
                                      <p:cBhvr>
                                        <p:cTn id="36" dur="2000"/>
                                        <p:tgtEl>
                                          <p:spTgt spid="804878"/>
                                        </p:tgtEl>
                                      </p:cBhvr>
                                    </p:animEffect>
                                  </p:childTnLst>
                                </p:cTn>
                              </p:par>
                              <p:par>
                                <p:cTn id="37" presetID="8" presetClass="entr" presetSubtype="16" fill="hold" grpId="0" nodeType="withEffect">
                                  <p:stCondLst>
                                    <p:cond delay="0"/>
                                  </p:stCondLst>
                                  <p:childTnLst>
                                    <p:set>
                                      <p:cBhvr>
                                        <p:cTn id="38" dur="1" fill="hold">
                                          <p:stCondLst>
                                            <p:cond delay="0"/>
                                          </p:stCondLst>
                                        </p:cTn>
                                        <p:tgtEl>
                                          <p:spTgt spid="804879"/>
                                        </p:tgtEl>
                                        <p:attrNameLst>
                                          <p:attrName>style.visibility</p:attrName>
                                        </p:attrNameLst>
                                      </p:cBhvr>
                                      <p:to>
                                        <p:strVal val="visible"/>
                                      </p:to>
                                    </p:set>
                                    <p:animEffect transition="in" filter="diamond(in)">
                                      <p:cBhvr>
                                        <p:cTn id="39" dur="2000"/>
                                        <p:tgtEl>
                                          <p:spTgt spid="8048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4867" grpId="0" animBg="1"/>
      <p:bldP spid="804868" grpId="0"/>
      <p:bldP spid="804871" grpId="0" animBg="1"/>
      <p:bldP spid="804872" grpId="0" build="allAtOnce"/>
      <p:bldP spid="804873" grpId="0" animBg="1"/>
      <p:bldP spid="804874" grpId="0" animBg="1"/>
      <p:bldP spid="804878" grpId="0" animBg="1"/>
      <p:bldP spid="80487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2"/>
          <p:cNvSpPr txBox="1">
            <a:spLocks noChangeArrowheads="1"/>
          </p:cNvSpPr>
          <p:nvPr/>
        </p:nvSpPr>
        <p:spPr bwMode="auto">
          <a:xfrm>
            <a:off x="273050" y="0"/>
            <a:ext cx="7956550" cy="1196975"/>
          </a:xfrm>
          <a:prstGeom prst="rect">
            <a:avLst/>
          </a:prstGeom>
          <a:noFill/>
          <a:ln w="9525" algn="ctr">
            <a:noFill/>
            <a:miter lim="800000"/>
            <a:headEnd/>
            <a:tailEnd/>
          </a:ln>
        </p:spPr>
        <p:txBody>
          <a:bodyPr anchor="ctr"/>
          <a:lstStyle/>
          <a:p>
            <a:r>
              <a:rPr lang="en-US" sz="3000" b="1">
                <a:solidFill>
                  <a:schemeClr val="bg1"/>
                </a:solidFill>
                <a:latin typeface="Verdana" pitchFamily="34" charset="0"/>
                <a:ea typeface="Arial Unicode MS" pitchFamily="34" charset="-128"/>
                <a:cs typeface="Arial Unicode MS" pitchFamily="34" charset="-128"/>
              </a:rPr>
              <a:t>I fattori latenti</a:t>
            </a:r>
          </a:p>
        </p:txBody>
      </p:sp>
      <p:sp>
        <p:nvSpPr>
          <p:cNvPr id="4100" name="Text Box 3"/>
          <p:cNvSpPr txBox="1">
            <a:spLocks noChangeArrowheads="1"/>
          </p:cNvSpPr>
          <p:nvPr/>
        </p:nvSpPr>
        <p:spPr bwMode="auto">
          <a:xfrm>
            <a:off x="280988" y="6438900"/>
            <a:ext cx="4191000" cy="228600"/>
          </a:xfrm>
          <a:prstGeom prst="rect">
            <a:avLst/>
          </a:prstGeom>
          <a:noFill/>
          <a:ln w="9525" algn="ctr">
            <a:noFill/>
            <a:miter lim="800000"/>
            <a:headEnd/>
            <a:tailEnd/>
          </a:ln>
        </p:spPr>
        <p:txBody>
          <a:bodyPr>
            <a:spAutoFit/>
          </a:bodyPr>
          <a:lstStyle/>
          <a:p>
            <a:pPr>
              <a:lnSpc>
                <a:spcPct val="90000"/>
              </a:lnSpc>
              <a:spcBef>
                <a:spcPct val="50000"/>
              </a:spcBef>
            </a:pPr>
            <a:r>
              <a:rPr lang="en-US" sz="1000" i="1">
                <a:latin typeface="Verdana" pitchFamily="34" charset="0"/>
              </a:rPr>
              <a:t>Riadattato da  James Reason, 1991 ©</a:t>
            </a:r>
          </a:p>
        </p:txBody>
      </p:sp>
      <p:sp>
        <p:nvSpPr>
          <p:cNvPr id="4101" name="Text Box 4"/>
          <p:cNvSpPr txBox="1">
            <a:spLocks noChangeArrowheads="1"/>
          </p:cNvSpPr>
          <p:nvPr/>
        </p:nvSpPr>
        <p:spPr bwMode="auto">
          <a:xfrm>
            <a:off x="3375025" y="6286500"/>
            <a:ext cx="2392363" cy="455613"/>
          </a:xfrm>
          <a:prstGeom prst="rect">
            <a:avLst/>
          </a:prstGeom>
          <a:noFill/>
          <a:ln w="9525">
            <a:noFill/>
            <a:miter lim="800000"/>
            <a:headEnd/>
            <a:tailEnd/>
          </a:ln>
        </p:spPr>
        <p:txBody>
          <a:bodyPr/>
          <a:lstStyle/>
          <a:p>
            <a:pPr eaLnBrk="0" hangingPunct="0"/>
            <a:r>
              <a:rPr lang="en-US" sz="2000" b="1">
                <a:solidFill>
                  <a:srgbClr val="FF3300"/>
                </a:solidFill>
              </a:rPr>
              <a:t>LE BARRIERE</a:t>
            </a:r>
          </a:p>
        </p:txBody>
      </p:sp>
      <p:grpSp>
        <p:nvGrpSpPr>
          <p:cNvPr id="2" name="Group 97"/>
          <p:cNvGrpSpPr>
            <a:grpSpLocks/>
          </p:cNvGrpSpPr>
          <p:nvPr/>
        </p:nvGrpSpPr>
        <p:grpSpPr bwMode="auto">
          <a:xfrm>
            <a:off x="107950" y="1052737"/>
            <a:ext cx="7920434" cy="5112568"/>
            <a:chOff x="68" y="785"/>
            <a:chExt cx="5773" cy="3265"/>
          </a:xfrm>
        </p:grpSpPr>
        <p:sp>
          <p:nvSpPr>
            <p:cNvPr id="4104" name="Line 6"/>
            <p:cNvSpPr>
              <a:spLocks noChangeShapeType="1"/>
            </p:cNvSpPr>
            <p:nvPr/>
          </p:nvSpPr>
          <p:spPr bwMode="auto">
            <a:xfrm>
              <a:off x="3051" y="1223"/>
              <a:ext cx="104" cy="230"/>
            </a:xfrm>
            <a:prstGeom prst="line">
              <a:avLst/>
            </a:prstGeom>
            <a:noFill/>
            <a:ln w="38100">
              <a:solidFill>
                <a:srgbClr val="000000"/>
              </a:solidFill>
              <a:round/>
              <a:headEnd/>
              <a:tailEnd type="triangle" w="med" len="med"/>
            </a:ln>
          </p:spPr>
          <p:txBody>
            <a:bodyPr/>
            <a:lstStyle/>
            <a:p>
              <a:endParaRPr lang="it-IT"/>
            </a:p>
          </p:txBody>
        </p:sp>
        <p:sp>
          <p:nvSpPr>
            <p:cNvPr id="4105" name="Text Box 7"/>
            <p:cNvSpPr txBox="1">
              <a:spLocks noChangeArrowheads="1"/>
            </p:cNvSpPr>
            <p:nvPr/>
          </p:nvSpPr>
          <p:spPr bwMode="auto">
            <a:xfrm>
              <a:off x="81" y="1683"/>
              <a:ext cx="924" cy="321"/>
            </a:xfrm>
            <a:prstGeom prst="rect">
              <a:avLst/>
            </a:prstGeom>
            <a:noFill/>
            <a:ln w="9525">
              <a:noFill/>
              <a:miter lim="800000"/>
              <a:headEnd/>
              <a:tailEnd/>
            </a:ln>
          </p:spPr>
          <p:txBody>
            <a:bodyPr/>
            <a:lstStyle/>
            <a:p>
              <a:pPr eaLnBrk="0" hangingPunct="0"/>
              <a:r>
                <a:rPr lang="en-US" sz="2000" b="1">
                  <a:solidFill>
                    <a:srgbClr val="FF0000"/>
                  </a:solidFill>
                </a:rPr>
                <a:t>Elementi trigger</a:t>
              </a:r>
            </a:p>
          </p:txBody>
        </p:sp>
        <p:grpSp>
          <p:nvGrpSpPr>
            <p:cNvPr id="3" name="Group 8"/>
            <p:cNvGrpSpPr>
              <a:grpSpLocks/>
            </p:cNvGrpSpPr>
            <p:nvPr/>
          </p:nvGrpSpPr>
          <p:grpSpPr bwMode="auto">
            <a:xfrm>
              <a:off x="989" y="1856"/>
              <a:ext cx="672" cy="1618"/>
              <a:chOff x="2501" y="5158"/>
              <a:chExt cx="1910" cy="4722"/>
            </a:xfrm>
          </p:grpSpPr>
          <p:grpSp>
            <p:nvGrpSpPr>
              <p:cNvPr id="4" name="Group 9"/>
              <p:cNvGrpSpPr>
                <a:grpSpLocks/>
              </p:cNvGrpSpPr>
              <p:nvPr/>
            </p:nvGrpSpPr>
            <p:grpSpPr bwMode="auto">
              <a:xfrm>
                <a:off x="2501" y="5158"/>
                <a:ext cx="1910" cy="4722"/>
                <a:chOff x="2501" y="5158"/>
                <a:chExt cx="1910" cy="4722"/>
              </a:xfrm>
            </p:grpSpPr>
            <p:sp>
              <p:nvSpPr>
                <p:cNvPr id="4185" name="Freeform 10"/>
                <p:cNvSpPr>
                  <a:spLocks/>
                </p:cNvSpPr>
                <p:nvPr/>
              </p:nvSpPr>
              <p:spPr bwMode="auto">
                <a:xfrm>
                  <a:off x="2501" y="5158"/>
                  <a:ext cx="1910" cy="4722"/>
                </a:xfrm>
                <a:custGeom>
                  <a:avLst/>
                  <a:gdLst>
                    <a:gd name="T0" fmla="*/ 0 w 2321"/>
                    <a:gd name="T1" fmla="*/ 87 h 6162"/>
                    <a:gd name="T2" fmla="*/ 0 w 2321"/>
                    <a:gd name="T3" fmla="*/ 431 h 6162"/>
                    <a:gd name="T4" fmla="*/ 331 w 2321"/>
                    <a:gd name="T5" fmla="*/ 336 h 6162"/>
                    <a:gd name="T6" fmla="*/ 329 w 2321"/>
                    <a:gd name="T7" fmla="*/ 0 h 6162"/>
                    <a:gd name="T8" fmla="*/ 0 w 2321"/>
                    <a:gd name="T9" fmla="*/ 87 h 6162"/>
                    <a:gd name="T10" fmla="*/ 0 60000 65536"/>
                    <a:gd name="T11" fmla="*/ 0 60000 65536"/>
                    <a:gd name="T12" fmla="*/ 0 60000 65536"/>
                    <a:gd name="T13" fmla="*/ 0 60000 65536"/>
                    <a:gd name="T14" fmla="*/ 0 60000 65536"/>
                    <a:gd name="T15" fmla="*/ 0 w 2321"/>
                    <a:gd name="T16" fmla="*/ 0 h 6162"/>
                    <a:gd name="T17" fmla="*/ 2321 w 2321"/>
                    <a:gd name="T18" fmla="*/ 6162 h 6162"/>
                  </a:gdLst>
                  <a:ahLst/>
                  <a:cxnLst>
                    <a:cxn ang="T10">
                      <a:pos x="T0" y="T1"/>
                    </a:cxn>
                    <a:cxn ang="T11">
                      <a:pos x="T2" y="T3"/>
                    </a:cxn>
                    <a:cxn ang="T12">
                      <a:pos x="T4" y="T5"/>
                    </a:cxn>
                    <a:cxn ang="T13">
                      <a:pos x="T6" y="T7"/>
                    </a:cxn>
                    <a:cxn ang="T14">
                      <a:pos x="T8" y="T9"/>
                    </a:cxn>
                  </a:cxnLst>
                  <a:rect l="T15" t="T16" r="T17" b="T18"/>
                  <a:pathLst>
                    <a:path w="2321" h="6162">
                      <a:moveTo>
                        <a:pt x="0" y="1239"/>
                      </a:moveTo>
                      <a:lnTo>
                        <a:pt x="0" y="6162"/>
                      </a:lnTo>
                      <a:lnTo>
                        <a:pt x="2321" y="4822"/>
                      </a:lnTo>
                      <a:lnTo>
                        <a:pt x="2310" y="0"/>
                      </a:lnTo>
                      <a:lnTo>
                        <a:pt x="0" y="1239"/>
                      </a:lnTo>
                      <a:close/>
                    </a:path>
                  </a:pathLst>
                </a:custGeom>
                <a:solidFill>
                  <a:srgbClr val="CCFFCC"/>
                </a:solidFill>
                <a:ln w="9525">
                  <a:solidFill>
                    <a:srgbClr val="000000"/>
                  </a:solidFill>
                  <a:round/>
                  <a:headEnd/>
                  <a:tailEnd/>
                </a:ln>
              </p:spPr>
              <p:txBody>
                <a:bodyPr/>
                <a:lstStyle/>
                <a:p>
                  <a:endParaRPr lang="it-IT"/>
                </a:p>
              </p:txBody>
            </p:sp>
            <p:sp>
              <p:nvSpPr>
                <p:cNvPr id="4186" name="Oval 11"/>
                <p:cNvSpPr>
                  <a:spLocks noChangeArrowheads="1"/>
                </p:cNvSpPr>
                <p:nvPr/>
              </p:nvSpPr>
              <p:spPr bwMode="auto">
                <a:xfrm>
                  <a:off x="3733" y="5761"/>
                  <a:ext cx="501" cy="535"/>
                </a:xfrm>
                <a:prstGeom prst="ellipse">
                  <a:avLst/>
                </a:prstGeom>
                <a:solidFill>
                  <a:srgbClr val="FFFFFF"/>
                </a:solidFill>
                <a:ln w="9525">
                  <a:solidFill>
                    <a:srgbClr val="000000"/>
                  </a:solidFill>
                  <a:round/>
                  <a:headEnd/>
                  <a:tailEnd/>
                </a:ln>
              </p:spPr>
              <p:txBody>
                <a:bodyPr/>
                <a:lstStyle/>
                <a:p>
                  <a:endParaRPr lang="it-IT">
                    <a:latin typeface="Verdana" pitchFamily="34" charset="0"/>
                  </a:endParaRPr>
                </a:p>
              </p:txBody>
            </p:sp>
            <p:sp>
              <p:nvSpPr>
                <p:cNvPr id="4187" name="Oval 12"/>
                <p:cNvSpPr>
                  <a:spLocks noChangeArrowheads="1"/>
                </p:cNvSpPr>
                <p:nvPr/>
              </p:nvSpPr>
              <p:spPr bwMode="auto">
                <a:xfrm>
                  <a:off x="3600" y="7033"/>
                  <a:ext cx="766" cy="938"/>
                </a:xfrm>
                <a:prstGeom prst="ellipse">
                  <a:avLst/>
                </a:prstGeom>
                <a:solidFill>
                  <a:srgbClr val="FFFFFF"/>
                </a:solidFill>
                <a:ln w="9525">
                  <a:solidFill>
                    <a:srgbClr val="000000"/>
                  </a:solidFill>
                  <a:round/>
                  <a:headEnd/>
                  <a:tailEnd/>
                </a:ln>
              </p:spPr>
              <p:txBody>
                <a:bodyPr/>
                <a:lstStyle/>
                <a:p>
                  <a:endParaRPr lang="it-IT">
                    <a:latin typeface="Verdana" pitchFamily="34" charset="0"/>
                  </a:endParaRPr>
                </a:p>
              </p:txBody>
            </p:sp>
            <p:sp>
              <p:nvSpPr>
                <p:cNvPr id="4188" name="Oval 13"/>
                <p:cNvSpPr>
                  <a:spLocks noChangeArrowheads="1"/>
                </p:cNvSpPr>
                <p:nvPr/>
              </p:nvSpPr>
              <p:spPr bwMode="auto">
                <a:xfrm>
                  <a:off x="2867" y="7368"/>
                  <a:ext cx="433" cy="401"/>
                </a:xfrm>
                <a:prstGeom prst="ellipse">
                  <a:avLst/>
                </a:prstGeom>
                <a:solidFill>
                  <a:srgbClr val="FFFFFF"/>
                </a:solidFill>
                <a:ln w="9525">
                  <a:solidFill>
                    <a:srgbClr val="000000"/>
                  </a:solidFill>
                  <a:round/>
                  <a:headEnd/>
                  <a:tailEnd/>
                </a:ln>
              </p:spPr>
              <p:txBody>
                <a:bodyPr/>
                <a:lstStyle/>
                <a:p>
                  <a:endParaRPr lang="it-IT">
                    <a:latin typeface="Verdana" pitchFamily="34" charset="0"/>
                  </a:endParaRPr>
                </a:p>
              </p:txBody>
            </p:sp>
            <p:sp>
              <p:nvSpPr>
                <p:cNvPr id="4189" name="Oval 14"/>
                <p:cNvSpPr>
                  <a:spLocks noChangeArrowheads="1"/>
                </p:cNvSpPr>
                <p:nvPr/>
              </p:nvSpPr>
              <p:spPr bwMode="auto">
                <a:xfrm>
                  <a:off x="2734" y="6296"/>
                  <a:ext cx="467" cy="771"/>
                </a:xfrm>
                <a:prstGeom prst="ellipse">
                  <a:avLst/>
                </a:prstGeom>
                <a:solidFill>
                  <a:srgbClr val="FFFFFF"/>
                </a:solidFill>
                <a:ln w="9525">
                  <a:solidFill>
                    <a:srgbClr val="000000"/>
                  </a:solidFill>
                  <a:round/>
                  <a:headEnd/>
                  <a:tailEnd/>
                </a:ln>
              </p:spPr>
              <p:txBody>
                <a:bodyPr/>
                <a:lstStyle/>
                <a:p>
                  <a:endParaRPr lang="it-IT">
                    <a:latin typeface="Verdana" pitchFamily="34" charset="0"/>
                  </a:endParaRPr>
                </a:p>
              </p:txBody>
            </p:sp>
          </p:grpSp>
          <p:sp>
            <p:nvSpPr>
              <p:cNvPr id="4184" name="Oval 15"/>
              <p:cNvSpPr>
                <a:spLocks noChangeArrowheads="1"/>
              </p:cNvSpPr>
              <p:nvPr/>
            </p:nvSpPr>
            <p:spPr bwMode="auto">
              <a:xfrm>
                <a:off x="2867" y="8540"/>
                <a:ext cx="567" cy="536"/>
              </a:xfrm>
              <a:prstGeom prst="ellipse">
                <a:avLst/>
              </a:prstGeom>
              <a:solidFill>
                <a:srgbClr val="FFFFFF"/>
              </a:solidFill>
              <a:ln w="9525">
                <a:solidFill>
                  <a:srgbClr val="000000"/>
                </a:solidFill>
                <a:round/>
                <a:headEnd/>
                <a:tailEnd/>
              </a:ln>
            </p:spPr>
            <p:txBody>
              <a:bodyPr/>
              <a:lstStyle/>
              <a:p>
                <a:endParaRPr lang="it-IT">
                  <a:latin typeface="Verdana" pitchFamily="34" charset="0"/>
                </a:endParaRPr>
              </a:p>
            </p:txBody>
          </p:sp>
        </p:grpSp>
        <p:grpSp>
          <p:nvGrpSpPr>
            <p:cNvPr id="5" name="Group 16"/>
            <p:cNvGrpSpPr>
              <a:grpSpLocks/>
            </p:cNvGrpSpPr>
            <p:nvPr/>
          </p:nvGrpSpPr>
          <p:grpSpPr bwMode="auto">
            <a:xfrm>
              <a:off x="1484" y="1846"/>
              <a:ext cx="725" cy="1619"/>
              <a:chOff x="3907" y="5130"/>
              <a:chExt cx="2060" cy="4722"/>
            </a:xfrm>
          </p:grpSpPr>
          <p:sp>
            <p:nvSpPr>
              <p:cNvPr id="4178" name="Freeform 17"/>
              <p:cNvSpPr>
                <a:spLocks/>
              </p:cNvSpPr>
              <p:nvPr/>
            </p:nvSpPr>
            <p:spPr bwMode="auto">
              <a:xfrm>
                <a:off x="3907" y="5130"/>
                <a:ext cx="1910" cy="4722"/>
              </a:xfrm>
              <a:custGeom>
                <a:avLst/>
                <a:gdLst>
                  <a:gd name="T0" fmla="*/ 0 w 2321"/>
                  <a:gd name="T1" fmla="*/ 87 h 6162"/>
                  <a:gd name="T2" fmla="*/ 0 w 2321"/>
                  <a:gd name="T3" fmla="*/ 431 h 6162"/>
                  <a:gd name="T4" fmla="*/ 331 w 2321"/>
                  <a:gd name="T5" fmla="*/ 336 h 6162"/>
                  <a:gd name="T6" fmla="*/ 329 w 2321"/>
                  <a:gd name="T7" fmla="*/ 0 h 6162"/>
                  <a:gd name="T8" fmla="*/ 0 w 2321"/>
                  <a:gd name="T9" fmla="*/ 87 h 6162"/>
                  <a:gd name="T10" fmla="*/ 0 60000 65536"/>
                  <a:gd name="T11" fmla="*/ 0 60000 65536"/>
                  <a:gd name="T12" fmla="*/ 0 60000 65536"/>
                  <a:gd name="T13" fmla="*/ 0 60000 65536"/>
                  <a:gd name="T14" fmla="*/ 0 60000 65536"/>
                  <a:gd name="T15" fmla="*/ 0 w 2321"/>
                  <a:gd name="T16" fmla="*/ 0 h 6162"/>
                  <a:gd name="T17" fmla="*/ 2321 w 2321"/>
                  <a:gd name="T18" fmla="*/ 6162 h 6162"/>
                </a:gdLst>
                <a:ahLst/>
                <a:cxnLst>
                  <a:cxn ang="T10">
                    <a:pos x="T0" y="T1"/>
                  </a:cxn>
                  <a:cxn ang="T11">
                    <a:pos x="T2" y="T3"/>
                  </a:cxn>
                  <a:cxn ang="T12">
                    <a:pos x="T4" y="T5"/>
                  </a:cxn>
                  <a:cxn ang="T13">
                    <a:pos x="T6" y="T7"/>
                  </a:cxn>
                  <a:cxn ang="T14">
                    <a:pos x="T8" y="T9"/>
                  </a:cxn>
                </a:cxnLst>
                <a:rect l="T15" t="T16" r="T17" b="T18"/>
                <a:pathLst>
                  <a:path w="2321" h="6162">
                    <a:moveTo>
                      <a:pt x="0" y="1239"/>
                    </a:moveTo>
                    <a:lnTo>
                      <a:pt x="0" y="6162"/>
                    </a:lnTo>
                    <a:lnTo>
                      <a:pt x="2321" y="4822"/>
                    </a:lnTo>
                    <a:lnTo>
                      <a:pt x="2310" y="0"/>
                    </a:lnTo>
                    <a:lnTo>
                      <a:pt x="0" y="1239"/>
                    </a:lnTo>
                    <a:close/>
                  </a:path>
                </a:pathLst>
              </a:custGeom>
              <a:solidFill>
                <a:srgbClr val="00CCFF"/>
              </a:solidFill>
              <a:ln w="9525">
                <a:solidFill>
                  <a:srgbClr val="000000"/>
                </a:solidFill>
                <a:round/>
                <a:headEnd/>
                <a:tailEnd/>
              </a:ln>
            </p:spPr>
            <p:txBody>
              <a:bodyPr/>
              <a:lstStyle/>
              <a:p>
                <a:endParaRPr lang="it-IT"/>
              </a:p>
            </p:txBody>
          </p:sp>
          <p:sp>
            <p:nvSpPr>
              <p:cNvPr id="4179" name="AutoShape 18"/>
              <p:cNvSpPr>
                <a:spLocks noChangeArrowheads="1"/>
              </p:cNvSpPr>
              <p:nvPr/>
            </p:nvSpPr>
            <p:spPr bwMode="auto">
              <a:xfrm>
                <a:off x="5034" y="5928"/>
                <a:ext cx="933" cy="636"/>
              </a:xfrm>
              <a:prstGeom prst="triangle">
                <a:avLst>
                  <a:gd name="adj" fmla="val 28569"/>
                </a:avLst>
              </a:prstGeom>
              <a:solidFill>
                <a:srgbClr val="FFFFFF"/>
              </a:solidFill>
              <a:ln w="9525">
                <a:solidFill>
                  <a:srgbClr val="000000"/>
                </a:solidFill>
                <a:miter lim="800000"/>
                <a:headEnd/>
                <a:tailEnd/>
              </a:ln>
            </p:spPr>
            <p:txBody>
              <a:bodyPr/>
              <a:lstStyle/>
              <a:p>
                <a:endParaRPr lang="it-IT">
                  <a:latin typeface="Verdana" pitchFamily="34" charset="0"/>
                </a:endParaRPr>
              </a:p>
            </p:txBody>
          </p:sp>
          <p:sp>
            <p:nvSpPr>
              <p:cNvPr id="4180" name="Rectangle 19"/>
              <p:cNvSpPr>
                <a:spLocks noChangeArrowheads="1"/>
              </p:cNvSpPr>
              <p:nvPr/>
            </p:nvSpPr>
            <p:spPr bwMode="auto">
              <a:xfrm>
                <a:off x="4201" y="7736"/>
                <a:ext cx="665" cy="737"/>
              </a:xfrm>
              <a:prstGeom prst="rect">
                <a:avLst/>
              </a:prstGeom>
              <a:solidFill>
                <a:srgbClr val="FFFFFF"/>
              </a:solidFill>
              <a:ln w="9525">
                <a:solidFill>
                  <a:srgbClr val="000000"/>
                </a:solidFill>
                <a:miter lim="800000"/>
                <a:headEnd/>
                <a:tailEnd/>
              </a:ln>
            </p:spPr>
            <p:txBody>
              <a:bodyPr/>
              <a:lstStyle/>
              <a:p>
                <a:endParaRPr lang="it-IT">
                  <a:latin typeface="Verdana" pitchFamily="34" charset="0"/>
                </a:endParaRPr>
              </a:p>
            </p:txBody>
          </p:sp>
          <p:sp>
            <p:nvSpPr>
              <p:cNvPr id="4181" name="Oval 20"/>
              <p:cNvSpPr>
                <a:spLocks noChangeArrowheads="1"/>
              </p:cNvSpPr>
              <p:nvPr/>
            </p:nvSpPr>
            <p:spPr bwMode="auto">
              <a:xfrm>
                <a:off x="4334" y="5827"/>
                <a:ext cx="532" cy="469"/>
              </a:xfrm>
              <a:prstGeom prst="ellipse">
                <a:avLst/>
              </a:prstGeom>
              <a:solidFill>
                <a:srgbClr val="FFFFFF"/>
              </a:solidFill>
              <a:ln w="9525">
                <a:solidFill>
                  <a:srgbClr val="000000"/>
                </a:solidFill>
                <a:round/>
                <a:headEnd/>
                <a:tailEnd/>
              </a:ln>
            </p:spPr>
            <p:txBody>
              <a:bodyPr/>
              <a:lstStyle/>
              <a:p>
                <a:endParaRPr lang="it-IT">
                  <a:latin typeface="Verdana" pitchFamily="34" charset="0"/>
                </a:endParaRPr>
              </a:p>
            </p:txBody>
          </p:sp>
          <p:sp>
            <p:nvSpPr>
              <p:cNvPr id="4182" name="Oval 21"/>
              <p:cNvSpPr>
                <a:spLocks noChangeArrowheads="1"/>
              </p:cNvSpPr>
              <p:nvPr/>
            </p:nvSpPr>
            <p:spPr bwMode="auto">
              <a:xfrm>
                <a:off x="4967" y="6765"/>
                <a:ext cx="499" cy="636"/>
              </a:xfrm>
              <a:prstGeom prst="ellipse">
                <a:avLst/>
              </a:prstGeom>
              <a:solidFill>
                <a:srgbClr val="FFFFFF"/>
              </a:solidFill>
              <a:ln w="9525">
                <a:solidFill>
                  <a:srgbClr val="000000"/>
                </a:solidFill>
                <a:round/>
                <a:headEnd/>
                <a:tailEnd/>
              </a:ln>
            </p:spPr>
            <p:txBody>
              <a:bodyPr/>
              <a:lstStyle/>
              <a:p>
                <a:endParaRPr lang="it-IT">
                  <a:latin typeface="Verdana" pitchFamily="34" charset="0"/>
                </a:endParaRPr>
              </a:p>
            </p:txBody>
          </p:sp>
        </p:grpSp>
        <p:grpSp>
          <p:nvGrpSpPr>
            <p:cNvPr id="6" name="Group 22"/>
            <p:cNvGrpSpPr>
              <a:grpSpLocks/>
            </p:cNvGrpSpPr>
            <p:nvPr/>
          </p:nvGrpSpPr>
          <p:grpSpPr bwMode="auto">
            <a:xfrm>
              <a:off x="2000" y="1846"/>
              <a:ext cx="673" cy="1619"/>
              <a:chOff x="5372" y="5130"/>
              <a:chExt cx="1910" cy="4722"/>
            </a:xfrm>
          </p:grpSpPr>
          <p:sp>
            <p:nvSpPr>
              <p:cNvPr id="4174" name="Freeform 23"/>
              <p:cNvSpPr>
                <a:spLocks/>
              </p:cNvSpPr>
              <p:nvPr/>
            </p:nvSpPr>
            <p:spPr bwMode="auto">
              <a:xfrm>
                <a:off x="5372" y="5130"/>
                <a:ext cx="1910" cy="4722"/>
              </a:xfrm>
              <a:custGeom>
                <a:avLst/>
                <a:gdLst>
                  <a:gd name="T0" fmla="*/ 0 w 2321"/>
                  <a:gd name="T1" fmla="*/ 87 h 6162"/>
                  <a:gd name="T2" fmla="*/ 0 w 2321"/>
                  <a:gd name="T3" fmla="*/ 431 h 6162"/>
                  <a:gd name="T4" fmla="*/ 331 w 2321"/>
                  <a:gd name="T5" fmla="*/ 336 h 6162"/>
                  <a:gd name="T6" fmla="*/ 329 w 2321"/>
                  <a:gd name="T7" fmla="*/ 0 h 6162"/>
                  <a:gd name="T8" fmla="*/ 0 w 2321"/>
                  <a:gd name="T9" fmla="*/ 87 h 6162"/>
                  <a:gd name="T10" fmla="*/ 0 60000 65536"/>
                  <a:gd name="T11" fmla="*/ 0 60000 65536"/>
                  <a:gd name="T12" fmla="*/ 0 60000 65536"/>
                  <a:gd name="T13" fmla="*/ 0 60000 65536"/>
                  <a:gd name="T14" fmla="*/ 0 60000 65536"/>
                  <a:gd name="T15" fmla="*/ 0 w 2321"/>
                  <a:gd name="T16" fmla="*/ 0 h 6162"/>
                  <a:gd name="T17" fmla="*/ 2321 w 2321"/>
                  <a:gd name="T18" fmla="*/ 6162 h 6162"/>
                </a:gdLst>
                <a:ahLst/>
                <a:cxnLst>
                  <a:cxn ang="T10">
                    <a:pos x="T0" y="T1"/>
                  </a:cxn>
                  <a:cxn ang="T11">
                    <a:pos x="T2" y="T3"/>
                  </a:cxn>
                  <a:cxn ang="T12">
                    <a:pos x="T4" y="T5"/>
                  </a:cxn>
                  <a:cxn ang="T13">
                    <a:pos x="T6" y="T7"/>
                  </a:cxn>
                  <a:cxn ang="T14">
                    <a:pos x="T8" y="T9"/>
                  </a:cxn>
                </a:cxnLst>
                <a:rect l="T15" t="T16" r="T17" b="T18"/>
                <a:pathLst>
                  <a:path w="2321" h="6162">
                    <a:moveTo>
                      <a:pt x="0" y="1239"/>
                    </a:moveTo>
                    <a:lnTo>
                      <a:pt x="0" y="6162"/>
                    </a:lnTo>
                    <a:lnTo>
                      <a:pt x="2321" y="4822"/>
                    </a:lnTo>
                    <a:lnTo>
                      <a:pt x="2310" y="0"/>
                    </a:lnTo>
                    <a:lnTo>
                      <a:pt x="0" y="1239"/>
                    </a:lnTo>
                    <a:close/>
                  </a:path>
                </a:pathLst>
              </a:custGeom>
              <a:solidFill>
                <a:srgbClr val="CCFFCC"/>
              </a:solidFill>
              <a:ln w="9525">
                <a:solidFill>
                  <a:srgbClr val="000000"/>
                </a:solidFill>
                <a:round/>
                <a:headEnd/>
                <a:tailEnd/>
              </a:ln>
            </p:spPr>
            <p:txBody>
              <a:bodyPr/>
              <a:lstStyle/>
              <a:p>
                <a:endParaRPr lang="it-IT"/>
              </a:p>
            </p:txBody>
          </p:sp>
          <p:sp>
            <p:nvSpPr>
              <p:cNvPr id="4175" name="Rectangle 24"/>
              <p:cNvSpPr>
                <a:spLocks noChangeArrowheads="1"/>
              </p:cNvSpPr>
              <p:nvPr/>
            </p:nvSpPr>
            <p:spPr bwMode="auto">
              <a:xfrm>
                <a:off x="6199" y="5961"/>
                <a:ext cx="433" cy="603"/>
              </a:xfrm>
              <a:prstGeom prst="rect">
                <a:avLst/>
              </a:prstGeom>
              <a:solidFill>
                <a:srgbClr val="FFFFFF"/>
              </a:solidFill>
              <a:ln w="9525">
                <a:solidFill>
                  <a:srgbClr val="000000"/>
                </a:solidFill>
                <a:miter lim="800000"/>
                <a:headEnd/>
                <a:tailEnd/>
              </a:ln>
            </p:spPr>
            <p:txBody>
              <a:bodyPr/>
              <a:lstStyle/>
              <a:p>
                <a:endParaRPr lang="it-IT">
                  <a:latin typeface="Verdana" pitchFamily="34" charset="0"/>
                </a:endParaRPr>
              </a:p>
            </p:txBody>
          </p:sp>
          <p:sp>
            <p:nvSpPr>
              <p:cNvPr id="4176" name="AutoShape 25"/>
              <p:cNvSpPr>
                <a:spLocks noChangeArrowheads="1"/>
              </p:cNvSpPr>
              <p:nvPr/>
            </p:nvSpPr>
            <p:spPr bwMode="auto">
              <a:xfrm>
                <a:off x="5766" y="7469"/>
                <a:ext cx="666" cy="670"/>
              </a:xfrm>
              <a:prstGeom prst="octagon">
                <a:avLst>
                  <a:gd name="adj" fmla="val 35125"/>
                </a:avLst>
              </a:prstGeom>
              <a:solidFill>
                <a:srgbClr val="FFFFFF"/>
              </a:solidFill>
              <a:ln w="9525">
                <a:solidFill>
                  <a:srgbClr val="000000"/>
                </a:solidFill>
                <a:miter lim="800000"/>
                <a:headEnd/>
                <a:tailEnd/>
              </a:ln>
            </p:spPr>
            <p:txBody>
              <a:bodyPr/>
              <a:lstStyle/>
              <a:p>
                <a:endParaRPr lang="it-IT">
                  <a:latin typeface="Verdana" pitchFamily="34" charset="0"/>
                </a:endParaRPr>
              </a:p>
            </p:txBody>
          </p:sp>
          <p:sp>
            <p:nvSpPr>
              <p:cNvPr id="4177" name="Oval 26"/>
              <p:cNvSpPr>
                <a:spLocks noChangeArrowheads="1"/>
              </p:cNvSpPr>
              <p:nvPr/>
            </p:nvSpPr>
            <p:spPr bwMode="auto">
              <a:xfrm>
                <a:off x="6733" y="7034"/>
                <a:ext cx="533" cy="669"/>
              </a:xfrm>
              <a:prstGeom prst="ellipse">
                <a:avLst/>
              </a:prstGeom>
              <a:solidFill>
                <a:srgbClr val="FFFFFF"/>
              </a:solidFill>
              <a:ln w="9525">
                <a:solidFill>
                  <a:srgbClr val="000000"/>
                </a:solidFill>
                <a:round/>
                <a:headEnd/>
                <a:tailEnd/>
              </a:ln>
            </p:spPr>
            <p:txBody>
              <a:bodyPr/>
              <a:lstStyle/>
              <a:p>
                <a:endParaRPr lang="it-IT">
                  <a:latin typeface="Verdana" pitchFamily="34" charset="0"/>
                </a:endParaRPr>
              </a:p>
            </p:txBody>
          </p:sp>
        </p:grpSp>
        <p:grpSp>
          <p:nvGrpSpPr>
            <p:cNvPr id="7" name="Group 27"/>
            <p:cNvGrpSpPr>
              <a:grpSpLocks/>
            </p:cNvGrpSpPr>
            <p:nvPr/>
          </p:nvGrpSpPr>
          <p:grpSpPr bwMode="auto">
            <a:xfrm>
              <a:off x="3625" y="1862"/>
              <a:ext cx="721" cy="1618"/>
              <a:chOff x="9985" y="5175"/>
              <a:chExt cx="2049" cy="4722"/>
            </a:xfrm>
          </p:grpSpPr>
          <p:sp>
            <p:nvSpPr>
              <p:cNvPr id="4168" name="Freeform 28"/>
              <p:cNvSpPr>
                <a:spLocks/>
              </p:cNvSpPr>
              <p:nvPr/>
            </p:nvSpPr>
            <p:spPr bwMode="auto">
              <a:xfrm>
                <a:off x="9985" y="5175"/>
                <a:ext cx="1910" cy="4722"/>
              </a:xfrm>
              <a:custGeom>
                <a:avLst/>
                <a:gdLst>
                  <a:gd name="T0" fmla="*/ 0 w 2321"/>
                  <a:gd name="T1" fmla="*/ 87 h 6162"/>
                  <a:gd name="T2" fmla="*/ 0 w 2321"/>
                  <a:gd name="T3" fmla="*/ 431 h 6162"/>
                  <a:gd name="T4" fmla="*/ 331 w 2321"/>
                  <a:gd name="T5" fmla="*/ 336 h 6162"/>
                  <a:gd name="T6" fmla="*/ 329 w 2321"/>
                  <a:gd name="T7" fmla="*/ 0 h 6162"/>
                  <a:gd name="T8" fmla="*/ 0 w 2321"/>
                  <a:gd name="T9" fmla="*/ 87 h 6162"/>
                  <a:gd name="T10" fmla="*/ 0 60000 65536"/>
                  <a:gd name="T11" fmla="*/ 0 60000 65536"/>
                  <a:gd name="T12" fmla="*/ 0 60000 65536"/>
                  <a:gd name="T13" fmla="*/ 0 60000 65536"/>
                  <a:gd name="T14" fmla="*/ 0 60000 65536"/>
                  <a:gd name="T15" fmla="*/ 0 w 2321"/>
                  <a:gd name="T16" fmla="*/ 0 h 6162"/>
                  <a:gd name="T17" fmla="*/ 2321 w 2321"/>
                  <a:gd name="T18" fmla="*/ 6162 h 6162"/>
                </a:gdLst>
                <a:ahLst/>
                <a:cxnLst>
                  <a:cxn ang="T10">
                    <a:pos x="T0" y="T1"/>
                  </a:cxn>
                  <a:cxn ang="T11">
                    <a:pos x="T2" y="T3"/>
                  </a:cxn>
                  <a:cxn ang="T12">
                    <a:pos x="T4" y="T5"/>
                  </a:cxn>
                  <a:cxn ang="T13">
                    <a:pos x="T6" y="T7"/>
                  </a:cxn>
                  <a:cxn ang="T14">
                    <a:pos x="T8" y="T9"/>
                  </a:cxn>
                </a:cxnLst>
                <a:rect l="T15" t="T16" r="T17" b="T18"/>
                <a:pathLst>
                  <a:path w="2321" h="6162">
                    <a:moveTo>
                      <a:pt x="0" y="1239"/>
                    </a:moveTo>
                    <a:lnTo>
                      <a:pt x="0" y="6162"/>
                    </a:lnTo>
                    <a:lnTo>
                      <a:pt x="2321" y="4822"/>
                    </a:lnTo>
                    <a:lnTo>
                      <a:pt x="2310" y="0"/>
                    </a:lnTo>
                    <a:lnTo>
                      <a:pt x="0" y="1239"/>
                    </a:lnTo>
                    <a:close/>
                  </a:path>
                </a:pathLst>
              </a:custGeom>
              <a:solidFill>
                <a:srgbClr val="CCFFCC"/>
              </a:solidFill>
              <a:ln w="9525">
                <a:solidFill>
                  <a:srgbClr val="000000"/>
                </a:solidFill>
                <a:round/>
                <a:headEnd/>
                <a:tailEnd/>
              </a:ln>
            </p:spPr>
            <p:txBody>
              <a:bodyPr/>
              <a:lstStyle/>
              <a:p>
                <a:endParaRPr lang="it-IT"/>
              </a:p>
            </p:txBody>
          </p:sp>
          <p:sp>
            <p:nvSpPr>
              <p:cNvPr id="4169" name="AutoShape 29"/>
              <p:cNvSpPr>
                <a:spLocks noChangeArrowheads="1"/>
              </p:cNvSpPr>
              <p:nvPr/>
            </p:nvSpPr>
            <p:spPr bwMode="auto">
              <a:xfrm>
                <a:off x="11102" y="6096"/>
                <a:ext cx="466" cy="502"/>
              </a:xfrm>
              <a:prstGeom prst="flowChartConnector">
                <a:avLst/>
              </a:prstGeom>
              <a:solidFill>
                <a:srgbClr val="FFFFFF"/>
              </a:solidFill>
              <a:ln w="9525">
                <a:solidFill>
                  <a:srgbClr val="000000"/>
                </a:solidFill>
                <a:round/>
                <a:headEnd/>
                <a:tailEnd/>
              </a:ln>
            </p:spPr>
            <p:txBody>
              <a:bodyPr/>
              <a:lstStyle/>
              <a:p>
                <a:endParaRPr lang="it-IT">
                  <a:latin typeface="Verdana" pitchFamily="34" charset="0"/>
                </a:endParaRPr>
              </a:p>
            </p:txBody>
          </p:sp>
          <p:sp>
            <p:nvSpPr>
              <p:cNvPr id="4170" name="AutoShape 30"/>
              <p:cNvSpPr>
                <a:spLocks noChangeArrowheads="1"/>
              </p:cNvSpPr>
              <p:nvPr/>
            </p:nvSpPr>
            <p:spPr bwMode="auto">
              <a:xfrm>
                <a:off x="10367" y="8775"/>
                <a:ext cx="467" cy="435"/>
              </a:xfrm>
              <a:prstGeom prst="flowChartExtract">
                <a:avLst/>
              </a:prstGeom>
              <a:solidFill>
                <a:srgbClr val="FFFFFF"/>
              </a:solidFill>
              <a:ln w="9525">
                <a:solidFill>
                  <a:srgbClr val="000000"/>
                </a:solidFill>
                <a:miter lim="800000"/>
                <a:headEnd/>
                <a:tailEnd/>
              </a:ln>
            </p:spPr>
            <p:txBody>
              <a:bodyPr/>
              <a:lstStyle/>
              <a:p>
                <a:endParaRPr lang="it-IT">
                  <a:latin typeface="Verdana" pitchFamily="34" charset="0"/>
                </a:endParaRPr>
              </a:p>
            </p:txBody>
          </p:sp>
          <p:sp>
            <p:nvSpPr>
              <p:cNvPr id="4171" name="Oval 31"/>
              <p:cNvSpPr>
                <a:spLocks noChangeArrowheads="1"/>
              </p:cNvSpPr>
              <p:nvPr/>
            </p:nvSpPr>
            <p:spPr bwMode="auto">
              <a:xfrm>
                <a:off x="10234" y="6531"/>
                <a:ext cx="400" cy="670"/>
              </a:xfrm>
              <a:prstGeom prst="ellipse">
                <a:avLst/>
              </a:prstGeom>
              <a:solidFill>
                <a:srgbClr val="FFFFFF"/>
              </a:solidFill>
              <a:ln w="9525">
                <a:solidFill>
                  <a:srgbClr val="000000"/>
                </a:solidFill>
                <a:round/>
                <a:headEnd/>
                <a:tailEnd/>
              </a:ln>
            </p:spPr>
            <p:txBody>
              <a:bodyPr/>
              <a:lstStyle/>
              <a:p>
                <a:endParaRPr lang="it-IT">
                  <a:latin typeface="Verdana" pitchFamily="34" charset="0"/>
                </a:endParaRPr>
              </a:p>
            </p:txBody>
          </p:sp>
          <p:sp>
            <p:nvSpPr>
              <p:cNvPr id="4172" name="Oval 32"/>
              <p:cNvSpPr>
                <a:spLocks noChangeArrowheads="1"/>
              </p:cNvSpPr>
              <p:nvPr/>
            </p:nvSpPr>
            <p:spPr bwMode="auto">
              <a:xfrm>
                <a:off x="11434" y="7234"/>
                <a:ext cx="600" cy="569"/>
              </a:xfrm>
              <a:prstGeom prst="ellipse">
                <a:avLst/>
              </a:prstGeom>
              <a:solidFill>
                <a:srgbClr val="FFFFFF"/>
              </a:solidFill>
              <a:ln w="9525">
                <a:solidFill>
                  <a:srgbClr val="000000"/>
                </a:solidFill>
                <a:round/>
                <a:headEnd/>
                <a:tailEnd/>
              </a:ln>
            </p:spPr>
            <p:txBody>
              <a:bodyPr/>
              <a:lstStyle/>
              <a:p>
                <a:endParaRPr lang="it-IT">
                  <a:latin typeface="Verdana" pitchFamily="34" charset="0"/>
                </a:endParaRPr>
              </a:p>
            </p:txBody>
          </p:sp>
          <p:sp>
            <p:nvSpPr>
              <p:cNvPr id="4173" name="AutoShape 33"/>
              <p:cNvSpPr>
                <a:spLocks noChangeArrowheads="1"/>
              </p:cNvSpPr>
              <p:nvPr/>
            </p:nvSpPr>
            <p:spPr bwMode="auto">
              <a:xfrm>
                <a:off x="10767" y="7803"/>
                <a:ext cx="667" cy="637"/>
              </a:xfrm>
              <a:prstGeom prst="pentagon">
                <a:avLst/>
              </a:prstGeom>
              <a:solidFill>
                <a:srgbClr val="FFFFFF"/>
              </a:solidFill>
              <a:ln w="9525">
                <a:solidFill>
                  <a:srgbClr val="000000"/>
                </a:solidFill>
                <a:miter lim="800000"/>
                <a:headEnd/>
                <a:tailEnd/>
              </a:ln>
            </p:spPr>
            <p:txBody>
              <a:bodyPr/>
              <a:lstStyle/>
              <a:p>
                <a:endParaRPr lang="it-IT">
                  <a:latin typeface="Verdana" pitchFamily="34" charset="0"/>
                </a:endParaRPr>
              </a:p>
            </p:txBody>
          </p:sp>
        </p:grpSp>
        <p:grpSp>
          <p:nvGrpSpPr>
            <p:cNvPr id="8" name="Group 34"/>
            <p:cNvGrpSpPr>
              <a:grpSpLocks/>
            </p:cNvGrpSpPr>
            <p:nvPr/>
          </p:nvGrpSpPr>
          <p:grpSpPr bwMode="auto">
            <a:xfrm>
              <a:off x="4248" y="1864"/>
              <a:ext cx="673" cy="1619"/>
              <a:chOff x="11756" y="5182"/>
              <a:chExt cx="1911" cy="4722"/>
            </a:xfrm>
          </p:grpSpPr>
          <p:sp>
            <p:nvSpPr>
              <p:cNvPr id="4163" name="Freeform 35"/>
              <p:cNvSpPr>
                <a:spLocks/>
              </p:cNvSpPr>
              <p:nvPr/>
            </p:nvSpPr>
            <p:spPr bwMode="auto">
              <a:xfrm>
                <a:off x="11756" y="5182"/>
                <a:ext cx="1911" cy="4722"/>
              </a:xfrm>
              <a:custGeom>
                <a:avLst/>
                <a:gdLst>
                  <a:gd name="T0" fmla="*/ 0 w 2321"/>
                  <a:gd name="T1" fmla="*/ 87 h 6162"/>
                  <a:gd name="T2" fmla="*/ 0 w 2321"/>
                  <a:gd name="T3" fmla="*/ 431 h 6162"/>
                  <a:gd name="T4" fmla="*/ 332 w 2321"/>
                  <a:gd name="T5" fmla="*/ 336 h 6162"/>
                  <a:gd name="T6" fmla="*/ 331 w 2321"/>
                  <a:gd name="T7" fmla="*/ 0 h 6162"/>
                  <a:gd name="T8" fmla="*/ 0 w 2321"/>
                  <a:gd name="T9" fmla="*/ 87 h 6162"/>
                  <a:gd name="T10" fmla="*/ 0 60000 65536"/>
                  <a:gd name="T11" fmla="*/ 0 60000 65536"/>
                  <a:gd name="T12" fmla="*/ 0 60000 65536"/>
                  <a:gd name="T13" fmla="*/ 0 60000 65536"/>
                  <a:gd name="T14" fmla="*/ 0 60000 65536"/>
                  <a:gd name="T15" fmla="*/ 0 w 2321"/>
                  <a:gd name="T16" fmla="*/ 0 h 6162"/>
                  <a:gd name="T17" fmla="*/ 2321 w 2321"/>
                  <a:gd name="T18" fmla="*/ 6162 h 6162"/>
                </a:gdLst>
                <a:ahLst/>
                <a:cxnLst>
                  <a:cxn ang="T10">
                    <a:pos x="T0" y="T1"/>
                  </a:cxn>
                  <a:cxn ang="T11">
                    <a:pos x="T2" y="T3"/>
                  </a:cxn>
                  <a:cxn ang="T12">
                    <a:pos x="T4" y="T5"/>
                  </a:cxn>
                  <a:cxn ang="T13">
                    <a:pos x="T6" y="T7"/>
                  </a:cxn>
                  <a:cxn ang="T14">
                    <a:pos x="T8" y="T9"/>
                  </a:cxn>
                </a:cxnLst>
                <a:rect l="T15" t="T16" r="T17" b="T18"/>
                <a:pathLst>
                  <a:path w="2321" h="6162">
                    <a:moveTo>
                      <a:pt x="0" y="1239"/>
                    </a:moveTo>
                    <a:lnTo>
                      <a:pt x="0" y="6162"/>
                    </a:lnTo>
                    <a:lnTo>
                      <a:pt x="2321" y="4822"/>
                    </a:lnTo>
                    <a:lnTo>
                      <a:pt x="2310" y="0"/>
                    </a:lnTo>
                    <a:lnTo>
                      <a:pt x="0" y="1239"/>
                    </a:lnTo>
                    <a:close/>
                  </a:path>
                </a:pathLst>
              </a:custGeom>
              <a:solidFill>
                <a:srgbClr val="00CCFF"/>
              </a:solidFill>
              <a:ln w="9525">
                <a:solidFill>
                  <a:srgbClr val="000000"/>
                </a:solidFill>
                <a:round/>
                <a:headEnd/>
                <a:tailEnd/>
              </a:ln>
            </p:spPr>
            <p:txBody>
              <a:bodyPr/>
              <a:lstStyle/>
              <a:p>
                <a:endParaRPr lang="it-IT"/>
              </a:p>
            </p:txBody>
          </p:sp>
          <p:sp>
            <p:nvSpPr>
              <p:cNvPr id="4164" name="AutoShape 36"/>
              <p:cNvSpPr>
                <a:spLocks noChangeArrowheads="1"/>
              </p:cNvSpPr>
              <p:nvPr/>
            </p:nvSpPr>
            <p:spPr bwMode="auto">
              <a:xfrm>
                <a:off x="12801" y="5829"/>
                <a:ext cx="633" cy="602"/>
              </a:xfrm>
              <a:prstGeom prst="flowChartAlternateProcess">
                <a:avLst/>
              </a:prstGeom>
              <a:solidFill>
                <a:srgbClr val="FFFFFF"/>
              </a:solidFill>
              <a:ln w="9525">
                <a:solidFill>
                  <a:srgbClr val="000000"/>
                </a:solidFill>
                <a:miter lim="800000"/>
                <a:headEnd/>
                <a:tailEnd/>
              </a:ln>
            </p:spPr>
            <p:txBody>
              <a:bodyPr/>
              <a:lstStyle/>
              <a:p>
                <a:endParaRPr lang="it-IT">
                  <a:latin typeface="Verdana" pitchFamily="34" charset="0"/>
                </a:endParaRPr>
              </a:p>
            </p:txBody>
          </p:sp>
          <p:sp>
            <p:nvSpPr>
              <p:cNvPr id="4165" name="Oval 37"/>
              <p:cNvSpPr>
                <a:spLocks noChangeArrowheads="1"/>
              </p:cNvSpPr>
              <p:nvPr/>
            </p:nvSpPr>
            <p:spPr bwMode="auto">
              <a:xfrm>
                <a:off x="12334" y="7101"/>
                <a:ext cx="733" cy="636"/>
              </a:xfrm>
              <a:prstGeom prst="ellipse">
                <a:avLst/>
              </a:prstGeom>
              <a:solidFill>
                <a:srgbClr val="FFFFFF"/>
              </a:solidFill>
              <a:ln w="9525">
                <a:solidFill>
                  <a:srgbClr val="000000"/>
                </a:solidFill>
                <a:round/>
                <a:headEnd/>
                <a:tailEnd/>
              </a:ln>
            </p:spPr>
            <p:txBody>
              <a:bodyPr/>
              <a:lstStyle/>
              <a:p>
                <a:endParaRPr lang="it-IT">
                  <a:latin typeface="Verdana" pitchFamily="34" charset="0"/>
                </a:endParaRPr>
              </a:p>
            </p:txBody>
          </p:sp>
          <p:sp>
            <p:nvSpPr>
              <p:cNvPr id="4166" name="Rectangle 38"/>
              <p:cNvSpPr>
                <a:spLocks noChangeArrowheads="1"/>
              </p:cNvSpPr>
              <p:nvPr/>
            </p:nvSpPr>
            <p:spPr bwMode="auto">
              <a:xfrm>
                <a:off x="12100" y="8809"/>
                <a:ext cx="600" cy="402"/>
              </a:xfrm>
              <a:prstGeom prst="rect">
                <a:avLst/>
              </a:prstGeom>
              <a:solidFill>
                <a:srgbClr val="FFFFFF"/>
              </a:solidFill>
              <a:ln w="9525">
                <a:solidFill>
                  <a:srgbClr val="000000"/>
                </a:solidFill>
                <a:miter lim="800000"/>
                <a:headEnd/>
                <a:tailEnd/>
              </a:ln>
            </p:spPr>
            <p:txBody>
              <a:bodyPr/>
              <a:lstStyle/>
              <a:p>
                <a:endParaRPr lang="it-IT">
                  <a:latin typeface="Verdana" pitchFamily="34" charset="0"/>
                </a:endParaRPr>
              </a:p>
            </p:txBody>
          </p:sp>
          <p:sp>
            <p:nvSpPr>
              <p:cNvPr id="4167" name="AutoShape 39"/>
              <p:cNvSpPr>
                <a:spLocks noChangeArrowheads="1"/>
              </p:cNvSpPr>
              <p:nvPr/>
            </p:nvSpPr>
            <p:spPr bwMode="auto">
              <a:xfrm>
                <a:off x="13000" y="8273"/>
                <a:ext cx="667" cy="570"/>
              </a:xfrm>
              <a:prstGeom prst="hexagon">
                <a:avLst>
                  <a:gd name="adj" fmla="val 23404"/>
                  <a:gd name="vf" fmla="val 115470"/>
                </a:avLst>
              </a:prstGeom>
              <a:solidFill>
                <a:srgbClr val="FFFFFF"/>
              </a:solidFill>
              <a:ln w="9525">
                <a:solidFill>
                  <a:srgbClr val="000000"/>
                </a:solidFill>
                <a:miter lim="800000"/>
                <a:headEnd/>
                <a:tailEnd/>
              </a:ln>
            </p:spPr>
            <p:txBody>
              <a:bodyPr/>
              <a:lstStyle/>
              <a:p>
                <a:endParaRPr lang="it-IT">
                  <a:latin typeface="Verdana" pitchFamily="34" charset="0"/>
                </a:endParaRPr>
              </a:p>
            </p:txBody>
          </p:sp>
        </p:grpSp>
        <p:grpSp>
          <p:nvGrpSpPr>
            <p:cNvPr id="9" name="Group 40"/>
            <p:cNvGrpSpPr>
              <a:grpSpLocks/>
            </p:cNvGrpSpPr>
            <p:nvPr/>
          </p:nvGrpSpPr>
          <p:grpSpPr bwMode="auto">
            <a:xfrm>
              <a:off x="2583" y="1842"/>
              <a:ext cx="673" cy="1620"/>
              <a:chOff x="7028" y="5119"/>
              <a:chExt cx="1910" cy="4722"/>
            </a:xfrm>
          </p:grpSpPr>
          <p:sp>
            <p:nvSpPr>
              <p:cNvPr id="4158" name="Freeform 41"/>
              <p:cNvSpPr>
                <a:spLocks/>
              </p:cNvSpPr>
              <p:nvPr/>
            </p:nvSpPr>
            <p:spPr bwMode="auto">
              <a:xfrm>
                <a:off x="7028" y="5119"/>
                <a:ext cx="1910" cy="4722"/>
              </a:xfrm>
              <a:custGeom>
                <a:avLst/>
                <a:gdLst>
                  <a:gd name="T0" fmla="*/ 0 w 2321"/>
                  <a:gd name="T1" fmla="*/ 87 h 6162"/>
                  <a:gd name="T2" fmla="*/ 0 w 2321"/>
                  <a:gd name="T3" fmla="*/ 431 h 6162"/>
                  <a:gd name="T4" fmla="*/ 331 w 2321"/>
                  <a:gd name="T5" fmla="*/ 336 h 6162"/>
                  <a:gd name="T6" fmla="*/ 329 w 2321"/>
                  <a:gd name="T7" fmla="*/ 0 h 6162"/>
                  <a:gd name="T8" fmla="*/ 0 w 2321"/>
                  <a:gd name="T9" fmla="*/ 87 h 6162"/>
                  <a:gd name="T10" fmla="*/ 0 60000 65536"/>
                  <a:gd name="T11" fmla="*/ 0 60000 65536"/>
                  <a:gd name="T12" fmla="*/ 0 60000 65536"/>
                  <a:gd name="T13" fmla="*/ 0 60000 65536"/>
                  <a:gd name="T14" fmla="*/ 0 60000 65536"/>
                  <a:gd name="T15" fmla="*/ 0 w 2321"/>
                  <a:gd name="T16" fmla="*/ 0 h 6162"/>
                  <a:gd name="T17" fmla="*/ 2321 w 2321"/>
                  <a:gd name="T18" fmla="*/ 6162 h 6162"/>
                </a:gdLst>
                <a:ahLst/>
                <a:cxnLst>
                  <a:cxn ang="T10">
                    <a:pos x="T0" y="T1"/>
                  </a:cxn>
                  <a:cxn ang="T11">
                    <a:pos x="T2" y="T3"/>
                  </a:cxn>
                  <a:cxn ang="T12">
                    <a:pos x="T4" y="T5"/>
                  </a:cxn>
                  <a:cxn ang="T13">
                    <a:pos x="T6" y="T7"/>
                  </a:cxn>
                  <a:cxn ang="T14">
                    <a:pos x="T8" y="T9"/>
                  </a:cxn>
                </a:cxnLst>
                <a:rect l="T15" t="T16" r="T17" b="T18"/>
                <a:pathLst>
                  <a:path w="2321" h="6162">
                    <a:moveTo>
                      <a:pt x="0" y="1239"/>
                    </a:moveTo>
                    <a:lnTo>
                      <a:pt x="0" y="6162"/>
                    </a:lnTo>
                    <a:lnTo>
                      <a:pt x="2321" y="4822"/>
                    </a:lnTo>
                    <a:lnTo>
                      <a:pt x="2310" y="0"/>
                    </a:lnTo>
                    <a:lnTo>
                      <a:pt x="0" y="1239"/>
                    </a:lnTo>
                    <a:close/>
                  </a:path>
                </a:pathLst>
              </a:custGeom>
              <a:solidFill>
                <a:srgbClr val="00CCFF"/>
              </a:solidFill>
              <a:ln w="9525">
                <a:solidFill>
                  <a:srgbClr val="000000"/>
                </a:solidFill>
                <a:round/>
                <a:headEnd/>
                <a:tailEnd/>
              </a:ln>
            </p:spPr>
            <p:txBody>
              <a:bodyPr/>
              <a:lstStyle/>
              <a:p>
                <a:endParaRPr lang="it-IT"/>
              </a:p>
            </p:txBody>
          </p:sp>
          <p:sp>
            <p:nvSpPr>
              <p:cNvPr id="4159" name="Oval 42"/>
              <p:cNvSpPr>
                <a:spLocks noChangeArrowheads="1"/>
              </p:cNvSpPr>
              <p:nvPr/>
            </p:nvSpPr>
            <p:spPr bwMode="auto">
              <a:xfrm>
                <a:off x="8232" y="5794"/>
                <a:ext cx="600" cy="502"/>
              </a:xfrm>
              <a:prstGeom prst="ellipse">
                <a:avLst/>
              </a:prstGeom>
              <a:solidFill>
                <a:srgbClr val="FFFFFF"/>
              </a:solidFill>
              <a:ln w="9525">
                <a:solidFill>
                  <a:srgbClr val="000000"/>
                </a:solidFill>
                <a:round/>
                <a:headEnd/>
                <a:tailEnd/>
              </a:ln>
            </p:spPr>
            <p:txBody>
              <a:bodyPr/>
              <a:lstStyle/>
              <a:p>
                <a:endParaRPr lang="it-IT">
                  <a:latin typeface="Verdana" pitchFamily="34" charset="0"/>
                </a:endParaRPr>
              </a:p>
            </p:txBody>
          </p:sp>
          <p:sp>
            <p:nvSpPr>
              <p:cNvPr id="4160" name="AutoShape 43"/>
              <p:cNvSpPr>
                <a:spLocks noChangeArrowheads="1"/>
              </p:cNvSpPr>
              <p:nvPr/>
            </p:nvSpPr>
            <p:spPr bwMode="auto">
              <a:xfrm>
                <a:off x="7398" y="8305"/>
                <a:ext cx="400" cy="569"/>
              </a:xfrm>
              <a:prstGeom prst="flowChartDelay">
                <a:avLst/>
              </a:prstGeom>
              <a:solidFill>
                <a:srgbClr val="FFFFFF"/>
              </a:solidFill>
              <a:ln w="9525">
                <a:solidFill>
                  <a:srgbClr val="000000"/>
                </a:solidFill>
                <a:miter lim="800000"/>
                <a:headEnd/>
                <a:tailEnd/>
              </a:ln>
            </p:spPr>
            <p:txBody>
              <a:bodyPr/>
              <a:lstStyle/>
              <a:p>
                <a:endParaRPr lang="it-IT">
                  <a:latin typeface="Verdana" pitchFamily="34" charset="0"/>
                </a:endParaRPr>
              </a:p>
            </p:txBody>
          </p:sp>
          <p:sp>
            <p:nvSpPr>
              <p:cNvPr id="4161" name="Rectangle 44"/>
              <p:cNvSpPr>
                <a:spLocks noChangeArrowheads="1"/>
              </p:cNvSpPr>
              <p:nvPr/>
            </p:nvSpPr>
            <p:spPr bwMode="auto">
              <a:xfrm>
                <a:off x="8366" y="7769"/>
                <a:ext cx="500" cy="803"/>
              </a:xfrm>
              <a:prstGeom prst="rect">
                <a:avLst/>
              </a:prstGeom>
              <a:solidFill>
                <a:srgbClr val="FFFFFF"/>
              </a:solidFill>
              <a:ln w="9525">
                <a:solidFill>
                  <a:srgbClr val="000000"/>
                </a:solidFill>
                <a:miter lim="800000"/>
                <a:headEnd/>
                <a:tailEnd/>
              </a:ln>
            </p:spPr>
            <p:txBody>
              <a:bodyPr/>
              <a:lstStyle/>
              <a:p>
                <a:endParaRPr lang="it-IT">
                  <a:latin typeface="Verdana" pitchFamily="34" charset="0"/>
                </a:endParaRPr>
              </a:p>
            </p:txBody>
          </p:sp>
          <p:sp>
            <p:nvSpPr>
              <p:cNvPr id="4162" name="AutoShape 45"/>
              <p:cNvSpPr>
                <a:spLocks noChangeArrowheads="1"/>
              </p:cNvSpPr>
              <p:nvPr/>
            </p:nvSpPr>
            <p:spPr bwMode="auto">
              <a:xfrm>
                <a:off x="7799" y="7167"/>
                <a:ext cx="433" cy="670"/>
              </a:xfrm>
              <a:prstGeom prst="parallelogram">
                <a:avLst>
                  <a:gd name="adj" fmla="val 25000"/>
                </a:avLst>
              </a:prstGeom>
              <a:solidFill>
                <a:srgbClr val="FFFFFF"/>
              </a:solidFill>
              <a:ln w="9525">
                <a:solidFill>
                  <a:srgbClr val="000000"/>
                </a:solidFill>
                <a:miter lim="800000"/>
                <a:headEnd/>
                <a:tailEnd/>
              </a:ln>
            </p:spPr>
            <p:txBody>
              <a:bodyPr/>
              <a:lstStyle/>
              <a:p>
                <a:endParaRPr lang="it-IT">
                  <a:latin typeface="Verdana" pitchFamily="34" charset="0"/>
                </a:endParaRPr>
              </a:p>
            </p:txBody>
          </p:sp>
        </p:grpSp>
        <p:graphicFrame>
          <p:nvGraphicFramePr>
            <p:cNvPr id="4098" name="Object 46"/>
            <p:cNvGraphicFramePr>
              <a:graphicFrameLocks noChangeAspect="1"/>
            </p:cNvGraphicFramePr>
            <p:nvPr/>
          </p:nvGraphicFramePr>
          <p:xfrm>
            <a:off x="129" y="2119"/>
            <a:ext cx="665" cy="647"/>
          </p:xfrm>
          <a:graphic>
            <a:graphicData uri="http://schemas.openxmlformats.org/presentationml/2006/ole">
              <p:oleObj spid="_x0000_s1026" name="Clip" r:id="rId3" imgW="2390760" imgH="2428920" progId="">
                <p:embed/>
              </p:oleObj>
            </a:graphicData>
          </a:graphic>
        </p:graphicFrame>
        <p:grpSp>
          <p:nvGrpSpPr>
            <p:cNvPr id="10" name="Group 47"/>
            <p:cNvGrpSpPr>
              <a:grpSpLocks/>
            </p:cNvGrpSpPr>
            <p:nvPr/>
          </p:nvGrpSpPr>
          <p:grpSpPr bwMode="auto">
            <a:xfrm>
              <a:off x="4920" y="2866"/>
              <a:ext cx="685" cy="540"/>
              <a:chOff x="14299" y="8040"/>
              <a:chExt cx="1944" cy="1575"/>
            </a:xfrm>
          </p:grpSpPr>
          <p:sp>
            <p:nvSpPr>
              <p:cNvPr id="4155" name="AutoShape 48"/>
              <p:cNvSpPr>
                <a:spLocks noChangeArrowheads="1"/>
              </p:cNvSpPr>
              <p:nvPr/>
            </p:nvSpPr>
            <p:spPr bwMode="auto">
              <a:xfrm>
                <a:off x="14299" y="8040"/>
                <a:ext cx="1641" cy="1273"/>
              </a:xfrm>
              <a:prstGeom prst="irregularSeal2">
                <a:avLst/>
              </a:prstGeom>
              <a:gradFill rotWithShape="0">
                <a:gsLst>
                  <a:gs pos="0">
                    <a:srgbClr val="767600"/>
                  </a:gs>
                  <a:gs pos="100000">
                    <a:srgbClr val="FFFF00"/>
                  </a:gs>
                </a:gsLst>
                <a:path path="shape">
                  <a:fillToRect l="50000" t="50000" r="50000" b="50000"/>
                </a:path>
              </a:gradFill>
              <a:ln w="9525">
                <a:solidFill>
                  <a:srgbClr val="000000"/>
                </a:solidFill>
                <a:miter lim="800000"/>
                <a:headEnd/>
                <a:tailEnd/>
              </a:ln>
            </p:spPr>
            <p:txBody>
              <a:bodyPr/>
              <a:lstStyle/>
              <a:p>
                <a:endParaRPr lang="it-IT">
                  <a:latin typeface="Verdana" pitchFamily="34" charset="0"/>
                </a:endParaRPr>
              </a:p>
            </p:txBody>
          </p:sp>
          <p:sp>
            <p:nvSpPr>
              <p:cNvPr id="4156" name="AutoShape 49"/>
              <p:cNvSpPr>
                <a:spLocks noChangeArrowheads="1"/>
              </p:cNvSpPr>
              <p:nvPr/>
            </p:nvSpPr>
            <p:spPr bwMode="auto">
              <a:xfrm>
                <a:off x="14736" y="8276"/>
                <a:ext cx="1507" cy="1339"/>
              </a:xfrm>
              <a:prstGeom prst="irregularSeal2">
                <a:avLst/>
              </a:prstGeom>
              <a:gradFill rotWithShape="0">
                <a:gsLst>
                  <a:gs pos="0">
                    <a:srgbClr val="767600"/>
                  </a:gs>
                  <a:gs pos="100000">
                    <a:srgbClr val="FFFF00"/>
                  </a:gs>
                </a:gsLst>
                <a:path path="shape">
                  <a:fillToRect l="50000" t="50000" r="50000" b="50000"/>
                </a:path>
              </a:gradFill>
              <a:ln w="9525">
                <a:solidFill>
                  <a:srgbClr val="000000"/>
                </a:solidFill>
                <a:miter lim="800000"/>
                <a:headEnd/>
                <a:tailEnd/>
              </a:ln>
            </p:spPr>
            <p:txBody>
              <a:bodyPr/>
              <a:lstStyle/>
              <a:p>
                <a:endParaRPr lang="it-IT">
                  <a:latin typeface="Verdana" pitchFamily="34" charset="0"/>
                </a:endParaRPr>
              </a:p>
            </p:txBody>
          </p:sp>
          <p:sp>
            <p:nvSpPr>
              <p:cNvPr id="4157" name="AutoShape 50"/>
              <p:cNvSpPr>
                <a:spLocks noChangeArrowheads="1"/>
              </p:cNvSpPr>
              <p:nvPr/>
            </p:nvSpPr>
            <p:spPr bwMode="auto">
              <a:xfrm>
                <a:off x="14635" y="8342"/>
                <a:ext cx="1205" cy="1139"/>
              </a:xfrm>
              <a:prstGeom prst="irregularSeal1">
                <a:avLst/>
              </a:prstGeom>
              <a:gradFill rotWithShape="0">
                <a:gsLst>
                  <a:gs pos="0">
                    <a:srgbClr val="764700"/>
                  </a:gs>
                  <a:gs pos="100000">
                    <a:srgbClr val="FF9900"/>
                  </a:gs>
                </a:gsLst>
                <a:path path="shape">
                  <a:fillToRect l="50000" t="50000" r="50000" b="50000"/>
                </a:path>
              </a:gradFill>
              <a:ln w="9525">
                <a:solidFill>
                  <a:srgbClr val="000000"/>
                </a:solidFill>
                <a:miter lim="800000"/>
                <a:headEnd/>
                <a:tailEnd/>
              </a:ln>
            </p:spPr>
            <p:txBody>
              <a:bodyPr/>
              <a:lstStyle/>
              <a:p>
                <a:endParaRPr lang="it-IT">
                  <a:latin typeface="Verdana" pitchFamily="34" charset="0"/>
                </a:endParaRPr>
              </a:p>
            </p:txBody>
          </p:sp>
        </p:grpSp>
        <p:sp>
          <p:nvSpPr>
            <p:cNvPr id="4113" name="Text Box 51"/>
            <p:cNvSpPr txBox="1">
              <a:spLocks noChangeArrowheads="1"/>
            </p:cNvSpPr>
            <p:nvPr/>
          </p:nvSpPr>
          <p:spPr bwMode="auto">
            <a:xfrm>
              <a:off x="4715" y="3393"/>
              <a:ext cx="901" cy="344"/>
            </a:xfrm>
            <a:prstGeom prst="rect">
              <a:avLst/>
            </a:prstGeom>
            <a:noFill/>
            <a:ln w="9525">
              <a:noFill/>
              <a:miter lim="800000"/>
              <a:headEnd/>
              <a:tailEnd/>
            </a:ln>
          </p:spPr>
          <p:txBody>
            <a:bodyPr/>
            <a:lstStyle/>
            <a:p>
              <a:pPr eaLnBrk="0" hangingPunct="0"/>
              <a:r>
                <a:rPr lang="en-US" sz="2000" b="1"/>
                <a:t>Incidente</a:t>
              </a:r>
            </a:p>
          </p:txBody>
        </p:sp>
        <p:sp>
          <p:nvSpPr>
            <p:cNvPr id="4114" name="Line 52"/>
            <p:cNvSpPr>
              <a:spLocks noChangeShapeType="1"/>
            </p:cNvSpPr>
            <p:nvPr/>
          </p:nvSpPr>
          <p:spPr bwMode="auto">
            <a:xfrm>
              <a:off x="812" y="2395"/>
              <a:ext cx="188" cy="22"/>
            </a:xfrm>
            <a:prstGeom prst="line">
              <a:avLst/>
            </a:prstGeom>
            <a:noFill/>
            <a:ln w="76200">
              <a:solidFill>
                <a:srgbClr val="000099"/>
              </a:solidFill>
              <a:round/>
              <a:headEnd/>
              <a:tailEnd/>
            </a:ln>
          </p:spPr>
          <p:txBody>
            <a:bodyPr/>
            <a:lstStyle/>
            <a:p>
              <a:endParaRPr lang="it-IT"/>
            </a:p>
          </p:txBody>
        </p:sp>
        <p:sp>
          <p:nvSpPr>
            <p:cNvPr id="4115" name="Line 53"/>
            <p:cNvSpPr>
              <a:spLocks noChangeShapeType="1"/>
            </p:cNvSpPr>
            <p:nvPr/>
          </p:nvSpPr>
          <p:spPr bwMode="auto">
            <a:xfrm>
              <a:off x="1082" y="2429"/>
              <a:ext cx="411" cy="69"/>
            </a:xfrm>
            <a:prstGeom prst="line">
              <a:avLst/>
            </a:prstGeom>
            <a:noFill/>
            <a:ln w="76200">
              <a:solidFill>
                <a:srgbClr val="000099"/>
              </a:solidFill>
              <a:round/>
              <a:headEnd/>
              <a:tailEnd/>
            </a:ln>
          </p:spPr>
          <p:txBody>
            <a:bodyPr/>
            <a:lstStyle/>
            <a:p>
              <a:endParaRPr lang="it-IT"/>
            </a:p>
          </p:txBody>
        </p:sp>
        <p:sp>
          <p:nvSpPr>
            <p:cNvPr id="4116" name="Line 54"/>
            <p:cNvSpPr>
              <a:spLocks noChangeShapeType="1"/>
            </p:cNvSpPr>
            <p:nvPr/>
          </p:nvSpPr>
          <p:spPr bwMode="auto">
            <a:xfrm>
              <a:off x="1857" y="2555"/>
              <a:ext cx="153" cy="35"/>
            </a:xfrm>
            <a:prstGeom prst="line">
              <a:avLst/>
            </a:prstGeom>
            <a:noFill/>
            <a:ln w="76200">
              <a:solidFill>
                <a:srgbClr val="000099"/>
              </a:solidFill>
              <a:round/>
              <a:headEnd/>
              <a:tailEnd/>
            </a:ln>
          </p:spPr>
          <p:txBody>
            <a:bodyPr/>
            <a:lstStyle/>
            <a:p>
              <a:endParaRPr lang="it-IT"/>
            </a:p>
          </p:txBody>
        </p:sp>
        <p:sp>
          <p:nvSpPr>
            <p:cNvPr id="4117" name="Line 55"/>
            <p:cNvSpPr>
              <a:spLocks noChangeShapeType="1"/>
            </p:cNvSpPr>
            <p:nvPr/>
          </p:nvSpPr>
          <p:spPr bwMode="auto">
            <a:xfrm>
              <a:off x="2503" y="2659"/>
              <a:ext cx="94" cy="23"/>
            </a:xfrm>
            <a:prstGeom prst="line">
              <a:avLst/>
            </a:prstGeom>
            <a:noFill/>
            <a:ln w="76200">
              <a:solidFill>
                <a:srgbClr val="000099"/>
              </a:solidFill>
              <a:round/>
              <a:headEnd/>
              <a:tailEnd/>
            </a:ln>
          </p:spPr>
          <p:txBody>
            <a:bodyPr/>
            <a:lstStyle/>
            <a:p>
              <a:endParaRPr lang="it-IT"/>
            </a:p>
          </p:txBody>
        </p:sp>
        <p:sp>
          <p:nvSpPr>
            <p:cNvPr id="4118" name="Line 56"/>
            <p:cNvSpPr>
              <a:spLocks noChangeShapeType="1"/>
            </p:cNvSpPr>
            <p:nvPr/>
          </p:nvSpPr>
          <p:spPr bwMode="auto">
            <a:xfrm>
              <a:off x="2879" y="2717"/>
              <a:ext cx="763" cy="148"/>
            </a:xfrm>
            <a:prstGeom prst="line">
              <a:avLst/>
            </a:prstGeom>
            <a:noFill/>
            <a:ln w="76200">
              <a:solidFill>
                <a:srgbClr val="000099"/>
              </a:solidFill>
              <a:round/>
              <a:headEnd/>
              <a:tailEnd/>
            </a:ln>
          </p:spPr>
          <p:txBody>
            <a:bodyPr/>
            <a:lstStyle/>
            <a:p>
              <a:endParaRPr lang="it-IT"/>
            </a:p>
          </p:txBody>
        </p:sp>
        <p:sp>
          <p:nvSpPr>
            <p:cNvPr id="4119" name="Line 57"/>
            <p:cNvSpPr>
              <a:spLocks noChangeShapeType="1"/>
            </p:cNvSpPr>
            <p:nvPr/>
          </p:nvSpPr>
          <p:spPr bwMode="auto">
            <a:xfrm>
              <a:off x="3935" y="2900"/>
              <a:ext cx="329" cy="58"/>
            </a:xfrm>
            <a:prstGeom prst="line">
              <a:avLst/>
            </a:prstGeom>
            <a:noFill/>
            <a:ln w="76200">
              <a:solidFill>
                <a:srgbClr val="000099"/>
              </a:solidFill>
              <a:round/>
              <a:headEnd/>
              <a:tailEnd/>
            </a:ln>
          </p:spPr>
          <p:txBody>
            <a:bodyPr/>
            <a:lstStyle/>
            <a:p>
              <a:endParaRPr lang="it-IT"/>
            </a:p>
          </p:txBody>
        </p:sp>
        <p:sp>
          <p:nvSpPr>
            <p:cNvPr id="4120" name="Line 58"/>
            <p:cNvSpPr>
              <a:spLocks noChangeShapeType="1"/>
            </p:cNvSpPr>
            <p:nvPr/>
          </p:nvSpPr>
          <p:spPr bwMode="auto">
            <a:xfrm>
              <a:off x="4722" y="3038"/>
              <a:ext cx="493" cy="92"/>
            </a:xfrm>
            <a:prstGeom prst="line">
              <a:avLst/>
            </a:prstGeom>
            <a:noFill/>
            <a:ln w="76200">
              <a:solidFill>
                <a:srgbClr val="000099"/>
              </a:solidFill>
              <a:round/>
              <a:headEnd/>
              <a:tailEnd type="triangle" w="med" len="med"/>
            </a:ln>
          </p:spPr>
          <p:txBody>
            <a:bodyPr/>
            <a:lstStyle/>
            <a:p>
              <a:endParaRPr lang="it-IT"/>
            </a:p>
          </p:txBody>
        </p:sp>
        <p:sp>
          <p:nvSpPr>
            <p:cNvPr id="4121" name="Line 59"/>
            <p:cNvSpPr>
              <a:spLocks noChangeShapeType="1"/>
            </p:cNvSpPr>
            <p:nvPr/>
          </p:nvSpPr>
          <p:spPr bwMode="auto">
            <a:xfrm>
              <a:off x="1164" y="2682"/>
              <a:ext cx="329" cy="161"/>
            </a:xfrm>
            <a:prstGeom prst="line">
              <a:avLst/>
            </a:prstGeom>
            <a:noFill/>
            <a:ln w="76200">
              <a:solidFill>
                <a:srgbClr val="000099"/>
              </a:solidFill>
              <a:round/>
              <a:headEnd/>
              <a:tailEnd/>
            </a:ln>
          </p:spPr>
          <p:txBody>
            <a:bodyPr/>
            <a:lstStyle/>
            <a:p>
              <a:endParaRPr lang="it-IT"/>
            </a:p>
          </p:txBody>
        </p:sp>
        <p:sp>
          <p:nvSpPr>
            <p:cNvPr id="4122" name="Line 60"/>
            <p:cNvSpPr>
              <a:spLocks noChangeShapeType="1"/>
            </p:cNvSpPr>
            <p:nvPr/>
          </p:nvSpPr>
          <p:spPr bwMode="auto">
            <a:xfrm>
              <a:off x="1599" y="2889"/>
              <a:ext cx="411" cy="207"/>
            </a:xfrm>
            <a:prstGeom prst="line">
              <a:avLst/>
            </a:prstGeom>
            <a:noFill/>
            <a:ln w="76200">
              <a:solidFill>
                <a:srgbClr val="000099"/>
              </a:solidFill>
              <a:round/>
              <a:headEnd/>
              <a:tailEnd/>
            </a:ln>
          </p:spPr>
          <p:txBody>
            <a:bodyPr/>
            <a:lstStyle/>
            <a:p>
              <a:endParaRPr lang="it-IT"/>
            </a:p>
          </p:txBody>
        </p:sp>
        <p:sp>
          <p:nvSpPr>
            <p:cNvPr id="4123" name="Line 61"/>
            <p:cNvSpPr>
              <a:spLocks noChangeShapeType="1"/>
            </p:cNvSpPr>
            <p:nvPr/>
          </p:nvSpPr>
          <p:spPr bwMode="auto">
            <a:xfrm flipH="1">
              <a:off x="1587" y="3107"/>
              <a:ext cx="411" cy="425"/>
            </a:xfrm>
            <a:prstGeom prst="line">
              <a:avLst/>
            </a:prstGeom>
            <a:noFill/>
            <a:ln w="76200">
              <a:solidFill>
                <a:srgbClr val="000099"/>
              </a:solidFill>
              <a:round/>
              <a:headEnd/>
              <a:tailEnd type="triangle" w="med" len="med"/>
            </a:ln>
          </p:spPr>
          <p:txBody>
            <a:bodyPr/>
            <a:lstStyle/>
            <a:p>
              <a:endParaRPr lang="it-IT"/>
            </a:p>
          </p:txBody>
        </p:sp>
        <p:sp>
          <p:nvSpPr>
            <p:cNvPr id="4124" name="Line 62"/>
            <p:cNvSpPr>
              <a:spLocks noChangeShapeType="1"/>
            </p:cNvSpPr>
            <p:nvPr/>
          </p:nvSpPr>
          <p:spPr bwMode="auto">
            <a:xfrm>
              <a:off x="683" y="2441"/>
              <a:ext cx="317" cy="161"/>
            </a:xfrm>
            <a:prstGeom prst="line">
              <a:avLst/>
            </a:prstGeom>
            <a:noFill/>
            <a:ln w="76200">
              <a:solidFill>
                <a:srgbClr val="000099"/>
              </a:solidFill>
              <a:round/>
              <a:headEnd/>
              <a:tailEnd/>
            </a:ln>
          </p:spPr>
          <p:txBody>
            <a:bodyPr/>
            <a:lstStyle/>
            <a:p>
              <a:endParaRPr lang="it-IT"/>
            </a:p>
          </p:txBody>
        </p:sp>
        <p:sp>
          <p:nvSpPr>
            <p:cNvPr id="4125" name="Line 63"/>
            <p:cNvSpPr>
              <a:spLocks noChangeShapeType="1"/>
            </p:cNvSpPr>
            <p:nvPr/>
          </p:nvSpPr>
          <p:spPr bwMode="auto">
            <a:xfrm>
              <a:off x="636" y="2555"/>
              <a:ext cx="354" cy="391"/>
            </a:xfrm>
            <a:prstGeom prst="line">
              <a:avLst/>
            </a:prstGeom>
            <a:noFill/>
            <a:ln w="76200">
              <a:solidFill>
                <a:srgbClr val="000099"/>
              </a:solidFill>
              <a:round/>
              <a:headEnd/>
              <a:tailEnd/>
            </a:ln>
          </p:spPr>
          <p:txBody>
            <a:bodyPr/>
            <a:lstStyle/>
            <a:p>
              <a:endParaRPr lang="it-IT"/>
            </a:p>
          </p:txBody>
        </p:sp>
        <p:sp>
          <p:nvSpPr>
            <p:cNvPr id="4126" name="Line 64"/>
            <p:cNvSpPr>
              <a:spLocks noChangeShapeType="1"/>
            </p:cNvSpPr>
            <p:nvPr/>
          </p:nvSpPr>
          <p:spPr bwMode="auto">
            <a:xfrm flipH="1">
              <a:off x="554" y="2946"/>
              <a:ext cx="446" cy="367"/>
            </a:xfrm>
            <a:prstGeom prst="line">
              <a:avLst/>
            </a:prstGeom>
            <a:noFill/>
            <a:ln w="76200">
              <a:solidFill>
                <a:srgbClr val="000099"/>
              </a:solidFill>
              <a:round/>
              <a:headEnd/>
              <a:tailEnd type="triangle" w="med" len="med"/>
            </a:ln>
          </p:spPr>
          <p:txBody>
            <a:bodyPr/>
            <a:lstStyle/>
            <a:p>
              <a:endParaRPr lang="it-IT"/>
            </a:p>
          </p:txBody>
        </p:sp>
        <p:sp>
          <p:nvSpPr>
            <p:cNvPr id="4127" name="WordArt 65"/>
            <p:cNvSpPr>
              <a:spLocks noChangeArrowheads="1" noChangeShapeType="1" noTextEdit="1"/>
            </p:cNvSpPr>
            <p:nvPr/>
          </p:nvSpPr>
          <p:spPr bwMode="auto">
            <a:xfrm>
              <a:off x="280" y="3452"/>
              <a:ext cx="726" cy="507"/>
            </a:xfrm>
            <a:prstGeom prst="rect">
              <a:avLst/>
            </a:prstGeom>
          </p:spPr>
          <p:txBody>
            <a:bodyPr wrap="none" fromWordArt="1">
              <a:prstTxWarp prst="textSlantUp">
                <a:avLst>
                  <a:gd name="adj" fmla="val 71431"/>
                </a:avLst>
              </a:prstTxWarp>
            </a:bodyPr>
            <a:lstStyle/>
            <a:p>
              <a:r>
                <a:rPr lang="it-IT" sz="2000" kern="10">
                  <a:ln w="9525">
                    <a:solidFill>
                      <a:srgbClr val="000000"/>
                    </a:solidFill>
                    <a:round/>
                    <a:headEnd/>
                    <a:tailEnd/>
                  </a:ln>
                  <a:solidFill>
                    <a:srgbClr val="000000"/>
                  </a:solidFill>
                  <a:latin typeface="Arial"/>
                  <a:cs typeface="Arial"/>
                </a:rPr>
                <a:t>Istituzione</a:t>
              </a:r>
            </a:p>
          </p:txBody>
        </p:sp>
        <p:sp>
          <p:nvSpPr>
            <p:cNvPr id="4128" name="WordArt 66"/>
            <p:cNvSpPr>
              <a:spLocks noChangeArrowheads="1" noChangeShapeType="1" noTextEdit="1"/>
            </p:cNvSpPr>
            <p:nvPr/>
          </p:nvSpPr>
          <p:spPr bwMode="auto">
            <a:xfrm>
              <a:off x="681" y="3412"/>
              <a:ext cx="838" cy="638"/>
            </a:xfrm>
            <a:prstGeom prst="rect">
              <a:avLst/>
            </a:prstGeom>
          </p:spPr>
          <p:txBody>
            <a:bodyPr wrap="none" fromWordArt="1">
              <a:prstTxWarp prst="textSlantUp">
                <a:avLst>
                  <a:gd name="adj" fmla="val 71431"/>
                </a:avLst>
              </a:prstTxWarp>
            </a:bodyPr>
            <a:lstStyle/>
            <a:p>
              <a:r>
                <a:rPr lang="it-IT" sz="2000" kern="10">
                  <a:ln w="9525">
                    <a:solidFill>
                      <a:srgbClr val="000000"/>
                    </a:solidFill>
                    <a:round/>
                    <a:headEnd/>
                    <a:tailEnd/>
                  </a:ln>
                  <a:solidFill>
                    <a:srgbClr val="000000"/>
                  </a:solidFill>
                  <a:latin typeface="Arial"/>
                  <a:cs typeface="Arial"/>
                </a:rPr>
                <a:t>Organizzazione</a:t>
              </a:r>
            </a:p>
          </p:txBody>
        </p:sp>
        <p:sp>
          <p:nvSpPr>
            <p:cNvPr id="4129" name="WordArt 67"/>
            <p:cNvSpPr>
              <a:spLocks noChangeArrowheads="1" noChangeShapeType="1" noTextEdit="1"/>
            </p:cNvSpPr>
            <p:nvPr/>
          </p:nvSpPr>
          <p:spPr bwMode="auto">
            <a:xfrm>
              <a:off x="1334" y="3447"/>
              <a:ext cx="670" cy="472"/>
            </a:xfrm>
            <a:prstGeom prst="rect">
              <a:avLst/>
            </a:prstGeom>
          </p:spPr>
          <p:txBody>
            <a:bodyPr wrap="none" fromWordArt="1">
              <a:prstTxWarp prst="textSlantUp">
                <a:avLst>
                  <a:gd name="adj" fmla="val 71431"/>
                </a:avLst>
              </a:prstTxWarp>
            </a:bodyPr>
            <a:lstStyle/>
            <a:p>
              <a:r>
                <a:rPr lang="it-IT" sz="2000" kern="10">
                  <a:ln w="9525">
                    <a:solidFill>
                      <a:srgbClr val="000000"/>
                    </a:solidFill>
                    <a:round/>
                    <a:headEnd/>
                    <a:tailEnd/>
                  </a:ln>
                  <a:solidFill>
                    <a:srgbClr val="000000"/>
                  </a:solidFill>
                  <a:latin typeface="Arial"/>
                  <a:cs typeface="Arial"/>
                </a:rPr>
                <a:t>Professione</a:t>
              </a:r>
            </a:p>
          </p:txBody>
        </p:sp>
        <p:sp>
          <p:nvSpPr>
            <p:cNvPr id="4130" name="WordArt 68"/>
            <p:cNvSpPr>
              <a:spLocks noChangeArrowheads="1" noChangeShapeType="1" noTextEdit="1"/>
            </p:cNvSpPr>
            <p:nvPr/>
          </p:nvSpPr>
          <p:spPr bwMode="auto">
            <a:xfrm>
              <a:off x="2149" y="3448"/>
              <a:ext cx="445" cy="329"/>
            </a:xfrm>
            <a:prstGeom prst="rect">
              <a:avLst/>
            </a:prstGeom>
          </p:spPr>
          <p:txBody>
            <a:bodyPr wrap="none" fromWordArt="1">
              <a:prstTxWarp prst="textSlantUp">
                <a:avLst>
                  <a:gd name="adj" fmla="val 71431"/>
                </a:avLst>
              </a:prstTxWarp>
            </a:bodyPr>
            <a:lstStyle/>
            <a:p>
              <a:r>
                <a:rPr lang="it-IT" sz="2000" kern="10">
                  <a:ln w="9525">
                    <a:solidFill>
                      <a:srgbClr val="000000"/>
                    </a:solidFill>
                    <a:round/>
                    <a:headEnd/>
                    <a:tailEnd/>
                  </a:ln>
                  <a:solidFill>
                    <a:srgbClr val="000000"/>
                  </a:solidFill>
                  <a:latin typeface="Arial"/>
                  <a:cs typeface="Arial"/>
                </a:rPr>
                <a:t>Team</a:t>
              </a:r>
            </a:p>
          </p:txBody>
        </p:sp>
        <p:sp>
          <p:nvSpPr>
            <p:cNvPr id="4131" name="WordArt 69"/>
            <p:cNvSpPr>
              <a:spLocks noChangeArrowheads="1" noChangeShapeType="1" noTextEdit="1"/>
            </p:cNvSpPr>
            <p:nvPr/>
          </p:nvSpPr>
          <p:spPr bwMode="auto">
            <a:xfrm>
              <a:off x="3035" y="3453"/>
              <a:ext cx="656" cy="494"/>
            </a:xfrm>
            <a:prstGeom prst="rect">
              <a:avLst/>
            </a:prstGeom>
          </p:spPr>
          <p:txBody>
            <a:bodyPr wrap="none" fromWordArt="1">
              <a:prstTxWarp prst="textSlantUp">
                <a:avLst>
                  <a:gd name="adj" fmla="val 71431"/>
                </a:avLst>
              </a:prstTxWarp>
            </a:bodyPr>
            <a:lstStyle/>
            <a:p>
              <a:r>
                <a:rPr lang="it-IT" sz="2000" kern="10">
                  <a:ln w="9525">
                    <a:solidFill>
                      <a:srgbClr val="000000"/>
                    </a:solidFill>
                    <a:round/>
                    <a:headEnd/>
                    <a:tailEnd/>
                  </a:ln>
                  <a:solidFill>
                    <a:srgbClr val="000000"/>
                  </a:solidFill>
                  <a:latin typeface="Arial"/>
                  <a:cs typeface="Arial"/>
                </a:rPr>
                <a:t>Individuo</a:t>
              </a:r>
            </a:p>
          </p:txBody>
        </p:sp>
        <p:sp>
          <p:nvSpPr>
            <p:cNvPr id="4132" name="WordArt 70"/>
            <p:cNvSpPr>
              <a:spLocks noChangeArrowheads="1" noChangeShapeType="1" noTextEdit="1"/>
            </p:cNvSpPr>
            <p:nvPr/>
          </p:nvSpPr>
          <p:spPr bwMode="auto">
            <a:xfrm>
              <a:off x="3650" y="3479"/>
              <a:ext cx="635" cy="480"/>
            </a:xfrm>
            <a:prstGeom prst="rect">
              <a:avLst/>
            </a:prstGeom>
          </p:spPr>
          <p:txBody>
            <a:bodyPr wrap="none" fromWordArt="1">
              <a:prstTxWarp prst="textSlantUp">
                <a:avLst>
                  <a:gd name="adj" fmla="val 71431"/>
                </a:avLst>
              </a:prstTxWarp>
            </a:bodyPr>
            <a:lstStyle/>
            <a:p>
              <a:r>
                <a:rPr lang="it-IT" sz="2000" kern="10">
                  <a:ln w="9525">
                    <a:solidFill>
                      <a:srgbClr val="000000"/>
                    </a:solidFill>
                    <a:round/>
                    <a:headEnd/>
                    <a:tailEnd/>
                  </a:ln>
                  <a:solidFill>
                    <a:srgbClr val="000000"/>
                  </a:solidFill>
                  <a:latin typeface="Arial"/>
                  <a:cs typeface="Arial"/>
                </a:rPr>
                <a:t>Tecnologia</a:t>
              </a:r>
            </a:p>
          </p:txBody>
        </p:sp>
        <p:sp>
          <p:nvSpPr>
            <p:cNvPr id="4133" name="Line 71"/>
            <p:cNvSpPr>
              <a:spLocks noChangeShapeType="1"/>
            </p:cNvSpPr>
            <p:nvPr/>
          </p:nvSpPr>
          <p:spPr bwMode="auto">
            <a:xfrm flipV="1">
              <a:off x="1166" y="1374"/>
              <a:ext cx="0" cy="974"/>
            </a:xfrm>
            <a:prstGeom prst="line">
              <a:avLst/>
            </a:prstGeom>
            <a:noFill/>
            <a:ln w="9525">
              <a:solidFill>
                <a:srgbClr val="000000"/>
              </a:solidFill>
              <a:round/>
              <a:headEnd type="oval" w="med" len="med"/>
              <a:tailEnd/>
            </a:ln>
          </p:spPr>
          <p:txBody>
            <a:bodyPr/>
            <a:lstStyle/>
            <a:p>
              <a:endParaRPr lang="it-IT"/>
            </a:p>
          </p:txBody>
        </p:sp>
        <p:sp>
          <p:nvSpPr>
            <p:cNvPr id="4134" name="Line 72"/>
            <p:cNvSpPr>
              <a:spLocks noChangeShapeType="1"/>
            </p:cNvSpPr>
            <p:nvPr/>
          </p:nvSpPr>
          <p:spPr bwMode="auto">
            <a:xfrm flipV="1">
              <a:off x="1477" y="1786"/>
              <a:ext cx="1" cy="390"/>
            </a:xfrm>
            <a:prstGeom prst="line">
              <a:avLst/>
            </a:prstGeom>
            <a:noFill/>
            <a:ln w="9525">
              <a:solidFill>
                <a:srgbClr val="000000"/>
              </a:solidFill>
              <a:round/>
              <a:headEnd type="oval" w="med" len="med"/>
              <a:tailEnd/>
            </a:ln>
          </p:spPr>
          <p:txBody>
            <a:bodyPr/>
            <a:lstStyle/>
            <a:p>
              <a:endParaRPr lang="it-IT"/>
            </a:p>
          </p:txBody>
        </p:sp>
        <p:sp>
          <p:nvSpPr>
            <p:cNvPr id="4135" name="Line 73"/>
            <p:cNvSpPr>
              <a:spLocks noChangeShapeType="1"/>
            </p:cNvSpPr>
            <p:nvPr/>
          </p:nvSpPr>
          <p:spPr bwMode="auto">
            <a:xfrm flipV="1">
              <a:off x="1982" y="1511"/>
              <a:ext cx="1" cy="734"/>
            </a:xfrm>
            <a:prstGeom prst="line">
              <a:avLst/>
            </a:prstGeom>
            <a:noFill/>
            <a:ln w="9525">
              <a:solidFill>
                <a:srgbClr val="000000"/>
              </a:solidFill>
              <a:round/>
              <a:headEnd type="oval" w="med" len="med"/>
              <a:tailEnd/>
            </a:ln>
          </p:spPr>
          <p:txBody>
            <a:bodyPr/>
            <a:lstStyle/>
            <a:p>
              <a:endParaRPr lang="it-IT"/>
            </a:p>
          </p:txBody>
        </p:sp>
        <p:sp>
          <p:nvSpPr>
            <p:cNvPr id="4136" name="Line 74"/>
            <p:cNvSpPr>
              <a:spLocks noChangeShapeType="1"/>
            </p:cNvSpPr>
            <p:nvPr/>
          </p:nvSpPr>
          <p:spPr bwMode="auto">
            <a:xfrm flipV="1">
              <a:off x="2362" y="1843"/>
              <a:ext cx="0" cy="426"/>
            </a:xfrm>
            <a:prstGeom prst="line">
              <a:avLst/>
            </a:prstGeom>
            <a:noFill/>
            <a:ln w="9525">
              <a:solidFill>
                <a:srgbClr val="000000"/>
              </a:solidFill>
              <a:round/>
              <a:headEnd type="oval" w="med" len="med"/>
              <a:tailEnd/>
            </a:ln>
          </p:spPr>
          <p:txBody>
            <a:bodyPr/>
            <a:lstStyle/>
            <a:p>
              <a:endParaRPr lang="it-IT"/>
            </a:p>
          </p:txBody>
        </p:sp>
        <p:sp>
          <p:nvSpPr>
            <p:cNvPr id="4137" name="Line 75"/>
            <p:cNvSpPr>
              <a:spLocks noChangeShapeType="1"/>
            </p:cNvSpPr>
            <p:nvPr/>
          </p:nvSpPr>
          <p:spPr bwMode="auto">
            <a:xfrm flipH="1" flipV="1">
              <a:off x="3106" y="1692"/>
              <a:ext cx="5" cy="484"/>
            </a:xfrm>
            <a:prstGeom prst="line">
              <a:avLst/>
            </a:prstGeom>
            <a:noFill/>
            <a:ln w="9525">
              <a:solidFill>
                <a:srgbClr val="000000"/>
              </a:solidFill>
              <a:round/>
              <a:headEnd type="oval" w="med" len="med"/>
              <a:tailEnd/>
            </a:ln>
          </p:spPr>
          <p:txBody>
            <a:bodyPr/>
            <a:lstStyle/>
            <a:p>
              <a:endParaRPr lang="it-IT"/>
            </a:p>
          </p:txBody>
        </p:sp>
        <p:sp>
          <p:nvSpPr>
            <p:cNvPr id="4138" name="Line 76"/>
            <p:cNvSpPr>
              <a:spLocks noChangeShapeType="1"/>
            </p:cNvSpPr>
            <p:nvPr/>
          </p:nvSpPr>
          <p:spPr bwMode="auto">
            <a:xfrm flipV="1">
              <a:off x="3771" y="1511"/>
              <a:ext cx="0" cy="930"/>
            </a:xfrm>
            <a:prstGeom prst="line">
              <a:avLst/>
            </a:prstGeom>
            <a:noFill/>
            <a:ln w="9525">
              <a:solidFill>
                <a:srgbClr val="000000"/>
              </a:solidFill>
              <a:round/>
              <a:headEnd type="oval" w="med" len="med"/>
              <a:tailEnd/>
            </a:ln>
          </p:spPr>
          <p:txBody>
            <a:bodyPr/>
            <a:lstStyle/>
            <a:p>
              <a:endParaRPr lang="it-IT"/>
            </a:p>
          </p:txBody>
        </p:sp>
        <p:sp>
          <p:nvSpPr>
            <p:cNvPr id="4139" name="Line 77"/>
            <p:cNvSpPr>
              <a:spLocks noChangeShapeType="1"/>
            </p:cNvSpPr>
            <p:nvPr/>
          </p:nvSpPr>
          <p:spPr bwMode="auto">
            <a:xfrm flipV="1">
              <a:off x="4484" y="1822"/>
              <a:ext cx="13" cy="826"/>
            </a:xfrm>
            <a:prstGeom prst="line">
              <a:avLst/>
            </a:prstGeom>
            <a:noFill/>
            <a:ln w="9525">
              <a:solidFill>
                <a:srgbClr val="000000"/>
              </a:solidFill>
              <a:round/>
              <a:headEnd type="oval" w="med" len="med"/>
              <a:tailEnd/>
            </a:ln>
          </p:spPr>
          <p:txBody>
            <a:bodyPr/>
            <a:lstStyle/>
            <a:p>
              <a:endParaRPr lang="it-IT"/>
            </a:p>
          </p:txBody>
        </p:sp>
        <p:sp>
          <p:nvSpPr>
            <p:cNvPr id="4140" name="Text Box 78"/>
            <p:cNvSpPr txBox="1">
              <a:spLocks noChangeArrowheads="1"/>
            </p:cNvSpPr>
            <p:nvPr/>
          </p:nvSpPr>
          <p:spPr bwMode="auto">
            <a:xfrm>
              <a:off x="171" y="1193"/>
              <a:ext cx="1320" cy="356"/>
            </a:xfrm>
            <a:prstGeom prst="rect">
              <a:avLst/>
            </a:prstGeom>
            <a:noFill/>
            <a:ln w="9525">
              <a:noFill/>
              <a:miter lim="800000"/>
              <a:headEnd/>
              <a:tailEnd/>
            </a:ln>
          </p:spPr>
          <p:txBody>
            <a:bodyPr/>
            <a:lstStyle/>
            <a:p>
              <a:pPr eaLnBrk="0" hangingPunct="0"/>
              <a:r>
                <a:rPr lang="en-US" sz="1400" b="1"/>
                <a:t>Procedure incomplete</a:t>
              </a:r>
            </a:p>
          </p:txBody>
        </p:sp>
        <p:sp>
          <p:nvSpPr>
            <p:cNvPr id="4141" name="Text Box 79"/>
            <p:cNvSpPr txBox="1">
              <a:spLocks noChangeArrowheads="1"/>
            </p:cNvSpPr>
            <p:nvPr/>
          </p:nvSpPr>
          <p:spPr bwMode="auto">
            <a:xfrm>
              <a:off x="1156" y="1465"/>
              <a:ext cx="879" cy="357"/>
            </a:xfrm>
            <a:prstGeom prst="rect">
              <a:avLst/>
            </a:prstGeom>
            <a:noFill/>
            <a:ln w="9525">
              <a:noFill/>
              <a:miter lim="800000"/>
              <a:headEnd/>
              <a:tailEnd/>
            </a:ln>
          </p:spPr>
          <p:txBody>
            <a:bodyPr/>
            <a:lstStyle/>
            <a:p>
              <a:pPr eaLnBrk="0" hangingPunct="0"/>
              <a:r>
                <a:rPr lang="en-US" sz="1400" b="1"/>
                <a:t>Messaggi discordanti</a:t>
              </a:r>
            </a:p>
          </p:txBody>
        </p:sp>
        <p:sp>
          <p:nvSpPr>
            <p:cNvPr id="4142" name="Text Box 80"/>
            <p:cNvSpPr txBox="1">
              <a:spLocks noChangeArrowheads="1"/>
            </p:cNvSpPr>
            <p:nvPr/>
          </p:nvSpPr>
          <p:spPr bwMode="auto">
            <a:xfrm>
              <a:off x="1632" y="1193"/>
              <a:ext cx="1248" cy="355"/>
            </a:xfrm>
            <a:prstGeom prst="rect">
              <a:avLst/>
            </a:prstGeom>
            <a:noFill/>
            <a:ln w="9525">
              <a:noFill/>
              <a:miter lim="800000"/>
              <a:headEnd/>
              <a:tailEnd/>
            </a:ln>
          </p:spPr>
          <p:txBody>
            <a:bodyPr/>
            <a:lstStyle/>
            <a:p>
              <a:pPr eaLnBrk="0" hangingPunct="0"/>
              <a:r>
                <a:rPr lang="en-US" sz="1400" b="1"/>
                <a:t>Stress legato </a:t>
              </a:r>
              <a:br>
                <a:rPr lang="en-US" sz="1400" b="1"/>
              </a:br>
              <a:r>
                <a:rPr lang="en-US" sz="1400" b="1"/>
                <a:t>alle performance</a:t>
              </a:r>
            </a:p>
          </p:txBody>
        </p:sp>
        <p:sp>
          <p:nvSpPr>
            <p:cNvPr id="4143" name="Text Box 81"/>
            <p:cNvSpPr txBox="1">
              <a:spLocks noChangeArrowheads="1"/>
            </p:cNvSpPr>
            <p:nvPr/>
          </p:nvSpPr>
          <p:spPr bwMode="auto">
            <a:xfrm>
              <a:off x="2060" y="1556"/>
              <a:ext cx="911" cy="356"/>
            </a:xfrm>
            <a:prstGeom prst="rect">
              <a:avLst/>
            </a:prstGeom>
            <a:noFill/>
            <a:ln w="9525">
              <a:noFill/>
              <a:miter lim="800000"/>
              <a:headEnd/>
              <a:tailEnd/>
            </a:ln>
          </p:spPr>
          <p:txBody>
            <a:bodyPr/>
            <a:lstStyle/>
            <a:p>
              <a:pPr eaLnBrk="0" hangingPunct="0"/>
              <a:r>
                <a:rPr lang="en-US" sz="1200" b="1" dirty="0" err="1"/>
                <a:t>Responsabilità</a:t>
              </a:r>
              <a:r>
                <a:rPr lang="en-US" sz="1200" b="1" dirty="0"/>
                <a:t> non </a:t>
              </a:r>
              <a:r>
                <a:rPr lang="en-US" sz="1200" b="1" dirty="0" err="1"/>
                <a:t>chiare</a:t>
              </a:r>
              <a:endParaRPr lang="en-US" sz="1200" b="1" dirty="0"/>
            </a:p>
          </p:txBody>
        </p:sp>
        <p:sp>
          <p:nvSpPr>
            <p:cNvPr id="4144" name="Text Box 82"/>
            <p:cNvSpPr txBox="1">
              <a:spLocks noChangeArrowheads="1"/>
            </p:cNvSpPr>
            <p:nvPr/>
          </p:nvSpPr>
          <p:spPr bwMode="auto">
            <a:xfrm>
              <a:off x="2781" y="1421"/>
              <a:ext cx="911" cy="407"/>
            </a:xfrm>
            <a:prstGeom prst="rect">
              <a:avLst/>
            </a:prstGeom>
            <a:noFill/>
            <a:ln w="9525">
              <a:noFill/>
              <a:miter lim="800000"/>
              <a:headEnd/>
              <a:tailEnd/>
            </a:ln>
          </p:spPr>
          <p:txBody>
            <a:bodyPr/>
            <a:lstStyle/>
            <a:p>
              <a:pPr eaLnBrk="0" hangingPunct="0"/>
              <a:r>
                <a:rPr lang="en-US" sz="1200" b="1"/>
                <a:t>Formazione inadeguata</a:t>
              </a:r>
            </a:p>
          </p:txBody>
        </p:sp>
        <p:sp>
          <p:nvSpPr>
            <p:cNvPr id="4145" name="Text Box 83"/>
            <p:cNvSpPr txBox="1">
              <a:spLocks noChangeArrowheads="1"/>
            </p:cNvSpPr>
            <p:nvPr/>
          </p:nvSpPr>
          <p:spPr bwMode="auto">
            <a:xfrm>
              <a:off x="3393" y="1296"/>
              <a:ext cx="912" cy="356"/>
            </a:xfrm>
            <a:prstGeom prst="rect">
              <a:avLst/>
            </a:prstGeom>
            <a:noFill/>
            <a:ln w="9525">
              <a:noFill/>
              <a:miter lim="800000"/>
              <a:headEnd/>
              <a:tailEnd/>
            </a:ln>
          </p:spPr>
          <p:txBody>
            <a:bodyPr/>
            <a:lstStyle/>
            <a:p>
              <a:pPr eaLnBrk="0" hangingPunct="0"/>
              <a:r>
                <a:rPr lang="en-US" sz="1400" b="1" dirty="0" err="1"/>
                <a:t>Distrazioni</a:t>
              </a:r>
              <a:endParaRPr lang="en-US" sz="1400" b="1" dirty="0"/>
            </a:p>
          </p:txBody>
        </p:sp>
        <p:sp>
          <p:nvSpPr>
            <p:cNvPr id="4146" name="Text Box 84"/>
            <p:cNvSpPr txBox="1">
              <a:spLocks noChangeArrowheads="1"/>
            </p:cNvSpPr>
            <p:nvPr/>
          </p:nvSpPr>
          <p:spPr bwMode="auto">
            <a:xfrm>
              <a:off x="4298" y="1193"/>
              <a:ext cx="1447" cy="357"/>
            </a:xfrm>
            <a:prstGeom prst="rect">
              <a:avLst/>
            </a:prstGeom>
            <a:noFill/>
            <a:ln w="9525">
              <a:noFill/>
              <a:miter lim="800000"/>
              <a:headEnd/>
              <a:tailEnd/>
            </a:ln>
          </p:spPr>
          <p:txBody>
            <a:bodyPr/>
            <a:lstStyle/>
            <a:p>
              <a:pPr eaLnBrk="0" hangingPunct="0"/>
              <a:r>
                <a:rPr lang="en-US" sz="1400" b="1" dirty="0" err="1"/>
                <a:t>Scarsa</a:t>
              </a:r>
              <a:r>
                <a:rPr lang="en-US" sz="1400" b="1" dirty="0"/>
                <a:t> </a:t>
              </a:r>
              <a:r>
                <a:rPr lang="en-US" sz="1400" b="1" dirty="0" err="1"/>
                <a:t>manutenzione</a:t>
              </a:r>
              <a:endParaRPr lang="en-US" sz="1400" b="1" dirty="0"/>
            </a:p>
          </p:txBody>
        </p:sp>
        <p:sp>
          <p:nvSpPr>
            <p:cNvPr id="4147" name="Text Box 85"/>
            <p:cNvSpPr txBox="1">
              <a:spLocks noChangeArrowheads="1"/>
            </p:cNvSpPr>
            <p:nvPr/>
          </p:nvSpPr>
          <p:spPr bwMode="auto">
            <a:xfrm>
              <a:off x="3990" y="1518"/>
              <a:ext cx="843" cy="355"/>
            </a:xfrm>
            <a:prstGeom prst="rect">
              <a:avLst/>
            </a:prstGeom>
            <a:noFill/>
            <a:ln w="9525">
              <a:noFill/>
              <a:miter lim="800000"/>
              <a:headEnd/>
              <a:tailEnd/>
            </a:ln>
          </p:spPr>
          <p:txBody>
            <a:bodyPr/>
            <a:lstStyle/>
            <a:p>
              <a:pPr eaLnBrk="0" hangingPunct="0"/>
              <a:r>
                <a:rPr lang="en-US" sz="1400" b="1"/>
                <a:t>Tecnologia</a:t>
              </a:r>
            </a:p>
            <a:p>
              <a:pPr eaLnBrk="0" hangingPunct="0"/>
              <a:r>
                <a:rPr lang="en-US" sz="1400" b="1"/>
                <a:t>inadegu</a:t>
              </a:r>
              <a:r>
                <a:rPr lang="en-US" sz="1400" b="1">
                  <a:latin typeface="Verdana" pitchFamily="34" charset="0"/>
                </a:rPr>
                <a:t>ata</a:t>
              </a:r>
            </a:p>
          </p:txBody>
        </p:sp>
        <p:sp>
          <p:nvSpPr>
            <p:cNvPr id="4148" name="Text Box 86"/>
            <p:cNvSpPr txBox="1">
              <a:spLocks noChangeArrowheads="1"/>
            </p:cNvSpPr>
            <p:nvPr/>
          </p:nvSpPr>
          <p:spPr bwMode="auto">
            <a:xfrm>
              <a:off x="4763" y="1419"/>
              <a:ext cx="1078" cy="505"/>
            </a:xfrm>
            <a:prstGeom prst="rect">
              <a:avLst/>
            </a:prstGeom>
            <a:noFill/>
            <a:ln w="9525">
              <a:noFill/>
              <a:miter lim="800000"/>
              <a:headEnd/>
              <a:tailEnd/>
            </a:ln>
          </p:spPr>
          <p:txBody>
            <a:bodyPr/>
            <a:lstStyle/>
            <a:p>
              <a:pPr eaLnBrk="0" hangingPunct="0"/>
              <a:r>
                <a:rPr lang="en-US" sz="2000" b="1">
                  <a:solidFill>
                    <a:srgbClr val="FF0000"/>
                  </a:solidFill>
                </a:rPr>
                <a:t>Fattori latenti</a:t>
              </a:r>
              <a:endParaRPr lang="en-US" sz="2600" b="1">
                <a:solidFill>
                  <a:srgbClr val="FF0000"/>
                </a:solidFill>
              </a:endParaRPr>
            </a:p>
          </p:txBody>
        </p:sp>
        <p:sp>
          <p:nvSpPr>
            <p:cNvPr id="4149" name="Line 87"/>
            <p:cNvSpPr>
              <a:spLocks noChangeShapeType="1"/>
            </p:cNvSpPr>
            <p:nvPr/>
          </p:nvSpPr>
          <p:spPr bwMode="auto">
            <a:xfrm flipH="1">
              <a:off x="1417" y="1147"/>
              <a:ext cx="157" cy="110"/>
            </a:xfrm>
            <a:prstGeom prst="line">
              <a:avLst/>
            </a:prstGeom>
            <a:noFill/>
            <a:ln w="38100">
              <a:solidFill>
                <a:srgbClr val="000000"/>
              </a:solidFill>
              <a:round/>
              <a:headEnd/>
              <a:tailEnd type="triangle" w="med" len="med"/>
            </a:ln>
          </p:spPr>
          <p:txBody>
            <a:bodyPr/>
            <a:lstStyle/>
            <a:p>
              <a:endParaRPr lang="it-IT"/>
            </a:p>
          </p:txBody>
        </p:sp>
        <p:sp>
          <p:nvSpPr>
            <p:cNvPr id="4150" name="Line 88"/>
            <p:cNvSpPr>
              <a:spLocks noChangeShapeType="1"/>
            </p:cNvSpPr>
            <p:nvPr/>
          </p:nvSpPr>
          <p:spPr bwMode="auto">
            <a:xfrm flipH="1">
              <a:off x="2653" y="1183"/>
              <a:ext cx="210" cy="191"/>
            </a:xfrm>
            <a:prstGeom prst="line">
              <a:avLst/>
            </a:prstGeom>
            <a:noFill/>
            <a:ln w="38100">
              <a:solidFill>
                <a:srgbClr val="000000"/>
              </a:solidFill>
              <a:round/>
              <a:headEnd/>
              <a:tailEnd type="triangle" w="med" len="med"/>
            </a:ln>
          </p:spPr>
          <p:txBody>
            <a:bodyPr/>
            <a:lstStyle/>
            <a:p>
              <a:endParaRPr lang="it-IT"/>
            </a:p>
          </p:txBody>
        </p:sp>
        <p:sp>
          <p:nvSpPr>
            <p:cNvPr id="4151" name="Line 89"/>
            <p:cNvSpPr>
              <a:spLocks noChangeShapeType="1"/>
            </p:cNvSpPr>
            <p:nvPr/>
          </p:nvSpPr>
          <p:spPr bwMode="auto">
            <a:xfrm>
              <a:off x="4104" y="1155"/>
              <a:ext cx="201" cy="100"/>
            </a:xfrm>
            <a:prstGeom prst="line">
              <a:avLst/>
            </a:prstGeom>
            <a:noFill/>
            <a:ln w="38100">
              <a:solidFill>
                <a:srgbClr val="000000"/>
              </a:solidFill>
              <a:round/>
              <a:headEnd/>
              <a:tailEnd type="triangle" w="med" len="med"/>
            </a:ln>
          </p:spPr>
          <p:txBody>
            <a:bodyPr/>
            <a:lstStyle/>
            <a:p>
              <a:endParaRPr lang="it-IT"/>
            </a:p>
          </p:txBody>
        </p:sp>
        <p:sp>
          <p:nvSpPr>
            <p:cNvPr id="4152" name="Text Box 90"/>
            <p:cNvSpPr txBox="1">
              <a:spLocks noChangeArrowheads="1"/>
            </p:cNvSpPr>
            <p:nvPr/>
          </p:nvSpPr>
          <p:spPr bwMode="auto">
            <a:xfrm>
              <a:off x="68" y="2727"/>
              <a:ext cx="816" cy="265"/>
            </a:xfrm>
            <a:prstGeom prst="rect">
              <a:avLst/>
            </a:prstGeom>
            <a:noFill/>
            <a:ln w="9525">
              <a:noFill/>
              <a:miter lim="800000"/>
              <a:headEnd/>
              <a:tailEnd/>
            </a:ln>
          </p:spPr>
          <p:txBody>
            <a:bodyPr/>
            <a:lstStyle/>
            <a:p>
              <a:pPr eaLnBrk="0" hangingPunct="0"/>
              <a:r>
                <a:rPr lang="en-US" b="1"/>
                <a:t>Il mondo</a:t>
              </a:r>
            </a:p>
          </p:txBody>
        </p:sp>
        <p:sp>
          <p:nvSpPr>
            <p:cNvPr id="4153" name="Line 91"/>
            <p:cNvSpPr>
              <a:spLocks noChangeShapeType="1"/>
            </p:cNvSpPr>
            <p:nvPr/>
          </p:nvSpPr>
          <p:spPr bwMode="auto">
            <a:xfrm>
              <a:off x="4761" y="1420"/>
              <a:ext cx="0" cy="767"/>
            </a:xfrm>
            <a:prstGeom prst="line">
              <a:avLst/>
            </a:prstGeom>
            <a:noFill/>
            <a:ln w="9525">
              <a:solidFill>
                <a:schemeClr val="tx1"/>
              </a:solidFill>
              <a:round/>
              <a:headEnd/>
              <a:tailEnd type="oval" w="med" len="med"/>
            </a:ln>
          </p:spPr>
          <p:txBody>
            <a:bodyPr/>
            <a:lstStyle/>
            <a:p>
              <a:endParaRPr lang="it-IT"/>
            </a:p>
          </p:txBody>
        </p:sp>
        <p:sp>
          <p:nvSpPr>
            <p:cNvPr id="4154" name="Text Box 92"/>
            <p:cNvSpPr txBox="1">
              <a:spLocks noChangeArrowheads="1"/>
            </p:cNvSpPr>
            <p:nvPr/>
          </p:nvSpPr>
          <p:spPr bwMode="auto">
            <a:xfrm>
              <a:off x="1338" y="785"/>
              <a:ext cx="3039" cy="352"/>
            </a:xfrm>
            <a:prstGeom prst="rect">
              <a:avLst/>
            </a:prstGeom>
            <a:noFill/>
            <a:ln w="9525">
              <a:noFill/>
              <a:miter lim="800000"/>
              <a:headEnd/>
              <a:tailEnd/>
            </a:ln>
          </p:spPr>
          <p:txBody>
            <a:bodyPr/>
            <a:lstStyle/>
            <a:p>
              <a:pPr algn="ctr" eaLnBrk="0" hangingPunct="0"/>
              <a:r>
                <a:rPr lang="en-US" b="1">
                  <a:solidFill>
                    <a:srgbClr val="336600"/>
                  </a:solidFill>
                  <a:latin typeface="Verdana" pitchFamily="34" charset="0"/>
                </a:rPr>
                <a:t>I BUCHI: </a:t>
              </a:r>
              <a:br>
                <a:rPr lang="en-US" b="1">
                  <a:solidFill>
                    <a:srgbClr val="336600"/>
                  </a:solidFill>
                  <a:latin typeface="Verdana" pitchFamily="34" charset="0"/>
                </a:rPr>
              </a:br>
              <a:r>
                <a:rPr lang="en-US" b="1">
                  <a:solidFill>
                    <a:srgbClr val="FF3300"/>
                  </a:solidFill>
                  <a:latin typeface="Verdana" pitchFamily="34" charset="0"/>
                </a:rPr>
                <a:t>Conflitto tra obiettivi e vincoli</a:t>
              </a:r>
              <a:endParaRPr lang="en-US">
                <a:solidFill>
                  <a:srgbClr val="FF3300"/>
                </a:solidFill>
                <a:latin typeface="Verdana" pitchFamily="34" charset="0"/>
              </a:endParaRPr>
            </a:p>
          </p:txBody>
        </p:sp>
      </p:grpSp>
      <p:sp>
        <p:nvSpPr>
          <p:cNvPr id="94" name="Rectangle 5"/>
          <p:cNvSpPr>
            <a:spLocks noGrp="1" noChangeArrowheads="1"/>
          </p:cNvSpPr>
          <p:nvPr>
            <p:ph type="title"/>
          </p:nvPr>
        </p:nvSpPr>
        <p:spPr>
          <a:xfrm>
            <a:off x="1835696" y="115888"/>
            <a:ext cx="4879444" cy="576808"/>
          </a:xfrm>
        </p:spPr>
        <p:txBody>
          <a:bodyPr>
            <a:normAutofit fontScale="90000"/>
          </a:bodyPr>
          <a:lstStyle/>
          <a:p>
            <a:r>
              <a:rPr lang="it-IT" sz="3600" b="1" dirty="0">
                <a:solidFill>
                  <a:srgbClr val="000066"/>
                </a:solidFill>
                <a:latin typeface="Comic Sans MS" pitchFamily="66" charset="0"/>
                <a:cs typeface="Arial" pitchFamily="34" charset="0"/>
              </a:rPr>
              <a:t>Schema di </a:t>
            </a:r>
            <a:r>
              <a:rPr lang="it-IT" sz="3600" b="1" dirty="0" err="1">
                <a:solidFill>
                  <a:srgbClr val="000066"/>
                </a:solidFill>
                <a:latin typeface="Comic Sans MS" pitchFamily="66" charset="0"/>
                <a:cs typeface="Arial" pitchFamily="34" charset="0"/>
              </a:rPr>
              <a:t>Reason</a:t>
            </a:r>
            <a:endParaRPr lang="it-IT" sz="3600" b="1" dirty="0">
              <a:solidFill>
                <a:srgbClr val="000066"/>
              </a:solidFill>
              <a:latin typeface="Comic Sans MS" pitchFamily="66" charset="0"/>
              <a:cs typeface="Arial" pitchFamily="34" charset="0"/>
            </a:endParaRPr>
          </a:p>
        </p:txBody>
      </p:sp>
      <p:pic>
        <p:nvPicPr>
          <p:cNvPr id="95" name="Picture 2"/>
          <p:cNvPicPr>
            <a:picLocks noChangeAspect="1" noChangeArrowheads="1"/>
          </p:cNvPicPr>
          <p:nvPr/>
        </p:nvPicPr>
        <p:blipFill>
          <a:blip r:embed="rId4" cstate="print"/>
          <a:srcRect/>
          <a:stretch>
            <a:fillRect/>
          </a:stretch>
        </p:blipFill>
        <p:spPr bwMode="auto">
          <a:xfrm>
            <a:off x="214282" y="214290"/>
            <a:ext cx="964413" cy="6429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14282" y="214290"/>
            <a:ext cx="964413" cy="642942"/>
          </a:xfrm>
          <a:prstGeom prst="rect">
            <a:avLst/>
          </a:prstGeom>
          <a:noFill/>
          <a:ln w="9525">
            <a:noFill/>
            <a:miter lim="800000"/>
            <a:headEnd/>
            <a:tailEnd/>
          </a:ln>
          <a:effectLst/>
        </p:spPr>
      </p:pic>
      <p:sp>
        <p:nvSpPr>
          <p:cNvPr id="8" name="Segnaposto data 7"/>
          <p:cNvSpPr>
            <a:spLocks noGrp="1"/>
          </p:cNvSpPr>
          <p:nvPr>
            <p:ph type="dt" sz="half" idx="10"/>
          </p:nvPr>
        </p:nvSpPr>
        <p:spPr>
          <a:xfrm>
            <a:off x="214282" y="6429396"/>
            <a:ext cx="2002464" cy="226902"/>
          </a:xfrm>
        </p:spPr>
        <p:txBody>
          <a:bodyPr/>
          <a:lstStyle/>
          <a:p>
            <a:r>
              <a:rPr lang="it-IT" smtClean="0"/>
              <a:t>A.Colombo</a:t>
            </a:r>
            <a:endParaRPr lang="it-IT" dirty="0"/>
          </a:p>
        </p:txBody>
      </p:sp>
      <p:sp>
        <p:nvSpPr>
          <p:cNvPr id="5" name="Rettangolo 4"/>
          <p:cNvSpPr/>
          <p:nvPr/>
        </p:nvSpPr>
        <p:spPr>
          <a:xfrm>
            <a:off x="285720" y="1071546"/>
            <a:ext cx="5214974" cy="2554545"/>
          </a:xfrm>
          <a:prstGeom prst="rect">
            <a:avLst/>
          </a:prstGeom>
        </p:spPr>
        <p:txBody>
          <a:bodyPr wrap="square">
            <a:spAutoFit/>
          </a:bodyPr>
          <a:lstStyle/>
          <a:p>
            <a:pPr algn="just"/>
            <a:r>
              <a:rPr lang="it-IT" sz="1600" b="1" dirty="0" smtClean="0">
                <a:solidFill>
                  <a:schemeClr val="tx2"/>
                </a:solidFill>
                <a:latin typeface="Comic Sans MS" pitchFamily="66" charset="0"/>
              </a:rPr>
              <a:t>Principali aree critiche nel percorso terapeutico:</a:t>
            </a:r>
            <a:r>
              <a:rPr lang="it-IT" sz="1600" b="1" dirty="0" smtClean="0">
                <a:latin typeface="Comic Sans MS" pitchFamily="66" charset="0"/>
              </a:rPr>
              <a:t> </a:t>
            </a:r>
            <a:endParaRPr lang="it-IT" sz="1600" b="1" dirty="0" smtClean="0">
              <a:latin typeface="Comic Sans MS" pitchFamily="66" charset="0"/>
            </a:endParaRPr>
          </a:p>
          <a:p>
            <a:pPr algn="just"/>
            <a:endParaRPr lang="it-IT" sz="1600" b="1" dirty="0" smtClean="0">
              <a:latin typeface="Comic Sans MS" pitchFamily="66" charset="0"/>
            </a:endParaRPr>
          </a:p>
          <a:p>
            <a:r>
              <a:rPr lang="it-IT" sz="1600" b="1" dirty="0" smtClean="0">
                <a:latin typeface="Comic Sans MS" pitchFamily="66" charset="0"/>
              </a:rPr>
              <a:t>Identificazione:del paziente, dell’operatore e del preparato chemioterapico;</a:t>
            </a:r>
          </a:p>
          <a:p>
            <a:r>
              <a:rPr lang="it-IT" sz="1600" b="1" dirty="0" smtClean="0">
                <a:latin typeface="Comic Sans MS" pitchFamily="66" charset="0"/>
              </a:rPr>
              <a:t>· informatizzazione, ovvero la sostituzione del cartaceo con strumenti informatici;</a:t>
            </a:r>
          </a:p>
          <a:p>
            <a:r>
              <a:rPr lang="it-IT" sz="1600" b="1" dirty="0" smtClean="0">
                <a:latin typeface="Comic Sans MS" pitchFamily="66" charset="0"/>
              </a:rPr>
              <a:t>· tracciabilità: sapere cosa è stato fatto, quando e da chi con un certo livello di </a:t>
            </a:r>
            <a:r>
              <a:rPr lang="it-IT" sz="1600" b="1" dirty="0" smtClean="0">
                <a:latin typeface="Comic Sans MS" pitchFamily="66" charset="0"/>
              </a:rPr>
              <a:t>automatizzazione</a:t>
            </a:r>
            <a:r>
              <a:rPr lang="it-IT" sz="1600" b="1" dirty="0" smtClean="0">
                <a:latin typeface="Comic Sans MS" pitchFamily="66" charset="0"/>
              </a:rPr>
              <a:t>;</a:t>
            </a:r>
          </a:p>
          <a:p>
            <a:r>
              <a:rPr lang="it-IT" sz="1600" b="1" dirty="0" smtClean="0">
                <a:latin typeface="Comic Sans MS" pitchFamily="66" charset="0"/>
              </a:rPr>
              <a:t>· supporto alla decisione (e.g. in fase di prescrizione del farmaco).</a:t>
            </a:r>
            <a:endParaRPr lang="it-IT" sz="1600" b="1" dirty="0">
              <a:latin typeface="Comic Sans MS" pitchFamily="66" charset="0"/>
            </a:endParaRPr>
          </a:p>
        </p:txBody>
      </p:sp>
      <p:sp>
        <p:nvSpPr>
          <p:cNvPr id="6" name="Rettangolo 5"/>
          <p:cNvSpPr/>
          <p:nvPr/>
        </p:nvSpPr>
        <p:spPr>
          <a:xfrm>
            <a:off x="428596" y="4071942"/>
            <a:ext cx="7500990" cy="1384995"/>
          </a:xfrm>
          <a:prstGeom prst="rect">
            <a:avLst/>
          </a:prstGeom>
        </p:spPr>
        <p:txBody>
          <a:bodyPr wrap="square">
            <a:spAutoFit/>
          </a:bodyPr>
          <a:lstStyle/>
          <a:p>
            <a:r>
              <a:rPr lang="it-IT" sz="1400" b="1" dirty="0" smtClean="0">
                <a:solidFill>
                  <a:schemeClr val="tx2"/>
                </a:solidFill>
                <a:latin typeface="Comic Sans MS" pitchFamily="66" charset="0"/>
              </a:rPr>
              <a:t>Prioritarie categorie degli strumenti presi in considerazione:</a:t>
            </a:r>
            <a:endParaRPr lang="it-IT" sz="1400" b="1" dirty="0" smtClean="0">
              <a:latin typeface="Comic Sans MS" pitchFamily="66" charset="0"/>
            </a:endParaRPr>
          </a:p>
          <a:p>
            <a:pPr algn="just"/>
            <a:r>
              <a:rPr lang="it-IT" sz="1400" b="1" dirty="0" smtClean="0">
                <a:latin typeface="Comic Sans MS" pitchFamily="66" charset="0"/>
              </a:rPr>
              <a:t>· strumenti di supporto in fase di prescrizione e di gestione della preparazione </a:t>
            </a:r>
            <a:r>
              <a:rPr lang="it-IT" sz="1400" b="1" dirty="0" smtClean="0">
                <a:latin typeface="Comic Sans MS" pitchFamily="66" charset="0"/>
              </a:rPr>
              <a:t>e </a:t>
            </a:r>
          </a:p>
          <a:p>
            <a:pPr algn="just"/>
            <a:r>
              <a:rPr lang="it-IT" sz="1400" b="1" dirty="0" smtClean="0">
                <a:latin typeface="Comic Sans MS" pitchFamily="66" charset="0"/>
              </a:rPr>
              <a:t> </a:t>
            </a:r>
            <a:r>
              <a:rPr lang="it-IT" sz="1400" b="1" dirty="0" smtClean="0">
                <a:latin typeface="Comic Sans MS" pitchFamily="66" charset="0"/>
              </a:rPr>
              <a:t>  </a:t>
            </a:r>
            <a:r>
              <a:rPr lang="it-IT" sz="1400" b="1" dirty="0" smtClean="0">
                <a:latin typeface="Comic Sans MS" pitchFamily="66" charset="0"/>
              </a:rPr>
              <a:t>della </a:t>
            </a:r>
            <a:r>
              <a:rPr lang="it-IT" sz="1400" b="1" dirty="0" smtClean="0">
                <a:latin typeface="Comic Sans MS" pitchFamily="66" charset="0"/>
              </a:rPr>
              <a:t>somministrazione, abbinati a meccanismi di </a:t>
            </a:r>
            <a:r>
              <a:rPr lang="it-IT" sz="1400" b="1" dirty="0" err="1" smtClean="0">
                <a:latin typeface="Comic Sans MS" pitchFamily="66" charset="0"/>
              </a:rPr>
              <a:t>alert</a:t>
            </a:r>
            <a:r>
              <a:rPr lang="it-IT" sz="1400" b="1" dirty="0" smtClean="0">
                <a:latin typeface="Comic Sans MS" pitchFamily="66" charset="0"/>
              </a:rPr>
              <a:t> e barriere gestite </a:t>
            </a:r>
            <a:r>
              <a:rPr lang="it-IT" sz="1400" b="1" dirty="0" smtClean="0">
                <a:latin typeface="Comic Sans MS" pitchFamily="66" charset="0"/>
              </a:rPr>
              <a:t>dal </a:t>
            </a:r>
          </a:p>
          <a:p>
            <a:pPr algn="just"/>
            <a:r>
              <a:rPr lang="it-IT" sz="1400" b="1" dirty="0" smtClean="0">
                <a:latin typeface="Comic Sans MS" pitchFamily="66" charset="0"/>
              </a:rPr>
              <a:t> </a:t>
            </a:r>
            <a:r>
              <a:rPr lang="it-IT" sz="1400" b="1" dirty="0" smtClean="0">
                <a:latin typeface="Comic Sans MS" pitchFamily="66" charset="0"/>
              </a:rPr>
              <a:t>  </a:t>
            </a:r>
            <a:r>
              <a:rPr lang="it-IT" sz="1400" b="1" dirty="0" smtClean="0">
                <a:latin typeface="Comic Sans MS" pitchFamily="66" charset="0"/>
              </a:rPr>
              <a:t>sistema </a:t>
            </a:r>
            <a:r>
              <a:rPr lang="it-IT" sz="1400" b="1" dirty="0" smtClean="0">
                <a:latin typeface="Comic Sans MS" pitchFamily="66" charset="0"/>
              </a:rPr>
              <a:t>informatico;</a:t>
            </a:r>
          </a:p>
          <a:p>
            <a:pPr algn="just"/>
            <a:r>
              <a:rPr lang="it-IT" sz="1400" b="1" dirty="0" smtClean="0">
                <a:latin typeface="Comic Sans MS" pitchFamily="66" charset="0"/>
              </a:rPr>
              <a:t>· strumenti di tracciabilità (es. </a:t>
            </a:r>
            <a:r>
              <a:rPr lang="it-IT" sz="1400" b="1" dirty="0" err="1" smtClean="0">
                <a:latin typeface="Comic Sans MS" pitchFamily="66" charset="0"/>
              </a:rPr>
              <a:t>RFId</a:t>
            </a:r>
            <a:r>
              <a:rPr lang="it-IT" sz="1400" b="1" dirty="0" smtClean="0">
                <a:latin typeface="Comic Sans MS" pitchFamily="66" charset="0"/>
              </a:rPr>
              <a:t>);</a:t>
            </a:r>
          </a:p>
          <a:p>
            <a:pPr algn="just"/>
            <a:r>
              <a:rPr lang="it-IT" sz="1400" b="1" dirty="0" smtClean="0">
                <a:latin typeface="Comic Sans MS" pitchFamily="66" charset="0"/>
              </a:rPr>
              <a:t>· sistemi di automazione (e.g. robot per la preparazione del chemioterapico).</a:t>
            </a:r>
            <a:endParaRPr lang="it-IT" sz="1400" b="1" dirty="0">
              <a:latin typeface="Comic Sans MS" pitchFamily="66" charset="0"/>
            </a:endParaRPr>
          </a:p>
        </p:txBody>
      </p:sp>
      <p:pic>
        <p:nvPicPr>
          <p:cNvPr id="10" name="Immagine 9" descr="sinergie-di-successo.jpg"/>
          <p:cNvPicPr>
            <a:picLocks noChangeAspect="1"/>
          </p:cNvPicPr>
          <p:nvPr/>
        </p:nvPicPr>
        <p:blipFill>
          <a:blip r:embed="rId3" cstate="print"/>
          <a:stretch>
            <a:fillRect/>
          </a:stretch>
        </p:blipFill>
        <p:spPr>
          <a:xfrm>
            <a:off x="5857884" y="1357298"/>
            <a:ext cx="1285884" cy="1275597"/>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14282" y="214290"/>
            <a:ext cx="964413" cy="642942"/>
          </a:xfrm>
          <a:prstGeom prst="rect">
            <a:avLst/>
          </a:prstGeom>
          <a:noFill/>
          <a:ln w="9525">
            <a:noFill/>
            <a:miter lim="800000"/>
            <a:headEnd/>
            <a:tailEnd/>
          </a:ln>
          <a:effectLst/>
        </p:spPr>
      </p:pic>
      <p:sp>
        <p:nvSpPr>
          <p:cNvPr id="8" name="Segnaposto data 7"/>
          <p:cNvSpPr>
            <a:spLocks noGrp="1"/>
          </p:cNvSpPr>
          <p:nvPr>
            <p:ph type="dt" sz="half" idx="10"/>
          </p:nvPr>
        </p:nvSpPr>
        <p:spPr>
          <a:xfrm>
            <a:off x="214282" y="6429396"/>
            <a:ext cx="2002464" cy="226902"/>
          </a:xfrm>
        </p:spPr>
        <p:txBody>
          <a:bodyPr/>
          <a:lstStyle/>
          <a:p>
            <a:r>
              <a:rPr lang="it-IT" smtClean="0"/>
              <a:t>A.Colombo</a:t>
            </a:r>
            <a:endParaRPr lang="it-IT" dirty="0"/>
          </a:p>
        </p:txBody>
      </p:sp>
      <p:sp>
        <p:nvSpPr>
          <p:cNvPr id="9" name="Rettangolo 8"/>
          <p:cNvSpPr/>
          <p:nvPr/>
        </p:nvSpPr>
        <p:spPr>
          <a:xfrm>
            <a:off x="285720" y="1000108"/>
            <a:ext cx="5357850" cy="5847755"/>
          </a:xfrm>
          <a:prstGeom prst="rect">
            <a:avLst/>
          </a:prstGeom>
        </p:spPr>
        <p:txBody>
          <a:bodyPr wrap="square">
            <a:spAutoFit/>
          </a:bodyPr>
          <a:lstStyle/>
          <a:p>
            <a:pPr algn="just"/>
            <a:r>
              <a:rPr lang="it-IT" b="1" dirty="0" smtClean="0"/>
              <a:t>Sotto inchiesta per omicidio colposo</a:t>
            </a:r>
            <a:r>
              <a:rPr lang="it-IT" dirty="0" smtClean="0"/>
              <a:t> ci sono l'ex primario Sergio </a:t>
            </a:r>
            <a:r>
              <a:rPr lang="it-IT" dirty="0" err="1" smtClean="0"/>
              <a:t>Palmeri</a:t>
            </a:r>
            <a:r>
              <a:rPr lang="it-IT" dirty="0" smtClean="0"/>
              <a:t>, gli specializzandi Laura Di Noto e Alberto </a:t>
            </a:r>
            <a:r>
              <a:rPr lang="it-IT" dirty="0" err="1" smtClean="0"/>
              <a:t>Bongiovanni</a:t>
            </a:r>
            <a:r>
              <a:rPr lang="it-IT" dirty="0" smtClean="0"/>
              <a:t> (che avrebbe anche cercato di cancellare il numero fatale ndr), lo studente universitario Gioacchino Mancuso e l'infermiera Clotilde </a:t>
            </a:r>
            <a:r>
              <a:rPr lang="it-IT" dirty="0" err="1" smtClean="0"/>
              <a:t>Guarnaccia</a:t>
            </a:r>
            <a:r>
              <a:rPr lang="it-IT" dirty="0" smtClean="0"/>
              <a:t>. </a:t>
            </a:r>
          </a:p>
          <a:p>
            <a:pPr algn="just"/>
            <a:r>
              <a:rPr lang="it-IT" dirty="0" smtClean="0"/>
              <a:t>E' stata la Di Noto a chiamare in causa </a:t>
            </a:r>
            <a:r>
              <a:rPr lang="it-IT" dirty="0" err="1" smtClean="0"/>
              <a:t>Palmeri</a:t>
            </a:r>
            <a:r>
              <a:rPr lang="it-IT" dirty="0" smtClean="0"/>
              <a:t> e fare emergere alcune criticità organizzative: “Il mio tutor nel reparto di Oncologia è il professore </a:t>
            </a:r>
            <a:r>
              <a:rPr lang="it-IT" dirty="0" err="1" smtClean="0"/>
              <a:t>Palmeri</a:t>
            </a:r>
            <a:r>
              <a:rPr lang="it-IT" dirty="0" smtClean="0"/>
              <a:t>. L'assegnazione è avvenuta oralmente e non con atto scritto. Non so quali siano esattamente i compiti del tutor. Durante il tirocinio non vi sono giorni prestabiliti di frequenza. Non vi sono registri ufficiali della mia presenza nel reparto di Oncologia. La mia attività all'interno del reparto è la più varia e va, a titolo esemplificativo, dal controllare se gli esami sono stati </a:t>
            </a:r>
            <a:r>
              <a:rPr lang="it-IT" dirty="0" err="1" smtClean="0"/>
              <a:t>refertati</a:t>
            </a:r>
            <a:r>
              <a:rPr lang="it-IT" dirty="0" smtClean="0"/>
              <a:t> al cambio del toner nella fotocopiatrice”.</a:t>
            </a:r>
          </a:p>
          <a:p>
            <a:pPr algn="r"/>
            <a:r>
              <a:rPr lang="it-IT" sz="1400" dirty="0" smtClean="0">
                <a:latin typeface="Comic Sans MS" pitchFamily="66" charset="0"/>
              </a:rPr>
              <a:t>14 Giugno 2012</a:t>
            </a:r>
          </a:p>
          <a:p>
            <a:pPr algn="just"/>
            <a:endParaRPr lang="it-IT" dirty="0"/>
          </a:p>
        </p:txBody>
      </p:sp>
      <p:pic>
        <p:nvPicPr>
          <p:cNvPr id="11" name="Picture 2"/>
          <p:cNvPicPr>
            <a:picLocks noChangeAspect="1" noChangeArrowheads="1"/>
          </p:cNvPicPr>
          <p:nvPr/>
        </p:nvPicPr>
        <p:blipFill>
          <a:blip r:embed="rId3" cstate="print"/>
          <a:srcRect/>
          <a:stretch>
            <a:fillRect/>
          </a:stretch>
        </p:blipFill>
        <p:spPr bwMode="auto">
          <a:xfrm>
            <a:off x="4786314" y="500042"/>
            <a:ext cx="2530198" cy="280145"/>
          </a:xfrm>
          <a:prstGeom prst="rect">
            <a:avLst/>
          </a:prstGeom>
          <a:noFill/>
          <a:ln w="9525">
            <a:noFill/>
            <a:miter lim="800000"/>
            <a:headEnd/>
            <a:tailEnd/>
          </a:ln>
          <a:effectLst/>
        </p:spPr>
      </p:pic>
      <p:pic>
        <p:nvPicPr>
          <p:cNvPr id="10241" name="Picture 1"/>
          <p:cNvPicPr>
            <a:picLocks noChangeAspect="1" noChangeArrowheads="1"/>
          </p:cNvPicPr>
          <p:nvPr/>
        </p:nvPicPr>
        <p:blipFill>
          <a:blip r:embed="rId4" cstate="print"/>
          <a:srcRect/>
          <a:stretch>
            <a:fillRect/>
          </a:stretch>
        </p:blipFill>
        <p:spPr bwMode="auto">
          <a:xfrm>
            <a:off x="5786446" y="3786190"/>
            <a:ext cx="2214577" cy="1771653"/>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14282" y="214290"/>
            <a:ext cx="964413" cy="642942"/>
          </a:xfrm>
          <a:prstGeom prst="rect">
            <a:avLst/>
          </a:prstGeom>
          <a:noFill/>
          <a:ln w="9525">
            <a:noFill/>
            <a:miter lim="800000"/>
            <a:headEnd/>
            <a:tailEnd/>
          </a:ln>
          <a:effectLst/>
        </p:spPr>
      </p:pic>
      <p:sp>
        <p:nvSpPr>
          <p:cNvPr id="8" name="Segnaposto data 7"/>
          <p:cNvSpPr>
            <a:spLocks noGrp="1"/>
          </p:cNvSpPr>
          <p:nvPr>
            <p:ph type="dt" sz="half" idx="10"/>
          </p:nvPr>
        </p:nvSpPr>
        <p:spPr>
          <a:xfrm>
            <a:off x="214282" y="6429396"/>
            <a:ext cx="2002464" cy="226902"/>
          </a:xfrm>
        </p:spPr>
        <p:txBody>
          <a:bodyPr/>
          <a:lstStyle/>
          <a:p>
            <a:r>
              <a:rPr lang="it-IT" smtClean="0"/>
              <a:t>A.Colombo</a:t>
            </a:r>
            <a:endParaRPr lang="it-IT" dirty="0"/>
          </a:p>
        </p:txBody>
      </p:sp>
      <p:sp>
        <p:nvSpPr>
          <p:cNvPr id="9" name="Rectangle 3"/>
          <p:cNvSpPr txBox="1">
            <a:spLocks noChangeArrowheads="1"/>
          </p:cNvSpPr>
          <p:nvPr/>
        </p:nvSpPr>
        <p:spPr>
          <a:xfrm>
            <a:off x="457200" y="1357298"/>
            <a:ext cx="8077200" cy="4114800"/>
          </a:xfrm>
          <a:prstGeom prst="rect">
            <a:avLst/>
          </a:prstGeom>
        </p:spPr>
        <p:txBody>
          <a:bodyPr vert="horz">
            <a:normAutofit fontScale="92500" lnSpcReduction="20000"/>
          </a:bodyPr>
          <a:lstStyle/>
          <a:p>
            <a:pPr marL="274320" marR="0" lvl="0" indent="-274320" algn="l" defTabSz="914400" rtl="0" eaLnBrk="1" fontAlgn="auto" latinLnBrk="0" hangingPunct="1">
              <a:lnSpc>
                <a:spcPct val="90000"/>
              </a:lnSpc>
              <a:spcBef>
                <a:spcPts val="600"/>
              </a:spcBef>
              <a:spcAft>
                <a:spcPts val="0"/>
              </a:spcAft>
              <a:buClr>
                <a:schemeClr val="tx2"/>
              </a:buClr>
              <a:buSzPct val="73000"/>
              <a:buFont typeface="Wingdings" pitchFamily="2" charset="2"/>
              <a:buNone/>
              <a:tabLst/>
              <a:defRPr/>
            </a:pPr>
            <a:r>
              <a:rPr kumimoji="0" lang="it-IT" sz="2400" b="1" i="0" u="none" strike="noStrike" kern="1200" cap="none" spc="0" normalizeH="0" baseline="0" noProof="0" dirty="0" smtClean="0">
                <a:ln>
                  <a:noFill/>
                </a:ln>
                <a:solidFill>
                  <a:schemeClr val="tx2">
                    <a:lumMod val="75000"/>
                  </a:schemeClr>
                </a:solidFill>
                <a:effectLst/>
                <a:uLnTx/>
                <a:uFillTx/>
                <a:latin typeface="Comic Sans MS" pitchFamily="66" charset="0"/>
              </a:rPr>
              <a:t>ALTRI ERRORI IN ONCOLOGIA</a:t>
            </a:r>
          </a:p>
          <a:p>
            <a:pPr marL="274320" marR="0" lvl="0" indent="-274320" algn="l" defTabSz="914400" rtl="0" eaLnBrk="1" fontAlgn="auto" latinLnBrk="0" hangingPunct="1">
              <a:lnSpc>
                <a:spcPct val="90000"/>
              </a:lnSpc>
              <a:spcBef>
                <a:spcPts val="600"/>
              </a:spcBef>
              <a:spcAft>
                <a:spcPts val="0"/>
              </a:spcAft>
              <a:buClr>
                <a:schemeClr val="tx2"/>
              </a:buClr>
              <a:buSzPct val="73000"/>
              <a:buFont typeface="Wingdings" pitchFamily="2" charset="2"/>
              <a:buNone/>
              <a:tabLst/>
              <a:defRPr/>
            </a:pPr>
            <a:endParaRPr lang="it-IT" sz="2400" b="1" dirty="0" smtClean="0">
              <a:latin typeface="Comic Sans MS" pitchFamily="66" charset="0"/>
            </a:endParaRPr>
          </a:p>
          <a:p>
            <a:pPr marL="274320" marR="0" lvl="0" indent="-274320" algn="l" defTabSz="914400" rtl="0" eaLnBrk="1" fontAlgn="auto" latinLnBrk="0" hangingPunct="1">
              <a:lnSpc>
                <a:spcPct val="90000"/>
              </a:lnSpc>
              <a:spcBef>
                <a:spcPts val="600"/>
              </a:spcBef>
              <a:spcAft>
                <a:spcPts val="0"/>
              </a:spcAft>
              <a:buClr>
                <a:schemeClr val="tx2"/>
              </a:buClr>
              <a:buSzPct val="73000"/>
              <a:buFont typeface="Wingdings" pitchFamily="2" charset="2"/>
              <a:buNone/>
              <a:tabLst/>
              <a:defRPr/>
            </a:pPr>
            <a:r>
              <a:rPr kumimoji="0" lang="it-IT" sz="2400" b="1" i="0" u="none" strike="noStrike" kern="1200" cap="none" spc="0" normalizeH="0" baseline="0" noProof="0" dirty="0" smtClean="0">
                <a:ln>
                  <a:noFill/>
                </a:ln>
                <a:effectLst/>
                <a:uLnTx/>
                <a:uFillTx/>
                <a:latin typeface="Comic Sans MS" pitchFamily="66" charset="0"/>
              </a:rPr>
              <a:t>Errori da insufficiente conoscenza del paziente</a:t>
            </a:r>
          </a:p>
          <a:p>
            <a:pPr marL="274320" marR="0" lvl="0" indent="-274320" algn="l" defTabSz="914400" rtl="0" eaLnBrk="1" fontAlgn="auto" latinLnBrk="0" hangingPunct="1">
              <a:lnSpc>
                <a:spcPct val="90000"/>
              </a:lnSpc>
              <a:spcBef>
                <a:spcPts val="600"/>
              </a:spcBef>
              <a:spcAft>
                <a:spcPts val="0"/>
              </a:spcAft>
              <a:buClr>
                <a:schemeClr val="tx2"/>
              </a:buClr>
              <a:buSzPct val="73000"/>
              <a:buFont typeface="Wingdings 2"/>
              <a:buChar char=""/>
              <a:tabLst/>
              <a:defRPr/>
            </a:pPr>
            <a:r>
              <a:rPr kumimoji="0" lang="it-IT" sz="2400" b="0" i="0" u="none" strike="noStrike" kern="1200" cap="none" spc="0" normalizeH="0" baseline="0" noProof="0" dirty="0" smtClean="0">
                <a:ln>
                  <a:noFill/>
                </a:ln>
                <a:effectLst/>
                <a:uLnTx/>
                <a:uFillTx/>
                <a:latin typeface="Comic Sans MS" pitchFamily="66" charset="0"/>
              </a:rPr>
              <a:t>Anamnesi prossima assente o insufficiente</a:t>
            </a:r>
          </a:p>
          <a:p>
            <a:pPr marL="274320" marR="0" lvl="0" indent="-274320" algn="l" defTabSz="914400" rtl="0" eaLnBrk="1" fontAlgn="auto" latinLnBrk="0" hangingPunct="1">
              <a:lnSpc>
                <a:spcPct val="90000"/>
              </a:lnSpc>
              <a:spcBef>
                <a:spcPts val="600"/>
              </a:spcBef>
              <a:spcAft>
                <a:spcPts val="0"/>
              </a:spcAft>
              <a:buClr>
                <a:schemeClr val="tx2"/>
              </a:buClr>
              <a:buSzPct val="73000"/>
              <a:buFont typeface="Wingdings 2"/>
              <a:buChar char=""/>
              <a:tabLst/>
              <a:defRPr/>
            </a:pPr>
            <a:r>
              <a:rPr kumimoji="0" lang="it-IT" sz="2400" b="0" i="0" u="none" strike="noStrike" kern="1200" cap="none" spc="0" normalizeH="0" baseline="0" noProof="0" dirty="0" smtClean="0">
                <a:ln>
                  <a:noFill/>
                </a:ln>
                <a:effectLst/>
                <a:uLnTx/>
                <a:uFillTx/>
                <a:latin typeface="Comic Sans MS" pitchFamily="66" charset="0"/>
              </a:rPr>
              <a:t>Anamnesi remota assente o insufficiente</a:t>
            </a:r>
          </a:p>
          <a:p>
            <a:pPr marL="274320" marR="0" lvl="0" indent="-274320" algn="l" defTabSz="914400" rtl="0" eaLnBrk="1" fontAlgn="auto" latinLnBrk="0" hangingPunct="1">
              <a:lnSpc>
                <a:spcPct val="90000"/>
              </a:lnSpc>
              <a:spcBef>
                <a:spcPts val="600"/>
              </a:spcBef>
              <a:spcAft>
                <a:spcPts val="0"/>
              </a:spcAft>
              <a:buClr>
                <a:schemeClr val="tx2"/>
              </a:buClr>
              <a:buSzPct val="73000"/>
              <a:buFont typeface="Wingdings 2"/>
              <a:buChar char=""/>
              <a:tabLst/>
              <a:defRPr/>
            </a:pPr>
            <a:r>
              <a:rPr kumimoji="0" lang="it-IT" sz="2400" b="0" i="0" u="none" strike="noStrike" kern="1200" cap="none" spc="0" normalizeH="0" baseline="0" noProof="0" dirty="0" smtClean="0">
                <a:ln>
                  <a:noFill/>
                </a:ln>
                <a:effectLst/>
                <a:uLnTx/>
                <a:uFillTx/>
                <a:latin typeface="Comic Sans MS" pitchFamily="66" charset="0"/>
              </a:rPr>
              <a:t>Visita clinica incompleta</a:t>
            </a:r>
          </a:p>
          <a:p>
            <a:pPr marL="274320" marR="0" lvl="0" indent="-274320" algn="l" defTabSz="914400" rtl="0" eaLnBrk="1" fontAlgn="auto" latinLnBrk="0" hangingPunct="1">
              <a:lnSpc>
                <a:spcPct val="90000"/>
              </a:lnSpc>
              <a:spcBef>
                <a:spcPts val="600"/>
              </a:spcBef>
              <a:spcAft>
                <a:spcPts val="0"/>
              </a:spcAft>
              <a:buClr>
                <a:schemeClr val="tx2"/>
              </a:buClr>
              <a:buSzPct val="73000"/>
              <a:buFont typeface="Wingdings 2"/>
              <a:buChar char=""/>
              <a:tabLst/>
              <a:defRPr/>
            </a:pPr>
            <a:endParaRPr kumimoji="0" lang="it-IT" sz="2400" b="0" i="0" u="none" strike="noStrike" kern="1200" cap="none" spc="0" normalizeH="0" baseline="0" noProof="0" dirty="0" smtClean="0">
              <a:ln>
                <a:noFill/>
              </a:ln>
              <a:effectLst/>
              <a:uLnTx/>
              <a:uFillTx/>
              <a:latin typeface="Comic Sans MS" pitchFamily="66" charset="0"/>
            </a:endParaRPr>
          </a:p>
          <a:p>
            <a:pPr marL="274320" marR="0" lvl="0" indent="-274320" algn="l" defTabSz="914400" rtl="0" eaLnBrk="1" fontAlgn="auto" latinLnBrk="0" hangingPunct="1">
              <a:lnSpc>
                <a:spcPct val="90000"/>
              </a:lnSpc>
              <a:spcBef>
                <a:spcPts val="600"/>
              </a:spcBef>
              <a:spcAft>
                <a:spcPts val="0"/>
              </a:spcAft>
              <a:buClr>
                <a:schemeClr val="tx2"/>
              </a:buClr>
              <a:buSzPct val="73000"/>
              <a:buFont typeface="Wingdings" pitchFamily="2" charset="2"/>
              <a:buNone/>
              <a:tabLst/>
              <a:defRPr/>
            </a:pPr>
            <a:r>
              <a:rPr kumimoji="0" lang="it-IT" sz="2400" b="1" i="0" u="none" strike="noStrike" kern="1200" cap="none" spc="0" normalizeH="0" baseline="0" noProof="0" dirty="0" smtClean="0">
                <a:ln>
                  <a:noFill/>
                </a:ln>
                <a:effectLst/>
                <a:uLnTx/>
                <a:uFillTx/>
                <a:latin typeface="Comic Sans MS" pitchFamily="66" charset="0"/>
              </a:rPr>
              <a:t>Errori da deficitarie documentazioni</a:t>
            </a:r>
          </a:p>
          <a:p>
            <a:pPr marL="274320" marR="0" lvl="0" indent="-274320" algn="l" defTabSz="914400" rtl="0" eaLnBrk="1" fontAlgn="auto" latinLnBrk="0" hangingPunct="1">
              <a:lnSpc>
                <a:spcPct val="90000"/>
              </a:lnSpc>
              <a:spcBef>
                <a:spcPts val="600"/>
              </a:spcBef>
              <a:spcAft>
                <a:spcPts val="0"/>
              </a:spcAft>
              <a:buClr>
                <a:schemeClr val="tx2"/>
              </a:buClr>
              <a:buSzPct val="73000"/>
              <a:buFont typeface="Wingdings 2"/>
              <a:buChar char=""/>
              <a:tabLst/>
              <a:defRPr/>
            </a:pPr>
            <a:r>
              <a:rPr kumimoji="0" lang="it-IT" sz="2400" b="0" i="0" u="none" strike="noStrike" kern="1200" cap="none" spc="0" normalizeH="0" baseline="0" noProof="0" dirty="0" smtClean="0">
                <a:ln>
                  <a:noFill/>
                </a:ln>
                <a:effectLst/>
                <a:uLnTx/>
                <a:uFillTx/>
                <a:latin typeface="Comic Sans MS" pitchFamily="66" charset="0"/>
              </a:rPr>
              <a:t>Carente documentazione in cartella</a:t>
            </a:r>
          </a:p>
          <a:p>
            <a:pPr marL="274320" marR="0" lvl="0" indent="-274320" algn="l" defTabSz="914400" rtl="0" eaLnBrk="1" fontAlgn="auto" latinLnBrk="0" hangingPunct="1">
              <a:lnSpc>
                <a:spcPct val="90000"/>
              </a:lnSpc>
              <a:spcBef>
                <a:spcPts val="600"/>
              </a:spcBef>
              <a:spcAft>
                <a:spcPts val="0"/>
              </a:spcAft>
              <a:buClr>
                <a:schemeClr val="tx2"/>
              </a:buClr>
              <a:buSzPct val="73000"/>
              <a:buFont typeface="Wingdings 2"/>
              <a:buChar char=""/>
              <a:tabLst/>
              <a:defRPr/>
            </a:pPr>
            <a:r>
              <a:rPr kumimoji="0" lang="it-IT" sz="2400" b="0" i="0" u="none" strike="noStrike" kern="1200" cap="none" spc="0" normalizeH="0" baseline="0" noProof="0" dirty="0" smtClean="0">
                <a:ln>
                  <a:noFill/>
                </a:ln>
                <a:effectLst/>
                <a:uLnTx/>
                <a:uFillTx/>
                <a:latin typeface="Comic Sans MS" pitchFamily="66" charset="0"/>
              </a:rPr>
              <a:t>Diario clinico non aggiornato</a:t>
            </a:r>
          </a:p>
          <a:p>
            <a:pPr marL="274320" marR="0" lvl="0" indent="-274320" algn="l" defTabSz="914400" rtl="0" eaLnBrk="1" fontAlgn="auto" latinLnBrk="0" hangingPunct="1">
              <a:lnSpc>
                <a:spcPct val="90000"/>
              </a:lnSpc>
              <a:spcBef>
                <a:spcPts val="600"/>
              </a:spcBef>
              <a:spcAft>
                <a:spcPts val="0"/>
              </a:spcAft>
              <a:buClr>
                <a:schemeClr val="tx2"/>
              </a:buClr>
              <a:buSzPct val="73000"/>
              <a:buFont typeface="Wingdings 2"/>
              <a:buChar char=""/>
              <a:tabLst/>
              <a:defRPr/>
            </a:pPr>
            <a:r>
              <a:rPr kumimoji="0" lang="it-IT" sz="2400" b="0" i="0" u="none" strike="noStrike" kern="1200" cap="none" spc="0" normalizeH="0" baseline="0" noProof="0" dirty="0" smtClean="0">
                <a:ln>
                  <a:noFill/>
                </a:ln>
                <a:effectLst/>
                <a:uLnTx/>
                <a:uFillTx/>
                <a:latin typeface="Comic Sans MS" pitchFamily="66" charset="0"/>
              </a:rPr>
              <a:t>Diario clinico non leggibile o carente</a:t>
            </a:r>
          </a:p>
          <a:p>
            <a:pPr marL="274320" marR="0" lvl="0" indent="-274320" algn="l" defTabSz="914400" rtl="0" eaLnBrk="1" fontAlgn="auto" latinLnBrk="0" hangingPunct="1">
              <a:lnSpc>
                <a:spcPct val="90000"/>
              </a:lnSpc>
              <a:spcBef>
                <a:spcPts val="600"/>
              </a:spcBef>
              <a:spcAft>
                <a:spcPts val="0"/>
              </a:spcAft>
              <a:buClr>
                <a:schemeClr val="tx2"/>
              </a:buClr>
              <a:buSzPct val="73000"/>
              <a:buFont typeface="Wingdings 2"/>
              <a:buChar char=""/>
              <a:tabLst/>
              <a:defRPr/>
            </a:pPr>
            <a:r>
              <a:rPr kumimoji="0" lang="it-IT" sz="2400" b="0" i="0" u="none" strike="noStrike" kern="1200" cap="none" spc="0" normalizeH="0" baseline="0" noProof="0" dirty="0" smtClean="0">
                <a:ln>
                  <a:noFill/>
                </a:ln>
                <a:effectLst/>
                <a:uLnTx/>
                <a:uFillTx/>
                <a:latin typeface="Comic Sans MS" pitchFamily="66" charset="0"/>
              </a:rPr>
              <a:t>Parametri vitali non trascritti</a:t>
            </a:r>
          </a:p>
          <a:p>
            <a:pPr marL="274320" marR="0" lvl="0" indent="-274320" algn="l" defTabSz="914400" rtl="0" eaLnBrk="1" fontAlgn="auto" latinLnBrk="0" hangingPunct="1">
              <a:lnSpc>
                <a:spcPct val="90000"/>
              </a:lnSpc>
              <a:spcBef>
                <a:spcPts val="600"/>
              </a:spcBef>
              <a:spcAft>
                <a:spcPts val="0"/>
              </a:spcAft>
              <a:buClr>
                <a:schemeClr val="tx2"/>
              </a:buClr>
              <a:buSzPct val="73000"/>
              <a:buFont typeface="Wingdings" pitchFamily="2" charset="2"/>
              <a:buNone/>
              <a:tabLst/>
              <a:defRPr/>
            </a:pPr>
            <a:endParaRPr kumimoji="0" lang="it-IT" sz="2400" b="0" i="0" u="none" strike="noStrike" kern="1200" cap="none" spc="0" normalizeH="0" baseline="0" noProof="0" dirty="0" smtClean="0">
              <a:ln>
                <a:noFill/>
              </a:ln>
              <a:effectLst/>
              <a:uLnTx/>
              <a:uFillTx/>
              <a:latin typeface="Comic Sans MS" pitchFamily="66" charset="0"/>
            </a:endParaRPr>
          </a:p>
        </p:txBody>
      </p:sp>
      <p:pic>
        <p:nvPicPr>
          <p:cNvPr id="5" name="Immagine 4" descr="medico_paziente.jpg"/>
          <p:cNvPicPr>
            <a:picLocks noChangeAspect="1"/>
          </p:cNvPicPr>
          <p:nvPr/>
        </p:nvPicPr>
        <p:blipFill>
          <a:blip r:embed="rId3"/>
          <a:stretch>
            <a:fillRect/>
          </a:stretch>
        </p:blipFill>
        <p:spPr>
          <a:xfrm>
            <a:off x="6000760" y="3857628"/>
            <a:ext cx="2133999" cy="226219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14282" y="214290"/>
            <a:ext cx="964413" cy="642942"/>
          </a:xfrm>
          <a:prstGeom prst="rect">
            <a:avLst/>
          </a:prstGeom>
          <a:noFill/>
          <a:ln w="9525">
            <a:noFill/>
            <a:miter lim="800000"/>
            <a:headEnd/>
            <a:tailEnd/>
          </a:ln>
          <a:effectLst/>
        </p:spPr>
      </p:pic>
      <p:sp>
        <p:nvSpPr>
          <p:cNvPr id="8" name="Segnaposto data 7"/>
          <p:cNvSpPr>
            <a:spLocks noGrp="1"/>
          </p:cNvSpPr>
          <p:nvPr>
            <p:ph type="dt" sz="half" idx="10"/>
          </p:nvPr>
        </p:nvSpPr>
        <p:spPr>
          <a:xfrm>
            <a:off x="214282" y="6429396"/>
            <a:ext cx="2002464" cy="226902"/>
          </a:xfrm>
        </p:spPr>
        <p:txBody>
          <a:bodyPr/>
          <a:lstStyle/>
          <a:p>
            <a:r>
              <a:rPr lang="it-IT" smtClean="0"/>
              <a:t>A.Colombo</a:t>
            </a:r>
            <a:endParaRPr lang="it-IT" dirty="0"/>
          </a:p>
        </p:txBody>
      </p:sp>
      <p:sp>
        <p:nvSpPr>
          <p:cNvPr id="5" name="Rettangolo 3"/>
          <p:cNvSpPr>
            <a:spLocks noChangeArrowheads="1"/>
          </p:cNvSpPr>
          <p:nvPr/>
        </p:nvSpPr>
        <p:spPr bwMode="auto">
          <a:xfrm>
            <a:off x="683568" y="1124744"/>
            <a:ext cx="5760640" cy="5324535"/>
          </a:xfrm>
          <a:prstGeom prst="rect">
            <a:avLst/>
          </a:prstGeom>
          <a:noFill/>
          <a:ln w="9525">
            <a:noFill/>
            <a:miter lim="800000"/>
            <a:headEnd/>
            <a:tailEnd/>
          </a:ln>
        </p:spPr>
        <p:txBody>
          <a:bodyPr wrap="square">
            <a:spAutoFit/>
          </a:bodyPr>
          <a:lstStyle/>
          <a:p>
            <a:pPr algn="just"/>
            <a:r>
              <a:rPr lang="it-IT" sz="2000" i="1" dirty="0">
                <a:latin typeface="Comic Sans MS" pitchFamily="66" charset="0"/>
              </a:rPr>
              <a:t>Una mattina qualunque, in una struttura </a:t>
            </a:r>
            <a:r>
              <a:rPr lang="it-IT" sz="2000" i="1" dirty="0" smtClean="0">
                <a:latin typeface="Comic Sans MS" pitchFamily="66" charset="0"/>
              </a:rPr>
              <a:t>oncologica (</a:t>
            </a:r>
            <a:r>
              <a:rPr lang="it-IT" sz="2000" i="1" dirty="0" err="1" smtClean="0">
                <a:latin typeface="Comic Sans MS" pitchFamily="66" charset="0"/>
              </a:rPr>
              <a:t>n.d.r.</a:t>
            </a:r>
            <a:r>
              <a:rPr lang="it-IT" sz="2000" i="1" dirty="0" smtClean="0">
                <a:latin typeface="Comic Sans MS" pitchFamily="66" charset="0"/>
              </a:rPr>
              <a:t>) </a:t>
            </a:r>
            <a:r>
              <a:rPr lang="it-IT" sz="2000" i="1" dirty="0">
                <a:latin typeface="Comic Sans MS" pitchFamily="66" charset="0"/>
              </a:rPr>
              <a:t>non si presenta in servizio l’infermiera addetta alla somministrazione delle flebo di cicli antiblastici ai pazienti ambulatoriali. L’organizzazione del lavoro, incapace di sostituire /compensare con maggior profitto l’assente, invia a svolgere tale attività (l’applicazione dei cicli di farmaco) un infermiere della degenza oncologica, che deve ‘’ritagliare’’ il tempo necessario fra le tante attribuzioni, abituali e non, della giornata. Questo infermiere corre nell’ambulatorio oncologico, lasciando la degenza su indicazione del coordinatore, ed entra nella stanza di preparazione dove sono elencati i pazienti in attesa, e le rispettive terapie, già preparate sotto cappa sterile col consueto procedimento. </a:t>
            </a:r>
            <a:endParaRPr lang="it-IT" sz="2000" dirty="0"/>
          </a:p>
        </p:txBody>
      </p:sp>
      <p:sp>
        <p:nvSpPr>
          <p:cNvPr id="6" name="CasellaDiTesto 5"/>
          <p:cNvSpPr txBox="1"/>
          <p:nvPr/>
        </p:nvSpPr>
        <p:spPr>
          <a:xfrm>
            <a:off x="1907704" y="404664"/>
            <a:ext cx="3096344" cy="584775"/>
          </a:xfrm>
          <a:prstGeom prst="rect">
            <a:avLst/>
          </a:prstGeom>
          <a:noFill/>
        </p:spPr>
        <p:txBody>
          <a:bodyPr wrap="square" rtlCol="0">
            <a:spAutoFit/>
          </a:bodyPr>
          <a:lstStyle/>
          <a:p>
            <a:r>
              <a:rPr lang="it-IT" sz="3200" b="1" dirty="0" smtClean="0">
                <a:solidFill>
                  <a:schemeClr val="bg2">
                    <a:lumMod val="50000"/>
                  </a:schemeClr>
                </a:solidFill>
                <a:latin typeface="Comic Sans MS" pitchFamily="66" charset="0"/>
              </a:rPr>
              <a:t>Caso Clinico</a:t>
            </a:r>
            <a:endParaRPr lang="it-IT" sz="3200" b="1" dirty="0">
              <a:solidFill>
                <a:schemeClr val="bg2">
                  <a:lumMod val="50000"/>
                </a:schemeClr>
              </a:solidFill>
              <a:latin typeface="Comic Sans MS" pitchFamily="66" charset="0"/>
            </a:endParaRPr>
          </a:p>
        </p:txBody>
      </p:sp>
      <p:pic>
        <p:nvPicPr>
          <p:cNvPr id="7" name="Immagine 4" descr="Coppia nonni.png"/>
          <p:cNvPicPr>
            <a:picLocks noChangeAspect="1"/>
          </p:cNvPicPr>
          <p:nvPr/>
        </p:nvPicPr>
        <p:blipFill>
          <a:blip r:embed="rId3" cstate="print"/>
          <a:srcRect/>
          <a:stretch>
            <a:fillRect/>
          </a:stretch>
        </p:blipFill>
        <p:spPr bwMode="auto">
          <a:xfrm>
            <a:off x="6732588" y="476250"/>
            <a:ext cx="1266825" cy="1684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14282" y="214290"/>
            <a:ext cx="964413" cy="642942"/>
          </a:xfrm>
          <a:prstGeom prst="rect">
            <a:avLst/>
          </a:prstGeom>
          <a:noFill/>
          <a:ln w="9525">
            <a:noFill/>
            <a:miter lim="800000"/>
            <a:headEnd/>
            <a:tailEnd/>
          </a:ln>
          <a:effectLst/>
        </p:spPr>
      </p:pic>
      <p:sp>
        <p:nvSpPr>
          <p:cNvPr id="8" name="Segnaposto data 7"/>
          <p:cNvSpPr>
            <a:spLocks noGrp="1"/>
          </p:cNvSpPr>
          <p:nvPr>
            <p:ph type="dt" sz="half" idx="10"/>
          </p:nvPr>
        </p:nvSpPr>
        <p:spPr>
          <a:xfrm>
            <a:off x="214282" y="6429396"/>
            <a:ext cx="2002464" cy="226902"/>
          </a:xfrm>
        </p:spPr>
        <p:txBody>
          <a:bodyPr/>
          <a:lstStyle/>
          <a:p>
            <a:r>
              <a:rPr lang="it-IT" smtClean="0"/>
              <a:t>A.Colombo</a:t>
            </a:r>
            <a:endParaRPr lang="it-IT" dirty="0"/>
          </a:p>
        </p:txBody>
      </p:sp>
      <p:sp>
        <p:nvSpPr>
          <p:cNvPr id="5" name="Rettangolo 4"/>
          <p:cNvSpPr/>
          <p:nvPr/>
        </p:nvSpPr>
        <p:spPr>
          <a:xfrm>
            <a:off x="467544" y="1412776"/>
            <a:ext cx="5544616" cy="5078313"/>
          </a:xfrm>
          <a:prstGeom prst="rect">
            <a:avLst/>
          </a:prstGeom>
        </p:spPr>
        <p:txBody>
          <a:bodyPr wrap="square">
            <a:spAutoFit/>
          </a:bodyPr>
          <a:lstStyle/>
          <a:p>
            <a:pPr algn="just"/>
            <a:r>
              <a:rPr lang="it-IT" b="1" i="1" dirty="0" smtClean="0">
                <a:latin typeface="Comic Sans MS" pitchFamily="66" charset="0"/>
              </a:rPr>
              <a:t>Si affaccia alla stanza di trattamento vero e proprio, dove una signora anziana è sdraiata sulla sedia/poltrona articolata ed attrezzata, dedicata alla somministrazione delle flebo. Sulla flebo è attaccato il cartellino identificativo con riportato il farmaco e il nome del destinatario, “Rossi”. L’infermiere, mentre applica il laccio emostatico al braccio della signora, le chiede se è la signora Rossi: avuta risposta affermativa, applica l’ago cannula e avvia l’infusione, correndo poi in corsia, e quindi rientrando per valutare la discesa del farmaco, osservando eventuali problemi. La signora è nella stanza, col marito che osserva perplesso la scena. Dopo pochi minuti il medico entra in corsia, e chiede all’infermiere perché ha applicato la terapia alla moglie del malato, e non al marito che è il vero ‘’paziente</a:t>
            </a:r>
            <a:r>
              <a:rPr lang="it-IT" b="1" dirty="0" smtClean="0"/>
              <a:t>’’…</a:t>
            </a:r>
            <a:endParaRPr lang="it-IT" b="1" dirty="0"/>
          </a:p>
        </p:txBody>
      </p:sp>
      <p:sp>
        <p:nvSpPr>
          <p:cNvPr id="6" name="CasellaDiTesto 5"/>
          <p:cNvSpPr txBox="1"/>
          <p:nvPr/>
        </p:nvSpPr>
        <p:spPr>
          <a:xfrm>
            <a:off x="1907704" y="404664"/>
            <a:ext cx="3096344" cy="584775"/>
          </a:xfrm>
          <a:prstGeom prst="rect">
            <a:avLst/>
          </a:prstGeom>
          <a:noFill/>
        </p:spPr>
        <p:txBody>
          <a:bodyPr wrap="square" rtlCol="0">
            <a:spAutoFit/>
          </a:bodyPr>
          <a:lstStyle/>
          <a:p>
            <a:r>
              <a:rPr lang="it-IT" sz="3200" b="1" dirty="0" smtClean="0">
                <a:solidFill>
                  <a:schemeClr val="bg2">
                    <a:lumMod val="50000"/>
                  </a:schemeClr>
                </a:solidFill>
                <a:latin typeface="Comic Sans MS" pitchFamily="66" charset="0"/>
              </a:rPr>
              <a:t>Caso Clinico</a:t>
            </a:r>
            <a:endParaRPr lang="it-IT" sz="3200" b="1" dirty="0">
              <a:solidFill>
                <a:schemeClr val="bg2">
                  <a:lumMod val="50000"/>
                </a:schemeClr>
              </a:solidFill>
              <a:latin typeface="Comic Sans MS" pitchFamily="66" charset="0"/>
            </a:endParaRPr>
          </a:p>
        </p:txBody>
      </p:sp>
      <p:pic>
        <p:nvPicPr>
          <p:cNvPr id="7" name="Immagine 4" descr="Coppia nonni.png"/>
          <p:cNvPicPr>
            <a:picLocks noChangeAspect="1"/>
          </p:cNvPicPr>
          <p:nvPr/>
        </p:nvPicPr>
        <p:blipFill>
          <a:blip r:embed="rId3" cstate="print"/>
          <a:srcRect/>
          <a:stretch>
            <a:fillRect/>
          </a:stretch>
        </p:blipFill>
        <p:spPr bwMode="auto">
          <a:xfrm>
            <a:off x="6732588" y="476250"/>
            <a:ext cx="1266825" cy="1684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14282" y="214290"/>
            <a:ext cx="964413" cy="642942"/>
          </a:xfrm>
          <a:prstGeom prst="rect">
            <a:avLst/>
          </a:prstGeom>
          <a:noFill/>
          <a:ln w="9525">
            <a:noFill/>
            <a:miter lim="800000"/>
            <a:headEnd/>
            <a:tailEnd/>
          </a:ln>
          <a:effectLst/>
        </p:spPr>
      </p:pic>
      <p:sp>
        <p:nvSpPr>
          <p:cNvPr id="8" name="Segnaposto data 7"/>
          <p:cNvSpPr>
            <a:spLocks noGrp="1"/>
          </p:cNvSpPr>
          <p:nvPr>
            <p:ph type="dt" sz="half" idx="10"/>
          </p:nvPr>
        </p:nvSpPr>
        <p:spPr>
          <a:xfrm>
            <a:off x="214282" y="6429396"/>
            <a:ext cx="2002464" cy="226902"/>
          </a:xfrm>
        </p:spPr>
        <p:txBody>
          <a:bodyPr/>
          <a:lstStyle/>
          <a:p>
            <a:r>
              <a:rPr lang="it-IT" smtClean="0"/>
              <a:t>A.Colombo</a:t>
            </a:r>
            <a:endParaRPr lang="it-IT" dirty="0"/>
          </a:p>
        </p:txBody>
      </p:sp>
      <p:sp>
        <p:nvSpPr>
          <p:cNvPr id="5" name="CasellaDiTesto 4"/>
          <p:cNvSpPr txBox="1"/>
          <p:nvPr/>
        </p:nvSpPr>
        <p:spPr>
          <a:xfrm>
            <a:off x="4932040" y="188640"/>
            <a:ext cx="3096344" cy="584775"/>
          </a:xfrm>
          <a:prstGeom prst="rect">
            <a:avLst/>
          </a:prstGeom>
          <a:noFill/>
        </p:spPr>
        <p:txBody>
          <a:bodyPr wrap="square" rtlCol="0">
            <a:spAutoFit/>
          </a:bodyPr>
          <a:lstStyle/>
          <a:p>
            <a:r>
              <a:rPr lang="it-IT" sz="3200" b="1" dirty="0" smtClean="0">
                <a:solidFill>
                  <a:schemeClr val="bg2">
                    <a:lumMod val="50000"/>
                  </a:schemeClr>
                </a:solidFill>
                <a:latin typeface="Comic Sans MS" pitchFamily="66" charset="0"/>
              </a:rPr>
              <a:t>Caso Clinico</a:t>
            </a:r>
            <a:endParaRPr lang="it-IT" sz="3200" b="1" dirty="0">
              <a:solidFill>
                <a:schemeClr val="bg2">
                  <a:lumMod val="50000"/>
                </a:schemeClr>
              </a:solidFill>
              <a:latin typeface="Comic Sans MS" pitchFamily="66" charset="0"/>
            </a:endParaRPr>
          </a:p>
        </p:txBody>
      </p:sp>
      <p:sp>
        <p:nvSpPr>
          <p:cNvPr id="7" name="Rettangolo 3"/>
          <p:cNvSpPr>
            <a:spLocks noChangeArrowheads="1"/>
          </p:cNvSpPr>
          <p:nvPr/>
        </p:nvSpPr>
        <p:spPr bwMode="auto">
          <a:xfrm>
            <a:off x="467544" y="856357"/>
            <a:ext cx="7200800" cy="5509200"/>
          </a:xfrm>
          <a:prstGeom prst="rect">
            <a:avLst/>
          </a:prstGeom>
          <a:noFill/>
          <a:ln w="9525">
            <a:noFill/>
            <a:miter lim="800000"/>
            <a:headEnd/>
            <a:tailEnd/>
          </a:ln>
        </p:spPr>
        <p:txBody>
          <a:bodyPr wrap="square">
            <a:spAutoFit/>
          </a:bodyPr>
          <a:lstStyle/>
          <a:p>
            <a:r>
              <a:rPr lang="it-IT" sz="2400" b="1" dirty="0" err="1">
                <a:solidFill>
                  <a:srgbClr val="FF0000"/>
                </a:solidFill>
                <a:latin typeface="Comic Sans MS" pitchFamily="66" charset="0"/>
              </a:rPr>
              <a:t>Analiziamo</a:t>
            </a:r>
            <a:r>
              <a:rPr lang="it-IT" sz="2400" b="1" dirty="0">
                <a:solidFill>
                  <a:srgbClr val="FF0000"/>
                </a:solidFill>
                <a:latin typeface="Comic Sans MS" pitchFamily="66" charset="0"/>
              </a:rPr>
              <a:t> il fatto.</a:t>
            </a:r>
          </a:p>
          <a:p>
            <a:endParaRPr lang="it-IT" sz="2400" b="1" dirty="0">
              <a:solidFill>
                <a:srgbClr val="FF0000"/>
              </a:solidFill>
              <a:latin typeface="Comic Sans MS" pitchFamily="66" charset="0"/>
            </a:endParaRPr>
          </a:p>
          <a:p>
            <a:pPr algn="just"/>
            <a:r>
              <a:rPr lang="it-IT" sz="1600" dirty="0">
                <a:latin typeface="Comic Sans MS" pitchFamily="66" charset="0"/>
              </a:rPr>
              <a:t>L’errore è scatenato dalla posizione, anomala, di una accompagnatrice sulla (comoda e </a:t>
            </a:r>
            <a:r>
              <a:rPr lang="it-IT" sz="1600" dirty="0" err="1">
                <a:latin typeface="Comic Sans MS" pitchFamily="66" charset="0"/>
              </a:rPr>
              <a:t>invitante…</a:t>
            </a:r>
            <a:r>
              <a:rPr lang="it-IT" sz="1600" dirty="0">
                <a:latin typeface="Comic Sans MS" pitchFamily="66" charset="0"/>
              </a:rPr>
              <a:t>) poltrona destinata alla somministrazione del farmaco, e su questo non ci sono dubbi. La richiesta dell’</a:t>
            </a:r>
            <a:r>
              <a:rPr lang="it-IT" sz="1600" b="1" dirty="0">
                <a:solidFill>
                  <a:srgbClr val="FF0066"/>
                </a:solidFill>
                <a:latin typeface="Comic Sans MS" pitchFamily="66" charset="0"/>
              </a:rPr>
              <a:t>identità</a:t>
            </a:r>
            <a:r>
              <a:rPr lang="it-IT" sz="1600" dirty="0">
                <a:latin typeface="Comic Sans MS" pitchFamily="66" charset="0"/>
              </a:rPr>
              <a:t> alla signora è stata sbrigativa (si trattava effettivamente della signora Rossi, in quanto coniuge del paziente in trattamento, il signor Rossi: dunque, non nel senso della identità legata alla terapia). Il </a:t>
            </a:r>
            <a:r>
              <a:rPr lang="it-IT" sz="1600" b="1" dirty="0">
                <a:solidFill>
                  <a:srgbClr val="FF0066"/>
                </a:solidFill>
                <a:latin typeface="Comic Sans MS" pitchFamily="66" charset="0"/>
              </a:rPr>
              <a:t>tempo a disposizione </a:t>
            </a:r>
            <a:r>
              <a:rPr lang="it-IT" sz="1600" dirty="0">
                <a:latin typeface="Comic Sans MS" pitchFamily="66" charset="0"/>
              </a:rPr>
              <a:t>dell’infermiere per effettuare le procedure di controllo è stato compresso dal bisogno di rientrare in reparto, a svolgere il proprio originario impegno (così come è psicologico il sostegno dell’errore cognitivo, è descritto in </a:t>
            </a:r>
            <a:r>
              <a:rPr lang="it-IT" sz="1600" dirty="0">
                <a:solidFill>
                  <a:srgbClr val="FF0066"/>
                </a:solidFill>
                <a:latin typeface="Comic Sans MS" pitchFamily="66" charset="0"/>
              </a:rPr>
              <a:t>psicologia comportamentale quel fenomeno detto “dell’ancoraggio”, </a:t>
            </a:r>
            <a:r>
              <a:rPr lang="it-IT" sz="1600" dirty="0">
                <a:latin typeface="Comic Sans MS" pitchFamily="66" charset="0"/>
              </a:rPr>
              <a:t>che porta un individuo a svolgere attività con l’influenza, forte, di un “qualcosa”  lasciato in sospeso: è il caso di questo </a:t>
            </a:r>
            <a:r>
              <a:rPr lang="it-IT" sz="1600" dirty="0" err="1">
                <a:latin typeface="Comic Sans MS" pitchFamily="66" charset="0"/>
              </a:rPr>
              <a:t>I.P.</a:t>
            </a:r>
            <a:r>
              <a:rPr lang="it-IT" sz="1600" dirty="0">
                <a:latin typeface="Comic Sans MS" pitchFamily="66" charset="0"/>
              </a:rPr>
              <a:t>, ancora “con la testa” in corsia nonostante si trovasse nell’ambulatorio </a:t>
            </a:r>
            <a:r>
              <a:rPr lang="it-IT" sz="1600" dirty="0" err="1">
                <a:latin typeface="Comic Sans MS" pitchFamily="66" charset="0"/>
              </a:rPr>
              <a:t>oncologico…</a:t>
            </a:r>
            <a:r>
              <a:rPr lang="it-IT" sz="1600" dirty="0">
                <a:latin typeface="Comic Sans MS" pitchFamily="66" charset="0"/>
              </a:rPr>
              <a:t>). </a:t>
            </a:r>
            <a:r>
              <a:rPr lang="it-IT" sz="1600" b="1" dirty="0">
                <a:solidFill>
                  <a:srgbClr val="FF0066"/>
                </a:solidFill>
                <a:latin typeface="Comic Sans MS" pitchFamily="66" charset="0"/>
              </a:rPr>
              <a:t>L’età avanzata </a:t>
            </a:r>
            <a:r>
              <a:rPr lang="it-IT" sz="1600" dirty="0">
                <a:latin typeface="Comic Sans MS" pitchFamily="66" charset="0"/>
              </a:rPr>
              <a:t>dei due signori (del malato e della moglie) non ha certo aiutato a comprendere bene il ruolo di tutti. Una coppia più giovane avrebbe, con buone probabilità, interrotto l’infermiere non appena applicato il laccio emostatico alla donna e non all’uomo, destinatario della terapia.</a:t>
            </a:r>
          </a:p>
          <a:p>
            <a:endParaRPr lang="it-IT" sz="1600" dirty="0"/>
          </a:p>
        </p:txBody>
      </p:sp>
      <p:pic>
        <p:nvPicPr>
          <p:cNvPr id="9" name="Immagine 8" descr="investigatore 2.gif"/>
          <p:cNvPicPr>
            <a:picLocks noChangeAspect="1"/>
          </p:cNvPicPr>
          <p:nvPr/>
        </p:nvPicPr>
        <p:blipFill>
          <a:blip r:embed="rId3" cstate="print"/>
          <a:stretch>
            <a:fillRect/>
          </a:stretch>
        </p:blipFill>
        <p:spPr>
          <a:xfrm>
            <a:off x="3635896" y="404664"/>
            <a:ext cx="857250" cy="78105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4"/>
          <p:cNvSpPr txBox="1">
            <a:spLocks noChangeArrowheads="1"/>
          </p:cNvSpPr>
          <p:nvPr/>
        </p:nvSpPr>
        <p:spPr bwMode="auto">
          <a:xfrm>
            <a:off x="467544" y="476672"/>
            <a:ext cx="6970712" cy="1200150"/>
          </a:xfrm>
          <a:prstGeom prst="rect">
            <a:avLst/>
          </a:prstGeom>
          <a:noFill/>
          <a:ln w="9525">
            <a:noFill/>
            <a:miter lim="800000"/>
            <a:headEnd/>
            <a:tailEnd/>
          </a:ln>
        </p:spPr>
        <p:txBody>
          <a:bodyPr>
            <a:spAutoFit/>
          </a:bodyPr>
          <a:lstStyle/>
          <a:p>
            <a:pPr algn="ctr" eaLnBrk="0" hangingPunct="0">
              <a:spcBef>
                <a:spcPct val="50000"/>
              </a:spcBef>
            </a:pPr>
            <a:r>
              <a:rPr lang="it-IT" sz="1800" b="1" dirty="0">
                <a:solidFill>
                  <a:srgbClr val="0070C0"/>
                </a:solidFill>
                <a:latin typeface="Comic Sans MS" pitchFamily="66" charset="0"/>
              </a:rPr>
              <a:t>Per quante barriere si strutturino l’errore è una componente inevitabile dell’attività sanitaria (e di qualsiasi altra situazione ad alta complessità), la vera differenza risiede nell’atteggiamento che si ha davanti agli errori.</a:t>
            </a:r>
          </a:p>
        </p:txBody>
      </p:sp>
      <p:pic>
        <p:nvPicPr>
          <p:cNvPr id="129030" name="Picture 6" descr="BS01251_"/>
          <p:cNvPicPr>
            <a:picLocks noChangeAspect="1" noChangeArrowheads="1"/>
          </p:cNvPicPr>
          <p:nvPr/>
        </p:nvPicPr>
        <p:blipFill>
          <a:blip r:embed="rId2" cstate="print"/>
          <a:srcRect/>
          <a:stretch>
            <a:fillRect/>
          </a:stretch>
        </p:blipFill>
        <p:spPr bwMode="auto">
          <a:xfrm>
            <a:off x="4860032" y="3429000"/>
            <a:ext cx="2232248" cy="2592288"/>
          </a:xfrm>
          <a:prstGeom prst="rect">
            <a:avLst/>
          </a:prstGeom>
          <a:noFill/>
          <a:ln w="9525">
            <a:noFill/>
            <a:miter lim="800000"/>
            <a:headEnd/>
            <a:tailEnd/>
          </a:ln>
        </p:spPr>
      </p:pic>
      <p:sp>
        <p:nvSpPr>
          <p:cNvPr id="59396" name="Text Box 7"/>
          <p:cNvSpPr txBox="1">
            <a:spLocks noChangeArrowheads="1"/>
          </p:cNvSpPr>
          <p:nvPr/>
        </p:nvSpPr>
        <p:spPr bwMode="auto">
          <a:xfrm>
            <a:off x="539552" y="2492896"/>
            <a:ext cx="2895600" cy="396875"/>
          </a:xfrm>
          <a:prstGeom prst="rect">
            <a:avLst/>
          </a:prstGeom>
          <a:noFill/>
          <a:ln w="9525">
            <a:noFill/>
            <a:miter lim="800000"/>
            <a:headEnd/>
            <a:tailEnd/>
          </a:ln>
        </p:spPr>
        <p:txBody>
          <a:bodyPr>
            <a:spAutoFit/>
          </a:bodyPr>
          <a:lstStyle/>
          <a:p>
            <a:pPr algn="ctr" eaLnBrk="0" hangingPunct="0">
              <a:spcBef>
                <a:spcPct val="50000"/>
              </a:spcBef>
            </a:pPr>
            <a:r>
              <a:rPr lang="it-IT" sz="2000" dirty="0">
                <a:solidFill>
                  <a:srgbClr val="FF0000"/>
                </a:solidFill>
                <a:latin typeface="Arial" charset="0"/>
              </a:rPr>
              <a:t>A) Cercare il colpevole</a:t>
            </a:r>
          </a:p>
        </p:txBody>
      </p:sp>
      <p:sp>
        <p:nvSpPr>
          <p:cNvPr id="59397" name="Text Box 8"/>
          <p:cNvSpPr txBox="1">
            <a:spLocks noChangeArrowheads="1"/>
          </p:cNvSpPr>
          <p:nvPr/>
        </p:nvSpPr>
        <p:spPr bwMode="auto">
          <a:xfrm>
            <a:off x="4572000" y="2492896"/>
            <a:ext cx="2895600" cy="396875"/>
          </a:xfrm>
          <a:prstGeom prst="rect">
            <a:avLst/>
          </a:prstGeom>
          <a:noFill/>
          <a:ln w="9525">
            <a:noFill/>
            <a:miter lim="800000"/>
            <a:headEnd/>
            <a:tailEnd/>
          </a:ln>
        </p:spPr>
        <p:txBody>
          <a:bodyPr>
            <a:spAutoFit/>
          </a:bodyPr>
          <a:lstStyle/>
          <a:p>
            <a:pPr algn="ctr" eaLnBrk="0" hangingPunct="0">
              <a:spcBef>
                <a:spcPct val="50000"/>
              </a:spcBef>
            </a:pPr>
            <a:r>
              <a:rPr lang="it-IT" sz="2000" dirty="0">
                <a:solidFill>
                  <a:srgbClr val="FF0000"/>
                </a:solidFill>
                <a:latin typeface="Arial" charset="0"/>
              </a:rPr>
              <a:t>B) Cercare la soluzione</a:t>
            </a:r>
          </a:p>
        </p:txBody>
      </p:sp>
      <p:pic>
        <p:nvPicPr>
          <p:cNvPr id="59398" name="Picture 9"/>
          <p:cNvPicPr>
            <a:picLocks noChangeAspect="1" noChangeArrowheads="1"/>
          </p:cNvPicPr>
          <p:nvPr/>
        </p:nvPicPr>
        <p:blipFill>
          <a:blip r:embed="rId3" cstate="print"/>
          <a:srcRect/>
          <a:stretch>
            <a:fillRect/>
          </a:stretch>
        </p:blipFill>
        <p:spPr bwMode="auto">
          <a:xfrm>
            <a:off x="755576" y="3501008"/>
            <a:ext cx="2448272" cy="2438400"/>
          </a:xfrm>
          <a:prstGeom prst="rect">
            <a:avLst/>
          </a:prstGeom>
          <a:noFill/>
          <a:ln w="9525">
            <a:noFill/>
            <a:miter lim="800000"/>
            <a:headEnd/>
            <a:tailEnd/>
          </a:ln>
        </p:spPr>
      </p:pic>
      <p:cxnSp>
        <p:nvCxnSpPr>
          <p:cNvPr id="8" name="Connettore 1 7"/>
          <p:cNvCxnSpPr/>
          <p:nvPr/>
        </p:nvCxnSpPr>
        <p:spPr>
          <a:xfrm>
            <a:off x="5148064" y="2132856"/>
            <a:ext cx="1512168" cy="1296144"/>
          </a:xfrm>
          <a:prstGeom prst="line">
            <a:avLst/>
          </a:prstGeom>
          <a:ln w="508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9" name="Connettore 1 8"/>
          <p:cNvCxnSpPr/>
          <p:nvPr/>
        </p:nvCxnSpPr>
        <p:spPr>
          <a:xfrm flipH="1">
            <a:off x="5076056" y="1988840"/>
            <a:ext cx="1728192" cy="1368152"/>
          </a:xfrm>
          <a:prstGeom prst="line">
            <a:avLst/>
          </a:prstGeom>
          <a:ln w="50800">
            <a:solidFill>
              <a:srgbClr val="FF006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59398"/>
                                        </p:tgtEl>
                                        <p:attrNameLst>
                                          <p:attrName>style.visibility</p:attrName>
                                        </p:attrNameLst>
                                      </p:cBhvr>
                                      <p:to>
                                        <p:strVal val="visible"/>
                                      </p:to>
                                    </p:set>
                                    <p:anim calcmode="lin" valueType="num">
                                      <p:cBhvr additive="base">
                                        <p:cTn id="7" dur="500" fill="hold"/>
                                        <p:tgtEl>
                                          <p:spTgt spid="59398"/>
                                        </p:tgtEl>
                                        <p:attrNameLst>
                                          <p:attrName>ppt_x</p:attrName>
                                        </p:attrNameLst>
                                      </p:cBhvr>
                                      <p:tavLst>
                                        <p:tav tm="0">
                                          <p:val>
                                            <p:strVal val="0-#ppt_w/2"/>
                                          </p:val>
                                        </p:tav>
                                        <p:tav tm="100000">
                                          <p:val>
                                            <p:strVal val="#ppt_x"/>
                                          </p:val>
                                        </p:tav>
                                      </p:tavLst>
                                    </p:anim>
                                    <p:anim calcmode="lin" valueType="num">
                                      <p:cBhvr additive="base">
                                        <p:cTn id="8" dur="500" fill="hold"/>
                                        <p:tgtEl>
                                          <p:spTgt spid="59398"/>
                                        </p:tgtEl>
                                        <p:attrNameLst>
                                          <p:attrName>ppt_y</p:attrName>
                                        </p:attrNameLst>
                                      </p:cBhvr>
                                      <p:tavLst>
                                        <p:tav tm="0">
                                          <p:val>
                                            <p:strVal val="1+#ppt_h/2"/>
                                          </p:val>
                                        </p:tav>
                                        <p:tav tm="100000">
                                          <p:val>
                                            <p:strVal val="#ppt_y"/>
                                          </p:val>
                                        </p:tav>
                                      </p:tavLst>
                                    </p:anim>
                                  </p:childTnLst>
                                </p:cTn>
                              </p:par>
                              <p:par>
                                <p:cTn id="9" presetID="30" presetClass="entr" presetSubtype="0" fill="hold" grpId="0" nodeType="withEffect">
                                  <p:stCondLst>
                                    <p:cond delay="0"/>
                                  </p:stCondLst>
                                  <p:childTnLst>
                                    <p:set>
                                      <p:cBhvr>
                                        <p:cTn id="10" dur="1" fill="hold">
                                          <p:stCondLst>
                                            <p:cond delay="0"/>
                                          </p:stCondLst>
                                        </p:cTn>
                                        <p:tgtEl>
                                          <p:spTgt spid="59396"/>
                                        </p:tgtEl>
                                        <p:attrNameLst>
                                          <p:attrName>style.visibility</p:attrName>
                                        </p:attrNameLst>
                                      </p:cBhvr>
                                      <p:to>
                                        <p:strVal val="visible"/>
                                      </p:to>
                                    </p:set>
                                    <p:animEffect transition="in" filter="fade">
                                      <p:cBhvr>
                                        <p:cTn id="11" dur="2400" decel="100000"/>
                                        <p:tgtEl>
                                          <p:spTgt spid="59396"/>
                                        </p:tgtEl>
                                      </p:cBhvr>
                                    </p:animEffect>
                                    <p:anim calcmode="lin" valueType="num">
                                      <p:cBhvr>
                                        <p:cTn id="12" dur="2400" decel="100000" fill="hold"/>
                                        <p:tgtEl>
                                          <p:spTgt spid="59396"/>
                                        </p:tgtEl>
                                        <p:attrNameLst>
                                          <p:attrName>style.rotation</p:attrName>
                                        </p:attrNameLst>
                                      </p:cBhvr>
                                      <p:tavLst>
                                        <p:tav tm="0">
                                          <p:val>
                                            <p:fltVal val="-90"/>
                                          </p:val>
                                        </p:tav>
                                        <p:tav tm="100000">
                                          <p:val>
                                            <p:fltVal val="0"/>
                                          </p:val>
                                        </p:tav>
                                      </p:tavLst>
                                    </p:anim>
                                    <p:anim calcmode="lin" valueType="num">
                                      <p:cBhvr>
                                        <p:cTn id="13" dur="2400" decel="100000" fill="hold"/>
                                        <p:tgtEl>
                                          <p:spTgt spid="59396"/>
                                        </p:tgtEl>
                                        <p:attrNameLst>
                                          <p:attrName>ppt_x</p:attrName>
                                        </p:attrNameLst>
                                      </p:cBhvr>
                                      <p:tavLst>
                                        <p:tav tm="0">
                                          <p:val>
                                            <p:strVal val="#ppt_x+0.4"/>
                                          </p:val>
                                        </p:tav>
                                        <p:tav tm="100000">
                                          <p:val>
                                            <p:strVal val="#ppt_x-0.05"/>
                                          </p:val>
                                        </p:tav>
                                      </p:tavLst>
                                    </p:anim>
                                    <p:anim calcmode="lin" valueType="num">
                                      <p:cBhvr>
                                        <p:cTn id="14" dur="2400" decel="100000" fill="hold"/>
                                        <p:tgtEl>
                                          <p:spTgt spid="59396"/>
                                        </p:tgtEl>
                                        <p:attrNameLst>
                                          <p:attrName>ppt_y</p:attrName>
                                        </p:attrNameLst>
                                      </p:cBhvr>
                                      <p:tavLst>
                                        <p:tav tm="0">
                                          <p:val>
                                            <p:strVal val="#ppt_y-0.4"/>
                                          </p:val>
                                        </p:tav>
                                        <p:tav tm="100000">
                                          <p:val>
                                            <p:strVal val="#ppt_y+0.1"/>
                                          </p:val>
                                        </p:tav>
                                      </p:tavLst>
                                    </p:anim>
                                    <p:anim calcmode="lin" valueType="num">
                                      <p:cBhvr>
                                        <p:cTn id="15" dur="600" accel="100000" fill="hold">
                                          <p:stCondLst>
                                            <p:cond delay="2400"/>
                                          </p:stCondLst>
                                        </p:cTn>
                                        <p:tgtEl>
                                          <p:spTgt spid="59396"/>
                                        </p:tgtEl>
                                        <p:attrNameLst>
                                          <p:attrName>ppt_x</p:attrName>
                                        </p:attrNameLst>
                                      </p:cBhvr>
                                      <p:tavLst>
                                        <p:tav tm="0">
                                          <p:val>
                                            <p:strVal val="#ppt_x-0.05"/>
                                          </p:val>
                                        </p:tav>
                                        <p:tav tm="100000">
                                          <p:val>
                                            <p:strVal val="#ppt_x"/>
                                          </p:val>
                                        </p:tav>
                                      </p:tavLst>
                                    </p:anim>
                                    <p:anim calcmode="lin" valueType="num">
                                      <p:cBhvr>
                                        <p:cTn id="16" dur="600" accel="100000" fill="hold">
                                          <p:stCondLst>
                                            <p:cond delay="2400"/>
                                          </p:stCondLst>
                                        </p:cTn>
                                        <p:tgtEl>
                                          <p:spTgt spid="59396"/>
                                        </p:tgtEl>
                                        <p:attrNameLst>
                                          <p:attrName>ppt_y</p:attrName>
                                        </p:attrNameLst>
                                      </p:cBhvr>
                                      <p:tavLst>
                                        <p:tav tm="0">
                                          <p:val>
                                            <p:strVal val="#ppt_y+0.1"/>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129030"/>
                                        </p:tgtEl>
                                        <p:attrNameLst>
                                          <p:attrName>style.visibility</p:attrName>
                                        </p:attrNameLst>
                                      </p:cBhvr>
                                      <p:to>
                                        <p:strVal val="visible"/>
                                      </p:to>
                                    </p:set>
                                    <p:anim calcmode="lin" valueType="num">
                                      <p:cBhvr additive="base">
                                        <p:cTn id="19" dur="500" fill="hold"/>
                                        <p:tgtEl>
                                          <p:spTgt spid="129030"/>
                                        </p:tgtEl>
                                        <p:attrNameLst>
                                          <p:attrName>ppt_x</p:attrName>
                                        </p:attrNameLst>
                                      </p:cBhvr>
                                      <p:tavLst>
                                        <p:tav tm="0">
                                          <p:val>
                                            <p:strVal val="1+#ppt_w/2"/>
                                          </p:val>
                                        </p:tav>
                                        <p:tav tm="100000">
                                          <p:val>
                                            <p:strVal val="#ppt_x"/>
                                          </p:val>
                                        </p:tav>
                                      </p:tavLst>
                                    </p:anim>
                                    <p:anim calcmode="lin" valueType="num">
                                      <p:cBhvr additive="base">
                                        <p:cTn id="20" dur="500" fill="hold"/>
                                        <p:tgtEl>
                                          <p:spTgt spid="129030"/>
                                        </p:tgtEl>
                                        <p:attrNameLst>
                                          <p:attrName>ppt_y</p:attrName>
                                        </p:attrNameLst>
                                      </p:cBhvr>
                                      <p:tavLst>
                                        <p:tav tm="0">
                                          <p:val>
                                            <p:strVal val="1+#ppt_h/2"/>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59397"/>
                                        </p:tgtEl>
                                        <p:attrNameLst>
                                          <p:attrName>style.visibility</p:attrName>
                                        </p:attrNameLst>
                                      </p:cBhvr>
                                      <p:to>
                                        <p:strVal val="visible"/>
                                      </p:to>
                                    </p:set>
                                    <p:animEffect transition="in" filter="fade">
                                      <p:cBhvr>
                                        <p:cTn id="23" dur="2400" decel="100000"/>
                                        <p:tgtEl>
                                          <p:spTgt spid="59397"/>
                                        </p:tgtEl>
                                      </p:cBhvr>
                                    </p:animEffect>
                                    <p:anim calcmode="lin" valueType="num">
                                      <p:cBhvr>
                                        <p:cTn id="24" dur="2400" decel="100000" fill="hold"/>
                                        <p:tgtEl>
                                          <p:spTgt spid="59397"/>
                                        </p:tgtEl>
                                        <p:attrNameLst>
                                          <p:attrName>style.rotation</p:attrName>
                                        </p:attrNameLst>
                                      </p:cBhvr>
                                      <p:tavLst>
                                        <p:tav tm="0">
                                          <p:val>
                                            <p:fltVal val="-90"/>
                                          </p:val>
                                        </p:tav>
                                        <p:tav tm="100000">
                                          <p:val>
                                            <p:fltVal val="0"/>
                                          </p:val>
                                        </p:tav>
                                      </p:tavLst>
                                    </p:anim>
                                    <p:anim calcmode="lin" valueType="num">
                                      <p:cBhvr>
                                        <p:cTn id="25" dur="2400" decel="100000" fill="hold"/>
                                        <p:tgtEl>
                                          <p:spTgt spid="59397"/>
                                        </p:tgtEl>
                                        <p:attrNameLst>
                                          <p:attrName>ppt_x</p:attrName>
                                        </p:attrNameLst>
                                      </p:cBhvr>
                                      <p:tavLst>
                                        <p:tav tm="0">
                                          <p:val>
                                            <p:strVal val="#ppt_x+0.4"/>
                                          </p:val>
                                        </p:tav>
                                        <p:tav tm="100000">
                                          <p:val>
                                            <p:strVal val="#ppt_x-0.05"/>
                                          </p:val>
                                        </p:tav>
                                      </p:tavLst>
                                    </p:anim>
                                    <p:anim calcmode="lin" valueType="num">
                                      <p:cBhvr>
                                        <p:cTn id="26" dur="2400" decel="100000" fill="hold"/>
                                        <p:tgtEl>
                                          <p:spTgt spid="59397"/>
                                        </p:tgtEl>
                                        <p:attrNameLst>
                                          <p:attrName>ppt_y</p:attrName>
                                        </p:attrNameLst>
                                      </p:cBhvr>
                                      <p:tavLst>
                                        <p:tav tm="0">
                                          <p:val>
                                            <p:strVal val="#ppt_y-0.4"/>
                                          </p:val>
                                        </p:tav>
                                        <p:tav tm="100000">
                                          <p:val>
                                            <p:strVal val="#ppt_y+0.1"/>
                                          </p:val>
                                        </p:tav>
                                      </p:tavLst>
                                    </p:anim>
                                    <p:anim calcmode="lin" valueType="num">
                                      <p:cBhvr>
                                        <p:cTn id="27" dur="600" accel="100000" fill="hold">
                                          <p:stCondLst>
                                            <p:cond delay="2400"/>
                                          </p:stCondLst>
                                        </p:cTn>
                                        <p:tgtEl>
                                          <p:spTgt spid="59397"/>
                                        </p:tgtEl>
                                        <p:attrNameLst>
                                          <p:attrName>ppt_x</p:attrName>
                                        </p:attrNameLst>
                                      </p:cBhvr>
                                      <p:tavLst>
                                        <p:tav tm="0">
                                          <p:val>
                                            <p:strVal val="#ppt_x-0.05"/>
                                          </p:val>
                                        </p:tav>
                                        <p:tav tm="100000">
                                          <p:val>
                                            <p:strVal val="#ppt_x"/>
                                          </p:val>
                                        </p:tav>
                                      </p:tavLst>
                                    </p:anim>
                                    <p:anim calcmode="lin" valueType="num">
                                      <p:cBhvr>
                                        <p:cTn id="28" dur="600" accel="100000" fill="hold">
                                          <p:stCondLst>
                                            <p:cond delay="2400"/>
                                          </p:stCondLst>
                                        </p:cTn>
                                        <p:tgtEl>
                                          <p:spTgt spid="59397"/>
                                        </p:tgtEl>
                                        <p:attrNameLst>
                                          <p:attrName>ppt_y</p:attrName>
                                        </p:attrNameLst>
                                      </p:cBhvr>
                                      <p:tavLst>
                                        <p:tav tm="0">
                                          <p:val>
                                            <p:strVal val="#ppt_y+0.1"/>
                                          </p:val>
                                        </p:tav>
                                        <p:tav tm="100000">
                                          <p:val>
                                            <p:strVal val="#ppt_y"/>
                                          </p:val>
                                        </p:tav>
                                      </p:tavLst>
                                    </p:anim>
                                  </p:childTnLst>
                                </p:cTn>
                              </p:par>
                              <p:par>
                                <p:cTn id="29" presetID="26"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1450">
                                          <p:stCondLst>
                                            <p:cond delay="0"/>
                                          </p:stCondLst>
                                        </p:cTn>
                                        <p:tgtEl>
                                          <p:spTgt spid="9"/>
                                        </p:tgtEl>
                                      </p:cBhvr>
                                    </p:animEffect>
                                    <p:anim calcmode="lin" valueType="num">
                                      <p:cBhvr>
                                        <p:cTn id="32" dur="4555"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3" dur="1660"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4" dur="1660" tmFilter="0, 0; 0.125,0.2665; 0.25,0.4; 0.375,0.465; 0.5,0.5;  0.625,0.535; 0.75,0.6; 0.875,0.7335; 1,1">
                                          <p:stCondLst>
                                            <p:cond delay="1660"/>
                                          </p:stCondLst>
                                        </p:cTn>
                                        <p:tgtEl>
                                          <p:spTgt spid="9"/>
                                        </p:tgtEl>
                                        <p:attrNameLst>
                                          <p:attrName>ppt_y</p:attrName>
                                        </p:attrNameLst>
                                      </p:cBhvr>
                                      <p:tavLst>
                                        <p:tav tm="0" fmla="#ppt_y-sin(pi*$)/9">
                                          <p:val>
                                            <p:fltVal val="0"/>
                                          </p:val>
                                        </p:tav>
                                        <p:tav tm="100000">
                                          <p:val>
                                            <p:fltVal val="1"/>
                                          </p:val>
                                        </p:tav>
                                      </p:tavLst>
                                    </p:anim>
                                    <p:anim calcmode="lin" valueType="num">
                                      <p:cBhvr>
                                        <p:cTn id="35" dur="830" tmFilter="0, 0; 0.125,0.2665; 0.25,0.4; 0.375,0.465; 0.5,0.5;  0.625,0.535; 0.75,0.6; 0.875,0.7335; 1,1">
                                          <p:stCondLst>
                                            <p:cond delay="3310"/>
                                          </p:stCondLst>
                                        </p:cTn>
                                        <p:tgtEl>
                                          <p:spTgt spid="9"/>
                                        </p:tgtEl>
                                        <p:attrNameLst>
                                          <p:attrName>ppt_y</p:attrName>
                                        </p:attrNameLst>
                                      </p:cBhvr>
                                      <p:tavLst>
                                        <p:tav tm="0" fmla="#ppt_y-sin(pi*$)/27">
                                          <p:val>
                                            <p:fltVal val="0"/>
                                          </p:val>
                                        </p:tav>
                                        <p:tav tm="100000">
                                          <p:val>
                                            <p:fltVal val="1"/>
                                          </p:val>
                                        </p:tav>
                                      </p:tavLst>
                                    </p:anim>
                                    <p:anim calcmode="lin" valueType="num">
                                      <p:cBhvr>
                                        <p:cTn id="36" dur="410" tmFilter="0, 0; 0.125,0.2665; 0.25,0.4; 0.375,0.465; 0.5,0.5;  0.625,0.535; 0.75,0.6; 0.875,0.7335; 1,1">
                                          <p:stCondLst>
                                            <p:cond delay="4140"/>
                                          </p:stCondLst>
                                        </p:cTn>
                                        <p:tgtEl>
                                          <p:spTgt spid="9"/>
                                        </p:tgtEl>
                                        <p:attrNameLst>
                                          <p:attrName>ppt_y</p:attrName>
                                        </p:attrNameLst>
                                      </p:cBhvr>
                                      <p:tavLst>
                                        <p:tav tm="0" fmla="#ppt_y-sin(pi*$)/81">
                                          <p:val>
                                            <p:fltVal val="0"/>
                                          </p:val>
                                        </p:tav>
                                        <p:tav tm="100000">
                                          <p:val>
                                            <p:fltVal val="1"/>
                                          </p:val>
                                        </p:tav>
                                      </p:tavLst>
                                    </p:anim>
                                    <p:animScale>
                                      <p:cBhvr>
                                        <p:cTn id="37" dur="65">
                                          <p:stCondLst>
                                            <p:cond delay="1625"/>
                                          </p:stCondLst>
                                        </p:cTn>
                                        <p:tgtEl>
                                          <p:spTgt spid="9"/>
                                        </p:tgtEl>
                                      </p:cBhvr>
                                      <p:to x="100000" y="60000"/>
                                    </p:animScale>
                                    <p:animScale>
                                      <p:cBhvr>
                                        <p:cTn id="38" dur="415" decel="50000">
                                          <p:stCondLst>
                                            <p:cond delay="1690"/>
                                          </p:stCondLst>
                                        </p:cTn>
                                        <p:tgtEl>
                                          <p:spTgt spid="9"/>
                                        </p:tgtEl>
                                      </p:cBhvr>
                                      <p:to x="100000" y="100000"/>
                                    </p:animScale>
                                    <p:animScale>
                                      <p:cBhvr>
                                        <p:cTn id="39" dur="65">
                                          <p:stCondLst>
                                            <p:cond delay="3280"/>
                                          </p:stCondLst>
                                        </p:cTn>
                                        <p:tgtEl>
                                          <p:spTgt spid="9"/>
                                        </p:tgtEl>
                                      </p:cBhvr>
                                      <p:to x="100000" y="80000"/>
                                    </p:animScale>
                                    <p:animScale>
                                      <p:cBhvr>
                                        <p:cTn id="40" dur="415" decel="50000">
                                          <p:stCondLst>
                                            <p:cond delay="3345"/>
                                          </p:stCondLst>
                                        </p:cTn>
                                        <p:tgtEl>
                                          <p:spTgt spid="9"/>
                                        </p:tgtEl>
                                      </p:cBhvr>
                                      <p:to x="100000" y="100000"/>
                                    </p:animScale>
                                    <p:animScale>
                                      <p:cBhvr>
                                        <p:cTn id="41" dur="65">
                                          <p:stCondLst>
                                            <p:cond delay="4105"/>
                                          </p:stCondLst>
                                        </p:cTn>
                                        <p:tgtEl>
                                          <p:spTgt spid="9"/>
                                        </p:tgtEl>
                                      </p:cBhvr>
                                      <p:to x="100000" y="90000"/>
                                    </p:animScale>
                                    <p:animScale>
                                      <p:cBhvr>
                                        <p:cTn id="42" dur="415" decel="50000">
                                          <p:stCondLst>
                                            <p:cond delay="4170"/>
                                          </p:stCondLst>
                                        </p:cTn>
                                        <p:tgtEl>
                                          <p:spTgt spid="9"/>
                                        </p:tgtEl>
                                      </p:cBhvr>
                                      <p:to x="100000" y="100000"/>
                                    </p:animScale>
                                    <p:animScale>
                                      <p:cBhvr>
                                        <p:cTn id="43" dur="65">
                                          <p:stCondLst>
                                            <p:cond delay="4520"/>
                                          </p:stCondLst>
                                        </p:cTn>
                                        <p:tgtEl>
                                          <p:spTgt spid="9"/>
                                        </p:tgtEl>
                                      </p:cBhvr>
                                      <p:to x="100000" y="95000"/>
                                    </p:animScale>
                                    <p:animScale>
                                      <p:cBhvr>
                                        <p:cTn id="44" dur="415" decel="50000">
                                          <p:stCondLst>
                                            <p:cond delay="4585"/>
                                          </p:stCondLst>
                                        </p:cTn>
                                        <p:tgtEl>
                                          <p:spTgt spid="9"/>
                                        </p:tgtEl>
                                      </p:cBhvr>
                                      <p:to x="100000" y="100000"/>
                                    </p:animScale>
                                  </p:childTnLst>
                                </p:cTn>
                              </p:par>
                              <p:par>
                                <p:cTn id="45" presetID="26"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down)">
                                      <p:cBhvr>
                                        <p:cTn id="47" dur="1450">
                                          <p:stCondLst>
                                            <p:cond delay="0"/>
                                          </p:stCondLst>
                                        </p:cTn>
                                        <p:tgtEl>
                                          <p:spTgt spid="8"/>
                                        </p:tgtEl>
                                      </p:cBhvr>
                                    </p:animEffect>
                                    <p:anim calcmode="lin" valueType="num">
                                      <p:cBhvr>
                                        <p:cTn id="48" dur="4555"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9" dur="1660"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0" dur="1660" tmFilter="0, 0; 0.125,0.2665; 0.25,0.4; 0.375,0.465; 0.5,0.5;  0.625,0.535; 0.75,0.6; 0.875,0.7335; 1,1">
                                          <p:stCondLst>
                                            <p:cond delay="1660"/>
                                          </p:stCondLst>
                                        </p:cTn>
                                        <p:tgtEl>
                                          <p:spTgt spid="8"/>
                                        </p:tgtEl>
                                        <p:attrNameLst>
                                          <p:attrName>ppt_y</p:attrName>
                                        </p:attrNameLst>
                                      </p:cBhvr>
                                      <p:tavLst>
                                        <p:tav tm="0" fmla="#ppt_y-sin(pi*$)/9">
                                          <p:val>
                                            <p:fltVal val="0"/>
                                          </p:val>
                                        </p:tav>
                                        <p:tav tm="100000">
                                          <p:val>
                                            <p:fltVal val="1"/>
                                          </p:val>
                                        </p:tav>
                                      </p:tavLst>
                                    </p:anim>
                                    <p:anim calcmode="lin" valueType="num">
                                      <p:cBhvr>
                                        <p:cTn id="51" dur="830" tmFilter="0, 0; 0.125,0.2665; 0.25,0.4; 0.375,0.465; 0.5,0.5;  0.625,0.535; 0.75,0.6; 0.875,0.7335; 1,1">
                                          <p:stCondLst>
                                            <p:cond delay="3310"/>
                                          </p:stCondLst>
                                        </p:cTn>
                                        <p:tgtEl>
                                          <p:spTgt spid="8"/>
                                        </p:tgtEl>
                                        <p:attrNameLst>
                                          <p:attrName>ppt_y</p:attrName>
                                        </p:attrNameLst>
                                      </p:cBhvr>
                                      <p:tavLst>
                                        <p:tav tm="0" fmla="#ppt_y-sin(pi*$)/27">
                                          <p:val>
                                            <p:fltVal val="0"/>
                                          </p:val>
                                        </p:tav>
                                        <p:tav tm="100000">
                                          <p:val>
                                            <p:fltVal val="1"/>
                                          </p:val>
                                        </p:tav>
                                      </p:tavLst>
                                    </p:anim>
                                    <p:anim calcmode="lin" valueType="num">
                                      <p:cBhvr>
                                        <p:cTn id="52" dur="410" tmFilter="0, 0; 0.125,0.2665; 0.25,0.4; 0.375,0.465; 0.5,0.5;  0.625,0.535; 0.75,0.6; 0.875,0.7335; 1,1">
                                          <p:stCondLst>
                                            <p:cond delay="4140"/>
                                          </p:stCondLst>
                                        </p:cTn>
                                        <p:tgtEl>
                                          <p:spTgt spid="8"/>
                                        </p:tgtEl>
                                        <p:attrNameLst>
                                          <p:attrName>ppt_y</p:attrName>
                                        </p:attrNameLst>
                                      </p:cBhvr>
                                      <p:tavLst>
                                        <p:tav tm="0" fmla="#ppt_y-sin(pi*$)/81">
                                          <p:val>
                                            <p:fltVal val="0"/>
                                          </p:val>
                                        </p:tav>
                                        <p:tav tm="100000">
                                          <p:val>
                                            <p:fltVal val="1"/>
                                          </p:val>
                                        </p:tav>
                                      </p:tavLst>
                                    </p:anim>
                                    <p:animScale>
                                      <p:cBhvr>
                                        <p:cTn id="53" dur="65">
                                          <p:stCondLst>
                                            <p:cond delay="1625"/>
                                          </p:stCondLst>
                                        </p:cTn>
                                        <p:tgtEl>
                                          <p:spTgt spid="8"/>
                                        </p:tgtEl>
                                      </p:cBhvr>
                                      <p:to x="100000" y="60000"/>
                                    </p:animScale>
                                    <p:animScale>
                                      <p:cBhvr>
                                        <p:cTn id="54" dur="415" decel="50000">
                                          <p:stCondLst>
                                            <p:cond delay="1690"/>
                                          </p:stCondLst>
                                        </p:cTn>
                                        <p:tgtEl>
                                          <p:spTgt spid="8"/>
                                        </p:tgtEl>
                                      </p:cBhvr>
                                      <p:to x="100000" y="100000"/>
                                    </p:animScale>
                                    <p:animScale>
                                      <p:cBhvr>
                                        <p:cTn id="55" dur="65">
                                          <p:stCondLst>
                                            <p:cond delay="3280"/>
                                          </p:stCondLst>
                                        </p:cTn>
                                        <p:tgtEl>
                                          <p:spTgt spid="8"/>
                                        </p:tgtEl>
                                      </p:cBhvr>
                                      <p:to x="100000" y="80000"/>
                                    </p:animScale>
                                    <p:animScale>
                                      <p:cBhvr>
                                        <p:cTn id="56" dur="415" decel="50000">
                                          <p:stCondLst>
                                            <p:cond delay="3345"/>
                                          </p:stCondLst>
                                        </p:cTn>
                                        <p:tgtEl>
                                          <p:spTgt spid="8"/>
                                        </p:tgtEl>
                                      </p:cBhvr>
                                      <p:to x="100000" y="100000"/>
                                    </p:animScale>
                                    <p:animScale>
                                      <p:cBhvr>
                                        <p:cTn id="57" dur="65">
                                          <p:stCondLst>
                                            <p:cond delay="4105"/>
                                          </p:stCondLst>
                                        </p:cTn>
                                        <p:tgtEl>
                                          <p:spTgt spid="8"/>
                                        </p:tgtEl>
                                      </p:cBhvr>
                                      <p:to x="100000" y="90000"/>
                                    </p:animScale>
                                    <p:animScale>
                                      <p:cBhvr>
                                        <p:cTn id="58" dur="415" decel="50000">
                                          <p:stCondLst>
                                            <p:cond delay="4170"/>
                                          </p:stCondLst>
                                        </p:cTn>
                                        <p:tgtEl>
                                          <p:spTgt spid="8"/>
                                        </p:tgtEl>
                                      </p:cBhvr>
                                      <p:to x="100000" y="100000"/>
                                    </p:animScale>
                                    <p:animScale>
                                      <p:cBhvr>
                                        <p:cTn id="59" dur="65">
                                          <p:stCondLst>
                                            <p:cond delay="4520"/>
                                          </p:stCondLst>
                                        </p:cTn>
                                        <p:tgtEl>
                                          <p:spTgt spid="8"/>
                                        </p:tgtEl>
                                      </p:cBhvr>
                                      <p:to x="100000" y="95000"/>
                                    </p:animScale>
                                    <p:animScale>
                                      <p:cBhvr>
                                        <p:cTn id="60" dur="415" decel="50000">
                                          <p:stCondLst>
                                            <p:cond delay="4585"/>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p:bldP spid="5939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14282" y="214290"/>
            <a:ext cx="964413" cy="642942"/>
          </a:xfrm>
          <a:prstGeom prst="rect">
            <a:avLst/>
          </a:prstGeom>
          <a:noFill/>
          <a:ln w="9525">
            <a:noFill/>
            <a:miter lim="800000"/>
            <a:headEnd/>
            <a:tailEnd/>
          </a:ln>
          <a:effectLst/>
        </p:spPr>
      </p:pic>
      <p:sp>
        <p:nvSpPr>
          <p:cNvPr id="8" name="Segnaposto data 7"/>
          <p:cNvSpPr>
            <a:spLocks noGrp="1"/>
          </p:cNvSpPr>
          <p:nvPr>
            <p:ph type="dt" sz="half" idx="10"/>
          </p:nvPr>
        </p:nvSpPr>
        <p:spPr>
          <a:xfrm>
            <a:off x="214282" y="6429396"/>
            <a:ext cx="2002464" cy="226902"/>
          </a:xfrm>
        </p:spPr>
        <p:txBody>
          <a:bodyPr/>
          <a:lstStyle/>
          <a:p>
            <a:r>
              <a:rPr lang="it-IT" smtClean="0"/>
              <a:t>A.Colombo</a:t>
            </a:r>
            <a:endParaRPr lang="it-IT" dirty="0"/>
          </a:p>
        </p:txBody>
      </p:sp>
      <p:pic>
        <p:nvPicPr>
          <p:cNvPr id="10" name="Immagine 9" descr="hazop.png"/>
          <p:cNvPicPr>
            <a:picLocks noChangeAspect="1"/>
          </p:cNvPicPr>
          <p:nvPr/>
        </p:nvPicPr>
        <p:blipFill>
          <a:blip r:embed="rId3"/>
          <a:stretch>
            <a:fillRect/>
          </a:stretch>
        </p:blipFill>
        <p:spPr>
          <a:xfrm>
            <a:off x="3786182" y="2857496"/>
            <a:ext cx="4297889" cy="3576917"/>
          </a:xfrm>
          <a:prstGeom prst="rect">
            <a:avLst/>
          </a:prstGeom>
        </p:spPr>
      </p:pic>
      <p:pic>
        <p:nvPicPr>
          <p:cNvPr id="11" name="Immagine 10" descr="hazop 1.png"/>
          <p:cNvPicPr>
            <a:picLocks noChangeAspect="1"/>
          </p:cNvPicPr>
          <p:nvPr/>
        </p:nvPicPr>
        <p:blipFill>
          <a:blip r:embed="rId4"/>
          <a:stretch>
            <a:fillRect/>
          </a:stretch>
        </p:blipFill>
        <p:spPr>
          <a:xfrm>
            <a:off x="0" y="1000107"/>
            <a:ext cx="3788343" cy="4172281"/>
          </a:xfrm>
          <a:prstGeom prst="rect">
            <a:avLst/>
          </a:prstGeom>
        </p:spPr>
      </p:pic>
      <p:sp>
        <p:nvSpPr>
          <p:cNvPr id="12" name="Rectangle 180"/>
          <p:cNvSpPr>
            <a:spLocks noChangeArrowheads="1"/>
          </p:cNvSpPr>
          <p:nvPr/>
        </p:nvSpPr>
        <p:spPr bwMode="auto">
          <a:xfrm>
            <a:off x="214282" y="5429264"/>
            <a:ext cx="3428992" cy="848750"/>
          </a:xfrm>
          <a:prstGeom prst="rect">
            <a:avLst/>
          </a:prstGeom>
          <a:solidFill>
            <a:srgbClr val="0000FF"/>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7581" tIns="8791" rIns="17581" bIns="8791" anchor="ctr">
            <a:spAutoFit/>
          </a:bodyPr>
          <a:lstStyle/>
          <a:p>
            <a:pPr algn="ctr">
              <a:defRPr/>
            </a:pPr>
            <a:r>
              <a:rPr lang="it-IT"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ea typeface="Tahoma" pitchFamily="34" charset="0"/>
                <a:cs typeface="Tahoma" pitchFamily="34" charset="0"/>
              </a:rPr>
              <a:t>Un approccio integrato per la gestione del farmaco</a:t>
            </a:r>
          </a:p>
          <a:p>
            <a:pPr algn="ctr">
              <a:defRPr/>
            </a:pPr>
            <a:r>
              <a:rPr lang="it-IT"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ea typeface="Tahoma" pitchFamily="34" charset="0"/>
                <a:cs typeface="Tahoma" pitchFamily="34" charset="0"/>
              </a:rPr>
              <a:t>e la sicurezza del paziente</a:t>
            </a:r>
            <a:endParaRPr lang="en-US" sz="19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ＭＳ Ｐゴシック" charset="0"/>
              <a:cs typeface="ＭＳ Ｐゴシック" charset="0"/>
            </a:endParaRPr>
          </a:p>
        </p:txBody>
      </p:sp>
      <p:sp>
        <p:nvSpPr>
          <p:cNvPr id="14" name="CasellaDiTesto 13"/>
          <p:cNvSpPr txBox="1"/>
          <p:nvPr/>
        </p:nvSpPr>
        <p:spPr>
          <a:xfrm>
            <a:off x="1214414" y="714356"/>
            <a:ext cx="2500330" cy="338554"/>
          </a:xfrm>
          <a:prstGeom prst="rect">
            <a:avLst/>
          </a:prstGeom>
          <a:noFill/>
        </p:spPr>
        <p:txBody>
          <a:bodyPr wrap="square" rtlCol="0">
            <a:spAutoFit/>
          </a:bodyPr>
          <a:lstStyle/>
          <a:p>
            <a:r>
              <a:rPr lang="it-IT" sz="1600" b="1" dirty="0" smtClean="0">
                <a:solidFill>
                  <a:srgbClr val="D60093"/>
                </a:solidFill>
                <a:latin typeface="Comic Sans MS" pitchFamily="66" charset="0"/>
              </a:rPr>
              <a:t>Definizione Nodi </a:t>
            </a:r>
            <a:r>
              <a:rPr lang="it-IT" sz="1600" b="1" dirty="0" err="1" smtClean="0">
                <a:solidFill>
                  <a:srgbClr val="D60093"/>
                </a:solidFill>
                <a:latin typeface="Comic Sans MS" pitchFamily="66" charset="0"/>
              </a:rPr>
              <a:t>Hazop</a:t>
            </a:r>
            <a:endParaRPr lang="it-IT" sz="1600" b="1" dirty="0">
              <a:solidFill>
                <a:srgbClr val="D60093"/>
              </a:solidFill>
              <a:latin typeface="Comic Sans MS" pitchFamily="66" charset="0"/>
            </a:endParaRPr>
          </a:p>
        </p:txBody>
      </p:sp>
      <p:sp>
        <p:nvSpPr>
          <p:cNvPr id="15" name="Rettangolo 14"/>
          <p:cNvSpPr/>
          <p:nvPr/>
        </p:nvSpPr>
        <p:spPr>
          <a:xfrm>
            <a:off x="3857620" y="2357430"/>
            <a:ext cx="3857636" cy="461665"/>
          </a:xfrm>
          <a:prstGeom prst="rect">
            <a:avLst/>
          </a:prstGeom>
        </p:spPr>
        <p:txBody>
          <a:bodyPr wrap="square">
            <a:spAutoFit/>
          </a:bodyPr>
          <a:lstStyle/>
          <a:p>
            <a:pPr algn="ctr"/>
            <a:r>
              <a:rPr lang="it-IT" sz="1200" b="1" u="sng" dirty="0" smtClean="0">
                <a:ln w="18415" cmpd="sng">
                  <a:solidFill>
                    <a:srgbClr val="FFFFFF"/>
                  </a:solidFill>
                  <a:prstDash val="solid"/>
                </a:ln>
                <a:solidFill>
                  <a:srgbClr val="D60093"/>
                </a:solidFill>
                <a:latin typeface="Tahoma" pitchFamily="34" charset="0"/>
                <a:ea typeface="Tahoma" pitchFamily="34" charset="0"/>
                <a:cs typeface="Tahoma" pitchFamily="34" charset="0"/>
              </a:rPr>
              <a:t>Valutazione dell’indice di rischio e definizione della priorità degli interventi</a:t>
            </a:r>
            <a:endParaRPr lang="it-IT" sz="1200" b="1" u="sng" dirty="0">
              <a:ln w="18415" cmpd="sng">
                <a:solidFill>
                  <a:srgbClr val="FFFFFF"/>
                </a:solidFill>
                <a:prstDash val="solid"/>
              </a:ln>
              <a:solidFill>
                <a:srgbClr val="D60093"/>
              </a:solidFill>
              <a:latin typeface="Tahoma" pitchFamily="34" charset="0"/>
              <a:ea typeface="Tahoma" pitchFamily="34" charset="0"/>
              <a:cs typeface="Tahoma" pitchFamily="34" charset="0"/>
            </a:endParaRPr>
          </a:p>
        </p:txBody>
      </p:sp>
      <p:sp>
        <p:nvSpPr>
          <p:cNvPr id="16" name="CasellaDiTesto 15"/>
          <p:cNvSpPr txBox="1">
            <a:spLocks noChangeAspect="1"/>
          </p:cNvSpPr>
          <p:nvPr/>
        </p:nvSpPr>
        <p:spPr>
          <a:xfrm>
            <a:off x="4286248" y="357166"/>
            <a:ext cx="3244577" cy="1754326"/>
          </a:xfrm>
          <a:prstGeom prst="rect">
            <a:avLst/>
          </a:prstGeom>
          <a:solidFill>
            <a:schemeClr val="accent3">
              <a:lumMod val="95000"/>
            </a:schemeClr>
          </a:solidFill>
          <a:ln w="50800" cap="rnd">
            <a:solidFill>
              <a:srgbClr val="0000FF"/>
            </a:solidFill>
          </a:ln>
        </p:spPr>
        <p:txBody>
          <a:bodyPr wrap="square" rtlCol="0">
            <a:spAutoFit/>
          </a:bodyPr>
          <a:lstStyle/>
          <a:p>
            <a:pPr algn="just"/>
            <a:r>
              <a:rPr lang="it-IT" sz="1200" b="1" dirty="0" smtClean="0">
                <a:solidFill>
                  <a:srgbClr val="0000FF"/>
                </a:solidFill>
                <a:latin typeface="Comic Sans MS" pitchFamily="66" charset="0"/>
                <a:ea typeface="Tahoma" pitchFamily="34" charset="0"/>
                <a:cs typeface="Tahoma" pitchFamily="34" charset="0"/>
              </a:rPr>
              <a:t>PROCEDURE HAZOP</a:t>
            </a:r>
            <a:endParaRPr lang="it-IT" sz="1200" b="1" dirty="0" smtClean="0">
              <a:latin typeface="Comic Sans MS" pitchFamily="66" charset="0"/>
              <a:ea typeface="Tahoma" pitchFamily="34" charset="0"/>
              <a:cs typeface="Tahoma" pitchFamily="34" charset="0"/>
            </a:endParaRPr>
          </a:p>
          <a:p>
            <a:pPr algn="just"/>
            <a:r>
              <a:rPr lang="it-IT" sz="1200" b="1" dirty="0" smtClean="0">
                <a:latin typeface="Comic Sans MS" pitchFamily="66" charset="0"/>
                <a:ea typeface="Tahoma" pitchFamily="34" charset="0"/>
                <a:cs typeface="Tahoma" pitchFamily="34" charset="0"/>
              </a:rPr>
              <a:t>Analisi dei rischi di un processo applicata alle procedure.</a:t>
            </a:r>
          </a:p>
          <a:p>
            <a:pPr algn="just"/>
            <a:r>
              <a:rPr lang="it-IT" sz="1200" b="1" dirty="0" smtClean="0">
                <a:latin typeface="Comic Sans MS" pitchFamily="66" charset="0"/>
                <a:ea typeface="Tahoma" pitchFamily="34" charset="0"/>
                <a:cs typeface="Tahoma" pitchFamily="34" charset="0"/>
              </a:rPr>
              <a:t>Tecnica strutturata, basata su sessioni di brainstorming di gruppi di lavoro (Team HAZOP), per l’analisi di cause, conseguenze e sistemi di </a:t>
            </a:r>
            <a:r>
              <a:rPr lang="it-IT" sz="1200" b="1" dirty="0" smtClean="0">
                <a:latin typeface="Comic Sans MS" pitchFamily="66" charset="0"/>
                <a:ea typeface="Tahoma" pitchFamily="34" charset="0"/>
                <a:cs typeface="Tahoma" pitchFamily="34" charset="0"/>
              </a:rPr>
              <a:t>salvaguardia</a:t>
            </a:r>
          </a:p>
          <a:p>
            <a:pPr algn="just"/>
            <a:r>
              <a:rPr lang="it-IT" sz="1200" b="1" dirty="0" smtClean="0">
                <a:latin typeface="Comic Sans MS" pitchFamily="66" charset="0"/>
                <a:ea typeface="Tahoma" pitchFamily="34" charset="0"/>
                <a:cs typeface="Tahoma" pitchFamily="34" charset="0"/>
              </a:rPr>
              <a:t>(</a:t>
            </a:r>
            <a:r>
              <a:rPr lang="it-IT" sz="1200" b="1" dirty="0" smtClean="0">
                <a:latin typeface="Comic Sans MS" pitchFamily="66" charset="0"/>
                <a:ea typeface="Tahoma" pitchFamily="34" charset="0"/>
                <a:cs typeface="Tahoma" pitchFamily="34" charset="0"/>
              </a:rPr>
              <a:t>prevenzione/monitoraggio/protezione</a:t>
            </a:r>
            <a:r>
              <a:rPr lang="it-IT" sz="1000" b="1" dirty="0" smtClean="0">
                <a:latin typeface="Comic Sans MS" pitchFamily="66" charset="0"/>
                <a:ea typeface="Tahoma" pitchFamily="34" charset="0"/>
                <a:cs typeface="Tahoma" pitchFamily="34" charset="0"/>
              </a:rPr>
              <a:t>)</a:t>
            </a:r>
          </a:p>
        </p:txBody>
      </p:sp>
      <p:pic>
        <p:nvPicPr>
          <p:cNvPr id="17" name="Immagine 7" descr="Univ_blu_vuoto.jpg"/>
          <p:cNvPicPr>
            <a:picLocks noChangeAspect="1"/>
          </p:cNvPicPr>
          <p:nvPr/>
        </p:nvPicPr>
        <p:blipFill>
          <a:blip r:embed="rId5"/>
          <a:srcRect/>
          <a:stretch>
            <a:fillRect/>
          </a:stretch>
        </p:blipFill>
        <p:spPr bwMode="auto">
          <a:xfrm>
            <a:off x="1142976" y="214290"/>
            <a:ext cx="571504" cy="468224"/>
          </a:xfrm>
          <a:prstGeom prst="rect">
            <a:avLst/>
          </a:prstGeom>
          <a:solidFill>
            <a:srgbClr val="FFFF66">
              <a:alpha val="50000"/>
            </a:srgbClr>
          </a:solid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80"/>
          <p:cNvSpPr>
            <a:spLocks noChangeArrowheads="1"/>
          </p:cNvSpPr>
          <p:nvPr/>
        </p:nvSpPr>
        <p:spPr bwMode="auto">
          <a:xfrm>
            <a:off x="160169" y="88387"/>
            <a:ext cx="7912294" cy="571752"/>
          </a:xfrm>
          <a:prstGeom prst="rect">
            <a:avLst/>
          </a:prstGeom>
          <a:solidFill>
            <a:srgbClr val="0000FF"/>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7581" tIns="8791" rIns="17581" bIns="8791" anchor="ctr">
            <a:spAutoFit/>
          </a:bodyPr>
          <a:lstStyle/>
          <a:p>
            <a:pPr algn="ctr">
              <a:defRPr/>
            </a:pPr>
            <a:r>
              <a:rPr lang="it-IT"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ea typeface="Tahoma" pitchFamily="34" charset="0"/>
                <a:cs typeface="Tahoma" pitchFamily="34" charset="0"/>
              </a:rPr>
              <a:t>Un approccio integrato per la gestione del farmaco</a:t>
            </a:r>
          </a:p>
          <a:p>
            <a:pPr algn="ctr">
              <a:defRPr/>
            </a:pPr>
            <a:r>
              <a:rPr lang="it-IT"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ea typeface="Tahoma" pitchFamily="34" charset="0"/>
                <a:cs typeface="Tahoma" pitchFamily="34" charset="0"/>
              </a:rPr>
              <a:t>e la sicurezza del paziente</a:t>
            </a:r>
            <a:endParaRPr lang="en-US" sz="19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ＭＳ Ｐゴシック" charset="0"/>
              <a:cs typeface="ＭＳ Ｐゴシック" charset="0"/>
            </a:endParaRPr>
          </a:p>
        </p:txBody>
      </p:sp>
      <p:sp>
        <p:nvSpPr>
          <p:cNvPr id="82" name="Rettangolo 81"/>
          <p:cNvSpPr>
            <a:spLocks noChangeAspect="1"/>
          </p:cNvSpPr>
          <p:nvPr/>
        </p:nvSpPr>
        <p:spPr>
          <a:xfrm>
            <a:off x="4286248" y="5000636"/>
            <a:ext cx="3500462" cy="1384995"/>
          </a:xfrm>
          <a:prstGeom prst="rect">
            <a:avLst/>
          </a:prstGeom>
          <a:solidFill>
            <a:schemeClr val="accent3">
              <a:lumMod val="95000"/>
            </a:schemeClr>
          </a:solidFill>
          <a:ln w="50800" cap="rnd">
            <a:solidFill>
              <a:srgbClr val="0000FF"/>
            </a:solidFill>
          </a:ln>
        </p:spPr>
        <p:txBody>
          <a:bodyPr wrap="square">
            <a:spAutoFit/>
          </a:bodyPr>
          <a:lstStyle/>
          <a:p>
            <a:pPr algn="just"/>
            <a:r>
              <a:rPr lang="it-IT" sz="1200" b="1" dirty="0" smtClean="0">
                <a:solidFill>
                  <a:srgbClr val="0000FF"/>
                </a:solidFill>
                <a:latin typeface="Calibri" pitchFamily="34" charset="0"/>
                <a:ea typeface="Tahoma" pitchFamily="34" charset="0"/>
                <a:cs typeface="Tahoma" pitchFamily="34" charset="0"/>
              </a:rPr>
              <a:t>L’analisi HAZOP può essere quantificata (QRA, Quantitative </a:t>
            </a:r>
            <a:r>
              <a:rPr lang="it-IT" sz="1200" b="1" dirty="0" err="1" smtClean="0">
                <a:solidFill>
                  <a:srgbClr val="0000FF"/>
                </a:solidFill>
                <a:latin typeface="Calibri" pitchFamily="34" charset="0"/>
                <a:ea typeface="Tahoma" pitchFamily="34" charset="0"/>
                <a:cs typeface="Tahoma" pitchFamily="34" charset="0"/>
              </a:rPr>
              <a:t>Risk</a:t>
            </a:r>
            <a:r>
              <a:rPr lang="it-IT" sz="1200" b="1" dirty="0" smtClean="0">
                <a:solidFill>
                  <a:srgbClr val="0000FF"/>
                </a:solidFill>
                <a:latin typeface="Calibri" pitchFamily="34" charset="0"/>
                <a:ea typeface="Tahoma" pitchFamily="34" charset="0"/>
                <a:cs typeface="Tahoma" pitchFamily="34" charset="0"/>
              </a:rPr>
              <a:t> </a:t>
            </a:r>
            <a:r>
              <a:rPr lang="it-IT" sz="1200" b="1" dirty="0" err="1" smtClean="0">
                <a:solidFill>
                  <a:srgbClr val="0000FF"/>
                </a:solidFill>
                <a:latin typeface="Calibri" pitchFamily="34" charset="0"/>
                <a:ea typeface="Tahoma" pitchFamily="34" charset="0"/>
                <a:cs typeface="Tahoma" pitchFamily="34" charset="0"/>
              </a:rPr>
              <a:t>Assessment</a:t>
            </a:r>
            <a:r>
              <a:rPr lang="it-IT" sz="1200" b="1" dirty="0" smtClean="0">
                <a:solidFill>
                  <a:srgbClr val="0000FF"/>
                </a:solidFill>
                <a:latin typeface="Calibri" pitchFamily="34" charset="0"/>
                <a:ea typeface="Tahoma" pitchFamily="34" charset="0"/>
                <a:cs typeface="Tahoma" pitchFamily="34" charset="0"/>
              </a:rPr>
              <a:t>) sulla base di dati storici e sulla base dell’esperienza del Team HAZOP al fine di determinare un indice di rischio che possa essere utilizzato per stabilire un ordine di priorità negli interventi e per valutare l’efficacia delle “azioni da attuare” suggerite dal Team HAZOP.</a:t>
            </a:r>
            <a:endParaRPr lang="it-IT" sz="1200" b="1" dirty="0">
              <a:solidFill>
                <a:srgbClr val="0000FF"/>
              </a:solidFill>
              <a:latin typeface="Calibri" pitchFamily="34" charset="0"/>
              <a:ea typeface="Tahoma" pitchFamily="34" charset="0"/>
              <a:cs typeface="Tahoma" pitchFamily="34" charset="0"/>
            </a:endParaRPr>
          </a:p>
        </p:txBody>
      </p:sp>
      <p:pic>
        <p:nvPicPr>
          <p:cNvPr id="2052" name="Immagine 0" descr="logo arnas garibaldi.jpg"/>
          <p:cNvPicPr>
            <a:picLocks noChangeAspect="1" noChangeArrowheads="1"/>
          </p:cNvPicPr>
          <p:nvPr/>
        </p:nvPicPr>
        <p:blipFill>
          <a:blip r:embed="rId3" cstate="print"/>
          <a:srcRect/>
          <a:stretch>
            <a:fillRect/>
          </a:stretch>
        </p:blipFill>
        <p:spPr bwMode="auto">
          <a:xfrm>
            <a:off x="95176" y="214290"/>
            <a:ext cx="762048" cy="571504"/>
          </a:xfrm>
          <a:prstGeom prst="rect">
            <a:avLst/>
          </a:prstGeom>
          <a:noFill/>
          <a:ln w="9525">
            <a:noFill/>
            <a:miter lim="800000"/>
            <a:headEnd/>
            <a:tailEnd/>
          </a:ln>
        </p:spPr>
      </p:pic>
      <p:pic>
        <p:nvPicPr>
          <p:cNvPr id="84" name="Immagine 7" descr="Univ_blu_vuoto.jpg"/>
          <p:cNvPicPr>
            <a:picLocks noChangeAspect="1"/>
          </p:cNvPicPr>
          <p:nvPr/>
        </p:nvPicPr>
        <p:blipFill>
          <a:blip r:embed="rId4"/>
          <a:srcRect/>
          <a:stretch>
            <a:fillRect/>
          </a:stretch>
        </p:blipFill>
        <p:spPr bwMode="auto">
          <a:xfrm>
            <a:off x="857224" y="500042"/>
            <a:ext cx="721580" cy="591179"/>
          </a:xfrm>
          <a:prstGeom prst="rect">
            <a:avLst/>
          </a:prstGeom>
          <a:solidFill>
            <a:srgbClr val="FFFF66">
              <a:alpha val="50000"/>
            </a:srgbClr>
          </a:solidFill>
          <a:ln w="9525">
            <a:noFill/>
            <a:miter lim="800000"/>
            <a:headEnd/>
            <a:tailEnd/>
          </a:ln>
        </p:spPr>
      </p:pic>
      <p:sp>
        <p:nvSpPr>
          <p:cNvPr id="29" name="CasellaDiTesto 28"/>
          <p:cNvSpPr txBox="1">
            <a:spLocks noChangeAspect="1"/>
          </p:cNvSpPr>
          <p:nvPr/>
        </p:nvSpPr>
        <p:spPr>
          <a:xfrm>
            <a:off x="428596" y="1500174"/>
            <a:ext cx="3143272" cy="1600438"/>
          </a:xfrm>
          <a:prstGeom prst="rect">
            <a:avLst/>
          </a:prstGeom>
          <a:solidFill>
            <a:schemeClr val="accent3">
              <a:lumMod val="95000"/>
            </a:schemeClr>
          </a:solidFill>
          <a:ln w="50800" cap="rnd">
            <a:solidFill>
              <a:srgbClr val="0000FF"/>
            </a:solidFill>
          </a:ln>
        </p:spPr>
        <p:txBody>
          <a:bodyPr wrap="square" rtlCol="0" anchor="ctr">
            <a:spAutoFit/>
          </a:bodyPr>
          <a:lstStyle/>
          <a:p>
            <a:pPr>
              <a:tabLst>
                <a:tab pos="56321" algn="l"/>
              </a:tabLst>
            </a:pPr>
            <a:r>
              <a:rPr lang="it-IT" sz="1400" b="1" dirty="0" smtClean="0">
                <a:solidFill>
                  <a:srgbClr val="0000FF"/>
                </a:solidFill>
                <a:latin typeface="Calibri" pitchFamily="34" charset="0"/>
                <a:ea typeface="Tahoma" pitchFamily="34" charset="0"/>
                <a:cs typeface="Tahoma" pitchFamily="34" charset="0"/>
              </a:rPr>
              <a:t>INCIDENT REPORTING</a:t>
            </a:r>
            <a:endParaRPr lang="it-IT" sz="1400" b="1" dirty="0" smtClean="0">
              <a:latin typeface="Calibri" pitchFamily="34" charset="0"/>
              <a:ea typeface="Tahoma" pitchFamily="34" charset="0"/>
              <a:cs typeface="Tahoma" pitchFamily="34" charset="0"/>
            </a:endParaRPr>
          </a:p>
          <a:p>
            <a:pPr>
              <a:tabLst>
                <a:tab pos="56321" algn="l"/>
              </a:tabLst>
            </a:pPr>
            <a:r>
              <a:rPr lang="it-IT" sz="1400" b="1" dirty="0" smtClean="0">
                <a:latin typeface="Calibri" pitchFamily="34" charset="0"/>
                <a:ea typeface="Tahoma" pitchFamily="34" charset="0"/>
                <a:cs typeface="Tahoma" pitchFamily="34" charset="0"/>
              </a:rPr>
              <a:t>modalità di </a:t>
            </a:r>
            <a:r>
              <a:rPr lang="it-IT" sz="1400" b="1" dirty="0">
                <a:latin typeface="Calibri" pitchFamily="34" charset="0"/>
                <a:ea typeface="Tahoma" pitchFamily="34" charset="0"/>
                <a:cs typeface="Tahoma" pitchFamily="34" charset="0"/>
              </a:rPr>
              <a:t>raccolta delle segnalazioni di </a:t>
            </a:r>
            <a:r>
              <a:rPr lang="it-IT" sz="1400" b="1" dirty="0" smtClean="0">
                <a:latin typeface="Calibri" pitchFamily="34" charset="0"/>
                <a:ea typeface="Tahoma" pitchFamily="34" charset="0"/>
                <a:cs typeface="Tahoma" pitchFamily="34" charset="0"/>
              </a:rPr>
              <a:t>eventi avversi in modo </a:t>
            </a:r>
            <a:r>
              <a:rPr lang="it-IT" sz="1400" b="1" dirty="0">
                <a:latin typeface="Calibri" pitchFamily="34" charset="0"/>
                <a:ea typeface="Tahoma" pitchFamily="34" charset="0"/>
                <a:cs typeface="Tahoma" pitchFamily="34" charset="0"/>
              </a:rPr>
              <a:t>da fornire </a:t>
            </a:r>
            <a:r>
              <a:rPr lang="it-IT" sz="1400" b="1" dirty="0" smtClean="0">
                <a:latin typeface="Calibri" pitchFamily="34" charset="0"/>
                <a:ea typeface="Tahoma" pitchFamily="34" charset="0"/>
                <a:cs typeface="Tahoma" pitchFamily="34" charset="0"/>
              </a:rPr>
              <a:t>strategie </a:t>
            </a:r>
            <a:r>
              <a:rPr lang="it-IT" sz="1400" b="1" dirty="0">
                <a:latin typeface="Calibri" pitchFamily="34" charset="0"/>
                <a:ea typeface="Tahoma" pitchFamily="34" charset="0"/>
                <a:cs typeface="Tahoma" pitchFamily="34" charset="0"/>
              </a:rPr>
              <a:t>ed azioni di correzione </a:t>
            </a:r>
            <a:r>
              <a:rPr lang="it-IT" sz="1400" b="1" dirty="0" smtClean="0">
                <a:latin typeface="Calibri" pitchFamily="34" charset="0"/>
                <a:ea typeface="Tahoma" pitchFamily="34" charset="0"/>
                <a:cs typeface="Tahoma" pitchFamily="34" charset="0"/>
              </a:rPr>
              <a:t>e miglioramento </a:t>
            </a:r>
            <a:r>
              <a:rPr lang="it-IT" sz="1400" b="1" dirty="0">
                <a:latin typeface="Calibri" pitchFamily="34" charset="0"/>
                <a:ea typeface="Tahoma" pitchFamily="34" charset="0"/>
                <a:cs typeface="Tahoma" pitchFamily="34" charset="0"/>
              </a:rPr>
              <a:t>atte a prevenire il </a:t>
            </a:r>
            <a:r>
              <a:rPr lang="it-IT" sz="1400" b="1" dirty="0" smtClean="0">
                <a:latin typeface="Calibri" pitchFamily="34" charset="0"/>
                <a:ea typeface="Tahoma" pitchFamily="34" charset="0"/>
                <a:cs typeface="Tahoma" pitchFamily="34" charset="0"/>
              </a:rPr>
              <a:t> verificarsi nel futuro </a:t>
            </a:r>
          </a:p>
          <a:p>
            <a:pPr>
              <a:tabLst>
                <a:tab pos="56321" algn="l"/>
              </a:tabLst>
            </a:pPr>
            <a:r>
              <a:rPr lang="it-IT" sz="1400" b="1" dirty="0" smtClean="0">
                <a:ln w="1905"/>
                <a:solidFill>
                  <a:srgbClr val="0099FF"/>
                </a:solidFill>
                <a:effectLst>
                  <a:innerShdw blurRad="69850" dist="43180" dir="5400000">
                    <a:srgbClr val="000000">
                      <a:alpha val="65000"/>
                    </a:srgbClr>
                  </a:innerShdw>
                </a:effectLst>
                <a:latin typeface="Calibri" pitchFamily="34" charset="0"/>
                <a:ea typeface="Tahoma" pitchFamily="34" charset="0"/>
                <a:cs typeface="Tahoma" pitchFamily="34" charset="0"/>
                <a:sym typeface="Wingdings" pitchFamily="2" charset="2"/>
              </a:rPr>
              <a:t> </a:t>
            </a:r>
            <a:r>
              <a:rPr lang="it-IT" sz="1400" b="1" dirty="0" smtClean="0">
                <a:solidFill>
                  <a:srgbClr val="0000FF"/>
                </a:solidFill>
                <a:latin typeface="Calibri" pitchFamily="34" charset="0"/>
                <a:ea typeface="Tahoma" pitchFamily="34" charset="0"/>
                <a:cs typeface="Tahoma" pitchFamily="34" charset="0"/>
                <a:sym typeface="Wingdings" pitchFamily="2" charset="2"/>
              </a:rPr>
              <a:t>ANALISI DEI NEAR MISSES</a:t>
            </a:r>
            <a:endParaRPr lang="it-IT" sz="1400" b="1" dirty="0">
              <a:solidFill>
                <a:srgbClr val="0000FF"/>
              </a:solidFill>
              <a:latin typeface="Calibri" pitchFamily="34" charset="0"/>
              <a:ea typeface="Tahoma" pitchFamily="34" charset="0"/>
              <a:cs typeface="Tahoma" pitchFamily="34" charset="0"/>
            </a:endParaRPr>
          </a:p>
        </p:txBody>
      </p:sp>
      <p:grpSp>
        <p:nvGrpSpPr>
          <p:cNvPr id="15" name="Gruppo 102"/>
          <p:cNvGrpSpPr/>
          <p:nvPr/>
        </p:nvGrpSpPr>
        <p:grpSpPr>
          <a:xfrm>
            <a:off x="214283" y="2000240"/>
            <a:ext cx="7715303" cy="4000528"/>
            <a:chOff x="-16029594" y="19396305"/>
            <a:chExt cx="24651039" cy="14905350"/>
          </a:xfrm>
        </p:grpSpPr>
        <p:graphicFrame>
          <p:nvGraphicFramePr>
            <p:cNvPr id="78" name="Grafico 77"/>
            <p:cNvGraphicFramePr/>
            <p:nvPr/>
          </p:nvGraphicFramePr>
          <p:xfrm>
            <a:off x="-16029594" y="25251982"/>
            <a:ext cx="12097267" cy="904967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0" name="Grafico 79"/>
            <p:cNvGraphicFramePr/>
            <p:nvPr/>
          </p:nvGraphicFramePr>
          <p:xfrm>
            <a:off x="-3704076" y="19396305"/>
            <a:ext cx="12325521" cy="10912846"/>
          </p:xfrm>
          <a:graphic>
            <a:graphicData uri="http://schemas.openxmlformats.org/drawingml/2006/chart">
              <c:chart xmlns:c="http://schemas.openxmlformats.org/drawingml/2006/chart" xmlns:r="http://schemas.openxmlformats.org/officeDocument/2006/relationships" r:id="rId6"/>
            </a:graphicData>
          </a:graphic>
        </p:graphicFrame>
      </p:grpSp>
      <p:sp>
        <p:nvSpPr>
          <p:cNvPr id="115" name="Rettangolo 114"/>
          <p:cNvSpPr>
            <a:spLocks noChangeAspect="1"/>
          </p:cNvSpPr>
          <p:nvPr/>
        </p:nvSpPr>
        <p:spPr>
          <a:xfrm>
            <a:off x="2714612" y="6468447"/>
            <a:ext cx="3410759" cy="389553"/>
          </a:xfrm>
          <a:prstGeom prst="rect">
            <a:avLst/>
          </a:prstGeom>
          <a:noFill/>
          <a:ln w="50800" cap="rnd" cmpd="sng">
            <a:noFill/>
          </a:ln>
        </p:spPr>
        <p:txBody>
          <a:bodyPr wrap="square" lIns="20025" tIns="10013" rIns="20025" bIns="10013">
            <a:spAutoFit/>
          </a:bodyPr>
          <a:lstStyle/>
          <a:p>
            <a:pPr algn="ctr"/>
            <a:r>
              <a:rPr lang="it-IT" sz="1200" b="1" dirty="0" smtClean="0">
                <a:solidFill>
                  <a:srgbClr val="0000FF"/>
                </a:solidFill>
                <a:latin typeface="Tahoma" pitchFamily="34" charset="0"/>
                <a:ea typeface="Tahoma" pitchFamily="34" charset="0"/>
                <a:cs typeface="Tahoma" pitchFamily="34" charset="0"/>
              </a:rPr>
              <a:t>8° Forum </a:t>
            </a:r>
            <a:r>
              <a:rPr lang="it-IT" sz="1200" b="1" dirty="0" err="1" smtClean="0">
                <a:solidFill>
                  <a:srgbClr val="0000FF"/>
                </a:solidFill>
                <a:latin typeface="Tahoma" pitchFamily="34" charset="0"/>
                <a:ea typeface="Tahoma" pitchFamily="34" charset="0"/>
                <a:cs typeface="Tahoma" pitchFamily="34" charset="0"/>
              </a:rPr>
              <a:t>Risk</a:t>
            </a:r>
            <a:r>
              <a:rPr lang="it-IT" sz="1200" b="1" dirty="0" smtClean="0">
                <a:solidFill>
                  <a:srgbClr val="0000FF"/>
                </a:solidFill>
                <a:latin typeface="Tahoma" pitchFamily="34" charset="0"/>
                <a:ea typeface="Tahoma" pitchFamily="34" charset="0"/>
                <a:cs typeface="Tahoma" pitchFamily="34" charset="0"/>
              </a:rPr>
              <a:t> Management in Sanità</a:t>
            </a:r>
          </a:p>
          <a:p>
            <a:pPr algn="ctr"/>
            <a:r>
              <a:rPr lang="it-IT" sz="1200" b="1" dirty="0" smtClean="0">
                <a:solidFill>
                  <a:srgbClr val="0000FF"/>
                </a:solidFill>
                <a:latin typeface="Tahoma" pitchFamily="34" charset="0"/>
                <a:ea typeface="Tahoma" pitchFamily="34" charset="0"/>
                <a:cs typeface="Tahoma" pitchFamily="34" charset="0"/>
              </a:rPr>
              <a:t>Arezzo 26-29 Novembre 2013</a:t>
            </a:r>
          </a:p>
        </p:txBody>
      </p:sp>
      <p:pic>
        <p:nvPicPr>
          <p:cNvPr id="50" name="Immagine 49" descr="pensatore.gif"/>
          <p:cNvPicPr>
            <a:picLocks noChangeAspect="1"/>
          </p:cNvPicPr>
          <p:nvPr/>
        </p:nvPicPr>
        <p:blipFill>
          <a:blip r:embed="rId7"/>
          <a:stretch>
            <a:fillRect/>
          </a:stretch>
        </p:blipFill>
        <p:spPr>
          <a:xfrm>
            <a:off x="5643570" y="1000108"/>
            <a:ext cx="1009650" cy="771525"/>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14282" y="214290"/>
            <a:ext cx="964413" cy="642942"/>
          </a:xfrm>
          <a:prstGeom prst="rect">
            <a:avLst/>
          </a:prstGeom>
          <a:noFill/>
          <a:ln w="9525">
            <a:noFill/>
            <a:miter lim="800000"/>
            <a:headEnd/>
            <a:tailEnd/>
          </a:ln>
          <a:effectLst/>
        </p:spPr>
      </p:pic>
      <p:sp>
        <p:nvSpPr>
          <p:cNvPr id="8" name="Segnaposto data 7"/>
          <p:cNvSpPr>
            <a:spLocks noGrp="1"/>
          </p:cNvSpPr>
          <p:nvPr>
            <p:ph type="dt" sz="half" idx="10"/>
          </p:nvPr>
        </p:nvSpPr>
        <p:spPr>
          <a:xfrm>
            <a:off x="214282" y="6429396"/>
            <a:ext cx="2002464" cy="226902"/>
          </a:xfrm>
        </p:spPr>
        <p:txBody>
          <a:bodyPr/>
          <a:lstStyle/>
          <a:p>
            <a:r>
              <a:rPr lang="it-IT" smtClean="0"/>
              <a:t>A.Colombo</a:t>
            </a:r>
            <a:endParaRPr lang="it-IT" dirty="0"/>
          </a:p>
        </p:txBody>
      </p:sp>
      <p:sp>
        <p:nvSpPr>
          <p:cNvPr id="5" name="Rettangolo 4"/>
          <p:cNvSpPr/>
          <p:nvPr/>
        </p:nvSpPr>
        <p:spPr>
          <a:xfrm>
            <a:off x="1475656" y="260648"/>
            <a:ext cx="6624736" cy="5940088"/>
          </a:xfrm>
          <a:prstGeom prst="rect">
            <a:avLst/>
          </a:prstGeom>
        </p:spPr>
        <p:txBody>
          <a:bodyPr wrap="square">
            <a:spAutoFit/>
          </a:bodyPr>
          <a:lstStyle/>
          <a:p>
            <a:r>
              <a:rPr lang="it-IT" sz="2800" b="1" dirty="0" smtClean="0">
                <a:solidFill>
                  <a:schemeClr val="accent5">
                    <a:lumMod val="75000"/>
                  </a:schemeClr>
                </a:solidFill>
                <a:latin typeface="Comic Sans MS" pitchFamily="66" charset="0"/>
              </a:rPr>
              <a:t>STANDARDIZZAZIONE E PREVENZIONE DEI RISCHI</a:t>
            </a:r>
          </a:p>
          <a:p>
            <a:endParaRPr lang="it-IT" dirty="0" smtClean="0">
              <a:latin typeface="Comic Sans MS" pitchFamily="66" charset="0"/>
            </a:endParaRPr>
          </a:p>
          <a:p>
            <a:r>
              <a:rPr lang="it-IT" dirty="0" smtClean="0">
                <a:latin typeface="Comic Sans MS" pitchFamily="66" charset="0"/>
              </a:rPr>
              <a:t>La standardizzazione rende l’organizzazione </a:t>
            </a:r>
          </a:p>
          <a:p>
            <a:endParaRPr lang="it-IT" dirty="0" smtClean="0">
              <a:latin typeface="Comic Sans MS" pitchFamily="66" charset="0"/>
            </a:endParaRPr>
          </a:p>
          <a:p>
            <a:r>
              <a:rPr lang="it-IT" dirty="0" smtClean="0">
                <a:latin typeface="Comic Sans MS" pitchFamily="66" charset="0"/>
              </a:rPr>
              <a:t>Conoscibile </a:t>
            </a:r>
          </a:p>
          <a:p>
            <a:r>
              <a:rPr lang="it-IT" dirty="0" smtClean="0">
                <a:latin typeface="Comic Sans MS" pitchFamily="66" charset="0"/>
              </a:rPr>
              <a:t>Descrivibile                           </a:t>
            </a:r>
          </a:p>
          <a:p>
            <a:r>
              <a:rPr lang="it-IT" dirty="0" smtClean="0">
                <a:latin typeface="Comic Sans MS" pitchFamily="66" charset="0"/>
              </a:rPr>
              <a:t>Analizzabile</a:t>
            </a:r>
          </a:p>
          <a:p>
            <a:r>
              <a:rPr lang="it-IT" dirty="0" smtClean="0">
                <a:latin typeface="Comic Sans MS" pitchFamily="66" charset="0"/>
              </a:rPr>
              <a:t>Misurabile</a:t>
            </a:r>
          </a:p>
          <a:p>
            <a:endParaRPr lang="it-IT" dirty="0" smtClean="0">
              <a:latin typeface="Comic Sans MS" pitchFamily="66" charset="0"/>
            </a:endParaRPr>
          </a:p>
          <a:p>
            <a:r>
              <a:rPr lang="it-IT" dirty="0" smtClean="0">
                <a:latin typeface="Comic Sans MS" pitchFamily="66" charset="0"/>
              </a:rPr>
              <a:t>Nell’organizzazione governata</a:t>
            </a:r>
          </a:p>
          <a:p>
            <a:r>
              <a:rPr lang="it-IT" dirty="0" smtClean="0">
                <a:latin typeface="Comic Sans MS" pitchFamily="66" charset="0"/>
              </a:rPr>
              <a:t>- gli errori vengono prevenuti/intercettati più spesso</a:t>
            </a:r>
          </a:p>
          <a:p>
            <a:r>
              <a:rPr lang="it-IT" dirty="0" smtClean="0">
                <a:latin typeface="Comic Sans MS" pitchFamily="66" charset="0"/>
              </a:rPr>
              <a:t>- errori ed incidenti vengono analizzati nelle operazioni</a:t>
            </a:r>
          </a:p>
          <a:p>
            <a:pPr>
              <a:buFontTx/>
              <a:buChar char="-"/>
            </a:pPr>
            <a:r>
              <a:rPr lang="it-IT" dirty="0" smtClean="0">
                <a:latin typeface="Comic Sans MS" pitchFamily="66" charset="0"/>
              </a:rPr>
              <a:t>riparazione dei danni e prevenzione sono attività operative</a:t>
            </a:r>
          </a:p>
          <a:p>
            <a:endParaRPr lang="it-IT" dirty="0" smtClean="0">
              <a:latin typeface="Comic Sans MS" pitchFamily="66" charset="0"/>
            </a:endParaRPr>
          </a:p>
          <a:p>
            <a:r>
              <a:rPr lang="it-IT" dirty="0" smtClean="0">
                <a:latin typeface="Comic Sans MS" pitchFamily="66" charset="0"/>
              </a:rPr>
              <a:t>L’organizzazione governata è sede processi continui di</a:t>
            </a:r>
          </a:p>
          <a:p>
            <a:r>
              <a:rPr lang="it-IT" dirty="0" smtClean="0">
                <a:latin typeface="Comic Sans MS" pitchFamily="66" charset="0"/>
              </a:rPr>
              <a:t>- misurazione</a:t>
            </a:r>
          </a:p>
          <a:p>
            <a:r>
              <a:rPr lang="it-IT" dirty="0" smtClean="0">
                <a:latin typeface="Comic Sans MS" pitchFamily="66" charset="0"/>
              </a:rPr>
              <a:t>- analisi</a:t>
            </a:r>
          </a:p>
          <a:p>
            <a:r>
              <a:rPr lang="it-IT" dirty="0" smtClean="0">
                <a:latin typeface="Comic Sans MS" pitchFamily="66" charset="0"/>
              </a:rPr>
              <a:t>- innovazione-riprogettazione</a:t>
            </a:r>
          </a:p>
          <a:p>
            <a:r>
              <a:rPr lang="it-IT" dirty="0" smtClean="0">
                <a:latin typeface="Comic Sans MS" pitchFamily="66" charset="0"/>
              </a:rPr>
              <a:t>- miglioramento della qualità e sicurezza</a:t>
            </a:r>
            <a:endParaRPr lang="it-IT" dirty="0">
              <a:latin typeface="Comic Sans MS" pitchFamily="66" charset="0"/>
            </a:endParaRPr>
          </a:p>
        </p:txBody>
      </p:sp>
      <p:sp>
        <p:nvSpPr>
          <p:cNvPr id="6" name="Parentesi graffa chiusa 5"/>
          <p:cNvSpPr/>
          <p:nvPr/>
        </p:nvSpPr>
        <p:spPr>
          <a:xfrm>
            <a:off x="3131840" y="1988840"/>
            <a:ext cx="288032"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7" name="Rettangolo 6"/>
          <p:cNvSpPr/>
          <p:nvPr/>
        </p:nvSpPr>
        <p:spPr>
          <a:xfrm>
            <a:off x="2843808" y="2636912"/>
            <a:ext cx="2664296"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3563888" y="2132856"/>
            <a:ext cx="288032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GOVERNABILE</a:t>
            </a:r>
            <a:endParaRPr lang="it-IT" b="1" dirty="0"/>
          </a:p>
        </p:txBody>
      </p:sp>
      <p:pic>
        <p:nvPicPr>
          <p:cNvPr id="10" name="Immagine 9" descr="Computer umanizzato.gif"/>
          <p:cNvPicPr>
            <a:picLocks noChangeAspect="1"/>
          </p:cNvPicPr>
          <p:nvPr/>
        </p:nvPicPr>
        <p:blipFill>
          <a:blip r:embed="rId3" cstate="print"/>
          <a:stretch>
            <a:fillRect/>
          </a:stretch>
        </p:blipFill>
        <p:spPr>
          <a:xfrm>
            <a:off x="395535" y="3068960"/>
            <a:ext cx="912101" cy="1368152"/>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14282" y="214290"/>
            <a:ext cx="964413" cy="642942"/>
          </a:xfrm>
          <a:prstGeom prst="rect">
            <a:avLst/>
          </a:prstGeom>
          <a:noFill/>
          <a:ln w="9525">
            <a:noFill/>
            <a:miter lim="800000"/>
            <a:headEnd/>
            <a:tailEnd/>
          </a:ln>
          <a:effectLst/>
        </p:spPr>
      </p:pic>
      <p:sp>
        <p:nvSpPr>
          <p:cNvPr id="8" name="Segnaposto data 7"/>
          <p:cNvSpPr>
            <a:spLocks noGrp="1"/>
          </p:cNvSpPr>
          <p:nvPr>
            <p:ph type="dt" sz="half" idx="10"/>
          </p:nvPr>
        </p:nvSpPr>
        <p:spPr>
          <a:xfrm>
            <a:off x="214282" y="6429396"/>
            <a:ext cx="2002464" cy="226902"/>
          </a:xfrm>
        </p:spPr>
        <p:txBody>
          <a:bodyPr/>
          <a:lstStyle/>
          <a:p>
            <a:r>
              <a:rPr lang="it-IT" smtClean="0"/>
              <a:t>A.Colombo</a:t>
            </a:r>
            <a:endParaRPr lang="it-IT" dirty="0"/>
          </a:p>
        </p:txBody>
      </p:sp>
      <p:pic>
        <p:nvPicPr>
          <p:cNvPr id="5" name="Picture 4" descr="Senza nome126"/>
          <p:cNvPicPr>
            <a:picLocks noChangeAspect="1" noChangeArrowheads="1"/>
          </p:cNvPicPr>
          <p:nvPr/>
        </p:nvPicPr>
        <p:blipFill>
          <a:blip r:embed="rId3" cstate="print"/>
          <a:srcRect r="12213"/>
          <a:stretch>
            <a:fillRect/>
          </a:stretch>
        </p:blipFill>
        <p:spPr>
          <a:xfrm>
            <a:off x="611560" y="836712"/>
            <a:ext cx="7488832" cy="5653444"/>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14282" y="214290"/>
            <a:ext cx="964413" cy="642942"/>
          </a:xfrm>
          <a:prstGeom prst="rect">
            <a:avLst/>
          </a:prstGeom>
          <a:noFill/>
          <a:ln w="9525">
            <a:noFill/>
            <a:miter lim="800000"/>
            <a:headEnd/>
            <a:tailEnd/>
          </a:ln>
          <a:effectLst/>
        </p:spPr>
      </p:pic>
      <p:sp>
        <p:nvSpPr>
          <p:cNvPr id="8" name="Segnaposto data 7"/>
          <p:cNvSpPr>
            <a:spLocks noGrp="1"/>
          </p:cNvSpPr>
          <p:nvPr>
            <p:ph type="dt" sz="half" idx="10"/>
          </p:nvPr>
        </p:nvSpPr>
        <p:spPr>
          <a:xfrm>
            <a:off x="214282" y="6429396"/>
            <a:ext cx="2002464" cy="226902"/>
          </a:xfrm>
        </p:spPr>
        <p:txBody>
          <a:bodyPr/>
          <a:lstStyle/>
          <a:p>
            <a:r>
              <a:rPr lang="it-IT" smtClean="0"/>
              <a:t>A.Colombo</a:t>
            </a:r>
            <a:endParaRPr lang="it-IT" dirty="0"/>
          </a:p>
        </p:txBody>
      </p:sp>
      <p:sp>
        <p:nvSpPr>
          <p:cNvPr id="5" name="Rettangolo 4"/>
          <p:cNvSpPr/>
          <p:nvPr/>
        </p:nvSpPr>
        <p:spPr>
          <a:xfrm>
            <a:off x="1547664" y="908720"/>
            <a:ext cx="5904656" cy="4154984"/>
          </a:xfrm>
          <a:prstGeom prst="rect">
            <a:avLst/>
          </a:prstGeom>
        </p:spPr>
        <p:txBody>
          <a:bodyPr wrap="square">
            <a:spAutoFit/>
          </a:bodyPr>
          <a:lstStyle/>
          <a:p>
            <a:pPr algn="just"/>
            <a:r>
              <a:rPr lang="it-IT" sz="2400" dirty="0" smtClean="0">
                <a:latin typeface="Comic Sans MS" pitchFamily="66" charset="0"/>
              </a:rPr>
              <a:t>Rendere visibili gli errori </a:t>
            </a:r>
          </a:p>
          <a:p>
            <a:pPr algn="just"/>
            <a:r>
              <a:rPr lang="it-IT" sz="2400" dirty="0" smtClean="0">
                <a:latin typeface="Comic Sans MS" pitchFamily="66" charset="0"/>
              </a:rPr>
              <a:t>Anche se gli errori non possono essere eliminati del tutto si può ridurre il danno rendendolo visibile mediante : </a:t>
            </a:r>
          </a:p>
          <a:p>
            <a:pPr algn="just"/>
            <a:endParaRPr lang="it-IT" sz="2400" dirty="0" smtClean="0">
              <a:latin typeface="Comic Sans MS" pitchFamily="66" charset="0"/>
            </a:endParaRPr>
          </a:p>
          <a:p>
            <a:pPr algn="just">
              <a:buFont typeface="Wingdings" pitchFamily="2" charset="2"/>
              <a:buChar char="v"/>
            </a:pPr>
            <a:r>
              <a:rPr lang="it-IT" sz="2400" b="1" dirty="0" smtClean="0">
                <a:solidFill>
                  <a:srgbClr val="FF0066"/>
                </a:solidFill>
                <a:latin typeface="Comic Sans MS" pitchFamily="66" charset="0"/>
              </a:rPr>
              <a:t>doppio controllo</a:t>
            </a:r>
          </a:p>
          <a:p>
            <a:pPr algn="just">
              <a:buFont typeface="Wingdings" pitchFamily="2" charset="2"/>
              <a:buChar char="v"/>
            </a:pPr>
            <a:r>
              <a:rPr lang="it-IT" sz="2400" b="1" dirty="0" smtClean="0">
                <a:solidFill>
                  <a:srgbClr val="FF0066"/>
                </a:solidFill>
                <a:latin typeface="Comic Sans MS" pitchFamily="66" charset="0"/>
              </a:rPr>
              <a:t>procedure ben progettate</a:t>
            </a:r>
          </a:p>
          <a:p>
            <a:pPr algn="just">
              <a:buFont typeface="Wingdings" pitchFamily="2" charset="2"/>
              <a:buChar char="v"/>
            </a:pPr>
            <a:r>
              <a:rPr lang="it-IT" sz="2400" b="1" dirty="0" smtClean="0">
                <a:solidFill>
                  <a:srgbClr val="FF0066"/>
                </a:solidFill>
                <a:latin typeface="Comic Sans MS" pitchFamily="66" charset="0"/>
              </a:rPr>
              <a:t>informatizzazione</a:t>
            </a:r>
          </a:p>
          <a:p>
            <a:pPr algn="just">
              <a:buFont typeface="Wingdings" pitchFamily="2" charset="2"/>
              <a:buChar char="v"/>
            </a:pPr>
            <a:r>
              <a:rPr lang="it-IT" sz="2400" b="1" dirty="0" smtClean="0">
                <a:solidFill>
                  <a:srgbClr val="FF0066"/>
                </a:solidFill>
                <a:latin typeface="Comic Sans MS" pitchFamily="66" charset="0"/>
              </a:rPr>
              <a:t>formazione del personale</a:t>
            </a:r>
          </a:p>
          <a:p>
            <a:pPr algn="just">
              <a:buFont typeface="Wingdings" pitchFamily="2" charset="2"/>
              <a:buChar char="v"/>
            </a:pPr>
            <a:r>
              <a:rPr lang="it-IT" sz="2400" b="1" dirty="0" err="1" smtClean="0">
                <a:solidFill>
                  <a:srgbClr val="FF0066"/>
                </a:solidFill>
                <a:latin typeface="Comic Sans MS" pitchFamily="66" charset="0"/>
              </a:rPr>
              <a:t>teams</a:t>
            </a:r>
            <a:endParaRPr lang="it-IT" sz="2400" b="1" dirty="0" smtClean="0">
              <a:solidFill>
                <a:srgbClr val="FF0066"/>
              </a:solidFill>
              <a:latin typeface="Comic Sans MS" pitchFamily="66" charset="0"/>
            </a:endParaRPr>
          </a:p>
          <a:p>
            <a:pPr algn="just">
              <a:buFont typeface="Wingdings" pitchFamily="2" charset="2"/>
              <a:buChar char="v"/>
            </a:pPr>
            <a:r>
              <a:rPr lang="it-IT" sz="2400" b="1" dirty="0" smtClean="0">
                <a:solidFill>
                  <a:srgbClr val="FF0066"/>
                </a:solidFill>
                <a:latin typeface="Comic Sans MS" pitchFamily="66" charset="0"/>
              </a:rPr>
              <a:t>educazione del paziente</a:t>
            </a:r>
            <a:endParaRPr lang="it-IT" sz="2400" b="1" dirty="0">
              <a:solidFill>
                <a:srgbClr val="FF0066"/>
              </a:solidFill>
              <a:latin typeface="Comic Sans MS" pitchFamily="66" charset="0"/>
            </a:endParaRPr>
          </a:p>
        </p:txBody>
      </p:sp>
      <p:sp>
        <p:nvSpPr>
          <p:cNvPr id="6" name="Rettangolo 5"/>
          <p:cNvSpPr/>
          <p:nvPr/>
        </p:nvSpPr>
        <p:spPr>
          <a:xfrm>
            <a:off x="3347864" y="5445224"/>
            <a:ext cx="4572000" cy="646331"/>
          </a:xfrm>
          <a:prstGeom prst="rect">
            <a:avLst/>
          </a:prstGeom>
        </p:spPr>
        <p:txBody>
          <a:bodyPr>
            <a:spAutoFit/>
          </a:bodyPr>
          <a:lstStyle/>
          <a:p>
            <a:pPr algn="r"/>
            <a:r>
              <a:rPr lang="it-IT" sz="1200" dirty="0" smtClean="0"/>
              <a:t>CAMBIARE IL SISTEMA MIGLIORARE LA SICUREZZA</a:t>
            </a:r>
          </a:p>
          <a:p>
            <a:pPr algn="r"/>
            <a:r>
              <a:rPr lang="it-IT" sz="1200" dirty="0" err="1" smtClean="0"/>
              <a:t>Nolan</a:t>
            </a:r>
            <a:r>
              <a:rPr lang="it-IT" sz="1200" dirty="0" smtClean="0"/>
              <a:t> TW. System </a:t>
            </a:r>
            <a:r>
              <a:rPr lang="it-IT" sz="1200" dirty="0" err="1" smtClean="0"/>
              <a:t>changes</a:t>
            </a:r>
            <a:r>
              <a:rPr lang="it-IT" sz="1200" dirty="0" smtClean="0"/>
              <a:t> </a:t>
            </a:r>
            <a:r>
              <a:rPr lang="it-IT" sz="1200" dirty="0" err="1" smtClean="0"/>
              <a:t>to</a:t>
            </a:r>
            <a:r>
              <a:rPr lang="it-IT" sz="1200" dirty="0" smtClean="0"/>
              <a:t> </a:t>
            </a:r>
            <a:r>
              <a:rPr lang="it-IT" sz="1200" dirty="0" err="1" smtClean="0"/>
              <a:t>improve</a:t>
            </a:r>
            <a:r>
              <a:rPr lang="it-IT" sz="1200" dirty="0" smtClean="0"/>
              <a:t> </a:t>
            </a:r>
          </a:p>
          <a:p>
            <a:pPr algn="r"/>
            <a:r>
              <a:rPr lang="it-IT" sz="1200" dirty="0" err="1" smtClean="0"/>
              <a:t>patient</a:t>
            </a:r>
            <a:r>
              <a:rPr lang="it-IT" sz="1200" dirty="0" smtClean="0"/>
              <a:t> </a:t>
            </a:r>
            <a:r>
              <a:rPr lang="it-IT" sz="1200" dirty="0" err="1" smtClean="0"/>
              <a:t>safety</a:t>
            </a:r>
            <a:r>
              <a:rPr lang="it-IT" sz="1200" dirty="0" smtClean="0"/>
              <a:t>. Br </a:t>
            </a:r>
            <a:r>
              <a:rPr lang="it-IT" sz="1200" dirty="0" err="1" smtClean="0"/>
              <a:t>Med</a:t>
            </a:r>
            <a:r>
              <a:rPr lang="it-IT" sz="1200" dirty="0" smtClean="0"/>
              <a:t> J 2000;320:771-3</a:t>
            </a:r>
            <a:endParaRPr lang="it-IT" sz="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14282" y="214290"/>
            <a:ext cx="964413" cy="642942"/>
          </a:xfrm>
          <a:prstGeom prst="rect">
            <a:avLst/>
          </a:prstGeom>
          <a:noFill/>
          <a:ln w="9525">
            <a:noFill/>
            <a:miter lim="800000"/>
            <a:headEnd/>
            <a:tailEnd/>
          </a:ln>
          <a:effectLst/>
        </p:spPr>
      </p:pic>
      <p:sp>
        <p:nvSpPr>
          <p:cNvPr id="8" name="Segnaposto data 7"/>
          <p:cNvSpPr>
            <a:spLocks noGrp="1"/>
          </p:cNvSpPr>
          <p:nvPr>
            <p:ph type="dt" sz="half" idx="10"/>
          </p:nvPr>
        </p:nvSpPr>
        <p:spPr>
          <a:xfrm>
            <a:off x="214282" y="6429396"/>
            <a:ext cx="2002464" cy="226902"/>
          </a:xfrm>
        </p:spPr>
        <p:txBody>
          <a:bodyPr/>
          <a:lstStyle/>
          <a:p>
            <a:r>
              <a:rPr lang="it-IT" smtClean="0"/>
              <a:t>A.Colombo</a:t>
            </a:r>
            <a:endParaRPr lang="it-IT" dirty="0"/>
          </a:p>
        </p:txBody>
      </p:sp>
      <p:sp>
        <p:nvSpPr>
          <p:cNvPr id="9" name="Rettangolo 8"/>
          <p:cNvSpPr/>
          <p:nvPr/>
        </p:nvSpPr>
        <p:spPr>
          <a:xfrm>
            <a:off x="500034" y="1428736"/>
            <a:ext cx="6929486" cy="4832092"/>
          </a:xfrm>
          <a:prstGeom prst="rect">
            <a:avLst/>
          </a:prstGeom>
        </p:spPr>
        <p:txBody>
          <a:bodyPr wrap="square">
            <a:spAutoFit/>
          </a:bodyPr>
          <a:lstStyle/>
          <a:p>
            <a:pPr algn="just"/>
            <a:r>
              <a:rPr lang="it-IT" sz="1600" b="1" dirty="0" smtClean="0"/>
              <a:t>Poi, ha ricostruito la sua versione dei fatti sulla tragedia</a:t>
            </a:r>
            <a:r>
              <a:rPr lang="it-IT" sz="1600" dirty="0" smtClean="0"/>
              <a:t>: “Il 7 dicembre la signora Lembo si presentò per effettuare il trattamento chemioterapico. Quella mattina ho trovato all'interno della cartella clinica il foglio di prescrizione interna già precedentemente compilato. La calligrafia è quella di uno dei due studenti interni che frequentano il reparto. Preso il foglio l'ho confrontato con la terapia effettuata la volta precedente e riportata nella cartella clinica con la calligrafia del dottore </a:t>
            </a:r>
            <a:r>
              <a:rPr lang="it-IT" sz="1600" dirty="0" err="1" smtClean="0"/>
              <a:t>Bongiovanni</a:t>
            </a:r>
            <a:r>
              <a:rPr lang="it-IT" sz="1600" dirty="0" smtClean="0"/>
              <a:t> in cui viene riportato un quantitativo di farmaco </a:t>
            </a:r>
            <a:r>
              <a:rPr lang="it-IT" sz="1600" dirty="0" err="1" smtClean="0"/>
              <a:t>Vinblastina</a:t>
            </a:r>
            <a:r>
              <a:rPr lang="it-IT" sz="1600" dirty="0" smtClean="0"/>
              <a:t> pari a mg 90. </a:t>
            </a:r>
            <a:r>
              <a:rPr lang="it-IT" sz="1600" i="1" dirty="0" smtClean="0"/>
              <a:t>Ho poi apposto sul foglio di prescrizione interna il timbro del collega </a:t>
            </a:r>
            <a:r>
              <a:rPr lang="it-IT" sz="1600" i="1" dirty="0" err="1" smtClean="0"/>
              <a:t>Bongiovanni</a:t>
            </a:r>
            <a:r>
              <a:rPr lang="it-IT" sz="1600" i="1" dirty="0" smtClean="0"/>
              <a:t> e ho apposto una firma con il suo nome, come ero stata autorizzata a fare</a:t>
            </a:r>
            <a:r>
              <a:rPr lang="it-IT" sz="1600" dirty="0" smtClean="0"/>
              <a:t>. Ho consegnato il foglio di prescrizione interna alla </a:t>
            </a:r>
            <a:r>
              <a:rPr lang="it-IT" sz="1600" dirty="0" smtClean="0"/>
              <a:t>signora </a:t>
            </a:r>
            <a:r>
              <a:rPr lang="it-IT" sz="1600" dirty="0" smtClean="0"/>
              <a:t>Lembo che si è recata al piano inferiore presso il signor Maggio che ha l'incarico di registrare la terapia e di trasmetterla via fax all'infermiera professionale del reparto di oncologia incaricata della preparazione dei farmaci. Quel giorno - ha proseguito - l'infermiera professionale era la signora Clotilde, di cui non ricordo il cognome (</a:t>
            </a:r>
            <a:r>
              <a:rPr lang="it-IT" sz="1600" dirty="0" err="1" smtClean="0"/>
              <a:t>Guarnaccia</a:t>
            </a:r>
            <a:r>
              <a:rPr lang="it-IT" sz="1600" dirty="0" smtClean="0"/>
              <a:t> ndr)”.</a:t>
            </a:r>
          </a:p>
          <a:p>
            <a:pPr algn="just"/>
            <a:r>
              <a:rPr lang="it-IT" dirty="0" smtClean="0"/>
              <a:t/>
            </a:r>
            <a:br>
              <a:rPr lang="it-IT" dirty="0" smtClean="0"/>
            </a:br>
            <a:endParaRPr lang="it-IT" dirty="0"/>
          </a:p>
        </p:txBody>
      </p:sp>
      <p:pic>
        <p:nvPicPr>
          <p:cNvPr id="10" name="Picture 2"/>
          <p:cNvPicPr>
            <a:picLocks noChangeAspect="1" noChangeArrowheads="1"/>
          </p:cNvPicPr>
          <p:nvPr/>
        </p:nvPicPr>
        <p:blipFill>
          <a:blip r:embed="rId3" cstate="print"/>
          <a:srcRect/>
          <a:stretch>
            <a:fillRect/>
          </a:stretch>
        </p:blipFill>
        <p:spPr bwMode="auto">
          <a:xfrm>
            <a:off x="4786314" y="500042"/>
            <a:ext cx="2530198" cy="280145"/>
          </a:xfrm>
          <a:prstGeom prst="rect">
            <a:avLst/>
          </a:prstGeom>
          <a:noFill/>
          <a:ln w="9525">
            <a:noFill/>
            <a:miter lim="800000"/>
            <a:headEnd/>
            <a:tailEnd/>
          </a:ln>
          <a:effectLst/>
        </p:spPr>
      </p:pic>
      <p:pic>
        <p:nvPicPr>
          <p:cNvPr id="9217" name="Picture 1"/>
          <p:cNvPicPr>
            <a:picLocks noChangeAspect="1" noChangeArrowheads="1"/>
          </p:cNvPicPr>
          <p:nvPr/>
        </p:nvPicPr>
        <p:blipFill>
          <a:blip r:embed="rId4" cstate="print"/>
          <a:srcRect/>
          <a:stretch>
            <a:fillRect/>
          </a:stretch>
        </p:blipFill>
        <p:spPr bwMode="auto">
          <a:xfrm>
            <a:off x="6500826" y="5500702"/>
            <a:ext cx="1462879" cy="1085848"/>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14282" y="214290"/>
            <a:ext cx="964413" cy="642942"/>
          </a:xfrm>
          <a:prstGeom prst="rect">
            <a:avLst/>
          </a:prstGeom>
          <a:noFill/>
          <a:ln w="9525">
            <a:noFill/>
            <a:miter lim="800000"/>
            <a:headEnd/>
            <a:tailEnd/>
          </a:ln>
          <a:effectLst/>
        </p:spPr>
      </p:pic>
      <p:sp>
        <p:nvSpPr>
          <p:cNvPr id="8" name="Segnaposto data 7"/>
          <p:cNvSpPr>
            <a:spLocks noGrp="1"/>
          </p:cNvSpPr>
          <p:nvPr>
            <p:ph type="dt" sz="half" idx="10"/>
          </p:nvPr>
        </p:nvSpPr>
        <p:spPr>
          <a:xfrm>
            <a:off x="214282" y="6429396"/>
            <a:ext cx="2002464" cy="226902"/>
          </a:xfrm>
        </p:spPr>
        <p:txBody>
          <a:bodyPr/>
          <a:lstStyle/>
          <a:p>
            <a:r>
              <a:rPr lang="it-IT" smtClean="0"/>
              <a:t>A.Colombo</a:t>
            </a:r>
            <a:endParaRPr lang="it-IT" dirty="0"/>
          </a:p>
        </p:txBody>
      </p:sp>
      <p:sp>
        <p:nvSpPr>
          <p:cNvPr id="5" name="Rectangle 3"/>
          <p:cNvSpPr txBox="1">
            <a:spLocks noChangeArrowheads="1"/>
          </p:cNvSpPr>
          <p:nvPr/>
        </p:nvSpPr>
        <p:spPr>
          <a:xfrm>
            <a:off x="266700" y="1557338"/>
            <a:ext cx="7185025" cy="4895850"/>
          </a:xfrm>
          <a:prstGeom prst="rect">
            <a:avLst/>
          </a:prstGeom>
        </p:spPr>
        <p:txBody>
          <a:bodyPr vert="horz">
            <a:normAutofit/>
          </a:bodyPr>
          <a:lstStyle/>
          <a:p>
            <a:pPr marL="274320" marR="0" lvl="0" indent="-274320" algn="l" defTabSz="914400" rtl="0" eaLnBrk="1" fontAlgn="auto" latinLnBrk="0" hangingPunct="1">
              <a:lnSpc>
                <a:spcPct val="100000"/>
              </a:lnSpc>
              <a:spcBef>
                <a:spcPct val="40000"/>
              </a:spcBef>
              <a:spcAft>
                <a:spcPts val="0"/>
              </a:spcAft>
              <a:buClr>
                <a:schemeClr val="tx2"/>
              </a:buClr>
              <a:buSzPct val="73000"/>
              <a:buFont typeface="Arial" charset="0"/>
              <a:buNone/>
              <a:tabLst/>
              <a:defRPr/>
            </a:pPr>
            <a:r>
              <a:rPr kumimoji="0" lang="it-IT" sz="2400" b="0" i="0" u="none" strike="noStrike" kern="1200" cap="none" spc="0" normalizeH="0" baseline="0" noProof="0" dirty="0" smtClean="0">
                <a:ln>
                  <a:noFill/>
                </a:ln>
                <a:solidFill>
                  <a:schemeClr val="tx1"/>
                </a:solidFill>
                <a:effectLst/>
                <a:uLnTx/>
                <a:uFillTx/>
                <a:latin typeface="Comic Sans MS" pitchFamily="66" charset="0"/>
                <a:cs typeface="Arial" charset="0"/>
              </a:rPr>
              <a:t>Un approccio coordinato e integrato</a:t>
            </a:r>
          </a:p>
          <a:p>
            <a:pPr marL="274320" marR="0" lvl="0" indent="-274320" algn="l" defTabSz="914400" rtl="0" eaLnBrk="1" fontAlgn="auto" latinLnBrk="0" hangingPunct="1">
              <a:lnSpc>
                <a:spcPct val="100000"/>
              </a:lnSpc>
              <a:spcBef>
                <a:spcPct val="40000"/>
              </a:spcBef>
              <a:spcAft>
                <a:spcPts val="0"/>
              </a:spcAft>
              <a:buClr>
                <a:schemeClr val="tx2"/>
              </a:buClr>
              <a:buSzPct val="73000"/>
              <a:buFont typeface="Arial" charset="0"/>
              <a:buNone/>
              <a:tabLst/>
              <a:defRPr/>
            </a:pPr>
            <a:r>
              <a:rPr kumimoji="0" lang="it-IT" sz="2400" b="0" i="0" u="none" strike="noStrike" kern="1200" cap="none" spc="0" normalizeH="0" baseline="0" noProof="0" dirty="0" smtClean="0">
                <a:ln>
                  <a:noFill/>
                </a:ln>
                <a:solidFill>
                  <a:schemeClr val="tx1"/>
                </a:solidFill>
                <a:effectLst/>
                <a:uLnTx/>
                <a:uFillTx/>
                <a:latin typeface="Comic Sans MS" pitchFamily="66" charset="0"/>
                <a:cs typeface="Arial" charset="0"/>
              </a:rPr>
              <a:t>L’ affidabilità della  leadership</a:t>
            </a:r>
          </a:p>
          <a:p>
            <a:pPr marL="274320" marR="0" lvl="0" indent="-274320" algn="l" defTabSz="914400" rtl="0" eaLnBrk="1" fontAlgn="auto" latinLnBrk="0" hangingPunct="1">
              <a:lnSpc>
                <a:spcPct val="100000"/>
              </a:lnSpc>
              <a:spcBef>
                <a:spcPct val="40000"/>
              </a:spcBef>
              <a:spcAft>
                <a:spcPts val="0"/>
              </a:spcAft>
              <a:buClr>
                <a:schemeClr val="tx2"/>
              </a:buClr>
              <a:buSzPct val="73000"/>
              <a:buFont typeface="Arial" charset="0"/>
              <a:buNone/>
              <a:tabLst/>
              <a:defRPr/>
            </a:pPr>
            <a:r>
              <a:rPr kumimoji="0" lang="it-IT" sz="2400" b="0" i="0" u="none" strike="noStrike" kern="1200" cap="none" spc="0" normalizeH="0" baseline="0" noProof="0" dirty="0" smtClean="0">
                <a:ln>
                  <a:noFill/>
                </a:ln>
                <a:solidFill>
                  <a:schemeClr val="tx1"/>
                </a:solidFill>
                <a:effectLst/>
                <a:uLnTx/>
                <a:uFillTx/>
                <a:latin typeface="Comic Sans MS" pitchFamily="66" charset="0"/>
                <a:cs typeface="Arial" charset="0"/>
              </a:rPr>
              <a:t>L’ambiente di lavoro </a:t>
            </a:r>
          </a:p>
          <a:p>
            <a:pPr marL="274320" marR="0" lvl="0" indent="-274320" algn="ctr" defTabSz="914400" rtl="0" eaLnBrk="1" fontAlgn="auto" latinLnBrk="0" hangingPunct="1">
              <a:lnSpc>
                <a:spcPct val="100000"/>
              </a:lnSpc>
              <a:spcBef>
                <a:spcPct val="40000"/>
              </a:spcBef>
              <a:spcAft>
                <a:spcPts val="0"/>
              </a:spcAft>
              <a:buClr>
                <a:schemeClr val="tx2"/>
              </a:buClr>
              <a:buSzPct val="73000"/>
              <a:buFont typeface="Arial" charset="0"/>
              <a:buNone/>
              <a:tabLst/>
              <a:defRPr/>
            </a:pPr>
            <a:r>
              <a:rPr kumimoji="0" lang="it-IT" sz="2400" b="1" i="0" u="none" strike="noStrike" kern="1200" cap="none" spc="0" normalizeH="0" baseline="0" noProof="0" dirty="0" smtClean="0">
                <a:ln>
                  <a:noFill/>
                </a:ln>
                <a:solidFill>
                  <a:srgbClr val="00B050"/>
                </a:solidFill>
                <a:effectLst/>
                <a:uLnTx/>
                <a:uFillTx/>
                <a:latin typeface="Comic Sans MS" pitchFamily="66" charset="0"/>
                <a:cs typeface="Arial" charset="0"/>
              </a:rPr>
              <a:t>INCORAGGIANO</a:t>
            </a:r>
          </a:p>
          <a:p>
            <a:pPr marL="274320" marR="0" lvl="0" indent="-274320" algn="l" defTabSz="914400" rtl="0" eaLnBrk="1" fontAlgn="auto" latinLnBrk="0" hangingPunct="1">
              <a:lnSpc>
                <a:spcPct val="100000"/>
              </a:lnSpc>
              <a:spcBef>
                <a:spcPct val="40000"/>
              </a:spcBef>
              <a:spcAft>
                <a:spcPts val="0"/>
              </a:spcAft>
              <a:buClr>
                <a:schemeClr val="tx2"/>
              </a:buClr>
              <a:buSzPct val="73000"/>
              <a:buFont typeface="Arial" charset="0"/>
              <a:buNone/>
              <a:tabLst/>
              <a:defRPr/>
            </a:pPr>
            <a:r>
              <a:rPr kumimoji="0" lang="it-IT" sz="2400" b="0" i="0" u="none" strike="noStrike" kern="1200" cap="none" spc="0" normalizeH="0" baseline="0" noProof="0" dirty="0" smtClean="0">
                <a:ln>
                  <a:noFill/>
                </a:ln>
                <a:solidFill>
                  <a:schemeClr val="tx1"/>
                </a:solidFill>
                <a:effectLst/>
                <a:uLnTx/>
                <a:uFillTx/>
                <a:latin typeface="Comic Sans MS" pitchFamily="66" charset="0"/>
                <a:cs typeface="Arial" charset="0"/>
              </a:rPr>
              <a:t>Il riconoscimento e la conoscenza del rischio</a:t>
            </a:r>
          </a:p>
          <a:p>
            <a:pPr marL="274320" marR="0" lvl="0" indent="-274320" algn="l" defTabSz="914400" rtl="0" eaLnBrk="1" fontAlgn="auto" latinLnBrk="0" hangingPunct="1">
              <a:lnSpc>
                <a:spcPct val="100000"/>
              </a:lnSpc>
              <a:spcBef>
                <a:spcPct val="40000"/>
              </a:spcBef>
              <a:spcAft>
                <a:spcPts val="0"/>
              </a:spcAft>
              <a:buClr>
                <a:schemeClr val="tx2"/>
              </a:buClr>
              <a:buSzPct val="73000"/>
              <a:buFont typeface="Arial" charset="0"/>
              <a:buNone/>
              <a:tabLst/>
              <a:defRPr/>
            </a:pPr>
            <a:r>
              <a:rPr kumimoji="0" lang="it-IT" sz="2400" b="0" i="0" u="none" strike="noStrike" kern="1200" cap="none" spc="0" normalizeH="0" baseline="0" noProof="0" dirty="0" smtClean="0">
                <a:ln>
                  <a:noFill/>
                </a:ln>
                <a:solidFill>
                  <a:schemeClr val="tx1"/>
                </a:solidFill>
                <a:effectLst/>
                <a:uLnTx/>
                <a:uFillTx/>
                <a:latin typeface="Comic Sans MS" pitchFamily="66" charset="0"/>
                <a:cs typeface="Arial" charset="0"/>
              </a:rPr>
              <a:t>Le azioni  necessarie per ridurlo</a:t>
            </a:r>
          </a:p>
          <a:p>
            <a:pPr marL="274320" marR="0" lvl="0" indent="-274320" algn="l" defTabSz="914400" rtl="0" eaLnBrk="1" fontAlgn="auto" latinLnBrk="0" hangingPunct="1">
              <a:lnSpc>
                <a:spcPct val="100000"/>
              </a:lnSpc>
              <a:spcBef>
                <a:spcPct val="40000"/>
              </a:spcBef>
              <a:spcAft>
                <a:spcPts val="0"/>
              </a:spcAft>
              <a:buClr>
                <a:schemeClr val="tx2"/>
              </a:buClr>
              <a:buSzPct val="73000"/>
              <a:buFont typeface="Arial" charset="0"/>
              <a:buNone/>
              <a:tabLst/>
              <a:defRPr/>
            </a:pPr>
            <a:r>
              <a:rPr kumimoji="0" lang="it-IT" sz="2400" b="0" i="0" u="none" strike="noStrike" kern="1200" cap="none" spc="0" normalizeH="0" baseline="0" noProof="0" dirty="0" smtClean="0">
                <a:ln>
                  <a:noFill/>
                </a:ln>
                <a:solidFill>
                  <a:schemeClr val="tx1"/>
                </a:solidFill>
                <a:effectLst/>
                <a:uLnTx/>
                <a:uFillTx/>
                <a:latin typeface="Comic Sans MS" pitchFamily="66" charset="0"/>
                <a:cs typeface="Arial" charset="0"/>
              </a:rPr>
              <a:t>Il focus sui processi e i sistemi</a:t>
            </a:r>
          </a:p>
          <a:p>
            <a:pPr marL="274320" marR="0" lvl="0" indent="-274320" algn="l" defTabSz="914400" rtl="0" eaLnBrk="1" fontAlgn="auto" latinLnBrk="0" hangingPunct="1">
              <a:lnSpc>
                <a:spcPct val="100000"/>
              </a:lnSpc>
              <a:spcBef>
                <a:spcPct val="40000"/>
              </a:spcBef>
              <a:spcAft>
                <a:spcPts val="0"/>
              </a:spcAft>
              <a:buClr>
                <a:schemeClr val="tx2"/>
              </a:buClr>
              <a:buSzPct val="73000"/>
              <a:buFont typeface="Arial" charset="0"/>
              <a:buNone/>
              <a:tabLst/>
              <a:defRPr/>
            </a:pPr>
            <a:r>
              <a:rPr kumimoji="0" lang="it-IT" sz="2400" b="0" i="0" u="none" strike="noStrike" kern="1200" cap="none" spc="0" normalizeH="0" baseline="0" noProof="0" dirty="0" smtClean="0">
                <a:ln>
                  <a:noFill/>
                </a:ln>
                <a:solidFill>
                  <a:schemeClr val="tx1"/>
                </a:solidFill>
                <a:effectLst/>
                <a:uLnTx/>
                <a:uFillTx/>
                <a:latin typeface="Comic Sans MS" pitchFamily="66" charset="0"/>
                <a:cs typeface="Arial" charset="0"/>
              </a:rPr>
              <a:t>L’imparare organizzativo </a:t>
            </a:r>
          </a:p>
        </p:txBody>
      </p:sp>
      <p:sp>
        <p:nvSpPr>
          <p:cNvPr id="6" name="CasellaDiTesto 5"/>
          <p:cNvSpPr txBox="1"/>
          <p:nvPr/>
        </p:nvSpPr>
        <p:spPr>
          <a:xfrm>
            <a:off x="1835696" y="476672"/>
            <a:ext cx="4104456" cy="769441"/>
          </a:xfrm>
          <a:prstGeom prst="rect">
            <a:avLst/>
          </a:prstGeom>
          <a:noFill/>
        </p:spPr>
        <p:txBody>
          <a:bodyPr wrap="square" rtlCol="0">
            <a:spAutoFit/>
          </a:bodyPr>
          <a:lstStyle/>
          <a:p>
            <a:r>
              <a:rPr lang="it-IT" sz="4400" b="1" i="1" dirty="0" smtClean="0">
                <a:solidFill>
                  <a:srgbClr val="D60093"/>
                </a:solidFill>
                <a:latin typeface="Comic Sans MS" pitchFamily="66" charset="0"/>
              </a:rPr>
              <a:t>In conclusione</a:t>
            </a:r>
            <a:endParaRPr lang="it-IT" sz="4400" b="1" i="1" dirty="0">
              <a:solidFill>
                <a:srgbClr val="D60093"/>
              </a:solidFill>
              <a:latin typeface="Comic Sans MS" pitchFamily="66"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14282" y="214290"/>
            <a:ext cx="964413" cy="642942"/>
          </a:xfrm>
          <a:prstGeom prst="rect">
            <a:avLst/>
          </a:prstGeom>
          <a:noFill/>
          <a:ln w="9525">
            <a:noFill/>
            <a:miter lim="800000"/>
            <a:headEnd/>
            <a:tailEnd/>
          </a:ln>
          <a:effectLst/>
        </p:spPr>
      </p:pic>
      <p:sp>
        <p:nvSpPr>
          <p:cNvPr id="8" name="Segnaposto data 7"/>
          <p:cNvSpPr>
            <a:spLocks noGrp="1"/>
          </p:cNvSpPr>
          <p:nvPr>
            <p:ph type="dt" sz="half" idx="10"/>
          </p:nvPr>
        </p:nvSpPr>
        <p:spPr>
          <a:xfrm>
            <a:off x="214282" y="6429396"/>
            <a:ext cx="2002464" cy="226902"/>
          </a:xfrm>
        </p:spPr>
        <p:txBody>
          <a:bodyPr/>
          <a:lstStyle/>
          <a:p>
            <a:r>
              <a:rPr lang="it-IT" smtClean="0"/>
              <a:t>A.Colombo</a:t>
            </a:r>
            <a:endParaRPr lang="it-IT" dirty="0"/>
          </a:p>
        </p:txBody>
      </p:sp>
      <p:pic>
        <p:nvPicPr>
          <p:cNvPr id="6" name="Immagine 5" descr="peso cultura.jpg"/>
          <p:cNvPicPr>
            <a:picLocks noChangeAspect="1"/>
          </p:cNvPicPr>
          <p:nvPr/>
        </p:nvPicPr>
        <p:blipFill>
          <a:blip r:embed="rId3" cstate="print"/>
          <a:stretch>
            <a:fillRect/>
          </a:stretch>
        </p:blipFill>
        <p:spPr>
          <a:xfrm>
            <a:off x="4857752" y="3500438"/>
            <a:ext cx="2714644" cy="2714644"/>
          </a:xfrm>
          <a:prstGeom prst="rect">
            <a:avLst/>
          </a:prstGeom>
        </p:spPr>
      </p:pic>
      <p:sp>
        <p:nvSpPr>
          <p:cNvPr id="9" name="CasellaDiTesto 8"/>
          <p:cNvSpPr txBox="1"/>
          <p:nvPr/>
        </p:nvSpPr>
        <p:spPr>
          <a:xfrm>
            <a:off x="1071538" y="1000108"/>
            <a:ext cx="5286412" cy="1938992"/>
          </a:xfrm>
          <a:prstGeom prst="rect">
            <a:avLst/>
          </a:prstGeom>
          <a:noFill/>
        </p:spPr>
        <p:txBody>
          <a:bodyPr wrap="square" rtlCol="0">
            <a:spAutoFit/>
          </a:bodyPr>
          <a:lstStyle/>
          <a:p>
            <a:r>
              <a:rPr lang="it-IT" sz="12000" b="1" dirty="0" smtClean="0">
                <a:solidFill>
                  <a:schemeClr val="accent5">
                    <a:lumMod val="75000"/>
                  </a:schemeClr>
                </a:solidFill>
                <a:latin typeface="Script MT Bold" pitchFamily="66" charset="0"/>
              </a:rPr>
              <a:t>Grazie !</a:t>
            </a:r>
            <a:endParaRPr lang="it-IT" sz="12000" b="1" dirty="0">
              <a:solidFill>
                <a:schemeClr val="accent5">
                  <a:lumMod val="75000"/>
                </a:schemeClr>
              </a:solidFill>
              <a:latin typeface="Script MT Bold"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14282" y="214290"/>
            <a:ext cx="964413" cy="642942"/>
          </a:xfrm>
          <a:prstGeom prst="rect">
            <a:avLst/>
          </a:prstGeom>
          <a:noFill/>
          <a:ln w="9525">
            <a:noFill/>
            <a:miter lim="800000"/>
            <a:headEnd/>
            <a:tailEnd/>
          </a:ln>
          <a:effectLst/>
        </p:spPr>
      </p:pic>
      <p:sp>
        <p:nvSpPr>
          <p:cNvPr id="8" name="Segnaposto data 7"/>
          <p:cNvSpPr>
            <a:spLocks noGrp="1"/>
          </p:cNvSpPr>
          <p:nvPr>
            <p:ph type="dt" sz="half" idx="10"/>
          </p:nvPr>
        </p:nvSpPr>
        <p:spPr>
          <a:xfrm>
            <a:off x="214282" y="6429396"/>
            <a:ext cx="2002464" cy="226902"/>
          </a:xfrm>
        </p:spPr>
        <p:txBody>
          <a:bodyPr/>
          <a:lstStyle/>
          <a:p>
            <a:r>
              <a:rPr lang="it-IT" smtClean="0"/>
              <a:t>A.Colombo</a:t>
            </a:r>
            <a:endParaRPr lang="it-IT" dirty="0"/>
          </a:p>
        </p:txBody>
      </p:sp>
      <p:sp>
        <p:nvSpPr>
          <p:cNvPr id="9" name="Rettangolo 8"/>
          <p:cNvSpPr/>
          <p:nvPr/>
        </p:nvSpPr>
        <p:spPr>
          <a:xfrm>
            <a:off x="357158" y="1071546"/>
            <a:ext cx="7358098" cy="5324535"/>
          </a:xfrm>
          <a:prstGeom prst="rect">
            <a:avLst/>
          </a:prstGeom>
        </p:spPr>
        <p:txBody>
          <a:bodyPr wrap="square">
            <a:spAutoFit/>
          </a:bodyPr>
          <a:lstStyle/>
          <a:p>
            <a:pPr algn="just"/>
            <a:r>
              <a:rPr lang="it-IT" sz="1600" b="1" dirty="0" smtClean="0"/>
              <a:t>La stessa </a:t>
            </a:r>
            <a:r>
              <a:rPr lang="it-IT" sz="1600" b="1" dirty="0" err="1" smtClean="0"/>
              <a:t>Guarnaccia</a:t>
            </a:r>
            <a:r>
              <a:rPr lang="it-IT" sz="1600" b="1" dirty="0" smtClean="0"/>
              <a:t> (</a:t>
            </a:r>
            <a:r>
              <a:rPr lang="it-IT" sz="1600" b="1" dirty="0" smtClean="0">
                <a:solidFill>
                  <a:schemeClr val="accent5">
                    <a:lumMod val="75000"/>
                  </a:schemeClr>
                </a:solidFill>
              </a:rPr>
              <a:t>infermiera</a:t>
            </a:r>
            <a:r>
              <a:rPr lang="it-IT" sz="1600" b="1" dirty="0" smtClean="0"/>
              <a:t>) </a:t>
            </a:r>
            <a:r>
              <a:rPr lang="it-IT" sz="1600" b="1" dirty="0" smtClean="0"/>
              <a:t>ha confermato</a:t>
            </a:r>
            <a:r>
              <a:rPr lang="it-IT" sz="1600" dirty="0" smtClean="0"/>
              <a:t> l'episodio: “Quando mi arrivò la prescrizione di mg 90 di </a:t>
            </a:r>
            <a:r>
              <a:rPr lang="it-IT" sz="1600" dirty="0" err="1" smtClean="0"/>
              <a:t>Vinblastina</a:t>
            </a:r>
            <a:r>
              <a:rPr lang="it-IT" sz="1600" dirty="0" smtClean="0"/>
              <a:t> rimasi stupita e telefonai per avere conferma alla dottoressa Di Noto, la quale, dopo aver controllato la cartella clinica, mi confermò il dosaggio e mi disse che si trattava di un linfoma di </a:t>
            </a:r>
            <a:r>
              <a:rPr lang="it-IT" sz="1600" dirty="0" err="1" smtClean="0"/>
              <a:t>Hodgkin</a:t>
            </a:r>
            <a:r>
              <a:rPr lang="it-IT" sz="1600" dirty="0" smtClean="0"/>
              <a:t> e quindi trattandosi di un tumore molle e non duro, si doveva fare in questo modo. Preciso che non mi è mai capitato in passato di somministrare nel reparto di oncologia quantitativi così elevati di </a:t>
            </a:r>
            <a:r>
              <a:rPr lang="it-IT" sz="1600" dirty="0" err="1" smtClean="0"/>
              <a:t>Vinblastina</a:t>
            </a:r>
            <a:r>
              <a:rPr lang="it-IT" sz="1600" dirty="0" smtClean="0"/>
              <a:t>. Non ho pensato di chiarire le mie perplessità con il professore </a:t>
            </a:r>
            <a:r>
              <a:rPr lang="it-IT" sz="1600" dirty="0" err="1" smtClean="0"/>
              <a:t>Palmeri</a:t>
            </a:r>
            <a:r>
              <a:rPr lang="it-IT" sz="1600" dirty="0" smtClean="0"/>
              <a:t> in quanto avevo saputo che si trovava temporaneamente impegnato in consiglio di istituto”.</a:t>
            </a:r>
          </a:p>
          <a:p>
            <a:pPr algn="just"/>
            <a:endParaRPr lang="it-IT" sz="1600" dirty="0" smtClean="0"/>
          </a:p>
          <a:p>
            <a:pPr algn="just"/>
            <a:r>
              <a:rPr lang="it-IT" sz="1600" dirty="0" smtClean="0"/>
              <a:t>Laura Di Noto, uno dei medici coinvolti, ha più volte sostenuto che il primario sapeva dell'errore : Valeria Lembo, è morta il 29 dicembre del 2011 per un'overdose di chemioterapici. Tre settimane prima, il 7 dicembre, al posto di nove milligrammi di </a:t>
            </a:r>
            <a:r>
              <a:rPr lang="it-IT" sz="1600" dirty="0" err="1" smtClean="0"/>
              <a:t>vinblastina</a:t>
            </a:r>
            <a:r>
              <a:rPr lang="it-IT" sz="1600" dirty="0" smtClean="0"/>
              <a:t>, ne furono somministrati 90. Ma già il 23 novembre </a:t>
            </a:r>
            <a:r>
              <a:rPr lang="it-IT" sz="1600" b="1" dirty="0" smtClean="0"/>
              <a:t>la cartella clinica </a:t>
            </a:r>
            <a:r>
              <a:rPr lang="it-IT" sz="1600" dirty="0" smtClean="0"/>
              <a:t>presentava lo stesso errore, anche se la dose somministrata effettivamente fu quella giusta. I medici avrebbero avuto, quindi, 15 giorni di tempo per accorgersi dell'errore. </a:t>
            </a:r>
          </a:p>
          <a:p>
            <a:pPr algn="just"/>
            <a:r>
              <a:rPr lang="it-IT" sz="1600" dirty="0" err="1" smtClean="0"/>
              <a:t>Palmeri</a:t>
            </a:r>
            <a:r>
              <a:rPr lang="it-IT" sz="1600" dirty="0" smtClean="0"/>
              <a:t> però ha sempre negato le accuse.</a:t>
            </a:r>
          </a:p>
          <a:p>
            <a:pPr algn="just"/>
            <a:r>
              <a:rPr lang="it-IT" dirty="0" smtClean="0"/>
              <a:t/>
            </a:r>
            <a:br>
              <a:rPr lang="it-IT" dirty="0" smtClean="0"/>
            </a:br>
            <a:endParaRPr lang="it-IT" dirty="0"/>
          </a:p>
        </p:txBody>
      </p:sp>
      <p:pic>
        <p:nvPicPr>
          <p:cNvPr id="10" name="Picture 2"/>
          <p:cNvPicPr>
            <a:picLocks noChangeAspect="1" noChangeArrowheads="1"/>
          </p:cNvPicPr>
          <p:nvPr/>
        </p:nvPicPr>
        <p:blipFill>
          <a:blip r:embed="rId3" cstate="print"/>
          <a:srcRect/>
          <a:stretch>
            <a:fillRect/>
          </a:stretch>
        </p:blipFill>
        <p:spPr bwMode="auto">
          <a:xfrm rot="19193035">
            <a:off x="6203530" y="5868854"/>
            <a:ext cx="1884119" cy="208611"/>
          </a:xfrm>
          <a:prstGeom prst="rect">
            <a:avLst/>
          </a:prstGeom>
          <a:noFill/>
          <a:ln w="9525">
            <a:noFill/>
            <a:miter lim="800000"/>
            <a:headEnd/>
            <a:tailEnd/>
          </a:ln>
          <a:effectLst/>
        </p:spPr>
      </p:pic>
      <p:pic>
        <p:nvPicPr>
          <p:cNvPr id="7169" name="Picture 1"/>
          <p:cNvPicPr>
            <a:picLocks noChangeAspect="1" noChangeArrowheads="1"/>
          </p:cNvPicPr>
          <p:nvPr/>
        </p:nvPicPr>
        <p:blipFill>
          <a:blip r:embed="rId4" cstate="print"/>
          <a:srcRect/>
          <a:stretch>
            <a:fillRect/>
          </a:stretch>
        </p:blipFill>
        <p:spPr bwMode="auto">
          <a:xfrm>
            <a:off x="5286380" y="5429264"/>
            <a:ext cx="1133470" cy="8413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14282" y="214290"/>
            <a:ext cx="964413" cy="642942"/>
          </a:xfrm>
          <a:prstGeom prst="rect">
            <a:avLst/>
          </a:prstGeom>
          <a:noFill/>
          <a:ln w="9525">
            <a:noFill/>
            <a:miter lim="800000"/>
            <a:headEnd/>
            <a:tailEnd/>
          </a:ln>
          <a:effectLst/>
        </p:spPr>
      </p:pic>
      <p:sp>
        <p:nvSpPr>
          <p:cNvPr id="8" name="Segnaposto data 7"/>
          <p:cNvSpPr>
            <a:spLocks noGrp="1"/>
          </p:cNvSpPr>
          <p:nvPr>
            <p:ph type="dt" sz="half" idx="10"/>
          </p:nvPr>
        </p:nvSpPr>
        <p:spPr>
          <a:xfrm>
            <a:off x="214282" y="6429396"/>
            <a:ext cx="2002464" cy="226902"/>
          </a:xfrm>
        </p:spPr>
        <p:txBody>
          <a:bodyPr/>
          <a:lstStyle/>
          <a:p>
            <a:r>
              <a:rPr lang="it-IT" smtClean="0"/>
              <a:t>A.Colombo</a:t>
            </a:r>
            <a:endParaRPr lang="it-IT" dirty="0"/>
          </a:p>
        </p:txBody>
      </p:sp>
      <p:sp>
        <p:nvSpPr>
          <p:cNvPr id="9" name="Rettangolo 8"/>
          <p:cNvSpPr/>
          <p:nvPr/>
        </p:nvSpPr>
        <p:spPr>
          <a:xfrm>
            <a:off x="285720" y="1071546"/>
            <a:ext cx="6215090" cy="4770537"/>
          </a:xfrm>
          <a:prstGeom prst="rect">
            <a:avLst/>
          </a:prstGeom>
        </p:spPr>
        <p:txBody>
          <a:bodyPr wrap="square">
            <a:spAutoFit/>
          </a:bodyPr>
          <a:lstStyle/>
          <a:p>
            <a:pPr algn="just"/>
            <a:r>
              <a:rPr lang="it-IT" sz="1600" b="1" dirty="0" smtClean="0"/>
              <a:t>“Chiunque poteva accorgersi che 90 milligrammi di </a:t>
            </a:r>
            <a:r>
              <a:rPr lang="it-IT" sz="1600" b="1" dirty="0" err="1" smtClean="0"/>
              <a:t>Viblastina</a:t>
            </a:r>
            <a:r>
              <a:rPr lang="it-IT" sz="1600" b="1" dirty="0" smtClean="0"/>
              <a:t> era una dose che non si poteva fare”.</a:t>
            </a:r>
            <a:r>
              <a:rPr lang="it-IT" sz="1600" dirty="0" smtClean="0"/>
              <a:t> </a:t>
            </a:r>
          </a:p>
          <a:p>
            <a:pPr algn="just"/>
            <a:r>
              <a:rPr lang="it-IT" sz="1600" dirty="0" smtClean="0"/>
              <a:t>Alberto </a:t>
            </a:r>
            <a:r>
              <a:rPr lang="it-IT" sz="1600" dirty="0" err="1" smtClean="0"/>
              <a:t>Bongiovanni</a:t>
            </a:r>
            <a:r>
              <a:rPr lang="it-IT" sz="1600" dirty="0" smtClean="0"/>
              <a:t> che si difende al processo per la morte di Valeria Lembo era specializzando nel reparto di Oncologia al Policlinico di Palermo, mentre oggi fa l'oncologo a Forlì. Fu lui a cancellare il numero zero accanto al nove nella cartella clinica che portò alla somministrazione mortale.</a:t>
            </a:r>
          </a:p>
          <a:p>
            <a:pPr algn="just"/>
            <a:r>
              <a:rPr lang="it-IT" sz="1600" dirty="0" smtClean="0"/>
              <a:t/>
            </a:r>
            <a:br>
              <a:rPr lang="it-IT" sz="1600" dirty="0" smtClean="0"/>
            </a:br>
            <a:r>
              <a:rPr lang="it-IT" sz="1600" b="1" dirty="0" smtClean="0"/>
              <a:t>Sarebbe stato un posticcio e maldestro tentativo di mascherare un incredibile errore?</a:t>
            </a:r>
            <a:r>
              <a:rPr lang="it-IT" sz="1600" dirty="0" smtClean="0"/>
              <a:t> </a:t>
            </a:r>
          </a:p>
          <a:p>
            <a:pPr algn="just"/>
            <a:r>
              <a:rPr lang="it-IT" sz="1600" dirty="0" smtClean="0"/>
              <a:t>In realtà </a:t>
            </a:r>
            <a:r>
              <a:rPr lang="it-IT" sz="1600" dirty="0" err="1" smtClean="0"/>
              <a:t>Bongiovanni</a:t>
            </a:r>
            <a:r>
              <a:rPr lang="it-IT" sz="1600" dirty="0" smtClean="0"/>
              <a:t> non fa mistero della cancellatura: “Sono stato io, ritengo di averlo fatto il 23 novembre. Rileggo la prescrizione e la cartella, mi accorgo della discrepanza e cancello l'errore”. Dunque, nessun tentativo, a suo dire, di taroccare la cartella: “ La cancellatura era chiara, evidente e poi 90 milligrammi non è una somministrazione contemplata e contemplabile”. "Avviso qualcuno di quella cancellazione?", gli chiede il giudice Claudia </a:t>
            </a:r>
            <a:r>
              <a:rPr lang="it-IT" sz="1600" dirty="0" err="1" smtClean="0"/>
              <a:t>Rosini</a:t>
            </a:r>
            <a:r>
              <a:rPr lang="it-IT" sz="1600" dirty="0" smtClean="0"/>
              <a:t>. "No perché era evidente", ribadisce l'imputato.</a:t>
            </a:r>
            <a:endParaRPr lang="it-IT" sz="1600" dirty="0"/>
          </a:p>
        </p:txBody>
      </p:sp>
      <p:pic>
        <p:nvPicPr>
          <p:cNvPr id="10" name="Picture 2"/>
          <p:cNvPicPr>
            <a:picLocks noChangeAspect="1" noChangeArrowheads="1"/>
          </p:cNvPicPr>
          <p:nvPr/>
        </p:nvPicPr>
        <p:blipFill>
          <a:blip r:embed="rId3" cstate="print"/>
          <a:srcRect/>
          <a:stretch>
            <a:fillRect/>
          </a:stretch>
        </p:blipFill>
        <p:spPr bwMode="auto">
          <a:xfrm rot="19193035">
            <a:off x="6070655" y="5722326"/>
            <a:ext cx="1884119" cy="239659"/>
          </a:xfrm>
          <a:prstGeom prst="rect">
            <a:avLst/>
          </a:prstGeom>
          <a:noFill/>
          <a:ln w="9525">
            <a:noFill/>
            <a:miter lim="800000"/>
            <a:headEnd/>
            <a:tailEnd/>
          </a:ln>
          <a:effectLst/>
        </p:spPr>
      </p:pic>
      <p:pic>
        <p:nvPicPr>
          <p:cNvPr id="5121" name="Picture 1"/>
          <p:cNvPicPr>
            <a:picLocks noChangeAspect="1" noChangeArrowheads="1"/>
          </p:cNvPicPr>
          <p:nvPr/>
        </p:nvPicPr>
        <p:blipFill>
          <a:blip r:embed="rId4" cstate="print"/>
          <a:srcRect/>
          <a:stretch>
            <a:fillRect/>
          </a:stretch>
        </p:blipFill>
        <p:spPr bwMode="auto">
          <a:xfrm>
            <a:off x="6715139" y="2214554"/>
            <a:ext cx="1309697" cy="1785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14282" y="214290"/>
            <a:ext cx="964413" cy="642942"/>
          </a:xfrm>
          <a:prstGeom prst="rect">
            <a:avLst/>
          </a:prstGeom>
          <a:noFill/>
          <a:ln w="9525">
            <a:noFill/>
            <a:miter lim="800000"/>
            <a:headEnd/>
            <a:tailEnd/>
          </a:ln>
          <a:effectLst/>
        </p:spPr>
      </p:pic>
      <p:sp>
        <p:nvSpPr>
          <p:cNvPr id="8" name="Segnaposto data 7"/>
          <p:cNvSpPr>
            <a:spLocks noGrp="1"/>
          </p:cNvSpPr>
          <p:nvPr>
            <p:ph type="dt" sz="half" idx="10"/>
          </p:nvPr>
        </p:nvSpPr>
        <p:spPr>
          <a:xfrm>
            <a:off x="214282" y="6429396"/>
            <a:ext cx="2002464" cy="226902"/>
          </a:xfrm>
        </p:spPr>
        <p:txBody>
          <a:bodyPr/>
          <a:lstStyle/>
          <a:p>
            <a:r>
              <a:rPr lang="it-IT" smtClean="0"/>
              <a:t>A.Colombo</a:t>
            </a:r>
            <a:endParaRPr lang="it-IT" dirty="0"/>
          </a:p>
        </p:txBody>
      </p:sp>
      <p:sp>
        <p:nvSpPr>
          <p:cNvPr id="8193" name="Rectangle 1"/>
          <p:cNvSpPr>
            <a:spLocks noChangeArrowheads="1"/>
          </p:cNvSpPr>
          <p:nvPr/>
        </p:nvSpPr>
        <p:spPr bwMode="auto">
          <a:xfrm>
            <a:off x="0" y="0"/>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rgbClr val="0D5C9C"/>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endParaRPr>
          </a:p>
        </p:txBody>
      </p:sp>
      <p:sp>
        <p:nvSpPr>
          <p:cNvPr id="10" name="Rettangolo 9"/>
          <p:cNvSpPr/>
          <p:nvPr/>
        </p:nvSpPr>
        <p:spPr>
          <a:xfrm>
            <a:off x="2357422" y="214290"/>
            <a:ext cx="5643570" cy="2215991"/>
          </a:xfrm>
          <a:prstGeom prst="rect">
            <a:avLst/>
          </a:prstGeom>
        </p:spPr>
        <p:txBody>
          <a:bodyPr wrap="square">
            <a:spAutoFit/>
          </a:bodyPr>
          <a:lstStyle/>
          <a:p>
            <a:pPr algn="just"/>
            <a:r>
              <a:rPr lang="it-IT" b="1" dirty="0" smtClean="0">
                <a:solidFill>
                  <a:schemeClr val="tx2">
                    <a:lumMod val="50000"/>
                  </a:schemeClr>
                </a:solidFill>
                <a:latin typeface="Comic Sans MS" pitchFamily="66" charset="0"/>
              </a:rPr>
              <a:t>Processo Lembo, chiesti 4 anni e 6 mesi per l'ex primario del Policlinico</a:t>
            </a:r>
          </a:p>
          <a:p>
            <a:pPr algn="just"/>
            <a:endParaRPr lang="it-IT" b="1" dirty="0" smtClean="0"/>
          </a:p>
          <a:p>
            <a:pPr algn="just"/>
            <a:r>
              <a:rPr lang="it-IT" sz="1400" dirty="0" smtClean="0"/>
              <a:t>Nuova udienza del processo per la morte di Valeria Lembo, uccisa da una dose fatale di medicinale chemioterapico nel 2011 mentre era in cura nel nosocomio cittadino. La richiesta è arrivata al termine della requisitoria dei pm Emanuele </a:t>
            </a:r>
            <a:r>
              <a:rPr lang="it-IT" sz="1400" dirty="0" err="1" smtClean="0"/>
              <a:t>Ravaglioli</a:t>
            </a:r>
            <a:r>
              <a:rPr lang="it-IT" sz="1400" dirty="0" smtClean="0"/>
              <a:t> e Francesco Grassi</a:t>
            </a:r>
          </a:p>
          <a:p>
            <a:pPr algn="r"/>
            <a:r>
              <a:rPr lang="it-IT" sz="1400" i="1" dirty="0" smtClean="0"/>
              <a:t>19 Ottobre 2015</a:t>
            </a:r>
            <a:endParaRPr lang="it-IT" sz="1400" i="1" dirty="0"/>
          </a:p>
        </p:txBody>
      </p:sp>
      <p:sp>
        <p:nvSpPr>
          <p:cNvPr id="11" name="Rettangolo 10"/>
          <p:cNvSpPr/>
          <p:nvPr/>
        </p:nvSpPr>
        <p:spPr>
          <a:xfrm>
            <a:off x="428596" y="3500438"/>
            <a:ext cx="7143800" cy="2800767"/>
          </a:xfrm>
          <a:prstGeom prst="rect">
            <a:avLst/>
          </a:prstGeom>
        </p:spPr>
        <p:txBody>
          <a:bodyPr wrap="square">
            <a:spAutoFit/>
          </a:bodyPr>
          <a:lstStyle/>
          <a:p>
            <a:pPr algn="just"/>
            <a:r>
              <a:rPr lang="it-IT" sz="1600" dirty="0" smtClean="0"/>
              <a:t>Quattro anni e sei mesi di reclusione. E' questa la richiesta formulata dalla procura a carico di Sergio </a:t>
            </a:r>
            <a:r>
              <a:rPr lang="it-IT" sz="1600" dirty="0" err="1" smtClean="0"/>
              <a:t>Palmeri</a:t>
            </a:r>
            <a:r>
              <a:rPr lang="it-IT" sz="1600" dirty="0" smtClean="0"/>
              <a:t>, ex primario del reparto di Oncologia del Policlinico. </a:t>
            </a:r>
          </a:p>
          <a:p>
            <a:pPr algn="just"/>
            <a:r>
              <a:rPr lang="it-IT" sz="1600" dirty="0" smtClean="0"/>
              <a:t>Il medico è accusato di omicidio colposo, ma anche di avere anche tentato di falsificare la cartella clinica.</a:t>
            </a:r>
            <a:r>
              <a:rPr lang="it-IT" sz="1600" b="1" dirty="0" smtClean="0"/>
              <a:t> Per </a:t>
            </a:r>
            <a:r>
              <a:rPr lang="it-IT" sz="1600" dirty="0" smtClean="0"/>
              <a:t>l'oncologa Laura Di Noto, è stata chiesta la stessa pena: quattro anni e mezzo per omicidio colposo e tre mesi per il reato di falso. Per lo specializzando Alberto </a:t>
            </a:r>
            <a:r>
              <a:rPr lang="it-IT" sz="1600" dirty="0" err="1" smtClean="0"/>
              <a:t>Bongiovanni</a:t>
            </a:r>
            <a:r>
              <a:rPr lang="it-IT" sz="1600" dirty="0" smtClean="0"/>
              <a:t>, la procura ha chiesto sempre la pena a quattro anni e mezzi per omicidio colposo e 3 mesi per falso, mentre un anno di reclusione è stato chiesto per lo studente di Medicina Gioacchino Mancuso e tre anni di carcere per due infermiere: Clotilde </a:t>
            </a:r>
            <a:r>
              <a:rPr lang="it-IT" sz="1600" dirty="0" err="1" smtClean="0"/>
              <a:t>Guarnaccia</a:t>
            </a:r>
            <a:r>
              <a:rPr lang="it-IT" sz="1600" dirty="0" smtClean="0"/>
              <a:t> ed Elena </a:t>
            </a:r>
            <a:r>
              <a:rPr lang="it-IT" sz="1600" dirty="0" err="1" smtClean="0"/>
              <a:t>D'Emma</a:t>
            </a:r>
            <a:r>
              <a:rPr lang="it-IT" sz="1600" dirty="0" smtClean="0"/>
              <a:t>.</a:t>
            </a:r>
          </a:p>
        </p:txBody>
      </p:sp>
      <p:pic>
        <p:nvPicPr>
          <p:cNvPr id="12" name="Picture 2"/>
          <p:cNvPicPr>
            <a:picLocks noChangeAspect="1" noChangeArrowheads="1"/>
          </p:cNvPicPr>
          <p:nvPr/>
        </p:nvPicPr>
        <p:blipFill>
          <a:blip r:embed="rId3" cstate="print"/>
          <a:srcRect/>
          <a:stretch>
            <a:fillRect/>
          </a:stretch>
        </p:blipFill>
        <p:spPr bwMode="auto">
          <a:xfrm rot="19193035">
            <a:off x="78348" y="1567993"/>
            <a:ext cx="2530198" cy="280145"/>
          </a:xfrm>
          <a:prstGeom prst="rect">
            <a:avLst/>
          </a:prstGeom>
          <a:noFill/>
          <a:ln w="9525">
            <a:noFill/>
            <a:miter lim="800000"/>
            <a:headEnd/>
            <a:tailEnd/>
          </a:ln>
          <a:effectLst/>
        </p:spPr>
      </p:pic>
      <p:pic>
        <p:nvPicPr>
          <p:cNvPr id="8194" name="Picture 2"/>
          <p:cNvPicPr>
            <a:picLocks noChangeAspect="1" noChangeArrowheads="1"/>
          </p:cNvPicPr>
          <p:nvPr/>
        </p:nvPicPr>
        <p:blipFill>
          <a:blip r:embed="rId4" cstate="print"/>
          <a:srcRect/>
          <a:stretch>
            <a:fillRect/>
          </a:stretch>
        </p:blipFill>
        <p:spPr bwMode="auto">
          <a:xfrm>
            <a:off x="3786182" y="2143116"/>
            <a:ext cx="1452055" cy="12144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090" name="Rectangle 2"/>
          <p:cNvSpPr>
            <a:spLocks noGrp="1" noChangeArrowheads="1"/>
          </p:cNvSpPr>
          <p:nvPr>
            <p:ph type="title"/>
          </p:nvPr>
        </p:nvSpPr>
        <p:spPr>
          <a:xfrm>
            <a:off x="1371600" y="428604"/>
            <a:ext cx="6486548" cy="604857"/>
          </a:xfrm>
        </p:spPr>
        <p:txBody>
          <a:bodyPr>
            <a:normAutofit/>
          </a:bodyPr>
          <a:lstStyle/>
          <a:p>
            <a:r>
              <a:rPr lang="it-IT" sz="2800" b="1" dirty="0">
                <a:solidFill>
                  <a:schemeClr val="tx2">
                    <a:lumMod val="75000"/>
                  </a:schemeClr>
                </a:solidFill>
                <a:effectLst>
                  <a:outerShdw blurRad="38100" dist="38100" dir="2700000" algn="tl">
                    <a:srgbClr val="000000"/>
                  </a:outerShdw>
                </a:effectLst>
                <a:latin typeface="Arial" pitchFamily="34" charset="0"/>
                <a:cs typeface="Arial" pitchFamily="34" charset="0"/>
              </a:rPr>
              <a:t>Gli errori: alcune definizioni</a:t>
            </a:r>
          </a:p>
        </p:txBody>
      </p:sp>
      <p:sp>
        <p:nvSpPr>
          <p:cNvPr id="1113091" name="Rectangle 3"/>
          <p:cNvSpPr>
            <a:spLocks noGrp="1" noChangeArrowheads="1"/>
          </p:cNvSpPr>
          <p:nvPr>
            <p:ph type="body" idx="1"/>
          </p:nvPr>
        </p:nvSpPr>
        <p:spPr>
          <a:xfrm>
            <a:off x="214282" y="1285860"/>
            <a:ext cx="5457836" cy="4071966"/>
          </a:xfrm>
        </p:spPr>
        <p:txBody>
          <a:bodyPr>
            <a:noAutofit/>
          </a:bodyPr>
          <a:lstStyle/>
          <a:p>
            <a:pPr algn="just">
              <a:lnSpc>
                <a:spcPct val="80000"/>
              </a:lnSpc>
            </a:pPr>
            <a:r>
              <a:rPr lang="it-IT" sz="1800" dirty="0">
                <a:solidFill>
                  <a:srgbClr val="000066"/>
                </a:solidFill>
                <a:latin typeface="Comic Sans MS" pitchFamily="66" charset="0"/>
                <a:cs typeface="Arial" pitchFamily="34" charset="0"/>
              </a:rPr>
              <a:t>Il solo vero errore e' quello dal quale noi non impariamo nulla. (John Powell) </a:t>
            </a:r>
            <a:endParaRPr lang="it-IT" sz="1800" dirty="0" smtClean="0">
              <a:solidFill>
                <a:srgbClr val="000066"/>
              </a:solidFill>
              <a:latin typeface="Comic Sans MS" pitchFamily="66" charset="0"/>
              <a:cs typeface="Arial" pitchFamily="34" charset="0"/>
            </a:endParaRPr>
          </a:p>
          <a:p>
            <a:pPr algn="just">
              <a:lnSpc>
                <a:spcPct val="80000"/>
              </a:lnSpc>
              <a:buNone/>
            </a:pPr>
            <a:endParaRPr lang="it-IT" sz="1800" dirty="0">
              <a:solidFill>
                <a:srgbClr val="000066"/>
              </a:solidFill>
              <a:latin typeface="Comic Sans MS" pitchFamily="66" charset="0"/>
              <a:cs typeface="Arial" pitchFamily="34" charset="0"/>
            </a:endParaRPr>
          </a:p>
          <a:p>
            <a:pPr algn="just">
              <a:lnSpc>
                <a:spcPct val="80000"/>
              </a:lnSpc>
            </a:pPr>
            <a:r>
              <a:rPr lang="it-IT" sz="1800" dirty="0">
                <a:solidFill>
                  <a:srgbClr val="000066"/>
                </a:solidFill>
                <a:latin typeface="Comic Sans MS" pitchFamily="66" charset="0"/>
                <a:cs typeface="Arial" pitchFamily="34" charset="0"/>
              </a:rPr>
              <a:t>Le decisioni giuste vengono dall'esperienza. L'esperienza viene dalle decisioni sbagliate. </a:t>
            </a:r>
            <a:r>
              <a:rPr lang="en-GB" sz="1800" dirty="0">
                <a:solidFill>
                  <a:srgbClr val="000066"/>
                </a:solidFill>
                <a:latin typeface="Comic Sans MS" pitchFamily="66" charset="0"/>
                <a:cs typeface="Arial" pitchFamily="34" charset="0"/>
              </a:rPr>
              <a:t>(Higdon)(Arthur Bloch</a:t>
            </a:r>
            <a:r>
              <a:rPr lang="en-GB" sz="1800" dirty="0" smtClean="0">
                <a:solidFill>
                  <a:srgbClr val="000066"/>
                </a:solidFill>
                <a:latin typeface="Comic Sans MS" pitchFamily="66" charset="0"/>
                <a:cs typeface="Arial" pitchFamily="34" charset="0"/>
              </a:rPr>
              <a:t>)</a:t>
            </a:r>
          </a:p>
          <a:p>
            <a:pPr algn="just">
              <a:lnSpc>
                <a:spcPct val="80000"/>
              </a:lnSpc>
              <a:buNone/>
            </a:pPr>
            <a:r>
              <a:rPr lang="en-GB" sz="1800" dirty="0" smtClean="0">
                <a:solidFill>
                  <a:srgbClr val="000066"/>
                </a:solidFill>
                <a:latin typeface="Comic Sans MS" pitchFamily="66" charset="0"/>
                <a:cs typeface="Arial" pitchFamily="34" charset="0"/>
              </a:rPr>
              <a:t> </a:t>
            </a:r>
            <a:endParaRPr lang="it-IT" sz="1800" dirty="0">
              <a:solidFill>
                <a:srgbClr val="000066"/>
              </a:solidFill>
              <a:latin typeface="Comic Sans MS" pitchFamily="66" charset="0"/>
              <a:cs typeface="Arial" pitchFamily="34" charset="0"/>
            </a:endParaRPr>
          </a:p>
          <a:p>
            <a:pPr algn="just">
              <a:lnSpc>
                <a:spcPct val="80000"/>
              </a:lnSpc>
            </a:pPr>
            <a:r>
              <a:rPr lang="it-IT" sz="1800" dirty="0">
                <a:solidFill>
                  <a:srgbClr val="000066"/>
                </a:solidFill>
                <a:latin typeface="Comic Sans MS" pitchFamily="66" charset="0"/>
                <a:cs typeface="Arial" pitchFamily="34" charset="0"/>
              </a:rPr>
              <a:t>Un esperto e' uno che ha commesso tutti gli errori che si possono commettere in un campo molto ristretto. (</a:t>
            </a:r>
            <a:r>
              <a:rPr lang="it-IT" sz="1800" dirty="0" err="1">
                <a:solidFill>
                  <a:srgbClr val="000066"/>
                </a:solidFill>
                <a:latin typeface="Comic Sans MS" pitchFamily="66" charset="0"/>
                <a:cs typeface="Arial" pitchFamily="34" charset="0"/>
              </a:rPr>
              <a:t>Boher</a:t>
            </a:r>
            <a:r>
              <a:rPr lang="it-IT" sz="1800" dirty="0">
                <a:solidFill>
                  <a:srgbClr val="000066"/>
                </a:solidFill>
                <a:latin typeface="Comic Sans MS" pitchFamily="66" charset="0"/>
                <a:cs typeface="Arial" pitchFamily="34" charset="0"/>
              </a:rPr>
              <a:t>) </a:t>
            </a:r>
            <a:endParaRPr lang="it-IT" sz="1800" dirty="0" smtClean="0">
              <a:solidFill>
                <a:srgbClr val="000066"/>
              </a:solidFill>
              <a:latin typeface="Comic Sans MS" pitchFamily="66" charset="0"/>
              <a:cs typeface="Arial" pitchFamily="34" charset="0"/>
            </a:endParaRPr>
          </a:p>
          <a:p>
            <a:pPr algn="just">
              <a:lnSpc>
                <a:spcPct val="80000"/>
              </a:lnSpc>
              <a:buNone/>
            </a:pPr>
            <a:endParaRPr lang="it-IT" sz="1800" dirty="0">
              <a:solidFill>
                <a:srgbClr val="000066"/>
              </a:solidFill>
              <a:latin typeface="Comic Sans MS" pitchFamily="66" charset="0"/>
              <a:cs typeface="Arial" pitchFamily="34" charset="0"/>
            </a:endParaRPr>
          </a:p>
          <a:p>
            <a:pPr algn="just">
              <a:lnSpc>
                <a:spcPct val="80000"/>
              </a:lnSpc>
            </a:pPr>
            <a:r>
              <a:rPr lang="it-IT" sz="1800" dirty="0">
                <a:solidFill>
                  <a:srgbClr val="000066"/>
                </a:solidFill>
                <a:latin typeface="Comic Sans MS" pitchFamily="66" charset="0"/>
                <a:cs typeface="Arial" pitchFamily="34" charset="0"/>
              </a:rPr>
              <a:t>Esperienza e' il nome che tutti danno ai propri errori (Oscar Wilde). </a:t>
            </a:r>
            <a:endParaRPr lang="it-IT" sz="1800" dirty="0" smtClean="0">
              <a:solidFill>
                <a:srgbClr val="000066"/>
              </a:solidFill>
              <a:latin typeface="Comic Sans MS" pitchFamily="66" charset="0"/>
              <a:cs typeface="Arial" pitchFamily="34" charset="0"/>
            </a:endParaRPr>
          </a:p>
          <a:p>
            <a:pPr algn="just">
              <a:lnSpc>
                <a:spcPct val="80000"/>
              </a:lnSpc>
              <a:buNone/>
            </a:pPr>
            <a:endParaRPr lang="it-IT" sz="1800" dirty="0">
              <a:solidFill>
                <a:srgbClr val="000066"/>
              </a:solidFill>
              <a:latin typeface="Comic Sans MS" pitchFamily="66" charset="0"/>
              <a:cs typeface="Arial" pitchFamily="34" charset="0"/>
            </a:endParaRPr>
          </a:p>
          <a:p>
            <a:pPr algn="just">
              <a:lnSpc>
                <a:spcPct val="80000"/>
              </a:lnSpc>
            </a:pPr>
            <a:r>
              <a:rPr lang="it-IT" sz="1800" dirty="0">
                <a:solidFill>
                  <a:srgbClr val="000066"/>
                </a:solidFill>
                <a:latin typeface="Comic Sans MS" pitchFamily="66" charset="0"/>
                <a:cs typeface="Arial" pitchFamily="34" charset="0"/>
              </a:rPr>
              <a:t>L'esperienza e' quella cosa meravigliosa che ti permette di riconoscere un errore ogni volta che lo commetti. (</a:t>
            </a:r>
            <a:r>
              <a:rPr lang="it-IT" sz="1800" dirty="0" err="1">
                <a:solidFill>
                  <a:srgbClr val="000066"/>
                </a:solidFill>
                <a:latin typeface="Comic Sans MS" pitchFamily="66" charset="0"/>
                <a:cs typeface="Arial" pitchFamily="34" charset="0"/>
              </a:rPr>
              <a:t>F.P.Jones</a:t>
            </a:r>
            <a:r>
              <a:rPr lang="it-IT" sz="1800" dirty="0" smtClean="0">
                <a:solidFill>
                  <a:srgbClr val="000066"/>
                </a:solidFill>
                <a:latin typeface="Comic Sans MS" pitchFamily="66" charset="0"/>
                <a:cs typeface="Arial" pitchFamily="34" charset="0"/>
              </a:rPr>
              <a:t>)</a:t>
            </a:r>
          </a:p>
          <a:p>
            <a:pPr algn="just">
              <a:lnSpc>
                <a:spcPct val="80000"/>
              </a:lnSpc>
              <a:buNone/>
            </a:pPr>
            <a:endParaRPr lang="it-IT" sz="1800" dirty="0">
              <a:solidFill>
                <a:srgbClr val="000066"/>
              </a:solidFill>
              <a:latin typeface="Comic Sans MS" pitchFamily="66" charset="0"/>
              <a:cs typeface="Arial" pitchFamily="34" charset="0"/>
            </a:endParaRPr>
          </a:p>
          <a:p>
            <a:pPr algn="just">
              <a:lnSpc>
                <a:spcPct val="80000"/>
              </a:lnSpc>
            </a:pPr>
            <a:r>
              <a:rPr lang="it-IT" sz="1800" dirty="0">
                <a:solidFill>
                  <a:srgbClr val="000066"/>
                </a:solidFill>
                <a:latin typeface="Comic Sans MS" pitchFamily="66" charset="0"/>
                <a:cs typeface="Arial" pitchFamily="34" charset="0"/>
              </a:rPr>
              <a:t>Errare </a:t>
            </a:r>
            <a:r>
              <a:rPr lang="it-IT" sz="1800" dirty="0" err="1">
                <a:solidFill>
                  <a:srgbClr val="000066"/>
                </a:solidFill>
                <a:latin typeface="Comic Sans MS" pitchFamily="66" charset="0"/>
                <a:cs typeface="Arial" pitchFamily="34" charset="0"/>
              </a:rPr>
              <a:t>humanum</a:t>
            </a:r>
            <a:r>
              <a:rPr lang="it-IT" sz="1800" dirty="0">
                <a:solidFill>
                  <a:srgbClr val="000066"/>
                </a:solidFill>
                <a:latin typeface="Comic Sans MS" pitchFamily="66" charset="0"/>
                <a:cs typeface="Arial" pitchFamily="34" charset="0"/>
              </a:rPr>
              <a:t> est, perseverare </a:t>
            </a:r>
            <a:r>
              <a:rPr lang="it-IT" sz="1800" dirty="0" err="1">
                <a:solidFill>
                  <a:srgbClr val="000066"/>
                </a:solidFill>
                <a:latin typeface="Comic Sans MS" pitchFamily="66" charset="0"/>
                <a:cs typeface="Arial" pitchFamily="34" charset="0"/>
              </a:rPr>
              <a:t>autem</a:t>
            </a:r>
            <a:r>
              <a:rPr lang="it-IT" sz="1800" dirty="0">
                <a:solidFill>
                  <a:srgbClr val="000066"/>
                </a:solidFill>
                <a:latin typeface="Comic Sans MS" pitchFamily="66" charset="0"/>
                <a:cs typeface="Arial" pitchFamily="34" charset="0"/>
              </a:rPr>
              <a:t> </a:t>
            </a:r>
            <a:r>
              <a:rPr lang="it-IT" sz="1800" dirty="0" err="1">
                <a:solidFill>
                  <a:srgbClr val="000066"/>
                </a:solidFill>
                <a:latin typeface="Comic Sans MS" pitchFamily="66" charset="0"/>
                <a:cs typeface="Arial" pitchFamily="34" charset="0"/>
              </a:rPr>
              <a:t>diabolicum</a:t>
            </a:r>
            <a:r>
              <a:rPr lang="it-IT" sz="1800" dirty="0">
                <a:solidFill>
                  <a:srgbClr val="000066"/>
                </a:solidFill>
                <a:latin typeface="Comic Sans MS" pitchFamily="66" charset="0"/>
                <a:cs typeface="Arial" pitchFamily="34" charset="0"/>
              </a:rPr>
              <a:t>, </a:t>
            </a:r>
          </a:p>
          <a:p>
            <a:pPr>
              <a:lnSpc>
                <a:spcPct val="80000"/>
              </a:lnSpc>
              <a:buFontTx/>
              <a:buNone/>
            </a:pPr>
            <a:endParaRPr lang="it-IT" sz="1800" dirty="0">
              <a:solidFill>
                <a:srgbClr val="000066"/>
              </a:solidFill>
              <a:latin typeface="Arial" pitchFamily="34" charset="0"/>
              <a:cs typeface="Arial" pitchFamily="34" charset="0"/>
            </a:endParaRPr>
          </a:p>
        </p:txBody>
      </p:sp>
      <p:pic>
        <p:nvPicPr>
          <p:cNvPr id="4" name="Picture 2"/>
          <p:cNvPicPr>
            <a:picLocks noChangeAspect="1" noChangeArrowheads="1"/>
          </p:cNvPicPr>
          <p:nvPr/>
        </p:nvPicPr>
        <p:blipFill>
          <a:blip r:embed="rId3" cstate="print"/>
          <a:srcRect/>
          <a:stretch>
            <a:fillRect/>
          </a:stretch>
        </p:blipFill>
        <p:spPr bwMode="auto">
          <a:xfrm>
            <a:off x="214282" y="214290"/>
            <a:ext cx="964413" cy="642942"/>
          </a:xfrm>
          <a:prstGeom prst="rect">
            <a:avLst/>
          </a:prstGeom>
          <a:noFill/>
          <a:ln w="9525">
            <a:noFill/>
            <a:miter lim="800000"/>
            <a:headEnd/>
            <a:tailEnd/>
          </a:ln>
          <a:effectLst/>
        </p:spPr>
      </p:pic>
      <p:sp>
        <p:nvSpPr>
          <p:cNvPr id="5" name="Segnaposto data 4"/>
          <p:cNvSpPr>
            <a:spLocks noGrp="1"/>
          </p:cNvSpPr>
          <p:nvPr>
            <p:ph type="dt" sz="half" idx="10"/>
          </p:nvPr>
        </p:nvSpPr>
        <p:spPr/>
        <p:txBody>
          <a:bodyPr/>
          <a:lstStyle/>
          <a:p>
            <a:r>
              <a:rPr lang="it-IT" smtClean="0"/>
              <a:t>A.Colombo</a:t>
            </a:r>
            <a:endParaRPr lang="it-IT"/>
          </a:p>
        </p:txBody>
      </p:sp>
      <p:pic>
        <p:nvPicPr>
          <p:cNvPr id="7" name="Immagine 6" descr="munch.jpg"/>
          <p:cNvPicPr>
            <a:picLocks noChangeAspect="1"/>
          </p:cNvPicPr>
          <p:nvPr/>
        </p:nvPicPr>
        <p:blipFill>
          <a:blip r:embed="rId4" cstate="print"/>
          <a:stretch>
            <a:fillRect/>
          </a:stretch>
        </p:blipFill>
        <p:spPr>
          <a:xfrm>
            <a:off x="6072198" y="2571744"/>
            <a:ext cx="2000264" cy="2000264"/>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to">
  <a:themeElements>
    <a:clrScheme name="Mi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Mi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i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4042</TotalTime>
  <Words>4891</Words>
  <Application>Microsoft Office PowerPoint</Application>
  <PresentationFormat>Presentazione su schermo (4:3)</PresentationFormat>
  <Paragraphs>400</Paragraphs>
  <Slides>51</Slides>
  <Notes>3</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51</vt:i4>
      </vt:variant>
    </vt:vector>
  </HeadingPairs>
  <TitlesOfParts>
    <vt:vector size="53" baseType="lpstr">
      <vt:lpstr>Mito</vt:lpstr>
      <vt:lpstr>Clip</vt:lpstr>
      <vt:lpstr>LA SICUREZZA NELLA GESTIONE DELLE TERAPIE ONCOLOGICHE  6/7 Novembre 2015 Aula Dusmet  ARNAS “GARIBALDI”  </vt:lpstr>
      <vt:lpstr>Diapositiva 2</vt:lpstr>
      <vt:lpstr>Diapositiva 3</vt:lpstr>
      <vt:lpstr>Diapositiva 4</vt:lpstr>
      <vt:lpstr>Diapositiva 5</vt:lpstr>
      <vt:lpstr>Diapositiva 6</vt:lpstr>
      <vt:lpstr>Diapositiva 7</vt:lpstr>
      <vt:lpstr>Diapositiva 8</vt:lpstr>
      <vt:lpstr>Gli errori: alcune definizioni</vt:lpstr>
      <vt:lpstr>Diapositiva 10</vt:lpstr>
      <vt:lpstr>Errori in oncologia </vt:lpstr>
      <vt:lpstr>RISCHI DI ERRORI</vt:lpstr>
      <vt:lpstr>Errori in oncologia </vt:lpstr>
      <vt:lpstr>Errori in oncologia </vt:lpstr>
      <vt:lpstr>Errori in oncologia </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Schema di Reason</vt:lpstr>
      <vt:lpstr>Schema di Reason</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SICUREZZA NELLA GESTIONE DELLE TERAPIE ONCOLOGICHE  6/7 Novembre 2015 Aula Dusmet  ARNAS “GARIBALDI”</dc:title>
  <dc:creator>Utente</dc:creator>
  <cp:lastModifiedBy>Utente</cp:lastModifiedBy>
  <cp:revision>299</cp:revision>
  <dcterms:created xsi:type="dcterms:W3CDTF">2015-10-26T09:54:09Z</dcterms:created>
  <dcterms:modified xsi:type="dcterms:W3CDTF">2015-11-06T09:13:29Z</dcterms:modified>
</cp:coreProperties>
</file>