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7" r:id="rId2"/>
    <p:sldId id="258" r:id="rId3"/>
    <p:sldId id="259" r:id="rId4"/>
    <p:sldId id="260" r:id="rId5"/>
    <p:sldId id="261" r:id="rId6"/>
    <p:sldId id="316" r:id="rId7"/>
    <p:sldId id="317" r:id="rId8"/>
    <p:sldId id="318" r:id="rId9"/>
    <p:sldId id="319" r:id="rId10"/>
    <p:sldId id="320" r:id="rId11"/>
    <p:sldId id="321" r:id="rId12"/>
    <p:sldId id="338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5" r:id="rId26"/>
    <p:sldId id="334" r:id="rId27"/>
    <p:sldId id="336" r:id="rId28"/>
    <p:sldId id="337" r:id="rId29"/>
    <p:sldId id="341" r:id="rId30"/>
    <p:sldId id="339" r:id="rId31"/>
    <p:sldId id="342" r:id="rId32"/>
    <p:sldId id="343" r:id="rId33"/>
    <p:sldId id="344" r:id="rId34"/>
    <p:sldId id="345" r:id="rId35"/>
    <p:sldId id="347" r:id="rId36"/>
    <p:sldId id="346" r:id="rId37"/>
    <p:sldId id="349" r:id="rId38"/>
    <p:sldId id="348" r:id="rId3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214" autoAdjust="0"/>
  </p:normalViewPr>
  <p:slideViewPr>
    <p:cSldViewPr>
      <p:cViewPr varScale="1">
        <p:scale>
          <a:sx n="66" d="100"/>
          <a:sy n="66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0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0D7FC0-E043-46BE-B783-7F58B94C82FC}" type="datetimeFigureOut">
              <a:rPr lang="it-IT" smtClean="0"/>
              <a:t>07/11/2015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472E1-96E0-4801-A953-0FC852AA93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1277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7B6AC-9002-4A89-A564-829876A0CA1E}" type="datetimeFigureOut">
              <a:rPr lang="it-IT" smtClean="0"/>
              <a:t>07/11/2015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3BB8-C397-4920-9910-D45B3695DB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7855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7B6AC-9002-4A89-A564-829876A0CA1E}" type="datetimeFigureOut">
              <a:rPr lang="it-IT" smtClean="0"/>
              <a:t>07/11/2015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3BB8-C397-4920-9910-D45B3695DB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8520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7B6AC-9002-4A89-A564-829876A0CA1E}" type="datetimeFigureOut">
              <a:rPr lang="it-IT" smtClean="0"/>
              <a:t>07/11/2015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3BB8-C397-4920-9910-D45B3695DB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2772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7B6AC-9002-4A89-A564-829876A0CA1E}" type="datetimeFigureOut">
              <a:rPr lang="it-IT" smtClean="0"/>
              <a:t>07/11/2015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3BB8-C397-4920-9910-D45B3695DB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7401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7B6AC-9002-4A89-A564-829876A0CA1E}" type="datetimeFigureOut">
              <a:rPr lang="it-IT" smtClean="0"/>
              <a:t>07/11/2015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3BB8-C397-4920-9910-D45B3695DB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2364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7B6AC-9002-4A89-A564-829876A0CA1E}" type="datetimeFigureOut">
              <a:rPr lang="it-IT" smtClean="0"/>
              <a:t>07/11/2015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3BB8-C397-4920-9910-D45B3695DB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030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7B6AC-9002-4A89-A564-829876A0CA1E}" type="datetimeFigureOut">
              <a:rPr lang="it-IT" smtClean="0"/>
              <a:t>07/11/2015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3BB8-C397-4920-9910-D45B3695DB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9725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7B6AC-9002-4A89-A564-829876A0CA1E}" type="datetimeFigureOut">
              <a:rPr lang="it-IT" smtClean="0"/>
              <a:t>07/11/2015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3BB8-C397-4920-9910-D45B3695DB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6596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7B6AC-9002-4A89-A564-829876A0CA1E}" type="datetimeFigureOut">
              <a:rPr lang="it-IT" smtClean="0"/>
              <a:t>07/11/2015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3BB8-C397-4920-9910-D45B3695DB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406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7B6AC-9002-4A89-A564-829876A0CA1E}" type="datetimeFigureOut">
              <a:rPr lang="it-IT" smtClean="0"/>
              <a:t>07/11/2015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3BB8-C397-4920-9910-D45B3695DB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9783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7B6AC-9002-4A89-A564-829876A0CA1E}" type="datetimeFigureOut">
              <a:rPr lang="it-IT" smtClean="0"/>
              <a:t>07/11/2015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E3BB8-C397-4920-9910-D45B3695DB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1141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7B6AC-9002-4A89-A564-829876A0CA1E}" type="datetimeFigureOut">
              <a:rPr lang="it-IT" smtClean="0"/>
              <a:t>07/11/2015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E3BB8-C397-4920-9910-D45B3695DB4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654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b="1" i="1" dirty="0"/>
              <a:t>La sicurezza nella gestione delle terapie oncologiche</a:t>
            </a:r>
            <a:br>
              <a:rPr lang="it-IT" sz="2800" b="1" i="1" dirty="0"/>
            </a:br>
            <a:endParaRPr lang="it-IT" sz="2800" i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algn="ctr"/>
            <a:endParaRPr lang="it-IT" b="1" i="1" dirty="0"/>
          </a:p>
          <a:p>
            <a:pPr marL="0" indent="0" algn="ctr">
              <a:buNone/>
            </a:pPr>
            <a:r>
              <a:rPr lang="it-IT" sz="4400" b="1" dirty="0" smtClean="0"/>
              <a:t>Sperimentazioni cliniche controllate</a:t>
            </a:r>
          </a:p>
          <a:p>
            <a:pPr marL="0" indent="0" algn="ctr">
              <a:buNone/>
            </a:pPr>
            <a:r>
              <a:rPr lang="it-IT" sz="4400" b="1" dirty="0" smtClean="0"/>
              <a:t>Ruolo del Medico</a:t>
            </a:r>
          </a:p>
          <a:p>
            <a:pPr marL="0" indent="0" algn="ctr">
              <a:buNone/>
            </a:pPr>
            <a:r>
              <a:rPr lang="it-IT" sz="3600" b="1" i="1" dirty="0" smtClean="0">
                <a:solidFill>
                  <a:srgbClr val="FF0000"/>
                </a:solidFill>
              </a:rPr>
              <a:t>Dr Stefano </a:t>
            </a:r>
            <a:r>
              <a:rPr lang="it-IT" sz="3600" b="1" i="1" dirty="0" err="1" smtClean="0">
                <a:solidFill>
                  <a:srgbClr val="FF0000"/>
                </a:solidFill>
              </a:rPr>
              <a:t>Cordio</a:t>
            </a:r>
            <a:endParaRPr lang="it-IT" sz="3600" b="1" i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it-IT" b="1" i="1" dirty="0" smtClean="0"/>
              <a:t>SC Oncologia Medica </a:t>
            </a:r>
          </a:p>
        </p:txBody>
      </p:sp>
    </p:spTree>
    <p:extLst>
      <p:ext uri="{BB962C8B-B14F-4D97-AF65-F5344CB8AC3E}">
        <p14:creationId xmlns:p14="http://schemas.microsoft.com/office/powerpoint/2010/main" val="34947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b="1" dirty="0" smtClean="0"/>
              <a:t>I principi della GCP</a:t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Ogni informazione sull’esecuzione dello studio deve essere </a:t>
            </a:r>
            <a:r>
              <a:rPr lang="it-IT" dirty="0" smtClean="0">
                <a:solidFill>
                  <a:srgbClr val="FF0000"/>
                </a:solidFill>
              </a:rPr>
              <a:t>registrata, trattata e conservata </a:t>
            </a:r>
            <a:r>
              <a:rPr lang="it-IT" dirty="0" smtClean="0"/>
              <a:t>in modo tale da consentire un accurato resoconto, interpretazione e verifica</a:t>
            </a:r>
          </a:p>
          <a:p>
            <a:pPr marL="0" indent="0">
              <a:buNone/>
            </a:pPr>
            <a:r>
              <a:rPr lang="it-IT" dirty="0" smtClean="0"/>
              <a:t>Deve essere garantita </a:t>
            </a:r>
            <a:r>
              <a:rPr lang="it-IT" dirty="0" smtClean="0">
                <a:solidFill>
                  <a:srgbClr val="FF0000"/>
                </a:solidFill>
              </a:rPr>
              <a:t>la riservatezza dei documenti </a:t>
            </a:r>
            <a:r>
              <a:rPr lang="it-IT" dirty="0" smtClean="0"/>
              <a:t>che potrebbero identificare i Soggetti</a:t>
            </a:r>
            <a:endParaRPr lang="it-IT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dirty="0" smtClean="0"/>
              <a:t>Devono essere adottati sistemi con </a:t>
            </a:r>
            <a:r>
              <a:rPr lang="it-IT" dirty="0" smtClean="0">
                <a:solidFill>
                  <a:srgbClr val="FF0000"/>
                </a:solidFill>
              </a:rPr>
              <a:t>procedure che garantiscano la qualità </a:t>
            </a:r>
            <a:r>
              <a:rPr lang="it-IT" dirty="0" smtClean="0"/>
              <a:t>di ogni singolo aspetto dello Studio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199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0945"/>
            <a:ext cx="8229600" cy="1143000"/>
          </a:xfrm>
        </p:spPr>
        <p:txBody>
          <a:bodyPr/>
          <a:lstStyle/>
          <a:p>
            <a:r>
              <a:rPr lang="it-IT" dirty="0" smtClean="0"/>
              <a:t>Profilo degli Sperimentatori</a:t>
            </a:r>
            <a:endParaRPr lang="it-IT" dirty="0"/>
          </a:p>
        </p:txBody>
      </p:sp>
      <p:pic>
        <p:nvPicPr>
          <p:cNvPr id="5125" name="Picture 5" descr="E:\carrieraA\foto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546" y="1196752"/>
            <a:ext cx="4552950" cy="5280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:\Users\stefano\Desktop\hqdefaul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14500"/>
            <a:ext cx="4752528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242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Fattori da considerare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Tipologia dello studio clinico prospettico</a:t>
            </a:r>
          </a:p>
          <a:p>
            <a:r>
              <a:rPr lang="it-IT" dirty="0" smtClean="0"/>
              <a:t>Qualifica ed esperienza</a:t>
            </a:r>
          </a:p>
          <a:p>
            <a:r>
              <a:rPr lang="it-IT" dirty="0" smtClean="0"/>
              <a:t>Precedente esperienza nella ricerca clinica e relativa performance</a:t>
            </a:r>
          </a:p>
          <a:p>
            <a:r>
              <a:rPr lang="it-IT" dirty="0" smtClean="0"/>
              <a:t>Collaboratori</a:t>
            </a:r>
          </a:p>
          <a:p>
            <a:r>
              <a:rPr lang="it-IT" dirty="0" smtClean="0"/>
              <a:t>Accessibilità al Centro</a:t>
            </a:r>
          </a:p>
          <a:p>
            <a:r>
              <a:rPr lang="it-IT" dirty="0" smtClean="0"/>
              <a:t>Livello di collaborazione</a:t>
            </a:r>
          </a:p>
          <a:p>
            <a:r>
              <a:rPr lang="it-IT" dirty="0" smtClean="0"/>
              <a:t>Curriculum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867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</a:t>
            </a:r>
            <a:r>
              <a:rPr lang="it-IT" dirty="0" smtClean="0"/>
              <a:t>esponsabilità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713387"/>
          </a:xfrm>
        </p:spPr>
        <p:txBody>
          <a:bodyPr>
            <a:normAutofit/>
          </a:bodyPr>
          <a:lstStyle/>
          <a:p>
            <a:r>
              <a:rPr lang="it-IT" dirty="0" smtClean="0"/>
              <a:t>Essere scientificamente preparato e qualificato</a:t>
            </a:r>
          </a:p>
          <a:p>
            <a:r>
              <a:rPr lang="it-IT" dirty="0" smtClean="0"/>
              <a:t>Valutare l’applicabilità del Protocollo</a:t>
            </a:r>
          </a:p>
          <a:p>
            <a:r>
              <a:rPr lang="it-IT" dirty="0" smtClean="0"/>
              <a:t>Conoscere il prodotto ed il suo utilizzo appropriato</a:t>
            </a:r>
          </a:p>
          <a:p>
            <a:r>
              <a:rPr lang="it-IT" dirty="0" smtClean="0"/>
              <a:t>Dare completezza di informazioni ai pazienti in sede di ottenimento del consenso informato</a:t>
            </a:r>
          </a:p>
          <a:p>
            <a:r>
              <a:rPr lang="it-IT" dirty="0" smtClean="0"/>
              <a:t>Rispettare le norme GCP e le normative locali che regolano la conduzione degli Studi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551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</a:t>
            </a:r>
            <a:r>
              <a:rPr lang="it-IT" dirty="0" smtClean="0"/>
              <a:t>esponsabilità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256584"/>
          </a:xfrm>
        </p:spPr>
        <p:txBody>
          <a:bodyPr>
            <a:normAutofit/>
          </a:bodyPr>
          <a:lstStyle/>
          <a:p>
            <a:r>
              <a:rPr lang="it-IT" dirty="0" smtClean="0"/>
              <a:t>Raccogliere i dati clinici sulle apposite schede fornite dallo Sponsor</a:t>
            </a:r>
          </a:p>
          <a:p>
            <a:r>
              <a:rPr lang="it-IT" dirty="0" smtClean="0"/>
              <a:t>Notificare gli eventi avversi seri allo Sponsor ed al CE</a:t>
            </a:r>
          </a:p>
          <a:p>
            <a:r>
              <a:rPr lang="it-IT" dirty="0" smtClean="0"/>
              <a:t>Aggiornamento al CE sullo stato di avanzamento dello Studio</a:t>
            </a:r>
          </a:p>
          <a:p>
            <a:r>
              <a:rPr lang="it-IT" dirty="0" smtClean="0"/>
              <a:t>Permettere il regolare svolgimento del monitoraggio e degli eventuali audit</a:t>
            </a:r>
          </a:p>
          <a:p>
            <a:r>
              <a:rPr lang="it-IT" dirty="0" smtClean="0"/>
              <a:t>Creare uno Staff adeguato e qualificato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142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it-IT" sz="4000" dirty="0"/>
              <a:t>R</a:t>
            </a:r>
            <a:r>
              <a:rPr lang="it-IT" sz="4000" dirty="0" smtClean="0"/>
              <a:t>esponsabilità</a:t>
            </a:r>
            <a:endParaRPr lang="it-IT" sz="4000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713387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Dedicare il tempo richiesto allo studio</a:t>
            </a:r>
          </a:p>
          <a:p>
            <a:r>
              <a:rPr lang="it-IT" dirty="0" smtClean="0"/>
              <a:t>Possedere le strumentazioni scientifiche richieste dal Protocollo</a:t>
            </a:r>
          </a:p>
          <a:p>
            <a:r>
              <a:rPr lang="it-IT" dirty="0" smtClean="0"/>
              <a:t>Somministrare il prodotto ai pazienti secondo Protocollo seguendo strettamente le indicazioni riportate</a:t>
            </a:r>
          </a:p>
          <a:p>
            <a:r>
              <a:rPr lang="it-IT" dirty="0" smtClean="0"/>
              <a:t>Mantenere l’archivio relativo allo Studio</a:t>
            </a:r>
          </a:p>
          <a:p>
            <a:r>
              <a:rPr lang="it-IT" dirty="0" smtClean="0"/>
              <a:t>Mantenere i documenti clinici dei pazienti</a:t>
            </a:r>
          </a:p>
          <a:p>
            <a:r>
              <a:rPr lang="it-IT" dirty="0" smtClean="0"/>
              <a:t>Rispettare tutte le procedure operative (es invio dei campioni)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94142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</a:t>
            </a:r>
            <a:r>
              <a:rPr lang="it-IT" dirty="0" smtClean="0"/>
              <a:t>esponsabilità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713387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bg1">
                    <a:lumMod val="95000"/>
                  </a:schemeClr>
                </a:solidFill>
              </a:rPr>
              <a:t>Essere scientificamente preparato e qualificato</a:t>
            </a:r>
          </a:p>
          <a:p>
            <a:r>
              <a:rPr lang="it-IT" dirty="0" smtClean="0">
                <a:solidFill>
                  <a:schemeClr val="bg1">
                    <a:lumMod val="95000"/>
                  </a:schemeClr>
                </a:solidFill>
              </a:rPr>
              <a:t>Valutare l’applicabilità del Protocollo</a:t>
            </a:r>
          </a:p>
          <a:p>
            <a:r>
              <a:rPr lang="it-IT" dirty="0" smtClean="0">
                <a:solidFill>
                  <a:schemeClr val="bg1">
                    <a:lumMod val="95000"/>
                  </a:schemeClr>
                </a:solidFill>
              </a:rPr>
              <a:t>Conoscere il prodotto ed il suo utilizzo appropriato</a:t>
            </a:r>
          </a:p>
          <a:p>
            <a:r>
              <a:rPr lang="it-IT" b="1" dirty="0" smtClean="0"/>
              <a:t>Dare completezza di informazioni ai pazienti in sede di ottenimento del consenso informato</a:t>
            </a:r>
          </a:p>
          <a:p>
            <a:r>
              <a:rPr lang="it-IT" dirty="0" smtClean="0">
                <a:solidFill>
                  <a:schemeClr val="bg1">
                    <a:lumMod val="95000"/>
                  </a:schemeClr>
                </a:solidFill>
              </a:rPr>
              <a:t>Rispettare le norme GCP e le normative locali che regolano la conduzione degli Studi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144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L’acquisizione del Consenso informato</a:t>
            </a:r>
            <a:endParaRPr lang="it-IT" b="1" dirty="0"/>
          </a:p>
        </p:txBody>
      </p:sp>
      <p:pic>
        <p:nvPicPr>
          <p:cNvPr id="6149" name="Picture 5" descr="C:\Users\stefano\AppData\Local\Microsoft\Windows\INetCache\IE\S0249RHA\person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11154"/>
            <a:ext cx="5295081" cy="4666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C:\Program Files (x86)\Microsoft Office\MEDIA\CAGCAT10\j0240719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211154"/>
            <a:ext cx="2100135" cy="4522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937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Definizione 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457200" y="1600200"/>
            <a:ext cx="3898776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 smtClean="0"/>
              <a:t>Procedura mediante la quale il soggetto accetta volontariamente di partecipare ad un particolare Studio  clinico </a:t>
            </a:r>
            <a:r>
              <a:rPr lang="it-IT" sz="2400" b="1" dirty="0" smtClean="0">
                <a:solidFill>
                  <a:srgbClr val="FF0000"/>
                </a:solidFill>
              </a:rPr>
              <a:t>dopo essere stato informato </a:t>
            </a:r>
            <a:r>
              <a:rPr lang="it-IT" sz="2400" dirty="0" smtClean="0"/>
              <a:t>di tutti gli aspetti dello Studio pertinenti alla sua decisione</a:t>
            </a:r>
          </a:p>
          <a:p>
            <a:pPr marL="0" indent="0">
              <a:buNone/>
            </a:pPr>
            <a:r>
              <a:rPr lang="it-IT" sz="2400" b="1" dirty="0" smtClean="0">
                <a:solidFill>
                  <a:srgbClr val="FF0000"/>
                </a:solidFill>
              </a:rPr>
              <a:t>Il consenso è documentato </a:t>
            </a:r>
            <a:r>
              <a:rPr lang="it-IT" sz="2400" dirty="0" smtClean="0"/>
              <a:t>attraverso un modulo di consenso informato scritto, datato e firmato </a:t>
            </a:r>
            <a:endParaRPr lang="it-IT" sz="2400" dirty="0"/>
          </a:p>
        </p:txBody>
      </p:sp>
      <p:pic>
        <p:nvPicPr>
          <p:cNvPr id="7170" name="Picture 2" descr="C:\Users\stefano\AppData\Local\Microsoft\Windows\INetCache\IE\S0249RHA\firma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700808"/>
            <a:ext cx="4581525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760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dirty="0" smtClean="0"/>
              <a:t>Elementi essenziali del CI</a:t>
            </a:r>
            <a:endParaRPr lang="it-IT" sz="4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32248"/>
            <a:ext cx="8229600" cy="3268960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it-IT" sz="4000" dirty="0" smtClean="0"/>
              <a:t>Qualità della comunicazione</a:t>
            </a:r>
          </a:p>
          <a:p>
            <a:r>
              <a:rPr lang="it-IT" sz="4000" dirty="0" smtClean="0"/>
              <a:t>Comprensione dell’informazione</a:t>
            </a:r>
          </a:p>
          <a:p>
            <a:r>
              <a:rPr lang="it-IT" sz="4000" dirty="0" smtClean="0"/>
              <a:t>Libertà decisionale del paziente</a:t>
            </a:r>
          </a:p>
          <a:p>
            <a:r>
              <a:rPr lang="it-IT" sz="4000" dirty="0" smtClean="0"/>
              <a:t>Capacità decisionale del paziente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230995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Sperimentazione clinica controllata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600" dirty="0" smtClean="0"/>
              <a:t>Ricerca essenziale, necessaria, importante, impegnativa, costosa, spesso lunga e con grossi rischi di perdita di dati ed anche perdita di attualità/validità nel tempo</a:t>
            </a:r>
          </a:p>
          <a:p>
            <a:pPr marL="0" indent="0" algn="just">
              <a:buNone/>
            </a:pP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7723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Caratteristiche del modulo di 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Scopo dello Studio</a:t>
            </a:r>
          </a:p>
          <a:p>
            <a:r>
              <a:rPr lang="it-IT" dirty="0" smtClean="0"/>
              <a:t>Trattamento(i)</a:t>
            </a:r>
          </a:p>
          <a:p>
            <a:r>
              <a:rPr lang="it-IT" dirty="0" smtClean="0"/>
              <a:t>Procedure dello Studio e durata</a:t>
            </a:r>
          </a:p>
          <a:p>
            <a:r>
              <a:rPr lang="it-IT" dirty="0" smtClean="0"/>
              <a:t>Responsabilità del Soggetto</a:t>
            </a:r>
          </a:p>
          <a:p>
            <a:r>
              <a:rPr lang="it-IT" dirty="0" smtClean="0"/>
              <a:t>Previsione dei possibili rischi e/o inconvenienti</a:t>
            </a:r>
          </a:p>
          <a:p>
            <a:r>
              <a:rPr lang="it-IT" dirty="0" smtClean="0"/>
              <a:t>Previsione dei benefici attesi</a:t>
            </a:r>
          </a:p>
          <a:p>
            <a:r>
              <a:rPr lang="it-IT" dirty="0" smtClean="0"/>
              <a:t>Procedure alternative o altri trattamenti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5078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Caratteristiche del modulo di 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Copertura assicurativa</a:t>
            </a:r>
          </a:p>
          <a:p>
            <a:r>
              <a:rPr lang="it-IT" dirty="0" smtClean="0"/>
              <a:t>Partecipazione volontaria</a:t>
            </a:r>
          </a:p>
          <a:p>
            <a:r>
              <a:rPr lang="it-IT" dirty="0" smtClean="0"/>
              <a:t>Confidenzialità</a:t>
            </a:r>
          </a:p>
          <a:p>
            <a:r>
              <a:rPr lang="it-IT" dirty="0" smtClean="0"/>
              <a:t>Nome della persona da contattare per ulteriori informazioni</a:t>
            </a:r>
          </a:p>
          <a:p>
            <a:r>
              <a:rPr lang="it-IT" dirty="0" smtClean="0"/>
              <a:t>Interruzione della partecipazione allo studio</a:t>
            </a:r>
          </a:p>
          <a:p>
            <a:r>
              <a:rPr lang="it-IT" dirty="0" smtClean="0"/>
              <a:t>Il numero approssimativo di soggetti che parteciperanno allo Studio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823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Procedure di ottenimento del CI</a:t>
            </a:r>
            <a:endParaRPr lang="it-IT" dirty="0"/>
          </a:p>
        </p:txBody>
      </p:sp>
      <p:pic>
        <p:nvPicPr>
          <p:cNvPr id="8195" name="Picture 3" descr="C:\Users\stefano\AppData\Local\Microsoft\Windows\INetCache\IE\MB398TL3\entra_riflettori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301" y="2042845"/>
            <a:ext cx="8261971" cy="2394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499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CI: ruolo dello Sperimentatore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4000" dirty="0" smtClean="0"/>
              <a:t>Deve assicurarsi che: </a:t>
            </a:r>
            <a:endParaRPr lang="it-IT" sz="4000" dirty="0"/>
          </a:p>
        </p:txBody>
      </p:sp>
      <p:sp>
        <p:nvSpPr>
          <p:cNvPr id="7" name="Segnaposto contenuto 6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65104"/>
          </a:xfrm>
          <a:ln w="28575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it-IT" sz="3200" dirty="0" smtClean="0"/>
              <a:t>Al paziente siano date tutte le informazioni del caso</a:t>
            </a:r>
          </a:p>
          <a:p>
            <a:pPr marL="0" indent="0">
              <a:buNone/>
            </a:pPr>
            <a:r>
              <a:rPr lang="it-IT" sz="3200" dirty="0" smtClean="0"/>
              <a:t>Sia dato tutto il tempo necessario per decidere se partecipare o meno allo studio in oggetto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9218" name="Picture 2" descr="C:\Program Files (x86)\Microsoft Office\MEDIA\CAGCAT10\j024071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94" y="3107272"/>
            <a:ext cx="3160618" cy="305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07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dirty="0" smtClean="0"/>
              <a:t>La firma </a:t>
            </a:r>
            <a:endParaRPr lang="it-IT" sz="5400" dirty="0"/>
          </a:p>
        </p:txBody>
      </p:sp>
      <p:pic>
        <p:nvPicPr>
          <p:cNvPr id="10242" name="Picture 2" descr="C:\Users\stefano\AppData\Local\Microsoft\Windows\INetCache\IE\MB398TL3\firma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451348"/>
            <a:ext cx="5226124" cy="4290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5004048" y="2019300"/>
            <a:ext cx="3888432" cy="353943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it-IT" sz="3200" dirty="0" smtClean="0">
                <a:solidFill>
                  <a:schemeClr val="bg1"/>
                </a:solidFill>
              </a:rPr>
              <a:t>Deve firmare di suo pugno prima dell’inizio dello studio</a:t>
            </a:r>
          </a:p>
          <a:p>
            <a:r>
              <a:rPr lang="it-IT" sz="3200" dirty="0" smtClean="0">
                <a:solidFill>
                  <a:schemeClr val="bg1"/>
                </a:solidFill>
              </a:rPr>
              <a:t>e deve ricevere copia del consenso informato e del foglio di informazioni</a:t>
            </a:r>
            <a:endParaRPr lang="it-IT" sz="3200" dirty="0">
              <a:solidFill>
                <a:schemeClr val="bg1"/>
              </a:solidFill>
            </a:endParaRPr>
          </a:p>
        </p:txBody>
      </p:sp>
      <p:pic>
        <p:nvPicPr>
          <p:cNvPr id="10243" name="Picture 3" descr="C:\Users\stefano\Desktop\laur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71463"/>
            <a:ext cx="2613062" cy="210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123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Requisiti 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Nessuna coercizione</a:t>
            </a:r>
          </a:p>
          <a:p>
            <a:r>
              <a:rPr lang="it-IT" dirty="0" smtClean="0"/>
              <a:t>Scritto in termini non tecnici e linguaggio comprensibile</a:t>
            </a:r>
          </a:p>
          <a:p>
            <a:r>
              <a:rPr lang="it-IT" dirty="0" smtClean="0"/>
              <a:t>Dare al paziente tutto il tempo di decidere</a:t>
            </a:r>
          </a:p>
          <a:p>
            <a:r>
              <a:rPr lang="it-IT" dirty="0" smtClean="0"/>
              <a:t>Rispondere se possibile a tutte le domande del paziente</a:t>
            </a:r>
          </a:p>
          <a:p>
            <a:r>
              <a:rPr lang="it-IT" dirty="0" smtClean="0"/>
              <a:t>Controllare numero identificativo dello Studio, versione ed eventuale  emendamenti (i)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5070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CI: condizioni particolari</a:t>
            </a:r>
            <a:endParaRPr lang="it-IT" dirty="0"/>
          </a:p>
        </p:txBody>
      </p:sp>
      <p:pic>
        <p:nvPicPr>
          <p:cNvPr id="11266" name="Picture 2" descr="C:\Users\stefano\AppData\Local\Microsoft\Windows\INetCache\IE\RL2IH2KT\esempio-cieco-cartesio[1]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516" y="1412776"/>
            <a:ext cx="3178389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3635897" y="2348880"/>
            <a:ext cx="4608512" cy="107721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Deve essere presente un testimone imparziale</a:t>
            </a:r>
            <a:endParaRPr lang="it-IT" sz="3200" dirty="0"/>
          </a:p>
        </p:txBody>
      </p:sp>
      <p:pic>
        <p:nvPicPr>
          <p:cNvPr id="11267" name="Picture 3" descr="C:\Users\stefano\AppData\Local\Microsoft\Windows\INetCache\IE\S0249RHA\disegno-di-bambino-scrivere-quaderno-colorato-300x300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645024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4427985" y="4581128"/>
            <a:ext cx="3816424" cy="138499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Deve essere presente il legale rappresentante e patria potestà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35055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Applicazione pratica dei Protocolli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Verifica della popolazione dello studio </a:t>
            </a:r>
          </a:p>
          <a:p>
            <a:r>
              <a:rPr lang="it-IT" dirty="0" smtClean="0"/>
              <a:t>Criteri dei criteri di inclusione ed esclusione dei soggetti</a:t>
            </a:r>
          </a:p>
          <a:p>
            <a:r>
              <a:rPr lang="it-IT" dirty="0" smtClean="0"/>
              <a:t>Criteri per il ritiro dei soggetti (interruzione del trattamento)</a:t>
            </a:r>
            <a:endParaRPr lang="it-IT" dirty="0"/>
          </a:p>
        </p:txBody>
      </p:sp>
      <p:pic>
        <p:nvPicPr>
          <p:cNvPr id="12291" name="Picture 3" descr="C:\Users\stefano\AppData\Local\Microsoft\Windows\INetCache\IE\S0249RHA\attenzione3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293096"/>
            <a:ext cx="2736304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862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Conduzione dello studio: trattamento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2908920"/>
          </a:xfrm>
        </p:spPr>
        <p:txBody>
          <a:bodyPr/>
          <a:lstStyle/>
          <a:p>
            <a:r>
              <a:rPr lang="it-IT" dirty="0" smtClean="0"/>
              <a:t>Lo sperimentatore deve permettere il monitoraggio e la verifica da parte dello Sponsor della documentazione relativa allo studio fornendo accesso diretto ai dati e documenti originali</a:t>
            </a:r>
            <a:endParaRPr lang="it-IT" dirty="0"/>
          </a:p>
        </p:txBody>
      </p:sp>
      <p:pic>
        <p:nvPicPr>
          <p:cNvPr id="13314" name="Picture 2" descr="C:\Program Files (x86)\Microsoft Office\MEDIA\CAGCAT10\j019538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727409"/>
            <a:ext cx="4032448" cy="3013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5" name="Picture 3" descr="C:\Users\stefano\AppData\Local\Microsoft\Windows\INetCache\IE\S9LAXZ5T\libri-scolastici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933056"/>
            <a:ext cx="3086100" cy="2803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305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AE evento avverso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484785"/>
            <a:ext cx="8229600" cy="3240360"/>
          </a:xfrm>
          <a:ln w="28575">
            <a:solidFill>
              <a:schemeClr val="tx1"/>
            </a:solidFill>
          </a:ln>
        </p:spPr>
        <p:txBody>
          <a:bodyPr/>
          <a:lstStyle/>
          <a:p>
            <a:pPr marL="0" indent="0" algn="just">
              <a:buNone/>
            </a:pPr>
            <a:r>
              <a:rPr lang="it-IT" dirty="0" smtClean="0"/>
              <a:t>Qualsiasi episodio sfavorevole di natura medica che si verifica in un paziente partecipante ad una sperimentazione clinica al quale sua stato somministrato un prodotto farmaceutico e che non deve necessariamente avere una relazione causale con tale trattamento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45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/>
              <a:t>elementi fondamentali ed </a:t>
            </a:r>
            <a:r>
              <a:rPr lang="it-IT" sz="3600" dirty="0" smtClean="0"/>
              <a:t>indispensabili della SCC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it-IT" sz="3600" b="1" dirty="0" smtClean="0"/>
              <a:t>Razionale scientifico valido </a:t>
            </a:r>
            <a:r>
              <a:rPr lang="it-IT" sz="3600" dirty="0" smtClean="0"/>
              <a:t>(</a:t>
            </a:r>
            <a:r>
              <a:rPr lang="it-IT" i="1" dirty="0" smtClean="0"/>
              <a:t>evidenza sperimentale preclinica, studi pilota, EBM)</a:t>
            </a:r>
          </a:p>
          <a:p>
            <a:pPr algn="just"/>
            <a:r>
              <a:rPr lang="it-IT" sz="3600" b="1" dirty="0" smtClean="0"/>
              <a:t>Necessario </a:t>
            </a:r>
            <a:r>
              <a:rPr lang="it-IT" i="1" dirty="0" smtClean="0"/>
              <a:t>(reale necessità clinica, sociale, commerciale)</a:t>
            </a:r>
          </a:p>
          <a:p>
            <a:pPr algn="just"/>
            <a:r>
              <a:rPr lang="it-IT" sz="3600" b="1" dirty="0" smtClean="0"/>
              <a:t>Attuale </a:t>
            </a:r>
            <a:r>
              <a:rPr lang="it-IT" i="1" dirty="0" smtClean="0"/>
              <a:t>(etica, gestibilità, costi, tempi e procedure)</a:t>
            </a:r>
          </a:p>
          <a:p>
            <a:pPr marL="0" indent="0" algn="just">
              <a:buNone/>
            </a:pPr>
            <a:endParaRPr lang="it-IT" sz="3600" dirty="0" smtClean="0"/>
          </a:p>
        </p:txBody>
      </p:sp>
    </p:spTree>
    <p:extLst>
      <p:ext uri="{BB962C8B-B14F-4D97-AF65-F5344CB8AC3E}">
        <p14:creationId xmlns:p14="http://schemas.microsoft.com/office/powerpoint/2010/main" val="272538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Eventi Avversi: ruolo dello Sperimentatore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 smtClean="0"/>
              <a:t>La definizione del nesso di causalità tra somministrazione del farmaco e comparsa dell’evento avverso (correlazione causa –effetto) spetta alla Sperimentatore che decide in base alla propria esperienza professionale</a:t>
            </a:r>
          </a:p>
          <a:p>
            <a:r>
              <a:rPr lang="it-IT" b="1" dirty="0"/>
              <a:t>Probabile </a:t>
            </a:r>
          </a:p>
          <a:p>
            <a:r>
              <a:rPr lang="it-IT" b="1" dirty="0"/>
              <a:t>Possibile</a:t>
            </a:r>
          </a:p>
          <a:p>
            <a:r>
              <a:rPr lang="it-IT" b="1" dirty="0"/>
              <a:t>Remoto</a:t>
            </a: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5805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SAEs</a:t>
            </a:r>
            <a:r>
              <a:rPr lang="it-IT" dirty="0" smtClean="0"/>
              <a:t>:  </a:t>
            </a:r>
            <a:r>
              <a:rPr lang="it-IT" dirty="0" err="1" smtClean="0"/>
              <a:t>serious</a:t>
            </a:r>
            <a:r>
              <a:rPr lang="it-IT" dirty="0" smtClean="0"/>
              <a:t> </a:t>
            </a:r>
            <a:r>
              <a:rPr lang="it-IT" dirty="0" err="1" smtClean="0"/>
              <a:t>adverse</a:t>
            </a:r>
            <a:r>
              <a:rPr lang="it-IT" dirty="0" smtClean="0"/>
              <a:t> </a:t>
            </a:r>
            <a:r>
              <a:rPr lang="it-IT" dirty="0" err="1" smtClean="0"/>
              <a:t>events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Qualsiasi manifestazione clinica sfavorevole a qualsiasi dosaggio che:</a:t>
            </a:r>
          </a:p>
          <a:p>
            <a:r>
              <a:rPr lang="it-IT" dirty="0" smtClean="0"/>
              <a:t>Sia fatale</a:t>
            </a:r>
          </a:p>
          <a:p>
            <a:r>
              <a:rPr lang="it-IT" dirty="0" smtClean="0"/>
              <a:t>Metta in pericolo la vita</a:t>
            </a:r>
          </a:p>
          <a:p>
            <a:r>
              <a:rPr lang="it-IT" dirty="0" smtClean="0"/>
              <a:t>Richiede il ricovero in Ospedale oppure il suo prolungamento</a:t>
            </a:r>
          </a:p>
          <a:p>
            <a:r>
              <a:rPr lang="it-IT" dirty="0" smtClean="0"/>
              <a:t>Porti ad una invalidità/incapacità persistente o significativa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7506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dirty="0" err="1"/>
              <a:t>SAEs</a:t>
            </a:r>
            <a:r>
              <a:rPr lang="it-IT" sz="4800" dirty="0"/>
              <a:t>:  </a:t>
            </a:r>
            <a:r>
              <a:rPr lang="it-IT" sz="4800" dirty="0" err="1"/>
              <a:t>serious</a:t>
            </a:r>
            <a:r>
              <a:rPr lang="it-IT" sz="4800" dirty="0"/>
              <a:t> </a:t>
            </a:r>
            <a:r>
              <a:rPr lang="it-IT" sz="4800" dirty="0" err="1"/>
              <a:t>adverse</a:t>
            </a:r>
            <a:r>
              <a:rPr lang="it-IT" sz="4800" dirty="0"/>
              <a:t> </a:t>
            </a:r>
            <a:r>
              <a:rPr lang="it-IT" sz="4800" dirty="0" err="1"/>
              <a:t>events</a:t>
            </a:r>
            <a:endParaRPr lang="it-IT" sz="4800" dirty="0"/>
          </a:p>
        </p:txBody>
      </p:sp>
      <p:pic>
        <p:nvPicPr>
          <p:cNvPr id="14339" name="Picture 3" descr="C:\Users\stefano\AppData\Local\Microsoft\Windows\INetCache\IE\S0249RHA\postino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268760"/>
            <a:ext cx="5040560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611560" y="3904456"/>
            <a:ext cx="8229600" cy="2044824"/>
          </a:xfrm>
          <a:noFill/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sz="4800" dirty="0" smtClean="0"/>
              <a:t>Segnalare entro 24 h se gravi includendo la valutazione di causalità</a:t>
            </a:r>
          </a:p>
          <a:p>
            <a:pPr marL="0" indent="0">
              <a:buNone/>
            </a:pPr>
            <a:r>
              <a:rPr lang="it-IT" sz="4800" dirty="0" smtClean="0"/>
              <a:t>Informare il CE come richiesto da GCP</a:t>
            </a:r>
          </a:p>
          <a:p>
            <a:pPr marL="0" indent="0">
              <a:buNone/>
            </a:pPr>
            <a:endParaRPr lang="it-IT" sz="4800" dirty="0">
              <a:solidFill>
                <a:schemeClr val="bg1"/>
              </a:solidFill>
            </a:endParaRPr>
          </a:p>
        </p:txBody>
      </p:sp>
      <p:pic>
        <p:nvPicPr>
          <p:cNvPr id="7" name="Picture 3" descr="C:\Users\stefano\Desktop\laur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86" y="1539999"/>
            <a:ext cx="2613062" cy="210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658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SAEs</a:t>
            </a:r>
            <a:r>
              <a:rPr lang="it-IT" dirty="0"/>
              <a:t>:  </a:t>
            </a:r>
            <a:r>
              <a:rPr lang="it-IT" dirty="0" err="1"/>
              <a:t>serious</a:t>
            </a:r>
            <a:r>
              <a:rPr lang="it-IT" dirty="0"/>
              <a:t> </a:t>
            </a:r>
            <a:r>
              <a:rPr lang="it-IT" dirty="0" err="1"/>
              <a:t>adverse</a:t>
            </a:r>
            <a:r>
              <a:rPr lang="it-IT" dirty="0"/>
              <a:t> </a:t>
            </a:r>
            <a:r>
              <a:rPr lang="it-IT" dirty="0" err="1"/>
              <a:t>events</a:t>
            </a:r>
            <a:endParaRPr lang="it-IT" dirty="0"/>
          </a:p>
        </p:txBody>
      </p:sp>
      <p:pic>
        <p:nvPicPr>
          <p:cNvPr id="15363" name="Picture 3" descr="C:\Users\stefano\AppData\Local\Microsoft\Windows\INetCache\IE\MB398TL3\tomas-arad-folder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256007"/>
            <a:ext cx="4608511" cy="1837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Lo Sperimentatore ha l’obbligo di trasmettere immediatamente il modulo relativo ai </a:t>
            </a:r>
            <a:r>
              <a:rPr lang="it-IT" dirty="0" err="1" smtClean="0"/>
              <a:t>SAEs</a:t>
            </a:r>
            <a:r>
              <a:rPr lang="it-IT" dirty="0" smtClean="0"/>
              <a:t> anche in forma incompleta e di fornire ulteriori dati appena disponibili sull’andamento dell’evento avverso serio (follow-up)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078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>
            <a:noAutofit/>
          </a:bodyPr>
          <a:lstStyle/>
          <a:p>
            <a:r>
              <a:rPr lang="it-IT" sz="3200" dirty="0" smtClean="0"/>
              <a:t>Chiusura dello Studio: ruolo dello Sperimentatore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968552"/>
          </a:xfrm>
        </p:spPr>
        <p:txBody>
          <a:bodyPr>
            <a:normAutofit/>
          </a:bodyPr>
          <a:lstStyle/>
          <a:p>
            <a:r>
              <a:rPr lang="it-IT" dirty="0" smtClean="0"/>
              <a:t>Informare il CE del completamento della Sperimentazione e fornire un riassunto dei risultati ottenuti</a:t>
            </a:r>
          </a:p>
          <a:p>
            <a:r>
              <a:rPr lang="it-IT" dirty="0" smtClean="0"/>
              <a:t>Se lo Studio vene chiuso prematuramente deve informare i pazienti che partecipano allo studio ed assicurare una terapia appropriata ed un follow-up </a:t>
            </a:r>
          </a:p>
          <a:p>
            <a:r>
              <a:rPr lang="it-IT" dirty="0"/>
              <a:t>Archiviazione della documentazione di sua pertinenza e copia delle </a:t>
            </a:r>
            <a:r>
              <a:rPr lang="it-IT" dirty="0" smtClean="0"/>
              <a:t>CRF (2 aa)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7109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tolo 2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993900"/>
          </a:xfrm>
        </p:spPr>
        <p:txBody>
          <a:bodyPr/>
          <a:lstStyle/>
          <a:p>
            <a:pPr eaLnBrk="1" hangingPunct="1"/>
            <a:r>
              <a:rPr lang="it-IT" altLang="it-IT" sz="3200" b="1" smtClean="0">
                <a:solidFill>
                  <a:schemeClr val="tx1"/>
                </a:solidFill>
              </a:rPr>
              <a:t>La ricerca clinica applicata in un Centro di Riferimento Regionale per la diagnosi e la cura dei tumori del colon-retto</a:t>
            </a:r>
          </a:p>
        </p:txBody>
      </p:sp>
      <p:sp>
        <p:nvSpPr>
          <p:cNvPr id="4" name="Rettangolo 3"/>
          <p:cNvSpPr/>
          <p:nvPr/>
        </p:nvSpPr>
        <p:spPr>
          <a:xfrm>
            <a:off x="516390" y="2924945"/>
            <a:ext cx="5279746" cy="3659246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dirty="0">
                <a:solidFill>
                  <a:srgbClr val="000000"/>
                </a:solidFill>
                <a:ea typeface="MS PGothic" pitchFamily="34" charset="-128"/>
              </a:rPr>
              <a:t>Struttura Complessa di Oncologia Medica</a:t>
            </a:r>
          </a:p>
          <a:p>
            <a:pPr algn="ctr">
              <a:defRPr/>
            </a:pPr>
            <a:r>
              <a:rPr lang="it-IT" sz="1600" dirty="0">
                <a:solidFill>
                  <a:srgbClr val="000000"/>
                </a:solidFill>
                <a:ea typeface="MS PGothic" pitchFamily="34" charset="-128"/>
              </a:rPr>
              <a:t>ARNAS Garibaldi – Catania</a:t>
            </a:r>
          </a:p>
          <a:p>
            <a:pPr algn="ctr">
              <a:defRPr/>
            </a:pPr>
            <a:r>
              <a:rPr lang="it-IT" sz="1600" dirty="0">
                <a:solidFill>
                  <a:srgbClr val="000000"/>
                </a:solidFill>
                <a:ea typeface="MS PGothic" pitchFamily="34" charset="-128"/>
              </a:rPr>
              <a:t>Centro di Riferimento Regionale per la diagnosi e la terapia dei tumori del colon-retto.</a:t>
            </a:r>
          </a:p>
          <a:p>
            <a:pPr algn="ctr">
              <a:defRPr/>
            </a:pPr>
            <a:r>
              <a:rPr lang="it-IT" sz="1000" dirty="0" err="1">
                <a:solidFill>
                  <a:srgbClr val="000000"/>
                </a:solidFill>
                <a:ea typeface="MS PGothic" pitchFamily="34" charset="-128"/>
              </a:rPr>
              <a:t>D.A.</a:t>
            </a:r>
            <a:r>
              <a:rPr lang="it-IT" sz="1000" dirty="0">
                <a:solidFill>
                  <a:srgbClr val="000000"/>
                </a:solidFill>
                <a:ea typeface="MS PGothic" pitchFamily="34" charset="-128"/>
              </a:rPr>
              <a:t> 26/10/2012 </a:t>
            </a:r>
            <a:r>
              <a:rPr lang="it-IT" sz="1000" dirty="0" err="1">
                <a:solidFill>
                  <a:srgbClr val="000000"/>
                </a:solidFill>
                <a:ea typeface="MS PGothic" pitchFamily="34" charset="-128"/>
              </a:rPr>
              <a:t>G.U.R.S.</a:t>
            </a:r>
            <a:r>
              <a:rPr lang="it-IT" sz="1000" dirty="0">
                <a:solidFill>
                  <a:srgbClr val="000000"/>
                </a:solidFill>
                <a:ea typeface="MS PGothic" pitchFamily="34" charset="-128"/>
              </a:rPr>
              <a:t> del 14/12/2012 parte I, </a:t>
            </a:r>
            <a:r>
              <a:rPr lang="it-IT" sz="1000" dirty="0" err="1">
                <a:solidFill>
                  <a:srgbClr val="000000"/>
                </a:solidFill>
                <a:ea typeface="MS PGothic" pitchFamily="34" charset="-128"/>
              </a:rPr>
              <a:t>n°</a:t>
            </a:r>
            <a:r>
              <a:rPr lang="it-IT" sz="1000" dirty="0">
                <a:solidFill>
                  <a:srgbClr val="000000"/>
                </a:solidFill>
                <a:ea typeface="MS PGothic" pitchFamily="34" charset="-128"/>
              </a:rPr>
              <a:t> 53 </a:t>
            </a:r>
          </a:p>
        </p:txBody>
      </p:sp>
      <p:pic>
        <p:nvPicPr>
          <p:cNvPr id="15367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550" y="4970463"/>
            <a:ext cx="28448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155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1143000"/>
          </a:xfrm>
        </p:spPr>
        <p:txBody>
          <a:bodyPr>
            <a:normAutofit/>
          </a:bodyPr>
          <a:lstStyle/>
          <a:p>
            <a:endParaRPr lang="it-IT" sz="2800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2028368"/>
              </p:ext>
            </p:extLst>
          </p:nvPr>
        </p:nvGraphicFramePr>
        <p:xfrm>
          <a:off x="179512" y="-27384"/>
          <a:ext cx="8795320" cy="706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6757"/>
                <a:gridCol w="1604098"/>
                <a:gridCol w="1909641"/>
                <a:gridCol w="1833255"/>
                <a:gridCol w="2291569"/>
              </a:tblGrid>
              <a:tr h="407024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patologia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Studio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Stato protocollo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End </a:t>
                      </a:r>
                      <a:r>
                        <a:rPr lang="it-IT" sz="1600" dirty="0" err="1" smtClean="0"/>
                        <a:t>point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pubblicazione</a:t>
                      </a:r>
                      <a:endParaRPr lang="it-IT" sz="1600" dirty="0"/>
                    </a:p>
                  </a:txBody>
                  <a:tcPr/>
                </a:tc>
              </a:tr>
              <a:tr h="407024"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Rectum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STAR</a:t>
                      </a:r>
                      <a:r>
                        <a:rPr lang="it-IT" sz="1600" baseline="0" dirty="0" smtClean="0"/>
                        <a:t> 01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Completato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OS </a:t>
                      </a:r>
                      <a:r>
                        <a:rPr lang="it-IT" sz="1600" dirty="0" err="1" smtClean="0"/>
                        <a:t>pending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Journal</a:t>
                      </a:r>
                      <a:r>
                        <a:rPr lang="it-IT" sz="1600" baseline="0" dirty="0" smtClean="0"/>
                        <a:t> of </a:t>
                      </a:r>
                      <a:r>
                        <a:rPr lang="it-IT" sz="1600" baseline="0" dirty="0" err="1" smtClean="0"/>
                        <a:t>Clin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baseline="0" dirty="0" err="1" smtClean="0"/>
                        <a:t>Oncol</a:t>
                      </a:r>
                      <a:endParaRPr lang="it-IT" sz="1600" dirty="0"/>
                    </a:p>
                  </a:txBody>
                  <a:tcPr/>
                </a:tc>
              </a:tr>
              <a:tr h="407024"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Rectum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STAR 03 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Completato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pCR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baseline="0" dirty="0" err="1" smtClean="0"/>
                        <a:t>pending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Poster ESMO </a:t>
                      </a:r>
                      <a:endParaRPr lang="it-IT" sz="1600" dirty="0"/>
                    </a:p>
                  </a:txBody>
                  <a:tcPr/>
                </a:tc>
              </a:tr>
              <a:tr h="407024"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mCRC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GOIM 2802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Completato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PFS </a:t>
                      </a:r>
                      <a:r>
                        <a:rPr lang="it-IT" sz="1600" dirty="0" err="1" smtClean="0"/>
                        <a:t>pending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In</a:t>
                      </a:r>
                      <a:r>
                        <a:rPr lang="it-IT" sz="1600" baseline="0" dirty="0" smtClean="0"/>
                        <a:t> progress</a:t>
                      </a:r>
                      <a:endParaRPr lang="it-IT" sz="1600" dirty="0"/>
                    </a:p>
                  </a:txBody>
                  <a:tcPr/>
                </a:tc>
              </a:tr>
              <a:tr h="407024"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mCRC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GOIM 2906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Completato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PFS/ OS </a:t>
                      </a:r>
                      <a:r>
                        <a:rPr lang="it-IT" sz="1600" dirty="0" err="1" smtClean="0"/>
                        <a:t>pending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Annals</a:t>
                      </a:r>
                      <a:r>
                        <a:rPr lang="it-IT" sz="1600" baseline="0" dirty="0" smtClean="0"/>
                        <a:t> of </a:t>
                      </a:r>
                      <a:r>
                        <a:rPr lang="it-IT" sz="1600" baseline="0" dirty="0" err="1" smtClean="0"/>
                        <a:t>Oncology</a:t>
                      </a:r>
                      <a:endParaRPr lang="it-IT" sz="1600" dirty="0"/>
                    </a:p>
                  </a:txBody>
                  <a:tcPr/>
                </a:tc>
              </a:tr>
              <a:tr h="407024"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mCRC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RASMES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Completato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QOL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Neoplasia</a:t>
                      </a:r>
                      <a:r>
                        <a:rPr lang="it-IT" sz="1600" baseline="0" dirty="0" smtClean="0"/>
                        <a:t> 2015</a:t>
                      </a:r>
                      <a:endParaRPr lang="it-IT" sz="1600" dirty="0"/>
                    </a:p>
                  </a:txBody>
                  <a:tcPr/>
                </a:tc>
              </a:tr>
              <a:tr h="501812"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mCRC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TIVANTINIB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Completato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Response</a:t>
                      </a:r>
                      <a:r>
                        <a:rPr lang="it-IT" sz="1600" baseline="0" dirty="0" smtClean="0"/>
                        <a:t> rate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WCGO 2015 </a:t>
                      </a:r>
                      <a:r>
                        <a:rPr lang="it-IT" sz="1600" dirty="0" err="1" smtClean="0"/>
                        <a:t>oral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pres</a:t>
                      </a:r>
                      <a:endParaRPr lang="it-IT" sz="1600" dirty="0"/>
                    </a:p>
                  </a:txBody>
                  <a:tcPr/>
                </a:tc>
              </a:tr>
              <a:tr h="407024"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mCRC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ASqOP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Completato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Safety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ASCO</a:t>
                      </a:r>
                      <a:r>
                        <a:rPr lang="it-IT" sz="1600" baseline="0" dirty="0" smtClean="0"/>
                        <a:t> GI poster 2014</a:t>
                      </a:r>
                      <a:endParaRPr lang="it-IT" sz="1600" dirty="0"/>
                    </a:p>
                  </a:txBody>
                  <a:tcPr/>
                </a:tc>
              </a:tr>
              <a:tr h="484528"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mCRC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TRIBE 2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Ongoing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PFS 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</a:tr>
              <a:tr h="484528"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mCRC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RAVELLO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Ongoing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PFS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</a:tr>
              <a:tr h="484528"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mCRC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ERMES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Ongoing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PFS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</a:tr>
              <a:tr h="484528"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Gastric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RAINBOW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Completato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OS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Lancet </a:t>
                      </a:r>
                      <a:r>
                        <a:rPr lang="it-IT" sz="1600" dirty="0" err="1" smtClean="0"/>
                        <a:t>Oncol</a:t>
                      </a:r>
                      <a:r>
                        <a:rPr lang="it-IT" sz="1600" dirty="0" smtClean="0"/>
                        <a:t> 2015</a:t>
                      </a:r>
                      <a:endParaRPr lang="it-IT" sz="1600" dirty="0"/>
                    </a:p>
                  </a:txBody>
                  <a:tcPr/>
                </a:tc>
              </a:tr>
              <a:tr h="6317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/>
                        <a:t>Gastric</a:t>
                      </a:r>
                      <a:r>
                        <a:rPr lang="it-IT" sz="1600" dirty="0" smtClean="0"/>
                        <a:t>- </a:t>
                      </a:r>
                    </a:p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RILOMET 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completato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OS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Asco</a:t>
                      </a:r>
                      <a:r>
                        <a:rPr lang="it-IT" sz="1600" baseline="0" dirty="0" smtClean="0"/>
                        <a:t> 2015 </a:t>
                      </a:r>
                      <a:r>
                        <a:rPr lang="it-IT" sz="1600" baseline="0" dirty="0" err="1" smtClean="0"/>
                        <a:t>oral</a:t>
                      </a:r>
                      <a:r>
                        <a:rPr lang="it-IT" sz="1600" baseline="0" dirty="0" smtClean="0"/>
                        <a:t> pres</a:t>
                      </a:r>
                      <a:r>
                        <a:rPr lang="it-IT" sz="1600" baseline="0" dirty="0"/>
                        <a:t>s</a:t>
                      </a:r>
                      <a:endParaRPr lang="it-IT" sz="1600" baseline="0" dirty="0" smtClean="0"/>
                    </a:p>
                  </a:txBody>
                  <a:tcPr/>
                </a:tc>
              </a:tr>
              <a:tr h="5694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/>
                        <a:t>Gastric</a:t>
                      </a:r>
                      <a:r>
                        <a:rPr lang="it-IT" sz="1600" dirty="0" smtClean="0"/>
                        <a:t>-</a:t>
                      </a:r>
                    </a:p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BRIGHTER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ongoing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OS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</a:tr>
              <a:tr h="569494"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Gastric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SCOOP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ongoing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Safety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483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36104"/>
          </a:xfrm>
        </p:spPr>
        <p:txBody>
          <a:bodyPr/>
          <a:lstStyle/>
          <a:p>
            <a:r>
              <a:rPr lang="it-IT" dirty="0" smtClean="0"/>
              <a:t>conclusioni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88632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Le SCC rappresentano una opportunità per i pazienti di poter accedere a nuovi farmaci non disponibili ancora nella pratica clinica</a:t>
            </a:r>
          </a:p>
          <a:p>
            <a:r>
              <a:rPr lang="it-IT" dirty="0" smtClean="0"/>
              <a:t>Risparmio per il SSN sull’impiego del nuovo farmaco</a:t>
            </a:r>
          </a:p>
          <a:p>
            <a:r>
              <a:rPr lang="it-IT" dirty="0" smtClean="0"/>
              <a:t>Centralizzazione delle indagini diagnostiche con controllo di qualità</a:t>
            </a:r>
          </a:p>
          <a:p>
            <a:r>
              <a:rPr lang="it-IT" dirty="0" smtClean="0"/>
              <a:t>Visibilità del Centro</a:t>
            </a:r>
          </a:p>
          <a:p>
            <a:r>
              <a:rPr lang="it-IT" dirty="0" smtClean="0"/>
              <a:t>Miglioramento della metodologia clinica e acquisizione di nuove conoscenze</a:t>
            </a:r>
          </a:p>
          <a:p>
            <a:r>
              <a:rPr lang="it-IT" dirty="0" smtClean="0"/>
              <a:t>Autosostentamento della ricerca clinica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3848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stefano\AppData\Local\Microsoft\Windows\INetCache\IE\RL2IH2KT\applausi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82727"/>
            <a:ext cx="7632848" cy="3703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539552" y="5229200"/>
            <a:ext cx="8352928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it-IT" sz="7200" dirty="0" smtClean="0">
                <a:solidFill>
                  <a:schemeClr val="bg1"/>
                </a:solidFill>
              </a:rPr>
              <a:t>Grazie dell’attenzione</a:t>
            </a:r>
            <a:endParaRPr lang="it-IT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84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697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b="1" dirty="0"/>
              <a:t> </a:t>
            </a:r>
            <a:r>
              <a:rPr lang="it-IT" dirty="0"/>
              <a:t/>
            </a:r>
            <a:br>
              <a:rPr lang="it-IT" dirty="0"/>
            </a:br>
            <a:r>
              <a:rPr lang="it-IT" sz="4900" b="1" dirty="0"/>
              <a:t>B</a:t>
            </a:r>
            <a:r>
              <a:rPr lang="it-IT" sz="4900" b="1" dirty="0" smtClean="0"/>
              <a:t>ackground della SCC</a:t>
            </a:r>
            <a:r>
              <a:rPr lang="it-IT" sz="4900" b="1" dirty="0"/>
              <a:t/>
            </a:r>
            <a:br>
              <a:rPr lang="it-IT" sz="4900" b="1" dirty="0"/>
            </a:br>
            <a:r>
              <a:rPr lang="it-IT" b="1" i="1" dirty="0"/>
              <a:t> 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i="1" dirty="0" smtClean="0"/>
              <a:t>Obiettivo adeguato</a:t>
            </a:r>
          </a:p>
          <a:p>
            <a:pPr marL="0" indent="0" algn="just">
              <a:buNone/>
            </a:pPr>
            <a:r>
              <a:rPr lang="it-IT" i="1" dirty="0" smtClean="0"/>
              <a:t>Esatto disegno sperimentale</a:t>
            </a:r>
          </a:p>
          <a:p>
            <a:pPr marL="0" indent="0" algn="just">
              <a:buNone/>
            </a:pPr>
            <a:r>
              <a:rPr lang="it-IT" i="1" dirty="0" smtClean="0"/>
              <a:t>Ipotesi ed analisi statistica valida</a:t>
            </a:r>
          </a:p>
          <a:p>
            <a:pPr marL="0" indent="0" algn="just">
              <a:buNone/>
            </a:pPr>
            <a:r>
              <a:rPr lang="it-IT" sz="3600" b="1" dirty="0" smtClean="0"/>
              <a:t>Protocollo semplice e realmente attuabile</a:t>
            </a:r>
          </a:p>
          <a:p>
            <a:pPr marL="0" indent="0" algn="just">
              <a:buNone/>
            </a:pPr>
            <a:r>
              <a:rPr lang="it-IT" sz="3600" b="1" dirty="0" smtClean="0"/>
              <a:t>Gestione dello studio completa, precisa ed accurata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0607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b="1" dirty="0" smtClean="0"/>
              <a:t>Sperimentazione clinica controllata:  Ruoli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4000" dirty="0"/>
              <a:t>Il C</a:t>
            </a:r>
            <a:r>
              <a:rPr lang="it-IT" sz="4000" dirty="0" smtClean="0"/>
              <a:t>entro</a:t>
            </a:r>
          </a:p>
          <a:p>
            <a:pPr marL="0" indent="0" algn="just">
              <a:buNone/>
            </a:pPr>
            <a:r>
              <a:rPr lang="it-IT" sz="4000" dirty="0" smtClean="0"/>
              <a:t>La Struttura Complessa </a:t>
            </a:r>
            <a:endParaRPr lang="it-IT" sz="4000" dirty="0"/>
          </a:p>
          <a:p>
            <a:pPr marL="0" indent="0" algn="just">
              <a:buNone/>
            </a:pPr>
            <a:r>
              <a:rPr lang="it-IT" sz="4000" b="1" dirty="0" smtClean="0"/>
              <a:t>Lo staff</a:t>
            </a:r>
          </a:p>
          <a:p>
            <a:pPr marL="0" indent="0" algn="just">
              <a:buNone/>
            </a:pPr>
            <a:r>
              <a:rPr lang="it-IT" sz="4000" b="1" dirty="0" smtClean="0"/>
              <a:t>Gli sperimentatori</a:t>
            </a:r>
            <a:r>
              <a:rPr lang="it-IT" sz="4000" dirty="0" smtClean="0"/>
              <a:t> </a:t>
            </a:r>
          </a:p>
          <a:p>
            <a:pPr marL="0" indent="0" algn="just">
              <a:buNone/>
            </a:pPr>
            <a:r>
              <a:rPr lang="it-IT" sz="4000" dirty="0" smtClean="0"/>
              <a:t>I  Data </a:t>
            </a:r>
            <a:r>
              <a:rPr lang="it-IT" sz="4000" dirty="0"/>
              <a:t>M</a:t>
            </a:r>
            <a:r>
              <a:rPr lang="it-IT" sz="4000" dirty="0" smtClean="0"/>
              <a:t>anager</a:t>
            </a:r>
          </a:p>
          <a:p>
            <a:pPr marL="0" indent="0" algn="just">
              <a:buNone/>
            </a:pPr>
            <a:r>
              <a:rPr lang="it-IT" sz="4000" dirty="0" smtClean="0"/>
              <a:t>La Farmacia</a:t>
            </a:r>
            <a:endParaRPr lang="it-IT" sz="4000" dirty="0"/>
          </a:p>
          <a:p>
            <a:pPr marL="0" indent="0" algn="just">
              <a:buNone/>
            </a:pPr>
            <a:endParaRPr lang="it-IT" sz="3600" dirty="0" smtClean="0"/>
          </a:p>
        </p:txBody>
      </p:sp>
    </p:spTree>
    <p:extLst>
      <p:ext uri="{BB962C8B-B14F-4D97-AF65-F5344CB8AC3E}">
        <p14:creationId xmlns:p14="http://schemas.microsoft.com/office/powerpoint/2010/main" val="310776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/>
              <a:t>Sperimentazione clinica </a:t>
            </a:r>
            <a:r>
              <a:rPr lang="it-IT" sz="3200" b="1" dirty="0" smtClean="0"/>
              <a:t>controllata: </a:t>
            </a:r>
            <a:br>
              <a:rPr lang="it-IT" sz="3200" b="1" dirty="0" smtClean="0"/>
            </a:br>
            <a:r>
              <a:rPr lang="it-IT" sz="3200" b="1" i="1" dirty="0" err="1" smtClean="0"/>
              <a:t>Good</a:t>
            </a:r>
            <a:r>
              <a:rPr lang="it-IT" sz="3200" b="1" i="1" dirty="0" smtClean="0"/>
              <a:t> </a:t>
            </a:r>
            <a:r>
              <a:rPr lang="it-IT" sz="3200" b="1" i="1" dirty="0" err="1"/>
              <a:t>clinical</a:t>
            </a:r>
            <a:r>
              <a:rPr lang="it-IT" sz="3200" b="1" i="1" dirty="0"/>
              <a:t> </a:t>
            </a:r>
            <a:r>
              <a:rPr lang="it-IT" sz="3200" b="1" i="1" dirty="0" err="1"/>
              <a:t>practice</a:t>
            </a:r>
            <a:endParaRPr lang="it-IT" sz="3200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L</a:t>
            </a:r>
            <a:r>
              <a:rPr lang="it-IT" b="1" dirty="0" smtClean="0"/>
              <a:t>inee guida standard cui fare riferimento per</a:t>
            </a:r>
            <a:r>
              <a:rPr lang="it-IT" b="1" dirty="0" smtClean="0">
                <a:solidFill>
                  <a:schemeClr val="bg2"/>
                </a:solidFill>
              </a:rPr>
              <a:t> la progettazione, </a:t>
            </a:r>
            <a:r>
              <a:rPr lang="it-IT" b="1" dirty="0" smtClean="0"/>
              <a:t>conduzione, esecuzione</a:t>
            </a:r>
            <a:r>
              <a:rPr lang="it-IT" b="1" dirty="0" smtClean="0">
                <a:solidFill>
                  <a:schemeClr val="bg2"/>
                </a:solidFill>
              </a:rPr>
              <a:t>, monitoraggio, registrazione, analisi ed utilizzo finale dei rapporti relativi degli studi clinici</a:t>
            </a:r>
          </a:p>
          <a:p>
            <a:r>
              <a:rPr lang="it-IT" b="1" dirty="0" smtClean="0"/>
              <a:t>I dati ottenuti ed i risultati riportati siano attendibili ed accurati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92071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Sperimentazione clinica controllata: </a:t>
            </a:r>
            <a:br>
              <a:rPr lang="it-IT" b="1" dirty="0"/>
            </a:br>
            <a:r>
              <a:rPr lang="it-IT" b="1" i="1" dirty="0" err="1"/>
              <a:t>Good</a:t>
            </a:r>
            <a:r>
              <a:rPr lang="it-IT" b="1" i="1" dirty="0"/>
              <a:t> </a:t>
            </a:r>
            <a:r>
              <a:rPr lang="it-IT" b="1" i="1" dirty="0" err="1"/>
              <a:t>clinical</a:t>
            </a:r>
            <a:r>
              <a:rPr lang="it-IT" b="1" i="1" dirty="0"/>
              <a:t> </a:t>
            </a:r>
            <a:r>
              <a:rPr lang="it-IT" b="1" i="1" dirty="0" err="1"/>
              <a:t>practice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32248"/>
            <a:ext cx="8229600" cy="2692896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600" dirty="0" smtClean="0"/>
              <a:t>Il rispetto delle norme di GCP garantisce ai soggetti inseriti in SCC la tutela dei diritti, la sicurezza ed il benessere e la credibilità dei dati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37012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I principi della GCP</a:t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SCC devono essere svolte in conformità dei principi etici (dichiarazione di Helsinki)</a:t>
            </a:r>
          </a:p>
          <a:p>
            <a:pPr marL="0" indent="0">
              <a:buNone/>
            </a:pPr>
            <a:r>
              <a:rPr lang="it-IT" dirty="0" smtClean="0"/>
              <a:t>Prima dello studio, valutare i rischi ed inconvenienti rispetto al beneficio atteso</a:t>
            </a:r>
          </a:p>
          <a:p>
            <a:pPr marL="0" indent="0">
              <a:buNone/>
            </a:pPr>
            <a:r>
              <a:rPr lang="it-IT" dirty="0" smtClean="0"/>
              <a:t>I diritti, </a:t>
            </a:r>
            <a:r>
              <a:rPr lang="it-IT" dirty="0" smtClean="0">
                <a:solidFill>
                  <a:srgbClr val="FF0000"/>
                </a:solidFill>
              </a:rPr>
              <a:t>la sicurezza ed il benessere dei pazienti devono prevalere </a:t>
            </a:r>
            <a:r>
              <a:rPr lang="it-IT" dirty="0" smtClean="0"/>
              <a:t>sugli interessi della scienza</a:t>
            </a:r>
          </a:p>
          <a:p>
            <a:pPr marL="0" indent="0">
              <a:buNone/>
            </a:pPr>
            <a:r>
              <a:rPr lang="it-IT" dirty="0" smtClean="0"/>
              <a:t>Le informazioni cliniche e non cliniche disponibili sul farmaco devono essere adeguate a supportare lo studio clinico proposto</a:t>
            </a:r>
          </a:p>
          <a:p>
            <a:pPr marL="514350" indent="-514350">
              <a:buFont typeface="+mj-lt"/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5938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b="1" dirty="0" smtClean="0"/>
              <a:t>I principi della GCP</a:t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511256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 smtClean="0"/>
              <a:t>Lo studio </a:t>
            </a:r>
            <a:r>
              <a:rPr lang="it-IT" dirty="0" smtClean="0">
                <a:solidFill>
                  <a:srgbClr val="FF0000"/>
                </a:solidFill>
              </a:rPr>
              <a:t>deve essere condotto </a:t>
            </a:r>
            <a:r>
              <a:rPr lang="it-IT" dirty="0" smtClean="0"/>
              <a:t>in conformità al protocollo approvato dal CE</a:t>
            </a:r>
          </a:p>
          <a:p>
            <a:pPr marL="0" indent="0">
              <a:buNone/>
            </a:pPr>
            <a:r>
              <a:rPr lang="it-IT" dirty="0" smtClean="0"/>
              <a:t>Le cure mediche e decisioni di natura medica sono sempre </a:t>
            </a:r>
            <a:r>
              <a:rPr lang="it-IT" dirty="0" smtClean="0">
                <a:solidFill>
                  <a:srgbClr val="FF0000"/>
                </a:solidFill>
              </a:rPr>
              <a:t>responsabilità di un Medico qualificato</a:t>
            </a:r>
          </a:p>
          <a:p>
            <a:pPr marL="0" indent="0">
              <a:buNone/>
            </a:pPr>
            <a:r>
              <a:rPr lang="it-IT" dirty="0" smtClean="0"/>
              <a:t>Che è coinvolto nella Sperimentazione </a:t>
            </a:r>
            <a:r>
              <a:rPr lang="it-IT" dirty="0" smtClean="0">
                <a:solidFill>
                  <a:srgbClr val="FF0000"/>
                </a:solidFill>
              </a:rPr>
              <a:t>deve possedere istruzione, preparazione, esperienza necessaria per espletare le proprie mansioni</a:t>
            </a:r>
          </a:p>
          <a:p>
            <a:pPr marL="0" indent="0">
              <a:buNone/>
            </a:pPr>
            <a:r>
              <a:rPr lang="it-IT" dirty="0" smtClean="0"/>
              <a:t>Prima di poter essere incluso in uno studio </a:t>
            </a:r>
            <a:r>
              <a:rPr lang="it-IT" dirty="0" smtClean="0">
                <a:solidFill>
                  <a:srgbClr val="FF0000"/>
                </a:solidFill>
              </a:rPr>
              <a:t>il soggetto/paziente deve fornire liberamente il suo consenso informato</a:t>
            </a:r>
          </a:p>
          <a:p>
            <a:pPr marL="514350" indent="-514350">
              <a:buFont typeface="+mj-lt"/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970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1370</Words>
  <Application>Microsoft Office PowerPoint</Application>
  <PresentationFormat>Presentazione su schermo (4:3)</PresentationFormat>
  <Paragraphs>230</Paragraphs>
  <Slides>38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38</vt:i4>
      </vt:variant>
    </vt:vector>
  </HeadingPairs>
  <TitlesOfParts>
    <vt:vector size="39" baseType="lpstr">
      <vt:lpstr>Tema di Office</vt:lpstr>
      <vt:lpstr>La sicurezza nella gestione delle terapie oncologiche </vt:lpstr>
      <vt:lpstr>Sperimentazione clinica controllata</vt:lpstr>
      <vt:lpstr>elementi fondamentali ed indispensabili della SCC</vt:lpstr>
      <vt:lpstr>    Background della SCC   </vt:lpstr>
      <vt:lpstr>Sperimentazione clinica controllata:  Ruoli</vt:lpstr>
      <vt:lpstr>Sperimentazione clinica controllata:  Good clinical practice</vt:lpstr>
      <vt:lpstr>Sperimentazione clinica controllata:  Good clinical practice</vt:lpstr>
      <vt:lpstr>I principi della GCP </vt:lpstr>
      <vt:lpstr>I principi della GCP </vt:lpstr>
      <vt:lpstr>I principi della GCP </vt:lpstr>
      <vt:lpstr>Profilo degli Sperimentatori</vt:lpstr>
      <vt:lpstr>Fattori da considerare</vt:lpstr>
      <vt:lpstr>Responsabilità</vt:lpstr>
      <vt:lpstr>Responsabilità</vt:lpstr>
      <vt:lpstr>Responsabilità</vt:lpstr>
      <vt:lpstr>Responsabilità</vt:lpstr>
      <vt:lpstr>L’acquisizione del Consenso informato</vt:lpstr>
      <vt:lpstr>Definizione </vt:lpstr>
      <vt:lpstr>Elementi essenziali del CI</vt:lpstr>
      <vt:lpstr>Caratteristiche del modulo di CI</vt:lpstr>
      <vt:lpstr>Caratteristiche del modulo di CI</vt:lpstr>
      <vt:lpstr>Procedure di ottenimento del CI</vt:lpstr>
      <vt:lpstr>CI: ruolo dello Sperimentatore</vt:lpstr>
      <vt:lpstr>La firma </vt:lpstr>
      <vt:lpstr>Requisiti CI</vt:lpstr>
      <vt:lpstr>CI: condizioni particolari</vt:lpstr>
      <vt:lpstr>Applicazione pratica dei Protocolli</vt:lpstr>
      <vt:lpstr>Conduzione dello studio: trattamento </vt:lpstr>
      <vt:lpstr>AE evento avverso</vt:lpstr>
      <vt:lpstr>Eventi Avversi: ruolo dello Sperimentatore</vt:lpstr>
      <vt:lpstr>SAEs:  serious adverse events</vt:lpstr>
      <vt:lpstr>SAEs:  serious adverse events</vt:lpstr>
      <vt:lpstr>SAEs:  serious adverse events</vt:lpstr>
      <vt:lpstr>Chiusura dello Studio: ruolo dello Sperimentatore</vt:lpstr>
      <vt:lpstr>La ricerca clinica applicata in un Centro di Riferimento Regionale per la diagnosi e la cura dei tumori del colon-retto</vt:lpstr>
      <vt:lpstr>Presentazione standard di PowerPoint</vt:lpstr>
      <vt:lpstr>conclusioni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 TUMORI  INTEGRATO CT-ME-SR-EN</dc:title>
  <dc:creator>stefano</dc:creator>
  <cp:lastModifiedBy>stefano</cp:lastModifiedBy>
  <cp:revision>71</cp:revision>
  <dcterms:created xsi:type="dcterms:W3CDTF">2015-11-05T08:09:31Z</dcterms:created>
  <dcterms:modified xsi:type="dcterms:W3CDTF">2015-11-06T23:33:21Z</dcterms:modified>
</cp:coreProperties>
</file>