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8" r:id="rId3"/>
    <p:sldId id="324" r:id="rId4"/>
    <p:sldId id="278" r:id="rId5"/>
    <p:sldId id="301" r:id="rId6"/>
    <p:sldId id="272" r:id="rId7"/>
    <p:sldId id="320" r:id="rId8"/>
    <p:sldId id="296" r:id="rId9"/>
    <p:sldId id="323" r:id="rId10"/>
    <p:sldId id="309" r:id="rId11"/>
    <p:sldId id="326" r:id="rId12"/>
    <p:sldId id="277" r:id="rId13"/>
    <p:sldId id="327" r:id="rId14"/>
    <p:sldId id="330" r:id="rId15"/>
    <p:sldId id="328" r:id="rId16"/>
    <p:sldId id="335" r:id="rId17"/>
    <p:sldId id="340" r:id="rId18"/>
    <p:sldId id="325" r:id="rId19"/>
    <p:sldId id="331" r:id="rId20"/>
    <p:sldId id="329" r:id="rId21"/>
    <p:sldId id="332" r:id="rId22"/>
    <p:sldId id="333" r:id="rId23"/>
    <p:sldId id="336" r:id="rId24"/>
    <p:sldId id="337" r:id="rId25"/>
    <p:sldId id="338" r:id="rId26"/>
    <p:sldId id="339" r:id="rId27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1"/>
    <p:restoredTop sz="95525" autoAdjust="0"/>
  </p:normalViewPr>
  <p:slideViewPr>
    <p:cSldViewPr snapToObjects="1">
      <p:cViewPr varScale="1">
        <p:scale>
          <a:sx n="102" d="100"/>
          <a:sy n="102" d="100"/>
        </p:scale>
        <p:origin x="59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97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BAE496-86FD-624B-A2A3-F69D52768AA3}" type="doc">
      <dgm:prSet loTypeId="urn:microsoft.com/office/officeart/2005/8/layout/radial5" loCatId="" qsTypeId="urn:microsoft.com/office/officeart/2005/8/quickstyle/3D6" qsCatId="3D" csTypeId="urn:microsoft.com/office/officeart/2005/8/colors/accent6_2" csCatId="accent6" phldr="1"/>
      <dgm:spPr/>
      <dgm:t>
        <a:bodyPr/>
        <a:lstStyle/>
        <a:p>
          <a:endParaRPr lang="it-IT"/>
        </a:p>
      </dgm:t>
    </dgm:pt>
    <dgm:pt modelId="{1577A6E7-8570-E24A-A0CE-3EF735FC0C2C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it-IT" dirty="0" smtClean="0"/>
            <a:t>Dati </a:t>
          </a:r>
          <a:r>
            <a:rPr lang="it-IT" dirty="0" err="1" smtClean="0"/>
            <a:t>real</a:t>
          </a:r>
          <a:r>
            <a:rPr lang="it-IT" dirty="0" smtClean="0"/>
            <a:t> </a:t>
          </a:r>
          <a:r>
            <a:rPr lang="it-IT" dirty="0" smtClean="0"/>
            <a:t>world - </a:t>
          </a:r>
          <a:r>
            <a:rPr lang="it-IT" dirty="0" err="1" smtClean="0"/>
            <a:t>Health</a:t>
          </a:r>
          <a:r>
            <a:rPr lang="it-IT" dirty="0" smtClean="0"/>
            <a:t> Systems</a:t>
          </a:r>
          <a:endParaRPr lang="it-IT" dirty="0"/>
        </a:p>
      </dgm:t>
    </dgm:pt>
    <dgm:pt modelId="{283DF8A0-70A4-DC48-BA8F-B6256FA74AA7}" type="parTrans" cxnId="{AF639C64-8860-4547-8731-4E41C3AA737B}">
      <dgm:prSet/>
      <dgm:spPr/>
      <dgm:t>
        <a:bodyPr/>
        <a:lstStyle/>
        <a:p>
          <a:endParaRPr lang="it-IT"/>
        </a:p>
      </dgm:t>
    </dgm:pt>
    <dgm:pt modelId="{4C1CE2A7-20DA-6A46-A84B-A39285F71F12}" type="sibTrans" cxnId="{AF639C64-8860-4547-8731-4E41C3AA737B}">
      <dgm:prSet/>
      <dgm:spPr/>
      <dgm:t>
        <a:bodyPr/>
        <a:lstStyle/>
        <a:p>
          <a:endParaRPr lang="it-IT"/>
        </a:p>
      </dgm:t>
    </dgm:pt>
    <dgm:pt modelId="{B5E000F1-18C1-2E4E-88A4-70F7B4386209}">
      <dgm:prSet/>
      <dgm:spPr/>
      <dgm:t>
        <a:bodyPr/>
        <a:lstStyle/>
        <a:p>
          <a:pPr rtl="0"/>
          <a:r>
            <a:rPr lang="it-IT" smtClean="0"/>
            <a:t>I managed entry agreements (MEA)</a:t>
          </a:r>
          <a:endParaRPr lang="it-IT"/>
        </a:p>
      </dgm:t>
    </dgm:pt>
    <dgm:pt modelId="{54022119-1B96-4B44-9C9D-AC06B8AE71E1}" type="parTrans" cxnId="{DA582AA5-710B-844E-9D94-4804A8144BEC}">
      <dgm:prSet/>
      <dgm:spPr/>
      <dgm:t>
        <a:bodyPr/>
        <a:lstStyle/>
        <a:p>
          <a:endParaRPr lang="it-IT"/>
        </a:p>
      </dgm:t>
    </dgm:pt>
    <dgm:pt modelId="{8469CB33-E588-5B41-A410-55F6C274F36C}" type="sibTrans" cxnId="{DA582AA5-710B-844E-9D94-4804A8144BEC}">
      <dgm:prSet/>
      <dgm:spPr/>
      <dgm:t>
        <a:bodyPr/>
        <a:lstStyle/>
        <a:p>
          <a:endParaRPr lang="it-IT"/>
        </a:p>
      </dgm:t>
    </dgm:pt>
    <dgm:pt modelId="{5A537CEA-A75E-FA47-A287-14DE4B420ADD}">
      <dgm:prSet/>
      <dgm:spPr/>
      <dgm:t>
        <a:bodyPr/>
        <a:lstStyle/>
        <a:p>
          <a:pPr rtl="0"/>
          <a:r>
            <a:rPr lang="it-IT" smtClean="0"/>
            <a:t>Value based Pricing</a:t>
          </a:r>
          <a:endParaRPr lang="it-IT"/>
        </a:p>
      </dgm:t>
    </dgm:pt>
    <dgm:pt modelId="{22E58A05-D65B-E440-8132-85BAFA8DF76F}" type="parTrans" cxnId="{A1986897-190E-E84C-AA0B-DD583FD4875F}">
      <dgm:prSet/>
      <dgm:spPr/>
      <dgm:t>
        <a:bodyPr/>
        <a:lstStyle/>
        <a:p>
          <a:endParaRPr lang="it-IT"/>
        </a:p>
      </dgm:t>
    </dgm:pt>
    <dgm:pt modelId="{3E562578-34AA-844C-BDCB-505B48030FFE}" type="sibTrans" cxnId="{A1986897-190E-E84C-AA0B-DD583FD4875F}">
      <dgm:prSet/>
      <dgm:spPr/>
      <dgm:t>
        <a:bodyPr/>
        <a:lstStyle/>
        <a:p>
          <a:endParaRPr lang="it-IT"/>
        </a:p>
      </dgm:t>
    </dgm:pt>
    <dgm:pt modelId="{1817C8B8-CCBF-E843-BC1A-990EAAC86D94}">
      <dgm:prSet/>
      <dgm:spPr/>
      <dgm:t>
        <a:bodyPr/>
        <a:lstStyle/>
        <a:p>
          <a:pPr rtl="0"/>
          <a:r>
            <a:rPr lang="it-IT" smtClean="0"/>
            <a:t>Adaptive licensing</a:t>
          </a:r>
          <a:endParaRPr lang="it-IT"/>
        </a:p>
      </dgm:t>
    </dgm:pt>
    <dgm:pt modelId="{B95B047F-CE2F-6047-8307-279979568AF2}" type="parTrans" cxnId="{C05B0782-81DB-4246-9262-A1DCD1D555C3}">
      <dgm:prSet/>
      <dgm:spPr/>
      <dgm:t>
        <a:bodyPr/>
        <a:lstStyle/>
        <a:p>
          <a:endParaRPr lang="it-IT"/>
        </a:p>
      </dgm:t>
    </dgm:pt>
    <dgm:pt modelId="{13BF5A65-F799-754D-B266-860D2E699268}" type="sibTrans" cxnId="{C05B0782-81DB-4246-9262-A1DCD1D555C3}">
      <dgm:prSet/>
      <dgm:spPr/>
      <dgm:t>
        <a:bodyPr/>
        <a:lstStyle/>
        <a:p>
          <a:endParaRPr lang="it-IT"/>
        </a:p>
      </dgm:t>
    </dgm:pt>
    <dgm:pt modelId="{9176CFBD-6FF0-C644-824E-E6C3D920036E}" type="pres">
      <dgm:prSet presAssocID="{82BAE496-86FD-624B-A2A3-F69D52768AA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E74CAED7-4320-0D4D-A65A-4232A219EFE2}" type="pres">
      <dgm:prSet presAssocID="{1577A6E7-8570-E24A-A0CE-3EF735FC0C2C}" presName="centerShape" presStyleLbl="node0" presStyleIdx="0" presStyleCnt="1"/>
      <dgm:spPr/>
      <dgm:t>
        <a:bodyPr/>
        <a:lstStyle/>
        <a:p>
          <a:endParaRPr lang="it-IT"/>
        </a:p>
      </dgm:t>
    </dgm:pt>
    <dgm:pt modelId="{041554D9-6EC5-7847-B474-7E5C1A221564}" type="pres">
      <dgm:prSet presAssocID="{54022119-1B96-4B44-9C9D-AC06B8AE71E1}" presName="parTrans" presStyleLbl="sibTrans2D1" presStyleIdx="0" presStyleCnt="3"/>
      <dgm:spPr/>
      <dgm:t>
        <a:bodyPr/>
        <a:lstStyle/>
        <a:p>
          <a:endParaRPr lang="it-IT"/>
        </a:p>
      </dgm:t>
    </dgm:pt>
    <dgm:pt modelId="{5DF4E315-D336-A04F-AB1C-87B4F7A32F08}" type="pres">
      <dgm:prSet presAssocID="{54022119-1B96-4B44-9C9D-AC06B8AE71E1}" presName="connectorText" presStyleLbl="sibTrans2D1" presStyleIdx="0" presStyleCnt="3"/>
      <dgm:spPr/>
      <dgm:t>
        <a:bodyPr/>
        <a:lstStyle/>
        <a:p>
          <a:endParaRPr lang="it-IT"/>
        </a:p>
      </dgm:t>
    </dgm:pt>
    <dgm:pt modelId="{81ADB79F-1DD8-8441-B584-4BA9AAC98A3A}" type="pres">
      <dgm:prSet presAssocID="{B5E000F1-18C1-2E4E-88A4-70F7B438620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D7FBB93-D113-AA4A-9145-936595466A99}" type="pres">
      <dgm:prSet presAssocID="{22E58A05-D65B-E440-8132-85BAFA8DF76F}" presName="parTrans" presStyleLbl="sibTrans2D1" presStyleIdx="1" presStyleCnt="3"/>
      <dgm:spPr/>
      <dgm:t>
        <a:bodyPr/>
        <a:lstStyle/>
        <a:p>
          <a:endParaRPr lang="it-IT"/>
        </a:p>
      </dgm:t>
    </dgm:pt>
    <dgm:pt modelId="{C9664184-1238-6B45-8D61-FE371D10A33C}" type="pres">
      <dgm:prSet presAssocID="{22E58A05-D65B-E440-8132-85BAFA8DF76F}" presName="connectorText" presStyleLbl="sibTrans2D1" presStyleIdx="1" presStyleCnt="3"/>
      <dgm:spPr/>
      <dgm:t>
        <a:bodyPr/>
        <a:lstStyle/>
        <a:p>
          <a:endParaRPr lang="it-IT"/>
        </a:p>
      </dgm:t>
    </dgm:pt>
    <dgm:pt modelId="{FCD81272-158B-1548-BEA5-9A68077F0E2D}" type="pres">
      <dgm:prSet presAssocID="{5A537CEA-A75E-FA47-A287-14DE4B420AD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8B93F1D-C5E0-5B46-BA03-F4E1493F9C54}" type="pres">
      <dgm:prSet presAssocID="{B95B047F-CE2F-6047-8307-279979568AF2}" presName="parTrans" presStyleLbl="sibTrans2D1" presStyleIdx="2" presStyleCnt="3"/>
      <dgm:spPr/>
      <dgm:t>
        <a:bodyPr/>
        <a:lstStyle/>
        <a:p>
          <a:endParaRPr lang="it-IT"/>
        </a:p>
      </dgm:t>
    </dgm:pt>
    <dgm:pt modelId="{41B54C09-DC29-4F40-AA44-50604C69010F}" type="pres">
      <dgm:prSet presAssocID="{B95B047F-CE2F-6047-8307-279979568AF2}" presName="connectorText" presStyleLbl="sibTrans2D1" presStyleIdx="2" presStyleCnt="3"/>
      <dgm:spPr/>
      <dgm:t>
        <a:bodyPr/>
        <a:lstStyle/>
        <a:p>
          <a:endParaRPr lang="it-IT"/>
        </a:p>
      </dgm:t>
    </dgm:pt>
    <dgm:pt modelId="{EE534EDF-A240-FC4A-A081-C9537DAADF4A}" type="pres">
      <dgm:prSet presAssocID="{1817C8B8-CCBF-E843-BC1A-990EAAC86D9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AD753DDD-5D80-4837-A2AC-1B0F2AD7E887}" type="presOf" srcId="{22E58A05-D65B-E440-8132-85BAFA8DF76F}" destId="{C9664184-1238-6B45-8D61-FE371D10A33C}" srcOrd="1" destOrd="0" presId="urn:microsoft.com/office/officeart/2005/8/layout/radial5"/>
    <dgm:cxn modelId="{7E002CCC-90F3-4CF4-A4EE-6B3BAB4E87C4}" type="presOf" srcId="{1577A6E7-8570-E24A-A0CE-3EF735FC0C2C}" destId="{E74CAED7-4320-0D4D-A65A-4232A219EFE2}" srcOrd="0" destOrd="0" presId="urn:microsoft.com/office/officeart/2005/8/layout/radial5"/>
    <dgm:cxn modelId="{DEF4A010-48CC-4AAF-82C3-8209059FF14B}" type="presOf" srcId="{22E58A05-D65B-E440-8132-85BAFA8DF76F}" destId="{DD7FBB93-D113-AA4A-9145-936595466A99}" srcOrd="0" destOrd="0" presId="urn:microsoft.com/office/officeart/2005/8/layout/radial5"/>
    <dgm:cxn modelId="{A3BD962E-B983-4E4A-96E7-6059B47FD4DB}" type="presOf" srcId="{B95B047F-CE2F-6047-8307-279979568AF2}" destId="{41B54C09-DC29-4F40-AA44-50604C69010F}" srcOrd="1" destOrd="0" presId="urn:microsoft.com/office/officeart/2005/8/layout/radial5"/>
    <dgm:cxn modelId="{2641EF15-437F-4DBC-8DF4-973EB6201CC5}" type="presOf" srcId="{5A537CEA-A75E-FA47-A287-14DE4B420ADD}" destId="{FCD81272-158B-1548-BEA5-9A68077F0E2D}" srcOrd="0" destOrd="0" presId="urn:microsoft.com/office/officeart/2005/8/layout/radial5"/>
    <dgm:cxn modelId="{C05B0782-81DB-4246-9262-A1DCD1D555C3}" srcId="{1577A6E7-8570-E24A-A0CE-3EF735FC0C2C}" destId="{1817C8B8-CCBF-E843-BC1A-990EAAC86D94}" srcOrd="2" destOrd="0" parTransId="{B95B047F-CE2F-6047-8307-279979568AF2}" sibTransId="{13BF5A65-F799-754D-B266-860D2E699268}"/>
    <dgm:cxn modelId="{DA582AA5-710B-844E-9D94-4804A8144BEC}" srcId="{1577A6E7-8570-E24A-A0CE-3EF735FC0C2C}" destId="{B5E000F1-18C1-2E4E-88A4-70F7B4386209}" srcOrd="0" destOrd="0" parTransId="{54022119-1B96-4B44-9C9D-AC06B8AE71E1}" sibTransId="{8469CB33-E588-5B41-A410-55F6C274F36C}"/>
    <dgm:cxn modelId="{EF1DEF69-5254-4DD5-BEFB-130E0DF8DBA2}" type="presOf" srcId="{B95B047F-CE2F-6047-8307-279979568AF2}" destId="{48B93F1D-C5E0-5B46-BA03-F4E1493F9C54}" srcOrd="0" destOrd="0" presId="urn:microsoft.com/office/officeart/2005/8/layout/radial5"/>
    <dgm:cxn modelId="{DD69B539-6A48-4A17-A18B-24C4A1144A10}" type="presOf" srcId="{82BAE496-86FD-624B-A2A3-F69D52768AA3}" destId="{9176CFBD-6FF0-C644-824E-E6C3D920036E}" srcOrd="0" destOrd="0" presId="urn:microsoft.com/office/officeart/2005/8/layout/radial5"/>
    <dgm:cxn modelId="{F8E9639E-C633-4021-B52C-D5F67277FC07}" type="presOf" srcId="{1817C8B8-CCBF-E843-BC1A-990EAAC86D94}" destId="{EE534EDF-A240-FC4A-A081-C9537DAADF4A}" srcOrd="0" destOrd="0" presId="urn:microsoft.com/office/officeart/2005/8/layout/radial5"/>
    <dgm:cxn modelId="{28523EBB-D24F-435F-8286-A0A36D142BC8}" type="presOf" srcId="{B5E000F1-18C1-2E4E-88A4-70F7B4386209}" destId="{81ADB79F-1DD8-8441-B584-4BA9AAC98A3A}" srcOrd="0" destOrd="0" presId="urn:microsoft.com/office/officeart/2005/8/layout/radial5"/>
    <dgm:cxn modelId="{CB4411D4-87CC-45E5-AE31-0B3C81EC6E06}" type="presOf" srcId="{54022119-1B96-4B44-9C9D-AC06B8AE71E1}" destId="{5DF4E315-D336-A04F-AB1C-87B4F7A32F08}" srcOrd="1" destOrd="0" presId="urn:microsoft.com/office/officeart/2005/8/layout/radial5"/>
    <dgm:cxn modelId="{AF639C64-8860-4547-8731-4E41C3AA737B}" srcId="{82BAE496-86FD-624B-A2A3-F69D52768AA3}" destId="{1577A6E7-8570-E24A-A0CE-3EF735FC0C2C}" srcOrd="0" destOrd="0" parTransId="{283DF8A0-70A4-DC48-BA8F-B6256FA74AA7}" sibTransId="{4C1CE2A7-20DA-6A46-A84B-A39285F71F12}"/>
    <dgm:cxn modelId="{A1986897-190E-E84C-AA0B-DD583FD4875F}" srcId="{1577A6E7-8570-E24A-A0CE-3EF735FC0C2C}" destId="{5A537CEA-A75E-FA47-A287-14DE4B420ADD}" srcOrd="1" destOrd="0" parTransId="{22E58A05-D65B-E440-8132-85BAFA8DF76F}" sibTransId="{3E562578-34AA-844C-BDCB-505B48030FFE}"/>
    <dgm:cxn modelId="{A30851B8-523C-478F-8625-588593578C53}" type="presOf" srcId="{54022119-1B96-4B44-9C9D-AC06B8AE71E1}" destId="{041554D9-6EC5-7847-B474-7E5C1A221564}" srcOrd="0" destOrd="0" presId="urn:microsoft.com/office/officeart/2005/8/layout/radial5"/>
    <dgm:cxn modelId="{F81E0621-FC14-4862-9233-C7E1E17BE1EF}" type="presParOf" srcId="{9176CFBD-6FF0-C644-824E-E6C3D920036E}" destId="{E74CAED7-4320-0D4D-A65A-4232A219EFE2}" srcOrd="0" destOrd="0" presId="urn:microsoft.com/office/officeart/2005/8/layout/radial5"/>
    <dgm:cxn modelId="{16188A4E-F324-424E-A3F9-9FA7D5534B8A}" type="presParOf" srcId="{9176CFBD-6FF0-C644-824E-E6C3D920036E}" destId="{041554D9-6EC5-7847-B474-7E5C1A221564}" srcOrd="1" destOrd="0" presId="urn:microsoft.com/office/officeart/2005/8/layout/radial5"/>
    <dgm:cxn modelId="{3827BFD0-89C8-462E-A428-EEA117573A6F}" type="presParOf" srcId="{041554D9-6EC5-7847-B474-7E5C1A221564}" destId="{5DF4E315-D336-A04F-AB1C-87B4F7A32F08}" srcOrd="0" destOrd="0" presId="urn:microsoft.com/office/officeart/2005/8/layout/radial5"/>
    <dgm:cxn modelId="{803286C6-93D4-432A-890B-0DDFC9D2B9D3}" type="presParOf" srcId="{9176CFBD-6FF0-C644-824E-E6C3D920036E}" destId="{81ADB79F-1DD8-8441-B584-4BA9AAC98A3A}" srcOrd="2" destOrd="0" presId="urn:microsoft.com/office/officeart/2005/8/layout/radial5"/>
    <dgm:cxn modelId="{C7C5F728-08F2-471B-8387-F73069CCC804}" type="presParOf" srcId="{9176CFBD-6FF0-C644-824E-E6C3D920036E}" destId="{DD7FBB93-D113-AA4A-9145-936595466A99}" srcOrd="3" destOrd="0" presId="urn:microsoft.com/office/officeart/2005/8/layout/radial5"/>
    <dgm:cxn modelId="{29C1924A-6E31-419A-ACF6-55DD9EFAF7D0}" type="presParOf" srcId="{DD7FBB93-D113-AA4A-9145-936595466A99}" destId="{C9664184-1238-6B45-8D61-FE371D10A33C}" srcOrd="0" destOrd="0" presId="urn:microsoft.com/office/officeart/2005/8/layout/radial5"/>
    <dgm:cxn modelId="{CBA9C172-60DC-48D2-8421-46C78406CC25}" type="presParOf" srcId="{9176CFBD-6FF0-C644-824E-E6C3D920036E}" destId="{FCD81272-158B-1548-BEA5-9A68077F0E2D}" srcOrd="4" destOrd="0" presId="urn:microsoft.com/office/officeart/2005/8/layout/radial5"/>
    <dgm:cxn modelId="{C7E9C5E6-7488-4D16-9406-DF692BCAF492}" type="presParOf" srcId="{9176CFBD-6FF0-C644-824E-E6C3D920036E}" destId="{48B93F1D-C5E0-5B46-BA03-F4E1493F9C54}" srcOrd="5" destOrd="0" presId="urn:microsoft.com/office/officeart/2005/8/layout/radial5"/>
    <dgm:cxn modelId="{32D83797-9F4B-40EF-90EB-8F4C77DC9549}" type="presParOf" srcId="{48B93F1D-C5E0-5B46-BA03-F4E1493F9C54}" destId="{41B54C09-DC29-4F40-AA44-50604C69010F}" srcOrd="0" destOrd="0" presId="urn:microsoft.com/office/officeart/2005/8/layout/radial5"/>
    <dgm:cxn modelId="{72B0B5EB-C10E-4E95-906B-83AEDF909CB2}" type="presParOf" srcId="{9176CFBD-6FF0-C644-824E-E6C3D920036E}" destId="{EE534EDF-A240-FC4A-A081-C9537DAADF4A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58D2BF-9893-B344-AB31-2B39746DD22A}" type="doc">
      <dgm:prSet loTypeId="urn:microsoft.com/office/officeart/2005/8/layout/process2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489B81C6-88ED-A04D-AB5B-64BA020D2280}">
      <dgm:prSet/>
      <dgm:spPr/>
      <dgm:t>
        <a:bodyPr/>
        <a:lstStyle/>
        <a:p>
          <a:pPr rtl="0"/>
          <a:r>
            <a:rPr lang="it-IT" smtClean="0"/>
            <a:t>Adaptive licence</a:t>
          </a:r>
          <a:endParaRPr lang="it-IT"/>
        </a:p>
      </dgm:t>
    </dgm:pt>
    <dgm:pt modelId="{D22D7483-3756-D94B-8D62-27140196A925}" type="parTrans" cxnId="{0640C01A-618D-4C40-8491-A788C06B198F}">
      <dgm:prSet/>
      <dgm:spPr/>
      <dgm:t>
        <a:bodyPr/>
        <a:lstStyle/>
        <a:p>
          <a:endParaRPr lang="it-IT"/>
        </a:p>
      </dgm:t>
    </dgm:pt>
    <dgm:pt modelId="{630A6408-2DD4-4B42-88F7-8752B950D566}" type="sibTrans" cxnId="{0640C01A-618D-4C40-8491-A788C06B198F}">
      <dgm:prSet/>
      <dgm:spPr/>
      <dgm:t>
        <a:bodyPr/>
        <a:lstStyle/>
        <a:p>
          <a:endParaRPr lang="it-IT"/>
        </a:p>
      </dgm:t>
    </dgm:pt>
    <dgm:pt modelId="{F426241D-D603-584D-8C32-58AAA2327830}">
      <dgm:prSet/>
      <dgm:spPr/>
      <dgm:t>
        <a:bodyPr/>
        <a:lstStyle/>
        <a:p>
          <a:pPr rtl="0"/>
          <a:r>
            <a:rPr lang="it-IT" dirty="0" err="1" smtClean="0"/>
            <a:t>Adaptive</a:t>
          </a:r>
          <a:r>
            <a:rPr lang="it-IT" dirty="0" smtClean="0"/>
            <a:t> </a:t>
          </a:r>
          <a:r>
            <a:rPr lang="it-IT" dirty="0" err="1" smtClean="0"/>
            <a:t>price-riembursement</a:t>
          </a:r>
          <a:endParaRPr lang="it-IT" dirty="0"/>
        </a:p>
      </dgm:t>
    </dgm:pt>
    <dgm:pt modelId="{A28EBFC0-3D5E-DD4D-AC7F-9685D6D04C12}" type="parTrans" cxnId="{7784422F-054D-6E4D-BB6A-4597C823FF44}">
      <dgm:prSet/>
      <dgm:spPr/>
      <dgm:t>
        <a:bodyPr/>
        <a:lstStyle/>
        <a:p>
          <a:endParaRPr lang="it-IT"/>
        </a:p>
      </dgm:t>
    </dgm:pt>
    <dgm:pt modelId="{64FCA02B-BEC3-F745-B0D7-E18DE7C3D823}" type="sibTrans" cxnId="{7784422F-054D-6E4D-BB6A-4597C823FF44}">
      <dgm:prSet/>
      <dgm:spPr/>
      <dgm:t>
        <a:bodyPr/>
        <a:lstStyle/>
        <a:p>
          <a:endParaRPr lang="it-IT"/>
        </a:p>
      </dgm:t>
    </dgm:pt>
    <dgm:pt modelId="{78BEAD86-B2E8-5F4F-90B2-DA3E9E08C514}">
      <dgm:prSet/>
      <dgm:spPr/>
      <dgm:t>
        <a:bodyPr/>
        <a:lstStyle/>
        <a:p>
          <a:pPr rtl="0"/>
          <a:r>
            <a:rPr lang="it-IT" dirty="0" err="1" smtClean="0"/>
            <a:t>Patient</a:t>
          </a:r>
          <a:r>
            <a:rPr lang="it-IT" dirty="0" smtClean="0"/>
            <a:t> </a:t>
          </a:r>
          <a:r>
            <a:rPr lang="it-IT" dirty="0" err="1" smtClean="0"/>
            <a:t>access</a:t>
          </a:r>
          <a:endParaRPr lang="it-IT" dirty="0"/>
        </a:p>
      </dgm:t>
    </dgm:pt>
    <dgm:pt modelId="{F7B2292F-5B71-4945-ADC1-A726B500C041}" type="parTrans" cxnId="{F2565523-A562-174E-9BF4-9DF58874E3C2}">
      <dgm:prSet/>
      <dgm:spPr/>
      <dgm:t>
        <a:bodyPr/>
        <a:lstStyle/>
        <a:p>
          <a:endParaRPr lang="it-IT"/>
        </a:p>
      </dgm:t>
    </dgm:pt>
    <dgm:pt modelId="{A12CAF23-CC68-294D-AFB1-793A3E12026E}" type="sibTrans" cxnId="{F2565523-A562-174E-9BF4-9DF58874E3C2}">
      <dgm:prSet/>
      <dgm:spPr/>
      <dgm:t>
        <a:bodyPr/>
        <a:lstStyle/>
        <a:p>
          <a:endParaRPr lang="it-IT"/>
        </a:p>
      </dgm:t>
    </dgm:pt>
    <dgm:pt modelId="{0555C516-0635-364A-AAAA-214B33DB98DB}" type="pres">
      <dgm:prSet presAssocID="{1458D2BF-9893-B344-AB31-2B39746DD22A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EAF6C024-BE31-4143-B21A-7632053D3025}" type="pres">
      <dgm:prSet presAssocID="{489B81C6-88ED-A04D-AB5B-64BA020D228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B1518F8-64CA-3440-A165-9DC68FE94CA1}" type="pres">
      <dgm:prSet presAssocID="{630A6408-2DD4-4B42-88F7-8752B950D566}" presName="sibTrans" presStyleLbl="sibTrans2D1" presStyleIdx="0" presStyleCnt="2"/>
      <dgm:spPr/>
      <dgm:t>
        <a:bodyPr/>
        <a:lstStyle/>
        <a:p>
          <a:endParaRPr lang="it-IT"/>
        </a:p>
      </dgm:t>
    </dgm:pt>
    <dgm:pt modelId="{42393A17-4566-A249-A9D4-09046067B79A}" type="pres">
      <dgm:prSet presAssocID="{630A6408-2DD4-4B42-88F7-8752B950D566}" presName="connectorText" presStyleLbl="sibTrans2D1" presStyleIdx="0" presStyleCnt="2"/>
      <dgm:spPr/>
      <dgm:t>
        <a:bodyPr/>
        <a:lstStyle/>
        <a:p>
          <a:endParaRPr lang="it-IT"/>
        </a:p>
      </dgm:t>
    </dgm:pt>
    <dgm:pt modelId="{ECA6A9F0-A53C-AD47-AFE2-850D1B6E732F}" type="pres">
      <dgm:prSet presAssocID="{F426241D-D603-584D-8C32-58AAA232783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F901BAF-EDEF-7749-A3F9-BF2A934B8C5B}" type="pres">
      <dgm:prSet presAssocID="{64FCA02B-BEC3-F745-B0D7-E18DE7C3D823}" presName="sibTrans" presStyleLbl="sibTrans2D1" presStyleIdx="1" presStyleCnt="2"/>
      <dgm:spPr/>
      <dgm:t>
        <a:bodyPr/>
        <a:lstStyle/>
        <a:p>
          <a:endParaRPr lang="it-IT"/>
        </a:p>
      </dgm:t>
    </dgm:pt>
    <dgm:pt modelId="{1ED84AC9-DEC8-CB48-B884-63622BC934C1}" type="pres">
      <dgm:prSet presAssocID="{64FCA02B-BEC3-F745-B0D7-E18DE7C3D823}" presName="connectorText" presStyleLbl="sibTrans2D1" presStyleIdx="1" presStyleCnt="2"/>
      <dgm:spPr/>
      <dgm:t>
        <a:bodyPr/>
        <a:lstStyle/>
        <a:p>
          <a:endParaRPr lang="it-IT"/>
        </a:p>
      </dgm:t>
    </dgm:pt>
    <dgm:pt modelId="{34B212A8-21A6-E14F-B54D-730F47AB272F}" type="pres">
      <dgm:prSet presAssocID="{78BEAD86-B2E8-5F4F-90B2-DA3E9E08C51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9D323E17-9D25-5E40-87CD-E0356AFBBE82}" type="presOf" srcId="{630A6408-2DD4-4B42-88F7-8752B950D566}" destId="{6B1518F8-64CA-3440-A165-9DC68FE94CA1}" srcOrd="0" destOrd="0" presId="urn:microsoft.com/office/officeart/2005/8/layout/process2"/>
    <dgm:cxn modelId="{7784422F-054D-6E4D-BB6A-4597C823FF44}" srcId="{1458D2BF-9893-B344-AB31-2B39746DD22A}" destId="{F426241D-D603-584D-8C32-58AAA2327830}" srcOrd="1" destOrd="0" parTransId="{A28EBFC0-3D5E-DD4D-AC7F-9685D6D04C12}" sibTransId="{64FCA02B-BEC3-F745-B0D7-E18DE7C3D823}"/>
    <dgm:cxn modelId="{A3F4557B-4DE7-2141-81AA-F526A2E61F14}" type="presOf" srcId="{64FCA02B-BEC3-F745-B0D7-E18DE7C3D823}" destId="{1F901BAF-EDEF-7749-A3F9-BF2A934B8C5B}" srcOrd="0" destOrd="0" presId="urn:microsoft.com/office/officeart/2005/8/layout/process2"/>
    <dgm:cxn modelId="{313D1345-92D0-6041-9B17-F87F4EEF8AC2}" type="presOf" srcId="{64FCA02B-BEC3-F745-B0D7-E18DE7C3D823}" destId="{1ED84AC9-DEC8-CB48-B884-63622BC934C1}" srcOrd="1" destOrd="0" presId="urn:microsoft.com/office/officeart/2005/8/layout/process2"/>
    <dgm:cxn modelId="{BDEA4A35-FA45-B943-82DA-8717D08986AB}" type="presOf" srcId="{489B81C6-88ED-A04D-AB5B-64BA020D2280}" destId="{EAF6C024-BE31-4143-B21A-7632053D3025}" srcOrd="0" destOrd="0" presId="urn:microsoft.com/office/officeart/2005/8/layout/process2"/>
    <dgm:cxn modelId="{12E7C491-9A89-784D-AD38-82FB1008A5A9}" type="presOf" srcId="{1458D2BF-9893-B344-AB31-2B39746DD22A}" destId="{0555C516-0635-364A-AAAA-214B33DB98DB}" srcOrd="0" destOrd="0" presId="urn:microsoft.com/office/officeart/2005/8/layout/process2"/>
    <dgm:cxn modelId="{0640C01A-618D-4C40-8491-A788C06B198F}" srcId="{1458D2BF-9893-B344-AB31-2B39746DD22A}" destId="{489B81C6-88ED-A04D-AB5B-64BA020D2280}" srcOrd="0" destOrd="0" parTransId="{D22D7483-3756-D94B-8D62-27140196A925}" sibTransId="{630A6408-2DD4-4B42-88F7-8752B950D566}"/>
    <dgm:cxn modelId="{EEA2AC4A-934B-0940-8C11-5DE7A358ECF9}" type="presOf" srcId="{F426241D-D603-584D-8C32-58AAA2327830}" destId="{ECA6A9F0-A53C-AD47-AFE2-850D1B6E732F}" srcOrd="0" destOrd="0" presId="urn:microsoft.com/office/officeart/2005/8/layout/process2"/>
    <dgm:cxn modelId="{1E556180-0FF7-1144-B9F8-1242E18A3CEF}" type="presOf" srcId="{78BEAD86-B2E8-5F4F-90B2-DA3E9E08C514}" destId="{34B212A8-21A6-E14F-B54D-730F47AB272F}" srcOrd="0" destOrd="0" presId="urn:microsoft.com/office/officeart/2005/8/layout/process2"/>
    <dgm:cxn modelId="{F2565523-A562-174E-9BF4-9DF58874E3C2}" srcId="{1458D2BF-9893-B344-AB31-2B39746DD22A}" destId="{78BEAD86-B2E8-5F4F-90B2-DA3E9E08C514}" srcOrd="2" destOrd="0" parTransId="{F7B2292F-5B71-4945-ADC1-A726B500C041}" sibTransId="{A12CAF23-CC68-294D-AFB1-793A3E12026E}"/>
    <dgm:cxn modelId="{76FCD566-1C1D-B240-B389-B0F2B83F9CA7}" type="presOf" srcId="{630A6408-2DD4-4B42-88F7-8752B950D566}" destId="{42393A17-4566-A249-A9D4-09046067B79A}" srcOrd="1" destOrd="0" presId="urn:microsoft.com/office/officeart/2005/8/layout/process2"/>
    <dgm:cxn modelId="{1DAB2D6E-2314-5944-88E3-95B88B96D0D4}" type="presParOf" srcId="{0555C516-0635-364A-AAAA-214B33DB98DB}" destId="{EAF6C024-BE31-4143-B21A-7632053D3025}" srcOrd="0" destOrd="0" presId="urn:microsoft.com/office/officeart/2005/8/layout/process2"/>
    <dgm:cxn modelId="{22553367-C173-2948-B1DF-57613EBB86FD}" type="presParOf" srcId="{0555C516-0635-364A-AAAA-214B33DB98DB}" destId="{6B1518F8-64CA-3440-A165-9DC68FE94CA1}" srcOrd="1" destOrd="0" presId="urn:microsoft.com/office/officeart/2005/8/layout/process2"/>
    <dgm:cxn modelId="{9720E37D-30D4-F343-97BD-B0AF4A98CFF9}" type="presParOf" srcId="{6B1518F8-64CA-3440-A165-9DC68FE94CA1}" destId="{42393A17-4566-A249-A9D4-09046067B79A}" srcOrd="0" destOrd="0" presId="urn:microsoft.com/office/officeart/2005/8/layout/process2"/>
    <dgm:cxn modelId="{1FB77E8E-10CE-BE47-B3D4-881355951AF2}" type="presParOf" srcId="{0555C516-0635-364A-AAAA-214B33DB98DB}" destId="{ECA6A9F0-A53C-AD47-AFE2-850D1B6E732F}" srcOrd="2" destOrd="0" presId="urn:microsoft.com/office/officeart/2005/8/layout/process2"/>
    <dgm:cxn modelId="{6A9C1793-6666-544A-AB4F-789E449D296B}" type="presParOf" srcId="{0555C516-0635-364A-AAAA-214B33DB98DB}" destId="{1F901BAF-EDEF-7749-A3F9-BF2A934B8C5B}" srcOrd="3" destOrd="0" presId="urn:microsoft.com/office/officeart/2005/8/layout/process2"/>
    <dgm:cxn modelId="{E319523C-487E-F044-8F20-3CCAEF04547E}" type="presParOf" srcId="{1F901BAF-EDEF-7749-A3F9-BF2A934B8C5B}" destId="{1ED84AC9-DEC8-CB48-B884-63622BC934C1}" srcOrd="0" destOrd="0" presId="urn:microsoft.com/office/officeart/2005/8/layout/process2"/>
    <dgm:cxn modelId="{5930E2AF-D914-8F4B-B605-DCF51D128BD4}" type="presParOf" srcId="{0555C516-0635-364A-AAAA-214B33DB98DB}" destId="{34B212A8-21A6-E14F-B54D-730F47AB272F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F65FBE-05F6-0641-A13F-3B149EE4C38F}" type="doc">
      <dgm:prSet loTypeId="urn:microsoft.com/office/officeart/2005/8/layout/vList5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it-IT"/>
        </a:p>
      </dgm:t>
    </dgm:pt>
    <dgm:pt modelId="{4C2CAC95-53DC-0348-A156-8714B9187DE1}">
      <dgm:prSet/>
      <dgm:spPr/>
      <dgm:t>
        <a:bodyPr/>
        <a:lstStyle/>
        <a:p>
          <a:pPr rtl="0"/>
          <a:r>
            <a:rPr lang="it-IT" smtClean="0"/>
            <a:t>Quali dimensioni della valutazione nel “mondo reale”? </a:t>
          </a:r>
          <a:endParaRPr lang="it-IT"/>
        </a:p>
      </dgm:t>
    </dgm:pt>
    <dgm:pt modelId="{B1FF5FB4-5360-8B43-AC81-274A42A41036}" type="parTrans" cxnId="{398FC60C-1E3F-8A45-A6DB-385AA5FF78F1}">
      <dgm:prSet/>
      <dgm:spPr/>
      <dgm:t>
        <a:bodyPr/>
        <a:lstStyle/>
        <a:p>
          <a:endParaRPr lang="it-IT"/>
        </a:p>
      </dgm:t>
    </dgm:pt>
    <dgm:pt modelId="{A4F930D1-3167-6248-92AB-58E07A0BCD47}" type="sibTrans" cxnId="{398FC60C-1E3F-8A45-A6DB-385AA5FF78F1}">
      <dgm:prSet/>
      <dgm:spPr/>
      <dgm:t>
        <a:bodyPr/>
        <a:lstStyle/>
        <a:p>
          <a:endParaRPr lang="it-IT"/>
        </a:p>
      </dgm:t>
    </dgm:pt>
    <dgm:pt modelId="{84EAB70B-33CE-2A41-A54C-7127351C659C}">
      <dgm:prSet/>
      <dgm:spPr/>
      <dgm:t>
        <a:bodyPr/>
        <a:lstStyle/>
        <a:p>
          <a:pPr rtl="0"/>
          <a:r>
            <a:rPr lang="it-IT" smtClean="0"/>
            <a:t>Safety, effectiveness, budget impact, CEA, ecc.)</a:t>
          </a:r>
          <a:endParaRPr lang="it-IT"/>
        </a:p>
      </dgm:t>
    </dgm:pt>
    <dgm:pt modelId="{A36141E6-6F3F-0E45-90AD-AD6AFD46D6BE}" type="parTrans" cxnId="{0DB8B86A-F317-1847-B22D-9ADEB7F7BCA3}">
      <dgm:prSet/>
      <dgm:spPr/>
      <dgm:t>
        <a:bodyPr/>
        <a:lstStyle/>
        <a:p>
          <a:endParaRPr lang="it-IT"/>
        </a:p>
      </dgm:t>
    </dgm:pt>
    <dgm:pt modelId="{1478ADE2-13D6-824B-94CA-C47DF71F8A95}" type="sibTrans" cxnId="{0DB8B86A-F317-1847-B22D-9ADEB7F7BCA3}">
      <dgm:prSet/>
      <dgm:spPr/>
      <dgm:t>
        <a:bodyPr/>
        <a:lstStyle/>
        <a:p>
          <a:endParaRPr lang="it-IT"/>
        </a:p>
      </dgm:t>
    </dgm:pt>
    <dgm:pt modelId="{C95C94CC-91F6-D544-B46D-1ECF5A863A6A}">
      <dgm:prSet/>
      <dgm:spPr/>
      <dgm:t>
        <a:bodyPr/>
        <a:lstStyle/>
        <a:p>
          <a:pPr rtl="0"/>
          <a:r>
            <a:rPr lang="it-IT" smtClean="0"/>
            <a:t>Quali studi? Quali evidenze?</a:t>
          </a:r>
          <a:endParaRPr lang="it-IT"/>
        </a:p>
      </dgm:t>
    </dgm:pt>
    <dgm:pt modelId="{B48EA70B-B0D5-1E4B-BACB-E849E9A4D024}" type="parTrans" cxnId="{DD6F7749-9B2B-5440-946B-78DD47F0E458}">
      <dgm:prSet/>
      <dgm:spPr/>
      <dgm:t>
        <a:bodyPr/>
        <a:lstStyle/>
        <a:p>
          <a:endParaRPr lang="it-IT"/>
        </a:p>
      </dgm:t>
    </dgm:pt>
    <dgm:pt modelId="{95396A75-4906-6A41-8223-11BE860B3D9E}" type="sibTrans" cxnId="{DD6F7749-9B2B-5440-946B-78DD47F0E458}">
      <dgm:prSet/>
      <dgm:spPr/>
      <dgm:t>
        <a:bodyPr/>
        <a:lstStyle/>
        <a:p>
          <a:endParaRPr lang="it-IT"/>
        </a:p>
      </dgm:t>
    </dgm:pt>
    <dgm:pt modelId="{972916B2-1FD8-C349-9881-02C6922B077F}">
      <dgm:prSet/>
      <dgm:spPr/>
      <dgm:t>
        <a:bodyPr/>
        <a:lstStyle/>
        <a:p>
          <a:pPr rtl="0"/>
          <a:r>
            <a:rPr lang="it-IT" smtClean="0"/>
            <a:t>Dagli RCTs a… registri europei </a:t>
          </a:r>
          <a:endParaRPr lang="it-IT"/>
        </a:p>
      </dgm:t>
    </dgm:pt>
    <dgm:pt modelId="{39E6539E-B1EB-C94C-A01C-869C489648AA}" type="parTrans" cxnId="{5DAC307D-18C9-A543-AE48-EA074A1B2AC2}">
      <dgm:prSet/>
      <dgm:spPr/>
      <dgm:t>
        <a:bodyPr/>
        <a:lstStyle/>
        <a:p>
          <a:endParaRPr lang="it-IT"/>
        </a:p>
      </dgm:t>
    </dgm:pt>
    <dgm:pt modelId="{C1FBD91F-666A-4447-A064-1FFADE5BC8C6}" type="sibTrans" cxnId="{5DAC307D-18C9-A543-AE48-EA074A1B2AC2}">
      <dgm:prSet/>
      <dgm:spPr/>
      <dgm:t>
        <a:bodyPr/>
        <a:lstStyle/>
        <a:p>
          <a:endParaRPr lang="it-IT"/>
        </a:p>
      </dgm:t>
    </dgm:pt>
    <dgm:pt modelId="{362645B8-B2A9-BA4E-8E75-877AACD5B030}">
      <dgm:prSet/>
      <dgm:spPr/>
      <dgm:t>
        <a:bodyPr/>
        <a:lstStyle/>
        <a:p>
          <a:pPr rtl="0"/>
          <a:r>
            <a:rPr lang="it-IT" smtClean="0"/>
            <a:t>Quando e quali dati devono essere disponibili?</a:t>
          </a:r>
          <a:endParaRPr lang="it-IT"/>
        </a:p>
      </dgm:t>
    </dgm:pt>
    <dgm:pt modelId="{3D03D204-9354-E747-BF37-3EA6BAC881B3}" type="parTrans" cxnId="{A88A4989-F643-FB49-B83F-8968D7DE0054}">
      <dgm:prSet/>
      <dgm:spPr/>
      <dgm:t>
        <a:bodyPr/>
        <a:lstStyle/>
        <a:p>
          <a:endParaRPr lang="it-IT"/>
        </a:p>
      </dgm:t>
    </dgm:pt>
    <dgm:pt modelId="{A87CA61C-357C-BD45-9188-01B5D86474B0}" type="sibTrans" cxnId="{A88A4989-F643-FB49-B83F-8968D7DE0054}">
      <dgm:prSet/>
      <dgm:spPr/>
      <dgm:t>
        <a:bodyPr/>
        <a:lstStyle/>
        <a:p>
          <a:endParaRPr lang="it-IT"/>
        </a:p>
      </dgm:t>
    </dgm:pt>
    <dgm:pt modelId="{7FC0C3A8-1321-F24C-A26E-FB318975AC10}">
      <dgm:prSet/>
      <dgm:spPr/>
      <dgm:t>
        <a:bodyPr/>
        <a:lstStyle/>
        <a:p>
          <a:pPr rtl="0"/>
          <a:r>
            <a:rPr lang="it-IT" smtClean="0"/>
            <a:t>Implicazioni istituzionali e legali (es. proprietà dei dati, consenso informato, ecc.)</a:t>
          </a:r>
          <a:endParaRPr lang="it-IT"/>
        </a:p>
      </dgm:t>
    </dgm:pt>
    <dgm:pt modelId="{B27341F6-CCB3-464A-A50E-59971F44B531}" type="parTrans" cxnId="{12B8D2EC-885A-804E-A9FA-74C2B91000A8}">
      <dgm:prSet/>
      <dgm:spPr/>
      <dgm:t>
        <a:bodyPr/>
        <a:lstStyle/>
        <a:p>
          <a:endParaRPr lang="it-IT"/>
        </a:p>
      </dgm:t>
    </dgm:pt>
    <dgm:pt modelId="{EDB76EF5-4272-044F-B578-778E63DF9385}" type="sibTrans" cxnId="{12B8D2EC-885A-804E-A9FA-74C2B91000A8}">
      <dgm:prSet/>
      <dgm:spPr/>
      <dgm:t>
        <a:bodyPr/>
        <a:lstStyle/>
        <a:p>
          <a:endParaRPr lang="it-IT"/>
        </a:p>
      </dgm:t>
    </dgm:pt>
    <dgm:pt modelId="{C7130087-E54A-7745-93A5-80E7DC5FEBB8}">
      <dgm:prSet/>
      <dgm:spPr/>
      <dgm:t>
        <a:bodyPr/>
        <a:lstStyle/>
        <a:p>
          <a:pPr rtl="0"/>
          <a:r>
            <a:rPr lang="it-IT" smtClean="0"/>
            <a:t>Quali effetti per l’organizzazione dei sistemi sanitari?</a:t>
          </a:r>
          <a:endParaRPr lang="it-IT"/>
        </a:p>
      </dgm:t>
    </dgm:pt>
    <dgm:pt modelId="{5759F5DB-EDAD-094A-8CD7-8D9400DAE008}" type="parTrans" cxnId="{6533F4D2-CF39-1249-AD87-F152EC3FF7D8}">
      <dgm:prSet/>
      <dgm:spPr/>
      <dgm:t>
        <a:bodyPr/>
        <a:lstStyle/>
        <a:p>
          <a:endParaRPr lang="it-IT"/>
        </a:p>
      </dgm:t>
    </dgm:pt>
    <dgm:pt modelId="{34996E50-E8E8-6D4F-A330-E1D595763168}" type="sibTrans" cxnId="{6533F4D2-CF39-1249-AD87-F152EC3FF7D8}">
      <dgm:prSet/>
      <dgm:spPr/>
      <dgm:t>
        <a:bodyPr/>
        <a:lstStyle/>
        <a:p>
          <a:endParaRPr lang="it-IT"/>
        </a:p>
      </dgm:t>
    </dgm:pt>
    <dgm:pt modelId="{619707C7-3C62-A84A-AB96-350E03366442}">
      <dgm:prSet/>
      <dgm:spPr/>
      <dgm:t>
        <a:bodyPr/>
        <a:lstStyle/>
        <a:p>
          <a:pPr rtl="0"/>
          <a:r>
            <a:rPr lang="it-IT" smtClean="0"/>
            <a:t>Dai “silos” ai processi, responsabilità dei professionisti, ecc.</a:t>
          </a:r>
          <a:endParaRPr lang="it-IT"/>
        </a:p>
      </dgm:t>
    </dgm:pt>
    <dgm:pt modelId="{AE5A367F-E3FE-9C48-B23F-307F2C649508}" type="parTrans" cxnId="{6B5C0930-0544-E646-A1EF-A9F5EC5FB3BE}">
      <dgm:prSet/>
      <dgm:spPr/>
      <dgm:t>
        <a:bodyPr/>
        <a:lstStyle/>
        <a:p>
          <a:endParaRPr lang="it-IT"/>
        </a:p>
      </dgm:t>
    </dgm:pt>
    <dgm:pt modelId="{5A51B722-F02F-9F46-A435-17B4BA501B58}" type="sibTrans" cxnId="{6B5C0930-0544-E646-A1EF-A9F5EC5FB3BE}">
      <dgm:prSet/>
      <dgm:spPr/>
      <dgm:t>
        <a:bodyPr/>
        <a:lstStyle/>
        <a:p>
          <a:endParaRPr lang="it-IT"/>
        </a:p>
      </dgm:t>
    </dgm:pt>
    <dgm:pt modelId="{2E8D107F-A4FB-774B-BD3A-17D95B7B934D}">
      <dgm:prSet/>
      <dgm:spPr/>
      <dgm:t>
        <a:bodyPr/>
        <a:lstStyle/>
        <a:p>
          <a:pPr rtl="0"/>
          <a:r>
            <a:rPr lang="it-IT" smtClean="0"/>
            <a:t>Quale integrazione con l’HTA e i payers?</a:t>
          </a:r>
          <a:endParaRPr lang="it-IT"/>
        </a:p>
      </dgm:t>
    </dgm:pt>
    <dgm:pt modelId="{00DF2902-26A0-B44F-89D9-ABEF2C6A16A0}" type="parTrans" cxnId="{360C8E0D-76EC-C946-BCF9-16F9E7EA1522}">
      <dgm:prSet/>
      <dgm:spPr/>
      <dgm:t>
        <a:bodyPr/>
        <a:lstStyle/>
        <a:p>
          <a:endParaRPr lang="it-IT"/>
        </a:p>
      </dgm:t>
    </dgm:pt>
    <dgm:pt modelId="{19FB1B67-FBBD-9D48-8895-5622C961BF6D}" type="sibTrans" cxnId="{360C8E0D-76EC-C946-BCF9-16F9E7EA1522}">
      <dgm:prSet/>
      <dgm:spPr/>
      <dgm:t>
        <a:bodyPr/>
        <a:lstStyle/>
        <a:p>
          <a:endParaRPr lang="it-IT"/>
        </a:p>
      </dgm:t>
    </dgm:pt>
    <dgm:pt modelId="{6E77062D-D63A-7848-B614-E58AC44961E2}">
      <dgm:prSet/>
      <dgm:spPr/>
      <dgm:t>
        <a:bodyPr/>
        <a:lstStyle/>
        <a:p>
          <a:pPr rtl="0"/>
          <a:r>
            <a:rPr lang="it-IT" smtClean="0"/>
            <a:t>Staffetta o o “sci paralleo”?</a:t>
          </a:r>
          <a:endParaRPr lang="it-IT"/>
        </a:p>
      </dgm:t>
    </dgm:pt>
    <dgm:pt modelId="{7B72B370-388C-FE4A-AFD0-F07A442F0532}" type="parTrans" cxnId="{A205B87C-7C26-0A4B-A1C0-287C12A7EC45}">
      <dgm:prSet/>
      <dgm:spPr/>
      <dgm:t>
        <a:bodyPr/>
        <a:lstStyle/>
        <a:p>
          <a:endParaRPr lang="it-IT"/>
        </a:p>
      </dgm:t>
    </dgm:pt>
    <dgm:pt modelId="{70DAC14B-27E9-E246-90F3-BBC7AB742635}" type="sibTrans" cxnId="{A205B87C-7C26-0A4B-A1C0-287C12A7EC45}">
      <dgm:prSet/>
      <dgm:spPr/>
      <dgm:t>
        <a:bodyPr/>
        <a:lstStyle/>
        <a:p>
          <a:endParaRPr lang="it-IT"/>
        </a:p>
      </dgm:t>
    </dgm:pt>
    <dgm:pt modelId="{12ADD953-B2D8-AB4F-86E3-87DB05D0B8E8}">
      <dgm:prSet/>
      <dgm:spPr/>
      <dgm:t>
        <a:bodyPr/>
        <a:lstStyle/>
        <a:p>
          <a:pPr rtl="0"/>
          <a:r>
            <a:rPr lang="it-IT" smtClean="0"/>
            <a:t>Chi paga?</a:t>
          </a:r>
          <a:endParaRPr lang="it-IT"/>
        </a:p>
      </dgm:t>
    </dgm:pt>
    <dgm:pt modelId="{F40C9900-A8F1-D040-AA82-CBD411F85378}" type="parTrans" cxnId="{95EBD8B3-F5D5-5048-9712-B259536993BA}">
      <dgm:prSet/>
      <dgm:spPr/>
      <dgm:t>
        <a:bodyPr/>
        <a:lstStyle/>
        <a:p>
          <a:endParaRPr lang="it-IT"/>
        </a:p>
      </dgm:t>
    </dgm:pt>
    <dgm:pt modelId="{41F5BCD1-4519-3B41-A49D-BD292AB1B12D}" type="sibTrans" cxnId="{95EBD8B3-F5D5-5048-9712-B259536993BA}">
      <dgm:prSet/>
      <dgm:spPr/>
      <dgm:t>
        <a:bodyPr/>
        <a:lstStyle/>
        <a:p>
          <a:endParaRPr lang="it-IT"/>
        </a:p>
      </dgm:t>
    </dgm:pt>
    <dgm:pt modelId="{7D184A09-8B0B-8745-AA08-0DDECFCA556F}">
      <dgm:prSet/>
      <dgm:spPr/>
      <dgm:t>
        <a:bodyPr/>
        <a:lstStyle/>
        <a:p>
          <a:pPr rtl="0"/>
          <a:r>
            <a:rPr lang="it-IT" dirty="0" smtClean="0"/>
            <a:t>Potenziale “</a:t>
          </a:r>
          <a:r>
            <a:rPr lang="it-IT" dirty="0" err="1" smtClean="0"/>
            <a:t>cost</a:t>
          </a:r>
          <a:r>
            <a:rPr lang="it-IT" dirty="0" smtClean="0"/>
            <a:t> </a:t>
          </a:r>
          <a:r>
            <a:rPr lang="it-IT" dirty="0" err="1" smtClean="0"/>
            <a:t>shifting</a:t>
          </a:r>
          <a:r>
            <a:rPr lang="it-IT" dirty="0" smtClean="0"/>
            <a:t>” dell’investimento</a:t>
          </a:r>
          <a:endParaRPr lang="it-IT" dirty="0"/>
        </a:p>
      </dgm:t>
    </dgm:pt>
    <dgm:pt modelId="{A483B88A-217C-7640-8CB6-3523B7728709}" type="parTrans" cxnId="{373C66BA-9542-5846-A5C7-22558BDA3AAA}">
      <dgm:prSet/>
      <dgm:spPr/>
      <dgm:t>
        <a:bodyPr/>
        <a:lstStyle/>
        <a:p>
          <a:endParaRPr lang="it-IT"/>
        </a:p>
      </dgm:t>
    </dgm:pt>
    <dgm:pt modelId="{007D3BFB-0A36-0641-9445-21BC1119ED62}" type="sibTrans" cxnId="{373C66BA-9542-5846-A5C7-22558BDA3AAA}">
      <dgm:prSet/>
      <dgm:spPr/>
      <dgm:t>
        <a:bodyPr/>
        <a:lstStyle/>
        <a:p>
          <a:endParaRPr lang="it-IT"/>
        </a:p>
      </dgm:t>
    </dgm:pt>
    <dgm:pt modelId="{90918784-3673-2B49-A4C9-A938F3D360EB}" type="pres">
      <dgm:prSet presAssocID="{5FF65FBE-05F6-0641-A13F-3B149EE4C38F}" presName="Name0" presStyleCnt="0">
        <dgm:presLayoutVars>
          <dgm:dir/>
          <dgm:animLvl val="lvl"/>
          <dgm:resizeHandles val="exact"/>
        </dgm:presLayoutVars>
      </dgm:prSet>
      <dgm:spPr/>
    </dgm:pt>
    <dgm:pt modelId="{1C9B1D10-7346-7443-9121-A3BE6C6937F8}" type="pres">
      <dgm:prSet presAssocID="{4C2CAC95-53DC-0348-A156-8714B9187DE1}" presName="linNode" presStyleCnt="0"/>
      <dgm:spPr/>
    </dgm:pt>
    <dgm:pt modelId="{52BD5FC2-08CD-ED42-84A0-55D6D5A544E7}" type="pres">
      <dgm:prSet presAssocID="{4C2CAC95-53DC-0348-A156-8714B9187DE1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16669423-96E6-624E-B111-3D9609920C33}" type="pres">
      <dgm:prSet presAssocID="{4C2CAC95-53DC-0348-A156-8714B9187DE1}" presName="descendantText" presStyleLbl="alignAccFollowNode1" presStyleIdx="0" presStyleCnt="6">
        <dgm:presLayoutVars>
          <dgm:bulletEnabled val="1"/>
        </dgm:presLayoutVars>
      </dgm:prSet>
      <dgm:spPr/>
    </dgm:pt>
    <dgm:pt modelId="{AE51109C-45F1-AC43-BA08-209FD05B1DDC}" type="pres">
      <dgm:prSet presAssocID="{A4F930D1-3167-6248-92AB-58E07A0BCD47}" presName="sp" presStyleCnt="0"/>
      <dgm:spPr/>
    </dgm:pt>
    <dgm:pt modelId="{5F74FAFE-FDD1-E74B-A20F-CA1FBF3E62B8}" type="pres">
      <dgm:prSet presAssocID="{C95C94CC-91F6-D544-B46D-1ECF5A863A6A}" presName="linNode" presStyleCnt="0"/>
      <dgm:spPr/>
    </dgm:pt>
    <dgm:pt modelId="{7B475ACD-9107-9D4E-A084-5416041724B5}" type="pres">
      <dgm:prSet presAssocID="{C95C94CC-91F6-D544-B46D-1ECF5A863A6A}" presName="parentText" presStyleLbl="node1" presStyleIdx="1" presStyleCnt="6">
        <dgm:presLayoutVars>
          <dgm:chMax val="1"/>
          <dgm:bulletEnabled val="1"/>
        </dgm:presLayoutVars>
      </dgm:prSet>
      <dgm:spPr/>
    </dgm:pt>
    <dgm:pt modelId="{161CFFD3-C684-E040-87F5-C20E2542476C}" type="pres">
      <dgm:prSet presAssocID="{C95C94CC-91F6-D544-B46D-1ECF5A863A6A}" presName="descendantText" presStyleLbl="alignAccFollowNode1" presStyleIdx="1" presStyleCnt="6">
        <dgm:presLayoutVars>
          <dgm:bulletEnabled val="1"/>
        </dgm:presLayoutVars>
      </dgm:prSet>
      <dgm:spPr/>
    </dgm:pt>
    <dgm:pt modelId="{00D5FB38-0A1C-6440-BAAB-B5B6598CA084}" type="pres">
      <dgm:prSet presAssocID="{95396A75-4906-6A41-8223-11BE860B3D9E}" presName="sp" presStyleCnt="0"/>
      <dgm:spPr/>
    </dgm:pt>
    <dgm:pt modelId="{E04AF6A0-328D-4742-84B8-50C5D4F34DA8}" type="pres">
      <dgm:prSet presAssocID="{362645B8-B2A9-BA4E-8E75-877AACD5B030}" presName="linNode" presStyleCnt="0"/>
      <dgm:spPr/>
    </dgm:pt>
    <dgm:pt modelId="{E6849309-D4E7-1547-96FC-D3AB9032455A}" type="pres">
      <dgm:prSet presAssocID="{362645B8-B2A9-BA4E-8E75-877AACD5B030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54809566-5E6B-764F-809F-1CB16977227E}" type="pres">
      <dgm:prSet presAssocID="{362645B8-B2A9-BA4E-8E75-877AACD5B030}" presName="descendantText" presStyleLbl="alignAccFollowNode1" presStyleIdx="2" presStyleCnt="6">
        <dgm:presLayoutVars>
          <dgm:bulletEnabled val="1"/>
        </dgm:presLayoutVars>
      </dgm:prSet>
      <dgm:spPr/>
    </dgm:pt>
    <dgm:pt modelId="{E3B2303C-3711-914B-B800-2CCF8DFB282E}" type="pres">
      <dgm:prSet presAssocID="{A87CA61C-357C-BD45-9188-01B5D86474B0}" presName="sp" presStyleCnt="0"/>
      <dgm:spPr/>
    </dgm:pt>
    <dgm:pt modelId="{C15F46FC-5179-7644-A1F7-B7BE823CB252}" type="pres">
      <dgm:prSet presAssocID="{C7130087-E54A-7745-93A5-80E7DC5FEBB8}" presName="linNode" presStyleCnt="0"/>
      <dgm:spPr/>
    </dgm:pt>
    <dgm:pt modelId="{0C1B0EC3-67CD-5D4B-8478-9AD95790C1CE}" type="pres">
      <dgm:prSet presAssocID="{C7130087-E54A-7745-93A5-80E7DC5FEBB8}" presName="parentText" presStyleLbl="node1" presStyleIdx="3" presStyleCnt="6">
        <dgm:presLayoutVars>
          <dgm:chMax val="1"/>
          <dgm:bulletEnabled val="1"/>
        </dgm:presLayoutVars>
      </dgm:prSet>
      <dgm:spPr/>
    </dgm:pt>
    <dgm:pt modelId="{F9B109EB-8662-F640-BF6F-A8E90FC1033C}" type="pres">
      <dgm:prSet presAssocID="{C7130087-E54A-7745-93A5-80E7DC5FEBB8}" presName="descendantText" presStyleLbl="alignAccFollowNode1" presStyleIdx="3" presStyleCnt="6">
        <dgm:presLayoutVars>
          <dgm:bulletEnabled val="1"/>
        </dgm:presLayoutVars>
      </dgm:prSet>
      <dgm:spPr/>
    </dgm:pt>
    <dgm:pt modelId="{102E8C1B-E9B6-6E4E-B490-B3836992E1DA}" type="pres">
      <dgm:prSet presAssocID="{34996E50-E8E8-6D4F-A330-E1D595763168}" presName="sp" presStyleCnt="0"/>
      <dgm:spPr/>
    </dgm:pt>
    <dgm:pt modelId="{EC2F3772-A98C-6748-B57F-2094274A526E}" type="pres">
      <dgm:prSet presAssocID="{2E8D107F-A4FB-774B-BD3A-17D95B7B934D}" presName="linNode" presStyleCnt="0"/>
      <dgm:spPr/>
    </dgm:pt>
    <dgm:pt modelId="{0D0362D2-EBCF-F64A-A100-9C1A5F02BA74}" type="pres">
      <dgm:prSet presAssocID="{2E8D107F-A4FB-774B-BD3A-17D95B7B934D}" presName="parentText" presStyleLbl="node1" presStyleIdx="4" presStyleCnt="6">
        <dgm:presLayoutVars>
          <dgm:chMax val="1"/>
          <dgm:bulletEnabled val="1"/>
        </dgm:presLayoutVars>
      </dgm:prSet>
      <dgm:spPr/>
    </dgm:pt>
    <dgm:pt modelId="{AC7F9E20-7BD2-B648-8FAA-820F88B2139C}" type="pres">
      <dgm:prSet presAssocID="{2E8D107F-A4FB-774B-BD3A-17D95B7B934D}" presName="descendantText" presStyleLbl="alignAccFollowNode1" presStyleIdx="4" presStyleCnt="6">
        <dgm:presLayoutVars>
          <dgm:bulletEnabled val="1"/>
        </dgm:presLayoutVars>
      </dgm:prSet>
      <dgm:spPr/>
    </dgm:pt>
    <dgm:pt modelId="{636F33FE-31E1-7A44-BE93-B14EF511A667}" type="pres">
      <dgm:prSet presAssocID="{19FB1B67-FBBD-9D48-8895-5622C961BF6D}" presName="sp" presStyleCnt="0"/>
      <dgm:spPr/>
    </dgm:pt>
    <dgm:pt modelId="{95B9637E-390D-4849-8DE9-66987568EF01}" type="pres">
      <dgm:prSet presAssocID="{12ADD953-B2D8-AB4F-86E3-87DB05D0B8E8}" presName="linNode" presStyleCnt="0"/>
      <dgm:spPr/>
    </dgm:pt>
    <dgm:pt modelId="{89FB5D9F-3AFF-B149-B941-643C0A0A90F1}" type="pres">
      <dgm:prSet presAssocID="{12ADD953-B2D8-AB4F-86E3-87DB05D0B8E8}" presName="parentText" presStyleLbl="node1" presStyleIdx="5" presStyleCnt="6">
        <dgm:presLayoutVars>
          <dgm:chMax val="1"/>
          <dgm:bulletEnabled val="1"/>
        </dgm:presLayoutVars>
      </dgm:prSet>
      <dgm:spPr/>
    </dgm:pt>
    <dgm:pt modelId="{703A30C4-230D-084B-BDCF-598E053930CC}" type="pres">
      <dgm:prSet presAssocID="{12ADD953-B2D8-AB4F-86E3-87DB05D0B8E8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5DAC307D-18C9-A543-AE48-EA074A1B2AC2}" srcId="{C95C94CC-91F6-D544-B46D-1ECF5A863A6A}" destId="{972916B2-1FD8-C349-9881-02C6922B077F}" srcOrd="0" destOrd="0" parTransId="{39E6539E-B1EB-C94C-A01C-869C489648AA}" sibTransId="{C1FBD91F-666A-4447-A064-1FFADE5BC8C6}"/>
    <dgm:cxn modelId="{89D9AEA0-7DED-7846-ABA9-4DD4017E9DD0}" type="presOf" srcId="{C95C94CC-91F6-D544-B46D-1ECF5A863A6A}" destId="{7B475ACD-9107-9D4E-A084-5416041724B5}" srcOrd="0" destOrd="0" presId="urn:microsoft.com/office/officeart/2005/8/layout/vList5"/>
    <dgm:cxn modelId="{95EBD8B3-F5D5-5048-9712-B259536993BA}" srcId="{5FF65FBE-05F6-0641-A13F-3B149EE4C38F}" destId="{12ADD953-B2D8-AB4F-86E3-87DB05D0B8E8}" srcOrd="5" destOrd="0" parTransId="{F40C9900-A8F1-D040-AA82-CBD411F85378}" sibTransId="{41F5BCD1-4519-3B41-A49D-BD292AB1B12D}"/>
    <dgm:cxn modelId="{DD6F7749-9B2B-5440-946B-78DD47F0E458}" srcId="{5FF65FBE-05F6-0641-A13F-3B149EE4C38F}" destId="{C95C94CC-91F6-D544-B46D-1ECF5A863A6A}" srcOrd="1" destOrd="0" parTransId="{B48EA70B-B0D5-1E4B-BACB-E849E9A4D024}" sibTransId="{95396A75-4906-6A41-8223-11BE860B3D9E}"/>
    <dgm:cxn modelId="{D13DD937-1514-AD47-BC44-4C76A3AA147E}" type="presOf" srcId="{6E77062D-D63A-7848-B614-E58AC44961E2}" destId="{AC7F9E20-7BD2-B648-8FAA-820F88B2139C}" srcOrd="0" destOrd="0" presId="urn:microsoft.com/office/officeart/2005/8/layout/vList5"/>
    <dgm:cxn modelId="{A205B87C-7C26-0A4B-A1C0-287C12A7EC45}" srcId="{2E8D107F-A4FB-774B-BD3A-17D95B7B934D}" destId="{6E77062D-D63A-7848-B614-E58AC44961E2}" srcOrd="0" destOrd="0" parTransId="{7B72B370-388C-FE4A-AFD0-F07A442F0532}" sibTransId="{70DAC14B-27E9-E246-90F3-BBC7AB742635}"/>
    <dgm:cxn modelId="{318BDA7F-99BE-4D4C-86A1-324ECEED1C3A}" type="presOf" srcId="{972916B2-1FD8-C349-9881-02C6922B077F}" destId="{161CFFD3-C684-E040-87F5-C20E2542476C}" srcOrd="0" destOrd="0" presId="urn:microsoft.com/office/officeart/2005/8/layout/vList5"/>
    <dgm:cxn modelId="{360C8E0D-76EC-C946-BCF9-16F9E7EA1522}" srcId="{5FF65FBE-05F6-0641-A13F-3B149EE4C38F}" destId="{2E8D107F-A4FB-774B-BD3A-17D95B7B934D}" srcOrd="4" destOrd="0" parTransId="{00DF2902-26A0-B44F-89D9-ABEF2C6A16A0}" sibTransId="{19FB1B67-FBBD-9D48-8895-5622C961BF6D}"/>
    <dgm:cxn modelId="{AA8822E3-4E58-B74E-921A-4B89DC00D2F4}" type="presOf" srcId="{7D184A09-8B0B-8745-AA08-0DDECFCA556F}" destId="{703A30C4-230D-084B-BDCF-598E053930CC}" srcOrd="0" destOrd="0" presId="urn:microsoft.com/office/officeart/2005/8/layout/vList5"/>
    <dgm:cxn modelId="{55789535-001D-C84A-8E66-196BC7BDD2CA}" type="presOf" srcId="{619707C7-3C62-A84A-AB96-350E03366442}" destId="{F9B109EB-8662-F640-BF6F-A8E90FC1033C}" srcOrd="0" destOrd="0" presId="urn:microsoft.com/office/officeart/2005/8/layout/vList5"/>
    <dgm:cxn modelId="{5E1B0794-23A7-F845-8C62-F35754A595DB}" type="presOf" srcId="{5FF65FBE-05F6-0641-A13F-3B149EE4C38F}" destId="{90918784-3673-2B49-A4C9-A938F3D360EB}" srcOrd="0" destOrd="0" presId="urn:microsoft.com/office/officeart/2005/8/layout/vList5"/>
    <dgm:cxn modelId="{C09F4E6B-6C40-824E-9B61-6205BD17735F}" type="presOf" srcId="{362645B8-B2A9-BA4E-8E75-877AACD5B030}" destId="{E6849309-D4E7-1547-96FC-D3AB9032455A}" srcOrd="0" destOrd="0" presId="urn:microsoft.com/office/officeart/2005/8/layout/vList5"/>
    <dgm:cxn modelId="{398FC60C-1E3F-8A45-A6DB-385AA5FF78F1}" srcId="{5FF65FBE-05F6-0641-A13F-3B149EE4C38F}" destId="{4C2CAC95-53DC-0348-A156-8714B9187DE1}" srcOrd="0" destOrd="0" parTransId="{B1FF5FB4-5360-8B43-AC81-274A42A41036}" sibTransId="{A4F930D1-3167-6248-92AB-58E07A0BCD47}"/>
    <dgm:cxn modelId="{12B8D2EC-885A-804E-A9FA-74C2B91000A8}" srcId="{362645B8-B2A9-BA4E-8E75-877AACD5B030}" destId="{7FC0C3A8-1321-F24C-A26E-FB318975AC10}" srcOrd="0" destOrd="0" parTransId="{B27341F6-CCB3-464A-A50E-59971F44B531}" sibTransId="{EDB76EF5-4272-044F-B578-778E63DF9385}"/>
    <dgm:cxn modelId="{A88A4989-F643-FB49-B83F-8968D7DE0054}" srcId="{5FF65FBE-05F6-0641-A13F-3B149EE4C38F}" destId="{362645B8-B2A9-BA4E-8E75-877AACD5B030}" srcOrd="2" destOrd="0" parTransId="{3D03D204-9354-E747-BF37-3EA6BAC881B3}" sibTransId="{A87CA61C-357C-BD45-9188-01B5D86474B0}"/>
    <dgm:cxn modelId="{8BF279EA-B827-E04C-A1E0-022AF09AF7F3}" type="presOf" srcId="{4C2CAC95-53DC-0348-A156-8714B9187DE1}" destId="{52BD5FC2-08CD-ED42-84A0-55D6D5A544E7}" srcOrd="0" destOrd="0" presId="urn:microsoft.com/office/officeart/2005/8/layout/vList5"/>
    <dgm:cxn modelId="{0DB8B86A-F317-1847-B22D-9ADEB7F7BCA3}" srcId="{4C2CAC95-53DC-0348-A156-8714B9187DE1}" destId="{84EAB70B-33CE-2A41-A54C-7127351C659C}" srcOrd="0" destOrd="0" parTransId="{A36141E6-6F3F-0E45-90AD-AD6AFD46D6BE}" sibTransId="{1478ADE2-13D6-824B-94CA-C47DF71F8A95}"/>
    <dgm:cxn modelId="{1BD68DAB-2E1E-9041-922A-0A0C89F98BB9}" type="presOf" srcId="{C7130087-E54A-7745-93A5-80E7DC5FEBB8}" destId="{0C1B0EC3-67CD-5D4B-8478-9AD95790C1CE}" srcOrd="0" destOrd="0" presId="urn:microsoft.com/office/officeart/2005/8/layout/vList5"/>
    <dgm:cxn modelId="{11B97E23-0250-2340-8C2E-0ABE27CCACB6}" type="presOf" srcId="{2E8D107F-A4FB-774B-BD3A-17D95B7B934D}" destId="{0D0362D2-EBCF-F64A-A100-9C1A5F02BA74}" srcOrd="0" destOrd="0" presId="urn:microsoft.com/office/officeart/2005/8/layout/vList5"/>
    <dgm:cxn modelId="{DCD9596E-F30B-CC45-94F6-800ECF1BBB90}" type="presOf" srcId="{7FC0C3A8-1321-F24C-A26E-FB318975AC10}" destId="{54809566-5E6B-764F-809F-1CB16977227E}" srcOrd="0" destOrd="0" presId="urn:microsoft.com/office/officeart/2005/8/layout/vList5"/>
    <dgm:cxn modelId="{373C66BA-9542-5846-A5C7-22558BDA3AAA}" srcId="{12ADD953-B2D8-AB4F-86E3-87DB05D0B8E8}" destId="{7D184A09-8B0B-8745-AA08-0DDECFCA556F}" srcOrd="0" destOrd="0" parTransId="{A483B88A-217C-7640-8CB6-3523B7728709}" sibTransId="{007D3BFB-0A36-0641-9445-21BC1119ED62}"/>
    <dgm:cxn modelId="{F9F6A817-F404-8341-9C2B-53D6FDF6CDBF}" type="presOf" srcId="{12ADD953-B2D8-AB4F-86E3-87DB05D0B8E8}" destId="{89FB5D9F-3AFF-B149-B941-643C0A0A90F1}" srcOrd="0" destOrd="0" presId="urn:microsoft.com/office/officeart/2005/8/layout/vList5"/>
    <dgm:cxn modelId="{6B5C0930-0544-E646-A1EF-A9F5EC5FB3BE}" srcId="{C7130087-E54A-7745-93A5-80E7DC5FEBB8}" destId="{619707C7-3C62-A84A-AB96-350E03366442}" srcOrd="0" destOrd="0" parTransId="{AE5A367F-E3FE-9C48-B23F-307F2C649508}" sibTransId="{5A51B722-F02F-9F46-A435-17B4BA501B58}"/>
    <dgm:cxn modelId="{6533F4D2-CF39-1249-AD87-F152EC3FF7D8}" srcId="{5FF65FBE-05F6-0641-A13F-3B149EE4C38F}" destId="{C7130087-E54A-7745-93A5-80E7DC5FEBB8}" srcOrd="3" destOrd="0" parTransId="{5759F5DB-EDAD-094A-8CD7-8D9400DAE008}" sibTransId="{34996E50-E8E8-6D4F-A330-E1D595763168}"/>
    <dgm:cxn modelId="{ED86DF05-CA12-234A-A274-356640037D7E}" type="presOf" srcId="{84EAB70B-33CE-2A41-A54C-7127351C659C}" destId="{16669423-96E6-624E-B111-3D9609920C33}" srcOrd="0" destOrd="0" presId="urn:microsoft.com/office/officeart/2005/8/layout/vList5"/>
    <dgm:cxn modelId="{7B8D6F77-0F89-8A47-BCA3-B4B01B5293E0}" type="presParOf" srcId="{90918784-3673-2B49-A4C9-A938F3D360EB}" destId="{1C9B1D10-7346-7443-9121-A3BE6C6937F8}" srcOrd="0" destOrd="0" presId="urn:microsoft.com/office/officeart/2005/8/layout/vList5"/>
    <dgm:cxn modelId="{35C6F9B8-F98B-F646-B456-3B519E915AE2}" type="presParOf" srcId="{1C9B1D10-7346-7443-9121-A3BE6C6937F8}" destId="{52BD5FC2-08CD-ED42-84A0-55D6D5A544E7}" srcOrd="0" destOrd="0" presId="urn:microsoft.com/office/officeart/2005/8/layout/vList5"/>
    <dgm:cxn modelId="{D21F02B2-C707-3C40-B526-8D738F84C521}" type="presParOf" srcId="{1C9B1D10-7346-7443-9121-A3BE6C6937F8}" destId="{16669423-96E6-624E-B111-3D9609920C33}" srcOrd="1" destOrd="0" presId="urn:microsoft.com/office/officeart/2005/8/layout/vList5"/>
    <dgm:cxn modelId="{7969F99D-EF05-5E47-B107-985AED8F8B1C}" type="presParOf" srcId="{90918784-3673-2B49-A4C9-A938F3D360EB}" destId="{AE51109C-45F1-AC43-BA08-209FD05B1DDC}" srcOrd="1" destOrd="0" presId="urn:microsoft.com/office/officeart/2005/8/layout/vList5"/>
    <dgm:cxn modelId="{515C3429-96DC-6B45-AA87-6C5B2C0DD5ED}" type="presParOf" srcId="{90918784-3673-2B49-A4C9-A938F3D360EB}" destId="{5F74FAFE-FDD1-E74B-A20F-CA1FBF3E62B8}" srcOrd="2" destOrd="0" presId="urn:microsoft.com/office/officeart/2005/8/layout/vList5"/>
    <dgm:cxn modelId="{75413A15-A86E-8140-8FAA-38CE378A0CE4}" type="presParOf" srcId="{5F74FAFE-FDD1-E74B-A20F-CA1FBF3E62B8}" destId="{7B475ACD-9107-9D4E-A084-5416041724B5}" srcOrd="0" destOrd="0" presId="urn:microsoft.com/office/officeart/2005/8/layout/vList5"/>
    <dgm:cxn modelId="{42934FB1-E640-EA45-B701-87DFE0C41A79}" type="presParOf" srcId="{5F74FAFE-FDD1-E74B-A20F-CA1FBF3E62B8}" destId="{161CFFD3-C684-E040-87F5-C20E2542476C}" srcOrd="1" destOrd="0" presId="urn:microsoft.com/office/officeart/2005/8/layout/vList5"/>
    <dgm:cxn modelId="{18217190-EDC3-FC45-A0A5-968468BF69CC}" type="presParOf" srcId="{90918784-3673-2B49-A4C9-A938F3D360EB}" destId="{00D5FB38-0A1C-6440-BAAB-B5B6598CA084}" srcOrd="3" destOrd="0" presId="urn:microsoft.com/office/officeart/2005/8/layout/vList5"/>
    <dgm:cxn modelId="{D15082D1-7C96-5342-A541-4008515F724D}" type="presParOf" srcId="{90918784-3673-2B49-A4C9-A938F3D360EB}" destId="{E04AF6A0-328D-4742-84B8-50C5D4F34DA8}" srcOrd="4" destOrd="0" presId="urn:microsoft.com/office/officeart/2005/8/layout/vList5"/>
    <dgm:cxn modelId="{BA819406-FF89-BD44-B763-F519C3D622F8}" type="presParOf" srcId="{E04AF6A0-328D-4742-84B8-50C5D4F34DA8}" destId="{E6849309-D4E7-1547-96FC-D3AB9032455A}" srcOrd="0" destOrd="0" presId="urn:microsoft.com/office/officeart/2005/8/layout/vList5"/>
    <dgm:cxn modelId="{404AF64C-2CDA-6A47-B3AA-AE0C9F585768}" type="presParOf" srcId="{E04AF6A0-328D-4742-84B8-50C5D4F34DA8}" destId="{54809566-5E6B-764F-809F-1CB16977227E}" srcOrd="1" destOrd="0" presId="urn:microsoft.com/office/officeart/2005/8/layout/vList5"/>
    <dgm:cxn modelId="{7B51B92A-2F59-5049-9269-348744B0A5B9}" type="presParOf" srcId="{90918784-3673-2B49-A4C9-A938F3D360EB}" destId="{E3B2303C-3711-914B-B800-2CCF8DFB282E}" srcOrd="5" destOrd="0" presId="urn:microsoft.com/office/officeart/2005/8/layout/vList5"/>
    <dgm:cxn modelId="{1EF7284A-165E-3C4B-866E-446AD8E27F28}" type="presParOf" srcId="{90918784-3673-2B49-A4C9-A938F3D360EB}" destId="{C15F46FC-5179-7644-A1F7-B7BE823CB252}" srcOrd="6" destOrd="0" presId="urn:microsoft.com/office/officeart/2005/8/layout/vList5"/>
    <dgm:cxn modelId="{7F9D236D-91F6-2E4F-B661-A996731E616B}" type="presParOf" srcId="{C15F46FC-5179-7644-A1F7-B7BE823CB252}" destId="{0C1B0EC3-67CD-5D4B-8478-9AD95790C1CE}" srcOrd="0" destOrd="0" presId="urn:microsoft.com/office/officeart/2005/8/layout/vList5"/>
    <dgm:cxn modelId="{3CA72DF2-9FC9-C543-A51D-7767D31CEB71}" type="presParOf" srcId="{C15F46FC-5179-7644-A1F7-B7BE823CB252}" destId="{F9B109EB-8662-F640-BF6F-A8E90FC1033C}" srcOrd="1" destOrd="0" presId="urn:microsoft.com/office/officeart/2005/8/layout/vList5"/>
    <dgm:cxn modelId="{C7E70E52-210B-2045-957F-E647891DC8C0}" type="presParOf" srcId="{90918784-3673-2B49-A4C9-A938F3D360EB}" destId="{102E8C1B-E9B6-6E4E-B490-B3836992E1DA}" srcOrd="7" destOrd="0" presId="urn:microsoft.com/office/officeart/2005/8/layout/vList5"/>
    <dgm:cxn modelId="{13C6D19A-8CC2-4D44-AC54-466AB7D45928}" type="presParOf" srcId="{90918784-3673-2B49-A4C9-A938F3D360EB}" destId="{EC2F3772-A98C-6748-B57F-2094274A526E}" srcOrd="8" destOrd="0" presId="urn:microsoft.com/office/officeart/2005/8/layout/vList5"/>
    <dgm:cxn modelId="{ACC1E10B-8C6D-2646-BF35-6282BD94C63D}" type="presParOf" srcId="{EC2F3772-A98C-6748-B57F-2094274A526E}" destId="{0D0362D2-EBCF-F64A-A100-9C1A5F02BA74}" srcOrd="0" destOrd="0" presId="urn:microsoft.com/office/officeart/2005/8/layout/vList5"/>
    <dgm:cxn modelId="{1AD36635-772C-BB4C-905E-0EC250670F01}" type="presParOf" srcId="{EC2F3772-A98C-6748-B57F-2094274A526E}" destId="{AC7F9E20-7BD2-B648-8FAA-820F88B2139C}" srcOrd="1" destOrd="0" presId="urn:microsoft.com/office/officeart/2005/8/layout/vList5"/>
    <dgm:cxn modelId="{AA2832C6-E9DF-D74C-BC23-4F73DCE710C0}" type="presParOf" srcId="{90918784-3673-2B49-A4C9-A938F3D360EB}" destId="{636F33FE-31E1-7A44-BE93-B14EF511A667}" srcOrd="9" destOrd="0" presId="urn:microsoft.com/office/officeart/2005/8/layout/vList5"/>
    <dgm:cxn modelId="{D1EF7549-6F8B-FA46-B35B-F9E3CF5E60B4}" type="presParOf" srcId="{90918784-3673-2B49-A4C9-A938F3D360EB}" destId="{95B9637E-390D-4849-8DE9-66987568EF01}" srcOrd="10" destOrd="0" presId="urn:microsoft.com/office/officeart/2005/8/layout/vList5"/>
    <dgm:cxn modelId="{12AFD357-18EB-D649-87D6-80D44474DE21}" type="presParOf" srcId="{95B9637E-390D-4849-8DE9-66987568EF01}" destId="{89FB5D9F-3AFF-B149-B941-643C0A0A90F1}" srcOrd="0" destOrd="0" presId="urn:microsoft.com/office/officeart/2005/8/layout/vList5"/>
    <dgm:cxn modelId="{38B35A2C-A322-194F-BCCE-F229619DCE17}" type="presParOf" srcId="{95B9637E-390D-4849-8DE9-66987568EF01}" destId="{703A30C4-230D-084B-BDCF-598E053930C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4CAED7-4320-0D4D-A65A-4232A219EFE2}">
      <dsp:nvSpPr>
        <dsp:cNvPr id="0" name=""/>
        <dsp:cNvSpPr/>
      </dsp:nvSpPr>
      <dsp:spPr>
        <a:xfrm>
          <a:off x="3563384" y="2439078"/>
          <a:ext cx="1740559" cy="1740559"/>
        </a:xfrm>
        <a:prstGeom prst="ellipse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/>
            <a:t>Dati </a:t>
          </a:r>
          <a:r>
            <a:rPr lang="it-IT" sz="2100" kern="1200" dirty="0" err="1" smtClean="0"/>
            <a:t>real</a:t>
          </a:r>
          <a:r>
            <a:rPr lang="it-IT" sz="2100" kern="1200" dirty="0" smtClean="0"/>
            <a:t> </a:t>
          </a:r>
          <a:r>
            <a:rPr lang="it-IT" sz="2100" kern="1200" dirty="0" smtClean="0"/>
            <a:t>world - </a:t>
          </a:r>
          <a:r>
            <a:rPr lang="it-IT" sz="2100" kern="1200" dirty="0" err="1" smtClean="0"/>
            <a:t>Health</a:t>
          </a:r>
          <a:r>
            <a:rPr lang="it-IT" sz="2100" kern="1200" dirty="0" smtClean="0"/>
            <a:t> Systems</a:t>
          </a:r>
          <a:endParaRPr lang="it-IT" sz="2100" kern="1200" dirty="0"/>
        </a:p>
      </dsp:txBody>
      <dsp:txXfrm>
        <a:off x="3818283" y="2693977"/>
        <a:ext cx="1230761" cy="1230761"/>
      </dsp:txXfrm>
    </dsp:sp>
    <dsp:sp modelId="{041554D9-6EC5-7847-B474-7E5C1A221564}">
      <dsp:nvSpPr>
        <dsp:cNvPr id="0" name=""/>
        <dsp:cNvSpPr/>
      </dsp:nvSpPr>
      <dsp:spPr>
        <a:xfrm rot="16200000">
          <a:off x="4249310" y="1805781"/>
          <a:ext cx="368707" cy="5917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700" kern="1200"/>
        </a:p>
      </dsp:txBody>
      <dsp:txXfrm>
        <a:off x="4304616" y="1979445"/>
        <a:ext cx="258095" cy="355074"/>
      </dsp:txXfrm>
    </dsp:sp>
    <dsp:sp modelId="{81ADB79F-1DD8-8441-B584-4BA9AAC98A3A}">
      <dsp:nvSpPr>
        <dsp:cNvPr id="0" name=""/>
        <dsp:cNvSpPr/>
      </dsp:nvSpPr>
      <dsp:spPr>
        <a:xfrm>
          <a:off x="3563384" y="2844"/>
          <a:ext cx="1740559" cy="174055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smtClean="0"/>
            <a:t>I managed entry agreements (MEA)</a:t>
          </a:r>
          <a:endParaRPr lang="it-IT" sz="1900" kern="1200"/>
        </a:p>
      </dsp:txBody>
      <dsp:txXfrm>
        <a:off x="3818283" y="257743"/>
        <a:ext cx="1230761" cy="1230761"/>
      </dsp:txXfrm>
    </dsp:sp>
    <dsp:sp modelId="{DD7FBB93-D113-AA4A-9145-936595466A99}">
      <dsp:nvSpPr>
        <dsp:cNvPr id="0" name=""/>
        <dsp:cNvSpPr/>
      </dsp:nvSpPr>
      <dsp:spPr>
        <a:xfrm rot="1800000">
          <a:off x="5295193" y="3617304"/>
          <a:ext cx="368707" cy="5917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700" kern="1200"/>
        </a:p>
      </dsp:txBody>
      <dsp:txXfrm>
        <a:off x="5302603" y="3708009"/>
        <a:ext cx="258095" cy="355074"/>
      </dsp:txXfrm>
    </dsp:sp>
    <dsp:sp modelId="{FCD81272-158B-1548-BEA5-9A68077F0E2D}">
      <dsp:nvSpPr>
        <dsp:cNvPr id="0" name=""/>
        <dsp:cNvSpPr/>
      </dsp:nvSpPr>
      <dsp:spPr>
        <a:xfrm>
          <a:off x="5673224" y="3657195"/>
          <a:ext cx="1740559" cy="174055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smtClean="0"/>
            <a:t>Value based Pricing</a:t>
          </a:r>
          <a:endParaRPr lang="it-IT" sz="1900" kern="1200"/>
        </a:p>
      </dsp:txBody>
      <dsp:txXfrm>
        <a:off x="5928123" y="3912094"/>
        <a:ext cx="1230761" cy="1230761"/>
      </dsp:txXfrm>
    </dsp:sp>
    <dsp:sp modelId="{48B93F1D-C5E0-5B46-BA03-F4E1493F9C54}">
      <dsp:nvSpPr>
        <dsp:cNvPr id="0" name=""/>
        <dsp:cNvSpPr/>
      </dsp:nvSpPr>
      <dsp:spPr>
        <a:xfrm rot="9000000">
          <a:off x="3203426" y="3617304"/>
          <a:ext cx="368707" cy="5917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700" kern="1200"/>
        </a:p>
      </dsp:txBody>
      <dsp:txXfrm rot="10800000">
        <a:off x="3306628" y="3708009"/>
        <a:ext cx="258095" cy="355074"/>
      </dsp:txXfrm>
    </dsp:sp>
    <dsp:sp modelId="{EE534EDF-A240-FC4A-A081-C9537DAADF4A}">
      <dsp:nvSpPr>
        <dsp:cNvPr id="0" name=""/>
        <dsp:cNvSpPr/>
      </dsp:nvSpPr>
      <dsp:spPr>
        <a:xfrm>
          <a:off x="1453543" y="3657195"/>
          <a:ext cx="1740559" cy="174055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smtClean="0"/>
            <a:t>Adaptive licensing</a:t>
          </a:r>
          <a:endParaRPr lang="it-IT" sz="1900" kern="1200"/>
        </a:p>
      </dsp:txBody>
      <dsp:txXfrm>
        <a:off x="1708442" y="3912094"/>
        <a:ext cx="1230761" cy="12307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F6C024-BE31-4143-B21A-7632053D3025}">
      <dsp:nvSpPr>
        <dsp:cNvPr id="0" name=""/>
        <dsp:cNvSpPr/>
      </dsp:nvSpPr>
      <dsp:spPr>
        <a:xfrm>
          <a:off x="1415295" y="0"/>
          <a:ext cx="2036683" cy="1131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kern="1200" smtClean="0"/>
            <a:t>Adaptive licence</a:t>
          </a:r>
          <a:endParaRPr lang="it-IT" sz="2200" kern="1200"/>
        </a:p>
      </dsp:txBody>
      <dsp:txXfrm>
        <a:off x="1448435" y="33140"/>
        <a:ext cx="1970403" cy="1065210"/>
      </dsp:txXfrm>
    </dsp:sp>
    <dsp:sp modelId="{6B1518F8-64CA-3440-A165-9DC68FE94CA1}">
      <dsp:nvSpPr>
        <dsp:cNvPr id="0" name=""/>
        <dsp:cNvSpPr/>
      </dsp:nvSpPr>
      <dsp:spPr>
        <a:xfrm rot="5400000">
          <a:off x="2221482" y="1159778"/>
          <a:ext cx="424309" cy="5091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800" kern="1200"/>
        </a:p>
      </dsp:txBody>
      <dsp:txXfrm rot="-5400000">
        <a:off x="2280886" y="1202209"/>
        <a:ext cx="305502" cy="297016"/>
      </dsp:txXfrm>
    </dsp:sp>
    <dsp:sp modelId="{ECA6A9F0-A53C-AD47-AFE2-850D1B6E732F}">
      <dsp:nvSpPr>
        <dsp:cNvPr id="0" name=""/>
        <dsp:cNvSpPr/>
      </dsp:nvSpPr>
      <dsp:spPr>
        <a:xfrm>
          <a:off x="1415295" y="1697236"/>
          <a:ext cx="2036683" cy="1131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kern="1200" dirty="0" err="1" smtClean="0"/>
            <a:t>Adaptive</a:t>
          </a:r>
          <a:r>
            <a:rPr lang="it-IT" sz="2200" kern="1200" dirty="0" smtClean="0"/>
            <a:t> </a:t>
          </a:r>
          <a:r>
            <a:rPr lang="it-IT" sz="2200" kern="1200" dirty="0" err="1" smtClean="0"/>
            <a:t>price-riembursement</a:t>
          </a:r>
          <a:endParaRPr lang="it-IT" sz="2200" kern="1200" dirty="0"/>
        </a:p>
      </dsp:txBody>
      <dsp:txXfrm>
        <a:off x="1448435" y="1730376"/>
        <a:ext cx="1970403" cy="1065210"/>
      </dsp:txXfrm>
    </dsp:sp>
    <dsp:sp modelId="{1F901BAF-EDEF-7749-A3F9-BF2A934B8C5B}">
      <dsp:nvSpPr>
        <dsp:cNvPr id="0" name=""/>
        <dsp:cNvSpPr/>
      </dsp:nvSpPr>
      <dsp:spPr>
        <a:xfrm rot="5400000">
          <a:off x="2221482" y="2857014"/>
          <a:ext cx="424309" cy="5091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800" kern="1200"/>
        </a:p>
      </dsp:txBody>
      <dsp:txXfrm rot="-5400000">
        <a:off x="2280886" y="2899445"/>
        <a:ext cx="305502" cy="297016"/>
      </dsp:txXfrm>
    </dsp:sp>
    <dsp:sp modelId="{34B212A8-21A6-E14F-B54D-730F47AB272F}">
      <dsp:nvSpPr>
        <dsp:cNvPr id="0" name=""/>
        <dsp:cNvSpPr/>
      </dsp:nvSpPr>
      <dsp:spPr>
        <a:xfrm>
          <a:off x="1415295" y="3394472"/>
          <a:ext cx="2036683" cy="1131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200" kern="1200" dirty="0" err="1" smtClean="0"/>
            <a:t>Patient</a:t>
          </a:r>
          <a:r>
            <a:rPr lang="it-IT" sz="2200" kern="1200" dirty="0" smtClean="0"/>
            <a:t> </a:t>
          </a:r>
          <a:r>
            <a:rPr lang="it-IT" sz="2200" kern="1200" dirty="0" err="1" smtClean="0"/>
            <a:t>access</a:t>
          </a:r>
          <a:endParaRPr lang="it-IT" sz="2200" kern="1200" dirty="0"/>
        </a:p>
      </dsp:txBody>
      <dsp:txXfrm>
        <a:off x="1448435" y="3427612"/>
        <a:ext cx="1970403" cy="10652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669423-96E6-624E-B111-3D9609920C33}">
      <dsp:nvSpPr>
        <dsp:cNvPr id="0" name=""/>
        <dsp:cNvSpPr/>
      </dsp:nvSpPr>
      <dsp:spPr>
        <a:xfrm rot="5400000">
          <a:off x="5306625" y="-2270350"/>
          <a:ext cx="579005" cy="5266944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smtClean="0"/>
            <a:t>Safety, effectiveness, budget impact, CEA, ecc.)</a:t>
          </a:r>
          <a:endParaRPr lang="it-IT" sz="1600" kern="1200"/>
        </a:p>
      </dsp:txBody>
      <dsp:txXfrm rot="-5400000">
        <a:off x="2962656" y="101884"/>
        <a:ext cx="5238679" cy="522475"/>
      </dsp:txXfrm>
    </dsp:sp>
    <dsp:sp modelId="{52BD5FC2-08CD-ED42-84A0-55D6D5A544E7}">
      <dsp:nvSpPr>
        <dsp:cNvPr id="0" name=""/>
        <dsp:cNvSpPr/>
      </dsp:nvSpPr>
      <dsp:spPr>
        <a:xfrm>
          <a:off x="0" y="1243"/>
          <a:ext cx="2962656" cy="72375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smtClean="0"/>
            <a:t>Quali dimensioni della valutazione nel “mondo reale”? </a:t>
          </a:r>
          <a:endParaRPr lang="it-IT" sz="1600" kern="1200"/>
        </a:p>
      </dsp:txBody>
      <dsp:txXfrm>
        <a:off x="35331" y="36574"/>
        <a:ext cx="2891994" cy="653094"/>
      </dsp:txXfrm>
    </dsp:sp>
    <dsp:sp modelId="{161CFFD3-C684-E040-87F5-C20E2542476C}">
      <dsp:nvSpPr>
        <dsp:cNvPr id="0" name=""/>
        <dsp:cNvSpPr/>
      </dsp:nvSpPr>
      <dsp:spPr>
        <a:xfrm rot="5400000">
          <a:off x="5306625" y="-1510406"/>
          <a:ext cx="579005" cy="5266944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smtClean="0"/>
            <a:t>Dagli RCTs a… registri europei </a:t>
          </a:r>
          <a:endParaRPr lang="it-IT" sz="1600" kern="1200"/>
        </a:p>
      </dsp:txBody>
      <dsp:txXfrm rot="-5400000">
        <a:off x="2962656" y="861828"/>
        <a:ext cx="5238679" cy="522475"/>
      </dsp:txXfrm>
    </dsp:sp>
    <dsp:sp modelId="{7B475ACD-9107-9D4E-A084-5416041724B5}">
      <dsp:nvSpPr>
        <dsp:cNvPr id="0" name=""/>
        <dsp:cNvSpPr/>
      </dsp:nvSpPr>
      <dsp:spPr>
        <a:xfrm>
          <a:off x="0" y="761187"/>
          <a:ext cx="2962656" cy="72375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smtClean="0"/>
            <a:t>Quali studi? Quali evidenze?</a:t>
          </a:r>
          <a:endParaRPr lang="it-IT" sz="1600" kern="1200"/>
        </a:p>
      </dsp:txBody>
      <dsp:txXfrm>
        <a:off x="35331" y="796518"/>
        <a:ext cx="2891994" cy="653094"/>
      </dsp:txXfrm>
    </dsp:sp>
    <dsp:sp modelId="{54809566-5E6B-764F-809F-1CB16977227E}">
      <dsp:nvSpPr>
        <dsp:cNvPr id="0" name=""/>
        <dsp:cNvSpPr/>
      </dsp:nvSpPr>
      <dsp:spPr>
        <a:xfrm rot="5400000">
          <a:off x="5306625" y="-750462"/>
          <a:ext cx="579005" cy="5266944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smtClean="0"/>
            <a:t>Implicazioni istituzionali e legali (es. proprietà dei dati, consenso informato, ecc.)</a:t>
          </a:r>
          <a:endParaRPr lang="it-IT" sz="1600" kern="1200"/>
        </a:p>
      </dsp:txBody>
      <dsp:txXfrm rot="-5400000">
        <a:off x="2962656" y="1621772"/>
        <a:ext cx="5238679" cy="522475"/>
      </dsp:txXfrm>
    </dsp:sp>
    <dsp:sp modelId="{E6849309-D4E7-1547-96FC-D3AB9032455A}">
      <dsp:nvSpPr>
        <dsp:cNvPr id="0" name=""/>
        <dsp:cNvSpPr/>
      </dsp:nvSpPr>
      <dsp:spPr>
        <a:xfrm>
          <a:off x="0" y="1521131"/>
          <a:ext cx="2962656" cy="72375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smtClean="0"/>
            <a:t>Quando e quali dati devono essere disponibili?</a:t>
          </a:r>
          <a:endParaRPr lang="it-IT" sz="1600" kern="1200"/>
        </a:p>
      </dsp:txBody>
      <dsp:txXfrm>
        <a:off x="35331" y="1556462"/>
        <a:ext cx="2891994" cy="653094"/>
      </dsp:txXfrm>
    </dsp:sp>
    <dsp:sp modelId="{F9B109EB-8662-F640-BF6F-A8E90FC1033C}">
      <dsp:nvSpPr>
        <dsp:cNvPr id="0" name=""/>
        <dsp:cNvSpPr/>
      </dsp:nvSpPr>
      <dsp:spPr>
        <a:xfrm rot="5400000">
          <a:off x="5306625" y="9481"/>
          <a:ext cx="579005" cy="5266944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smtClean="0"/>
            <a:t>Dai “silos” ai processi, responsabilità dei professionisti, ecc.</a:t>
          </a:r>
          <a:endParaRPr lang="it-IT" sz="1600" kern="1200"/>
        </a:p>
      </dsp:txBody>
      <dsp:txXfrm rot="-5400000">
        <a:off x="2962656" y="2381716"/>
        <a:ext cx="5238679" cy="522475"/>
      </dsp:txXfrm>
    </dsp:sp>
    <dsp:sp modelId="{0C1B0EC3-67CD-5D4B-8478-9AD95790C1CE}">
      <dsp:nvSpPr>
        <dsp:cNvPr id="0" name=""/>
        <dsp:cNvSpPr/>
      </dsp:nvSpPr>
      <dsp:spPr>
        <a:xfrm>
          <a:off x="0" y="2281075"/>
          <a:ext cx="2962656" cy="72375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smtClean="0"/>
            <a:t>Quali effetti per l’organizzazione dei sistemi sanitari?</a:t>
          </a:r>
          <a:endParaRPr lang="it-IT" sz="1600" kern="1200"/>
        </a:p>
      </dsp:txBody>
      <dsp:txXfrm>
        <a:off x="35331" y="2316406"/>
        <a:ext cx="2891994" cy="653094"/>
      </dsp:txXfrm>
    </dsp:sp>
    <dsp:sp modelId="{AC7F9E20-7BD2-B648-8FAA-820F88B2139C}">
      <dsp:nvSpPr>
        <dsp:cNvPr id="0" name=""/>
        <dsp:cNvSpPr/>
      </dsp:nvSpPr>
      <dsp:spPr>
        <a:xfrm rot="5400000">
          <a:off x="5306625" y="769425"/>
          <a:ext cx="579005" cy="5266944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smtClean="0"/>
            <a:t>Staffetta o o “sci paralleo”?</a:t>
          </a:r>
          <a:endParaRPr lang="it-IT" sz="1600" kern="1200"/>
        </a:p>
      </dsp:txBody>
      <dsp:txXfrm rot="-5400000">
        <a:off x="2962656" y="3141660"/>
        <a:ext cx="5238679" cy="522475"/>
      </dsp:txXfrm>
    </dsp:sp>
    <dsp:sp modelId="{0D0362D2-EBCF-F64A-A100-9C1A5F02BA74}">
      <dsp:nvSpPr>
        <dsp:cNvPr id="0" name=""/>
        <dsp:cNvSpPr/>
      </dsp:nvSpPr>
      <dsp:spPr>
        <a:xfrm>
          <a:off x="0" y="3041019"/>
          <a:ext cx="2962656" cy="72375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smtClean="0"/>
            <a:t>Quale integrazione con l’HTA e i payers?</a:t>
          </a:r>
          <a:endParaRPr lang="it-IT" sz="1600" kern="1200"/>
        </a:p>
      </dsp:txBody>
      <dsp:txXfrm>
        <a:off x="35331" y="3076350"/>
        <a:ext cx="2891994" cy="653094"/>
      </dsp:txXfrm>
    </dsp:sp>
    <dsp:sp modelId="{703A30C4-230D-084B-BDCF-598E053930CC}">
      <dsp:nvSpPr>
        <dsp:cNvPr id="0" name=""/>
        <dsp:cNvSpPr/>
      </dsp:nvSpPr>
      <dsp:spPr>
        <a:xfrm rot="5400000">
          <a:off x="5306625" y="1529369"/>
          <a:ext cx="579005" cy="5266944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 smtClean="0"/>
            <a:t>Potenziale “</a:t>
          </a:r>
          <a:r>
            <a:rPr lang="it-IT" sz="1600" kern="1200" dirty="0" err="1" smtClean="0"/>
            <a:t>cost</a:t>
          </a:r>
          <a:r>
            <a:rPr lang="it-IT" sz="1600" kern="1200" dirty="0" smtClean="0"/>
            <a:t> </a:t>
          </a:r>
          <a:r>
            <a:rPr lang="it-IT" sz="1600" kern="1200" dirty="0" err="1" smtClean="0"/>
            <a:t>shifting</a:t>
          </a:r>
          <a:r>
            <a:rPr lang="it-IT" sz="1600" kern="1200" dirty="0" smtClean="0"/>
            <a:t>” dell’investimento</a:t>
          </a:r>
          <a:endParaRPr lang="it-IT" sz="1600" kern="1200" dirty="0"/>
        </a:p>
      </dsp:txBody>
      <dsp:txXfrm rot="-5400000">
        <a:off x="2962656" y="3901604"/>
        <a:ext cx="5238679" cy="522475"/>
      </dsp:txXfrm>
    </dsp:sp>
    <dsp:sp modelId="{89FB5D9F-3AFF-B149-B941-643C0A0A90F1}">
      <dsp:nvSpPr>
        <dsp:cNvPr id="0" name=""/>
        <dsp:cNvSpPr/>
      </dsp:nvSpPr>
      <dsp:spPr>
        <a:xfrm>
          <a:off x="0" y="3800963"/>
          <a:ext cx="2962656" cy="72375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smtClean="0"/>
            <a:t>Chi paga?</a:t>
          </a:r>
          <a:endParaRPr lang="it-IT" sz="1600" kern="1200"/>
        </a:p>
      </dsp:txBody>
      <dsp:txXfrm>
        <a:off x="35331" y="3836294"/>
        <a:ext cx="2891994" cy="6530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800C42B-E61A-4227-BA07-31A14BE102DF}" type="datetimeFigureOut">
              <a:rPr lang="it-IT" altLang="it-IT"/>
              <a:pPr>
                <a:defRPr/>
              </a:pPr>
              <a:t>18/02/16</a:t>
            </a:fld>
            <a:endParaRPr lang="it-IT" alt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5A5E627-3098-4290-90B8-3857CE29A332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656631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56AA8E7-778A-486F-A89E-C54A5BB54322}" type="datetimeFigureOut">
              <a:rPr lang="it-IT" altLang="it-IT"/>
              <a:pPr>
                <a:defRPr/>
              </a:pPr>
              <a:t>18/02/16</a:t>
            </a:fld>
            <a:endParaRPr lang="it-IT" alt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E95992A-D123-4D10-9B19-D47B17E08C83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894518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5B43F-AD95-4A81-9401-B35C760E941F}" type="datetime1">
              <a:rPr lang="it-IT" altLang="it-IT"/>
              <a:pPr>
                <a:defRPr/>
              </a:pPr>
              <a:t>18/02/16</a:t>
            </a:fld>
            <a:endParaRPr lang="it-IT" alt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BFC79-A515-4356-8E80-8675E1AB8652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39840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BD58A-DDC3-4D21-9FE1-C736001A7FEF}" type="datetime1">
              <a:rPr lang="it-IT" altLang="it-IT"/>
              <a:pPr>
                <a:defRPr/>
              </a:pPr>
              <a:t>18/02/16</a:t>
            </a:fld>
            <a:endParaRPr lang="it-IT" alt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4B633-08AF-43A1-AFC6-AE36D47ADF91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69489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363C2-A4D3-4970-BD74-20D3CB578FAE}" type="datetime1">
              <a:rPr lang="it-IT" altLang="it-IT"/>
              <a:pPr>
                <a:defRPr/>
              </a:pPr>
              <a:t>18/02/16</a:t>
            </a:fld>
            <a:endParaRPr lang="it-IT" alt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F6973-740B-44EB-8998-3F0EB1BB9791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9671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2FA8C-E613-4A2A-BA9C-46F66B0D9680}" type="datetime1">
              <a:rPr lang="it-IT" altLang="it-IT"/>
              <a:pPr>
                <a:defRPr/>
              </a:pPr>
              <a:t>18/02/16</a:t>
            </a:fld>
            <a:endParaRPr lang="it-IT" alt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2C8C6-316A-4BA2-95E8-40738BEDAB08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92484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5B56D-8BC6-4E17-925D-226686EBF929}" type="datetime1">
              <a:rPr lang="it-IT" altLang="it-IT"/>
              <a:pPr>
                <a:defRPr/>
              </a:pPr>
              <a:t>18/02/16</a:t>
            </a:fld>
            <a:endParaRPr lang="it-IT" alt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A7433-C063-4DDD-AFC8-8B5EE6C55788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06817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347DC-F275-46B5-A794-198EF9513019}" type="datetime1">
              <a:rPr lang="it-IT" altLang="it-IT"/>
              <a:pPr>
                <a:defRPr/>
              </a:pPr>
              <a:t>18/02/16</a:t>
            </a:fld>
            <a:endParaRPr lang="it-IT" alt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E9720-E97D-435A-AC32-E3B78236DFE9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66331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4C10F-4EC6-480C-9634-0A0B509FD5A7}" type="datetime1">
              <a:rPr lang="it-IT" altLang="it-IT"/>
              <a:pPr>
                <a:defRPr/>
              </a:pPr>
              <a:t>18/02/16</a:t>
            </a:fld>
            <a:endParaRPr lang="it-IT" alt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2B400-C2FD-4DDC-8557-6EF81D794B95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8460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6E214-4496-41D7-8FBE-85B724D3A40C}" type="datetime1">
              <a:rPr lang="it-IT" altLang="it-IT"/>
              <a:pPr>
                <a:defRPr/>
              </a:pPr>
              <a:t>18/02/16</a:t>
            </a:fld>
            <a:endParaRPr lang="it-IT" alt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6885C-910C-4933-B644-05BC44B65B80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2874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ACF51-54BB-46B9-A741-99D5744D9893}" type="datetime1">
              <a:rPr lang="it-IT" altLang="it-IT"/>
              <a:pPr>
                <a:defRPr/>
              </a:pPr>
              <a:t>18/02/16</a:t>
            </a:fld>
            <a:endParaRPr lang="it-IT" alt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CE396-3665-4088-AABD-A6AF588D9369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7726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B97BE-3334-4767-8093-3324985C8E67}" type="datetime1">
              <a:rPr lang="it-IT" altLang="it-IT"/>
              <a:pPr>
                <a:defRPr/>
              </a:pPr>
              <a:t>18/02/16</a:t>
            </a:fld>
            <a:endParaRPr lang="it-IT" alt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FFE24-AA68-4F6D-8836-F48F1284A4F6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92899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9E196-A733-4865-B3EF-3F2EE83EFF4E}" type="datetime1">
              <a:rPr lang="it-IT" altLang="it-IT"/>
              <a:pPr>
                <a:defRPr/>
              </a:pPr>
              <a:t>18/02/16</a:t>
            </a:fld>
            <a:endParaRPr lang="it-IT" alt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FB01A-98DA-4128-969D-5819B16CC2B4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91475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964827F-1D02-4906-837D-932F69167DDE}" type="datetime1">
              <a:rPr lang="it-IT" altLang="it-IT"/>
              <a:pPr>
                <a:defRPr/>
              </a:pPr>
              <a:t>18/02/16</a:t>
            </a:fld>
            <a:endParaRPr lang="it-IT" alt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D4D1F660-A865-44F7-AEB2-4882E15EB8CB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hyperlink" Target="http://www.ema.europa.eu/" TargetMode="External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diagramData" Target="../diagrams/data2.xml"/><Relationship Id="rId5" Type="http://schemas.openxmlformats.org/officeDocument/2006/relationships/diagramLayout" Target="../diagrams/layout2.xml"/><Relationship Id="rId6" Type="http://schemas.openxmlformats.org/officeDocument/2006/relationships/diagramQuickStyle" Target="../diagrams/quickStyle2.xml"/><Relationship Id="rId7" Type="http://schemas.openxmlformats.org/officeDocument/2006/relationships/diagramColors" Target="../diagrams/colors2.xml"/><Relationship Id="rId8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Line 12"/>
          <p:cNvSpPr>
            <a:spLocks noChangeShapeType="1"/>
          </p:cNvSpPr>
          <p:nvPr/>
        </p:nvSpPr>
        <p:spPr bwMode="auto">
          <a:xfrm>
            <a:off x="538163" y="2587625"/>
            <a:ext cx="6551612" cy="0"/>
          </a:xfrm>
          <a:prstGeom prst="line">
            <a:avLst/>
          </a:prstGeom>
          <a:noFill/>
          <a:ln w="3175">
            <a:solidFill>
              <a:srgbClr val="00253E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46800" rIns="0" bIns="46800" anchor="ctr">
            <a:spAutoFit/>
          </a:bodyPr>
          <a:lstStyle/>
          <a:p>
            <a:endParaRPr lang="it-IT"/>
          </a:p>
        </p:txBody>
      </p:sp>
      <p:sp>
        <p:nvSpPr>
          <p:cNvPr id="2051" name="Line 13"/>
          <p:cNvSpPr>
            <a:spLocks noChangeShapeType="1"/>
          </p:cNvSpPr>
          <p:nvPr/>
        </p:nvSpPr>
        <p:spPr bwMode="auto">
          <a:xfrm>
            <a:off x="539750" y="4191000"/>
            <a:ext cx="6550025" cy="0"/>
          </a:xfrm>
          <a:prstGeom prst="line">
            <a:avLst/>
          </a:prstGeom>
          <a:noFill/>
          <a:ln w="3175">
            <a:solidFill>
              <a:srgbClr val="00253E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46800" rIns="0" bIns="46800" anchor="ctr">
            <a:spAutoFit/>
          </a:bodyPr>
          <a:lstStyle/>
          <a:p>
            <a:endParaRPr lang="it-IT"/>
          </a:p>
        </p:txBody>
      </p:sp>
      <p:sp>
        <p:nvSpPr>
          <p:cNvPr id="2052" name="Rectangle 16"/>
          <p:cNvSpPr>
            <a:spLocks noGrp="1" noChangeArrowheads="1"/>
          </p:cNvSpPr>
          <p:nvPr>
            <p:ph type="ctrTitle"/>
          </p:nvPr>
        </p:nvSpPr>
        <p:spPr>
          <a:xfrm>
            <a:off x="539750" y="2895600"/>
            <a:ext cx="6550025" cy="1073150"/>
          </a:xfrm>
          <a:noFill/>
        </p:spPr>
        <p:txBody>
          <a:bodyPr/>
          <a:lstStyle/>
          <a:p>
            <a:pPr algn="l" eaLnBrk="1" hangingPunct="1"/>
            <a:r>
              <a:rPr lang="en-US" altLang="it-IT" sz="2800" b="1" dirty="0" err="1" smtClean="0">
                <a:ea typeface="ＭＳ Ｐゴシック" pitchFamily="34" charset="-128"/>
              </a:rPr>
              <a:t>Dall’adaptive</a:t>
            </a:r>
            <a:r>
              <a:rPr lang="en-US" altLang="it-IT" sz="2800" b="1" dirty="0" smtClean="0">
                <a:ea typeface="ＭＳ Ｐゴシック" pitchFamily="34" charset="-128"/>
              </a:rPr>
              <a:t> licensing </a:t>
            </a:r>
            <a:r>
              <a:rPr lang="en-US" altLang="it-IT" sz="2800" b="1" dirty="0" err="1" smtClean="0">
                <a:ea typeface="ＭＳ Ｐゴシック" pitchFamily="34" charset="-128"/>
              </a:rPr>
              <a:t>all’adaptive</a:t>
            </a:r>
            <a:r>
              <a:rPr lang="en-US" altLang="it-IT" sz="2800" b="1" dirty="0" smtClean="0">
                <a:ea typeface="ＭＳ Ｐゴシック" pitchFamily="34" charset="-128"/>
              </a:rPr>
              <a:t> </a:t>
            </a:r>
            <a:r>
              <a:rPr lang="en-US" altLang="it-IT" sz="2800" b="1" dirty="0">
                <a:ea typeface="ＭＳ Ｐゴシック" pitchFamily="34" charset="-128"/>
              </a:rPr>
              <a:t>reimbursement</a:t>
            </a:r>
            <a:endParaRPr lang="en-US" altLang="it-IT" sz="2800" b="1" dirty="0" smtClean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2053" name="Rectangle 17"/>
          <p:cNvSpPr txBox="1">
            <a:spLocks noChangeArrowheads="1"/>
          </p:cNvSpPr>
          <p:nvPr/>
        </p:nvSpPr>
        <p:spPr bwMode="auto">
          <a:xfrm>
            <a:off x="468313" y="4508500"/>
            <a:ext cx="5183187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buFont typeface="Arial" pitchFamily="34" charset="0"/>
              <a:buNone/>
            </a:pPr>
            <a:r>
              <a:rPr lang="it-IT" altLang="it-IT" sz="1800" dirty="0"/>
              <a:t>Prof. Americo Cicchetti</a:t>
            </a:r>
          </a:p>
          <a:p>
            <a:pPr>
              <a:buFont typeface="Arial" pitchFamily="34" charset="0"/>
              <a:buNone/>
            </a:pPr>
            <a:r>
              <a:rPr lang="en-US" altLang="it-IT" sz="1400" dirty="0" err="1"/>
              <a:t>Direttore</a:t>
            </a:r>
            <a:r>
              <a:rPr lang="en-US" altLang="it-IT" sz="1400" dirty="0"/>
              <a:t> </a:t>
            </a:r>
            <a:r>
              <a:rPr lang="en-US" altLang="it-IT" sz="1400" dirty="0" err="1"/>
              <a:t>dell’Alta</a:t>
            </a:r>
            <a:r>
              <a:rPr lang="en-US" altLang="it-IT" sz="1400" dirty="0"/>
              <a:t> </a:t>
            </a:r>
            <a:r>
              <a:rPr lang="en-US" altLang="it-IT" sz="1400" dirty="0" err="1"/>
              <a:t>Scuola</a:t>
            </a:r>
            <a:r>
              <a:rPr lang="en-US" altLang="it-IT" sz="1400" dirty="0"/>
              <a:t> di </a:t>
            </a:r>
            <a:r>
              <a:rPr lang="en-US" altLang="it-IT" sz="1400" dirty="0" err="1"/>
              <a:t>Manegement</a:t>
            </a:r>
            <a:r>
              <a:rPr lang="en-US" altLang="it-IT" sz="1400" dirty="0"/>
              <a:t> </a:t>
            </a:r>
            <a:r>
              <a:rPr lang="en-US" altLang="it-IT" sz="1400" dirty="0" err="1"/>
              <a:t>Sanitario</a:t>
            </a:r>
            <a:endParaRPr lang="it-IT" altLang="it-IT" sz="1400" dirty="0"/>
          </a:p>
          <a:p>
            <a:pPr>
              <a:buFont typeface="Arial" pitchFamily="34" charset="0"/>
              <a:buNone/>
            </a:pPr>
            <a:endParaRPr lang="it-IT" altLang="it-IT" sz="1400" dirty="0"/>
          </a:p>
          <a:p>
            <a:pPr>
              <a:buFont typeface="Arial" pitchFamily="34" charset="0"/>
              <a:buNone/>
            </a:pPr>
            <a:endParaRPr lang="it-IT" altLang="it-IT" sz="1400" dirty="0"/>
          </a:p>
          <a:p>
            <a:pPr>
              <a:buFont typeface="Arial" pitchFamily="34" charset="0"/>
              <a:buNone/>
            </a:pPr>
            <a:endParaRPr lang="it-IT" altLang="it-IT" sz="1400" dirty="0"/>
          </a:p>
          <a:p>
            <a:pPr>
              <a:buFont typeface="Arial" pitchFamily="34" charset="0"/>
              <a:buNone/>
            </a:pPr>
            <a:endParaRPr lang="it-IT" altLang="it-IT" sz="1400" dirty="0"/>
          </a:p>
          <a:p>
            <a:pPr>
              <a:buFont typeface="Arial" pitchFamily="34" charset="0"/>
              <a:buNone/>
            </a:pPr>
            <a:r>
              <a:rPr lang="it-IT" altLang="it-IT" sz="1400" dirty="0" smtClean="0"/>
              <a:t>Catania,  18 Febbraio </a:t>
            </a:r>
            <a:r>
              <a:rPr lang="en-US" altLang="it-IT" sz="1400" dirty="0" smtClean="0"/>
              <a:t>2016</a:t>
            </a:r>
            <a:endParaRPr lang="it-IT" altLang="it-IT" sz="1400" dirty="0"/>
          </a:p>
          <a:p>
            <a:pPr eaLnBrk="1" hangingPunct="1">
              <a:buFont typeface="Arial" pitchFamily="34" charset="0"/>
              <a:buNone/>
            </a:pPr>
            <a:endParaRPr lang="it-IT" altLang="it-IT" sz="1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olo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229600" cy="1143000"/>
          </a:xfrm>
        </p:spPr>
        <p:txBody>
          <a:bodyPr/>
          <a:lstStyle/>
          <a:p>
            <a:r>
              <a:rPr lang="it-IT" altLang="it-IT" sz="3600" smtClean="0">
                <a:ea typeface="ＭＳ Ｐゴシック" pitchFamily="34" charset="-128"/>
              </a:rPr>
              <a:t>Problematiche relative al settore farmaceutico in Italia</a:t>
            </a:r>
            <a:endParaRPr lang="en-US" altLang="it-IT" sz="3600" smtClean="0">
              <a:ea typeface="ＭＳ Ｐゴシック" pitchFamily="34" charset="-128"/>
            </a:endParaRPr>
          </a:p>
        </p:txBody>
      </p:sp>
      <p:sp>
        <p:nvSpPr>
          <p:cNvPr id="4099" name="Segnaposto contenuto 2"/>
          <p:cNvSpPr>
            <a:spLocks noGrp="1"/>
          </p:cNvSpPr>
          <p:nvPr>
            <p:ph idx="1"/>
          </p:nvPr>
        </p:nvSpPr>
        <p:spPr>
          <a:xfrm>
            <a:off x="442913" y="1711325"/>
            <a:ext cx="8229600" cy="4525963"/>
          </a:xfrm>
        </p:spPr>
        <p:txBody>
          <a:bodyPr/>
          <a:lstStyle/>
          <a:p>
            <a:pPr algn="just"/>
            <a:r>
              <a:rPr lang="it-IT" altLang="it-IT" sz="2000" dirty="0" smtClean="0">
                <a:ea typeface="ＭＳ Ｐゴシック" pitchFamily="34" charset="-128"/>
              </a:rPr>
              <a:t>La pipeline industriale è ricca di nuove soluzioni con un rilevante impatto potenziale sul budget;</a:t>
            </a:r>
          </a:p>
          <a:p>
            <a:pPr algn="just"/>
            <a:r>
              <a:rPr lang="it-IT" altLang="it-IT" sz="2000" dirty="0" smtClean="0">
                <a:ea typeface="ＭＳ Ｐゴシック" pitchFamily="34" charset="-128"/>
              </a:rPr>
              <a:t>I farmaci biotecnologici rappresentano oggi il 20% di quelli in commercio e il 50% di quelli in fase di sviluppo;</a:t>
            </a:r>
          </a:p>
          <a:p>
            <a:pPr algn="just"/>
            <a:r>
              <a:rPr lang="it-IT" altLang="it-IT" sz="2000" dirty="0" smtClean="0">
                <a:ea typeface="ＭＳ Ｐゴシック" pitchFamily="34" charset="-128"/>
              </a:rPr>
              <a:t>Prezzi dei medicinali più bassi del 15%-20% rispetto agli altri Paesi;</a:t>
            </a:r>
          </a:p>
          <a:p>
            <a:pPr algn="just"/>
            <a:r>
              <a:rPr lang="it-IT" altLang="it-IT" sz="2000" dirty="0" smtClean="0">
                <a:ea typeface="ＭＳ Ｐゴシック" pitchFamily="34" charset="-128"/>
              </a:rPr>
              <a:t>Dopo una prima ondata di generici ora siamo in “attesa” dei </a:t>
            </a:r>
            <a:r>
              <a:rPr lang="it-IT" altLang="it-IT" sz="2000" dirty="0" err="1" smtClean="0">
                <a:ea typeface="ＭＳ Ｐゴシック" pitchFamily="34" charset="-128"/>
              </a:rPr>
              <a:t>biosimilari</a:t>
            </a:r>
            <a:endParaRPr lang="it-IT" altLang="it-IT" sz="2000" dirty="0" smtClean="0">
              <a:ea typeface="ＭＳ Ｐゴシック" pitchFamily="34" charset="-128"/>
            </a:endParaRPr>
          </a:p>
          <a:p>
            <a:pPr algn="just"/>
            <a:r>
              <a:rPr lang="it-IT" altLang="it-IT" sz="2000" dirty="0" smtClean="0">
                <a:ea typeface="ＭＳ Ｐゴシック" pitchFamily="34" charset="-128"/>
              </a:rPr>
              <a:t>Sviluppo di schemi di pagamento condizionato;</a:t>
            </a:r>
          </a:p>
          <a:p>
            <a:pPr algn="just"/>
            <a:r>
              <a:rPr lang="en-US" altLang="it-IT" sz="2000" dirty="0" err="1" smtClean="0">
                <a:ea typeface="ＭＳ Ｐゴシック" pitchFamily="34" charset="-128"/>
              </a:rPr>
              <a:t>Necessità</a:t>
            </a:r>
            <a:r>
              <a:rPr lang="en-US" altLang="it-IT" sz="2000" dirty="0" smtClean="0">
                <a:ea typeface="ＭＳ Ｐゴシック" pitchFamily="34" charset="-128"/>
              </a:rPr>
              <a:t> di </a:t>
            </a:r>
            <a:r>
              <a:rPr lang="en-US" altLang="it-IT" sz="2000" dirty="0" err="1" smtClean="0">
                <a:ea typeface="ＭＳ Ｐゴシック" pitchFamily="34" charset="-128"/>
              </a:rPr>
              <a:t>metodi</a:t>
            </a:r>
            <a:r>
              <a:rPr lang="en-US" altLang="it-IT" sz="2000" dirty="0" smtClean="0">
                <a:ea typeface="ＭＳ Ｐゴシック" pitchFamily="34" charset="-128"/>
              </a:rPr>
              <a:t> per la </a:t>
            </a:r>
            <a:r>
              <a:rPr lang="en-US" altLang="it-IT" sz="2000" dirty="0" err="1" smtClean="0">
                <a:ea typeface="ＭＳ Ｐゴシック" pitchFamily="34" charset="-128"/>
              </a:rPr>
              <a:t>valutazione</a:t>
            </a:r>
            <a:r>
              <a:rPr lang="en-US" altLang="it-IT" sz="2000" dirty="0" smtClean="0">
                <a:ea typeface="ＭＳ Ｐゴシック" pitchFamily="34" charset="-128"/>
              </a:rPr>
              <a:t> </a:t>
            </a:r>
            <a:r>
              <a:rPr lang="en-US" altLang="it-IT" sz="2000" dirty="0" err="1" smtClean="0">
                <a:ea typeface="ＭＳ Ｐゴシック" pitchFamily="34" charset="-128"/>
              </a:rPr>
              <a:t>dell’innovazione</a:t>
            </a:r>
            <a:r>
              <a:rPr lang="en-US" altLang="it-IT" sz="2000" dirty="0" smtClean="0">
                <a:ea typeface="ＭＳ Ｐゴシック" pitchFamily="34" charset="-128"/>
              </a:rPr>
              <a:t>;</a:t>
            </a:r>
          </a:p>
          <a:p>
            <a:pPr algn="just"/>
            <a:r>
              <a:rPr lang="en-US" altLang="it-IT" sz="2000" dirty="0" err="1" smtClean="0">
                <a:ea typeface="ＭＳ Ｐゴシック" pitchFamily="34" charset="-128"/>
              </a:rPr>
              <a:t>Revisione</a:t>
            </a:r>
            <a:r>
              <a:rPr lang="en-US" altLang="it-IT" sz="2000" dirty="0" smtClean="0">
                <a:ea typeface="ＭＳ Ｐゴシック" pitchFamily="34" charset="-128"/>
              </a:rPr>
              <a:t> del </a:t>
            </a:r>
            <a:r>
              <a:rPr lang="en-US" altLang="it-IT" sz="2000" dirty="0" err="1" smtClean="0">
                <a:ea typeface="ＭＳ Ｐゴシック" pitchFamily="34" charset="-128"/>
              </a:rPr>
              <a:t>sistema</a:t>
            </a:r>
            <a:r>
              <a:rPr lang="en-US" altLang="it-IT" sz="2000" dirty="0" smtClean="0">
                <a:ea typeface="ＭＳ Ｐゴシック" pitchFamily="34" charset="-128"/>
              </a:rPr>
              <a:t> del </a:t>
            </a:r>
            <a:r>
              <a:rPr lang="en-US" altLang="it-IT" sz="2000" dirty="0" err="1" smtClean="0">
                <a:ea typeface="ＭＳ Ｐゴシック" pitchFamily="34" charset="-128"/>
              </a:rPr>
              <a:t>tetto</a:t>
            </a:r>
            <a:r>
              <a:rPr lang="en-US" altLang="it-IT" sz="2000" dirty="0" smtClean="0">
                <a:ea typeface="ＭＳ Ｐゴシック" pitchFamily="34" charset="-128"/>
              </a:rPr>
              <a:t> </a:t>
            </a:r>
            <a:r>
              <a:rPr lang="en-US" altLang="it-IT" sz="2000" dirty="0" err="1" smtClean="0">
                <a:ea typeface="ＭＳ Ｐゴシック" pitchFamily="34" charset="-128"/>
              </a:rPr>
              <a:t>globale</a:t>
            </a:r>
            <a:r>
              <a:rPr lang="en-US" altLang="it-IT" sz="2000" dirty="0" smtClean="0">
                <a:ea typeface="ＭＳ Ｐゴシック" pitchFamily="34" charset="-128"/>
              </a:rPr>
              <a:t>;</a:t>
            </a:r>
            <a:endParaRPr lang="en-US" altLang="ja-JP" sz="2000" dirty="0" smtClean="0">
              <a:ea typeface="ＭＳ Ｐゴシック" pitchFamily="34" charset="-128"/>
            </a:endParaRPr>
          </a:p>
          <a:p>
            <a:pPr algn="just"/>
            <a:r>
              <a:rPr lang="en-US" altLang="it-IT" sz="2000" dirty="0" smtClean="0">
                <a:ea typeface="ＭＳ Ｐゴシック" pitchFamily="34" charset="-128"/>
              </a:rPr>
              <a:t>La </a:t>
            </a:r>
            <a:r>
              <a:rPr lang="en-US" altLang="it-IT" sz="2000" dirty="0" err="1" smtClean="0">
                <a:ea typeface="ＭＳ Ｐゴシック" pitchFamily="34" charset="-128"/>
              </a:rPr>
              <a:t>sfida</a:t>
            </a:r>
            <a:r>
              <a:rPr lang="en-US" altLang="it-IT" sz="2000" dirty="0" smtClean="0">
                <a:ea typeface="ＭＳ Ｐゴシック" pitchFamily="34" charset="-128"/>
              </a:rPr>
              <a:t> </a:t>
            </a:r>
            <a:r>
              <a:rPr lang="en-US" altLang="it-IT" sz="2000" dirty="0" err="1" smtClean="0">
                <a:ea typeface="ＭＳ Ｐゴシック" pitchFamily="34" charset="-128"/>
              </a:rPr>
              <a:t>è</a:t>
            </a:r>
            <a:r>
              <a:rPr lang="en-US" altLang="it-IT" sz="2000" dirty="0" smtClean="0">
                <a:ea typeface="ＭＳ Ｐゴシック" pitchFamily="34" charset="-128"/>
              </a:rPr>
              <a:t> la </a:t>
            </a:r>
            <a:r>
              <a:rPr lang="en-US" altLang="it-IT" sz="2000" dirty="0" err="1" smtClean="0">
                <a:ea typeface="ＭＳ Ｐゴシック" pitchFamily="34" charset="-128"/>
              </a:rPr>
              <a:t>sostenibilità</a:t>
            </a:r>
            <a:r>
              <a:rPr lang="en-US" altLang="it-IT" sz="2000" dirty="0" smtClean="0">
                <a:ea typeface="ＭＳ Ｐゴシック" pitchFamily="34" charset="-128"/>
              </a:rPr>
              <a:t> del </a:t>
            </a:r>
            <a:r>
              <a:rPr lang="en-US" altLang="it-IT" sz="2000" dirty="0" err="1" smtClean="0">
                <a:ea typeface="ＭＳ Ｐゴシック" pitchFamily="34" charset="-128"/>
              </a:rPr>
              <a:t>sistema</a:t>
            </a:r>
            <a:endParaRPr lang="en-US" altLang="it-IT" sz="20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olo 1"/>
          <p:cNvSpPr txBox="1">
            <a:spLocks/>
          </p:cNvSpPr>
          <p:nvPr/>
        </p:nvSpPr>
        <p:spPr bwMode="auto">
          <a:xfrm>
            <a:off x="889000" y="414338"/>
            <a:ext cx="74279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4400"/>
              <a:t>Le sfide per il regolatorio e l’HTA nei farmaci</a:t>
            </a: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1981200" y="2781300"/>
            <a:ext cx="1511300" cy="431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Phase I / II</a:t>
            </a: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3492500" y="2781300"/>
            <a:ext cx="1727200" cy="431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Phase III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219700" y="2782888"/>
            <a:ext cx="1512888" cy="43021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Phase IV</a:t>
            </a: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H="1">
            <a:off x="5218113" y="2614613"/>
            <a:ext cx="1587" cy="13684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468313" y="4005263"/>
            <a:ext cx="5256212" cy="287337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Help and consultancy on innovation</a:t>
            </a: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635375" y="4292600"/>
            <a:ext cx="2089150" cy="288925"/>
          </a:xfrm>
          <a:prstGeom prst="roundRect">
            <a:avLst>
              <a:gd name="adj" fmla="val 16667"/>
            </a:avLst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Horizon Scanning</a:t>
            </a:r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4787900" y="4581525"/>
            <a:ext cx="3816350" cy="28733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Health Technology Assessment</a:t>
            </a: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5435600" y="3213100"/>
            <a:ext cx="1588" cy="10572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 flipV="1">
            <a:off x="5508625" y="3860800"/>
            <a:ext cx="1584325" cy="1905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4567238" y="2276475"/>
            <a:ext cx="1050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de-DE" altLang="it-IT" sz="1600" b="1">
                <a:latin typeface="Gill Sans MT" charset="0"/>
              </a:rPr>
              <a:t>Regulation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5478463" y="3424238"/>
            <a:ext cx="1487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de-DE" altLang="it-IT" sz="1600" b="1">
                <a:latin typeface="Gill Sans MT" charset="0"/>
              </a:rPr>
              <a:t>Reimbursement</a:t>
            </a: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 flipH="1" flipV="1">
            <a:off x="7235825" y="3860800"/>
            <a:ext cx="1439863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7472363" y="3446463"/>
            <a:ext cx="9604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de-DE" altLang="it-IT" sz="1600" b="1">
                <a:latin typeface="Gill Sans MT" charset="0"/>
              </a:rPr>
              <a:t>Delisting</a:t>
            </a:r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6443663" y="4294188"/>
            <a:ext cx="2160587" cy="287337"/>
          </a:xfrm>
          <a:prstGeom prst="roundRect">
            <a:avLst>
              <a:gd name="adj" fmla="val 16667"/>
            </a:avLst>
          </a:prstGeom>
          <a:solidFill>
            <a:srgbClr val="FF99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Disinvestment</a:t>
            </a:r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6732588" y="2781300"/>
            <a:ext cx="1944687" cy="431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Provision</a:t>
            </a: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 flipH="1">
            <a:off x="7164388" y="2636838"/>
            <a:ext cx="1587" cy="15843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6357938" y="2276475"/>
            <a:ext cx="16398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 b="1">
                <a:latin typeface="Gill Sans MT" charset="0"/>
              </a:rPr>
              <a:t>Post-introduction</a:t>
            </a:r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468313" y="2781300"/>
            <a:ext cx="1511300" cy="431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Innovation</a:t>
            </a:r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468313" y="3717925"/>
            <a:ext cx="2232025" cy="288925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Technology Prospection</a:t>
            </a:r>
          </a:p>
        </p:txBody>
      </p:sp>
      <p:sp>
        <p:nvSpPr>
          <p:cNvPr id="23" name="AutoShape 7"/>
          <p:cNvSpPr>
            <a:spLocks noChangeArrowheads="1"/>
          </p:cNvSpPr>
          <p:nvPr/>
        </p:nvSpPr>
        <p:spPr bwMode="auto">
          <a:xfrm>
            <a:off x="2700338" y="3717925"/>
            <a:ext cx="792162" cy="28733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Gap</a:t>
            </a:r>
          </a:p>
        </p:txBody>
      </p:sp>
      <p:sp>
        <p:nvSpPr>
          <p:cNvPr id="24" name="AutoShape 8"/>
          <p:cNvSpPr>
            <a:spLocks noChangeArrowheads="1"/>
          </p:cNvSpPr>
          <p:nvPr/>
        </p:nvSpPr>
        <p:spPr bwMode="auto">
          <a:xfrm>
            <a:off x="1908175" y="3282950"/>
            <a:ext cx="3240088" cy="36195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Regulatory bodies</a:t>
            </a:r>
          </a:p>
        </p:txBody>
      </p:sp>
      <p:grpSp>
        <p:nvGrpSpPr>
          <p:cNvPr id="2" name="Gruppo 1"/>
          <p:cNvGrpSpPr/>
          <p:nvPr/>
        </p:nvGrpSpPr>
        <p:grpSpPr>
          <a:xfrm>
            <a:off x="468313" y="5355432"/>
            <a:ext cx="8207375" cy="445292"/>
            <a:chOff x="468313" y="5355432"/>
            <a:chExt cx="8207375" cy="445292"/>
          </a:xfrm>
        </p:grpSpPr>
        <p:sp>
          <p:nvSpPr>
            <p:cNvPr id="25" name="AutoShape 5"/>
            <p:cNvSpPr>
              <a:spLocks noChangeArrowheads="1"/>
            </p:cNvSpPr>
            <p:nvPr/>
          </p:nvSpPr>
          <p:spPr bwMode="auto">
            <a:xfrm>
              <a:off x="468313" y="5370512"/>
              <a:ext cx="4749800" cy="430212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de-DE" altLang="it-IT" sz="1600" smtClean="0">
                  <a:latin typeface="Gill Sans MT" charset="0"/>
                </a:rPr>
                <a:t>RCTs</a:t>
              </a:r>
              <a:endParaRPr lang="de-DE" altLang="it-IT" sz="1600" dirty="0">
                <a:latin typeface="Gill Sans MT" charset="0"/>
              </a:endParaRPr>
            </a:p>
          </p:txBody>
        </p:sp>
        <p:sp>
          <p:nvSpPr>
            <p:cNvPr id="26" name="AutoShape 5"/>
            <p:cNvSpPr>
              <a:spLocks noChangeArrowheads="1"/>
            </p:cNvSpPr>
            <p:nvPr/>
          </p:nvSpPr>
          <p:spPr bwMode="auto">
            <a:xfrm>
              <a:off x="5292080" y="5355432"/>
              <a:ext cx="3383608" cy="430212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de-DE" altLang="it-IT" sz="1600" dirty="0" smtClean="0">
                  <a:latin typeface="Gill Sans MT" charset="0"/>
                </a:rPr>
                <a:t>Real </a:t>
              </a:r>
              <a:r>
                <a:rPr lang="de-DE" altLang="it-IT" sz="1600" dirty="0" err="1" smtClean="0">
                  <a:latin typeface="Gill Sans MT" charset="0"/>
                </a:rPr>
                <a:t>world</a:t>
              </a:r>
              <a:r>
                <a:rPr lang="de-DE" altLang="it-IT" sz="1600" dirty="0" smtClean="0">
                  <a:latin typeface="Gill Sans MT" charset="0"/>
                </a:rPr>
                <a:t> </a:t>
              </a:r>
              <a:r>
                <a:rPr lang="de-DE" altLang="it-IT" sz="1600" dirty="0" err="1" smtClean="0">
                  <a:latin typeface="Gill Sans MT" charset="0"/>
                </a:rPr>
                <a:t>evidence</a:t>
              </a:r>
              <a:r>
                <a:rPr lang="de-DE" altLang="it-IT" sz="1600" dirty="0" smtClean="0">
                  <a:latin typeface="Gill Sans MT" charset="0"/>
                </a:rPr>
                <a:t> </a:t>
              </a:r>
              <a:r>
                <a:rPr lang="de-DE" altLang="it-IT" sz="1600" dirty="0" err="1" smtClean="0">
                  <a:latin typeface="Gill Sans MT" charset="0"/>
                </a:rPr>
                <a:t>generation</a:t>
              </a:r>
              <a:endParaRPr lang="de-DE" altLang="it-IT" sz="1600" dirty="0">
                <a:latin typeface="Gill Sans M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721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92" accel="100000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92" accel="100000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20" dur="308" decel="100000"/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21" dur="308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22" dur="192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23" dur="308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24" dur="192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/>
      <p:bldP spid="16" grpId="0"/>
      <p:bldP spid="17" grpId="0" animBg="1"/>
      <p:bldP spid="19" grpId="0" animBg="1"/>
      <p:bldP spid="20" grpId="0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 txBox="1">
            <a:spLocks/>
          </p:cNvSpPr>
          <p:nvPr/>
        </p:nvSpPr>
        <p:spPr bwMode="auto">
          <a:xfrm>
            <a:off x="889000" y="414338"/>
            <a:ext cx="74279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4400"/>
              <a:t>Le sfide per il regolatorio e l’HTA nei farmaci</a:t>
            </a:r>
          </a:p>
        </p:txBody>
      </p:sp>
      <p:sp>
        <p:nvSpPr>
          <p:cNvPr id="5" name="Segnaposto contenuto 2"/>
          <p:cNvSpPr txBox="1">
            <a:spLocks/>
          </p:cNvSpPr>
          <p:nvPr/>
        </p:nvSpPr>
        <p:spPr bwMode="auto">
          <a:xfrm>
            <a:off x="457200" y="185578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just">
              <a:lnSpc>
                <a:spcPct val="80000"/>
              </a:lnSpc>
            </a:pPr>
            <a:r>
              <a:rPr lang="it-IT" altLang="it-IT" sz="2500" dirty="0"/>
              <a:t>Gestire l’incertezza</a:t>
            </a:r>
          </a:p>
          <a:p>
            <a:pPr lvl="1" algn="just">
              <a:lnSpc>
                <a:spcPct val="80000"/>
              </a:lnSpc>
            </a:pPr>
            <a:r>
              <a:rPr lang="it-IT" altLang="it-IT" sz="2200" dirty="0"/>
              <a:t>I </a:t>
            </a:r>
            <a:r>
              <a:rPr lang="it-IT" altLang="it-IT" sz="2200" dirty="0" err="1"/>
              <a:t>managed</a:t>
            </a:r>
            <a:r>
              <a:rPr lang="it-IT" altLang="it-IT" sz="2200" dirty="0"/>
              <a:t> entry </a:t>
            </a:r>
            <a:r>
              <a:rPr lang="it-IT" altLang="it-IT" sz="2200" dirty="0" err="1"/>
              <a:t>agreements</a:t>
            </a:r>
            <a:r>
              <a:rPr lang="it-IT" altLang="it-IT" sz="2200" dirty="0"/>
              <a:t> (MEA)</a:t>
            </a:r>
          </a:p>
          <a:p>
            <a:pPr algn="just">
              <a:lnSpc>
                <a:spcPct val="80000"/>
              </a:lnSpc>
            </a:pPr>
            <a:r>
              <a:rPr lang="it-IT" altLang="it-IT" sz="2500" dirty="0"/>
              <a:t>Pagare in base al “valore” (VBP)</a:t>
            </a:r>
          </a:p>
          <a:p>
            <a:pPr lvl="1" algn="just">
              <a:lnSpc>
                <a:spcPct val="80000"/>
              </a:lnSpc>
            </a:pPr>
            <a:r>
              <a:rPr lang="it-IT" altLang="it-IT" sz="2200" dirty="0"/>
              <a:t>Definire il valore (quali dimensioni?)</a:t>
            </a:r>
          </a:p>
          <a:p>
            <a:pPr lvl="1" algn="just">
              <a:lnSpc>
                <a:spcPct val="80000"/>
              </a:lnSpc>
            </a:pPr>
            <a:r>
              <a:rPr lang="it-IT" altLang="it-IT" sz="2200" dirty="0"/>
              <a:t>Misurare il valore (quali studi, quali evidenze, quali </a:t>
            </a:r>
            <a:r>
              <a:rPr lang="it-IT" altLang="it-IT" sz="2200" dirty="0" err="1" smtClean="0"/>
              <a:t>endpoints</a:t>
            </a:r>
            <a:r>
              <a:rPr lang="it-IT" altLang="it-IT" sz="2200" dirty="0" smtClean="0"/>
              <a:t>)</a:t>
            </a:r>
            <a:endParaRPr lang="it-IT" altLang="it-IT" sz="2200" dirty="0"/>
          </a:p>
          <a:p>
            <a:pPr lvl="1" algn="just">
              <a:lnSpc>
                <a:spcPct val="80000"/>
              </a:lnSpc>
            </a:pPr>
            <a:r>
              <a:rPr lang="it-IT" altLang="it-IT" sz="2200" dirty="0"/>
              <a:t>Decidere sulla base del valore (</a:t>
            </a:r>
            <a:r>
              <a:rPr lang="it-IT" altLang="it-IT" sz="2200" dirty="0" err="1"/>
              <a:t>scientific</a:t>
            </a:r>
            <a:r>
              <a:rPr lang="it-IT" altLang="it-IT" sz="2200" dirty="0"/>
              <a:t> </a:t>
            </a:r>
            <a:r>
              <a:rPr lang="it-IT" altLang="it-IT" sz="2200" dirty="0" err="1"/>
              <a:t>uncertainty</a:t>
            </a:r>
            <a:r>
              <a:rPr lang="it-IT" altLang="it-IT" sz="2200" dirty="0"/>
              <a:t>, </a:t>
            </a:r>
            <a:r>
              <a:rPr lang="it-IT" altLang="it-IT" sz="2200" dirty="0" err="1"/>
              <a:t>value</a:t>
            </a:r>
            <a:r>
              <a:rPr lang="it-IT" altLang="it-IT" sz="2200" dirty="0"/>
              <a:t> </a:t>
            </a:r>
            <a:r>
              <a:rPr lang="it-IT" altLang="it-IT" sz="2200" dirty="0" err="1"/>
              <a:t>judgements</a:t>
            </a:r>
            <a:r>
              <a:rPr lang="it-IT" altLang="it-IT" sz="2200" dirty="0"/>
              <a:t>; processi deliberativi o algoritmi; ruolo degli stakeholder, </a:t>
            </a:r>
            <a:r>
              <a:rPr lang="it-IT" altLang="it-IT" sz="2200" dirty="0" err="1"/>
              <a:t>thresholds</a:t>
            </a:r>
            <a:r>
              <a:rPr lang="it-IT" altLang="it-IT" sz="2200" dirty="0"/>
              <a:t>)</a:t>
            </a:r>
          </a:p>
          <a:p>
            <a:pPr algn="just">
              <a:lnSpc>
                <a:spcPct val="80000"/>
              </a:lnSpc>
            </a:pPr>
            <a:r>
              <a:rPr lang="it-IT" altLang="it-IT" sz="2500" dirty="0"/>
              <a:t>Accelerare introduzione di soluzioni di valore</a:t>
            </a:r>
          </a:p>
          <a:p>
            <a:pPr lvl="1" algn="just">
              <a:lnSpc>
                <a:spcPct val="80000"/>
              </a:lnSpc>
            </a:pPr>
            <a:r>
              <a:rPr lang="it-IT" altLang="it-IT" sz="2200" dirty="0" err="1"/>
              <a:t>Adaptive</a:t>
            </a:r>
            <a:r>
              <a:rPr lang="it-IT" altLang="it-IT" sz="2200" dirty="0"/>
              <a:t> </a:t>
            </a:r>
            <a:r>
              <a:rPr lang="it-IT" altLang="it-IT" sz="2200" dirty="0" err="1"/>
              <a:t>licensing</a:t>
            </a:r>
            <a:r>
              <a:rPr lang="it-IT" altLang="it-IT" sz="2200" dirty="0"/>
              <a:t> (</a:t>
            </a:r>
            <a:r>
              <a:rPr lang="it-IT" altLang="it-IT" sz="2200" dirty="0" err="1"/>
              <a:t>Eichler</a:t>
            </a:r>
            <a:r>
              <a:rPr lang="it-IT" altLang="it-IT" sz="2200" dirty="0"/>
              <a:t> et al., 2012)</a:t>
            </a:r>
          </a:p>
          <a:p>
            <a:pPr lvl="1" algn="just">
              <a:lnSpc>
                <a:spcPct val="80000"/>
              </a:lnSpc>
            </a:pPr>
            <a:r>
              <a:rPr lang="it-IT" altLang="it-IT" sz="2200" dirty="0"/>
              <a:t>Dal prodotto alla soluzione terapeutica (il processo)</a:t>
            </a:r>
          </a:p>
          <a:p>
            <a:pPr lvl="1" algn="just">
              <a:lnSpc>
                <a:spcPct val="80000"/>
              </a:lnSpc>
            </a:pPr>
            <a:r>
              <a:rPr lang="it-IT" altLang="it-IT" sz="2200" dirty="0"/>
              <a:t>Valutazione lungo il ciclo di vita (</a:t>
            </a:r>
            <a:r>
              <a:rPr lang="it-IT" altLang="it-IT" sz="2200" dirty="0" err="1"/>
              <a:t>coverage</a:t>
            </a:r>
            <a:r>
              <a:rPr lang="it-IT" altLang="it-IT" sz="2200" dirty="0"/>
              <a:t>, </a:t>
            </a:r>
            <a:r>
              <a:rPr lang="it-IT" altLang="it-IT" sz="2200" dirty="0" err="1"/>
              <a:t>renewal</a:t>
            </a:r>
            <a:r>
              <a:rPr lang="it-IT" altLang="it-IT" sz="2200" dirty="0"/>
              <a:t>, </a:t>
            </a:r>
            <a:r>
              <a:rPr lang="it-IT" altLang="it-IT" sz="2200" dirty="0" err="1"/>
              <a:t>withdrawal</a:t>
            </a:r>
            <a:r>
              <a:rPr lang="it-IT" altLang="it-IT" sz="2200" dirty="0"/>
              <a:t>)</a:t>
            </a:r>
          </a:p>
          <a:p>
            <a:pPr algn="just">
              <a:lnSpc>
                <a:spcPct val="80000"/>
              </a:lnSpc>
            </a:pPr>
            <a:endParaRPr lang="it-IT" altLang="it-IT" sz="2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olo 1"/>
          <p:cNvSpPr txBox="1">
            <a:spLocks/>
          </p:cNvSpPr>
          <p:nvPr/>
        </p:nvSpPr>
        <p:spPr bwMode="auto">
          <a:xfrm>
            <a:off x="889000" y="414338"/>
            <a:ext cx="74279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4400"/>
              <a:t>Le sfide per il regolatorio e l’HTA nei farmaci</a:t>
            </a:r>
          </a:p>
        </p:txBody>
      </p:sp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456693971"/>
              </p:ext>
            </p:extLst>
          </p:nvPr>
        </p:nvGraphicFramePr>
        <p:xfrm>
          <a:off x="107504" y="1268760"/>
          <a:ext cx="886732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07"/>
          <a:stretch/>
        </p:blipFill>
        <p:spPr bwMode="auto">
          <a:xfrm>
            <a:off x="107504" y="1401267"/>
            <a:ext cx="4140200" cy="2603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25" y="46038"/>
            <a:ext cx="6680200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664" y="3861048"/>
            <a:ext cx="5727700" cy="2933700"/>
          </a:xfrm>
          <a:prstGeom prst="rect">
            <a:avLst/>
          </a:prstGeom>
        </p:spPr>
      </p:pic>
      <p:pic>
        <p:nvPicPr>
          <p:cNvPr id="6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5" t="48732" r="1"/>
          <a:stretch/>
        </p:blipFill>
        <p:spPr bwMode="auto">
          <a:xfrm>
            <a:off x="4355977" y="1484784"/>
            <a:ext cx="4032447" cy="2617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0"/>
            <a:ext cx="3737278" cy="6858000"/>
          </a:xfrm>
          <a:prstGeom prst="rect">
            <a:avLst/>
          </a:prstGeom>
        </p:spPr>
      </p:pic>
      <p:sp>
        <p:nvSpPr>
          <p:cNvPr id="6" name="Segnaposto contenuto 2"/>
          <p:cNvSpPr txBox="1">
            <a:spLocks/>
          </p:cNvSpPr>
          <p:nvPr/>
        </p:nvSpPr>
        <p:spPr bwMode="auto">
          <a:xfrm>
            <a:off x="3491880" y="981075"/>
            <a:ext cx="5122912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indent="0" algn="just">
              <a:defRPr/>
            </a:pPr>
            <a:r>
              <a:rPr lang="en-US" sz="1800" dirty="0" smtClean="0">
                <a:latin typeface="+mn-lt"/>
              </a:rPr>
              <a:t>In </a:t>
            </a:r>
            <a:r>
              <a:rPr lang="en-US" sz="1800" dirty="0">
                <a:latin typeface="+mn-lt"/>
              </a:rPr>
              <a:t>June 2014, the Agency selected the first two </a:t>
            </a:r>
            <a:r>
              <a:rPr lang="en-US" sz="1800" dirty="0" smtClean="0">
                <a:latin typeface="+mn-lt"/>
              </a:rPr>
              <a:t>medicines. The criteria used to </a:t>
            </a:r>
            <a:r>
              <a:rPr lang="en-US" sz="1800" dirty="0">
                <a:latin typeface="+mn-lt"/>
              </a:rPr>
              <a:t>select promising candidates for the pilot project </a:t>
            </a:r>
            <a:r>
              <a:rPr lang="en-US" sz="1800" dirty="0" smtClean="0">
                <a:latin typeface="+mn-lt"/>
              </a:rPr>
              <a:t>include:</a:t>
            </a:r>
          </a:p>
          <a:p>
            <a:pPr marL="685800" algn="just">
              <a:buFont typeface="Arial" panose="020B0604020202020204" pitchFamily="34" charset="0"/>
              <a:buChar char="•"/>
              <a:defRPr/>
            </a:pPr>
            <a:r>
              <a:rPr lang="en-US" sz="1800" b="1" dirty="0" smtClean="0">
                <a:latin typeface="+mn-lt"/>
              </a:rPr>
              <a:t>unmet </a:t>
            </a:r>
            <a:r>
              <a:rPr lang="en-US" sz="1800" b="1" dirty="0">
                <a:latin typeface="+mn-lt"/>
              </a:rPr>
              <a:t>medical need </a:t>
            </a:r>
            <a:r>
              <a:rPr lang="en-US" sz="1800" dirty="0">
                <a:latin typeface="+mn-lt"/>
              </a:rPr>
              <a:t>of patients likely to be addressed by the </a:t>
            </a:r>
            <a:r>
              <a:rPr lang="en-US" sz="1800" dirty="0" smtClean="0">
                <a:latin typeface="+mn-lt"/>
              </a:rPr>
              <a:t>medicine;</a:t>
            </a:r>
          </a:p>
          <a:p>
            <a:pPr marL="685800" algn="just">
              <a:buFont typeface="Arial" panose="020B0604020202020204" pitchFamily="34" charset="0"/>
              <a:buChar char="•"/>
              <a:defRPr/>
            </a:pPr>
            <a:r>
              <a:rPr lang="en-US" sz="1800" b="1" dirty="0" smtClean="0">
                <a:latin typeface="+mn-lt"/>
              </a:rPr>
              <a:t>early </a:t>
            </a:r>
            <a:r>
              <a:rPr lang="en-US" sz="1800" b="1" dirty="0">
                <a:latin typeface="+mn-lt"/>
              </a:rPr>
              <a:t>stage of clinical development </a:t>
            </a:r>
            <a:r>
              <a:rPr lang="en-US" sz="1800" dirty="0">
                <a:latin typeface="+mn-lt"/>
              </a:rPr>
              <a:t>to enable actionable input from relevant </a:t>
            </a:r>
            <a:r>
              <a:rPr lang="en-US" sz="1800" dirty="0" smtClean="0">
                <a:latin typeface="+mn-lt"/>
              </a:rPr>
              <a:t>stakeholders;</a:t>
            </a:r>
          </a:p>
          <a:p>
            <a:pPr marL="685800" algn="just">
              <a:buFont typeface="Arial" panose="020B0604020202020204" pitchFamily="34" charset="0"/>
              <a:buChar char="•"/>
              <a:defRPr/>
            </a:pPr>
            <a:r>
              <a:rPr lang="en-US" sz="1800" b="1" dirty="0" smtClean="0">
                <a:latin typeface="+mn-lt"/>
              </a:rPr>
              <a:t>positive </a:t>
            </a:r>
            <a:r>
              <a:rPr lang="en-US" sz="1800" b="1" dirty="0">
                <a:latin typeface="+mn-lt"/>
              </a:rPr>
              <a:t>prospects </a:t>
            </a:r>
            <a:r>
              <a:rPr lang="en-US" sz="1800" dirty="0">
                <a:latin typeface="+mn-lt"/>
              </a:rPr>
              <a:t>that regulatory requirements for expansion from a restricted indication to broader populations can be fulfilled (in terms of population or use</a:t>
            </a:r>
            <a:r>
              <a:rPr lang="en-US" sz="1800" dirty="0" smtClean="0">
                <a:latin typeface="+mn-lt"/>
              </a:rPr>
              <a:t>);</a:t>
            </a:r>
          </a:p>
          <a:p>
            <a:pPr marL="685800" algn="just">
              <a:buFont typeface="Arial" panose="020B0604020202020204" pitchFamily="34" charset="0"/>
              <a:buChar char="•"/>
              <a:defRPr/>
            </a:pPr>
            <a:r>
              <a:rPr lang="en-US" sz="1800" b="1" dirty="0" smtClean="0">
                <a:latin typeface="+mn-lt"/>
              </a:rPr>
              <a:t>potential </a:t>
            </a:r>
            <a:r>
              <a:rPr lang="en-US" sz="1800" b="1" dirty="0">
                <a:latin typeface="+mn-lt"/>
              </a:rPr>
              <a:t>for use of real-world data </a:t>
            </a:r>
            <a:r>
              <a:rPr lang="en-US" sz="1800" dirty="0">
                <a:latin typeface="+mn-lt"/>
              </a:rPr>
              <a:t>to substitute or supplement data from </a:t>
            </a:r>
            <a:r>
              <a:rPr lang="en-US" sz="1800" dirty="0" err="1">
                <a:latin typeface="+mn-lt"/>
              </a:rPr>
              <a:t>randomised</a:t>
            </a:r>
            <a:r>
              <a:rPr lang="en-US" sz="1800" dirty="0">
                <a:latin typeface="+mn-lt"/>
              </a:rPr>
              <a:t> clinical trials in fulfilling requirements for the expansion</a:t>
            </a:r>
            <a:r>
              <a:rPr lang="en-US" sz="1800" dirty="0" smtClean="0">
                <a:latin typeface="+mn-lt"/>
              </a:rPr>
              <a:t>.</a:t>
            </a:r>
          </a:p>
          <a:p>
            <a:pPr marL="342900" lvl="1" indent="0" algn="just">
              <a:defRPr/>
            </a:pPr>
            <a:endParaRPr lang="en-US" sz="1200" dirty="0" smtClean="0">
              <a:latin typeface="+mn-lt"/>
              <a:hlinkClick r:id="rId4"/>
            </a:endParaRPr>
          </a:p>
          <a:p>
            <a:pPr marL="742950" lvl="2" indent="0" algn="just">
              <a:defRPr/>
            </a:pPr>
            <a:endParaRPr lang="en-US" sz="1400" dirty="0" smtClean="0">
              <a:latin typeface="+mn-lt"/>
              <a:hlinkClick r:id="rId4"/>
            </a:endParaRPr>
          </a:p>
          <a:p>
            <a:pPr marL="742950" lvl="2" indent="0" algn="just">
              <a:defRPr/>
            </a:pPr>
            <a:r>
              <a:rPr lang="en-US" sz="1400" dirty="0" smtClean="0">
                <a:latin typeface="+mn-lt"/>
                <a:hlinkClick r:id="rId4"/>
              </a:rPr>
              <a:t>http</a:t>
            </a:r>
            <a:r>
              <a:rPr lang="en-US" sz="1400" dirty="0">
                <a:latin typeface="+mn-lt"/>
                <a:hlinkClick r:id="rId4"/>
              </a:rPr>
              <a:t>://www.ema.europa.eu</a:t>
            </a:r>
            <a:r>
              <a:rPr lang="en-US" sz="1400" dirty="0">
                <a:latin typeface="+mn-lt"/>
              </a:rPr>
              <a:t> </a:t>
            </a:r>
            <a:endParaRPr lang="it-IT" sz="1400" dirty="0">
              <a:latin typeface="+mn-lt"/>
            </a:endParaRPr>
          </a:p>
          <a:p>
            <a:pPr marL="685800" algn="just">
              <a:buFont typeface="Arial" panose="020B0604020202020204" pitchFamily="34" charset="0"/>
              <a:buChar char="•"/>
              <a:defRPr/>
            </a:pPr>
            <a:endParaRPr lang="en-US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1"/>
          <p:cNvSpPr>
            <a:spLocks noGrp="1"/>
          </p:cNvSpPr>
          <p:nvPr>
            <p:ph type="title"/>
          </p:nvPr>
        </p:nvSpPr>
        <p:spPr>
          <a:xfrm>
            <a:off x="755650" y="188913"/>
            <a:ext cx="7426325" cy="1143000"/>
          </a:xfrm>
        </p:spPr>
        <p:txBody>
          <a:bodyPr/>
          <a:lstStyle/>
          <a:p>
            <a:r>
              <a:rPr lang="it-IT" altLang="it-IT" sz="3600" smtClean="0">
                <a:ea typeface="ＭＳ Ｐゴシック" pitchFamily="34" charset="-128"/>
              </a:rPr>
              <a:t>Dall’</a:t>
            </a:r>
            <a:r>
              <a:rPr lang="it-IT" altLang="ja-JP" sz="3600" smtClean="0">
                <a:ea typeface="ＭＳ Ｐゴシック" pitchFamily="34" charset="-128"/>
              </a:rPr>
              <a:t>Adaptive licensing agli </a:t>
            </a:r>
            <a:r>
              <a:rPr lang="it-IT" altLang="it-IT" sz="3600" smtClean="0">
                <a:ea typeface="ＭＳ Ｐゴシック" pitchFamily="34" charset="-128"/>
              </a:rPr>
              <a:t>“</a:t>
            </a:r>
            <a:r>
              <a:rPr lang="it-IT" altLang="ja-JP" sz="3600" smtClean="0">
                <a:ea typeface="ＭＳ Ｐゴシック" pitchFamily="34" charset="-128"/>
              </a:rPr>
              <a:t>adaptive patways</a:t>
            </a:r>
            <a:r>
              <a:rPr lang="it-IT" altLang="it-IT" sz="3600" smtClean="0">
                <a:ea typeface="ＭＳ Ｐゴシック" pitchFamily="34" charset="-128"/>
              </a:rPr>
              <a:t>”</a:t>
            </a:r>
            <a:r>
              <a:rPr lang="it-IT" altLang="ja-JP" sz="3600" smtClean="0">
                <a:ea typeface="ＭＳ Ｐゴシック" pitchFamily="34" charset="-128"/>
              </a:rPr>
              <a:t> (esperienze attuali)</a:t>
            </a:r>
            <a:endParaRPr lang="it-IT" altLang="it-IT" sz="3600" smtClean="0">
              <a:ea typeface="ＭＳ Ｐゴシック" pitchFamily="34" charset="-128"/>
            </a:endParaRPr>
          </a:p>
        </p:txBody>
      </p:sp>
      <p:sp>
        <p:nvSpPr>
          <p:cNvPr id="16387" name="Segnaposto contenuto 2"/>
          <p:cNvSpPr>
            <a:spLocks noGrp="1"/>
          </p:cNvSpPr>
          <p:nvPr>
            <p:ph idx="1"/>
          </p:nvPr>
        </p:nvSpPr>
        <p:spPr>
          <a:xfrm>
            <a:off x="457200" y="1711325"/>
            <a:ext cx="7786688" cy="4525963"/>
          </a:xfrm>
        </p:spPr>
        <p:txBody>
          <a:bodyPr/>
          <a:lstStyle/>
          <a:p>
            <a:pPr algn="just"/>
            <a:r>
              <a:rPr lang="en-US" altLang="it-IT" sz="2000" smtClean="0">
                <a:ea typeface="ＭＳ Ｐゴシック" pitchFamily="34" charset="-128"/>
              </a:rPr>
              <a:t>There are already several approaches to health technology regulation and reimbursement that harbor one or more key features of an adaptive approach. For regulators, these include: </a:t>
            </a:r>
          </a:p>
          <a:p>
            <a:pPr lvl="1" algn="just">
              <a:buFont typeface="Calibri" pitchFamily="34" charset="0"/>
              <a:buAutoNum type="arabicPeriod"/>
            </a:pPr>
            <a:r>
              <a:rPr lang="en-US" altLang="it-IT" sz="2000" b="1" smtClean="0">
                <a:ea typeface="ＭＳ Ｐゴシック" pitchFamily="34" charset="-128"/>
              </a:rPr>
              <a:t>conditional approval processes</a:t>
            </a:r>
            <a:r>
              <a:rPr lang="en-US" altLang="it-IT" sz="2000" smtClean="0">
                <a:ea typeface="ＭＳ Ｐゴシック" pitchFamily="34" charset="-128"/>
              </a:rPr>
              <a:t>, where a new technology is granted approval to license a product in a market conditionally on a promise or requirement to collect further evidence (</a:t>
            </a:r>
            <a:r>
              <a:rPr lang="en-US" altLang="it-IT" sz="2000" i="1" smtClean="0">
                <a:ea typeface="ＭＳ Ｐゴシック" pitchFamily="34" charset="-128"/>
              </a:rPr>
              <a:t>Accelerated approval</a:t>
            </a:r>
            <a:r>
              <a:rPr lang="en-US" altLang="it-IT" sz="2000" smtClean="0">
                <a:ea typeface="ＭＳ Ｐゴシック" pitchFamily="34" charset="-128"/>
              </a:rPr>
              <a:t> pathway dell’FDA basato su end-points surrogati); </a:t>
            </a:r>
          </a:p>
          <a:p>
            <a:pPr lvl="1" algn="just">
              <a:buFont typeface="Calibri" pitchFamily="34" charset="0"/>
              <a:buAutoNum type="arabicPeriod"/>
            </a:pPr>
            <a:r>
              <a:rPr lang="en-US" altLang="it-IT" sz="2000" b="1" smtClean="0">
                <a:ea typeface="ＭＳ Ｐゴシック" pitchFamily="34" charset="-128"/>
              </a:rPr>
              <a:t>priority approval</a:t>
            </a:r>
            <a:r>
              <a:rPr lang="en-US" altLang="it-IT" sz="2000" smtClean="0">
                <a:ea typeface="ＭＳ Ｐゴシック" pitchFamily="34" charset="-128"/>
              </a:rPr>
              <a:t>, where a technology of particular importance or need is given faster approval (</a:t>
            </a:r>
            <a:r>
              <a:rPr lang="en-US" altLang="it-IT" sz="2000" i="1" smtClean="0">
                <a:ea typeface="ＭＳ Ｐゴシック" pitchFamily="34" charset="-128"/>
              </a:rPr>
              <a:t>FDA “fast track”</a:t>
            </a:r>
            <a:r>
              <a:rPr lang="en-US" altLang="ja-JP" sz="2000" smtClean="0">
                <a:ea typeface="ＭＳ Ｐゴシック" pitchFamily="34" charset="-128"/>
              </a:rPr>
              <a:t>); </a:t>
            </a:r>
          </a:p>
          <a:p>
            <a:pPr lvl="1" algn="just">
              <a:buFont typeface="Calibri" pitchFamily="34" charset="0"/>
              <a:buAutoNum type="arabicPeriod"/>
            </a:pPr>
            <a:r>
              <a:rPr lang="en-US" altLang="it-IT" sz="2000" b="1" smtClean="0">
                <a:ea typeface="ＭＳ Ｐゴシック" pitchFamily="34" charset="-128"/>
              </a:rPr>
              <a:t>special approval</a:t>
            </a:r>
            <a:r>
              <a:rPr lang="en-US" altLang="it-IT" sz="2000" smtClean="0">
                <a:ea typeface="ＭＳ Ｐゴシック" pitchFamily="34" charset="-128"/>
              </a:rPr>
              <a:t>, where temporary or specific access to therapies is given to patients for drugs that do not have or are under consideration for marketing approval (</a:t>
            </a:r>
            <a:r>
              <a:rPr lang="en-US" altLang="it-IT" sz="2000" i="1" smtClean="0">
                <a:ea typeface="ＭＳ Ｐゴシック" pitchFamily="34" charset="-128"/>
              </a:rPr>
              <a:t>L. 648 in Italia; Autorisations Temporaires d’Utilisation</a:t>
            </a:r>
            <a:r>
              <a:rPr lang="it-IT" altLang="it-IT" sz="2000" i="1" smtClean="0">
                <a:ea typeface="ＭＳ Ｐゴシック" pitchFamily="34" charset="-128"/>
              </a:rPr>
              <a:t> in Francia, </a:t>
            </a:r>
            <a:r>
              <a:rPr lang="en-US" altLang="it-IT" sz="2000" i="1" smtClean="0">
                <a:ea typeface="ＭＳ Ｐゴシック" pitchFamily="34" charset="-128"/>
              </a:rPr>
              <a:t>Special Access Program in Canada</a:t>
            </a:r>
            <a:r>
              <a:rPr lang="en-US" altLang="it-IT" sz="2000" smtClean="0">
                <a:ea typeface="ＭＳ Ｐゴシック" pitchFamily="34" charset="-128"/>
              </a:rPr>
              <a:t>).</a:t>
            </a:r>
            <a:endParaRPr lang="it-IT" altLang="it-IT" sz="2000" smtClean="0">
              <a:ea typeface="ＭＳ Ｐゴシック" pitchFamily="34" charset="-128"/>
            </a:endParaRPr>
          </a:p>
          <a:p>
            <a:endParaRPr lang="it-IT" altLang="it-IT" sz="20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1"/>
          <p:cNvSpPr>
            <a:spLocks noGrp="1"/>
          </p:cNvSpPr>
          <p:nvPr>
            <p:ph type="title"/>
          </p:nvPr>
        </p:nvSpPr>
        <p:spPr>
          <a:xfrm>
            <a:off x="755650" y="188913"/>
            <a:ext cx="7426325" cy="1143000"/>
          </a:xfrm>
        </p:spPr>
        <p:txBody>
          <a:bodyPr/>
          <a:lstStyle/>
          <a:p>
            <a:r>
              <a:rPr lang="it-IT" altLang="it-IT" sz="3600" dirty="0" smtClean="0">
                <a:ea typeface="ＭＳ Ｐゴシック" pitchFamily="34" charset="-128"/>
              </a:rPr>
              <a:t>Considerazioni iniziali</a:t>
            </a:r>
          </a:p>
        </p:txBody>
      </p:sp>
      <p:sp>
        <p:nvSpPr>
          <p:cNvPr id="16387" name="Segnaposto contenuto 2"/>
          <p:cNvSpPr>
            <a:spLocks noGrp="1"/>
          </p:cNvSpPr>
          <p:nvPr>
            <p:ph idx="1"/>
          </p:nvPr>
        </p:nvSpPr>
        <p:spPr>
          <a:xfrm>
            <a:off x="457200" y="1711325"/>
            <a:ext cx="7786688" cy="4525963"/>
          </a:xfrm>
        </p:spPr>
        <p:txBody>
          <a:bodyPr/>
          <a:lstStyle/>
          <a:p>
            <a:pPr algn="just"/>
            <a:r>
              <a:rPr lang="it-IT" altLang="it-IT" sz="2000" dirty="0" smtClean="0">
                <a:ea typeface="ＭＳ Ｐゴシック" pitchFamily="34" charset="-128"/>
              </a:rPr>
              <a:t>L’approccio rivoluziona sostanzialmente il tradizionale modello </a:t>
            </a:r>
            <a:r>
              <a:rPr lang="it-IT" altLang="it-IT" sz="2000" dirty="0" err="1" smtClean="0">
                <a:ea typeface="ＭＳ Ｐゴシック" pitchFamily="34" charset="-128"/>
              </a:rPr>
              <a:t>regolatorio</a:t>
            </a:r>
            <a:r>
              <a:rPr lang="it-IT" altLang="it-IT" sz="2000" dirty="0" smtClean="0">
                <a:ea typeface="ＭＳ Ｐゴシック" pitchFamily="34" charset="-128"/>
              </a:rPr>
              <a:t>;</a:t>
            </a:r>
          </a:p>
          <a:p>
            <a:pPr algn="just"/>
            <a:r>
              <a:rPr lang="it-IT" altLang="it-IT" sz="2000" dirty="0" smtClean="0">
                <a:ea typeface="ＭＳ Ｐゴシック" pitchFamily="34" charset="-128"/>
              </a:rPr>
              <a:t>Assegna un ruolo chiave a nuove modalità di raccolta delle evidenze;</a:t>
            </a:r>
          </a:p>
          <a:p>
            <a:pPr algn="just"/>
            <a:r>
              <a:rPr lang="it-IT" altLang="it-IT" sz="2000" dirty="0" smtClean="0">
                <a:ea typeface="ＭＳ Ｐゴシック" pitchFamily="34" charset="-128"/>
              </a:rPr>
              <a:t>Implica una maggiore integrazione tra le attività </a:t>
            </a:r>
            <a:r>
              <a:rPr lang="it-IT" altLang="it-IT" sz="2000" dirty="0" err="1" smtClean="0">
                <a:ea typeface="ＭＳ Ｐゴシック" pitchFamily="34" charset="-128"/>
              </a:rPr>
              <a:t>regolatorie</a:t>
            </a:r>
            <a:r>
              <a:rPr lang="it-IT" altLang="it-IT" sz="2000" dirty="0" smtClean="0">
                <a:ea typeface="ＭＳ Ｐゴシック" pitchFamily="34" charset="-128"/>
              </a:rPr>
              <a:t> e le attività clinico-assistenziali dei sistemi sanitari;</a:t>
            </a:r>
          </a:p>
          <a:p>
            <a:pPr algn="just"/>
            <a:r>
              <a:rPr lang="it-IT" altLang="it-IT" sz="2000" dirty="0" smtClean="0">
                <a:ea typeface="ＭＳ Ｐゴシック" pitchFamily="34" charset="-128"/>
              </a:rPr>
              <a:t>La valutazione avviene lungo il ciclo di vita del prodotto e impone una forte sinergia con le attività di HTA riferite alle “terapie” (ruolo dei PDTA crescente);</a:t>
            </a:r>
          </a:p>
          <a:p>
            <a:pPr algn="just"/>
            <a:r>
              <a:rPr lang="it-IT" altLang="it-IT" sz="2000" dirty="0" smtClean="0">
                <a:ea typeface="ＭＳ Ｐゴシック" pitchFamily="34" charset="-128"/>
              </a:rPr>
              <a:t>Impone modifiche ai sistemi informativi sanitari;</a:t>
            </a:r>
          </a:p>
          <a:p>
            <a:pPr algn="just"/>
            <a:r>
              <a:rPr lang="it-IT" altLang="it-IT" sz="2000" dirty="0" smtClean="0">
                <a:ea typeface="ＭＳ Ｐゴシック" pitchFamily="34" charset="-128"/>
              </a:rPr>
              <a:t>Ridistribuisce i rischi finanziari tra l’industria e i </a:t>
            </a:r>
            <a:r>
              <a:rPr lang="it-IT" altLang="it-IT" sz="2000" dirty="0" err="1" smtClean="0">
                <a:ea typeface="ＭＳ Ｐゴシック" pitchFamily="34" charset="-128"/>
              </a:rPr>
              <a:t>payer</a:t>
            </a:r>
            <a:r>
              <a:rPr lang="it-IT" altLang="it-IT" sz="2000" dirty="0" smtClean="0">
                <a:ea typeface="ＭＳ Ｐゴシック" pitchFamily="34" charset="-128"/>
              </a:rPr>
              <a:t>;</a:t>
            </a:r>
          </a:p>
          <a:p>
            <a:pPr algn="just"/>
            <a:r>
              <a:rPr lang="it-IT" altLang="it-IT" sz="2000" dirty="0" smtClean="0">
                <a:ea typeface="ＭＳ Ｐゴシック" pitchFamily="34" charset="-128"/>
              </a:rPr>
              <a:t>Genera sfide sotto il profilo della sicurezza dei pazienti;</a:t>
            </a:r>
          </a:p>
          <a:p>
            <a:pPr algn="just"/>
            <a:r>
              <a:rPr lang="it-IT" altLang="it-IT" sz="2000" dirty="0" smtClean="0">
                <a:ea typeface="ＭＳ Ｐゴシック" pitchFamily="34" charset="-128"/>
              </a:rPr>
              <a:t>Viene incontro alle “speranze” dei pazienti;</a:t>
            </a:r>
          </a:p>
          <a:p>
            <a:pPr algn="just"/>
            <a:r>
              <a:rPr lang="it-IT" altLang="it-IT" sz="2000" dirty="0" smtClean="0">
                <a:ea typeface="ＭＳ Ｐゴシック" pitchFamily="34" charset="-128"/>
              </a:rPr>
              <a:t>…..</a:t>
            </a:r>
          </a:p>
          <a:p>
            <a:endParaRPr lang="it-IT" altLang="it-IT" sz="2000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296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/>
          <p:cNvSpPr>
            <a:spLocks noGrp="1"/>
          </p:cNvSpPr>
          <p:nvPr>
            <p:ph type="title"/>
          </p:nvPr>
        </p:nvSpPr>
        <p:spPr>
          <a:xfrm>
            <a:off x="755650" y="188913"/>
            <a:ext cx="7426325" cy="1143000"/>
          </a:xfrm>
        </p:spPr>
        <p:txBody>
          <a:bodyPr/>
          <a:lstStyle/>
          <a:p>
            <a:r>
              <a:rPr lang="it-IT" altLang="it-IT" sz="3600" smtClean="0">
                <a:ea typeface="ＭＳ Ｐゴシック" pitchFamily="34" charset="-128"/>
              </a:rPr>
              <a:t>Dall’</a:t>
            </a:r>
            <a:r>
              <a:rPr lang="it-IT" altLang="ja-JP" sz="3600" smtClean="0">
                <a:ea typeface="ＭＳ Ｐゴシック" pitchFamily="34" charset="-128"/>
              </a:rPr>
              <a:t>Adaptive licensing agli </a:t>
            </a:r>
            <a:r>
              <a:rPr lang="it-IT" altLang="it-IT" sz="3600" smtClean="0">
                <a:ea typeface="ＭＳ Ｐゴシック" pitchFamily="34" charset="-128"/>
              </a:rPr>
              <a:t>“</a:t>
            </a:r>
            <a:r>
              <a:rPr lang="it-IT" altLang="ja-JP" sz="3600" smtClean="0">
                <a:ea typeface="ＭＳ Ｐゴシック" pitchFamily="34" charset="-128"/>
              </a:rPr>
              <a:t>adaptive pathways</a:t>
            </a:r>
            <a:r>
              <a:rPr lang="it-IT" altLang="it-IT" sz="3600" smtClean="0">
                <a:ea typeface="ＭＳ Ｐゴシック" pitchFamily="34" charset="-128"/>
              </a:rPr>
              <a:t>”</a:t>
            </a:r>
            <a:r>
              <a:rPr lang="it-IT" altLang="ja-JP" sz="3600" smtClean="0">
                <a:ea typeface="ＭＳ Ｐゴシック" pitchFamily="34" charset="-128"/>
              </a:rPr>
              <a:t> (potential benefits)</a:t>
            </a:r>
            <a:endParaRPr lang="it-IT" altLang="it-IT" sz="3600" smtClean="0">
              <a:ea typeface="ＭＳ Ｐゴシック" pitchFamily="34" charset="-128"/>
            </a:endParaRPr>
          </a:p>
        </p:txBody>
      </p:sp>
      <p:sp>
        <p:nvSpPr>
          <p:cNvPr id="15363" name="Segnaposto contenuto 2"/>
          <p:cNvSpPr>
            <a:spLocks noGrp="1"/>
          </p:cNvSpPr>
          <p:nvPr>
            <p:ph idx="1"/>
          </p:nvPr>
        </p:nvSpPr>
        <p:spPr>
          <a:xfrm>
            <a:off x="457200" y="1495425"/>
            <a:ext cx="4546600" cy="4525963"/>
          </a:xfrm>
        </p:spPr>
        <p:txBody>
          <a:bodyPr/>
          <a:lstStyle/>
          <a:p>
            <a:pPr marL="231775" indent="-231775" algn="just"/>
            <a:r>
              <a:rPr lang="en-US" altLang="it-IT" sz="1400" b="1" dirty="0" smtClean="0">
                <a:ea typeface="ＭＳ Ｐゴシック" pitchFamily="34" charset="-128"/>
              </a:rPr>
              <a:t>Regulators  - </a:t>
            </a:r>
            <a:r>
              <a:rPr lang="en-US" altLang="it-IT" sz="1400" dirty="0" smtClean="0">
                <a:ea typeface="ＭＳ Ｐゴシック" pitchFamily="34" charset="-128"/>
              </a:rPr>
              <a:t>may provide a way to balance the dual (and potentially conflicting) role of regulators as gatekeepers and enablers by allowing a lifecycle approach to drug regulation;</a:t>
            </a:r>
          </a:p>
          <a:p>
            <a:pPr marL="231775" indent="-231775" algn="just"/>
            <a:r>
              <a:rPr lang="en-US" altLang="it-IT" sz="1400" b="1" dirty="0" smtClean="0">
                <a:ea typeface="ＭＳ Ｐゴシック" pitchFamily="34" charset="-128"/>
              </a:rPr>
              <a:t>Payers and HTA Bodies - </a:t>
            </a:r>
            <a:r>
              <a:rPr lang="en-US" altLang="it-IT" sz="1400" dirty="0" smtClean="0">
                <a:ea typeface="ＭＳ Ｐゴシック" pitchFamily="34" charset="-128"/>
              </a:rPr>
              <a:t>There is a potential for efficiency gains if the different information requirements from payers and regulators are merged through an adaptive approach. </a:t>
            </a:r>
          </a:p>
          <a:p>
            <a:pPr marL="231775" indent="-231775" algn="just"/>
            <a:r>
              <a:rPr lang="en-US" altLang="it-IT" sz="1400" b="1" dirty="0" smtClean="0">
                <a:ea typeface="ＭＳ Ｐゴシック" pitchFamily="34" charset="-128"/>
              </a:rPr>
              <a:t>Clinicians and Care Providers - </a:t>
            </a:r>
            <a:r>
              <a:rPr lang="en-US" altLang="it-IT" sz="1400" dirty="0" smtClean="0">
                <a:ea typeface="ＭＳ Ｐゴシック" pitchFamily="34" charset="-128"/>
              </a:rPr>
              <a:t>Adaptive approaches may allow for access to be linked more clearly to perceived clinical need and provide more choices for providers to help patients</a:t>
            </a:r>
            <a:r>
              <a:rPr lang="it-IT" altLang="it-IT" sz="1400" dirty="0" smtClean="0">
                <a:ea typeface="ＭＳ Ｐゴシック" pitchFamily="34" charset="-128"/>
              </a:rPr>
              <a:t> </a:t>
            </a:r>
          </a:p>
          <a:p>
            <a:pPr marL="231775" indent="-231775" algn="just"/>
            <a:r>
              <a:rPr lang="en-US" altLang="it-IT" sz="1400" b="1" dirty="0" smtClean="0">
                <a:ea typeface="ＭＳ Ｐゴシック" pitchFamily="34" charset="-128"/>
              </a:rPr>
              <a:t>Patients - </a:t>
            </a:r>
            <a:r>
              <a:rPr lang="en-US" altLang="it-IT" sz="1400" dirty="0" smtClean="0">
                <a:ea typeface="ＭＳ Ｐゴシック" pitchFamily="34" charset="-128"/>
              </a:rPr>
              <a:t>Earlier access and evolving information on benefits and harms arising from adaptive licensing would, in theory, allow for better-informed decisions to be made by patients about their care</a:t>
            </a:r>
            <a:r>
              <a:rPr lang="it-IT" altLang="it-IT" sz="1400" dirty="0" smtClean="0">
                <a:ea typeface="ＭＳ Ｐゴシック" pitchFamily="34" charset="-128"/>
              </a:rPr>
              <a:t> </a:t>
            </a:r>
          </a:p>
          <a:p>
            <a:pPr marL="231775" indent="-231775" algn="just"/>
            <a:r>
              <a:rPr lang="en-US" altLang="it-IT" sz="1400" b="1" dirty="0" smtClean="0">
                <a:ea typeface="ＭＳ Ｐゴシック" pitchFamily="34" charset="-128"/>
              </a:rPr>
              <a:t>Industry (Drug and Biologics) - </a:t>
            </a:r>
            <a:r>
              <a:rPr lang="en-US" altLang="it-IT" sz="1400" dirty="0" smtClean="0">
                <a:ea typeface="ＭＳ Ｐゴシック" pitchFamily="34" charset="-128"/>
              </a:rPr>
              <a:t>The combination of earlier market access, and insights on the products viability could reduce development costs and possibly speed up returns on investments for medicines.</a:t>
            </a:r>
            <a:r>
              <a:rPr lang="it-IT" altLang="it-IT" sz="1400" dirty="0" smtClean="0">
                <a:ea typeface="ＭＳ Ｐゴシック" pitchFamily="34" charset="-128"/>
              </a:rPr>
              <a:t> </a:t>
            </a:r>
          </a:p>
          <a:p>
            <a:endParaRPr lang="it-IT" altLang="it-IT" sz="1400" dirty="0" smtClean="0">
              <a:ea typeface="ＭＳ Ｐゴシック" pitchFamily="34" charset="-128"/>
            </a:endParaRPr>
          </a:p>
        </p:txBody>
      </p:sp>
      <p:pic>
        <p:nvPicPr>
          <p:cNvPr id="15364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475" y="1628800"/>
            <a:ext cx="3390900" cy="42925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/>
          <p:cNvSpPr>
            <a:spLocks noGrp="1"/>
          </p:cNvSpPr>
          <p:nvPr>
            <p:ph type="title"/>
          </p:nvPr>
        </p:nvSpPr>
        <p:spPr>
          <a:xfrm>
            <a:off x="755650" y="188913"/>
            <a:ext cx="7426325" cy="1143000"/>
          </a:xfrm>
        </p:spPr>
        <p:txBody>
          <a:bodyPr/>
          <a:lstStyle/>
          <a:p>
            <a:r>
              <a:rPr lang="it-IT" altLang="it-IT" sz="3600" dirty="0" smtClean="0">
                <a:ea typeface="ＭＳ Ｐゴシック" pitchFamily="34" charset="-128"/>
              </a:rPr>
              <a:t>Dall’</a:t>
            </a:r>
            <a:r>
              <a:rPr lang="it-IT" altLang="ja-JP" sz="3600" dirty="0" err="1" smtClean="0">
                <a:ea typeface="ＭＳ Ｐゴシック" pitchFamily="34" charset="-128"/>
              </a:rPr>
              <a:t>Adaptive</a:t>
            </a:r>
            <a:r>
              <a:rPr lang="it-IT" altLang="ja-JP" sz="3600" dirty="0" smtClean="0">
                <a:ea typeface="ＭＳ Ｐゴシック" pitchFamily="34" charset="-128"/>
              </a:rPr>
              <a:t> </a:t>
            </a:r>
            <a:r>
              <a:rPr lang="it-IT" altLang="ja-JP" sz="3600" dirty="0" err="1" smtClean="0">
                <a:ea typeface="ＭＳ Ｐゴシック" pitchFamily="34" charset="-128"/>
              </a:rPr>
              <a:t>licensing</a:t>
            </a:r>
            <a:r>
              <a:rPr lang="it-IT" altLang="ja-JP" sz="3600" dirty="0" smtClean="0">
                <a:ea typeface="ＭＳ Ｐゴシック" pitchFamily="34" charset="-128"/>
              </a:rPr>
              <a:t> agli </a:t>
            </a:r>
            <a:r>
              <a:rPr lang="it-IT" altLang="it-IT" sz="3600" dirty="0" smtClean="0">
                <a:ea typeface="ＭＳ Ｐゴシック" pitchFamily="34" charset="-128"/>
              </a:rPr>
              <a:t>“</a:t>
            </a:r>
            <a:r>
              <a:rPr lang="it-IT" altLang="ja-JP" sz="3600" dirty="0" err="1" smtClean="0">
                <a:ea typeface="ＭＳ Ｐゴシック" pitchFamily="34" charset="-128"/>
              </a:rPr>
              <a:t>adaptive</a:t>
            </a:r>
            <a:r>
              <a:rPr lang="it-IT" altLang="ja-JP" sz="3600" dirty="0" smtClean="0">
                <a:ea typeface="ＭＳ Ｐゴシック" pitchFamily="34" charset="-128"/>
              </a:rPr>
              <a:t> </a:t>
            </a:r>
            <a:r>
              <a:rPr lang="it-IT" altLang="ja-JP" sz="3600" dirty="0" err="1" smtClean="0">
                <a:ea typeface="ＭＳ Ｐゴシック" pitchFamily="34" charset="-128"/>
              </a:rPr>
              <a:t>pathways</a:t>
            </a:r>
            <a:r>
              <a:rPr lang="it-IT" altLang="it-IT" sz="3600" dirty="0" smtClean="0">
                <a:ea typeface="ＭＳ Ｐゴシック" pitchFamily="34" charset="-128"/>
              </a:rPr>
              <a:t>”</a:t>
            </a:r>
            <a:r>
              <a:rPr lang="it-IT" altLang="ja-JP" sz="3600" dirty="0" smtClean="0">
                <a:ea typeface="ＭＳ Ｐゴシック" pitchFamily="34" charset="-128"/>
              </a:rPr>
              <a:t> (un imperativo…)</a:t>
            </a:r>
            <a:endParaRPr lang="it-IT" altLang="it-IT" sz="3600" dirty="0" smtClean="0">
              <a:ea typeface="ＭＳ Ｐゴシック" pitchFamily="34" charset="-128"/>
            </a:endParaRPr>
          </a:p>
        </p:txBody>
      </p:sp>
      <p:pic>
        <p:nvPicPr>
          <p:cNvPr id="15364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00200"/>
            <a:ext cx="3711327" cy="4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Segnaposto contenuto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2971044"/>
              </p:ext>
            </p:extLst>
          </p:nvPr>
        </p:nvGraphicFramePr>
        <p:xfrm>
          <a:off x="457200" y="1600200"/>
          <a:ext cx="486727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7800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olo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7859216" cy="1143000"/>
          </a:xfrm>
        </p:spPr>
        <p:txBody>
          <a:bodyPr/>
          <a:lstStyle/>
          <a:p>
            <a:pPr algn="l"/>
            <a:r>
              <a:rPr lang="it-IT" altLang="it-IT" sz="3200" dirty="0" smtClean="0">
                <a:ea typeface="ＭＳ Ｐゴシック" pitchFamily="34" charset="-128"/>
              </a:rPr>
              <a:t>Dall’</a:t>
            </a:r>
            <a:r>
              <a:rPr lang="it-IT" altLang="it-IT" sz="3200" dirty="0" err="1">
                <a:ea typeface="ＭＳ Ｐゴシック" pitchFamily="34" charset="-128"/>
              </a:rPr>
              <a:t>a</a:t>
            </a:r>
            <a:r>
              <a:rPr lang="it-IT" altLang="ja-JP" sz="3200" dirty="0" err="1" smtClean="0">
                <a:ea typeface="ＭＳ Ｐゴシック" pitchFamily="34" charset="-128"/>
              </a:rPr>
              <a:t>daptive</a:t>
            </a:r>
            <a:r>
              <a:rPr lang="it-IT" altLang="ja-JP" sz="3200" dirty="0" smtClean="0">
                <a:ea typeface="ＭＳ Ｐゴシック" pitchFamily="34" charset="-128"/>
              </a:rPr>
              <a:t> </a:t>
            </a:r>
            <a:r>
              <a:rPr lang="it-IT" altLang="ja-JP" sz="3200" dirty="0" err="1" smtClean="0">
                <a:ea typeface="ＭＳ Ｐゴシック" pitchFamily="34" charset="-128"/>
              </a:rPr>
              <a:t>licensing</a:t>
            </a:r>
            <a:r>
              <a:rPr lang="it-IT" altLang="ja-JP" sz="3200" dirty="0" smtClean="0">
                <a:ea typeface="ＭＳ Ｐゴシック" pitchFamily="34" charset="-128"/>
              </a:rPr>
              <a:t> </a:t>
            </a:r>
            <a:r>
              <a:rPr lang="it-IT" altLang="ja-JP" sz="3200" dirty="0" smtClean="0">
                <a:ea typeface="ＭＳ Ｐゴシック" pitchFamily="34" charset="-128"/>
              </a:rPr>
              <a:t>al </a:t>
            </a:r>
            <a:r>
              <a:rPr lang="it-IT" altLang="ja-JP" sz="3200" dirty="0" err="1" smtClean="0">
                <a:ea typeface="ＭＳ Ｐゴシック" pitchFamily="34" charset="-128"/>
              </a:rPr>
              <a:t>dynamic</a:t>
            </a:r>
            <a:r>
              <a:rPr lang="it-IT" altLang="ja-JP" sz="3200" dirty="0" smtClean="0">
                <a:ea typeface="ＭＳ Ｐゴシック" pitchFamily="34" charset="-128"/>
              </a:rPr>
              <a:t> </a:t>
            </a:r>
            <a:r>
              <a:rPr lang="it-IT" altLang="ja-JP" sz="3200" dirty="0" err="1" smtClean="0">
                <a:ea typeface="ＭＳ Ｐゴシック" pitchFamily="34" charset="-128"/>
              </a:rPr>
              <a:t>price</a:t>
            </a:r>
            <a:r>
              <a:rPr lang="it-IT" altLang="ja-JP" sz="3200" dirty="0" smtClean="0">
                <a:ea typeface="ＭＳ Ｐゴシック" pitchFamily="34" charset="-128"/>
              </a:rPr>
              <a:t> and </a:t>
            </a:r>
            <a:r>
              <a:rPr lang="it-IT" altLang="ja-JP" sz="3200" dirty="0" err="1" smtClean="0">
                <a:ea typeface="ＭＳ Ｐゴシック" pitchFamily="34" charset="-128"/>
              </a:rPr>
              <a:t>reimbursement</a:t>
            </a:r>
            <a:r>
              <a:rPr lang="it-IT" altLang="ja-JP" sz="3200" dirty="0" smtClean="0">
                <a:ea typeface="ＭＳ Ｐゴシック" pitchFamily="34" charset="-128"/>
              </a:rPr>
              <a:t> (le sfide)</a:t>
            </a:r>
            <a:endParaRPr lang="it-IT" altLang="it-IT" sz="3200" dirty="0" smtClean="0">
              <a:ea typeface="ＭＳ Ｐゴシック" pitchFamily="34" charset="-128"/>
            </a:endParaRPr>
          </a:p>
        </p:txBody>
      </p:sp>
      <p:graphicFrame>
        <p:nvGraphicFramePr>
          <p:cNvPr id="2" name="Segnaposto contenut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959899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3600" dirty="0" smtClean="0">
                <a:ea typeface="ＭＳ Ｐゴシック" pitchFamily="34" charset="-128"/>
              </a:rPr>
              <a:t>Cosa servirebbe?</a:t>
            </a:r>
          </a:p>
        </p:txBody>
      </p:sp>
      <p:sp>
        <p:nvSpPr>
          <p:cNvPr id="28675" name="Segnaposto contenut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/>
          <a:lstStyle/>
          <a:p>
            <a:r>
              <a:rPr lang="it-IT" altLang="it-IT" b="1" dirty="0" err="1" smtClean="0">
                <a:solidFill>
                  <a:srgbClr val="00B050"/>
                </a:solidFill>
                <a:ea typeface="ＭＳ Ｐゴシック" pitchFamily="34" charset="-128"/>
              </a:rPr>
              <a:t>Early</a:t>
            </a:r>
            <a:r>
              <a:rPr lang="it-IT" altLang="it-IT" b="1" dirty="0" smtClean="0">
                <a:solidFill>
                  <a:srgbClr val="00B050"/>
                </a:solidFill>
                <a:ea typeface="ＭＳ Ｐゴシック" pitchFamily="34" charset="-128"/>
              </a:rPr>
              <a:t> </a:t>
            </a:r>
            <a:r>
              <a:rPr lang="it-IT" altLang="it-IT" b="1" dirty="0" err="1" smtClean="0">
                <a:solidFill>
                  <a:srgbClr val="00B050"/>
                </a:solidFill>
                <a:ea typeface="ＭＳ Ｐゴシック" pitchFamily="34" charset="-128"/>
              </a:rPr>
              <a:t>dialogue</a:t>
            </a:r>
            <a:endParaRPr lang="it-IT" altLang="it-IT" b="1" dirty="0" smtClean="0">
              <a:solidFill>
                <a:srgbClr val="00B050"/>
              </a:solidFill>
              <a:ea typeface="ＭＳ Ｐゴシック" pitchFamily="34" charset="-128"/>
            </a:endParaRPr>
          </a:p>
          <a:p>
            <a:r>
              <a:rPr lang="it-IT" altLang="it-IT" b="1" dirty="0" err="1" smtClean="0">
                <a:solidFill>
                  <a:srgbClr val="FFC000"/>
                </a:solidFill>
                <a:ea typeface="ＭＳ Ｐゴシック" pitchFamily="34" charset="-128"/>
              </a:rPr>
              <a:t>Evidence</a:t>
            </a:r>
            <a:r>
              <a:rPr lang="it-IT" altLang="it-IT" b="1" dirty="0" smtClean="0">
                <a:solidFill>
                  <a:srgbClr val="FFC000"/>
                </a:solidFill>
                <a:ea typeface="ＭＳ Ｐゴシック" pitchFamily="34" charset="-128"/>
              </a:rPr>
              <a:t> generation &amp; </a:t>
            </a:r>
            <a:r>
              <a:rPr lang="it-IT" altLang="it-IT" b="1" dirty="0" smtClean="0">
                <a:solidFill>
                  <a:srgbClr val="FFC000"/>
                </a:solidFill>
                <a:ea typeface="ＭＳ Ｐゴシック" pitchFamily="34" charset="-128"/>
              </a:rPr>
              <a:t>registri </a:t>
            </a:r>
            <a:r>
              <a:rPr lang="it-IT" altLang="it-IT" b="1" dirty="0">
                <a:solidFill>
                  <a:srgbClr val="FFC000"/>
                </a:solidFill>
                <a:ea typeface="ＭＳ Ｐゴシック" pitchFamily="34" charset="-128"/>
              </a:rPr>
              <a:t>e</a:t>
            </a:r>
            <a:r>
              <a:rPr lang="it-IT" altLang="it-IT" b="1" dirty="0" smtClean="0">
                <a:solidFill>
                  <a:srgbClr val="FFC000"/>
                </a:solidFill>
                <a:ea typeface="ＭＳ Ｐゴシック" pitchFamily="34" charset="-128"/>
              </a:rPr>
              <a:t>uropei </a:t>
            </a:r>
            <a:endParaRPr lang="it-IT" altLang="it-IT" b="1" dirty="0" smtClean="0">
              <a:solidFill>
                <a:srgbClr val="FFC000"/>
              </a:solidFill>
              <a:ea typeface="ＭＳ Ｐゴシック" pitchFamily="34" charset="-128"/>
            </a:endParaRPr>
          </a:p>
          <a:p>
            <a:r>
              <a:rPr lang="it-IT" altLang="it-IT" b="1" dirty="0">
                <a:solidFill>
                  <a:srgbClr val="FFC000"/>
                </a:solidFill>
                <a:ea typeface="ＭＳ Ｐゴシック" pitchFamily="34" charset="-128"/>
              </a:rPr>
              <a:t>Sviluppo dell’HTA post marketing (</a:t>
            </a:r>
            <a:r>
              <a:rPr lang="it-IT" altLang="it-IT" b="1" dirty="0" err="1">
                <a:solidFill>
                  <a:srgbClr val="FFC000"/>
                </a:solidFill>
                <a:ea typeface="ＭＳ Ｐゴシック" pitchFamily="34" charset="-128"/>
              </a:rPr>
              <a:t>EUNetHTA</a:t>
            </a:r>
            <a:r>
              <a:rPr lang="it-IT" altLang="it-IT" b="1" dirty="0">
                <a:solidFill>
                  <a:srgbClr val="FFC000"/>
                </a:solidFill>
                <a:ea typeface="ＭＳ Ｐゴシック" pitchFamily="34" charset="-128"/>
              </a:rPr>
              <a:t>)</a:t>
            </a:r>
          </a:p>
          <a:p>
            <a:r>
              <a:rPr lang="it-IT" altLang="it-IT" b="1" dirty="0" err="1" smtClean="0">
                <a:solidFill>
                  <a:schemeClr val="accent6">
                    <a:lumMod val="75000"/>
                  </a:schemeClr>
                </a:solidFill>
                <a:ea typeface="ＭＳ Ｐゴシック" pitchFamily="34" charset="-128"/>
              </a:rPr>
              <a:t>Managed</a:t>
            </a:r>
            <a:r>
              <a:rPr lang="it-IT" altLang="it-IT" b="1" dirty="0" smtClean="0">
                <a:solidFill>
                  <a:schemeClr val="accent6">
                    <a:lumMod val="75000"/>
                  </a:schemeClr>
                </a:solidFill>
                <a:ea typeface="ＭＳ Ｐゴシック" pitchFamily="34" charset="-128"/>
              </a:rPr>
              <a:t> entry </a:t>
            </a:r>
            <a:r>
              <a:rPr lang="it-IT" altLang="it-IT" b="1" dirty="0" err="1" smtClean="0">
                <a:solidFill>
                  <a:schemeClr val="accent6">
                    <a:lumMod val="75000"/>
                  </a:schemeClr>
                </a:solidFill>
                <a:ea typeface="ＭＳ Ｐゴシック" pitchFamily="34" charset="-128"/>
              </a:rPr>
              <a:t>schemes</a:t>
            </a:r>
            <a:r>
              <a:rPr lang="it-IT" altLang="it-IT" b="1" dirty="0" smtClean="0">
                <a:solidFill>
                  <a:schemeClr val="accent6">
                    <a:lumMod val="75000"/>
                  </a:schemeClr>
                </a:solidFill>
                <a:ea typeface="ＭＳ Ｐゴシック" pitchFamily="34" charset="-128"/>
              </a:rPr>
              <a:t> condivisi</a:t>
            </a:r>
          </a:p>
        </p:txBody>
      </p:sp>
    </p:spTree>
    <p:extLst>
      <p:ext uri="{BB962C8B-B14F-4D97-AF65-F5344CB8AC3E}">
        <p14:creationId xmlns:p14="http://schemas.microsoft.com/office/powerpoint/2010/main" val="34043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space réservé du texte 6"/>
          <p:cNvSpPr txBox="1">
            <a:spLocks/>
          </p:cNvSpPr>
          <p:nvPr/>
        </p:nvSpPr>
        <p:spPr>
          <a:xfrm>
            <a:off x="539750" y="1907165"/>
            <a:ext cx="8280722" cy="464741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fr-FR" sz="2400" dirty="0" smtClean="0"/>
              <a:t>Total </a:t>
            </a:r>
            <a:r>
              <a:rPr lang="fr-FR" sz="2400" dirty="0" err="1" smtClean="0"/>
              <a:t>number</a:t>
            </a:r>
            <a:r>
              <a:rPr lang="fr-FR" sz="2400" dirty="0" smtClean="0"/>
              <a:t> of </a:t>
            </a:r>
            <a:r>
              <a:rPr lang="fr-FR" sz="2400" dirty="0" err="1" smtClean="0"/>
              <a:t>EDs</a:t>
            </a:r>
            <a:r>
              <a:rPr lang="fr-FR" sz="2400" dirty="0" smtClean="0"/>
              <a:t>: 24 </a:t>
            </a:r>
            <a:r>
              <a:rPr lang="fr-FR" sz="2400" dirty="0" err="1" smtClean="0"/>
              <a:t>instead</a:t>
            </a:r>
            <a:r>
              <a:rPr lang="fr-FR" sz="2400" dirty="0" smtClean="0"/>
              <a:t> of the 4 </a:t>
            </a:r>
            <a:r>
              <a:rPr lang="fr-FR" sz="2400" dirty="0" err="1" smtClean="0"/>
              <a:t>initially</a:t>
            </a:r>
            <a:r>
              <a:rPr lang="fr-FR" sz="2400" dirty="0" smtClean="0"/>
              <a:t> </a:t>
            </a:r>
            <a:r>
              <a:rPr lang="fr-FR" sz="2400" dirty="0" err="1" smtClean="0"/>
              <a:t>planned</a:t>
            </a:r>
            <a:r>
              <a:rPr lang="fr-FR" sz="2400" dirty="0" smtClean="0"/>
              <a:t> in 2012</a:t>
            </a:r>
          </a:p>
          <a:p>
            <a:pPr marL="501750" lvl="1">
              <a:spcBef>
                <a:spcPts val="1800"/>
              </a:spcBef>
            </a:pPr>
            <a:r>
              <a:rPr lang="fr-FR" sz="2400" dirty="0" err="1" smtClean="0"/>
              <a:t>EUnetHTA</a:t>
            </a:r>
            <a:r>
              <a:rPr lang="fr-FR" sz="2400" dirty="0" smtClean="0"/>
              <a:t>: </a:t>
            </a:r>
            <a:br>
              <a:rPr lang="fr-FR" sz="2400" dirty="0" smtClean="0"/>
            </a:br>
            <a:r>
              <a:rPr lang="fr-FR" sz="2400" dirty="0" smtClean="0"/>
              <a:t>	2 on </a:t>
            </a:r>
            <a:r>
              <a:rPr lang="fr-FR" sz="2400" dirty="0" err="1" smtClean="0"/>
              <a:t>Medical</a:t>
            </a:r>
            <a:r>
              <a:rPr lang="fr-FR" sz="2400" dirty="0" smtClean="0"/>
              <a:t> </a:t>
            </a:r>
            <a:r>
              <a:rPr lang="fr-FR" sz="2400" dirty="0" err="1" smtClean="0"/>
              <a:t>Devices</a:t>
            </a: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	11 on </a:t>
            </a:r>
            <a:r>
              <a:rPr lang="fr-FR" sz="2400" dirty="0" err="1" smtClean="0"/>
              <a:t>drugs</a:t>
            </a:r>
            <a:r>
              <a:rPr lang="fr-FR" sz="2400" dirty="0" smtClean="0"/>
              <a:t> </a:t>
            </a:r>
            <a:r>
              <a:rPr lang="fr-FR" sz="2000" dirty="0" smtClean="0"/>
              <a:t>(no </a:t>
            </a:r>
            <a:r>
              <a:rPr lang="fr-FR" sz="2000" dirty="0" err="1" smtClean="0"/>
              <a:t>parallel</a:t>
            </a:r>
            <a:r>
              <a:rPr lang="fr-FR" sz="2000" dirty="0" smtClean="0"/>
              <a:t> </a:t>
            </a:r>
            <a:r>
              <a:rPr lang="fr-FR" sz="2000" dirty="0" err="1" smtClean="0"/>
              <a:t>with</a:t>
            </a:r>
            <a:r>
              <a:rPr lang="fr-FR" sz="2000" dirty="0" smtClean="0"/>
              <a:t> EMAEMA observer in </a:t>
            </a:r>
            <a:r>
              <a:rPr lang="fr-FR" sz="2000" dirty="0" err="1" smtClean="0"/>
              <a:t>some</a:t>
            </a:r>
            <a:r>
              <a:rPr lang="fr-FR" sz="2000" dirty="0" smtClean="0"/>
              <a:t>)</a:t>
            </a:r>
          </a:p>
          <a:p>
            <a:pPr marL="501750" lvl="1">
              <a:spcBef>
                <a:spcPts val="1800"/>
              </a:spcBef>
            </a:pPr>
            <a:r>
              <a:rPr lang="fr-FR" sz="2400" dirty="0" smtClean="0"/>
              <a:t>SEED: 	</a:t>
            </a:r>
            <a:br>
              <a:rPr lang="fr-FR" sz="2400" dirty="0" smtClean="0"/>
            </a:br>
            <a:r>
              <a:rPr lang="fr-FR" sz="2400" dirty="0" smtClean="0"/>
              <a:t>	3 on </a:t>
            </a:r>
            <a:r>
              <a:rPr lang="fr-FR" sz="2400" dirty="0" err="1" smtClean="0"/>
              <a:t>Medical</a:t>
            </a:r>
            <a:r>
              <a:rPr lang="fr-FR" sz="2400" dirty="0" smtClean="0"/>
              <a:t> </a:t>
            </a:r>
            <a:r>
              <a:rPr lang="fr-FR" sz="2400" dirty="0" err="1" smtClean="0"/>
              <a:t>Devices</a:t>
            </a:r>
            <a:r>
              <a:rPr lang="fr-FR" sz="2400" dirty="0" smtClean="0"/>
              <a:t> </a:t>
            </a:r>
            <a:br>
              <a:rPr lang="fr-FR" sz="2400" dirty="0" smtClean="0"/>
            </a:br>
            <a:r>
              <a:rPr lang="fr-FR" sz="2400" dirty="0" smtClean="0"/>
              <a:t>	8 on </a:t>
            </a:r>
            <a:r>
              <a:rPr lang="fr-FR" sz="2400" dirty="0" err="1" smtClean="0"/>
              <a:t>drugs</a:t>
            </a:r>
            <a:r>
              <a:rPr lang="fr-FR" sz="2400" dirty="0" smtClean="0"/>
              <a:t> (4 HTA </a:t>
            </a:r>
            <a:r>
              <a:rPr lang="fr-FR" sz="2400" dirty="0" err="1" smtClean="0"/>
              <a:t>only</a:t>
            </a:r>
            <a:r>
              <a:rPr lang="fr-FR" sz="2400" dirty="0" smtClean="0"/>
              <a:t>, 4 </a:t>
            </a:r>
            <a:r>
              <a:rPr lang="fr-FR" sz="2400" dirty="0" err="1" smtClean="0"/>
              <a:t>parallel</a:t>
            </a:r>
            <a:r>
              <a:rPr lang="fr-FR" sz="2400" dirty="0" smtClean="0"/>
              <a:t> EMA-SEED)</a:t>
            </a:r>
          </a:p>
          <a:p>
            <a:pPr marL="285750" indent="-285750"/>
            <a:endParaRPr lang="fr-FR" dirty="0" smtClean="0"/>
          </a:p>
          <a:p>
            <a:endParaRPr lang="fr-FR" dirty="0"/>
          </a:p>
        </p:txBody>
      </p:sp>
      <p:sp>
        <p:nvSpPr>
          <p:cNvPr id="38" name="Titre 3"/>
          <p:cNvSpPr>
            <a:spLocks noGrp="1"/>
          </p:cNvSpPr>
          <p:nvPr>
            <p:ph type="title"/>
          </p:nvPr>
        </p:nvSpPr>
        <p:spPr>
          <a:xfrm>
            <a:off x="540542" y="188641"/>
            <a:ext cx="8064700" cy="28803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Multi HTA </a:t>
            </a:r>
            <a:r>
              <a:rPr lang="fr-FR" dirty="0" err="1" smtClean="0"/>
              <a:t>Early</a:t>
            </a:r>
            <a:r>
              <a:rPr lang="fr-FR" dirty="0" smtClean="0"/>
              <a:t> Dialogues in EU-</a:t>
            </a:r>
            <a:r>
              <a:rPr lang="fr-FR" dirty="0" err="1" smtClean="0"/>
              <a:t>sponsored</a:t>
            </a:r>
            <a:r>
              <a:rPr lang="fr-FR" dirty="0" smtClean="0"/>
              <a:t> </a:t>
            </a:r>
            <a:r>
              <a:rPr lang="fr-FR" dirty="0" err="1" smtClean="0"/>
              <a:t>projects</a:t>
            </a:r>
            <a:r>
              <a:rPr lang="fr-FR" dirty="0" smtClean="0"/>
              <a:t> 2012 - 2015</a:t>
            </a:r>
            <a:endParaRPr lang="fr-FR" dirty="0"/>
          </a:p>
        </p:txBody>
      </p:sp>
      <p:sp>
        <p:nvSpPr>
          <p:cNvPr id="39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7884368" y="6400800"/>
            <a:ext cx="1143000" cy="457200"/>
          </a:xfrm>
          <a:prstGeom prst="rect">
            <a:avLst/>
          </a:prstGeom>
        </p:spPr>
        <p:txBody>
          <a:bodyPr/>
          <a:lstStyle/>
          <a:p>
            <a:fld id="{1E4993A5-71AC-4FC9-BA31-3E15C92EC108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781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 txBox="1">
            <a:spLocks/>
          </p:cNvSpPr>
          <p:nvPr/>
        </p:nvSpPr>
        <p:spPr>
          <a:xfrm>
            <a:off x="1642821" y="1332532"/>
            <a:ext cx="7321667" cy="64735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000" indent="-285750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dirty="0" smtClean="0"/>
              <a:t>2 preparatory early dialogues</a:t>
            </a:r>
          </a:p>
          <a:p>
            <a:pPr marL="396000" indent="-285750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dirty="0" smtClean="0"/>
              <a:t>ED procedure drafted for JA2</a:t>
            </a:r>
            <a:endParaRPr lang="en-US" sz="2000" dirty="0"/>
          </a:p>
        </p:txBody>
      </p:sp>
      <p:grpSp>
        <p:nvGrpSpPr>
          <p:cNvPr id="6" name="Groupe 19"/>
          <p:cNvGrpSpPr/>
          <p:nvPr/>
        </p:nvGrpSpPr>
        <p:grpSpPr>
          <a:xfrm>
            <a:off x="806351" y="1052736"/>
            <a:ext cx="719860" cy="1022850"/>
            <a:chOff x="762242" y="341615"/>
            <a:chExt cx="719860" cy="1022850"/>
          </a:xfrm>
        </p:grpSpPr>
        <p:sp>
          <p:nvSpPr>
            <p:cNvPr id="7" name="Chevron 12"/>
            <p:cNvSpPr/>
            <p:nvPr/>
          </p:nvSpPr>
          <p:spPr>
            <a:xfrm rot="5400000">
              <a:off x="610747" y="493110"/>
              <a:ext cx="1022850" cy="719860"/>
            </a:xfrm>
            <a:prstGeom prst="chevron">
              <a:avLst/>
            </a:prstGeom>
            <a:solidFill>
              <a:srgbClr val="FF9933"/>
            </a:solidFill>
            <a:ln w="6350"/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Chevron 4"/>
            <p:cNvSpPr/>
            <p:nvPr/>
          </p:nvSpPr>
          <p:spPr>
            <a:xfrm>
              <a:off x="762242" y="699613"/>
              <a:ext cx="719860" cy="306855"/>
            </a:xfrm>
            <a:prstGeom prst="rect">
              <a:avLst/>
            </a:prstGeom>
            <a:solidFill>
              <a:srgbClr val="FF9933"/>
            </a:solidFill>
            <a:ln w="635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algn="ctr" defTabSz="800100" fontAlgn="auto">
                <a:lnSpc>
                  <a:spcPct val="90000"/>
                </a:lnSpc>
                <a:spcAft>
                  <a:spcPct val="35000"/>
                </a:spcAft>
              </a:pPr>
              <a:r>
                <a:rPr lang="en-US" sz="1800" dirty="0">
                  <a:solidFill>
                    <a:prstClr val="white"/>
                  </a:solidFill>
                </a:rPr>
                <a:t>JA1</a:t>
              </a:r>
            </a:p>
          </p:txBody>
        </p:sp>
      </p:grpSp>
      <p:pic>
        <p:nvPicPr>
          <p:cNvPr id="9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36" y="1248353"/>
            <a:ext cx="621741" cy="463258"/>
          </a:xfrm>
          <a:prstGeom prst="rect">
            <a:avLst/>
          </a:prstGeom>
        </p:spPr>
      </p:pic>
      <p:grpSp>
        <p:nvGrpSpPr>
          <p:cNvPr id="10" name="Groupe 10"/>
          <p:cNvGrpSpPr/>
          <p:nvPr/>
        </p:nvGrpSpPr>
        <p:grpSpPr>
          <a:xfrm>
            <a:off x="72823" y="1940459"/>
            <a:ext cx="8834105" cy="1540804"/>
            <a:chOff x="54953" y="1160687"/>
            <a:chExt cx="8677439" cy="1540804"/>
          </a:xfrm>
        </p:grpSpPr>
        <p:grpSp>
          <p:nvGrpSpPr>
            <p:cNvPr id="11" name="Groupe 28"/>
            <p:cNvGrpSpPr/>
            <p:nvPr/>
          </p:nvGrpSpPr>
          <p:grpSpPr>
            <a:xfrm>
              <a:off x="762240" y="1160687"/>
              <a:ext cx="719862" cy="1540804"/>
              <a:chOff x="762240" y="1160687"/>
              <a:chExt cx="719862" cy="1540804"/>
            </a:xfrm>
          </p:grpSpPr>
          <p:sp>
            <p:nvSpPr>
              <p:cNvPr id="14" name="Chevron 15"/>
              <p:cNvSpPr/>
              <p:nvPr/>
            </p:nvSpPr>
            <p:spPr>
              <a:xfrm rot="5400000">
                <a:off x="351769" y="1571158"/>
                <a:ext cx="1540804" cy="719861"/>
              </a:xfrm>
              <a:prstGeom prst="chevron">
                <a:avLst/>
              </a:prstGeom>
              <a:solidFill>
                <a:srgbClr val="FF9933"/>
              </a:solidFill>
              <a:ln w="6350"/>
            </p:spPr>
            <p:style>
              <a:lnRef idx="2">
                <a:schemeClr val="accent6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Chevron 4"/>
              <p:cNvSpPr/>
              <p:nvPr/>
            </p:nvSpPr>
            <p:spPr>
              <a:xfrm>
                <a:off x="762241" y="1699969"/>
                <a:ext cx="719861" cy="462242"/>
              </a:xfrm>
              <a:prstGeom prst="rect">
                <a:avLst/>
              </a:prstGeom>
              <a:solidFill>
                <a:srgbClr val="FF9933"/>
              </a:solidFill>
              <a:ln w="635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1430" tIns="11430" rIns="11430" bIns="11430" numCol="1" spcCol="1270" anchor="ctr" anchorCtr="0">
                <a:noAutofit/>
              </a:bodyPr>
              <a:lstStyle/>
              <a:p>
                <a:pPr algn="ctr" defTabSz="800100" fontAlgn="auto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en-US" sz="1800" dirty="0">
                    <a:solidFill>
                      <a:prstClr val="white"/>
                    </a:solidFill>
                  </a:rPr>
                  <a:t>JA2</a:t>
                </a:r>
              </a:p>
            </p:txBody>
          </p:sp>
        </p:grpSp>
        <p:sp>
          <p:nvSpPr>
            <p:cNvPr id="12" name="Text Placeholder 8"/>
            <p:cNvSpPr txBox="1">
              <a:spLocks/>
            </p:cNvSpPr>
            <p:nvPr/>
          </p:nvSpPr>
          <p:spPr>
            <a:xfrm>
              <a:off x="1567119" y="1338226"/>
              <a:ext cx="7165273" cy="1185727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spcBef>
                  <a:spcPts val="900"/>
                </a:spcBef>
                <a:buFontTx/>
                <a:buNone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216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432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648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864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96000" indent="-28575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</a:pPr>
              <a:r>
                <a:rPr lang="en-US" dirty="0" smtClean="0"/>
                <a:t>Draft </a:t>
              </a:r>
              <a:r>
                <a:rPr lang="en-US" dirty="0"/>
                <a:t>ED procedure in JA1 used for </a:t>
              </a:r>
              <a:r>
                <a:rPr lang="en-US" dirty="0" smtClean="0"/>
                <a:t>8 </a:t>
              </a:r>
              <a:r>
                <a:rPr lang="en-US" dirty="0"/>
                <a:t>ED pilots</a:t>
              </a:r>
            </a:p>
            <a:p>
              <a:pPr marL="396000" indent="-28575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</a:pPr>
              <a:r>
                <a:rPr lang="en-US" dirty="0"/>
                <a:t>ED </a:t>
              </a:r>
              <a:r>
                <a:rPr lang="en-US" dirty="0" smtClean="0"/>
                <a:t>survey </a:t>
              </a:r>
              <a:r>
                <a:rPr lang="en-US" dirty="0"/>
                <a:t>conducted </a:t>
              </a:r>
              <a:r>
                <a:rPr lang="en-US" dirty="0" smtClean="0"/>
                <a:t>after first 6 ED pilots</a:t>
              </a:r>
              <a:endParaRPr lang="en-US" dirty="0"/>
            </a:p>
            <a:p>
              <a:pPr marL="396000" indent="-28575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</a:pPr>
              <a:r>
                <a:rPr lang="en-US" dirty="0" smtClean="0"/>
                <a:t>Refined ED </a:t>
              </a:r>
              <a:r>
                <a:rPr lang="en-US" dirty="0"/>
                <a:t>procedure </a:t>
              </a:r>
              <a:r>
                <a:rPr lang="en-US" dirty="0" smtClean="0"/>
                <a:t>produced following WP7 </a:t>
              </a:r>
              <a:r>
                <a:rPr lang="en-US" dirty="0" err="1" smtClean="0"/>
                <a:t>FtF</a:t>
              </a:r>
              <a:r>
                <a:rPr lang="en-US" dirty="0" smtClean="0"/>
                <a:t> </a:t>
              </a:r>
              <a:r>
                <a:rPr lang="en-US" dirty="0"/>
                <a:t>meeting (Jan'14) </a:t>
              </a:r>
              <a:r>
                <a:rPr lang="en-US" dirty="0" smtClean="0"/>
                <a:t>based on discussion (taking into account survey results)</a:t>
              </a:r>
              <a:endParaRPr lang="en-US" dirty="0"/>
            </a:p>
          </p:txBody>
        </p:sp>
        <p:pic>
          <p:nvPicPr>
            <p:cNvPr id="13" name="Imag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53" y="1635310"/>
              <a:ext cx="621741" cy="463258"/>
            </a:xfrm>
            <a:prstGeom prst="rect">
              <a:avLst/>
            </a:prstGeom>
          </p:spPr>
        </p:pic>
      </p:grpSp>
      <p:grpSp>
        <p:nvGrpSpPr>
          <p:cNvPr id="16" name="Groupe 7"/>
          <p:cNvGrpSpPr/>
          <p:nvPr/>
        </p:nvGrpSpPr>
        <p:grpSpPr>
          <a:xfrm>
            <a:off x="91051" y="3358839"/>
            <a:ext cx="8769083" cy="1763537"/>
            <a:chOff x="63715" y="2496818"/>
            <a:chExt cx="8612741" cy="1452856"/>
          </a:xfrm>
        </p:grpSpPr>
        <p:sp>
          <p:nvSpPr>
            <p:cNvPr id="17" name="Text Placeholder 8"/>
            <p:cNvSpPr txBox="1">
              <a:spLocks/>
            </p:cNvSpPr>
            <p:nvPr/>
          </p:nvSpPr>
          <p:spPr>
            <a:xfrm>
              <a:off x="1547664" y="2597675"/>
              <a:ext cx="7128792" cy="1283639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spcBef>
                  <a:spcPts val="900"/>
                </a:spcBef>
                <a:buFontTx/>
                <a:buNone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216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432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648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864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96000" indent="-28575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</a:pPr>
              <a:r>
                <a:rPr lang="en-US" dirty="0" smtClean="0"/>
                <a:t>Revised JA2 EUnetHTA ED procedure used as the basis for SEED</a:t>
              </a:r>
            </a:p>
            <a:p>
              <a:pPr marL="396000" indent="-28575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</a:pPr>
              <a:r>
                <a:rPr lang="en-US" dirty="0" smtClean="0"/>
                <a:t>ED procedure further amended (Nov’14) and progressively introduced with SEED’s 8th ED</a:t>
              </a:r>
            </a:p>
            <a:p>
              <a:pPr marL="396000" indent="-28575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</a:pPr>
              <a:r>
                <a:rPr lang="en-US" dirty="0" smtClean="0"/>
                <a:t>Conducted 9 EDs to date (6 drugs / 3 medical devices)</a:t>
              </a:r>
            </a:p>
            <a:p>
              <a:pPr marL="396000" indent="-28575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</a:pPr>
              <a:r>
                <a:rPr lang="en-US" dirty="0" smtClean="0"/>
                <a:t>10th ED planned in March ; additional 11th ED planned in June</a:t>
              </a:r>
              <a:endParaRPr lang="en-US" dirty="0"/>
            </a:p>
          </p:txBody>
        </p:sp>
        <p:grpSp>
          <p:nvGrpSpPr>
            <p:cNvPr id="18" name="Groupe 6"/>
            <p:cNvGrpSpPr/>
            <p:nvPr/>
          </p:nvGrpSpPr>
          <p:grpSpPr>
            <a:xfrm>
              <a:off x="766262" y="2496818"/>
              <a:ext cx="679892" cy="1452856"/>
              <a:chOff x="766262" y="2496819"/>
              <a:chExt cx="679892" cy="1452857"/>
            </a:xfrm>
          </p:grpSpPr>
          <p:sp>
            <p:nvSpPr>
              <p:cNvPr id="20" name="Chevron 20"/>
              <p:cNvSpPr/>
              <p:nvPr/>
            </p:nvSpPr>
            <p:spPr>
              <a:xfrm rot="5400000">
                <a:off x="379779" y="2883302"/>
                <a:ext cx="1452857" cy="679892"/>
              </a:xfrm>
              <a:prstGeom prst="chevron">
                <a:avLst/>
              </a:prstGeom>
              <a:solidFill>
                <a:srgbClr val="99CCFF"/>
              </a:solidFill>
              <a:ln w="3175"/>
            </p:spPr>
            <p:style>
              <a:lnRef idx="2">
                <a:schemeClr val="accent6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Chevron 4"/>
              <p:cNvSpPr/>
              <p:nvPr/>
            </p:nvSpPr>
            <p:spPr>
              <a:xfrm>
                <a:off x="784951" y="3049909"/>
                <a:ext cx="661203" cy="474076"/>
              </a:xfrm>
              <a:prstGeom prst="rect">
                <a:avLst/>
              </a:prstGeom>
              <a:solidFill>
                <a:srgbClr val="99CCFF"/>
              </a:solidFill>
              <a:ln w="3175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1430" tIns="11430" rIns="11430" bIns="11430" numCol="1" spcCol="1270" anchor="ctr" anchorCtr="0">
                <a:noAutofit/>
              </a:bodyPr>
              <a:lstStyle/>
              <a:p>
                <a:pPr algn="ctr" defTabSz="800100" fontAlgn="auto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en-US" sz="1600" dirty="0">
                    <a:solidFill>
                      <a:schemeClr val="accent2">
                        <a:lumMod val="50000"/>
                      </a:schemeClr>
                    </a:solidFill>
                  </a:rPr>
                  <a:t>SEED</a:t>
                </a:r>
              </a:p>
            </p:txBody>
          </p:sp>
        </p:grpSp>
        <p:pic>
          <p:nvPicPr>
            <p:cNvPr id="19" name="Imag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15" y="3013008"/>
              <a:ext cx="619726" cy="452972"/>
            </a:xfrm>
            <a:prstGeom prst="rect">
              <a:avLst/>
            </a:prstGeom>
          </p:spPr>
        </p:pic>
      </p:grpSp>
      <p:grpSp>
        <p:nvGrpSpPr>
          <p:cNvPr id="22" name="Groupe 1"/>
          <p:cNvGrpSpPr/>
          <p:nvPr/>
        </p:nvGrpSpPr>
        <p:grpSpPr>
          <a:xfrm>
            <a:off x="124607" y="4935362"/>
            <a:ext cx="8735527" cy="1141158"/>
            <a:chOff x="97322" y="3818717"/>
            <a:chExt cx="8579134" cy="1141158"/>
          </a:xfrm>
        </p:grpSpPr>
        <p:sp>
          <p:nvSpPr>
            <p:cNvPr id="23" name="Text Placeholder 8"/>
            <p:cNvSpPr txBox="1">
              <a:spLocks/>
            </p:cNvSpPr>
            <p:nvPr/>
          </p:nvSpPr>
          <p:spPr>
            <a:xfrm>
              <a:off x="1547664" y="4077071"/>
              <a:ext cx="7128792" cy="656700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spcBef>
                  <a:spcPts val="900"/>
                </a:spcBef>
                <a:buFontTx/>
                <a:buNone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216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432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648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864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96000" indent="-28575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</a:pPr>
              <a:r>
                <a:rPr lang="en-US" dirty="0" smtClean="0"/>
                <a:t>1 ED ongoing (medical device in heart disease)</a:t>
              </a:r>
            </a:p>
            <a:p>
              <a:pPr marL="396000" indent="-28575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</a:pPr>
              <a:r>
                <a:rPr lang="en-US" dirty="0" smtClean="0"/>
                <a:t>2 additional EDs budgeted</a:t>
              </a:r>
              <a:r>
                <a:rPr lang="en-US" smtClean="0"/>
                <a:t>; June and Sept </a:t>
              </a:r>
              <a:r>
                <a:rPr lang="en-US" dirty="0" smtClean="0"/>
                <a:t>2015</a:t>
              </a:r>
              <a:endParaRPr lang="en-US" dirty="0"/>
            </a:p>
          </p:txBody>
        </p:sp>
        <p:pic>
          <p:nvPicPr>
            <p:cNvPr id="24" name="Image 2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2" y="4050833"/>
              <a:ext cx="621741" cy="463258"/>
            </a:xfrm>
            <a:prstGeom prst="rect">
              <a:avLst/>
            </a:prstGeom>
          </p:spPr>
        </p:pic>
        <p:grpSp>
          <p:nvGrpSpPr>
            <p:cNvPr id="25" name="Groupe 5"/>
            <p:cNvGrpSpPr/>
            <p:nvPr/>
          </p:nvGrpSpPr>
          <p:grpSpPr>
            <a:xfrm>
              <a:off x="746278" y="3818717"/>
              <a:ext cx="719861" cy="1141158"/>
              <a:chOff x="746278" y="3818717"/>
              <a:chExt cx="719861" cy="1141158"/>
            </a:xfrm>
          </p:grpSpPr>
          <p:sp>
            <p:nvSpPr>
              <p:cNvPr id="26" name="Chevron 26"/>
              <p:cNvSpPr/>
              <p:nvPr/>
            </p:nvSpPr>
            <p:spPr>
              <a:xfrm rot="5400000">
                <a:off x="535630" y="4029365"/>
                <a:ext cx="1141158" cy="719861"/>
              </a:xfrm>
              <a:prstGeom prst="chevron">
                <a:avLst/>
              </a:prstGeom>
              <a:solidFill>
                <a:srgbClr val="FF9933"/>
              </a:solidFill>
              <a:ln w="6350"/>
            </p:spPr>
            <p:style>
              <a:lnRef idx="2">
                <a:schemeClr val="accent6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Chevron 4"/>
              <p:cNvSpPr/>
              <p:nvPr/>
            </p:nvSpPr>
            <p:spPr>
              <a:xfrm>
                <a:off x="766860" y="4194254"/>
                <a:ext cx="679842" cy="422333"/>
              </a:xfrm>
              <a:prstGeom prst="rect">
                <a:avLst/>
              </a:prstGeom>
              <a:solidFill>
                <a:srgbClr val="FF9933"/>
              </a:solidFill>
              <a:ln w="635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1430" tIns="11430" rIns="11430" bIns="11430" numCol="1" spcCol="1270" anchor="ctr" anchorCtr="0">
                <a:noAutofit/>
              </a:bodyPr>
              <a:lstStyle/>
              <a:p>
                <a:pPr algn="ctr" defTabSz="800100" fontAlgn="auto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en-US" sz="1800" dirty="0">
                    <a:solidFill>
                      <a:prstClr val="white"/>
                    </a:solidFill>
                  </a:rPr>
                  <a:t>JA2</a:t>
                </a:r>
              </a:p>
            </p:txBody>
          </p:sp>
        </p:grpSp>
      </p:grpSp>
      <p:sp>
        <p:nvSpPr>
          <p:cNvPr id="28" name="Rectangle 25"/>
          <p:cNvSpPr/>
          <p:nvPr/>
        </p:nvSpPr>
        <p:spPr>
          <a:xfrm>
            <a:off x="121300" y="404664"/>
            <a:ext cx="8915196" cy="20078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spcBef>
                <a:spcPts val="900"/>
              </a:spcBef>
              <a:spcAft>
                <a:spcPts val="0"/>
              </a:spcAft>
            </a:pPr>
            <a:r>
              <a:rPr lang="en-US" sz="3000" b="1" dirty="0" smtClean="0">
                <a:solidFill>
                  <a:srgbClr val="000000"/>
                </a:solidFill>
              </a:rPr>
              <a:t>Continuous improvement of EDs </a:t>
            </a:r>
            <a:br>
              <a:rPr lang="en-US" sz="3000" b="1" dirty="0" smtClean="0">
                <a:solidFill>
                  <a:srgbClr val="000000"/>
                </a:solidFill>
              </a:rPr>
            </a:br>
            <a:r>
              <a:rPr lang="en-US" sz="3000" b="1" dirty="0" smtClean="0">
                <a:solidFill>
                  <a:srgbClr val="000000"/>
                </a:solidFill>
              </a:rPr>
              <a:t>through EUnetHTA and SEED</a:t>
            </a:r>
            <a:endParaRPr lang="en-US" sz="3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52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Content Placeholder 5"/>
          <p:cNvPicPr>
            <a:picLocks noGrp="1"/>
          </p:cNvPicPr>
          <p:nvPr>
            <p:ph idx="1"/>
          </p:nvPr>
        </p:nvPicPr>
        <p:blipFill rotWithShape="1">
          <a:blip r:embed="rId3"/>
          <a:srcRect l="14097" t="15839" r="27127" b="6147"/>
          <a:stretch/>
        </p:blipFill>
        <p:spPr bwMode="auto">
          <a:xfrm>
            <a:off x="1009649" y="274638"/>
            <a:ext cx="7191375" cy="63452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1358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981200" y="2133625"/>
            <a:ext cx="1511300" cy="431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Phase I / II</a:t>
            </a: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3492500" y="2133625"/>
            <a:ext cx="1727200" cy="431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Phase III</a:t>
            </a: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5219700" y="2135213"/>
            <a:ext cx="1512888" cy="43021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Phase IV</a:t>
            </a: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H="1">
            <a:off x="5218113" y="1966938"/>
            <a:ext cx="1587" cy="13684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468313" y="3357588"/>
            <a:ext cx="5256212" cy="287337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Help and consultancy on innovation</a:t>
            </a: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3635375" y="3644925"/>
            <a:ext cx="2089150" cy="288925"/>
          </a:xfrm>
          <a:prstGeom prst="roundRect">
            <a:avLst>
              <a:gd name="adj" fmla="val 16667"/>
            </a:avLst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Horizon Scanning</a:t>
            </a: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4787900" y="3933850"/>
            <a:ext cx="3816350" cy="28733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Health Technology Assessment</a:t>
            </a: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5435600" y="2565425"/>
            <a:ext cx="1588" cy="10572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V="1">
            <a:off x="5508625" y="3213125"/>
            <a:ext cx="1584325" cy="1905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4673203" y="1628800"/>
            <a:ext cx="12153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de-DE" altLang="it-IT" sz="1600" b="1">
                <a:solidFill>
                  <a:srgbClr val="C00000"/>
                </a:solidFill>
                <a:latin typeface="Gill Sans MT" charset="0"/>
              </a:rPr>
              <a:t>Regulation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5478463" y="2776563"/>
            <a:ext cx="14874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de-DE" altLang="it-IT" sz="1600" b="1">
                <a:latin typeface="Gill Sans MT" charset="0"/>
              </a:rPr>
              <a:t>Reimbursement</a:t>
            </a:r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 flipH="1" flipV="1">
            <a:off x="7235825" y="3213125"/>
            <a:ext cx="1439863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7472363" y="2798788"/>
            <a:ext cx="9604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de-DE" altLang="it-IT" sz="1600" b="1">
                <a:latin typeface="Gill Sans MT" charset="0"/>
              </a:rPr>
              <a:t>Delisting</a:t>
            </a:r>
          </a:p>
        </p:txBody>
      </p:sp>
      <p:sp>
        <p:nvSpPr>
          <p:cNvPr id="18" name="AutoShape 16"/>
          <p:cNvSpPr>
            <a:spLocks noChangeArrowheads="1"/>
          </p:cNvSpPr>
          <p:nvPr/>
        </p:nvSpPr>
        <p:spPr bwMode="auto">
          <a:xfrm>
            <a:off x="6443663" y="3646513"/>
            <a:ext cx="2160587" cy="287337"/>
          </a:xfrm>
          <a:prstGeom prst="roundRect">
            <a:avLst>
              <a:gd name="adj" fmla="val 16667"/>
            </a:avLst>
          </a:prstGeom>
          <a:solidFill>
            <a:srgbClr val="FF99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Disinvestment</a:t>
            </a:r>
          </a:p>
        </p:txBody>
      </p:sp>
      <p:sp>
        <p:nvSpPr>
          <p:cNvPr id="19" name="AutoShape 17"/>
          <p:cNvSpPr>
            <a:spLocks noChangeArrowheads="1"/>
          </p:cNvSpPr>
          <p:nvPr/>
        </p:nvSpPr>
        <p:spPr bwMode="auto">
          <a:xfrm>
            <a:off x="6732588" y="2133625"/>
            <a:ext cx="1944687" cy="431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Provision</a:t>
            </a:r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 flipH="1">
            <a:off x="7164388" y="1989163"/>
            <a:ext cx="1587" cy="15843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6357938" y="1628800"/>
            <a:ext cx="16398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 b="1">
                <a:latin typeface="Gill Sans MT" charset="0"/>
              </a:rPr>
              <a:t>Post-introduction</a:t>
            </a:r>
          </a:p>
        </p:txBody>
      </p:sp>
      <p:sp>
        <p:nvSpPr>
          <p:cNvPr id="22" name="AutoShape 20"/>
          <p:cNvSpPr>
            <a:spLocks noChangeArrowheads="1"/>
          </p:cNvSpPr>
          <p:nvPr/>
        </p:nvSpPr>
        <p:spPr bwMode="auto">
          <a:xfrm>
            <a:off x="468313" y="2133625"/>
            <a:ext cx="1511300" cy="431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Innovation</a:t>
            </a:r>
          </a:p>
        </p:txBody>
      </p:sp>
      <p:sp>
        <p:nvSpPr>
          <p:cNvPr id="23" name="AutoShape 21"/>
          <p:cNvSpPr>
            <a:spLocks noChangeArrowheads="1"/>
          </p:cNvSpPr>
          <p:nvPr/>
        </p:nvSpPr>
        <p:spPr bwMode="auto">
          <a:xfrm>
            <a:off x="468313" y="3070250"/>
            <a:ext cx="2232025" cy="288925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Technology Prospection</a:t>
            </a:r>
          </a:p>
        </p:txBody>
      </p:sp>
      <p:sp>
        <p:nvSpPr>
          <p:cNvPr id="24" name="AutoShape 7"/>
          <p:cNvSpPr>
            <a:spLocks noChangeArrowheads="1"/>
          </p:cNvSpPr>
          <p:nvPr/>
        </p:nvSpPr>
        <p:spPr bwMode="auto">
          <a:xfrm>
            <a:off x="2700338" y="3070250"/>
            <a:ext cx="792162" cy="287338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Gap</a:t>
            </a:r>
          </a:p>
        </p:txBody>
      </p:sp>
      <p:sp>
        <p:nvSpPr>
          <p:cNvPr id="25" name="AutoShape 8"/>
          <p:cNvSpPr>
            <a:spLocks noChangeArrowheads="1"/>
          </p:cNvSpPr>
          <p:nvPr/>
        </p:nvSpPr>
        <p:spPr bwMode="auto">
          <a:xfrm>
            <a:off x="1908175" y="2635275"/>
            <a:ext cx="3240088" cy="36195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>
                <a:latin typeface="Gill Sans MT" charset="0"/>
              </a:rPr>
              <a:t>Regulatory bodies</a:t>
            </a: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468313" y="4438658"/>
            <a:ext cx="4749800" cy="43021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 smtClean="0">
                <a:latin typeface="Gill Sans MT" charset="0"/>
              </a:rPr>
              <a:t>RCTs</a:t>
            </a:r>
            <a:endParaRPr lang="de-DE" altLang="it-IT" sz="1600" dirty="0">
              <a:latin typeface="Gill Sans MT" charset="0"/>
            </a:endParaRPr>
          </a:p>
        </p:txBody>
      </p:sp>
      <p:sp>
        <p:nvSpPr>
          <p:cNvPr id="28" name="AutoShape 5"/>
          <p:cNvSpPr>
            <a:spLocks noChangeArrowheads="1"/>
          </p:cNvSpPr>
          <p:nvPr/>
        </p:nvSpPr>
        <p:spPr bwMode="auto">
          <a:xfrm>
            <a:off x="3709342" y="4922863"/>
            <a:ext cx="4894908" cy="43021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de-DE" altLang="it-IT" sz="1600" dirty="0" smtClean="0">
                <a:latin typeface="Gill Sans MT" charset="0"/>
              </a:rPr>
              <a:t>Real </a:t>
            </a:r>
            <a:r>
              <a:rPr lang="de-DE" altLang="it-IT" sz="1600" dirty="0" err="1" smtClean="0">
                <a:latin typeface="Gill Sans MT" charset="0"/>
              </a:rPr>
              <a:t>world</a:t>
            </a:r>
            <a:r>
              <a:rPr lang="de-DE" altLang="it-IT" sz="1600" dirty="0" smtClean="0">
                <a:latin typeface="Gill Sans MT" charset="0"/>
              </a:rPr>
              <a:t> </a:t>
            </a:r>
            <a:r>
              <a:rPr lang="de-DE" altLang="it-IT" sz="1600" dirty="0" err="1" smtClean="0">
                <a:latin typeface="Gill Sans MT" charset="0"/>
              </a:rPr>
              <a:t>evidence</a:t>
            </a:r>
            <a:r>
              <a:rPr lang="de-DE" altLang="it-IT" sz="1600" dirty="0" smtClean="0">
                <a:latin typeface="Gill Sans MT" charset="0"/>
              </a:rPr>
              <a:t> </a:t>
            </a:r>
            <a:r>
              <a:rPr lang="de-DE" altLang="it-IT" sz="1600" dirty="0" err="1" smtClean="0">
                <a:latin typeface="Gill Sans MT" charset="0"/>
              </a:rPr>
              <a:t>generation</a:t>
            </a:r>
            <a:endParaRPr lang="de-DE" altLang="it-IT" sz="1600" dirty="0">
              <a:latin typeface="Gill Sans MT" charset="0"/>
            </a:endParaRPr>
          </a:p>
        </p:txBody>
      </p:sp>
      <p:sp>
        <p:nvSpPr>
          <p:cNvPr id="30" name="Line 6"/>
          <p:cNvSpPr>
            <a:spLocks noChangeShapeType="1"/>
          </p:cNvSpPr>
          <p:nvPr/>
        </p:nvSpPr>
        <p:spPr bwMode="auto">
          <a:xfrm flipH="1">
            <a:off x="3704431" y="1978050"/>
            <a:ext cx="1587" cy="13684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1" name="Text Box 12"/>
          <p:cNvSpPr txBox="1">
            <a:spLocks noChangeArrowheads="1"/>
          </p:cNvSpPr>
          <p:nvPr/>
        </p:nvSpPr>
        <p:spPr bwMode="auto">
          <a:xfrm>
            <a:off x="3096419" y="1630736"/>
            <a:ext cx="13446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de-DE" altLang="it-IT" sz="1600" b="1" dirty="0" smtClean="0">
                <a:solidFill>
                  <a:srgbClr val="C00000"/>
                </a:solidFill>
                <a:latin typeface="Gill Sans MT" charset="0"/>
              </a:rPr>
              <a:t>1st </a:t>
            </a:r>
            <a:r>
              <a:rPr lang="de-DE" altLang="it-IT" sz="1600" b="1" dirty="0" err="1" smtClean="0">
                <a:solidFill>
                  <a:srgbClr val="C00000"/>
                </a:solidFill>
                <a:latin typeface="Gill Sans MT" charset="0"/>
              </a:rPr>
              <a:t>approval</a:t>
            </a:r>
            <a:endParaRPr lang="de-DE" altLang="it-IT" sz="1600" b="1" dirty="0">
              <a:solidFill>
                <a:srgbClr val="C00000"/>
              </a:solidFill>
              <a:latin typeface="Gill Sans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08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2"/>
          <p:cNvSpPr>
            <a:spLocks noGrp="1"/>
          </p:cNvSpPr>
          <p:nvPr>
            <p:ph type="title"/>
          </p:nvPr>
        </p:nvSpPr>
        <p:spPr>
          <a:xfrm>
            <a:off x="457200" y="365125"/>
            <a:ext cx="7859216" cy="399579"/>
          </a:xfrm>
        </p:spPr>
        <p:txBody>
          <a:bodyPr/>
          <a:lstStyle/>
          <a:p>
            <a:r>
              <a:rPr lang="it-IT" sz="3600" dirty="0" smtClean="0"/>
              <a:t>I registri </a:t>
            </a:r>
            <a:r>
              <a:rPr lang="it-IT" sz="3600" smtClean="0"/>
              <a:t>di monitoraggio di AIFA</a:t>
            </a:r>
            <a:endParaRPr lang="it-IT" sz="36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08" y="1184604"/>
            <a:ext cx="7416800" cy="27178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953" y="3902404"/>
            <a:ext cx="3060080" cy="2550067"/>
          </a:xfrm>
          <a:prstGeom prst="rect">
            <a:avLst/>
          </a:prstGeom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0" t="27618" r="24701" b="28040"/>
          <a:stretch>
            <a:fillRect/>
          </a:stretch>
        </p:blipFill>
        <p:spPr bwMode="auto">
          <a:xfrm>
            <a:off x="606400" y="4149476"/>
            <a:ext cx="3856206" cy="2303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511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970612" y="6182644"/>
            <a:ext cx="611187" cy="122400"/>
          </a:xfrm>
          <a:prstGeom prst="rect">
            <a:avLst/>
          </a:prstGeom>
        </p:spPr>
        <p:txBody>
          <a:bodyPr/>
          <a:lstStyle/>
          <a:p>
            <a:fld id="{1E4993A5-71AC-4FC9-BA31-3E15C92EC108}" type="slidenum">
              <a:rPr lang="en-GB" smtClean="0"/>
              <a:pPr/>
              <a:t>19</a:t>
            </a:fld>
            <a:endParaRPr lang="en-GB"/>
          </a:p>
        </p:txBody>
      </p:sp>
      <p:grpSp>
        <p:nvGrpSpPr>
          <p:cNvPr id="5" name="Groupe 1"/>
          <p:cNvGrpSpPr/>
          <p:nvPr/>
        </p:nvGrpSpPr>
        <p:grpSpPr>
          <a:xfrm>
            <a:off x="528335" y="330787"/>
            <a:ext cx="8238521" cy="656700"/>
            <a:chOff x="484469" y="-1444900"/>
            <a:chExt cx="8091025" cy="656700"/>
          </a:xfrm>
        </p:grpSpPr>
        <p:sp>
          <p:nvSpPr>
            <p:cNvPr id="6" name="Text Placeholder 8"/>
            <p:cNvSpPr txBox="1">
              <a:spLocks/>
            </p:cNvSpPr>
            <p:nvPr/>
          </p:nvSpPr>
          <p:spPr>
            <a:xfrm>
              <a:off x="1446702" y="-1444900"/>
              <a:ext cx="7128792" cy="656700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</p:spPr>
          <p:txBody>
            <a:bodyPr vert="horz" lIns="0" tIns="0" rIns="0" bIns="0" rtlCol="0" anchor="ctr">
              <a:noAutofit/>
            </a:bodyPr>
            <a:lstStyle>
              <a:lvl1pPr marL="0" indent="0" algn="l" defTabSz="914400" rtl="0" eaLnBrk="1" latinLnBrk="0" hangingPunct="1">
                <a:spcBef>
                  <a:spcPts val="900"/>
                </a:spcBef>
                <a:buFontTx/>
                <a:buNone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216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432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648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864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0250"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3200" b="1" dirty="0" err="1" smtClean="0"/>
                <a:t>EDs</a:t>
              </a:r>
              <a:r>
                <a:rPr lang="fr-FR" sz="3200" b="1" dirty="0" smtClean="0"/>
                <a:t> in Joint </a:t>
              </a:r>
              <a:r>
                <a:rPr lang="fr-FR" sz="3200" b="1" dirty="0"/>
                <a:t>Action 3 on HTA: </a:t>
              </a:r>
              <a:r>
                <a:rPr lang="fr-FR" sz="3200" b="1" dirty="0" smtClean="0"/>
                <a:t>2016-2019</a:t>
              </a:r>
              <a:endParaRPr lang="fr-FR" sz="3200" b="1" dirty="0"/>
            </a:p>
          </p:txBody>
        </p:sp>
        <p:pic>
          <p:nvPicPr>
            <p:cNvPr id="7" name="Image 2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469" y="-1376735"/>
              <a:ext cx="621741" cy="463258"/>
            </a:xfrm>
            <a:prstGeom prst="rect">
              <a:avLst/>
            </a:prstGeom>
          </p:spPr>
        </p:pic>
      </p:grp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628650" y="1741958"/>
            <a:ext cx="7886700" cy="4351338"/>
          </a:xfrm>
        </p:spPr>
        <p:txBody>
          <a:bodyPr/>
          <a:lstStyle/>
          <a:p>
            <a:r>
              <a:rPr lang="fr-FR" dirty="0" err="1" smtClean="0"/>
              <a:t>Work</a:t>
            </a:r>
            <a:r>
              <a:rPr lang="fr-FR" dirty="0" smtClean="0"/>
              <a:t> package on </a:t>
            </a:r>
            <a:r>
              <a:rPr lang="fr-FR" dirty="0" err="1" smtClean="0"/>
              <a:t>evidence</a:t>
            </a:r>
            <a:r>
              <a:rPr lang="fr-FR" dirty="0" smtClean="0"/>
              <a:t> </a:t>
            </a:r>
            <a:r>
              <a:rPr lang="fr-FR" dirty="0" err="1" smtClean="0"/>
              <a:t>generation</a:t>
            </a:r>
            <a:endParaRPr lang="fr-FR" dirty="0" smtClean="0"/>
          </a:p>
          <a:p>
            <a:pPr lvl="1"/>
            <a:r>
              <a:rPr lang="fr-FR" dirty="0" err="1" smtClean="0"/>
              <a:t>Early</a:t>
            </a:r>
            <a:r>
              <a:rPr lang="fr-FR" dirty="0" smtClean="0"/>
              <a:t> Dialogues</a:t>
            </a:r>
          </a:p>
          <a:p>
            <a:pPr lvl="1"/>
            <a:r>
              <a:rPr lang="fr-FR" dirty="0" err="1" smtClean="0"/>
              <a:t>Quality</a:t>
            </a:r>
            <a:r>
              <a:rPr lang="fr-FR" dirty="0" smtClean="0"/>
              <a:t> of </a:t>
            </a:r>
            <a:r>
              <a:rPr lang="fr-FR" dirty="0" err="1" smtClean="0"/>
              <a:t>registries</a:t>
            </a:r>
            <a:r>
              <a:rPr lang="fr-FR" dirty="0" smtClean="0"/>
              <a:t> for HTA</a:t>
            </a:r>
          </a:p>
          <a:p>
            <a:pPr lvl="1"/>
            <a:r>
              <a:rPr lang="fr-FR" dirty="0" smtClean="0"/>
              <a:t>Pilots on </a:t>
            </a:r>
            <a:r>
              <a:rPr lang="fr-FR" dirty="0" err="1" smtClean="0"/>
              <a:t>Additional</a:t>
            </a:r>
            <a:r>
              <a:rPr lang="fr-FR" dirty="0" smtClean="0"/>
              <a:t> </a:t>
            </a:r>
            <a:r>
              <a:rPr lang="fr-FR" dirty="0" err="1" smtClean="0"/>
              <a:t>evidence</a:t>
            </a:r>
            <a:r>
              <a:rPr lang="fr-FR" dirty="0" smtClean="0"/>
              <a:t> </a:t>
            </a:r>
            <a:r>
              <a:rPr lang="fr-FR" dirty="0" err="1" smtClean="0"/>
              <a:t>generation</a:t>
            </a:r>
            <a:endParaRPr lang="fr-FR" dirty="0" smtClean="0"/>
          </a:p>
          <a:p>
            <a:r>
              <a:rPr lang="fr-FR" dirty="0" err="1" smtClean="0"/>
              <a:t>Development</a:t>
            </a:r>
            <a:r>
              <a:rPr lang="fr-FR" dirty="0" smtClean="0"/>
              <a:t> of a </a:t>
            </a:r>
            <a:r>
              <a:rPr lang="fr-FR" dirty="0" err="1" smtClean="0"/>
              <a:t>fee</a:t>
            </a:r>
            <a:r>
              <a:rPr lang="fr-FR" dirty="0" smtClean="0"/>
              <a:t>-for-service system?</a:t>
            </a:r>
          </a:p>
          <a:p>
            <a:r>
              <a:rPr lang="fr-FR" dirty="0" smtClean="0"/>
              <a:t>How to </a:t>
            </a:r>
            <a:r>
              <a:rPr lang="fr-FR" dirty="0" err="1" smtClean="0"/>
              <a:t>meet</a:t>
            </a:r>
            <a:r>
              <a:rPr lang="fr-FR" dirty="0" smtClean="0"/>
              <a:t> the </a:t>
            </a:r>
            <a:r>
              <a:rPr lang="fr-FR" dirty="0" err="1" smtClean="0"/>
              <a:t>needs</a:t>
            </a:r>
            <a:r>
              <a:rPr lang="fr-FR" dirty="0" smtClean="0"/>
              <a:t> of the MedTech </a:t>
            </a:r>
            <a:r>
              <a:rPr lang="fr-FR" dirty="0" err="1" smtClean="0"/>
              <a:t>industry</a:t>
            </a:r>
            <a:r>
              <a:rPr lang="fr-FR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06126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2"/>
          <p:cNvSpPr>
            <a:spLocks noGrp="1"/>
          </p:cNvSpPr>
          <p:nvPr>
            <p:ph type="title"/>
          </p:nvPr>
        </p:nvSpPr>
        <p:spPr>
          <a:xfrm>
            <a:off x="457200" y="365125"/>
            <a:ext cx="7859216" cy="399579"/>
          </a:xfrm>
        </p:spPr>
        <p:txBody>
          <a:bodyPr/>
          <a:lstStyle/>
          <a:p>
            <a:r>
              <a:rPr lang="it-IT" dirty="0" smtClean="0"/>
              <a:t>I registri </a:t>
            </a:r>
            <a:r>
              <a:rPr lang="it-IT" dirty="0" smtClean="0"/>
              <a:t>europei</a:t>
            </a:r>
            <a:endParaRPr lang="it-IT" dirty="0"/>
          </a:p>
        </p:txBody>
      </p:sp>
      <p:grpSp>
        <p:nvGrpSpPr>
          <p:cNvPr id="10" name="Groupe 1"/>
          <p:cNvGrpSpPr/>
          <p:nvPr/>
        </p:nvGrpSpPr>
        <p:grpSpPr>
          <a:xfrm>
            <a:off x="179512" y="3079930"/>
            <a:ext cx="8735527" cy="1141158"/>
            <a:chOff x="97322" y="3818717"/>
            <a:chExt cx="8579134" cy="1141158"/>
          </a:xfrm>
        </p:grpSpPr>
        <p:sp>
          <p:nvSpPr>
            <p:cNvPr id="11" name="Text Placeholder 8"/>
            <p:cNvSpPr txBox="1">
              <a:spLocks/>
            </p:cNvSpPr>
            <p:nvPr/>
          </p:nvSpPr>
          <p:spPr>
            <a:xfrm>
              <a:off x="1547664" y="4077071"/>
              <a:ext cx="7128792" cy="656700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spcBef>
                  <a:spcPts val="900"/>
                </a:spcBef>
                <a:buFontTx/>
                <a:buNone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216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432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648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864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96000" indent="-28575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</a:pPr>
              <a:r>
                <a:rPr lang="en-US" dirty="0" smtClean="0">
                  <a:latin typeface="Candara" charset="0"/>
                  <a:ea typeface="Candara" charset="0"/>
                  <a:cs typeface="Candara" charset="0"/>
                </a:rPr>
                <a:t>Development of quality standards for European Registries</a:t>
              </a:r>
            </a:p>
            <a:p>
              <a:pPr marL="396000" indent="-28575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</a:pPr>
              <a:r>
                <a:rPr lang="en-US" dirty="0" smtClean="0">
                  <a:latin typeface="Candara" charset="0"/>
                  <a:ea typeface="Candara" charset="0"/>
                  <a:cs typeface="Candara" charset="0"/>
                </a:rPr>
                <a:t>WP7 Coordinator: NICE (</a:t>
              </a:r>
              <a:r>
                <a:rPr lang="en-US" dirty="0" err="1" smtClean="0">
                  <a:latin typeface="Candara" charset="0"/>
                  <a:ea typeface="Candara" charset="0"/>
                  <a:cs typeface="Candara" charset="0"/>
                </a:rPr>
                <a:t>Agenas</a:t>
              </a:r>
              <a:r>
                <a:rPr lang="en-US" dirty="0" smtClean="0">
                  <a:latin typeface="Candara" charset="0"/>
                  <a:ea typeface="Candara" charset="0"/>
                  <a:cs typeface="Candara" charset="0"/>
                </a:rPr>
                <a:t>)</a:t>
              </a:r>
              <a:endParaRPr lang="en-US" dirty="0" smtClean="0">
                <a:latin typeface="Candara" charset="0"/>
                <a:ea typeface="Candara" charset="0"/>
                <a:cs typeface="Candara" charset="0"/>
              </a:endParaRPr>
            </a:p>
            <a:p>
              <a:pPr marL="396000" indent="-285750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</a:pPr>
              <a:endParaRPr lang="en-US" dirty="0">
                <a:latin typeface="Candara" charset="0"/>
                <a:ea typeface="Candara" charset="0"/>
                <a:cs typeface="Candara" charset="0"/>
              </a:endParaRPr>
            </a:p>
          </p:txBody>
        </p:sp>
        <p:pic>
          <p:nvPicPr>
            <p:cNvPr id="12" name="Image 2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2" y="4050833"/>
              <a:ext cx="621741" cy="463258"/>
            </a:xfrm>
            <a:prstGeom prst="rect">
              <a:avLst/>
            </a:prstGeom>
          </p:spPr>
        </p:pic>
        <p:grpSp>
          <p:nvGrpSpPr>
            <p:cNvPr id="13" name="Groupe 5"/>
            <p:cNvGrpSpPr/>
            <p:nvPr/>
          </p:nvGrpSpPr>
          <p:grpSpPr>
            <a:xfrm>
              <a:off x="746278" y="3818717"/>
              <a:ext cx="719861" cy="1141158"/>
              <a:chOff x="746278" y="3818717"/>
              <a:chExt cx="719861" cy="1141158"/>
            </a:xfrm>
          </p:grpSpPr>
          <p:sp>
            <p:nvSpPr>
              <p:cNvPr id="14" name="Chevron 26"/>
              <p:cNvSpPr/>
              <p:nvPr/>
            </p:nvSpPr>
            <p:spPr>
              <a:xfrm rot="5400000">
                <a:off x="535630" y="4029365"/>
                <a:ext cx="1141158" cy="719861"/>
              </a:xfrm>
              <a:prstGeom prst="chevron">
                <a:avLst/>
              </a:prstGeom>
              <a:solidFill>
                <a:srgbClr val="FF9933"/>
              </a:solidFill>
              <a:ln w="6350"/>
            </p:spPr>
            <p:style>
              <a:lnRef idx="2">
                <a:schemeClr val="accent6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Chevron 4"/>
              <p:cNvSpPr/>
              <p:nvPr/>
            </p:nvSpPr>
            <p:spPr>
              <a:xfrm>
                <a:off x="766860" y="4194254"/>
                <a:ext cx="679842" cy="422333"/>
              </a:xfrm>
              <a:prstGeom prst="rect">
                <a:avLst/>
              </a:prstGeom>
              <a:solidFill>
                <a:srgbClr val="FF9933"/>
              </a:solidFill>
              <a:ln w="635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1430" tIns="11430" rIns="11430" bIns="11430" numCol="1" spcCol="1270" anchor="ctr" anchorCtr="0">
                <a:noAutofit/>
              </a:bodyPr>
              <a:lstStyle/>
              <a:p>
                <a:pPr algn="ctr" defTabSz="800100" fontAlgn="auto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en-US" sz="1800" dirty="0" smtClean="0">
                    <a:solidFill>
                      <a:prstClr val="white"/>
                    </a:solidFill>
                    <a:latin typeface="Candara" charset="0"/>
                    <a:ea typeface="Candara" charset="0"/>
                    <a:cs typeface="Candara" charset="0"/>
                  </a:rPr>
                  <a:t>JA3</a:t>
                </a:r>
                <a:endParaRPr lang="en-US" sz="1800" dirty="0">
                  <a:solidFill>
                    <a:prstClr val="white"/>
                  </a:solidFill>
                  <a:latin typeface="Candara" charset="0"/>
                  <a:ea typeface="Candara" charset="0"/>
                  <a:cs typeface="Candara" charset="0"/>
                </a:endParaRPr>
              </a:p>
            </p:txBody>
          </p:sp>
        </p:grpSp>
      </p:grpSp>
      <p:sp>
        <p:nvSpPr>
          <p:cNvPr id="2" name="CasellaDiTesto 1"/>
          <p:cNvSpPr txBox="1"/>
          <p:nvPr/>
        </p:nvSpPr>
        <p:spPr>
          <a:xfrm>
            <a:off x="1691680" y="1682162"/>
            <a:ext cx="5127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smtClean="0">
                <a:latin typeface="Candara" charset="0"/>
                <a:ea typeface="Candara" charset="0"/>
                <a:cs typeface="Candara" charset="0"/>
              </a:rPr>
              <a:t>EU PARENT PROJECT (2012-2015)</a:t>
            </a:r>
            <a:endParaRPr lang="it-IT" sz="2800" b="1">
              <a:latin typeface="Candara" charset="0"/>
              <a:ea typeface="Candara" charset="0"/>
              <a:cs typeface="Candara" charset="0"/>
            </a:endParaRPr>
          </a:p>
        </p:txBody>
      </p:sp>
      <p:sp>
        <p:nvSpPr>
          <p:cNvPr id="3" name="Freccia giù 2"/>
          <p:cNvSpPr/>
          <p:nvPr/>
        </p:nvSpPr>
        <p:spPr>
          <a:xfrm>
            <a:off x="3059832" y="2348880"/>
            <a:ext cx="2736304" cy="73105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ndara" charset="0"/>
              <a:ea typeface="Candara" charset="0"/>
              <a:cs typeface="Candara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1119978" y="4908206"/>
            <a:ext cx="710566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b="1" smtClean="0">
                <a:latin typeface="Candara" charset="0"/>
                <a:ea typeface="Candara" charset="0"/>
                <a:cs typeface="Candara" charset="0"/>
              </a:rPr>
              <a:t>2019</a:t>
            </a:r>
          </a:p>
          <a:p>
            <a:r>
              <a:rPr lang="it-IT" sz="2800" b="1" dirty="0" smtClean="0">
                <a:latin typeface="Candara" charset="0"/>
                <a:ea typeface="Candara" charset="0"/>
                <a:cs typeface="Candara" charset="0"/>
              </a:rPr>
              <a:t>STABLE SYSTEM FOR EUROPEAN REGISTRIES</a:t>
            </a:r>
            <a:endParaRPr lang="it-IT" sz="2800" b="1" dirty="0">
              <a:latin typeface="Candara" charset="0"/>
              <a:ea typeface="Candara" charset="0"/>
              <a:cs typeface="Candara" charset="0"/>
            </a:endParaRPr>
          </a:p>
        </p:txBody>
      </p:sp>
      <p:sp>
        <p:nvSpPr>
          <p:cNvPr id="17" name="Freccia giù 16"/>
          <p:cNvSpPr/>
          <p:nvPr/>
        </p:nvSpPr>
        <p:spPr>
          <a:xfrm>
            <a:off x="3059832" y="4221088"/>
            <a:ext cx="2736304" cy="73105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Candara" charset="0"/>
              <a:ea typeface="Candara" charset="0"/>
              <a:cs typeface="Candara" charset="0"/>
            </a:endParaRPr>
          </a:p>
        </p:txBody>
      </p:sp>
      <p:pic>
        <p:nvPicPr>
          <p:cNvPr id="18" name="Image 8" descr="flag_yellow_lo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96230"/>
            <a:ext cx="1008112" cy="682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96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970612" y="6182644"/>
            <a:ext cx="611187" cy="122400"/>
          </a:xfrm>
          <a:prstGeom prst="rect">
            <a:avLst/>
          </a:prstGeom>
        </p:spPr>
        <p:txBody>
          <a:bodyPr/>
          <a:lstStyle/>
          <a:p>
            <a:fld id="{1E4993A5-71AC-4FC9-BA31-3E15C92EC108}" type="slidenum">
              <a:rPr lang="en-GB" smtClean="0"/>
              <a:pPr/>
              <a:t>21</a:t>
            </a:fld>
            <a:endParaRPr lang="en-GB"/>
          </a:p>
        </p:txBody>
      </p:sp>
      <p:grpSp>
        <p:nvGrpSpPr>
          <p:cNvPr id="5" name="Groupe 1"/>
          <p:cNvGrpSpPr/>
          <p:nvPr/>
        </p:nvGrpSpPr>
        <p:grpSpPr>
          <a:xfrm>
            <a:off x="528335" y="330787"/>
            <a:ext cx="8238521" cy="656700"/>
            <a:chOff x="484469" y="-1444900"/>
            <a:chExt cx="8091025" cy="656700"/>
          </a:xfrm>
        </p:grpSpPr>
        <p:sp>
          <p:nvSpPr>
            <p:cNvPr id="6" name="Text Placeholder 8"/>
            <p:cNvSpPr txBox="1">
              <a:spLocks/>
            </p:cNvSpPr>
            <p:nvPr/>
          </p:nvSpPr>
          <p:spPr>
            <a:xfrm>
              <a:off x="1446702" y="-1444900"/>
              <a:ext cx="7128792" cy="656700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</p:spPr>
          <p:txBody>
            <a:bodyPr vert="horz" lIns="0" tIns="0" rIns="0" bIns="0" rtlCol="0" anchor="ctr">
              <a:noAutofit/>
            </a:bodyPr>
            <a:lstStyle>
              <a:lvl1pPr marL="0" indent="0" algn="l" defTabSz="914400" rtl="0" eaLnBrk="1" latinLnBrk="0" hangingPunct="1">
                <a:spcBef>
                  <a:spcPts val="900"/>
                </a:spcBef>
                <a:buFontTx/>
                <a:buNone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216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432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648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864000" indent="-216000" algn="l" defTabSz="914400" rtl="0" eaLnBrk="1" latinLnBrk="0" hangingPunct="1">
                <a:spcBef>
                  <a:spcPts val="900"/>
                </a:spcBef>
                <a:buFont typeface="Arial" pitchFamily="34" charset="0"/>
                <a:buChar char="˗"/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0250"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FR" sz="3200" b="1" dirty="0" smtClean="0"/>
                <a:t>JA - Joint </a:t>
              </a:r>
              <a:r>
                <a:rPr lang="fr-FR" sz="3200" b="1" dirty="0"/>
                <a:t>Action 3 on HTA: </a:t>
              </a:r>
              <a:r>
                <a:rPr lang="fr-FR" sz="3200" b="1" dirty="0" smtClean="0"/>
                <a:t>2016-2019</a:t>
              </a:r>
              <a:endParaRPr lang="fr-FR" sz="3200" b="1" dirty="0"/>
            </a:p>
          </p:txBody>
        </p:sp>
        <p:pic>
          <p:nvPicPr>
            <p:cNvPr id="7" name="Image 2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469" y="-1376735"/>
              <a:ext cx="621741" cy="463258"/>
            </a:xfrm>
            <a:prstGeom prst="rect">
              <a:avLst/>
            </a:prstGeom>
          </p:spPr>
        </p:pic>
      </p:grpSp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628650" y="1484784"/>
            <a:ext cx="7886700" cy="4351338"/>
          </a:xfrm>
        </p:spPr>
        <p:txBody>
          <a:bodyPr/>
          <a:lstStyle/>
          <a:p>
            <a:r>
              <a:rPr lang="fr-FR" dirty="0" err="1" smtClean="0"/>
              <a:t>Work</a:t>
            </a:r>
            <a:r>
              <a:rPr lang="fr-FR" dirty="0" smtClean="0"/>
              <a:t> package 4 on Joint Production</a:t>
            </a:r>
          </a:p>
          <a:p>
            <a:pPr lvl="1"/>
            <a:r>
              <a:rPr lang="fr-FR" dirty="0" smtClean="0"/>
              <a:t>75 </a:t>
            </a:r>
            <a:r>
              <a:rPr lang="fr-FR" dirty="0" err="1" smtClean="0"/>
              <a:t>partners</a:t>
            </a:r>
            <a:endParaRPr lang="fr-FR" dirty="0" smtClean="0"/>
          </a:p>
          <a:p>
            <a:pPr lvl="1"/>
            <a:r>
              <a:rPr lang="fr-FR" dirty="0" smtClean="0"/>
              <a:t>20 million €</a:t>
            </a:r>
          </a:p>
          <a:p>
            <a:pPr lvl="1"/>
            <a:r>
              <a:rPr lang="fr-FR" dirty="0" smtClean="0"/>
              <a:t>50 Joint </a:t>
            </a:r>
            <a:r>
              <a:rPr lang="fr-FR" dirty="0" err="1" smtClean="0"/>
              <a:t>Assessments</a:t>
            </a:r>
            <a:r>
              <a:rPr lang="fr-FR" dirty="0" smtClean="0"/>
              <a:t> or Collaborative </a:t>
            </a:r>
            <a:r>
              <a:rPr lang="fr-FR" dirty="0" err="1" smtClean="0"/>
              <a:t>Assessments</a:t>
            </a:r>
            <a:endParaRPr lang="fr-FR" dirty="0" smtClean="0"/>
          </a:p>
          <a:p>
            <a:r>
              <a:rPr lang="fr-FR" dirty="0" err="1" smtClean="0"/>
              <a:t>Work</a:t>
            </a:r>
            <a:r>
              <a:rPr lang="fr-FR" dirty="0" smtClean="0"/>
              <a:t> Package 7 on National, </a:t>
            </a:r>
            <a:r>
              <a:rPr lang="fr-FR" dirty="0" err="1" smtClean="0"/>
              <a:t>regional</a:t>
            </a:r>
            <a:r>
              <a:rPr lang="fr-FR" dirty="0" smtClean="0"/>
              <a:t>, local adaptation</a:t>
            </a:r>
          </a:p>
        </p:txBody>
      </p:sp>
    </p:spTree>
    <p:extLst>
      <p:ext uri="{BB962C8B-B14F-4D97-AF65-F5344CB8AC3E}">
        <p14:creationId xmlns:p14="http://schemas.microsoft.com/office/powerpoint/2010/main" val="896953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2"/>
          <p:cNvSpPr>
            <a:spLocks noGrp="1"/>
          </p:cNvSpPr>
          <p:nvPr>
            <p:ph type="title"/>
          </p:nvPr>
        </p:nvSpPr>
        <p:spPr>
          <a:xfrm>
            <a:off x="457200" y="365125"/>
            <a:ext cx="7859216" cy="399579"/>
          </a:xfrm>
        </p:spPr>
        <p:txBody>
          <a:bodyPr/>
          <a:lstStyle/>
          <a:p>
            <a:r>
              <a:rPr lang="it-IT" dirty="0" smtClean="0"/>
              <a:t>MES Condivisi</a:t>
            </a:r>
            <a:endParaRPr lang="it-IT" dirty="0"/>
          </a:p>
        </p:txBody>
      </p:sp>
      <p:grpSp>
        <p:nvGrpSpPr>
          <p:cNvPr id="10" name="Group 5"/>
          <p:cNvGrpSpPr>
            <a:grpSpLocks/>
          </p:cNvGrpSpPr>
          <p:nvPr/>
        </p:nvGrpSpPr>
        <p:grpSpPr bwMode="auto">
          <a:xfrm>
            <a:off x="323850" y="1728788"/>
            <a:ext cx="8640763" cy="4394200"/>
            <a:chOff x="0" y="0"/>
            <a:chExt cx="5443" cy="2768"/>
          </a:xfrm>
        </p:grpSpPr>
        <p:sp>
          <p:nvSpPr>
            <p:cNvPr id="11" name="Line 78"/>
            <p:cNvSpPr>
              <a:spLocks noChangeShapeType="1"/>
            </p:cNvSpPr>
            <p:nvPr/>
          </p:nvSpPr>
          <p:spPr bwMode="auto">
            <a:xfrm>
              <a:off x="3039" y="724"/>
              <a:ext cx="1" cy="181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pPr defTabSz="914400" eaLnBrk="0" hangingPunct="0">
                <a:defRPr/>
              </a:pPr>
              <a:endParaRPr lang="es-ES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12" name="Line 79"/>
            <p:cNvSpPr>
              <a:spLocks noChangeShapeType="1"/>
            </p:cNvSpPr>
            <p:nvPr/>
          </p:nvSpPr>
          <p:spPr bwMode="auto">
            <a:xfrm>
              <a:off x="3877" y="724"/>
              <a:ext cx="1" cy="181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pPr defTabSz="914400" eaLnBrk="0" hangingPunct="0">
                <a:defRPr/>
              </a:pPr>
              <a:endParaRPr lang="es-ES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  <p:grpSp>
          <p:nvGrpSpPr>
            <p:cNvPr id="13" name="Group 6"/>
            <p:cNvGrpSpPr>
              <a:grpSpLocks/>
            </p:cNvGrpSpPr>
            <p:nvPr/>
          </p:nvGrpSpPr>
          <p:grpSpPr bwMode="auto">
            <a:xfrm>
              <a:off x="628" y="322"/>
              <a:ext cx="960" cy="406"/>
              <a:chOff x="0" y="31"/>
              <a:chExt cx="960" cy="406"/>
            </a:xfrm>
          </p:grpSpPr>
          <p:sp>
            <p:nvSpPr>
              <p:cNvPr id="62" name="Rectangle 7"/>
              <p:cNvSpPr>
                <a:spLocks/>
              </p:cNvSpPr>
              <p:nvPr/>
            </p:nvSpPr>
            <p:spPr bwMode="auto">
              <a:xfrm>
                <a:off x="0" y="31"/>
                <a:ext cx="959" cy="406"/>
              </a:xfrm>
              <a:prstGeom prst="rect">
                <a:avLst/>
              </a:prstGeom>
              <a:solidFill>
                <a:srgbClr val="9BBB59"/>
              </a:solidFill>
              <a:ln w="25400">
                <a:solidFill>
                  <a:srgbClr val="71893F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srgbClr val="808080">
                    <a:alpha val="39999"/>
                  </a:srgbClr>
                </a:outerShdw>
              </a:effectLst>
            </p:spPr>
            <p:txBody>
              <a:bodyPr lIns="0" tIns="0" rIns="0" bIns="0"/>
              <a:lstStyle/>
              <a:p>
                <a:pPr defTabSz="914400" eaLnBrk="0" hangingPunct="0">
                  <a:defRPr/>
                </a:pPr>
                <a:endParaRPr lang="it-IT">
                  <a:solidFill>
                    <a:prstClr val="white"/>
                  </a:solidFill>
                  <a:latin typeface="Tahoma" pitchFamily="34" charset="0"/>
                  <a:ea typeface="ＭＳ Ｐゴシック"/>
                  <a:cs typeface="Tahoma" pitchFamily="34" charset="0"/>
                </a:endParaRPr>
              </a:p>
            </p:txBody>
          </p:sp>
          <p:sp>
            <p:nvSpPr>
              <p:cNvPr id="63" name="Rectangle 8"/>
              <p:cNvSpPr>
                <a:spLocks/>
              </p:cNvSpPr>
              <p:nvPr/>
            </p:nvSpPr>
            <p:spPr bwMode="auto">
              <a:xfrm>
                <a:off x="0" y="91"/>
                <a:ext cx="960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6513" indent="1588">
                  <a:spcBef>
                    <a:spcPct val="20000"/>
                  </a:spcBef>
                  <a:buChar char="•"/>
                  <a:defRPr sz="16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defTabSz="914400" eaLnBrk="0" hangingPunct="0">
                  <a:spcBef>
                    <a:spcPts val="700"/>
                  </a:spcBef>
                  <a:buFontTx/>
                  <a:buNone/>
                </a:pPr>
                <a:r>
                  <a:rPr lang="en-US" altLang="es-ES" sz="1200" b="1" smtClean="0">
                    <a:solidFill>
                      <a:srgbClr val="FFFFFF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Reimbursement (without conditions)</a:t>
                </a:r>
              </a:p>
            </p:txBody>
          </p:sp>
        </p:grpSp>
        <p:grpSp>
          <p:nvGrpSpPr>
            <p:cNvPr id="14" name="Group 9"/>
            <p:cNvGrpSpPr>
              <a:grpSpLocks/>
            </p:cNvGrpSpPr>
            <p:nvPr/>
          </p:nvGrpSpPr>
          <p:grpSpPr bwMode="auto">
            <a:xfrm>
              <a:off x="0" y="302"/>
              <a:ext cx="545" cy="408"/>
              <a:chOff x="0" y="0"/>
              <a:chExt cx="545" cy="408"/>
            </a:xfrm>
          </p:grpSpPr>
          <p:sp>
            <p:nvSpPr>
              <p:cNvPr id="60" name="Rectangle 10"/>
              <p:cNvSpPr>
                <a:spLocks/>
              </p:cNvSpPr>
              <p:nvPr/>
            </p:nvSpPr>
            <p:spPr bwMode="auto">
              <a:xfrm>
                <a:off x="0" y="0"/>
                <a:ext cx="545" cy="408"/>
              </a:xfrm>
              <a:prstGeom prst="rect">
                <a:avLst/>
              </a:prstGeom>
              <a:solidFill>
                <a:srgbClr val="F79646"/>
              </a:solidFill>
              <a:ln w="381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lIns="0" tIns="0" rIns="0" bIns="0"/>
              <a:lstStyle/>
              <a:p>
                <a:pPr defTabSz="914400" eaLnBrk="0" hangingPunct="0">
                  <a:defRPr/>
                </a:pPr>
                <a:endParaRPr lang="it-IT">
                  <a:solidFill>
                    <a:prstClr val="white"/>
                  </a:solidFill>
                  <a:latin typeface="Tahoma" pitchFamily="34" charset="0"/>
                  <a:ea typeface="ＭＳ Ｐゴシック"/>
                  <a:cs typeface="Tahoma" pitchFamily="34" charset="0"/>
                </a:endParaRPr>
              </a:p>
            </p:txBody>
          </p:sp>
          <p:sp>
            <p:nvSpPr>
              <p:cNvPr id="61" name="Rectangle 11"/>
              <p:cNvSpPr>
                <a:spLocks/>
              </p:cNvSpPr>
              <p:nvPr/>
            </p:nvSpPr>
            <p:spPr bwMode="auto">
              <a:xfrm>
                <a:off x="0" y="148"/>
                <a:ext cx="544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 marL="36513" indent="1588">
                  <a:spcBef>
                    <a:spcPct val="20000"/>
                  </a:spcBef>
                  <a:buChar char="•"/>
                  <a:defRPr sz="16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defTabSz="914400" eaLnBrk="0" hangingPunct="0">
                  <a:spcBef>
                    <a:spcPts val="700"/>
                  </a:spcBef>
                  <a:buFontTx/>
                  <a:buNone/>
                </a:pPr>
                <a:r>
                  <a:rPr lang="en-US" altLang="es-ES" sz="1200" b="1" smtClean="0">
                    <a:solidFill>
                      <a:srgbClr val="FFFFFF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Refusal</a:t>
                </a:r>
              </a:p>
            </p:txBody>
          </p:sp>
        </p:grpSp>
        <p:sp>
          <p:nvSpPr>
            <p:cNvPr id="15" name="Freeform 12"/>
            <p:cNvSpPr>
              <a:spLocks/>
            </p:cNvSpPr>
            <p:nvPr/>
          </p:nvSpPr>
          <p:spPr bwMode="auto">
            <a:xfrm rot="5400000">
              <a:off x="1334" y="-986"/>
              <a:ext cx="271" cy="22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24 h 21600"/>
                <a:gd name="T6" fmla="*/ 0 w 21600"/>
                <a:gd name="T7" fmla="*/ 24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1079" y="0"/>
                  </a:lnTo>
                  <a:lnTo>
                    <a:pt x="11079" y="21600"/>
                  </a:lnTo>
                  <a:lnTo>
                    <a:pt x="21600" y="21600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/>
              <a:tailEnd type="triangle" w="med" len="med"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914400" eaLnBrk="0" hangingPunct="0">
                <a:defRPr/>
              </a:pPr>
              <a:endParaRPr lang="es-ES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2585" y="141"/>
              <a:ext cx="1931" cy="175"/>
            </a:xfrm>
            <a:custGeom>
              <a:avLst/>
              <a:gdLst>
                <a:gd name="T0" fmla="*/ 0 w 21600"/>
                <a:gd name="T1" fmla="*/ 0 h 21600"/>
                <a:gd name="T2" fmla="*/ 15 w 21600"/>
                <a:gd name="T3" fmla="*/ 0 h 21600"/>
                <a:gd name="T4" fmla="*/ 15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round/>
              <a:headEnd/>
              <a:tailEnd type="triangle" w="med" len="med"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914400" eaLnBrk="0" hangingPunct="0">
                <a:defRPr/>
              </a:pPr>
              <a:endParaRPr lang="es-ES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  <p:grpSp>
          <p:nvGrpSpPr>
            <p:cNvPr id="17" name="Group 14"/>
            <p:cNvGrpSpPr>
              <a:grpSpLocks/>
            </p:cNvGrpSpPr>
            <p:nvPr/>
          </p:nvGrpSpPr>
          <p:grpSpPr bwMode="auto">
            <a:xfrm>
              <a:off x="3475" y="890"/>
              <a:ext cx="931" cy="373"/>
              <a:chOff x="0" y="-47"/>
              <a:chExt cx="931" cy="373"/>
            </a:xfrm>
          </p:grpSpPr>
          <p:sp>
            <p:nvSpPr>
              <p:cNvPr id="58" name="AutoShape 15"/>
              <p:cNvSpPr>
                <a:spLocks/>
              </p:cNvSpPr>
              <p:nvPr/>
            </p:nvSpPr>
            <p:spPr bwMode="auto">
              <a:xfrm>
                <a:off x="0" y="-47"/>
                <a:ext cx="931" cy="309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9525">
                <a:solidFill>
                  <a:srgbClr val="BBE0E3"/>
                </a:solidFill>
                <a:round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16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defTabSz="914400" eaLnBrk="0" hangingPunct="0">
                  <a:spcBef>
                    <a:spcPct val="0"/>
                  </a:spcBef>
                  <a:buFontTx/>
                  <a:buNone/>
                </a:pPr>
                <a:endParaRPr lang="es-ES" altLang="es-ES" sz="2400" smtClean="0">
                  <a:solidFill>
                    <a:srgbClr val="000000"/>
                  </a:solidFill>
                  <a:latin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9" name="Rectangle 16"/>
              <p:cNvSpPr>
                <a:spLocks/>
              </p:cNvSpPr>
              <p:nvPr/>
            </p:nvSpPr>
            <p:spPr bwMode="auto">
              <a:xfrm>
                <a:off x="17" y="-2"/>
                <a:ext cx="904" cy="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indent="1588">
                  <a:spcBef>
                    <a:spcPct val="20000"/>
                  </a:spcBef>
                  <a:buChar char="•"/>
                  <a:defRPr sz="16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defTabSz="914400" eaLnBrk="0" hangingPunct="0">
                  <a:spcBef>
                    <a:spcPts val="700"/>
                  </a:spcBef>
                  <a:buFontTx/>
                  <a:buNone/>
                </a:pPr>
                <a:r>
                  <a:rPr lang="en-US" altLang="es-ES" sz="1300" b="1" smtClean="0">
                    <a:solidFill>
                      <a:srgbClr val="10253F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Outcome based MEAs</a:t>
                </a:r>
              </a:p>
            </p:txBody>
          </p:sp>
        </p:grpSp>
        <p:grpSp>
          <p:nvGrpSpPr>
            <p:cNvPr id="18" name="Group 17"/>
            <p:cNvGrpSpPr>
              <a:grpSpLocks/>
            </p:cNvGrpSpPr>
            <p:nvPr/>
          </p:nvGrpSpPr>
          <p:grpSpPr bwMode="auto">
            <a:xfrm>
              <a:off x="2449" y="890"/>
              <a:ext cx="926" cy="317"/>
              <a:chOff x="0" y="-47"/>
              <a:chExt cx="926" cy="317"/>
            </a:xfrm>
          </p:grpSpPr>
          <p:sp>
            <p:nvSpPr>
              <p:cNvPr id="56" name="AutoShape 18"/>
              <p:cNvSpPr>
                <a:spLocks/>
              </p:cNvSpPr>
              <p:nvPr/>
            </p:nvSpPr>
            <p:spPr bwMode="auto">
              <a:xfrm>
                <a:off x="0" y="-47"/>
                <a:ext cx="926" cy="317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9525">
                <a:solidFill>
                  <a:srgbClr val="BBE0E3"/>
                </a:solidFill>
                <a:round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16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defTabSz="914400" eaLnBrk="0" hangingPunct="0">
                  <a:spcBef>
                    <a:spcPct val="0"/>
                  </a:spcBef>
                  <a:buFontTx/>
                  <a:buNone/>
                </a:pPr>
                <a:endParaRPr lang="es-ES" altLang="es-ES" sz="2400" smtClean="0">
                  <a:solidFill>
                    <a:srgbClr val="000000"/>
                  </a:solidFill>
                  <a:latin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7" name="Rectangle 19"/>
              <p:cNvSpPr>
                <a:spLocks/>
              </p:cNvSpPr>
              <p:nvPr/>
            </p:nvSpPr>
            <p:spPr bwMode="auto">
              <a:xfrm>
                <a:off x="15" y="-2"/>
                <a:ext cx="896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16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defTabSz="914400" eaLnBrk="0" hangingPunct="0">
                  <a:spcBef>
                    <a:spcPct val="0"/>
                  </a:spcBef>
                  <a:buFontTx/>
                  <a:buNone/>
                </a:pPr>
                <a:r>
                  <a:rPr lang="en-US" altLang="es-ES" sz="1300" b="1" smtClean="0">
                    <a:solidFill>
                      <a:srgbClr val="10253F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Monitoring</a:t>
                </a:r>
                <a:r>
                  <a:rPr lang="en-US" altLang="es-ES" sz="1200" b="1" smtClean="0">
                    <a:solidFill>
                      <a:srgbClr val="000000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 </a:t>
                </a:r>
                <a:r>
                  <a:rPr lang="en-US" altLang="es-ES" sz="1300" b="1" smtClean="0">
                    <a:solidFill>
                      <a:srgbClr val="10253F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Registers</a:t>
                </a:r>
              </a:p>
            </p:txBody>
          </p:sp>
        </p:grpSp>
        <p:grpSp>
          <p:nvGrpSpPr>
            <p:cNvPr id="19" name="Group 20"/>
            <p:cNvGrpSpPr>
              <a:grpSpLocks/>
            </p:cNvGrpSpPr>
            <p:nvPr/>
          </p:nvGrpSpPr>
          <p:grpSpPr bwMode="auto">
            <a:xfrm>
              <a:off x="4763" y="1345"/>
              <a:ext cx="680" cy="283"/>
              <a:chOff x="-77" y="0"/>
              <a:chExt cx="680" cy="283"/>
            </a:xfrm>
          </p:grpSpPr>
          <p:sp>
            <p:nvSpPr>
              <p:cNvPr id="54" name="AutoShape 21"/>
              <p:cNvSpPr>
                <a:spLocks/>
              </p:cNvSpPr>
              <p:nvPr/>
            </p:nvSpPr>
            <p:spPr bwMode="auto">
              <a:xfrm>
                <a:off x="-77" y="0"/>
                <a:ext cx="680" cy="283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/>
              <a:lstStyle/>
              <a:p>
                <a:pPr defTabSz="914400" eaLnBrk="0" hangingPunct="0">
                  <a:defRPr/>
                </a:pPr>
                <a:endParaRPr lang="it-IT">
                  <a:solidFill>
                    <a:prstClr val="black"/>
                  </a:solidFill>
                  <a:latin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55" name="Rectangle 22"/>
              <p:cNvSpPr>
                <a:spLocks/>
              </p:cNvSpPr>
              <p:nvPr/>
            </p:nvSpPr>
            <p:spPr bwMode="auto">
              <a:xfrm>
                <a:off x="-32" y="89"/>
                <a:ext cx="576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indent="1588">
                  <a:spcBef>
                    <a:spcPct val="20000"/>
                  </a:spcBef>
                  <a:buChar char="•"/>
                  <a:defRPr sz="16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defTabSz="914400" eaLnBrk="0" hangingPunct="0">
                  <a:spcBef>
                    <a:spcPts val="700"/>
                  </a:spcBef>
                  <a:buFontTx/>
                  <a:buNone/>
                </a:pPr>
                <a:r>
                  <a:rPr lang="en-US" altLang="es-ES" sz="1200" b="1" smtClean="0">
                    <a:solidFill>
                      <a:srgbClr val="000000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AIFA Notes</a:t>
                </a:r>
              </a:p>
            </p:txBody>
          </p:sp>
        </p:grpSp>
        <p:grpSp>
          <p:nvGrpSpPr>
            <p:cNvPr id="20" name="Group 26"/>
            <p:cNvGrpSpPr>
              <a:grpSpLocks/>
            </p:cNvGrpSpPr>
            <p:nvPr/>
          </p:nvGrpSpPr>
          <p:grpSpPr bwMode="auto">
            <a:xfrm>
              <a:off x="3911" y="1525"/>
              <a:ext cx="761" cy="309"/>
              <a:chOff x="146" y="271"/>
              <a:chExt cx="761" cy="309"/>
            </a:xfrm>
          </p:grpSpPr>
          <p:sp>
            <p:nvSpPr>
              <p:cNvPr id="52" name="Oval 27"/>
              <p:cNvSpPr>
                <a:spLocks/>
              </p:cNvSpPr>
              <p:nvPr/>
            </p:nvSpPr>
            <p:spPr bwMode="auto">
              <a:xfrm>
                <a:off x="146" y="271"/>
                <a:ext cx="761" cy="309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/>
              <a:lstStyle/>
              <a:p>
                <a:pPr defTabSz="914400" eaLnBrk="0" hangingPunct="0">
                  <a:defRPr/>
                </a:pPr>
                <a:endParaRPr lang="it-IT">
                  <a:solidFill>
                    <a:prstClr val="black"/>
                  </a:solidFill>
                  <a:latin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53" name="Rectangle 28"/>
              <p:cNvSpPr>
                <a:spLocks/>
              </p:cNvSpPr>
              <p:nvPr/>
            </p:nvSpPr>
            <p:spPr bwMode="auto">
              <a:xfrm>
                <a:off x="280" y="316"/>
                <a:ext cx="536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indent="1588">
                  <a:spcBef>
                    <a:spcPct val="20000"/>
                  </a:spcBef>
                  <a:buChar char="•"/>
                  <a:defRPr sz="16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defTabSz="914400" eaLnBrk="0" hangingPunct="0">
                  <a:spcBef>
                    <a:spcPts val="700"/>
                  </a:spcBef>
                  <a:buFontTx/>
                  <a:buNone/>
                </a:pPr>
                <a:r>
                  <a:rPr lang="en-US" altLang="es-ES" sz="1200" b="1" smtClean="0">
                    <a:solidFill>
                      <a:srgbClr val="000000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Payment by Results</a:t>
                </a:r>
              </a:p>
            </p:txBody>
          </p:sp>
        </p:grpSp>
        <p:grpSp>
          <p:nvGrpSpPr>
            <p:cNvPr id="21" name="Group 29"/>
            <p:cNvGrpSpPr>
              <a:grpSpLocks/>
            </p:cNvGrpSpPr>
            <p:nvPr/>
          </p:nvGrpSpPr>
          <p:grpSpPr bwMode="auto">
            <a:xfrm>
              <a:off x="3911" y="1943"/>
              <a:ext cx="761" cy="304"/>
              <a:chOff x="128" y="328"/>
              <a:chExt cx="761" cy="304"/>
            </a:xfrm>
          </p:grpSpPr>
          <p:sp>
            <p:nvSpPr>
              <p:cNvPr id="50" name="Oval 30"/>
              <p:cNvSpPr>
                <a:spLocks/>
              </p:cNvSpPr>
              <p:nvPr/>
            </p:nvSpPr>
            <p:spPr bwMode="auto">
              <a:xfrm>
                <a:off x="128" y="328"/>
                <a:ext cx="761" cy="304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/>
              <a:lstStyle/>
              <a:p>
                <a:pPr defTabSz="914400" eaLnBrk="0" hangingPunct="0">
                  <a:defRPr/>
                </a:pPr>
                <a:endParaRPr lang="it-IT">
                  <a:solidFill>
                    <a:prstClr val="black"/>
                  </a:solidFill>
                  <a:latin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51" name="Rectangle 31"/>
              <p:cNvSpPr>
                <a:spLocks/>
              </p:cNvSpPr>
              <p:nvPr/>
            </p:nvSpPr>
            <p:spPr bwMode="auto">
              <a:xfrm>
                <a:off x="256" y="366"/>
                <a:ext cx="536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indent="1588">
                  <a:spcBef>
                    <a:spcPct val="20000"/>
                  </a:spcBef>
                  <a:buChar char="•"/>
                  <a:defRPr sz="16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defTabSz="914400" eaLnBrk="0" hangingPunct="0">
                  <a:spcBef>
                    <a:spcPts val="700"/>
                  </a:spcBef>
                  <a:buFontTx/>
                  <a:buNone/>
                </a:pPr>
                <a:r>
                  <a:rPr lang="en-US" altLang="es-ES" sz="1200" b="1" smtClean="0">
                    <a:solidFill>
                      <a:srgbClr val="000000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Risk Sharing</a:t>
                </a:r>
              </a:p>
            </p:txBody>
          </p:sp>
        </p:grpSp>
        <p:sp>
          <p:nvSpPr>
            <p:cNvPr id="22" name="Rectangle 39"/>
            <p:cNvSpPr>
              <a:spLocks/>
            </p:cNvSpPr>
            <p:nvPr/>
          </p:nvSpPr>
          <p:spPr bwMode="auto">
            <a:xfrm>
              <a:off x="2777" y="2345"/>
              <a:ext cx="688" cy="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indent="1588">
                <a:spcBef>
                  <a:spcPct val="20000"/>
                </a:spcBef>
                <a:buChar char="•"/>
                <a:defRPr sz="16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defTabSz="914400" eaLnBrk="0" hangingPunct="0">
                <a:spcBef>
                  <a:spcPts val="700"/>
                </a:spcBef>
                <a:buFontTx/>
                <a:buNone/>
              </a:pPr>
              <a:r>
                <a:rPr lang="en-US" altLang="es-ES" sz="1200" b="1" smtClean="0">
                  <a:solidFill>
                    <a:srgbClr val="FFFFFF"/>
                  </a:solidFill>
                  <a:latin typeface="Tahoma" panose="020B0604030504040204" pitchFamily="34" charset="0"/>
                  <a:cs typeface="Tahoma" panose="020B0604030504040204" pitchFamily="34" charset="0"/>
                  <a:sym typeface="Tahoma" panose="020B0604030504040204" pitchFamily="34" charset="0"/>
                </a:rPr>
                <a:t>Antidiabetics</a:t>
              </a:r>
              <a:r>
                <a:rPr lang="en-US" altLang="es-ES" sz="1200" b="1" smtClean="0">
                  <a:solidFill>
                    <a:srgbClr val="000000"/>
                  </a:solidFill>
                  <a:latin typeface="Tahoma" panose="020B0604030504040204" pitchFamily="34" charset="0"/>
                  <a:cs typeface="Tahoma" panose="020B0604030504040204" pitchFamily="34" charset="0"/>
                  <a:sym typeface="Tahoma" panose="020B0604030504040204" pitchFamily="34" charset="0"/>
                </a:rPr>
                <a:t> </a:t>
              </a:r>
            </a:p>
          </p:txBody>
        </p:sp>
        <p:sp>
          <p:nvSpPr>
            <p:cNvPr id="23" name="Rectangle 43"/>
            <p:cNvSpPr>
              <a:spLocks/>
            </p:cNvSpPr>
            <p:nvPr/>
          </p:nvSpPr>
          <p:spPr bwMode="auto">
            <a:xfrm>
              <a:off x="2800" y="2000"/>
              <a:ext cx="688" cy="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indent="1588">
                <a:spcBef>
                  <a:spcPct val="20000"/>
                </a:spcBef>
                <a:buChar char="•"/>
                <a:defRPr sz="16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defTabSz="914400" eaLnBrk="0" hangingPunct="0">
                <a:spcBef>
                  <a:spcPts val="700"/>
                </a:spcBef>
                <a:buFontTx/>
                <a:buNone/>
              </a:pPr>
              <a:r>
                <a:rPr lang="en-US" altLang="es-ES" sz="1200" b="1" smtClean="0">
                  <a:solidFill>
                    <a:srgbClr val="FFFFFF"/>
                  </a:solidFill>
                  <a:latin typeface="Tahoma" panose="020B0604030504040204" pitchFamily="34" charset="0"/>
                  <a:cs typeface="Tahoma" panose="020B0604030504040204" pitchFamily="34" charset="0"/>
                  <a:sym typeface="Tahoma" panose="020B0604030504040204" pitchFamily="34" charset="0"/>
                </a:rPr>
                <a:t>Psoriasis</a:t>
              </a:r>
            </a:p>
          </p:txBody>
        </p:sp>
        <p:sp>
          <p:nvSpPr>
            <p:cNvPr id="24" name="Rectangle 51"/>
            <p:cNvSpPr>
              <a:spLocks/>
            </p:cNvSpPr>
            <p:nvPr/>
          </p:nvSpPr>
          <p:spPr bwMode="auto">
            <a:xfrm>
              <a:off x="2781" y="2656"/>
              <a:ext cx="712" cy="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indent="1588">
                <a:spcBef>
                  <a:spcPct val="20000"/>
                </a:spcBef>
                <a:buChar char="•"/>
                <a:defRPr sz="16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1A386D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defTabSz="914400" eaLnBrk="0" hangingPunct="0">
                <a:spcBef>
                  <a:spcPts val="700"/>
                </a:spcBef>
                <a:buFontTx/>
                <a:buNone/>
              </a:pPr>
              <a:r>
                <a:rPr lang="en-US" altLang="es-ES" sz="1100" b="1" smtClean="0">
                  <a:solidFill>
                    <a:srgbClr val="FFFFFF"/>
                  </a:solidFill>
                  <a:latin typeface="Tahoma" panose="020B0604030504040204" pitchFamily="34" charset="0"/>
                  <a:cs typeface="Tahoma" panose="020B0604030504040204" pitchFamily="34" charset="0"/>
                  <a:sym typeface="Tahoma" panose="020B0604030504040204" pitchFamily="34" charset="0"/>
                </a:rPr>
                <a:t>Cardiovascular</a:t>
              </a:r>
            </a:p>
          </p:txBody>
        </p:sp>
        <p:grpSp>
          <p:nvGrpSpPr>
            <p:cNvPr id="25" name="Group 56"/>
            <p:cNvGrpSpPr>
              <a:grpSpLocks/>
            </p:cNvGrpSpPr>
            <p:nvPr/>
          </p:nvGrpSpPr>
          <p:grpSpPr bwMode="auto">
            <a:xfrm>
              <a:off x="1698" y="1291"/>
              <a:ext cx="615" cy="280"/>
              <a:chOff x="0" y="0"/>
              <a:chExt cx="615" cy="280"/>
            </a:xfrm>
          </p:grpSpPr>
          <p:sp>
            <p:nvSpPr>
              <p:cNvPr id="48" name="AutoShape 57"/>
              <p:cNvSpPr>
                <a:spLocks/>
              </p:cNvSpPr>
              <p:nvPr/>
            </p:nvSpPr>
            <p:spPr bwMode="auto">
              <a:xfrm>
                <a:off x="0" y="0"/>
                <a:ext cx="615" cy="280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bIns="0"/>
              <a:lstStyle/>
              <a:p>
                <a:pPr defTabSz="914400" eaLnBrk="0" hangingPunct="0">
                  <a:defRPr/>
                </a:pPr>
                <a:endParaRPr lang="it-IT">
                  <a:solidFill>
                    <a:prstClr val="black"/>
                  </a:solidFill>
                  <a:latin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9" name="Rectangle 58"/>
              <p:cNvSpPr>
                <a:spLocks/>
              </p:cNvSpPr>
              <p:nvPr/>
            </p:nvSpPr>
            <p:spPr bwMode="auto">
              <a:xfrm>
                <a:off x="15" y="13"/>
                <a:ext cx="584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indent="1588">
                  <a:spcBef>
                    <a:spcPct val="20000"/>
                  </a:spcBef>
                  <a:buChar char="•"/>
                  <a:defRPr sz="16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defTabSz="914400" eaLnBrk="0" hangingPunct="0">
                  <a:spcBef>
                    <a:spcPts val="700"/>
                  </a:spcBef>
                  <a:buFontTx/>
                  <a:buNone/>
                </a:pPr>
                <a:r>
                  <a:rPr lang="en-US" altLang="es-ES" sz="1200" b="1" smtClean="0">
                    <a:solidFill>
                      <a:srgbClr val="000000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Volume Agreements</a:t>
                </a:r>
              </a:p>
            </p:txBody>
          </p:sp>
        </p:grpSp>
        <p:grpSp>
          <p:nvGrpSpPr>
            <p:cNvPr id="26" name="Group 59"/>
            <p:cNvGrpSpPr>
              <a:grpSpLocks/>
            </p:cNvGrpSpPr>
            <p:nvPr/>
          </p:nvGrpSpPr>
          <p:grpSpPr bwMode="auto">
            <a:xfrm>
              <a:off x="2813" y="302"/>
              <a:ext cx="1315" cy="408"/>
              <a:chOff x="0" y="0"/>
              <a:chExt cx="1315" cy="408"/>
            </a:xfrm>
          </p:grpSpPr>
          <p:sp>
            <p:nvSpPr>
              <p:cNvPr id="46" name="Rectangle 60"/>
              <p:cNvSpPr>
                <a:spLocks/>
              </p:cNvSpPr>
              <p:nvPr/>
            </p:nvSpPr>
            <p:spPr bwMode="auto">
              <a:xfrm>
                <a:off x="0" y="0"/>
                <a:ext cx="1315" cy="408"/>
              </a:xfrm>
              <a:prstGeom prst="rect">
                <a:avLst/>
              </a:prstGeom>
              <a:solidFill>
                <a:srgbClr val="95B3D7"/>
              </a:solidFill>
              <a:ln w="381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lIns="0" tIns="0" rIns="0" bIns="0"/>
              <a:lstStyle/>
              <a:p>
                <a:pPr defTabSz="914400" eaLnBrk="0" hangingPunct="0">
                  <a:defRPr/>
                </a:pPr>
                <a:endParaRPr lang="it-IT">
                  <a:solidFill>
                    <a:prstClr val="white"/>
                  </a:solidFill>
                  <a:latin typeface="Tahoma" pitchFamily="34" charset="0"/>
                  <a:ea typeface="ＭＳ Ｐゴシック"/>
                  <a:cs typeface="Tahoma" pitchFamily="34" charset="0"/>
                </a:endParaRPr>
              </a:p>
            </p:txBody>
          </p:sp>
          <p:sp>
            <p:nvSpPr>
              <p:cNvPr id="47" name="Rectangle 61"/>
              <p:cNvSpPr>
                <a:spLocks/>
              </p:cNvSpPr>
              <p:nvPr/>
            </p:nvSpPr>
            <p:spPr bwMode="auto">
              <a:xfrm>
                <a:off x="1" y="42"/>
                <a:ext cx="1312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marL="36513" indent="1588">
                  <a:spcBef>
                    <a:spcPct val="20000"/>
                  </a:spcBef>
                  <a:buChar char="•"/>
                  <a:defRPr sz="16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defTabSz="914400" eaLnBrk="0" hangingPunct="0">
                  <a:spcBef>
                    <a:spcPts val="700"/>
                  </a:spcBef>
                  <a:buFontTx/>
                  <a:buNone/>
                </a:pPr>
                <a:r>
                  <a:rPr lang="en-US" altLang="es-ES" sz="1200" b="1" smtClean="0">
                    <a:solidFill>
                      <a:srgbClr val="254061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Managing uncertainty relating to clinical benefit and cost-effectiveness</a:t>
                </a:r>
              </a:p>
            </p:txBody>
          </p:sp>
        </p:grpSp>
        <p:grpSp>
          <p:nvGrpSpPr>
            <p:cNvPr id="27" name="Group 62"/>
            <p:cNvGrpSpPr>
              <a:grpSpLocks/>
            </p:cNvGrpSpPr>
            <p:nvPr/>
          </p:nvGrpSpPr>
          <p:grpSpPr bwMode="auto">
            <a:xfrm>
              <a:off x="1679" y="302"/>
              <a:ext cx="1043" cy="408"/>
              <a:chOff x="0" y="0"/>
              <a:chExt cx="1043" cy="408"/>
            </a:xfrm>
          </p:grpSpPr>
          <p:sp>
            <p:nvSpPr>
              <p:cNvPr id="44" name="Rectangle 63"/>
              <p:cNvSpPr>
                <a:spLocks/>
              </p:cNvSpPr>
              <p:nvPr/>
            </p:nvSpPr>
            <p:spPr bwMode="auto">
              <a:xfrm>
                <a:off x="0" y="0"/>
                <a:ext cx="1043" cy="408"/>
              </a:xfrm>
              <a:prstGeom prst="rect">
                <a:avLst/>
              </a:prstGeom>
              <a:solidFill>
                <a:srgbClr val="95B3D7"/>
              </a:solidFill>
              <a:ln w="381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lIns="0" tIns="0" rIns="0" bIns="0"/>
              <a:lstStyle/>
              <a:p>
                <a:pPr defTabSz="914400" eaLnBrk="0" hangingPunct="0">
                  <a:defRPr/>
                </a:pPr>
                <a:endParaRPr lang="it-IT">
                  <a:solidFill>
                    <a:prstClr val="white"/>
                  </a:solidFill>
                  <a:latin typeface="Tahoma" pitchFamily="34" charset="0"/>
                  <a:ea typeface="ＭＳ Ｐゴシック"/>
                  <a:cs typeface="Tahoma" pitchFamily="34" charset="0"/>
                </a:endParaRPr>
              </a:p>
            </p:txBody>
          </p:sp>
          <p:sp>
            <p:nvSpPr>
              <p:cNvPr id="45" name="Rectangle 64"/>
              <p:cNvSpPr>
                <a:spLocks/>
              </p:cNvSpPr>
              <p:nvPr/>
            </p:nvSpPr>
            <p:spPr bwMode="auto">
              <a:xfrm>
                <a:off x="1" y="76"/>
                <a:ext cx="1040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marL="36513" indent="1588">
                  <a:spcBef>
                    <a:spcPct val="20000"/>
                  </a:spcBef>
                  <a:buChar char="•"/>
                  <a:defRPr sz="16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defTabSz="914400" eaLnBrk="0" hangingPunct="0">
                  <a:spcBef>
                    <a:spcPts val="700"/>
                  </a:spcBef>
                  <a:buFontTx/>
                  <a:buNone/>
                </a:pPr>
                <a:r>
                  <a:rPr lang="en-US" altLang="es-ES" sz="1200" b="1" smtClean="0">
                    <a:solidFill>
                      <a:srgbClr val="254061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Managing budget impact</a:t>
                </a:r>
              </a:p>
            </p:txBody>
          </p:sp>
        </p:grpSp>
        <p:grpSp>
          <p:nvGrpSpPr>
            <p:cNvPr id="28" name="Group 65"/>
            <p:cNvGrpSpPr>
              <a:grpSpLocks/>
            </p:cNvGrpSpPr>
            <p:nvPr/>
          </p:nvGrpSpPr>
          <p:grpSpPr bwMode="auto">
            <a:xfrm>
              <a:off x="4219" y="302"/>
              <a:ext cx="1224" cy="424"/>
              <a:chOff x="0" y="0"/>
              <a:chExt cx="1224" cy="424"/>
            </a:xfrm>
          </p:grpSpPr>
          <p:sp>
            <p:nvSpPr>
              <p:cNvPr id="42" name="Rectangle 66"/>
              <p:cNvSpPr>
                <a:spLocks/>
              </p:cNvSpPr>
              <p:nvPr/>
            </p:nvSpPr>
            <p:spPr bwMode="auto">
              <a:xfrm>
                <a:off x="0" y="0"/>
                <a:ext cx="1224" cy="408"/>
              </a:xfrm>
              <a:prstGeom prst="rect">
                <a:avLst/>
              </a:prstGeom>
              <a:solidFill>
                <a:srgbClr val="95B3D7"/>
              </a:solidFill>
              <a:ln w="38100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</p:spPr>
            <p:txBody>
              <a:bodyPr lIns="0" tIns="0" rIns="0" bIns="0"/>
              <a:lstStyle/>
              <a:p>
                <a:pPr defTabSz="914400" eaLnBrk="0" hangingPunct="0">
                  <a:defRPr/>
                </a:pPr>
                <a:endParaRPr lang="it-IT">
                  <a:solidFill>
                    <a:prstClr val="white"/>
                  </a:solidFill>
                  <a:latin typeface="Tahoma" pitchFamily="34" charset="0"/>
                  <a:ea typeface="ＭＳ Ｐゴシック"/>
                  <a:cs typeface="Tahoma" pitchFamily="34" charset="0"/>
                </a:endParaRPr>
              </a:p>
            </p:txBody>
          </p:sp>
          <p:sp>
            <p:nvSpPr>
              <p:cNvPr id="43" name="Rectangle 67"/>
              <p:cNvSpPr>
                <a:spLocks/>
              </p:cNvSpPr>
              <p:nvPr/>
            </p:nvSpPr>
            <p:spPr bwMode="auto">
              <a:xfrm>
                <a:off x="1" y="91"/>
                <a:ext cx="1176" cy="3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marL="36513" indent="1588">
                  <a:spcBef>
                    <a:spcPct val="20000"/>
                  </a:spcBef>
                  <a:buChar char="•"/>
                  <a:defRPr sz="16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defTabSz="914400" eaLnBrk="0" hangingPunct="0">
                  <a:spcBef>
                    <a:spcPts val="700"/>
                  </a:spcBef>
                  <a:buFontTx/>
                  <a:buNone/>
                </a:pPr>
                <a:r>
                  <a:rPr lang="en-US" altLang="es-ES" sz="1200" b="1" smtClean="0">
                    <a:solidFill>
                      <a:srgbClr val="254061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Managing utilisation to optimize performance</a:t>
                </a:r>
              </a:p>
            </p:txBody>
          </p:sp>
        </p:grpSp>
        <p:grpSp>
          <p:nvGrpSpPr>
            <p:cNvPr id="29" name="Group 68"/>
            <p:cNvGrpSpPr>
              <a:grpSpLocks/>
            </p:cNvGrpSpPr>
            <p:nvPr/>
          </p:nvGrpSpPr>
          <p:grpSpPr bwMode="auto">
            <a:xfrm>
              <a:off x="1315" y="935"/>
              <a:ext cx="931" cy="331"/>
              <a:chOff x="-91" y="-2"/>
              <a:chExt cx="931" cy="331"/>
            </a:xfrm>
          </p:grpSpPr>
          <p:sp>
            <p:nvSpPr>
              <p:cNvPr id="40" name="AutoShape 69"/>
              <p:cNvSpPr>
                <a:spLocks/>
              </p:cNvSpPr>
              <p:nvPr/>
            </p:nvSpPr>
            <p:spPr bwMode="auto">
              <a:xfrm>
                <a:off x="-91" y="-2"/>
                <a:ext cx="931" cy="272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9525">
                <a:solidFill>
                  <a:srgbClr val="BBE0E3"/>
                </a:solidFill>
                <a:round/>
                <a:headEnd/>
                <a:tailEnd/>
              </a:ln>
            </p:spPr>
            <p:txBody>
              <a:bodyPr lIns="0" tIns="0" rIns="0" bIns="0"/>
              <a:lstStyle>
                <a:lvl1pPr>
                  <a:spcBef>
                    <a:spcPct val="20000"/>
                  </a:spcBef>
                  <a:buChar char="•"/>
                  <a:defRPr sz="16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defTabSz="914400" eaLnBrk="0" hangingPunct="0">
                  <a:spcBef>
                    <a:spcPct val="0"/>
                  </a:spcBef>
                  <a:buFontTx/>
                  <a:buNone/>
                </a:pPr>
                <a:endParaRPr lang="es-ES" altLang="es-ES" sz="2400" smtClean="0">
                  <a:solidFill>
                    <a:srgbClr val="000000"/>
                  </a:solidFill>
                  <a:latin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1" name="Rectangle 70"/>
              <p:cNvSpPr>
                <a:spLocks/>
              </p:cNvSpPr>
              <p:nvPr/>
            </p:nvSpPr>
            <p:spPr bwMode="auto">
              <a:xfrm>
                <a:off x="-79" y="12"/>
                <a:ext cx="904" cy="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indent="1588">
                  <a:spcBef>
                    <a:spcPct val="20000"/>
                  </a:spcBef>
                  <a:buChar char="•"/>
                  <a:defRPr sz="16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defTabSz="914400" eaLnBrk="0" hangingPunct="0">
                  <a:spcBef>
                    <a:spcPts val="700"/>
                  </a:spcBef>
                  <a:buFontTx/>
                  <a:buNone/>
                </a:pPr>
                <a:r>
                  <a:rPr lang="en-US" altLang="es-ES" sz="1200" b="1" smtClean="0">
                    <a:solidFill>
                      <a:srgbClr val="000000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N</a:t>
                </a:r>
                <a:r>
                  <a:rPr lang="en-US" altLang="es-ES" sz="1300" b="1" smtClean="0">
                    <a:solidFill>
                      <a:srgbClr val="10253F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on-Ou</a:t>
                </a:r>
                <a:r>
                  <a:rPr lang="en-US" altLang="es-ES" sz="1200" b="1" smtClean="0">
                    <a:solidFill>
                      <a:srgbClr val="000000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tcome </a:t>
                </a:r>
                <a:r>
                  <a:rPr lang="en-US" altLang="es-ES" sz="1300" b="1" smtClean="0">
                    <a:solidFill>
                      <a:srgbClr val="10253F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based</a:t>
                </a:r>
                <a:r>
                  <a:rPr lang="en-US" altLang="es-ES" sz="1200" b="1" smtClean="0">
                    <a:solidFill>
                      <a:srgbClr val="000000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 MEAs</a:t>
                </a:r>
              </a:p>
            </p:txBody>
          </p:sp>
        </p:grpSp>
        <p:sp>
          <p:nvSpPr>
            <p:cNvPr id="30" name="Line 71"/>
            <p:cNvSpPr>
              <a:spLocks noChangeShapeType="1"/>
            </p:cNvSpPr>
            <p:nvPr/>
          </p:nvSpPr>
          <p:spPr bwMode="auto">
            <a:xfrm>
              <a:off x="2041" y="740"/>
              <a:ext cx="1" cy="181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pPr defTabSz="914400" eaLnBrk="0" hangingPunct="0">
                <a:defRPr/>
              </a:pPr>
              <a:endParaRPr lang="es-ES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  <p:grpSp>
          <p:nvGrpSpPr>
            <p:cNvPr id="31" name="Group 72"/>
            <p:cNvGrpSpPr>
              <a:grpSpLocks/>
            </p:cNvGrpSpPr>
            <p:nvPr/>
          </p:nvGrpSpPr>
          <p:grpSpPr bwMode="auto">
            <a:xfrm>
              <a:off x="1698" y="1662"/>
              <a:ext cx="615" cy="280"/>
              <a:chOff x="0" y="0"/>
              <a:chExt cx="615" cy="280"/>
            </a:xfrm>
          </p:grpSpPr>
          <p:sp>
            <p:nvSpPr>
              <p:cNvPr id="38" name="AutoShape 73"/>
              <p:cNvSpPr>
                <a:spLocks/>
              </p:cNvSpPr>
              <p:nvPr/>
            </p:nvSpPr>
            <p:spPr bwMode="auto">
              <a:xfrm>
                <a:off x="0" y="0"/>
                <a:ext cx="615" cy="280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bIns="0"/>
              <a:lstStyle/>
              <a:p>
                <a:pPr defTabSz="914400" eaLnBrk="0" hangingPunct="0">
                  <a:defRPr/>
                </a:pPr>
                <a:endParaRPr lang="it-IT">
                  <a:solidFill>
                    <a:prstClr val="black"/>
                  </a:solidFill>
                  <a:latin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9" name="Rectangle 74"/>
              <p:cNvSpPr>
                <a:spLocks/>
              </p:cNvSpPr>
              <p:nvPr/>
            </p:nvSpPr>
            <p:spPr bwMode="auto">
              <a:xfrm>
                <a:off x="15" y="13"/>
                <a:ext cx="584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indent="1588">
                  <a:spcBef>
                    <a:spcPct val="20000"/>
                  </a:spcBef>
                  <a:buChar char="•"/>
                  <a:defRPr sz="16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defTabSz="914400" eaLnBrk="0" hangingPunct="0">
                  <a:spcBef>
                    <a:spcPts val="700"/>
                  </a:spcBef>
                  <a:buFontTx/>
                  <a:buNone/>
                </a:pPr>
                <a:r>
                  <a:rPr lang="en-US" altLang="es-ES" sz="1200" b="1" smtClean="0">
                    <a:solidFill>
                      <a:srgbClr val="000000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Cost sharing</a:t>
                </a:r>
              </a:p>
            </p:txBody>
          </p:sp>
        </p:grpSp>
        <p:grpSp>
          <p:nvGrpSpPr>
            <p:cNvPr id="32" name="Group 75"/>
            <p:cNvGrpSpPr>
              <a:grpSpLocks/>
            </p:cNvGrpSpPr>
            <p:nvPr/>
          </p:nvGrpSpPr>
          <p:grpSpPr bwMode="auto">
            <a:xfrm>
              <a:off x="1698" y="2017"/>
              <a:ext cx="615" cy="280"/>
              <a:chOff x="0" y="0"/>
              <a:chExt cx="615" cy="280"/>
            </a:xfrm>
          </p:grpSpPr>
          <p:sp>
            <p:nvSpPr>
              <p:cNvPr id="36" name="AutoShape 76"/>
              <p:cNvSpPr>
                <a:spLocks/>
              </p:cNvSpPr>
              <p:nvPr/>
            </p:nvSpPr>
            <p:spPr bwMode="auto">
              <a:xfrm>
                <a:off x="0" y="0"/>
                <a:ext cx="615" cy="280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bIns="0"/>
              <a:lstStyle/>
              <a:p>
                <a:pPr defTabSz="914400" eaLnBrk="0" hangingPunct="0">
                  <a:defRPr/>
                </a:pPr>
                <a:endParaRPr lang="it-IT">
                  <a:solidFill>
                    <a:prstClr val="black"/>
                  </a:solidFill>
                  <a:latin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7" name="Rectangle 77"/>
              <p:cNvSpPr>
                <a:spLocks/>
              </p:cNvSpPr>
              <p:nvPr/>
            </p:nvSpPr>
            <p:spPr bwMode="auto">
              <a:xfrm>
                <a:off x="15" y="13"/>
                <a:ext cx="584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indent="1588">
                  <a:spcBef>
                    <a:spcPct val="20000"/>
                  </a:spcBef>
                  <a:buChar char="•"/>
                  <a:defRPr sz="16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rgbClr val="1A386D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defTabSz="914400" eaLnBrk="0" hangingPunct="0">
                  <a:spcBef>
                    <a:spcPts val="700"/>
                  </a:spcBef>
                  <a:buFontTx/>
                  <a:buNone/>
                </a:pPr>
                <a:r>
                  <a:rPr lang="en-US" altLang="es-ES" sz="1200" b="1" smtClean="0">
                    <a:solidFill>
                      <a:srgbClr val="000000"/>
                    </a:solidFill>
                    <a:latin typeface="Tahoma" panose="020B0604030504040204" pitchFamily="34" charset="0"/>
                    <a:cs typeface="Tahoma" panose="020B0604030504040204" pitchFamily="34" charset="0"/>
                    <a:sym typeface="Tahoma" panose="020B0604030504040204" pitchFamily="34" charset="0"/>
                  </a:rPr>
                  <a:t>Budget    cap</a:t>
                </a:r>
              </a:p>
            </p:txBody>
          </p:sp>
        </p:grpSp>
        <p:sp>
          <p:nvSpPr>
            <p:cNvPr id="33" name="Line 84"/>
            <p:cNvSpPr>
              <a:spLocks noChangeShapeType="1"/>
            </p:cNvSpPr>
            <p:nvPr/>
          </p:nvSpPr>
          <p:spPr bwMode="auto">
            <a:xfrm>
              <a:off x="1497" y="1436"/>
              <a:ext cx="182" cy="1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pPr defTabSz="914400" eaLnBrk="0" hangingPunct="0">
                <a:defRPr/>
              </a:pPr>
              <a:endParaRPr lang="es-ES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34" name="Line 85"/>
            <p:cNvSpPr>
              <a:spLocks noChangeShapeType="1"/>
            </p:cNvSpPr>
            <p:nvPr/>
          </p:nvSpPr>
          <p:spPr bwMode="auto">
            <a:xfrm>
              <a:off x="1497" y="1799"/>
              <a:ext cx="182" cy="1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pPr defTabSz="914400" eaLnBrk="0" hangingPunct="0">
                <a:defRPr/>
              </a:pPr>
              <a:endParaRPr lang="es-ES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35" name="Line 91"/>
            <p:cNvSpPr>
              <a:spLocks noChangeShapeType="1"/>
            </p:cNvSpPr>
            <p:nvPr/>
          </p:nvSpPr>
          <p:spPr bwMode="auto">
            <a:xfrm>
              <a:off x="2540" y="2087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pPr defTabSz="914400" eaLnBrk="0" hangingPunct="0">
                <a:defRPr/>
              </a:pPr>
              <a:endParaRPr lang="es-ES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</p:grpSp>
      <p:cxnSp>
        <p:nvCxnSpPr>
          <p:cNvPr id="64" name="Connettore 4 102"/>
          <p:cNvCxnSpPr>
            <a:cxnSpLocks noChangeShapeType="1"/>
          </p:cNvCxnSpPr>
          <p:nvPr/>
        </p:nvCxnSpPr>
        <p:spPr bwMode="auto">
          <a:xfrm rot="16200000" flipH="1">
            <a:off x="7056437" y="3360738"/>
            <a:ext cx="1223963" cy="287338"/>
          </a:xfrm>
          <a:prstGeom prst="bentConnector2">
            <a:avLst/>
          </a:prstGeom>
          <a:noFill/>
          <a:ln w="38100">
            <a:solidFill>
              <a:schemeClr val="accent1"/>
            </a:solidFill>
            <a:miter lim="800000"/>
            <a:headEnd/>
            <a:tailEnd type="triangle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Connettore 4 64"/>
          <p:cNvCxnSpPr>
            <a:cxnSpLocks noChangeShapeType="1"/>
          </p:cNvCxnSpPr>
          <p:nvPr/>
        </p:nvCxnSpPr>
        <p:spPr bwMode="auto">
          <a:xfrm rot="16200000" flipH="1">
            <a:off x="2058988" y="4224337"/>
            <a:ext cx="1479550" cy="320675"/>
          </a:xfrm>
          <a:prstGeom prst="bentConnector2">
            <a:avLst/>
          </a:prstGeom>
          <a:noFill/>
          <a:ln w="38100">
            <a:solidFill>
              <a:schemeClr val="accent1"/>
            </a:solidFill>
            <a:miter lim="800000"/>
            <a:headEnd/>
            <a:tailEnd type="triangle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" name="Connettore 4 102"/>
          <p:cNvCxnSpPr>
            <a:cxnSpLocks noChangeShapeType="1"/>
          </p:cNvCxnSpPr>
          <p:nvPr/>
        </p:nvCxnSpPr>
        <p:spPr bwMode="auto">
          <a:xfrm rot="16200000" flipH="1">
            <a:off x="3096419" y="4904581"/>
            <a:ext cx="2879725" cy="360363"/>
          </a:xfrm>
          <a:prstGeom prst="bentConnector3">
            <a:avLst>
              <a:gd name="adj1" fmla="val 99935"/>
            </a:avLst>
          </a:prstGeom>
          <a:noFill/>
          <a:ln w="38100">
            <a:solidFill>
              <a:schemeClr val="accent1"/>
            </a:solidFill>
            <a:miter lim="800000"/>
            <a:headEnd/>
            <a:tailEnd type="triangle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" name="Line 91"/>
          <p:cNvSpPr>
            <a:spLocks noChangeShapeType="1"/>
          </p:cNvSpPr>
          <p:nvPr/>
        </p:nvSpPr>
        <p:spPr bwMode="auto">
          <a:xfrm>
            <a:off x="4356100" y="5561013"/>
            <a:ext cx="360363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914400" eaLnBrk="0" hangingPunct="0">
              <a:defRPr/>
            </a:pPr>
            <a:endParaRPr lang="es-ES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8" name="Line 91"/>
          <p:cNvSpPr>
            <a:spLocks noChangeShapeType="1"/>
          </p:cNvSpPr>
          <p:nvPr/>
        </p:nvSpPr>
        <p:spPr bwMode="auto">
          <a:xfrm>
            <a:off x="4356100" y="6021388"/>
            <a:ext cx="360363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914400" eaLnBrk="0" hangingPunct="0">
              <a:defRPr/>
            </a:pPr>
            <a:endParaRPr lang="es-ES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9" name="Line 91"/>
          <p:cNvSpPr>
            <a:spLocks noChangeShapeType="1"/>
          </p:cNvSpPr>
          <p:nvPr/>
        </p:nvSpPr>
        <p:spPr bwMode="auto">
          <a:xfrm>
            <a:off x="4356100" y="4508500"/>
            <a:ext cx="360363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914400" eaLnBrk="0" hangingPunct="0">
              <a:defRPr/>
            </a:pPr>
            <a:endParaRPr lang="es-ES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0" name="Line 91"/>
          <p:cNvSpPr>
            <a:spLocks noChangeShapeType="1"/>
          </p:cNvSpPr>
          <p:nvPr/>
        </p:nvSpPr>
        <p:spPr bwMode="auto">
          <a:xfrm>
            <a:off x="4356100" y="4005263"/>
            <a:ext cx="360363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914400" eaLnBrk="0" hangingPunct="0">
              <a:defRPr/>
            </a:pPr>
            <a:endParaRPr lang="es-ES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cxnSp>
        <p:nvCxnSpPr>
          <p:cNvPr id="71" name="Connettore 4 102"/>
          <p:cNvCxnSpPr>
            <a:cxnSpLocks noChangeShapeType="1"/>
          </p:cNvCxnSpPr>
          <p:nvPr/>
        </p:nvCxnSpPr>
        <p:spPr bwMode="auto">
          <a:xfrm rot="16200000" flipH="1">
            <a:off x="5616576" y="4152900"/>
            <a:ext cx="1479550" cy="320675"/>
          </a:xfrm>
          <a:prstGeom prst="bentConnector2">
            <a:avLst/>
          </a:prstGeom>
          <a:noFill/>
          <a:ln w="38100">
            <a:solidFill>
              <a:schemeClr val="accent1"/>
            </a:solidFill>
            <a:miter lim="800000"/>
            <a:headEnd/>
            <a:tailEnd type="triangle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2" name="Line 91"/>
          <p:cNvSpPr>
            <a:spLocks noChangeShapeType="1"/>
          </p:cNvSpPr>
          <p:nvPr/>
        </p:nvSpPr>
        <p:spPr bwMode="auto">
          <a:xfrm>
            <a:off x="6216650" y="4365625"/>
            <a:ext cx="287338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914400" eaLnBrk="0" hangingPunct="0">
              <a:defRPr/>
            </a:pPr>
            <a:endParaRPr lang="es-ES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3" name="Line 91"/>
          <p:cNvSpPr>
            <a:spLocks noChangeShapeType="1"/>
          </p:cNvSpPr>
          <p:nvPr/>
        </p:nvSpPr>
        <p:spPr bwMode="auto">
          <a:xfrm>
            <a:off x="7524750" y="3500438"/>
            <a:ext cx="287338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914400" eaLnBrk="0" hangingPunct="0">
              <a:defRPr/>
            </a:pPr>
            <a:endParaRPr lang="es-ES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4" name="Rettangolo 142"/>
          <p:cNvSpPr>
            <a:spLocks noChangeArrowheads="1"/>
          </p:cNvSpPr>
          <p:nvPr/>
        </p:nvSpPr>
        <p:spPr bwMode="auto">
          <a:xfrm>
            <a:off x="107950" y="836613"/>
            <a:ext cx="889158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1600">
                <a:solidFill>
                  <a:srgbClr val="1A386D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rgbClr val="1A386D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rgbClr val="1A386D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rgbClr val="1A386D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rgbClr val="1A386D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1A386D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1A386D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1A386D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1A386D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 eaLnBrk="0" hangingPunct="0">
              <a:spcBef>
                <a:spcPct val="0"/>
              </a:spcBef>
              <a:buFontTx/>
              <a:buNone/>
            </a:pPr>
            <a:r>
              <a:rPr lang="en-US" altLang="es-ES" sz="2800" smtClean="0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range of approaches:</a:t>
            </a:r>
            <a:br>
              <a:rPr lang="en-US" altLang="es-ES" sz="2800" smtClean="0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s-ES" sz="2800" smtClean="0">
                <a:solidFill>
                  <a:srgbClr val="000066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the Italian Experience</a:t>
            </a:r>
          </a:p>
        </p:txBody>
      </p:sp>
      <p:sp>
        <p:nvSpPr>
          <p:cNvPr id="75" name="Line 71"/>
          <p:cNvSpPr>
            <a:spLocks noChangeShapeType="1"/>
          </p:cNvSpPr>
          <p:nvPr/>
        </p:nvSpPr>
        <p:spPr bwMode="auto">
          <a:xfrm>
            <a:off x="2124075" y="1952625"/>
            <a:ext cx="1588" cy="217488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914400" eaLnBrk="0" hangingPunct="0">
              <a:defRPr/>
            </a:pPr>
            <a:endParaRPr lang="es-ES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6" name="Line 71"/>
          <p:cNvSpPr>
            <a:spLocks noChangeShapeType="1"/>
          </p:cNvSpPr>
          <p:nvPr/>
        </p:nvSpPr>
        <p:spPr bwMode="auto">
          <a:xfrm>
            <a:off x="3851275" y="1989138"/>
            <a:ext cx="1588" cy="2159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914400" eaLnBrk="0" hangingPunct="0">
              <a:defRPr/>
            </a:pPr>
            <a:endParaRPr lang="es-ES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7" name="Line 71"/>
          <p:cNvSpPr>
            <a:spLocks noChangeShapeType="1"/>
          </p:cNvSpPr>
          <p:nvPr/>
        </p:nvSpPr>
        <p:spPr bwMode="auto">
          <a:xfrm>
            <a:off x="5867400" y="1989138"/>
            <a:ext cx="1588" cy="2159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914400" eaLnBrk="0" hangingPunct="0">
              <a:defRPr/>
            </a:pPr>
            <a:endParaRPr lang="es-ES">
              <a:solidFill>
                <a:prstClr val="black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8" name="Documento multiplo 77"/>
          <p:cNvSpPr/>
          <p:nvPr/>
        </p:nvSpPr>
        <p:spPr bwMode="auto">
          <a:xfrm>
            <a:off x="4727575" y="3740150"/>
            <a:ext cx="1368425" cy="504825"/>
          </a:xfrm>
          <a:prstGeom prst="flowChartMultidocument">
            <a:avLst/>
          </a:prstGeom>
          <a:solidFill>
            <a:schemeClr val="accent1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914400" eaLnBrk="0" hangingPunct="0">
              <a:defRPr/>
            </a:pPr>
            <a:r>
              <a:rPr lang="it-IT" sz="1300" dirty="0" err="1">
                <a:solidFill>
                  <a:srgbClr val="1F497D">
                    <a:lumMod val="50000"/>
                  </a:srgbClr>
                </a:solidFill>
                <a:latin typeface="Tahoma" pitchFamily="34" charset="0"/>
                <a:cs typeface="Tahoma" pitchFamily="34" charset="0"/>
              </a:rPr>
              <a:t>Oncologicals</a:t>
            </a:r>
            <a:endParaRPr lang="it-IT" sz="1300" dirty="0">
              <a:solidFill>
                <a:srgbClr val="1F497D">
                  <a:lumMod val="50000"/>
                </a:srgb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79" name="Documento multiplo 78"/>
          <p:cNvSpPr/>
          <p:nvPr/>
        </p:nvSpPr>
        <p:spPr bwMode="auto">
          <a:xfrm>
            <a:off x="4724400" y="4268788"/>
            <a:ext cx="1360488" cy="503237"/>
          </a:xfrm>
          <a:prstGeom prst="flowChartMultidocument">
            <a:avLst/>
          </a:prstGeom>
          <a:solidFill>
            <a:schemeClr val="accent1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0" hangingPunct="0">
              <a:defRPr/>
            </a:pPr>
            <a:r>
              <a:rPr lang="it-IT" sz="1200" dirty="0" err="1">
                <a:solidFill>
                  <a:srgbClr val="1F497D">
                    <a:lumMod val="50000"/>
                  </a:srgbClr>
                </a:solidFill>
                <a:latin typeface="Tahoma" pitchFamily="34" charset="0"/>
                <a:cs typeface="Tahoma" pitchFamily="34" charset="0"/>
              </a:rPr>
              <a:t>Orphan</a:t>
            </a:r>
            <a:r>
              <a:rPr lang="it-IT" sz="1200" dirty="0">
                <a:solidFill>
                  <a:srgbClr val="1F497D">
                    <a:lumMod val="50000"/>
                  </a:srgb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it-IT" sz="1200" dirty="0" err="1">
                <a:solidFill>
                  <a:srgbClr val="1F497D">
                    <a:lumMod val="50000"/>
                  </a:srgbClr>
                </a:solidFill>
                <a:latin typeface="Tahoma" pitchFamily="34" charset="0"/>
                <a:cs typeface="Tahoma" pitchFamily="34" charset="0"/>
              </a:rPr>
              <a:t>drugs</a:t>
            </a:r>
            <a:endParaRPr lang="it-IT" sz="1200" dirty="0">
              <a:solidFill>
                <a:srgbClr val="1F497D">
                  <a:lumMod val="50000"/>
                </a:srgb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80" name="Documento multiplo 79"/>
          <p:cNvSpPr/>
          <p:nvPr/>
        </p:nvSpPr>
        <p:spPr bwMode="auto">
          <a:xfrm>
            <a:off x="4716463" y="4797425"/>
            <a:ext cx="1358900" cy="503238"/>
          </a:xfrm>
          <a:prstGeom prst="flowChartMultidocument">
            <a:avLst/>
          </a:prstGeom>
          <a:solidFill>
            <a:schemeClr val="accent1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0" hangingPunct="0">
              <a:defRPr/>
            </a:pPr>
            <a:r>
              <a:rPr lang="it-IT" sz="1200" dirty="0" err="1">
                <a:solidFill>
                  <a:srgbClr val="1F497D">
                    <a:lumMod val="50000"/>
                  </a:srgbClr>
                </a:solidFill>
                <a:latin typeface="Tahoma" pitchFamily="34" charset="0"/>
                <a:cs typeface="Tahoma" pitchFamily="34" charset="0"/>
              </a:rPr>
              <a:t>Antipsoriasis</a:t>
            </a:r>
            <a:endParaRPr lang="it-IT" sz="1200" dirty="0">
              <a:solidFill>
                <a:srgbClr val="1F497D">
                  <a:lumMod val="50000"/>
                </a:srgb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81" name="Documento multiplo 80"/>
          <p:cNvSpPr/>
          <p:nvPr/>
        </p:nvSpPr>
        <p:spPr bwMode="auto">
          <a:xfrm>
            <a:off x="4727575" y="5300663"/>
            <a:ext cx="1360488" cy="504825"/>
          </a:xfrm>
          <a:prstGeom prst="flowChartMultidocument">
            <a:avLst/>
          </a:prstGeom>
          <a:solidFill>
            <a:schemeClr val="accent1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0" hangingPunct="0">
              <a:defRPr/>
            </a:pPr>
            <a:r>
              <a:rPr lang="it-IT" sz="1200" dirty="0">
                <a:solidFill>
                  <a:srgbClr val="1F497D">
                    <a:lumMod val="50000"/>
                  </a:srgbClr>
                </a:solidFill>
                <a:latin typeface="Tahoma" pitchFamily="34" charset="0"/>
                <a:cs typeface="Tahoma" pitchFamily="34" charset="0"/>
              </a:rPr>
              <a:t>Antidiabetics</a:t>
            </a:r>
          </a:p>
        </p:txBody>
      </p:sp>
      <p:sp>
        <p:nvSpPr>
          <p:cNvPr id="82" name="Documento multiplo 81"/>
          <p:cNvSpPr/>
          <p:nvPr/>
        </p:nvSpPr>
        <p:spPr bwMode="auto">
          <a:xfrm>
            <a:off x="4716463" y="5805488"/>
            <a:ext cx="1358900" cy="503237"/>
          </a:xfrm>
          <a:prstGeom prst="flowChartMultidocument">
            <a:avLst/>
          </a:prstGeom>
          <a:solidFill>
            <a:schemeClr val="accent1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0" hangingPunct="0">
              <a:defRPr/>
            </a:pPr>
            <a:r>
              <a:rPr lang="it-IT" sz="1200" dirty="0" err="1">
                <a:solidFill>
                  <a:srgbClr val="1F497D">
                    <a:lumMod val="50000"/>
                  </a:srgbClr>
                </a:solidFill>
                <a:latin typeface="Tahoma" pitchFamily="34" charset="0"/>
                <a:cs typeface="Tahoma" pitchFamily="34" charset="0"/>
              </a:rPr>
              <a:t>Cardiovascula</a:t>
            </a:r>
            <a:r>
              <a:rPr lang="it-IT" sz="1200" dirty="0" err="1">
                <a:solidFill>
                  <a:srgbClr val="4F81BD">
                    <a:lumMod val="50000"/>
                  </a:srgbClr>
                </a:solidFill>
                <a:latin typeface="Tahoma" pitchFamily="34" charset="0"/>
                <a:cs typeface="Tahoma" pitchFamily="34" charset="0"/>
              </a:rPr>
              <a:t>r</a:t>
            </a:r>
            <a:endParaRPr lang="it-IT" sz="1200" dirty="0">
              <a:solidFill>
                <a:srgbClr val="4F81BD">
                  <a:lumMod val="50000"/>
                </a:srgb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83" name="Documento multiplo 82"/>
          <p:cNvSpPr/>
          <p:nvPr/>
        </p:nvSpPr>
        <p:spPr bwMode="auto">
          <a:xfrm>
            <a:off x="4716463" y="6321425"/>
            <a:ext cx="1368425" cy="504825"/>
          </a:xfrm>
          <a:prstGeom prst="flowChartMultidocument">
            <a:avLst/>
          </a:prstGeom>
          <a:solidFill>
            <a:schemeClr val="accent1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0" hangingPunct="0">
              <a:defRPr/>
            </a:pPr>
            <a:r>
              <a:rPr lang="it-IT" sz="1150" dirty="0" err="1">
                <a:solidFill>
                  <a:srgbClr val="1F497D">
                    <a:lumMod val="50000"/>
                  </a:srgbClr>
                </a:solidFill>
                <a:latin typeface="Tahoma" pitchFamily="34" charset="0"/>
                <a:cs typeface="Tahoma" pitchFamily="34" charset="0"/>
              </a:rPr>
              <a:t>Antirheumatics</a:t>
            </a:r>
            <a:endParaRPr lang="it-IT" sz="1150" dirty="0">
              <a:solidFill>
                <a:srgbClr val="1F497D">
                  <a:lumMod val="50000"/>
                </a:srgb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84" name="AutoShape 21"/>
          <p:cNvSpPr>
            <a:spLocks/>
          </p:cNvSpPr>
          <p:nvPr/>
        </p:nvSpPr>
        <p:spPr bwMode="auto">
          <a:xfrm>
            <a:off x="7885113" y="3284538"/>
            <a:ext cx="1052512" cy="4492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/>
          <a:lstStyle/>
          <a:p>
            <a:pPr algn="ctr" defTabSz="914400" eaLnBrk="0" hangingPunct="0">
              <a:defRPr/>
            </a:pPr>
            <a:r>
              <a:rPr lang="en-US" sz="12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  <a:sym typeface="Tahoma" pitchFamily="34" charset="0"/>
              </a:rPr>
              <a:t>Therapeutic plan</a:t>
            </a:r>
          </a:p>
          <a:p>
            <a:pPr defTabSz="914400" eaLnBrk="0" hangingPunct="0">
              <a:defRPr/>
            </a:pPr>
            <a:endParaRPr lang="it-IT" dirty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3600" dirty="0" smtClean="0">
                <a:ea typeface="ＭＳ Ｐゴシック" pitchFamily="34" charset="-128"/>
              </a:rPr>
              <a:t>Cosa servirebbe?</a:t>
            </a:r>
          </a:p>
        </p:txBody>
      </p:sp>
      <p:sp>
        <p:nvSpPr>
          <p:cNvPr id="28675" name="Segnaposto contenuto 2"/>
          <p:cNvSpPr>
            <a:spLocks noGrp="1"/>
          </p:cNvSpPr>
          <p:nvPr>
            <p:ph idx="1"/>
          </p:nvPr>
        </p:nvSpPr>
        <p:spPr>
          <a:xfrm>
            <a:off x="457200" y="1556793"/>
            <a:ext cx="8229600" cy="2376264"/>
          </a:xfrm>
        </p:spPr>
        <p:txBody>
          <a:bodyPr/>
          <a:lstStyle/>
          <a:p>
            <a:r>
              <a:rPr lang="it-IT" altLang="it-IT" b="1" dirty="0" err="1" smtClean="0">
                <a:solidFill>
                  <a:srgbClr val="00B050"/>
                </a:solidFill>
                <a:ea typeface="ＭＳ Ｐゴシック" pitchFamily="34" charset="-128"/>
              </a:rPr>
              <a:t>Early</a:t>
            </a:r>
            <a:r>
              <a:rPr lang="it-IT" altLang="it-IT" b="1" dirty="0" smtClean="0">
                <a:solidFill>
                  <a:srgbClr val="00B050"/>
                </a:solidFill>
                <a:ea typeface="ＭＳ Ｐゴシック" pitchFamily="34" charset="-128"/>
              </a:rPr>
              <a:t> </a:t>
            </a:r>
            <a:r>
              <a:rPr lang="it-IT" altLang="it-IT" b="1" dirty="0" err="1" smtClean="0">
                <a:solidFill>
                  <a:srgbClr val="00B050"/>
                </a:solidFill>
                <a:ea typeface="ＭＳ Ｐゴシック" pitchFamily="34" charset="-128"/>
              </a:rPr>
              <a:t>dialogue</a:t>
            </a:r>
            <a:endParaRPr lang="it-IT" altLang="it-IT" b="1" dirty="0" smtClean="0">
              <a:solidFill>
                <a:srgbClr val="00B050"/>
              </a:solidFill>
              <a:ea typeface="ＭＳ Ｐゴシック" pitchFamily="34" charset="-128"/>
            </a:endParaRPr>
          </a:p>
          <a:p>
            <a:r>
              <a:rPr lang="it-IT" altLang="it-IT" b="1" dirty="0" err="1" smtClean="0">
                <a:solidFill>
                  <a:srgbClr val="FFC000"/>
                </a:solidFill>
                <a:ea typeface="ＭＳ Ｐゴシック" pitchFamily="34" charset="-128"/>
              </a:rPr>
              <a:t>Evidence</a:t>
            </a:r>
            <a:r>
              <a:rPr lang="it-IT" altLang="it-IT" b="1" dirty="0" smtClean="0">
                <a:solidFill>
                  <a:srgbClr val="FFC000"/>
                </a:solidFill>
                <a:ea typeface="ＭＳ Ｐゴシック" pitchFamily="34" charset="-128"/>
              </a:rPr>
              <a:t> generation &amp; Registri Europei </a:t>
            </a:r>
          </a:p>
          <a:p>
            <a:r>
              <a:rPr lang="it-IT" altLang="it-IT" b="1" dirty="0">
                <a:solidFill>
                  <a:srgbClr val="FFC000"/>
                </a:solidFill>
                <a:ea typeface="ＭＳ Ｐゴシック" pitchFamily="34" charset="-128"/>
              </a:rPr>
              <a:t>Sviluppo dell’HTA post marketing (</a:t>
            </a:r>
            <a:r>
              <a:rPr lang="it-IT" altLang="it-IT" b="1" dirty="0" err="1">
                <a:solidFill>
                  <a:srgbClr val="FFC000"/>
                </a:solidFill>
                <a:ea typeface="ＭＳ Ｐゴシック" pitchFamily="34" charset="-128"/>
              </a:rPr>
              <a:t>EUNetHTA</a:t>
            </a:r>
            <a:r>
              <a:rPr lang="it-IT" altLang="it-IT" b="1" dirty="0">
                <a:solidFill>
                  <a:srgbClr val="FFC000"/>
                </a:solidFill>
                <a:ea typeface="ＭＳ Ｐゴシック" pitchFamily="34" charset="-128"/>
              </a:rPr>
              <a:t>)</a:t>
            </a:r>
          </a:p>
          <a:p>
            <a:r>
              <a:rPr lang="it-IT" altLang="it-IT" b="1" dirty="0" err="1" smtClean="0">
                <a:solidFill>
                  <a:schemeClr val="accent6">
                    <a:lumMod val="75000"/>
                  </a:schemeClr>
                </a:solidFill>
                <a:ea typeface="ＭＳ Ｐゴシック" pitchFamily="34" charset="-128"/>
              </a:rPr>
              <a:t>Managed</a:t>
            </a:r>
            <a:r>
              <a:rPr lang="it-IT" altLang="it-IT" b="1" dirty="0" smtClean="0">
                <a:solidFill>
                  <a:schemeClr val="accent6">
                    <a:lumMod val="75000"/>
                  </a:schemeClr>
                </a:solidFill>
                <a:ea typeface="ＭＳ Ｐゴシック" pitchFamily="34" charset="-128"/>
              </a:rPr>
              <a:t> entry </a:t>
            </a:r>
            <a:r>
              <a:rPr lang="it-IT" altLang="it-IT" b="1" dirty="0" err="1" smtClean="0">
                <a:solidFill>
                  <a:schemeClr val="accent6">
                    <a:lumMod val="75000"/>
                  </a:schemeClr>
                </a:solidFill>
                <a:ea typeface="ＭＳ Ｐゴシック" pitchFamily="34" charset="-128"/>
              </a:rPr>
              <a:t>schemes</a:t>
            </a:r>
            <a:r>
              <a:rPr lang="it-IT" altLang="it-IT" b="1" dirty="0" smtClean="0">
                <a:solidFill>
                  <a:schemeClr val="accent6">
                    <a:lumMod val="75000"/>
                  </a:schemeClr>
                </a:solidFill>
                <a:ea typeface="ＭＳ Ｐゴシック" pitchFamily="34" charset="-128"/>
              </a:rPr>
              <a:t> condivisi</a:t>
            </a:r>
          </a:p>
        </p:txBody>
      </p:sp>
      <p:sp>
        <p:nvSpPr>
          <p:cNvPr id="2" name="Freccia giù 1"/>
          <p:cNvSpPr/>
          <p:nvPr/>
        </p:nvSpPr>
        <p:spPr>
          <a:xfrm>
            <a:off x="3131840" y="4293096"/>
            <a:ext cx="2592288" cy="792088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1406312" y="5445223"/>
            <a:ext cx="6478056" cy="70788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it-IT" sz="4000" b="1" smtClean="0">
                <a:latin typeface="Candara" charset="0"/>
                <a:ea typeface="Candara" charset="0"/>
                <a:cs typeface="Candara" charset="0"/>
              </a:rPr>
              <a:t>Politica europea del farmaco</a:t>
            </a:r>
            <a:endParaRPr lang="it-IT" sz="4000" b="1">
              <a:latin typeface="Candara" charset="0"/>
              <a:ea typeface="Candara" charset="0"/>
              <a:cs typeface="Candara" charset="0"/>
            </a:endParaRPr>
          </a:p>
        </p:txBody>
      </p:sp>
      <p:pic>
        <p:nvPicPr>
          <p:cNvPr id="6" name="Image 8" descr="flag_yellow_lo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45223"/>
            <a:ext cx="1058781" cy="717238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09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908050"/>
            <a:ext cx="7518400" cy="50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050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2696"/>
            <a:ext cx="9144000" cy="510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91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ttangolo 3"/>
          <p:cNvSpPr>
            <a:spLocks noChangeArrowheads="1"/>
          </p:cNvSpPr>
          <p:nvPr/>
        </p:nvSpPr>
        <p:spPr bwMode="auto">
          <a:xfrm>
            <a:off x="826477" y="1988840"/>
            <a:ext cx="8138011" cy="3955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GB" altLang="it-IT" sz="2585" b="1" dirty="0">
                <a:latin typeface="Avenir Next" charset="0"/>
                <a:ea typeface="Avenir Next" charset="0"/>
                <a:cs typeface="Avenir Next" charset="0"/>
              </a:rPr>
              <a:t>XIV Annual Meeting</a:t>
            </a:r>
          </a:p>
          <a:p>
            <a:pPr eaLnBrk="1" hangingPunct="1"/>
            <a:r>
              <a:rPr lang="en-GB" altLang="it-IT" dirty="0">
                <a:latin typeface="Avenir Next" charset="0"/>
                <a:ea typeface="Avenir Next" charset="0"/>
                <a:cs typeface="Avenir Next" charset="0"/>
              </a:rPr>
              <a:t>Rome 17</a:t>
            </a:r>
            <a:r>
              <a:rPr lang="en-GB" altLang="it-IT" baseline="30000" dirty="0">
                <a:latin typeface="Avenir Next" charset="0"/>
                <a:ea typeface="Avenir Next" charset="0"/>
                <a:cs typeface="Avenir Next" charset="0"/>
              </a:rPr>
              <a:t>th</a:t>
            </a:r>
            <a:r>
              <a:rPr lang="en-GB" altLang="it-IT" dirty="0">
                <a:latin typeface="Avenir Next" charset="0"/>
                <a:ea typeface="Avenir Next" charset="0"/>
                <a:cs typeface="Avenir Next" charset="0"/>
              </a:rPr>
              <a:t> – 21</a:t>
            </a:r>
            <a:r>
              <a:rPr lang="en-GB" altLang="it-IT" baseline="30000" dirty="0">
                <a:latin typeface="Avenir Next" charset="0"/>
                <a:ea typeface="Avenir Next" charset="0"/>
                <a:cs typeface="Avenir Next" charset="0"/>
              </a:rPr>
              <a:t>st</a:t>
            </a:r>
            <a:r>
              <a:rPr lang="en-GB" altLang="it-IT" dirty="0">
                <a:latin typeface="Avenir Next" charset="0"/>
                <a:ea typeface="Avenir Next" charset="0"/>
                <a:cs typeface="Avenir Next" charset="0"/>
              </a:rPr>
              <a:t> June </a:t>
            </a:r>
            <a:r>
              <a:rPr lang="en-GB" altLang="it-IT" dirty="0" smtClean="0">
                <a:latin typeface="Avenir Next" charset="0"/>
                <a:ea typeface="Avenir Next" charset="0"/>
                <a:cs typeface="Avenir Next" charset="0"/>
              </a:rPr>
              <a:t>2017 (</a:t>
            </a:r>
            <a:r>
              <a:rPr lang="en-GB" altLang="it-IT" dirty="0" err="1" smtClean="0">
                <a:latin typeface="Avenir Next" charset="0"/>
                <a:ea typeface="Avenir Next" charset="0"/>
                <a:cs typeface="Avenir Next" charset="0"/>
              </a:rPr>
              <a:t>Ergife</a:t>
            </a:r>
            <a:r>
              <a:rPr lang="en-GB" altLang="it-IT" dirty="0" smtClean="0">
                <a:latin typeface="Avenir Next" charset="0"/>
                <a:ea typeface="Avenir Next" charset="0"/>
                <a:cs typeface="Avenir Next" charset="0"/>
              </a:rPr>
              <a:t> Palace Hotel)</a:t>
            </a:r>
            <a:endParaRPr lang="en-GB" altLang="it-IT" dirty="0">
              <a:latin typeface="Avenir Next" charset="0"/>
              <a:ea typeface="Avenir Next" charset="0"/>
              <a:cs typeface="Avenir Next" charset="0"/>
            </a:endParaRPr>
          </a:p>
          <a:p>
            <a:pPr eaLnBrk="1" hangingPunct="1"/>
            <a:endParaRPr lang="en-GB" altLang="it-IT" sz="3323" b="1" dirty="0">
              <a:latin typeface="Avenir Next" charset="0"/>
              <a:ea typeface="Avenir Next" charset="0"/>
              <a:cs typeface="Avenir Next" charset="0"/>
            </a:endParaRPr>
          </a:p>
          <a:p>
            <a:pPr eaLnBrk="1" hangingPunct="1"/>
            <a:r>
              <a:rPr lang="en-GB" altLang="ja-JP" sz="3323" b="1" dirty="0" smtClean="0">
                <a:solidFill>
                  <a:srgbClr val="1A9641"/>
                </a:solidFill>
                <a:latin typeface="Avenir Next" charset="0"/>
                <a:ea typeface="Avenir Next" charset="0"/>
                <a:cs typeface="Avenir Next" charset="0"/>
              </a:rPr>
              <a:t>Towards </a:t>
            </a:r>
            <a:r>
              <a:rPr lang="en-GB" altLang="ja-JP" sz="3323" b="1" dirty="0">
                <a:solidFill>
                  <a:srgbClr val="1A9641"/>
                </a:solidFill>
                <a:latin typeface="Avenir Next" charset="0"/>
                <a:ea typeface="Avenir Next" charset="0"/>
                <a:cs typeface="Avenir Next" charset="0"/>
              </a:rPr>
              <a:t>an HTA eco-system: from local needs to global </a:t>
            </a:r>
            <a:r>
              <a:rPr lang="en-GB" altLang="ja-JP" sz="3323" b="1" dirty="0" smtClean="0">
                <a:solidFill>
                  <a:srgbClr val="1A9641"/>
                </a:solidFill>
                <a:latin typeface="Avenir Next" charset="0"/>
                <a:ea typeface="Avenir Next" charset="0"/>
                <a:cs typeface="Avenir Next" charset="0"/>
              </a:rPr>
              <a:t>opportunities</a:t>
            </a:r>
            <a:endParaRPr lang="en-GB" altLang="ja-JP" sz="3323" b="1" dirty="0">
              <a:solidFill>
                <a:srgbClr val="1A9641"/>
              </a:solidFill>
              <a:latin typeface="Avenir Next" charset="0"/>
              <a:ea typeface="Avenir Next" charset="0"/>
              <a:cs typeface="Avenir Next" charset="0"/>
            </a:endParaRPr>
          </a:p>
          <a:p>
            <a:pPr eaLnBrk="1" hangingPunct="1"/>
            <a:endParaRPr lang="en-GB" altLang="it-IT" sz="3323" b="1" i="1" dirty="0">
              <a:latin typeface="Avenir Next" charset="0"/>
              <a:ea typeface="Avenir Next" charset="0"/>
              <a:cs typeface="Avenir Next" charset="0"/>
            </a:endParaRPr>
          </a:p>
          <a:p>
            <a:pPr eaLnBrk="1" hangingPunct="1"/>
            <a:r>
              <a:rPr lang="en-GB" altLang="it-IT" sz="2215" i="1" dirty="0">
                <a:latin typeface="Avenir Next" charset="0"/>
                <a:ea typeface="Avenir Next" charset="0"/>
                <a:cs typeface="Avenir Next" charset="0"/>
              </a:rPr>
              <a:t>Hosted </a:t>
            </a:r>
            <a:r>
              <a:rPr lang="en-GB" altLang="it-IT" sz="2215" i="1" dirty="0" smtClean="0">
                <a:latin typeface="Avenir Next" charset="0"/>
                <a:ea typeface="Avenir Next" charset="0"/>
                <a:cs typeface="Avenir Next" charset="0"/>
              </a:rPr>
              <a:t>by:</a:t>
            </a:r>
          </a:p>
          <a:p>
            <a:pPr eaLnBrk="1" hangingPunct="1"/>
            <a:r>
              <a:rPr lang="en-GB" altLang="it-IT" sz="2215" i="1" dirty="0" smtClean="0">
                <a:latin typeface="Avenir Next" charset="0"/>
                <a:ea typeface="Avenir Next" charset="0"/>
                <a:cs typeface="Avenir Next" charset="0"/>
              </a:rPr>
              <a:t>Italian </a:t>
            </a:r>
            <a:r>
              <a:rPr lang="en-GB" altLang="it-IT" sz="2215" i="1" dirty="0">
                <a:latin typeface="Avenir Next" charset="0"/>
                <a:ea typeface="Avenir Next" charset="0"/>
                <a:cs typeface="Avenir Next" charset="0"/>
              </a:rPr>
              <a:t>Society of Health Technology Assessment (SIHTA)</a:t>
            </a:r>
          </a:p>
          <a:p>
            <a:pPr eaLnBrk="1" hangingPunct="1"/>
            <a:endParaRPr lang="en-GB" altLang="it-IT" sz="2215" b="1" i="1" dirty="0"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34819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46" y="260648"/>
            <a:ext cx="7844154" cy="1286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055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1409</TotalTime>
  <Words>1388</Words>
  <Application>Microsoft Macintosh PowerPoint</Application>
  <PresentationFormat>Presentazione su schermo (4:3)</PresentationFormat>
  <Paragraphs>205</Paragraphs>
  <Slides>26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5" baseType="lpstr">
      <vt:lpstr>Avenir Next</vt:lpstr>
      <vt:lpstr>Calibri</vt:lpstr>
      <vt:lpstr>Candara</vt:lpstr>
      <vt:lpstr>Gill Sans MT</vt:lpstr>
      <vt:lpstr>ＭＳ Ｐゴシック</vt:lpstr>
      <vt:lpstr>Tahoma</vt:lpstr>
      <vt:lpstr>Wingdings</vt:lpstr>
      <vt:lpstr>Arial</vt:lpstr>
      <vt:lpstr>Tema di Office</vt:lpstr>
      <vt:lpstr>Dall’adaptive licensing all’adaptive reimbursement</vt:lpstr>
      <vt:lpstr>Problematiche relative al settore farmaceutico in Italia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Dall’Adaptive licensing agli “adaptive patways” (esperienze attuali)</vt:lpstr>
      <vt:lpstr>Considerazioni iniziali</vt:lpstr>
      <vt:lpstr>Dall’Adaptive licensing agli “adaptive pathways” (potential benefits)</vt:lpstr>
      <vt:lpstr>Dall’Adaptive licensing agli “adaptive pathways” (un imperativo…)</vt:lpstr>
      <vt:lpstr>Dall’adaptive licensing al dynamic price and reimbursement (le sfide)</vt:lpstr>
      <vt:lpstr>Cosa servirebbe?</vt:lpstr>
      <vt:lpstr>  Multi HTA Early Dialogues in EU-sponsored projects 2012 - 2015</vt:lpstr>
      <vt:lpstr>Presentazione di PowerPoint</vt:lpstr>
      <vt:lpstr>Presentazione di PowerPoint</vt:lpstr>
      <vt:lpstr>Presentazione di PowerPoint</vt:lpstr>
      <vt:lpstr>I registri di monitoraggio di AIFA</vt:lpstr>
      <vt:lpstr>Presentazione di PowerPoint</vt:lpstr>
      <vt:lpstr>I registri europei</vt:lpstr>
      <vt:lpstr>Presentazione di PowerPoint</vt:lpstr>
      <vt:lpstr>MES Condivisi</vt:lpstr>
      <vt:lpstr>Cosa servirebbe?</vt:lpstr>
      <vt:lpstr>Presentazione di PowerPoint</vt:lpstr>
      <vt:lpstr>Presentazione di PowerPoint</vt:lpstr>
      <vt:lpstr>Presentazione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 in Arial grassetto, corpo 28, allineato a bandiera sinistra.</dc:title>
  <dc:creator>Utente della copia di valutazione di Office 2004</dc:creator>
  <cp:lastModifiedBy>Utente di Microsoft Office</cp:lastModifiedBy>
  <cp:revision>88</cp:revision>
  <cp:lastPrinted>2014-02-13T12:23:56Z</cp:lastPrinted>
  <dcterms:created xsi:type="dcterms:W3CDTF">2012-04-02T09:56:11Z</dcterms:created>
  <dcterms:modified xsi:type="dcterms:W3CDTF">2016-02-18T10:36:59Z</dcterms:modified>
</cp:coreProperties>
</file>