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72" r:id="rId3"/>
    <p:sldId id="280" r:id="rId4"/>
    <p:sldId id="290" r:id="rId5"/>
    <p:sldId id="273" r:id="rId6"/>
    <p:sldId id="291" r:id="rId7"/>
    <p:sldId id="317" r:id="rId8"/>
    <p:sldId id="283" r:id="rId9"/>
    <p:sldId id="282" r:id="rId10"/>
    <p:sldId id="293" r:id="rId11"/>
    <p:sldId id="328" r:id="rId12"/>
    <p:sldId id="331" r:id="rId13"/>
    <p:sldId id="318" r:id="rId14"/>
    <p:sldId id="332" r:id="rId15"/>
    <p:sldId id="333" r:id="rId16"/>
    <p:sldId id="334" r:id="rId17"/>
    <p:sldId id="260" r:id="rId18"/>
    <p:sldId id="297" r:id="rId19"/>
    <p:sldId id="296" r:id="rId20"/>
    <p:sldId id="276" r:id="rId21"/>
    <p:sldId id="284" r:id="rId22"/>
    <p:sldId id="288" r:id="rId23"/>
    <p:sldId id="289" r:id="rId24"/>
    <p:sldId id="277" r:id="rId25"/>
    <p:sldId id="336" r:id="rId26"/>
    <p:sldId id="298" r:id="rId27"/>
    <p:sldId id="325" r:id="rId2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86" autoAdjust="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007A3-CBFE-429A-8873-877952264C51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36EE1-4102-4CBD-B71A-06384176134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2871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89EFEF-3F77-4F49-A118-76F2C239C19F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A9482-B3BA-47AA-8B1B-1BD7604C96E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5704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A9482-B3BA-47AA-8B1B-1BD7604C96E9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World Health Organization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3C962F1-AA56-46CF-8215-9314BF503416}" type="datetime3">
              <a:rPr lang="en-US"/>
              <a:pPr/>
              <a:t>18 February 2016</a:t>
            </a:fld>
            <a:endParaRPr lang="en-US"/>
          </a:p>
        </p:txBody>
      </p:sp>
      <p:sp>
        <p:nvSpPr>
          <p:cNvPr id="2867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3865CB9-5122-483C-8830-DCFF436AC3B5}" type="slidenum">
              <a:rPr lang="en-US"/>
              <a:pPr/>
              <a:t>13</a:t>
            </a:fld>
            <a:endParaRPr lang="en-US"/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 eaLnBrk="1" hangingPunct="1"/>
            <a:endParaRPr lang="it-IT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A9482-B3BA-47AA-8B1B-1BD7604C96E9}" type="slidenum">
              <a:rPr lang="it-IT" smtClean="0"/>
              <a:pPr/>
              <a:t>25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DFA7-E5F9-4DB5-8045-822ECF951195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6F36-F9FF-43F8-B4A7-62841EA4DB4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DFA7-E5F9-4DB5-8045-822ECF951195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6F36-F9FF-43F8-B4A7-62841EA4DB4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DFA7-E5F9-4DB5-8045-822ECF951195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6F36-F9FF-43F8-B4A7-62841EA4DB4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DFA7-E5F9-4DB5-8045-822ECF951195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6F36-F9FF-43F8-B4A7-62841EA4DB4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DFA7-E5F9-4DB5-8045-822ECF951195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6F36-F9FF-43F8-B4A7-62841EA4DB4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DFA7-E5F9-4DB5-8045-822ECF951195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6F36-F9FF-43F8-B4A7-62841EA4DB4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DFA7-E5F9-4DB5-8045-822ECF951195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6F36-F9FF-43F8-B4A7-62841EA4DB4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DFA7-E5F9-4DB5-8045-822ECF951195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6F36-F9FF-43F8-B4A7-62841EA4DB4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DFA7-E5F9-4DB5-8045-822ECF951195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0456F36-F9FF-43F8-B4A7-62841EA4DB4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DFA7-E5F9-4DB5-8045-822ECF951195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6F36-F9FF-43F8-B4A7-62841EA4DB4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DFA7-E5F9-4DB5-8045-822ECF951195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6F36-F9FF-43F8-B4A7-62841EA4DB4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13DFA7-E5F9-4DB5-8045-822ECF951195}" type="datetimeFigureOut">
              <a:rPr lang="it-IT" smtClean="0"/>
              <a:pPr/>
              <a:t>18/02/2016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456F36-F9FF-43F8-B4A7-62841EA4DB4B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2636912"/>
            <a:ext cx="7851648" cy="18288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Etica, politiche di accesso e costo dei farmaci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854696" cy="1752600"/>
          </a:xfrm>
        </p:spPr>
        <p:txBody>
          <a:bodyPr>
            <a:normAutofit fontScale="77500" lnSpcReduction="20000"/>
          </a:bodyPr>
          <a:lstStyle/>
          <a:p>
            <a:endParaRPr lang="it-IT" sz="2800" dirty="0" smtClean="0">
              <a:solidFill>
                <a:schemeClr val="tx1"/>
              </a:solidFill>
            </a:endParaRPr>
          </a:p>
          <a:p>
            <a:r>
              <a:rPr lang="it-IT" sz="2800" dirty="0" smtClean="0">
                <a:solidFill>
                  <a:schemeClr val="tx1"/>
                </a:solidFill>
              </a:rPr>
              <a:t>Patrizia Popoli</a:t>
            </a:r>
          </a:p>
          <a:p>
            <a:endParaRPr lang="it-IT" sz="2800" dirty="0" smtClean="0">
              <a:solidFill>
                <a:schemeClr val="tx1"/>
              </a:solidFill>
            </a:endParaRPr>
          </a:p>
          <a:p>
            <a:r>
              <a:rPr lang="it-IT" sz="2800" dirty="0" smtClean="0"/>
              <a:t>Istituto Superiore di Sanità</a:t>
            </a:r>
            <a:endParaRPr lang="it-IT" sz="2800" dirty="0" smtClean="0">
              <a:solidFill>
                <a:schemeClr val="tx1"/>
              </a:solidFill>
            </a:endParaRPr>
          </a:p>
          <a:p>
            <a:r>
              <a:rPr lang="it-IT" sz="2800" dirty="0" smtClean="0">
                <a:solidFill>
                  <a:schemeClr val="tx1"/>
                </a:solidFill>
              </a:rPr>
              <a:t>Commissione Tecnico Scientifica di AIFA</a:t>
            </a:r>
            <a:endParaRPr lang="it-IT" sz="2800" dirty="0">
              <a:solidFill>
                <a:schemeClr val="tx1"/>
              </a:solidFill>
            </a:endParaRPr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88640"/>
            <a:ext cx="5603429" cy="25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/>
          </p:cNvSpPr>
          <p:nvPr/>
        </p:nvSpPr>
        <p:spPr bwMode="auto">
          <a:xfrm>
            <a:off x="468313" y="5084763"/>
            <a:ext cx="8294687" cy="504825"/>
          </a:xfrm>
          <a:prstGeom prst="rect">
            <a:avLst/>
          </a:prstGeom>
          <a:noFill/>
          <a:ln w="9525">
            <a:solidFill>
              <a:srgbClr val="1A386D"/>
            </a:solidFill>
            <a:round/>
            <a:headEnd/>
            <a:tailEnd/>
          </a:ln>
        </p:spPr>
        <p:txBody>
          <a:bodyPr lIns="38100" tIns="38100" rIns="38100" bIns="38100"/>
          <a:lstStyle/>
          <a:p>
            <a:pPr algn="just"/>
            <a:r>
              <a:rPr lang="en-US" altLang="it-IT" sz="1000">
                <a:solidFill>
                  <a:srgbClr val="002F6C"/>
                </a:solidFill>
                <a:latin typeface="Tahoma" pitchFamily="34" charset="0"/>
                <a:ea typeface="ヒラギノ角ゴ ProN W3"/>
                <a:cs typeface="ヒラギノ角ゴ ProN W3"/>
              </a:rPr>
              <a:t>* </a:t>
            </a:r>
            <a:r>
              <a:rPr lang="en-US" altLang="it-IT" sz="1000">
                <a:solidFill>
                  <a:srgbClr val="FF0000"/>
                </a:solidFill>
                <a:latin typeface="Arial Bold"/>
                <a:sym typeface="Arial Bold"/>
              </a:rPr>
              <a:t>Patrizia Popoli, </a:t>
            </a:r>
            <a:r>
              <a:rPr lang="en-US" altLang="it-IT" sz="1000">
                <a:solidFill>
                  <a:srgbClr val="002F6C"/>
                </a:solidFill>
                <a:latin typeface="Tahoma" pitchFamily="34" charset="0"/>
                <a:ea typeface="ヒラギノ角ゴ ProN W3"/>
                <a:cs typeface="ヒラギノ角ゴ ProN W3"/>
                <a:sym typeface="Arial Bold"/>
              </a:rPr>
              <a:t>secondo il regolamento sul Conflitto di Interessi approvato dal CdA AIFA in data 26.01.2012 e pubblicato sulla Gazzetta Ufficiale del 20.03.2012 in accordo con la policy 0044 EMA/513078/2010 sulla gestione del conflitto di interessi dei membri dei Comitati Scientifici e degli esperti.</a:t>
            </a:r>
            <a:endParaRPr lang="it-IT" altLang="it-IT" sz="1000">
              <a:solidFill>
                <a:srgbClr val="002F6C"/>
              </a:solidFill>
              <a:latin typeface="Tahoma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6147" name="Rectangle 154"/>
          <p:cNvSpPr txBox="1">
            <a:spLocks noChangeArrowheads="1"/>
          </p:cNvSpPr>
          <p:nvPr/>
        </p:nvSpPr>
        <p:spPr bwMode="auto">
          <a:xfrm>
            <a:off x="539750" y="823913"/>
            <a:ext cx="8135938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en-US" altLang="it-IT" sz="3200">
                <a:solidFill>
                  <a:srgbClr val="002F6C"/>
                </a:solidFill>
                <a:latin typeface="Tahoma" pitchFamily="34" charset="0"/>
              </a:rPr>
              <a:t>Dichiarazione di trasparenza/interessi*</a:t>
            </a:r>
            <a:endParaRPr lang="it-IT" altLang="it-IT" sz="3200"/>
          </a:p>
        </p:txBody>
      </p:sp>
      <p:sp>
        <p:nvSpPr>
          <p:cNvPr id="6148" name="Rectangle 155"/>
          <p:cNvSpPr txBox="1">
            <a:spLocks noChangeArrowheads="1"/>
          </p:cNvSpPr>
          <p:nvPr/>
        </p:nvSpPr>
        <p:spPr bwMode="auto">
          <a:xfrm>
            <a:off x="468313" y="1341438"/>
            <a:ext cx="82946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r>
              <a:rPr lang="en-US" altLang="it-IT" sz="1400">
                <a:solidFill>
                  <a:srgbClr val="002F6C"/>
                </a:solidFill>
                <a:latin typeface="Tahoma" pitchFamily="34" charset="0"/>
              </a:rPr>
              <a:t>Le opinioni espresse in questa presentazione sono personali e non impegnano in alcun modo l’AIFA</a:t>
            </a:r>
          </a:p>
        </p:txBody>
      </p:sp>
      <p:graphicFrame>
        <p:nvGraphicFramePr>
          <p:cNvPr id="17480" name="Group 72"/>
          <p:cNvGraphicFramePr>
            <a:graphicFrameLocks noGrp="1"/>
          </p:cNvGraphicFramePr>
          <p:nvPr/>
        </p:nvGraphicFramePr>
        <p:xfrm>
          <a:off x="468313" y="1751013"/>
          <a:ext cx="8280401" cy="3046414"/>
        </p:xfrm>
        <a:graphic>
          <a:graphicData uri="http://schemas.openxmlformats.org/drawingml/2006/table">
            <a:tbl>
              <a:tblPr/>
              <a:tblGrid>
                <a:gridCol w="3525716"/>
                <a:gridCol w="721987"/>
                <a:gridCol w="936104"/>
                <a:gridCol w="1008112"/>
                <a:gridCol w="1008112"/>
                <a:gridCol w="1080370"/>
              </a:tblGrid>
              <a:tr h="64234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6C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Interessi nell’industria farmaceutica</a:t>
                      </a: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4677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NO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4677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Attualmente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4677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Precedenti 2 anni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4677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4677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Da oltre 2 a 5 anni precedenti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4677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4677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Oltre 5 anni precedenti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4677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(facoltativo)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7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F6C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+mn-cs"/>
                        </a:rPr>
                        <a:t>Interessi diretti: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7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6C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Impiego in una società</a:t>
                      </a: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x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7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6C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Consulenza per una società</a:t>
                      </a: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x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1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6C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Consulente strategico per una società</a:t>
                      </a: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x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7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6C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Interessi finanziari</a:t>
                      </a: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x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7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6C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Titolarità di un brevetto</a:t>
                      </a: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x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7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F6C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  <a:cs typeface="+mn-cs"/>
                        </a:rPr>
                        <a:t>Interessi indiretti: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7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6C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Sperimentatore principale</a:t>
                      </a: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x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6C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Sperimentatore</a:t>
                      </a: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x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5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F6C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Sovvenzioni o altri fondi finanziari</a:t>
                      </a: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1" charset="-128"/>
                        </a:rPr>
                        <a:t>x</a:t>
                      </a: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1" charset="-128"/>
                      </a:endParaRPr>
                    </a:p>
                  </a:txBody>
                  <a:tcPr marL="90000" marR="90000" marT="46807" marB="46807" anchor="ctr" horzOverflow="overflow">
                    <a:lnL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35" name="Rectangle 155"/>
          <p:cNvSpPr txBox="1">
            <a:spLocks noChangeArrowheads="1"/>
          </p:cNvSpPr>
          <p:nvPr/>
        </p:nvSpPr>
        <p:spPr bwMode="auto">
          <a:xfrm>
            <a:off x="468313" y="5661025"/>
            <a:ext cx="74310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r>
              <a:rPr lang="en-US" altLang="it-IT" sz="1000">
                <a:solidFill>
                  <a:srgbClr val="002F6C"/>
                </a:solidFill>
                <a:latin typeface="Tahoma" pitchFamily="34" charset="0"/>
                <a:ea typeface="ヒラギノ角ゴ ProN W3"/>
                <a:cs typeface="ヒラギノ角ゴ ProN W3"/>
              </a:rPr>
              <a:t>N.B. Per questo intervento non ricevo alcun compenso</a:t>
            </a:r>
            <a:endParaRPr lang="en-US" altLang="it-IT" sz="1000">
              <a:solidFill>
                <a:srgbClr val="002F6C"/>
              </a:solidFill>
              <a:latin typeface="Tahoma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2667000" y="6356350"/>
            <a:ext cx="3352800" cy="365125"/>
          </a:xfrm>
        </p:spPr>
        <p:txBody>
          <a:bodyPr/>
          <a:lstStyle/>
          <a:p>
            <a:pPr algn="l">
              <a:defRPr/>
            </a:pPr>
            <a:fld id="{59775B2E-0FA7-4531-8B76-F592AC15F9A7}" type="slidenum">
              <a:rPr lang="it-IT" altLang="en-US" smtClean="0"/>
              <a:pPr algn="l">
                <a:defRPr/>
              </a:pPr>
              <a:t>2</a:t>
            </a:fld>
            <a:endParaRPr lang="it-IT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Etica, accesso e costo: </a:t>
            </a:r>
            <a:br>
              <a:rPr lang="it-IT" dirty="0" smtClean="0"/>
            </a:br>
            <a:r>
              <a:rPr lang="it-IT" dirty="0" smtClean="0"/>
              <a:t>il contesto attuale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sz="2800" dirty="0" smtClean="0">
                <a:latin typeface="+mj-lt"/>
              </a:rPr>
              <a:t>Risorse sempre più limitate</a:t>
            </a:r>
          </a:p>
          <a:p>
            <a:r>
              <a:rPr lang="it-IT" sz="2800" dirty="0" smtClean="0">
                <a:latin typeface="+mj-lt"/>
              </a:rPr>
              <a:t>Invecchiamento della popolazione</a:t>
            </a:r>
          </a:p>
          <a:p>
            <a:r>
              <a:rPr lang="it-IT" sz="2800" dirty="0" smtClean="0">
                <a:latin typeface="+mj-lt"/>
              </a:rPr>
              <a:t>Crescente domanda assistenziale</a:t>
            </a:r>
          </a:p>
          <a:p>
            <a:r>
              <a:rPr lang="it-IT" sz="2800" dirty="0" smtClean="0">
                <a:latin typeface="+mj-lt"/>
              </a:rPr>
              <a:t>Crescente costo dei farmaci</a:t>
            </a:r>
          </a:p>
          <a:p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sz="2800" dirty="0" smtClean="0">
                <a:latin typeface="+mj-lt"/>
              </a:rPr>
              <a:t>Necessità di garantire il diritto alla salute</a:t>
            </a:r>
          </a:p>
          <a:p>
            <a:endParaRPr lang="it-IT" sz="2800" dirty="0" smtClean="0">
              <a:latin typeface="+mj-lt"/>
            </a:endParaRPr>
          </a:p>
          <a:p>
            <a:r>
              <a:rPr lang="it-IT" sz="2800" dirty="0" smtClean="0">
                <a:latin typeface="+mj-lt"/>
              </a:rPr>
              <a:t>Volontà di mantenere un sistema universalistico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539552" y="1916832"/>
            <a:ext cx="3960440" cy="44644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4716016" y="1916832"/>
            <a:ext cx="3960440" cy="44644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7200" dirty="0" smtClean="0"/>
              <a:t>Etica</a:t>
            </a:r>
            <a:endParaRPr lang="it-IT" sz="7200" dirty="0"/>
          </a:p>
        </p:txBody>
      </p:sp>
      <p:sp>
        <p:nvSpPr>
          <p:cNvPr id="6" name="Sottotitolo 5"/>
          <p:cNvSpPr>
            <a:spLocks noGrp="1"/>
          </p:cNvSpPr>
          <p:nvPr>
            <p:ph type="body" idx="1"/>
          </p:nvPr>
        </p:nvSpPr>
        <p:spPr>
          <a:xfrm>
            <a:off x="1115616" y="2924944"/>
            <a:ext cx="7772400" cy="1509712"/>
          </a:xfrm>
        </p:spPr>
        <p:txBody>
          <a:bodyPr>
            <a:normAutofit/>
          </a:bodyPr>
          <a:lstStyle/>
          <a:p>
            <a:endParaRPr lang="it-IT" sz="28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2348880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Access to medications is part of the wider issue of the right to health, which in turn is part of the global debate on 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equity and human rights</a:t>
            </a:r>
            <a:r>
              <a:rPr lang="en-US" dirty="0" smtClean="0">
                <a:latin typeface="+mj-lt"/>
              </a:rPr>
              <a:t>. 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Approaching the issue 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from an ethical perspective </a:t>
            </a:r>
            <a:r>
              <a:rPr lang="en-US" dirty="0" smtClean="0">
                <a:latin typeface="+mj-lt"/>
              </a:rPr>
              <a:t>is more complex than from a legal perspective, since it means going beyond individual convenience 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to assume a commitment of larger scope: with the community, the nation, and humankind.</a:t>
            </a:r>
            <a:endParaRPr lang="it-IT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542734" cy="1609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39552" y="1412776"/>
            <a:ext cx="7772400" cy="1362456"/>
          </a:xfrm>
        </p:spPr>
        <p:txBody>
          <a:bodyPr/>
          <a:lstStyle/>
          <a:p>
            <a:r>
              <a:rPr lang="it-IT" sz="7200" dirty="0" smtClean="0"/>
              <a:t>Costo dei farmaci</a:t>
            </a:r>
            <a:endParaRPr lang="it-IT" sz="7200" dirty="0"/>
          </a:p>
        </p:txBody>
      </p:sp>
      <p:sp>
        <p:nvSpPr>
          <p:cNvPr id="6" name="Sottotitolo 5"/>
          <p:cNvSpPr>
            <a:spLocks noGrp="1"/>
          </p:cNvSpPr>
          <p:nvPr>
            <p:ph type="body" idx="1"/>
          </p:nvPr>
        </p:nvSpPr>
        <p:spPr>
          <a:xfrm>
            <a:off x="1115616" y="2924944"/>
            <a:ext cx="7772400" cy="1509712"/>
          </a:xfrm>
        </p:spPr>
        <p:txBody>
          <a:bodyPr/>
          <a:lstStyle/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9075"/>
            <a:ext cx="9677400" cy="641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New Math on Drug Cost-Effectiveness </a:t>
            </a:r>
            <a:r>
              <a:rPr lang="en-US" sz="2000" dirty="0" smtClean="0"/>
              <a:t>Peter B. Bach, M.D., M.A.P.P.</a:t>
            </a:r>
            <a:br>
              <a:rPr lang="en-US" sz="2000" dirty="0" smtClean="0"/>
            </a:br>
            <a:r>
              <a:rPr lang="en-US" sz="2400" dirty="0" smtClean="0"/>
              <a:t> NEJM </a:t>
            </a:r>
            <a:r>
              <a:rPr lang="da-DK" sz="2000" dirty="0" smtClean="0"/>
              <a:t>november 5, 2015</a:t>
            </a:r>
            <a:endParaRPr lang="it-IT" sz="2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+mj-lt"/>
              </a:rPr>
              <a:t>The rate of introduction of new and expensive drugs has accelerated.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Expensive drugs are now being introduced for conditions that affect millions of people rather than thousands.</a:t>
            </a:r>
            <a:endParaRPr lang="it-IT" dirty="0" smtClean="0">
              <a:latin typeface="+mj-lt"/>
            </a:endParaRPr>
          </a:p>
          <a:p>
            <a:endParaRPr lang="it-IT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A Delicate Balance — Pharmaceutical Innovation and </a:t>
            </a:r>
            <a:br>
              <a:rPr lang="en-US" sz="3100" dirty="0" smtClean="0"/>
            </a:br>
            <a:r>
              <a:rPr lang="en-US" sz="3100" dirty="0" smtClean="0"/>
              <a:t>access</a:t>
            </a:r>
            <a:r>
              <a:rPr lang="en-US" dirty="0" smtClean="0"/>
              <a:t> </a:t>
            </a:r>
            <a:r>
              <a:rPr lang="en-US" sz="2000" dirty="0" smtClean="0"/>
              <a:t>William W. Chin, M.D</a:t>
            </a:r>
            <a:r>
              <a:rPr lang="en-US" sz="1300" dirty="0" smtClean="0"/>
              <a:t>. </a:t>
            </a:r>
            <a:r>
              <a:rPr lang="en-US" sz="2700" dirty="0" smtClean="0"/>
              <a:t>NEJM </a:t>
            </a:r>
            <a:r>
              <a:rPr lang="da-DK" sz="2400" dirty="0" smtClean="0"/>
              <a:t>november 5, 2015</a:t>
            </a:r>
            <a:endParaRPr lang="it-IT" sz="27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+mj-lt"/>
              </a:rPr>
              <a:t>A debate exists over the cost and value of health care in general and new medicines in particular. 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This debate demands our attention, because whereas it is 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essential to accelerate scientific and medical progress</a:t>
            </a:r>
            <a:r>
              <a:rPr lang="en-US" dirty="0" smtClean="0">
                <a:latin typeface="+mj-lt"/>
              </a:rPr>
              <a:t>, it’s also 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critical to ensure that patients have </a:t>
            </a:r>
            <a:r>
              <a:rPr lang="en-US" u="sng" dirty="0" smtClean="0">
                <a:solidFill>
                  <a:srgbClr val="FF0000"/>
                </a:solidFill>
                <a:latin typeface="+mj-lt"/>
              </a:rPr>
              <a:t>affordable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 access to the care they need, want, and deserve</a:t>
            </a:r>
            <a:r>
              <a:rPr lang="en-US" dirty="0" smtClean="0">
                <a:latin typeface="+mj-lt"/>
              </a:rPr>
              <a:t>. </a:t>
            </a:r>
            <a:endParaRPr lang="it-IT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39552" y="1412776"/>
            <a:ext cx="7772400" cy="1362456"/>
          </a:xfrm>
        </p:spPr>
        <p:txBody>
          <a:bodyPr/>
          <a:lstStyle/>
          <a:p>
            <a:r>
              <a:rPr lang="it-IT" sz="7200" dirty="0" smtClean="0"/>
              <a:t>Politiche di accesso</a:t>
            </a:r>
            <a:endParaRPr lang="it-IT" sz="7200" dirty="0"/>
          </a:p>
        </p:txBody>
      </p:sp>
      <p:sp>
        <p:nvSpPr>
          <p:cNvPr id="6" name="Sottotitolo 5"/>
          <p:cNvSpPr>
            <a:spLocks noGrp="1"/>
          </p:cNvSpPr>
          <p:nvPr>
            <p:ph type="body" idx="1"/>
          </p:nvPr>
        </p:nvSpPr>
        <p:spPr>
          <a:xfrm>
            <a:off x="1115616" y="2924944"/>
            <a:ext cx="7772400" cy="1509712"/>
          </a:xfrm>
        </p:spPr>
        <p:txBody>
          <a:bodyPr/>
          <a:lstStyle/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spesa farmaceutica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+mj-lt"/>
              </a:rPr>
              <a:t>2000-2009 : incremento del 3.5% per anno (fonte WHO Europe, 2015)</a:t>
            </a:r>
          </a:p>
          <a:p>
            <a:endParaRPr lang="it-IT" dirty="0" smtClean="0">
              <a:latin typeface="+mj-lt"/>
            </a:endParaRPr>
          </a:p>
          <a:p>
            <a:r>
              <a:rPr lang="it-IT" dirty="0" smtClean="0">
                <a:latin typeface="+mj-lt"/>
              </a:rPr>
              <a:t>Dal 2009 al 2013: in alcuni Paesi europei  il </a:t>
            </a:r>
            <a:r>
              <a:rPr lang="it-IT" dirty="0">
                <a:latin typeface="+mj-lt"/>
              </a:rPr>
              <a:t>passaggio da una condizione stabile  ad una di crisi  ha </a:t>
            </a:r>
            <a:r>
              <a:rPr lang="it-IT" dirty="0" smtClean="0">
                <a:latin typeface="+mj-lt"/>
              </a:rPr>
              <a:t>portato ad una </a:t>
            </a:r>
            <a:r>
              <a:rPr lang="it-IT" dirty="0">
                <a:latin typeface="+mj-lt"/>
              </a:rPr>
              <a:t>contrazione della </a:t>
            </a:r>
            <a:r>
              <a:rPr lang="it-IT" dirty="0" smtClean="0">
                <a:latin typeface="+mj-lt"/>
              </a:rPr>
              <a:t>spesa</a:t>
            </a:r>
          </a:p>
          <a:p>
            <a:endParaRPr lang="it-IT" dirty="0">
              <a:latin typeface="+mj-lt"/>
            </a:endParaRPr>
          </a:p>
          <a:p>
            <a:endParaRPr lang="it-IT" dirty="0" smtClean="0">
              <a:latin typeface="+mj-lt"/>
            </a:endParaRPr>
          </a:p>
          <a:p>
            <a:r>
              <a:rPr lang="it-IT" dirty="0" smtClean="0">
                <a:latin typeface="+mj-lt"/>
              </a:rPr>
              <a:t>In realtà, quello che servirebbe è un </a:t>
            </a:r>
            <a:r>
              <a:rPr lang="it-IT" dirty="0" smtClean="0">
                <a:solidFill>
                  <a:srgbClr val="FF0000"/>
                </a:solidFill>
                <a:latin typeface="+mj-lt"/>
              </a:rPr>
              <a:t>approccio innovativo</a:t>
            </a:r>
            <a:r>
              <a:rPr lang="it-IT" dirty="0" smtClean="0">
                <a:latin typeface="+mj-lt"/>
              </a:rPr>
              <a:t> al problema</a:t>
            </a:r>
            <a:endParaRPr lang="it-IT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WHO </a:t>
            </a:r>
            <a:r>
              <a:rPr lang="it-IT" dirty="0" err="1" smtClean="0"/>
              <a:t>Europe</a:t>
            </a:r>
            <a:r>
              <a:rPr lang="it-IT" dirty="0" smtClean="0"/>
              <a:t>, 2015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323528" y="1935480"/>
            <a:ext cx="8568952" cy="4389120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  <a:latin typeface="+mj-lt"/>
              </a:rPr>
              <a:t>Attività </a:t>
            </a:r>
            <a:r>
              <a:rPr lang="it-IT" dirty="0" err="1" smtClean="0">
                <a:solidFill>
                  <a:srgbClr val="FF0000"/>
                </a:solidFill>
                <a:latin typeface="+mj-lt"/>
              </a:rPr>
              <a:t>pre-lancio</a:t>
            </a:r>
            <a:r>
              <a:rPr lang="it-IT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it-IT" dirty="0" smtClean="0">
                <a:latin typeface="+mj-lt"/>
              </a:rPr>
              <a:t>(</a:t>
            </a:r>
            <a:r>
              <a:rPr lang="it-IT" dirty="0" err="1" smtClean="0">
                <a:latin typeface="+mj-lt"/>
              </a:rPr>
              <a:t>horizon</a:t>
            </a:r>
            <a:r>
              <a:rPr lang="it-IT" dirty="0" smtClean="0">
                <a:latin typeface="+mj-lt"/>
              </a:rPr>
              <a:t> scanning per identificazione e </a:t>
            </a:r>
            <a:r>
              <a:rPr lang="it-IT" dirty="0" err="1" smtClean="0">
                <a:latin typeface="+mj-lt"/>
              </a:rPr>
              <a:t>prioritizzazione</a:t>
            </a:r>
            <a:r>
              <a:rPr lang="it-IT" dirty="0" smtClean="0">
                <a:latin typeface="+mj-lt"/>
              </a:rPr>
              <a:t> dell’innovazione terapeutica, prevedendone il reale impatto) </a:t>
            </a:r>
          </a:p>
          <a:p>
            <a:r>
              <a:rPr lang="it-IT" dirty="0" smtClean="0">
                <a:solidFill>
                  <a:srgbClr val="FF0000"/>
                </a:solidFill>
                <a:latin typeface="+mj-lt"/>
              </a:rPr>
              <a:t>Attività peri-lancio </a:t>
            </a:r>
            <a:r>
              <a:rPr lang="it-IT" dirty="0" smtClean="0">
                <a:latin typeface="+mj-lt"/>
              </a:rPr>
              <a:t>(price </a:t>
            </a:r>
            <a:r>
              <a:rPr lang="it-IT" dirty="0" err="1" smtClean="0">
                <a:latin typeface="+mj-lt"/>
              </a:rPr>
              <a:t>setting</a:t>
            </a:r>
            <a:r>
              <a:rPr lang="it-IT" dirty="0" smtClean="0">
                <a:latin typeface="+mj-lt"/>
              </a:rPr>
              <a:t>; </a:t>
            </a:r>
            <a:r>
              <a:rPr lang="it-IT" dirty="0" err="1" smtClean="0">
                <a:latin typeface="+mj-lt"/>
              </a:rPr>
              <a:t>MEAs</a:t>
            </a:r>
            <a:r>
              <a:rPr lang="it-IT" dirty="0" smtClean="0">
                <a:latin typeface="+mj-lt"/>
              </a:rPr>
              <a:t>, </a:t>
            </a:r>
            <a:r>
              <a:rPr lang="it-IT" dirty="0" err="1" smtClean="0">
                <a:latin typeface="+mj-lt"/>
              </a:rPr>
              <a:t>ongoing</a:t>
            </a:r>
            <a:r>
              <a:rPr lang="it-IT" dirty="0" smtClean="0">
                <a:latin typeface="+mj-lt"/>
              </a:rPr>
              <a:t>:  applicazione di </a:t>
            </a:r>
            <a:r>
              <a:rPr lang="it-IT" dirty="0" err="1" smtClean="0">
                <a:latin typeface="+mj-lt"/>
              </a:rPr>
              <a:t>multiple-criteria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decision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analysis</a:t>
            </a:r>
            <a:r>
              <a:rPr lang="it-IT" dirty="0" smtClean="0">
                <a:latin typeface="+mj-lt"/>
              </a:rPr>
              <a:t>, MCDA, a supporto delle decisioni sul rimborso, incoraggiamento del dialogo tra agenzie e aziende) </a:t>
            </a:r>
          </a:p>
          <a:p>
            <a:r>
              <a:rPr lang="it-IT" dirty="0" smtClean="0">
                <a:solidFill>
                  <a:srgbClr val="FF0000"/>
                </a:solidFill>
                <a:latin typeface="+mj-lt"/>
              </a:rPr>
              <a:t>Attività post-lancio </a:t>
            </a:r>
            <a:r>
              <a:rPr lang="it-IT" dirty="0" smtClean="0">
                <a:latin typeface="+mj-lt"/>
              </a:rPr>
              <a:t>(da settare in base al contesto locale, comprendono monitoraggio, sviluppo di linee guida, ecc.)</a:t>
            </a:r>
            <a:endParaRPr lang="it-IT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ChangeArrowheads="1"/>
          </p:cNvSpPr>
          <p:nvPr/>
        </p:nvSpPr>
        <p:spPr bwMode="auto">
          <a:xfrm>
            <a:off x="0" y="4816294"/>
            <a:ext cx="9144000" cy="2041706"/>
          </a:xfrm>
          <a:prstGeom prst="rect">
            <a:avLst/>
          </a:prstGeom>
          <a:solidFill>
            <a:srgbClr val="1E7FB8"/>
          </a:solidFill>
          <a:ln w="9525">
            <a:noFill/>
            <a:miter lim="800000"/>
            <a:headEnd/>
            <a:tailEnd/>
          </a:ln>
        </p:spPr>
        <p:txBody>
          <a:bodyPr wrap="none" lIns="80147" tIns="40074" rIns="80147" bIns="40074" anchor="ctr"/>
          <a:lstStyle/>
          <a:p>
            <a:pPr>
              <a:spcBef>
                <a:spcPct val="50000"/>
              </a:spcBef>
            </a:pPr>
            <a:endParaRPr lang="it-IT"/>
          </a:p>
        </p:txBody>
      </p:sp>
      <p:pic>
        <p:nvPicPr>
          <p:cNvPr id="3075" name="Picture 5" descr="WHO-EN-white-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4203" y="5706122"/>
            <a:ext cx="2675597" cy="87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465617" y="387320"/>
            <a:ext cx="7916836" cy="241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0066"/>
            </a:outerShdw>
          </a:effectLst>
        </p:spPr>
        <p:txBody>
          <a:bodyPr lIns="0" tIns="0" rIns="0" bIns="0" anchor="ctr"/>
          <a:lstStyle/>
          <a:p>
            <a:pPr algn="ctr" defTabSz="914179"/>
            <a:endParaRPr lang="it-IT" sz="35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316038"/>
            <a:ext cx="7772400" cy="1363662"/>
          </a:xfrm>
        </p:spPr>
        <p:txBody>
          <a:bodyPr/>
          <a:lstStyle/>
          <a:p>
            <a:pPr algn="ctr" eaLnBrk="1" hangingPunct="1"/>
            <a:r>
              <a:rPr lang="en-US" sz="1800" b="0" dirty="0" smtClean="0"/>
              <a:t/>
            </a:r>
            <a:br>
              <a:rPr lang="en-US" sz="1800" b="0" dirty="0" smtClean="0"/>
            </a:br>
            <a:r>
              <a:rPr lang="en-US" sz="1800" dirty="0" smtClean="0">
                <a:solidFill>
                  <a:schemeClr val="bg1"/>
                </a:solidFill>
              </a:rPr>
              <a:t>ESSENTIAL MEDICINES AND HEALTH PRODUCTS </a:t>
            </a:r>
          </a:p>
        </p:txBody>
      </p:sp>
      <p:sp>
        <p:nvSpPr>
          <p:cNvPr id="3078" name="Rectangle 3"/>
          <p:cNvSpPr>
            <a:spLocks noChangeArrowheads="1"/>
          </p:cNvSpPr>
          <p:nvPr/>
        </p:nvSpPr>
        <p:spPr bwMode="auto">
          <a:xfrm>
            <a:off x="860644" y="1222432"/>
            <a:ext cx="7422713" cy="1088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47" tIns="40074" rIns="80147" bIns="40074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/>
              <a:t>WHO Guideline on Country Pharmaceutical Pricing Policies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0"/>
            <a:ext cx="9144000" cy="1238270"/>
          </a:xfrm>
        </p:spPr>
        <p:txBody>
          <a:bodyPr tIns="40074">
            <a:normAutofit fontScale="90000"/>
          </a:bodyPr>
          <a:lstStyle/>
          <a:p>
            <a:pPr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3100" dirty="0" err="1" smtClean="0">
                <a:cs typeface="Arial" pitchFamily="34" charset="0"/>
              </a:rPr>
              <a:t>Reccomendation</a:t>
            </a:r>
            <a:r>
              <a:rPr lang="en-US" sz="3100" dirty="0" smtClean="0">
                <a:cs typeface="Arial" pitchFamily="34" charset="0"/>
              </a:rPr>
              <a:t>: use of health technology assessment 	</a:t>
            </a:r>
            <a:br>
              <a:rPr lang="en-US" sz="3100" dirty="0" smtClean="0">
                <a:cs typeface="Arial" pitchFamily="34" charset="0"/>
              </a:rPr>
            </a:br>
            <a:endParaRPr lang="en-US" sz="3100" dirty="0" smtClean="0">
              <a:cs typeface="Arial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124744"/>
            <a:ext cx="8229600" cy="4389120"/>
          </a:xfrm>
        </p:spPr>
        <p:txBody>
          <a:bodyPr lIns="80147" tIns="40074" rIns="80147" bIns="40074">
            <a:noAutofit/>
          </a:bodyPr>
          <a:lstStyle/>
          <a:p>
            <a:pPr eaLnBrk="1" hangingPunct="1">
              <a:lnSpc>
                <a:spcPct val="80000"/>
              </a:lnSpc>
              <a:buSzTx/>
            </a:pPr>
            <a:r>
              <a:rPr lang="en-US" sz="2800" dirty="0" smtClean="0">
                <a:latin typeface="+mj-lt"/>
                <a:cs typeface="Arial" pitchFamily="34" charset="0"/>
              </a:rPr>
              <a:t>Countries should use </a:t>
            </a:r>
            <a:r>
              <a:rPr lang="en-US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health technology assessment (HTA) as </a:t>
            </a:r>
            <a:r>
              <a:rPr lang="en-US" sz="2800" u="sng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a tool </a:t>
            </a:r>
            <a:r>
              <a:rPr lang="en-US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to support reimbursement decision-making as well as price setting/negotiation. </a:t>
            </a:r>
          </a:p>
          <a:p>
            <a:pPr eaLnBrk="1" hangingPunct="1">
              <a:lnSpc>
                <a:spcPct val="80000"/>
              </a:lnSpc>
              <a:buSzTx/>
            </a:pPr>
            <a:r>
              <a:rPr lang="en-US" sz="2800" dirty="0" smtClean="0">
                <a:latin typeface="+mj-lt"/>
                <a:cs typeface="Arial" pitchFamily="34" charset="0"/>
              </a:rPr>
              <a:t>Countries should </a:t>
            </a:r>
            <a:r>
              <a:rPr lang="en-US" sz="2800" u="sng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combine HTA with other policies and strategies</a:t>
            </a:r>
            <a:r>
              <a:rPr lang="en-US" sz="2800" dirty="0" smtClean="0">
                <a:latin typeface="+mj-lt"/>
                <a:cs typeface="Arial" pitchFamily="34" charset="0"/>
              </a:rPr>
              <a:t>, particularly within-country reference pricing (by chemical entity, pharmacological class, or indication). </a:t>
            </a:r>
          </a:p>
          <a:p>
            <a:pPr eaLnBrk="1" hangingPunct="1">
              <a:lnSpc>
                <a:spcPct val="80000"/>
              </a:lnSpc>
              <a:buSzTx/>
            </a:pPr>
            <a:r>
              <a:rPr lang="en-US" sz="2800" dirty="0" smtClean="0">
                <a:latin typeface="+mj-lt"/>
                <a:cs typeface="Arial" pitchFamily="34" charset="0"/>
              </a:rPr>
              <a:t>Countries should ensure that </a:t>
            </a:r>
            <a:r>
              <a:rPr lang="en-US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HTA processes are t</a:t>
            </a:r>
            <a:r>
              <a:rPr lang="en-US" sz="2800" u="sng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ransparent</a:t>
            </a:r>
            <a:r>
              <a:rPr lang="en-US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US" sz="2800" dirty="0" smtClean="0">
                <a:latin typeface="+mj-lt"/>
                <a:cs typeface="Arial" pitchFamily="34" charset="0"/>
              </a:rPr>
              <a:t>and that the assessment reports and decisions should be made publicly available and effectively disseminated to stakeholders. </a:t>
            </a:r>
          </a:p>
          <a:p>
            <a:pPr eaLnBrk="1" hangingPunct="1">
              <a:lnSpc>
                <a:spcPct val="80000"/>
              </a:lnSpc>
              <a:buSzTx/>
            </a:pPr>
            <a:r>
              <a:rPr lang="en-US" sz="2800" dirty="0" smtClean="0">
                <a:latin typeface="+mj-lt"/>
                <a:cs typeface="Arial" pitchFamily="34" charset="0"/>
              </a:rPr>
              <a:t>Countries should </a:t>
            </a:r>
            <a:r>
              <a:rPr lang="en-US" sz="2800" u="sng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collaborate to promote exchange of information</a:t>
            </a:r>
            <a:r>
              <a:rPr lang="en-US" sz="28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 </a:t>
            </a:r>
            <a:r>
              <a:rPr lang="en-US" sz="2800" dirty="0" smtClean="0">
                <a:latin typeface="+mj-lt"/>
                <a:cs typeface="Arial" pitchFamily="34" charset="0"/>
              </a:rPr>
              <a:t>and develop common requirements for HTA. 	</a:t>
            </a:r>
          </a:p>
          <a:p>
            <a:pPr eaLnBrk="1" hangingPunct="1">
              <a:lnSpc>
                <a:spcPct val="80000"/>
              </a:lnSpc>
              <a:buSzTx/>
            </a:pPr>
            <a:endParaRPr lang="en-US" sz="2800" dirty="0" smtClean="0">
              <a:latin typeface="+mj-lt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SzTx/>
            </a:pPr>
            <a:endParaRPr lang="en-US" sz="2800" dirty="0" smtClean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9144000" cy="1238270"/>
          </a:xfrm>
        </p:spPr>
        <p:txBody>
          <a:bodyPr tIns="40074">
            <a:normAutofit fontScale="90000"/>
          </a:bodyPr>
          <a:lstStyle/>
          <a:p>
            <a:pPr eaLnBrk="1" hangingPunct="1"/>
            <a:r>
              <a:rPr lang="en-US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Reccomendation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promotion of use of generic medicines 	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80147" tIns="40074" rIns="80147" bIns="40074">
            <a:noAutofit/>
          </a:bodyPr>
          <a:lstStyle/>
          <a:p>
            <a:pPr eaLnBrk="1" hangingPunct="1">
              <a:lnSpc>
                <a:spcPct val="90000"/>
              </a:lnSpc>
              <a:buSzTx/>
            </a:pPr>
            <a:r>
              <a:rPr lang="en-US" sz="2000" dirty="0" smtClean="0">
                <a:latin typeface="+mj-lt"/>
                <a:cs typeface="Arial" pitchFamily="34" charset="0"/>
              </a:rPr>
              <a:t>Countries should enable the </a:t>
            </a:r>
            <a:r>
              <a:rPr lang="en-US" sz="2000" u="sng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early market entry 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of generics </a:t>
            </a:r>
            <a:r>
              <a:rPr lang="en-US" sz="2000" dirty="0" smtClean="0">
                <a:latin typeface="+mj-lt"/>
                <a:cs typeface="Arial" pitchFamily="34" charset="0"/>
              </a:rPr>
              <a:t>through legislative and administrative measures that encourage early submission of regulatory applications, and allow for prompt and effective review. </a:t>
            </a:r>
          </a:p>
          <a:p>
            <a:pPr eaLnBrk="1" hangingPunct="1">
              <a:lnSpc>
                <a:spcPct val="90000"/>
              </a:lnSpc>
              <a:buSzTx/>
            </a:pPr>
            <a:r>
              <a:rPr lang="en-US" sz="2000" dirty="0" smtClean="0">
                <a:latin typeface="+mj-lt"/>
                <a:cs typeface="Arial" pitchFamily="34" charset="0"/>
              </a:rPr>
              <a:t>Countries should use </a:t>
            </a:r>
            <a:r>
              <a:rPr lang="en-US" sz="2000" u="sng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multiple strategies 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to achieve low priced generics</a:t>
            </a:r>
            <a:r>
              <a:rPr lang="en-US" sz="2000" dirty="0" smtClean="0">
                <a:latin typeface="+mj-lt"/>
                <a:cs typeface="Arial" pitchFamily="34" charset="0"/>
              </a:rPr>
              <a:t>, depending on the system and market. These strategies may include: within-country reference pricing, tendering, and/or lower co-payments. </a:t>
            </a:r>
          </a:p>
          <a:p>
            <a:pPr eaLnBrk="1" hangingPunct="1">
              <a:lnSpc>
                <a:spcPct val="90000"/>
              </a:lnSpc>
              <a:buSzTx/>
            </a:pPr>
            <a:r>
              <a:rPr lang="en-US" sz="2000" dirty="0" smtClean="0">
                <a:latin typeface="+mj-lt"/>
                <a:cs typeface="Arial" pitchFamily="34" charset="0"/>
              </a:rPr>
              <a:t>In order to 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maximize </a:t>
            </a:r>
            <a:r>
              <a:rPr lang="en-US" sz="2000" u="sng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uptake of generics</a:t>
            </a:r>
            <a:r>
              <a:rPr lang="en-US" sz="2000" dirty="0" smtClean="0">
                <a:latin typeface="+mj-lt"/>
                <a:cs typeface="Arial" pitchFamily="34" charset="0"/>
              </a:rPr>
              <a:t>, countries should implement (and enforce as appropriate) a mix of policies and strategies, including: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  <a:cs typeface="Arial" pitchFamily="34" charset="0"/>
              </a:rPr>
              <a:t>Legislation to allow generic substitution by dispensers;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  <a:cs typeface="Arial" pitchFamily="34" charset="0"/>
              </a:rPr>
              <a:t>Legislative structure and incentives for prescribers to prescribe by international nonproprietary name;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  <a:cs typeface="Arial" pitchFamily="34" charset="0"/>
              </a:rPr>
              <a:t>Dispensing fees that encourage use of low price generics;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  <a:cs typeface="Arial" pitchFamily="34" charset="0"/>
              </a:rPr>
              <a:t>Regressive margins and incentives for dispensers; and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  <a:cs typeface="Arial" pitchFamily="34" charset="0"/>
              </a:rPr>
              <a:t>Consumer and professional education regarding quality and price of generics. </a:t>
            </a:r>
          </a:p>
          <a:p>
            <a:pPr eaLnBrk="1" hangingPunct="1">
              <a:lnSpc>
                <a:spcPct val="90000"/>
              </a:lnSpc>
              <a:buSzTx/>
              <a:buFont typeface="Wingdings" pitchFamily="2" charset="2"/>
              <a:buNone/>
            </a:pPr>
            <a:endParaRPr lang="en-US" sz="2000" dirty="0" smtClean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187624" y="1556792"/>
            <a:ext cx="3024336" cy="20162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1187624" y="1628800"/>
            <a:ext cx="266630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DOING THE SAME OR 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MORE WITH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FEWER RESOURCES </a:t>
            </a:r>
          </a:p>
          <a:p>
            <a:r>
              <a:rPr lang="it-IT" dirty="0" smtClean="0"/>
              <a:t>Riduzione  “ragionata”</a:t>
            </a:r>
          </a:p>
          <a:p>
            <a:r>
              <a:rPr lang="it-IT" dirty="0" smtClean="0"/>
              <a:t>dei costi (comprare le </a:t>
            </a:r>
          </a:p>
          <a:p>
            <a:r>
              <a:rPr lang="it-IT" dirty="0" smtClean="0"/>
              <a:t>stesse cose ad un prezzo </a:t>
            </a:r>
          </a:p>
          <a:p>
            <a:r>
              <a:rPr lang="it-IT" dirty="0" smtClean="0"/>
              <a:t>inferiore)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4499992" y="3861048"/>
            <a:ext cx="3024336" cy="20162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1187624" y="3933056"/>
            <a:ext cx="3024336" cy="20162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4499992" y="1556792"/>
            <a:ext cx="3024336" cy="20162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4572000" y="1628800"/>
            <a:ext cx="308244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DOING  MORE WITH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THE SAME OR 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MORE RESOURCES </a:t>
            </a:r>
          </a:p>
          <a:p>
            <a:r>
              <a:rPr lang="it-IT" dirty="0" smtClean="0"/>
              <a:t>Controllo della spesa tramite </a:t>
            </a:r>
          </a:p>
          <a:p>
            <a:r>
              <a:rPr lang="it-IT" dirty="0" err="1" smtClean="0"/>
              <a:t>capacity</a:t>
            </a:r>
            <a:r>
              <a:rPr lang="it-IT" dirty="0" smtClean="0"/>
              <a:t> planning e  HTA, </a:t>
            </a:r>
          </a:p>
          <a:p>
            <a:r>
              <a:rPr lang="it-IT" dirty="0" smtClean="0"/>
              <a:t>investimenti su salute </a:t>
            </a:r>
          </a:p>
          <a:p>
            <a:r>
              <a:rPr lang="it-IT" dirty="0" smtClean="0"/>
              <a:t>pubblica e prevenzione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 flipH="1">
            <a:off x="1331639" y="4005064"/>
            <a:ext cx="2592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DOING LESS WITH FEWER RESOURCES</a:t>
            </a:r>
          </a:p>
          <a:p>
            <a:endParaRPr lang="it-IT" b="1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Applicare tagli lineari dei servizi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4499992" y="3861048"/>
            <a:ext cx="312861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DOING  LESS WITH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THE SAME OR 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MORE RESOURCES </a:t>
            </a:r>
          </a:p>
          <a:p>
            <a:endParaRPr lang="it-IT" dirty="0" smtClean="0"/>
          </a:p>
          <a:p>
            <a:r>
              <a:rPr lang="it-IT" dirty="0" smtClean="0"/>
              <a:t>Applicare tagli che risultano </a:t>
            </a:r>
          </a:p>
          <a:p>
            <a:r>
              <a:rPr lang="it-IT" dirty="0" smtClean="0"/>
              <a:t>in un incremento della  spesa </a:t>
            </a:r>
          </a:p>
          <a:p>
            <a:r>
              <a:rPr lang="it-IT" dirty="0" smtClean="0"/>
              <a:t> complessiva</a:t>
            </a:r>
            <a:endParaRPr lang="it-IT" dirty="0"/>
          </a:p>
        </p:txBody>
      </p:sp>
      <p:sp>
        <p:nvSpPr>
          <p:cNvPr id="16" name="Freccia bidirezionale verticale 15"/>
          <p:cNvSpPr/>
          <p:nvPr/>
        </p:nvSpPr>
        <p:spPr>
          <a:xfrm>
            <a:off x="4211960" y="1340768"/>
            <a:ext cx="216024" cy="489654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3419872" y="764704"/>
            <a:ext cx="2285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EFFICIENCY GAINS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635896" y="6309320"/>
            <a:ext cx="1789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INEFFICIENCY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20" name="Freccia bidirezionale orizzontale 19"/>
          <p:cNvSpPr/>
          <p:nvPr/>
        </p:nvSpPr>
        <p:spPr>
          <a:xfrm>
            <a:off x="827584" y="3645024"/>
            <a:ext cx="7200800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/>
          <p:cNvSpPr txBox="1"/>
          <p:nvPr/>
        </p:nvSpPr>
        <p:spPr>
          <a:xfrm>
            <a:off x="0" y="3356992"/>
            <a:ext cx="1150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SAVINGS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8021000" y="3356992"/>
            <a:ext cx="1150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NO 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SAVINGS</a:t>
            </a:r>
            <a:endParaRPr lang="it-IT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sz="4000" b="1" dirty="0" smtClean="0"/>
              <a:t>Migliorare l’accesso ai farmaci: </a:t>
            </a:r>
            <a:br>
              <a:rPr lang="it-IT" sz="4000" b="1" dirty="0" smtClean="0"/>
            </a:br>
            <a:r>
              <a:rPr lang="it-IT" sz="4000" b="1" dirty="0" smtClean="0"/>
              <a:t>le proposte dei pazienti </a:t>
            </a:r>
            <a:r>
              <a:rPr lang="it-IT" b="1" dirty="0" smtClean="0"/>
              <a:t/>
            </a:r>
            <a:br>
              <a:rPr lang="it-IT" b="1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>
                <a:latin typeface="+mj-lt"/>
              </a:rPr>
              <a:t>Le decisioni relative al rimborso di un farmaco dovrebbero rimanere di competenza delle autorità nazionali, ma ci dovrebbe essere una </a:t>
            </a:r>
            <a:r>
              <a:rPr lang="it-IT" dirty="0">
                <a:solidFill>
                  <a:srgbClr val="FF0000"/>
                </a:solidFill>
                <a:latin typeface="+mj-lt"/>
              </a:rPr>
              <a:t>maggiore collaborazione paneuropea</a:t>
            </a:r>
            <a:r>
              <a:rPr lang="it-IT" dirty="0">
                <a:latin typeface="+mj-lt"/>
              </a:rPr>
              <a:t>. EURORDIS e EPF </a:t>
            </a:r>
            <a:r>
              <a:rPr lang="it-IT" dirty="0" smtClean="0">
                <a:latin typeface="+mj-lt"/>
              </a:rPr>
              <a:t>(</a:t>
            </a:r>
            <a:r>
              <a:rPr lang="it-IT" dirty="0" err="1" smtClean="0">
                <a:latin typeface="+mj-lt"/>
              </a:rPr>
              <a:t>European</a:t>
            </a:r>
            <a:r>
              <a:rPr lang="it-IT" dirty="0" smtClean="0">
                <a:latin typeface="+mj-lt"/>
              </a:rPr>
              <a:t> </a:t>
            </a:r>
            <a:r>
              <a:rPr lang="it-IT" dirty="0" err="1" smtClean="0">
                <a:latin typeface="+mj-lt"/>
              </a:rPr>
              <a:t>Patients</a:t>
            </a:r>
            <a:r>
              <a:rPr lang="it-IT" dirty="0" smtClean="0">
                <a:latin typeface="+mj-lt"/>
              </a:rPr>
              <a:t>’ Forum) hanno chiesto  </a:t>
            </a:r>
            <a:r>
              <a:rPr lang="it-IT" dirty="0">
                <a:latin typeface="+mj-lt"/>
              </a:rPr>
              <a:t>alle autorità </a:t>
            </a:r>
            <a:r>
              <a:rPr lang="it-IT" dirty="0" smtClean="0">
                <a:latin typeface="+mj-lt"/>
              </a:rPr>
              <a:t>nazionali  </a:t>
            </a:r>
            <a:r>
              <a:rPr lang="it-IT" dirty="0">
                <a:latin typeface="+mj-lt"/>
              </a:rPr>
              <a:t>competenti in materia di prezzi e di </a:t>
            </a:r>
            <a:r>
              <a:rPr lang="it-IT" dirty="0" smtClean="0">
                <a:latin typeface="+mj-lt"/>
              </a:rPr>
              <a:t>rimborso </a:t>
            </a:r>
            <a:r>
              <a:rPr lang="it-IT" dirty="0">
                <a:latin typeface="+mj-lt"/>
              </a:rPr>
              <a:t>di </a:t>
            </a:r>
            <a:r>
              <a:rPr lang="it-IT" b="1" dirty="0">
                <a:solidFill>
                  <a:srgbClr val="FF0000"/>
                </a:solidFill>
                <a:latin typeface="+mj-lt"/>
              </a:rPr>
              <a:t>istituire un tavolo dei negoziati sui prezzi con gli Stati membri.</a:t>
            </a:r>
            <a:r>
              <a:rPr lang="it-IT" b="1" dirty="0">
                <a:latin typeface="+mj-lt"/>
              </a:rPr>
              <a:t> </a:t>
            </a:r>
            <a:endParaRPr lang="it-IT" b="1" dirty="0" smtClean="0">
              <a:latin typeface="+mj-lt"/>
            </a:endParaRPr>
          </a:p>
          <a:p>
            <a:r>
              <a:rPr lang="it-IT" dirty="0" smtClean="0">
                <a:latin typeface="+mj-lt"/>
              </a:rPr>
              <a:t>Questo </a:t>
            </a:r>
            <a:r>
              <a:rPr lang="it-IT" dirty="0">
                <a:latin typeface="+mj-lt"/>
              </a:rPr>
              <a:t>tavolo consentirebbe alle autorità nazionali di adottare un approccio europeo collaborativo per negoziare i prezzi dei farmaci con le aziende farmaceutiche, piuttosto che un approccio frammentato in diversi Paesi, o anche a livello regionale o addirittura ospedaliero.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 smtClean="0"/>
              <a:t>E’ possibile prevedere un confronto e una collaborazione a livello comunitario? </a:t>
            </a:r>
            <a:br>
              <a:rPr lang="it-IT" sz="2800" dirty="0" smtClean="0"/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+mj-lt"/>
              </a:rPr>
              <a:t>Questa esigenza era già emersa, proprio su impulso dell’Italia, durante il Semestre Europeo di Presidenza italiana. </a:t>
            </a:r>
          </a:p>
          <a:p>
            <a:r>
              <a:rPr lang="it-IT" dirty="0" smtClean="0">
                <a:latin typeface="+mj-lt"/>
              </a:rPr>
              <a:t>In quella sede e in occasioni successive, si è discusso concretamente dell’</a:t>
            </a:r>
            <a:r>
              <a:rPr lang="it-IT" dirty="0" smtClean="0">
                <a:solidFill>
                  <a:srgbClr val="FF0000"/>
                </a:solidFill>
                <a:latin typeface="+mj-lt"/>
              </a:rPr>
              <a:t>opportunità di una negoziazione a livello europeo che possa far valere il peso dei grandi numeri, pur nel rispetto delle differenze di approccio di ogni singolo Stato. </a:t>
            </a:r>
          </a:p>
          <a:p>
            <a:r>
              <a:rPr lang="it-IT" dirty="0" smtClean="0">
                <a:latin typeface="+mj-lt"/>
              </a:rPr>
              <a:t>Si tratta di un progetto ambizioso che presuppone la </a:t>
            </a:r>
            <a:r>
              <a:rPr lang="it-IT" dirty="0" smtClean="0">
                <a:solidFill>
                  <a:srgbClr val="FF0000"/>
                </a:solidFill>
                <a:latin typeface="+mj-lt"/>
              </a:rPr>
              <a:t>condivisione di dati ed esperienze e la disponibilità a convergere su soluzioni comuni, </a:t>
            </a:r>
            <a:r>
              <a:rPr lang="it-IT" dirty="0" smtClean="0">
                <a:latin typeface="+mj-lt"/>
              </a:rPr>
              <a:t>superando tutte le possibili  resistenze.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Ma…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>
              <a:latin typeface="+mj-lt"/>
            </a:endParaRPr>
          </a:p>
          <a:p>
            <a:r>
              <a:rPr lang="it-IT" dirty="0" smtClean="0">
                <a:latin typeface="+mj-lt"/>
              </a:rPr>
              <a:t>La natura dei sistemi sanitari in Europa è molto variegata e l’Italia intende mantenere la peculiarità del suo Servizio Sanitario che si distingue per il carattere solidale e universalistico.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07288" cy="1143000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Migliorare l’accesso ai farmaci: </a:t>
            </a:r>
            <a:br>
              <a:rPr lang="it-IT" sz="3600" b="1" dirty="0" smtClean="0"/>
            </a:br>
            <a:r>
              <a:rPr lang="it-IT" sz="3600" b="1" dirty="0" smtClean="0"/>
              <a:t>riconoscere e valorizzare la </a:t>
            </a:r>
            <a:r>
              <a:rPr lang="it-IT" sz="3600" b="1" dirty="0" smtClean="0">
                <a:solidFill>
                  <a:srgbClr val="FF0000"/>
                </a:solidFill>
              </a:rPr>
              <a:t>vera </a:t>
            </a:r>
            <a:r>
              <a:rPr lang="it-IT" sz="3600" b="1" dirty="0" smtClean="0"/>
              <a:t>innovazione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389120"/>
          </a:xfrm>
        </p:spPr>
        <p:txBody>
          <a:bodyPr/>
          <a:lstStyle/>
          <a:p>
            <a:r>
              <a:rPr lang="it-IT" dirty="0" smtClean="0">
                <a:latin typeface="+mj-lt"/>
              </a:rPr>
              <a:t>Favorisce la rapidità di accesso al farmaco</a:t>
            </a:r>
          </a:p>
          <a:p>
            <a:r>
              <a:rPr lang="it-IT" dirty="0" smtClean="0">
                <a:latin typeface="+mj-lt"/>
              </a:rPr>
              <a:t>Favorisce la competitività dei nostri produttori nei confronti di Paesi concorrenti, contribuendo a mantenere uno standard qualitativo elevato</a:t>
            </a:r>
          </a:p>
          <a:p>
            <a:r>
              <a:rPr lang="it-IT" dirty="0" smtClean="0">
                <a:latin typeface="+mj-lt"/>
              </a:rPr>
              <a:t>Combatte il circolo vizioso: alti costi per offrire piccoli benefici per pochi pazienti</a:t>
            </a:r>
            <a:endParaRPr lang="it-IT" dirty="0">
              <a:latin typeface="+mj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221088"/>
            <a:ext cx="2745559" cy="2293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sz="4000" dirty="0" smtClean="0"/>
              <a:t>Come definire (e misurare) l’innovazione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124744"/>
            <a:ext cx="8229600" cy="4389120"/>
          </a:xfrm>
        </p:spPr>
        <p:txBody>
          <a:bodyPr>
            <a:normAutofit/>
          </a:bodyPr>
          <a:lstStyle/>
          <a:p>
            <a:r>
              <a:rPr lang="it-IT" sz="2400" dirty="0" smtClean="0">
                <a:latin typeface="+mj-lt"/>
              </a:rPr>
              <a:t>L’innovazione deve rappresentare un </a:t>
            </a:r>
            <a:r>
              <a:rPr lang="it-IT" sz="2400" dirty="0" smtClean="0">
                <a:solidFill>
                  <a:srgbClr val="FF0000"/>
                </a:solidFill>
                <a:latin typeface="+mj-lt"/>
              </a:rPr>
              <a:t>vantaggio terapeutico</a:t>
            </a:r>
          </a:p>
          <a:p>
            <a:r>
              <a:rPr lang="it-IT" sz="2400" dirty="0" smtClean="0">
                <a:latin typeface="+mj-lt"/>
              </a:rPr>
              <a:t>Deve essere “</a:t>
            </a:r>
            <a:r>
              <a:rPr lang="it-IT" sz="2400" dirty="0" smtClean="0">
                <a:solidFill>
                  <a:srgbClr val="FF0000"/>
                </a:solidFill>
                <a:latin typeface="+mj-lt"/>
              </a:rPr>
              <a:t>misurabile</a:t>
            </a:r>
            <a:r>
              <a:rPr lang="it-IT" sz="2400" dirty="0" smtClean="0">
                <a:latin typeface="+mj-lt"/>
              </a:rPr>
              <a:t>”: qualità delle sperimentazioni cliniche; robustezza degli </a:t>
            </a:r>
            <a:r>
              <a:rPr lang="it-IT" sz="2400" dirty="0" err="1" smtClean="0">
                <a:latin typeface="+mj-lt"/>
              </a:rPr>
              <a:t>endpoint</a:t>
            </a:r>
            <a:r>
              <a:rPr lang="it-IT" sz="2400" dirty="0" smtClean="0">
                <a:latin typeface="+mj-lt"/>
              </a:rPr>
              <a:t>; scelta del trattamento di confronto (</a:t>
            </a:r>
            <a:r>
              <a:rPr lang="it-IT" sz="2400" dirty="0" err="1" smtClean="0">
                <a:latin typeface="+mj-lt"/>
              </a:rPr>
              <a:t>comparator</a:t>
            </a:r>
            <a:r>
              <a:rPr lang="it-IT" sz="2400" dirty="0" smtClean="0">
                <a:latin typeface="+mj-lt"/>
              </a:rPr>
              <a:t>); valutazione della dimensione dell’effetto terapeutico</a:t>
            </a:r>
          </a:p>
          <a:p>
            <a:r>
              <a:rPr lang="it-IT" sz="2400" dirty="0" smtClean="0">
                <a:latin typeface="+mj-lt"/>
              </a:rPr>
              <a:t>Deve essere </a:t>
            </a:r>
            <a:r>
              <a:rPr lang="it-IT" sz="2400" dirty="0" smtClean="0">
                <a:solidFill>
                  <a:srgbClr val="FF0000"/>
                </a:solidFill>
                <a:latin typeface="+mj-lt"/>
              </a:rPr>
              <a:t>valutata rispetto al contesto assistenziale Italiano </a:t>
            </a:r>
            <a:r>
              <a:rPr lang="it-IT" sz="2400" dirty="0" smtClean="0">
                <a:latin typeface="+mj-lt"/>
              </a:rPr>
              <a:t>al fine di determinare il rapporto di costo-efficacia incrementale rispetto allo standard di riferimento</a:t>
            </a:r>
            <a:endParaRPr lang="it-IT" sz="2400" dirty="0">
              <a:latin typeface="+mj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365104"/>
            <a:ext cx="3896042" cy="22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125" y="2348880"/>
            <a:ext cx="852487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800" b="1" dirty="0" smtClean="0"/>
              <a:t>Migliorare l’accesso ai farmaci: i </a:t>
            </a:r>
            <a:r>
              <a:rPr lang="it-IT" sz="4800" b="1" dirty="0" err="1" smtClean="0"/>
              <a:t>Managed</a:t>
            </a:r>
            <a:r>
              <a:rPr lang="it-IT" sz="4800" b="1" dirty="0" smtClean="0"/>
              <a:t> Entry </a:t>
            </a:r>
            <a:r>
              <a:rPr lang="it-IT" sz="4800" b="1" dirty="0" err="1" smtClean="0"/>
              <a:t>Agreements</a:t>
            </a:r>
            <a:r>
              <a:rPr lang="it-IT" sz="4800" b="1" dirty="0" smtClean="0"/>
              <a:t> (</a:t>
            </a:r>
            <a:r>
              <a:rPr lang="it-IT" dirty="0" err="1" smtClean="0"/>
              <a:t>MEAs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597251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2394" y="2852936"/>
            <a:ext cx="338160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Conclusioni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+mj-lt"/>
              </a:rPr>
              <a:t>Disporre di un numero crescente di farmaci efficaci è un fatto di per sé estremamente positivo, ma la sfida cui ci troviamo davanti in termini di sostenibilità e accesso è senza precedenti.</a:t>
            </a:r>
          </a:p>
          <a:p>
            <a:endParaRPr lang="it-IT" dirty="0" smtClean="0">
              <a:latin typeface="+mj-lt"/>
            </a:endParaRPr>
          </a:p>
          <a:p>
            <a:r>
              <a:rPr lang="it-IT" dirty="0" smtClean="0">
                <a:latin typeface="+mj-lt"/>
              </a:rPr>
              <a:t>Una risposta efficace ai bisogni di salute deve basarsi su una strategia di lungo periodo in grado di garantire accesso, appropriatezza e sostenibilità delle cure.</a:t>
            </a:r>
          </a:p>
          <a:p>
            <a:pPr marL="0" indent="0">
              <a:buNone/>
            </a:pPr>
            <a:endParaRPr lang="it-IT" dirty="0" smtClean="0">
              <a:latin typeface="+mj-lt"/>
            </a:endParaRPr>
          </a:p>
          <a:p>
            <a:pPr>
              <a:spcBef>
                <a:spcPts val="0"/>
              </a:spcBef>
            </a:pPr>
            <a:r>
              <a:rPr lang="it-IT" dirty="0" smtClean="0">
                <a:latin typeface="+mj-lt"/>
              </a:rPr>
              <a:t>Occorre potenziare gli strumenti per la “</a:t>
            </a:r>
            <a:r>
              <a:rPr lang="it-IT" dirty="0" err="1" smtClean="0">
                <a:latin typeface="+mj-lt"/>
              </a:rPr>
              <a:t>governance</a:t>
            </a:r>
            <a:r>
              <a:rPr lang="it-IT" dirty="0" smtClean="0">
                <a:latin typeface="+mj-lt"/>
              </a:rPr>
              <a:t>”</a:t>
            </a:r>
          </a:p>
          <a:p>
            <a:pPr>
              <a:spcBef>
                <a:spcPts val="0"/>
              </a:spcBef>
              <a:buNone/>
            </a:pPr>
            <a:r>
              <a:rPr lang="it-IT" dirty="0" smtClean="0">
                <a:latin typeface="+mj-lt"/>
              </a:rPr>
              <a:t>	per orientare politiche coerenti, efficaci e innovative.</a:t>
            </a:r>
          </a:p>
          <a:p>
            <a:pPr>
              <a:spcBef>
                <a:spcPts val="0"/>
              </a:spcBef>
              <a:buNone/>
            </a:pPr>
            <a:r>
              <a:rPr lang="it-IT" dirty="0" smtClean="0">
                <a:latin typeface="+mj-lt"/>
              </a:rPr>
              <a:t>	</a:t>
            </a:r>
          </a:p>
          <a:p>
            <a:pPr>
              <a:buNone/>
            </a:pPr>
            <a:endParaRPr lang="it-IT" dirty="0" smtClean="0">
              <a:latin typeface="+mj-lt"/>
            </a:endParaRPr>
          </a:p>
          <a:p>
            <a:pPr>
              <a:buNone/>
            </a:pPr>
            <a:endParaRPr lang="it-IT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3200" dirty="0" smtClean="0">
                <a:latin typeface="+mj-lt"/>
              </a:rPr>
              <a:t>La responsabilità principale resta in capo all’ente </a:t>
            </a:r>
            <a:r>
              <a:rPr lang="it-IT" sz="3200" dirty="0" err="1" smtClean="0">
                <a:latin typeface="+mj-lt"/>
              </a:rPr>
              <a:t>regolatorio</a:t>
            </a:r>
            <a:r>
              <a:rPr lang="it-IT" sz="3200" dirty="0" smtClean="0">
                <a:latin typeface="+mj-lt"/>
              </a:rPr>
              <a:t>, e non può essere delegata.</a:t>
            </a:r>
          </a:p>
          <a:p>
            <a:pPr>
              <a:buNone/>
            </a:pPr>
            <a:r>
              <a:rPr lang="it-IT" sz="3200" dirty="0" smtClean="0">
                <a:latin typeface="+mj-lt"/>
              </a:rPr>
              <a:t/>
            </a:r>
            <a:br>
              <a:rPr lang="it-IT" sz="3200" dirty="0" smtClean="0">
                <a:latin typeface="+mj-lt"/>
              </a:rPr>
            </a:br>
            <a:r>
              <a:rPr lang="it-IT" sz="3200" dirty="0" smtClean="0">
                <a:latin typeface="+mj-lt"/>
              </a:rPr>
              <a:t>Tuttavia, nessun risultato concreto potrà essere raggiunto se non attraverso il coinvolgimento, la collaborazione e la responsabilizzazione </a:t>
            </a:r>
            <a:r>
              <a:rPr lang="it-IT" sz="3200" dirty="0" smtClean="0">
                <a:solidFill>
                  <a:srgbClr val="FF0000"/>
                </a:solidFill>
                <a:latin typeface="+mj-lt"/>
              </a:rPr>
              <a:t>di tutti </a:t>
            </a:r>
            <a:r>
              <a:rPr lang="it-IT" sz="3200" dirty="0" smtClean="0">
                <a:latin typeface="+mj-lt"/>
              </a:rPr>
              <a:t>(</a:t>
            </a:r>
            <a:r>
              <a:rPr lang="it-IT" sz="3200" dirty="0">
                <a:latin typeface="+mj-lt"/>
              </a:rPr>
              <a:t>a</a:t>
            </a:r>
            <a:r>
              <a:rPr lang="it-IT" sz="3200" dirty="0" smtClean="0">
                <a:latin typeface="+mj-lt"/>
              </a:rPr>
              <a:t>ziende, agenzie </a:t>
            </a:r>
            <a:r>
              <a:rPr lang="it-IT" sz="3200" dirty="0" err="1" smtClean="0">
                <a:latin typeface="+mj-lt"/>
              </a:rPr>
              <a:t>regolatorie</a:t>
            </a:r>
            <a:r>
              <a:rPr lang="it-IT" sz="3200" dirty="0" smtClean="0">
                <a:latin typeface="+mj-lt"/>
              </a:rPr>
              <a:t>, pazienti, medici, società scientifiche…)</a:t>
            </a:r>
            <a:endParaRPr lang="it-IT" sz="3200" dirty="0">
              <a:latin typeface="+mj-lt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627784" y="6525344"/>
            <a:ext cx="352839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199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5148064" y="1844824"/>
            <a:ext cx="338437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 smtClean="0">
                <a:latin typeface="+mj-lt"/>
              </a:rPr>
              <a:t>C'è vero progresso solo quando i vantaggi di una nuova tecnologia diventano per tutti</a:t>
            </a:r>
          </a:p>
          <a:p>
            <a:endParaRPr lang="it-IT" dirty="0" smtClean="0"/>
          </a:p>
        </p:txBody>
      </p:sp>
      <p:sp>
        <p:nvSpPr>
          <p:cNvPr id="7" name="Rettangolo 6"/>
          <p:cNvSpPr/>
          <p:nvPr/>
        </p:nvSpPr>
        <p:spPr>
          <a:xfrm>
            <a:off x="5796136" y="6165304"/>
            <a:ext cx="18654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>
                <a:latin typeface="+mj-lt"/>
              </a:rPr>
              <a:t>Henry Ford, 1863-1947</a:t>
            </a:r>
            <a:endParaRPr lang="it-IT" sz="1400" dirty="0">
              <a:latin typeface="+mj-lt"/>
            </a:endParaRPr>
          </a:p>
        </p:txBody>
      </p:sp>
      <p:pic>
        <p:nvPicPr>
          <p:cNvPr id="4100" name="Picture 4" descr="http://www.aforismatico.it/authorimg/2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221088"/>
            <a:ext cx="1905000" cy="1905000"/>
          </a:xfrm>
          <a:prstGeom prst="rect">
            <a:avLst/>
          </a:prstGeom>
          <a:noFill/>
        </p:spPr>
      </p:pic>
      <p:sp>
        <p:nvSpPr>
          <p:cNvPr id="8" name="Rettangolo 7"/>
          <p:cNvSpPr/>
          <p:nvPr/>
        </p:nvSpPr>
        <p:spPr>
          <a:xfrm>
            <a:off x="539552" y="836712"/>
            <a:ext cx="72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 smtClean="0">
                <a:solidFill>
                  <a:srgbClr val="FF0000"/>
                </a:solidFill>
                <a:latin typeface="+mj-lt"/>
              </a:rPr>
              <a:t>Etica e  accesso: da Spinoza a Henry Ford</a:t>
            </a:r>
            <a:endParaRPr lang="it-IT" sz="32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005064"/>
            <a:ext cx="2036313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sellaDiTesto 9"/>
          <p:cNvSpPr txBox="1"/>
          <p:nvPr/>
        </p:nvSpPr>
        <p:spPr>
          <a:xfrm>
            <a:off x="467544" y="2132856"/>
            <a:ext cx="4176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+mj-lt"/>
              </a:rPr>
              <a:t>Opera fondamentale, ma sostanzialmente inaccessibile</a:t>
            </a:r>
          </a:p>
          <a:p>
            <a:r>
              <a:rPr lang="it-IT" sz="2400" dirty="0" smtClean="0">
                <a:latin typeface="+mj-lt"/>
              </a:rPr>
              <a:t>(probabilmente  il libro “più cominciato  e meno finito” di tutti i tempi)</a:t>
            </a:r>
            <a:endParaRPr lang="it-IT" sz="2400" dirty="0">
              <a:latin typeface="+mj-lt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it-IT" sz="4800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it-IT" sz="4800" dirty="0" smtClean="0">
                <a:solidFill>
                  <a:schemeClr val="tx2"/>
                </a:solidFill>
                <a:latin typeface="Calibri" pitchFamily="34" charset="0"/>
              </a:rPr>
              <a:t>Grazie per la vostra attenzione</a:t>
            </a:r>
            <a:r>
              <a:rPr lang="it-IT" sz="4800" dirty="0" smtClean="0">
                <a:solidFill>
                  <a:schemeClr val="tx2"/>
                </a:solidFill>
              </a:rPr>
              <a:t/>
            </a:r>
            <a:br>
              <a:rPr lang="it-IT" sz="4800" dirty="0" smtClean="0">
                <a:solidFill>
                  <a:schemeClr val="tx2"/>
                </a:solidFill>
              </a:rPr>
            </a:br>
            <a:endParaRPr lang="it-IT" sz="4800" dirty="0" smtClean="0">
              <a:solidFill>
                <a:schemeClr val="tx2"/>
              </a:solidFill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it-IT" sz="4800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it-IT" sz="2000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it-IT" sz="2000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it-IT" sz="2000" dirty="0" smtClean="0"/>
              <a:t>							</a:t>
            </a:r>
            <a:r>
              <a:rPr lang="it-IT" sz="2000" dirty="0" smtClean="0">
                <a:latin typeface="+mj-lt"/>
              </a:rPr>
              <a:t>patrizia.popoli@iss.it</a:t>
            </a:r>
            <a:endParaRPr lang="it-IT" sz="2000" dirty="0">
              <a:latin typeface="+mj-lt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992E4-EB66-495B-B55E-8CC9013FA222}" type="slidenum">
              <a:rPr lang="it-IT" smtClean="0"/>
              <a:pPr>
                <a:defRPr/>
              </a:pPr>
              <a:t>27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8|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1|9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31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1121</TotalTime>
  <Words>1226</Words>
  <Application>Microsoft Office PowerPoint</Application>
  <PresentationFormat>Presentazione su schermo (4:3)</PresentationFormat>
  <Paragraphs>163</Paragraphs>
  <Slides>27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8" baseType="lpstr">
      <vt:lpstr>Equinozio</vt:lpstr>
      <vt:lpstr>     Etica, politiche di accesso e costo dei farmaci</vt:lpstr>
      <vt:lpstr>Presentazione standard di PowerPoint</vt:lpstr>
      <vt:lpstr>Etica, accesso e costo:  il contesto attuale</vt:lpstr>
      <vt:lpstr>Etica</vt:lpstr>
      <vt:lpstr>Presentazione standard di PowerPoint</vt:lpstr>
      <vt:lpstr>Costo dei farmaci</vt:lpstr>
      <vt:lpstr>Presentazione standard di PowerPoint</vt:lpstr>
      <vt:lpstr> New Math on Drug Cost-Effectiveness Peter B. Bach, M.D., M.A.P.P.  NEJM november 5, 2015</vt:lpstr>
      <vt:lpstr>A Delicate Balance — Pharmaceutical Innovation and  access William W. Chin, M.D. NEJM november 5, 2015</vt:lpstr>
      <vt:lpstr>Politiche di accesso</vt:lpstr>
      <vt:lpstr>La spesa farmaceutica</vt:lpstr>
      <vt:lpstr>WHO Europe, 2015</vt:lpstr>
      <vt:lpstr> ESSENTIAL MEDICINES AND HEALTH PRODUCTS </vt:lpstr>
      <vt:lpstr>          Reccomendation: use of health technology assessment   </vt:lpstr>
      <vt:lpstr> Reccomendation: promotion of use of generic medicines   </vt:lpstr>
      <vt:lpstr>Presentazione standard di PowerPoint</vt:lpstr>
      <vt:lpstr>Migliorare l’accesso ai farmaci:  le proposte dei pazienti  </vt:lpstr>
      <vt:lpstr>E’ possibile prevedere un confronto e una collaborazione a livello comunitario?  </vt:lpstr>
      <vt:lpstr>Ma…</vt:lpstr>
      <vt:lpstr>Migliorare l’accesso ai farmaci:  riconoscere e valorizzare la vera innovazione</vt:lpstr>
      <vt:lpstr> Come definire (e misurare) l’innovazione</vt:lpstr>
      <vt:lpstr>Migliorare l’accesso ai farmaci: i Managed Entry Agreements (MEAs)</vt:lpstr>
      <vt:lpstr>Presentazione standard di PowerPoint</vt:lpstr>
      <vt:lpstr>Conclusioni 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Popoli Patrizia</dc:creator>
  <cp:lastModifiedBy>foto</cp:lastModifiedBy>
  <cp:revision>93</cp:revision>
  <dcterms:created xsi:type="dcterms:W3CDTF">2016-02-09T15:58:49Z</dcterms:created>
  <dcterms:modified xsi:type="dcterms:W3CDTF">2016-02-18T12:43:31Z</dcterms:modified>
</cp:coreProperties>
</file>