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</p:sldMasterIdLst>
  <p:notesMasterIdLst>
    <p:notesMasterId r:id="rId30"/>
  </p:notesMasterIdLst>
  <p:handoutMasterIdLst>
    <p:handoutMasterId r:id="rId31"/>
  </p:handoutMasterIdLst>
  <p:sldIdLst>
    <p:sldId id="256" r:id="rId3"/>
    <p:sldId id="314" r:id="rId4"/>
    <p:sldId id="291" r:id="rId5"/>
    <p:sldId id="302" r:id="rId6"/>
    <p:sldId id="310" r:id="rId7"/>
    <p:sldId id="311" r:id="rId8"/>
    <p:sldId id="306" r:id="rId9"/>
    <p:sldId id="307" r:id="rId10"/>
    <p:sldId id="313" r:id="rId11"/>
    <p:sldId id="312" r:id="rId12"/>
    <p:sldId id="292" r:id="rId13"/>
    <p:sldId id="284" r:id="rId14"/>
    <p:sldId id="269" r:id="rId15"/>
    <p:sldId id="298" r:id="rId16"/>
    <p:sldId id="294" r:id="rId17"/>
    <p:sldId id="297" r:id="rId18"/>
    <p:sldId id="273" r:id="rId19"/>
    <p:sldId id="295" r:id="rId20"/>
    <p:sldId id="274" r:id="rId21"/>
    <p:sldId id="270" r:id="rId22"/>
    <p:sldId id="286" r:id="rId23"/>
    <p:sldId id="285" r:id="rId24"/>
    <p:sldId id="289" r:id="rId25"/>
    <p:sldId id="288" r:id="rId26"/>
    <p:sldId id="290" r:id="rId27"/>
    <p:sldId id="296" r:id="rId28"/>
    <p:sldId id="303" r:id="rId2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22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B70F-740E-B247-A750-2A74DA715F57}" type="datetimeFigureOut">
              <a:rPr lang="it-IT" smtClean="0"/>
              <a:t>18/02/16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F95AE-153C-C84D-9DDC-FF86B1552530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79244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8CBD2-E6DF-CF4D-889B-5C925CF4B901}" type="datetimeFigureOut">
              <a:rPr lang="it-IT" smtClean="0"/>
              <a:t>18/02/16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10A9B-7957-3D42-981B-B02882382A05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67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703263"/>
            <a:ext cx="4592637" cy="3443287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572" y="4358110"/>
            <a:ext cx="5036018" cy="4076329"/>
          </a:xfrm>
          <a:noFill/>
        </p:spPr>
        <p:txBody>
          <a:bodyPr/>
          <a:lstStyle/>
          <a:p>
            <a:pPr>
              <a:buFont typeface="Times" pitchFamily="18" charset="0"/>
              <a:buNone/>
            </a:pPr>
            <a:r>
              <a:rPr lang="en-GB" altLang="en-US" sz="1000" smtClean="0"/>
              <a:t>In particular</a:t>
            </a:r>
            <a:endParaRPr lang="en-GB" altLang="en-US" sz="700" smtClean="0">
              <a:cs typeface="Times New Roman" pitchFamily="18" charset="0"/>
            </a:endParaRPr>
          </a:p>
          <a:p>
            <a:pPr>
              <a:buFont typeface="Times" pitchFamily="18" charset="0"/>
              <a:buNone/>
            </a:pPr>
            <a:endParaRPr lang="en-GB" altLang="en-US" sz="700" smtClean="0">
              <a:cs typeface="Times New Roman" pitchFamily="18" charset="0"/>
            </a:endParaRP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Products intended for the centralised procedure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Emerging therapies and New therapies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Safety aspects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Conditional marketing authorisation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Exceptional Circumstances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In the context of WHO opinion</a:t>
            </a:r>
          </a:p>
          <a:p>
            <a:pPr lvl="1">
              <a:spcAft>
                <a:spcPct val="20000"/>
              </a:spcAft>
              <a:buClr>
                <a:srgbClr val="0099FF"/>
              </a:buClr>
              <a:buFont typeface="Wingdings" pitchFamily="2" charset="2"/>
              <a:buNone/>
            </a:pPr>
            <a:r>
              <a:rPr lang="en-GB" altLang="en-US" smtClean="0"/>
              <a:t>Significant clinical benefit for orphan drugs</a:t>
            </a:r>
            <a:endParaRPr lang="cs-CZ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A2C43C-99C9-4935-9590-8CD140ED0A15}" type="slidenum">
              <a:rPr lang="en-GB" smtClean="0"/>
              <a:pPr/>
              <a:t>17</a:t>
            </a:fld>
            <a:endParaRPr lang="en-GB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183" y="4344608"/>
            <a:ext cx="5029635" cy="4113556"/>
          </a:xfrm>
          <a:noFill/>
          <a:ln/>
        </p:spPr>
        <p:txBody>
          <a:bodyPr/>
          <a:lstStyle/>
          <a:p>
            <a:pPr eaLnBrk="1" hangingPunct="1"/>
            <a:endParaRPr lang="en-I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C7C3DD-3DEE-4F14-896D-2FC727F817D1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49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057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48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294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447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9186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72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582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50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233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431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Title_Banner_abstract.jpg"/>
          <p:cNvPicPr>
            <a:picLocks noChangeAspect="1"/>
          </p:cNvPicPr>
          <p:nvPr/>
        </p:nvPicPr>
        <p:blipFill>
          <a:blip r:embed="rId2">
            <a:lum bright="-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58775" y="4965700"/>
            <a:ext cx="5399088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0" y="2386013"/>
            <a:ext cx="9144000" cy="0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6732588"/>
            <a:ext cx="9144000" cy="125412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defTabSz="91440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670675" y="6423025"/>
            <a:ext cx="1662113" cy="9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altLang="en-US" sz="600" smtClean="0"/>
              <a:t>An agency of the European Union</a:t>
            </a:r>
          </a:p>
        </p:txBody>
      </p:sp>
      <p:pic>
        <p:nvPicPr>
          <p:cNvPr id="9" name="Picture 14" descr="emea_strap_cmyk_rev_en_std_cent_Powerpoi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511175"/>
            <a:ext cx="40513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EU flag fpr PowerPoint presentations (RGB) (300 ppi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6224588"/>
            <a:ext cx="4111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0" y="6732588"/>
            <a:ext cx="9144000" cy="1587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8775" y="3189288"/>
            <a:ext cx="5399088" cy="1666875"/>
          </a:xfrm>
        </p:spPr>
        <p:txBody>
          <a:bodyPr anchor="b"/>
          <a:lstStyle>
            <a:lvl1pPr>
              <a:lnSpc>
                <a:spcPts val="2900"/>
              </a:lnSpc>
              <a:defRPr sz="25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5078413"/>
            <a:ext cx="5399088" cy="7715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ts val="1600"/>
              </a:lnSpc>
              <a:spcAft>
                <a:spcPct val="0"/>
              </a:spcAft>
              <a:defRPr sz="14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47914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D3D1-66DA-4645-8337-B5FC329AB02C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96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F0F68-27BA-4A06-B48B-2EE1A847D580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538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2159000"/>
            <a:ext cx="4151313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2159000"/>
            <a:ext cx="41529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1A0E4-3549-4A46-8594-C34466672215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7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924B5-6111-4C2D-A2C4-CF1279CE7F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19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B2E5D-E25E-4234-9540-B1F3702122EA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646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B4FB4-0ABA-4706-838F-6710D605D558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15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95063-F9A1-45FE-B830-6FB1FD8C3FB5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06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F5D37-339E-48D8-9D31-875BE98FB82B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696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301CE-D352-4B07-9EB8-B168E26C5DF4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79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2425" y="1025525"/>
            <a:ext cx="2112963" cy="5092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5" y="1025525"/>
            <a:ext cx="6191250" cy="5092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6785B-5AC8-45FD-B421-2CDC3D883AFF}" type="slidenum">
              <a:rPr lang="en-GB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224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8085" cy="476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5962" y="1885950"/>
            <a:ext cx="4019550" cy="476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148654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1025525"/>
            <a:ext cx="8421687" cy="9509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7188" y="2335213"/>
            <a:ext cx="4133850" cy="3649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3438" y="2335213"/>
            <a:ext cx="4135437" cy="364966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781-3DE6-422F-AE0D-AC1AD9499F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‹n.›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9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B7CE9-1582-274C-A2AB-43351604ED2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60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Continuation_slide_banner_abstract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"/>
          <a:stretch>
            <a:fillRect/>
          </a:stretch>
        </p:blipFill>
        <p:spPr bwMode="auto">
          <a:xfrm>
            <a:off x="0" y="0"/>
            <a:ext cx="9144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025525"/>
            <a:ext cx="8456613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37376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8" y="6405563"/>
            <a:ext cx="647858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110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7376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363" y="6405563"/>
            <a:ext cx="307975" cy="23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ts val="1200"/>
              </a:lnSpc>
              <a:defRPr sz="110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47495C8-8D13-4FFF-B5A9-A83638B3B26E}" type="slidenum">
              <a:rPr lang="en-GB">
                <a:solidFill>
                  <a:srgbClr val="000000"/>
                </a:solidFill>
                <a:latin typeface="Verdana" pitchFamily="34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‹n.›</a:t>
            </a:fld>
            <a:endParaRPr lang="en-GB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37376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77113" y="6405563"/>
            <a:ext cx="1439862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200"/>
              </a:lnSpc>
              <a:defRPr sz="110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31" name="Rectangle 14"/>
          <p:cNvSpPr>
            <a:spLocks noChangeArrowheads="1"/>
          </p:cNvSpPr>
          <p:nvPr/>
        </p:nvSpPr>
        <p:spPr bwMode="auto">
          <a:xfrm>
            <a:off x="0" y="6732588"/>
            <a:ext cx="9144000" cy="125412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defTabSz="914400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/>
          </a:p>
        </p:txBody>
      </p:sp>
      <p:pic>
        <p:nvPicPr>
          <p:cNvPr id="1032" name="Picture 16" descr="emea_REV_en_std_cent_Powerpoin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68263"/>
            <a:ext cx="1824038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Line 17"/>
          <p:cNvSpPr>
            <a:spLocks noChangeShapeType="1"/>
          </p:cNvSpPr>
          <p:nvPr/>
        </p:nvSpPr>
        <p:spPr bwMode="auto">
          <a:xfrm>
            <a:off x="0" y="676275"/>
            <a:ext cx="9144000" cy="1588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34" name="Line 19"/>
          <p:cNvSpPr>
            <a:spLocks noChangeShapeType="1"/>
          </p:cNvSpPr>
          <p:nvPr/>
        </p:nvSpPr>
        <p:spPr bwMode="auto">
          <a:xfrm>
            <a:off x="0" y="6732588"/>
            <a:ext cx="9144000" cy="1587"/>
          </a:xfrm>
          <a:prstGeom prst="line">
            <a:avLst/>
          </a:prstGeom>
          <a:noFill/>
          <a:ln w="317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fr-BE" sz="1600">
              <a:solidFill>
                <a:srgbClr val="000000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035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159000"/>
            <a:ext cx="8456613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1E3F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Normal text – Verdana, 20pt regular, ls 28pt, ap 12pt, black.</a:t>
            </a:r>
          </a:p>
          <a:p>
            <a:pPr lvl="1"/>
            <a:r>
              <a:rPr lang="en-GB" altLang="en-US" smtClean="0"/>
              <a:t>Title – Verdana, 28pt regular, ls 36pt, blue (0,51,153).</a:t>
            </a:r>
          </a:p>
          <a:p>
            <a:pPr lvl="1"/>
            <a:r>
              <a:rPr lang="en-GB" altLang="en-US" smtClean="0"/>
              <a:t>Subtitle – Verdana, 24pt bold (apply manually), ls 36pt, blue (0,51,153).</a:t>
            </a:r>
          </a:p>
          <a:p>
            <a:pPr lvl="1"/>
            <a:r>
              <a:rPr lang="en-GB" altLang="en-US" smtClean="0"/>
              <a:t>Bullets level 1 – Verdana, 18pt regular, ls 24pt, ap 8pt, black.</a:t>
            </a:r>
          </a:p>
          <a:p>
            <a:pPr lvl="2"/>
            <a:r>
              <a:rPr lang="en-GB" altLang="en-US" smtClean="0"/>
              <a:t>Bullets level 2 – Verdana, 16pt regular, ls 24pt, ap 6pt, black.</a:t>
            </a:r>
          </a:p>
          <a:p>
            <a:pPr lvl="3"/>
            <a:r>
              <a:rPr lang="en-GB" altLang="en-US" smtClean="0"/>
              <a:t>Bullets level 3 – Verdana, 14pt regular, ls 20pt, ap 6pt, black.</a:t>
            </a:r>
          </a:p>
          <a:p>
            <a:pPr lvl="4"/>
            <a:r>
              <a:rPr lang="en-GB" altLang="en-US" smtClean="0"/>
              <a:t>Bullets level 4 – Verdana, 14pt regular, ls 20pt, ap 6pt, black.</a:t>
            </a:r>
          </a:p>
          <a:p>
            <a:pPr lvl="0"/>
            <a:r>
              <a:rPr lang="en-GB" altLang="en-US" smtClean="0"/>
              <a:t>Note: Use 'Increase indent' button to apply bullets, not bullets button, otherwise indentation of bullets is incorrect.</a:t>
            </a:r>
          </a:p>
        </p:txBody>
      </p:sp>
    </p:spTree>
    <p:extLst>
      <p:ext uri="{BB962C8B-B14F-4D97-AF65-F5344CB8AC3E}">
        <p14:creationId xmlns:p14="http://schemas.microsoft.com/office/powerpoint/2010/main" val="179261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sldNum="0" hdr="0" ftr="0" dt="0"/>
  <p:txStyles>
    <p:titleStyle>
      <a:lvl1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eaLnBrk="1" fontAlgn="base" hangingPunct="1">
        <a:lnSpc>
          <a:spcPts val="3600"/>
        </a:lnSpc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algn="l" defTabSz="8072438" rtl="0" eaLnBrk="0" fontAlgn="base" hangingPunct="0">
        <a:lnSpc>
          <a:spcPts val="2800"/>
        </a:lnSpc>
        <a:spcBef>
          <a:spcPct val="0"/>
        </a:spcBef>
        <a:spcAft>
          <a:spcPts val="1200"/>
        </a:spcAft>
        <a:buClr>
          <a:srgbClr val="000000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68288" indent="-266700" algn="l" defTabSz="8072438" rtl="0" eaLnBrk="0" fontAlgn="base" hangingPunct="0">
        <a:lnSpc>
          <a:spcPts val="2400"/>
        </a:lnSpc>
        <a:spcBef>
          <a:spcPct val="0"/>
        </a:spcBef>
        <a:spcAft>
          <a:spcPts val="80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522288" indent="-231775" algn="l" defTabSz="8072438" rtl="0" eaLnBrk="0" fontAlgn="base" hangingPunct="0">
        <a:lnSpc>
          <a:spcPts val="24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3pPr>
      <a:lvl4pPr marL="769938" indent="-219075" algn="l" defTabSz="8072438" rtl="0" eaLnBrk="0" fontAlgn="base" hangingPunct="0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1016000" indent="-225425" algn="l" defTabSz="8072438" rtl="0" eaLnBrk="0" fontAlgn="base" hangingPunct="0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5pPr>
      <a:lvl6pPr marL="1473200" indent="-225425" algn="l" defTabSz="8072438" rtl="0" eaLnBrk="1" fontAlgn="base" hangingPunct="1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6pPr>
      <a:lvl7pPr marL="1930400" indent="-225425" algn="l" defTabSz="8072438" rtl="0" eaLnBrk="1" fontAlgn="base" hangingPunct="1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7pPr>
      <a:lvl8pPr marL="2387600" indent="-225425" algn="l" defTabSz="8072438" rtl="0" eaLnBrk="1" fontAlgn="base" hangingPunct="1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8pPr>
      <a:lvl9pPr marL="2844800" indent="-225425" algn="l" defTabSz="8072438" rtl="0" eaLnBrk="1" fontAlgn="base" hangingPunct="1">
        <a:lnSpc>
          <a:spcPts val="2000"/>
        </a:lnSpc>
        <a:spcBef>
          <a:spcPct val="0"/>
        </a:spcBef>
        <a:spcAft>
          <a:spcPts val="600"/>
        </a:spcAft>
        <a:buClr>
          <a:schemeClr val="tx1"/>
        </a:buClr>
        <a:buFont typeface="Verdana" pitchFamily="34" charset="0"/>
        <a:buChar char="–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6.jpe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412630"/>
            <a:ext cx="7772400" cy="1470025"/>
          </a:xfrm>
        </p:spPr>
        <p:txBody>
          <a:bodyPr/>
          <a:lstStyle/>
          <a:p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I farmaci innovativi in una prospettiva europea </a:t>
            </a:r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90776" y="3620940"/>
            <a:ext cx="7303120" cy="202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ct val="45000"/>
              </a:spcAft>
              <a:buFont typeface="Wingdings 2" charset="0"/>
              <a:buNone/>
            </a:pPr>
            <a:r>
              <a:rPr lang="it-IT" sz="2200" dirty="0" smtClean="0">
                <a:solidFill>
                  <a:schemeClr val="tx2"/>
                </a:solidFill>
                <a:latin typeface="Arial" charset="0"/>
              </a:rPr>
              <a:t>Giuseppe M.C. Rosano, MD, </a:t>
            </a:r>
            <a:r>
              <a:rPr lang="it-IT" sz="2200" dirty="0" err="1" smtClean="0">
                <a:solidFill>
                  <a:schemeClr val="tx2"/>
                </a:solidFill>
                <a:latin typeface="Arial" charset="0"/>
              </a:rPr>
              <a:t>PhD</a:t>
            </a:r>
            <a:endParaRPr lang="it-IT" sz="2200" dirty="0" smtClean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ct val="45000"/>
              </a:spcAft>
              <a:buFont typeface="Wingdings 2" charset="0"/>
              <a:buNone/>
            </a:pPr>
            <a:endParaRPr lang="it-IT" sz="1800" dirty="0" smtClean="0">
              <a:solidFill>
                <a:schemeClr val="tx2"/>
              </a:solidFill>
              <a:latin typeface="Arial" charset="0"/>
            </a:endParaRPr>
          </a:p>
          <a:p>
            <a:pPr>
              <a:buFont typeface="Wingdings 2" charset="0"/>
              <a:buNone/>
            </a:pP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Cardiovascular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 and Cell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Sciences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Research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Institute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, </a:t>
            </a:r>
          </a:p>
          <a:p>
            <a:pPr>
              <a:buFont typeface="Wingdings 2" charset="0"/>
              <a:buNone/>
            </a:pP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St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George's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University</a:t>
            </a:r>
            <a:r>
              <a:rPr lang="it-IT" sz="1800" dirty="0" smtClean="0">
                <a:solidFill>
                  <a:schemeClr val="tx2"/>
                </a:solidFill>
                <a:latin typeface="Arial" charset="0"/>
              </a:rPr>
              <a:t> of </a:t>
            </a:r>
            <a:r>
              <a:rPr lang="it-IT" sz="1800" dirty="0" err="1" smtClean="0">
                <a:solidFill>
                  <a:schemeClr val="tx2"/>
                </a:solidFill>
                <a:latin typeface="Arial" charset="0"/>
              </a:rPr>
              <a:t>London</a:t>
            </a:r>
            <a:endParaRPr lang="en-GB" sz="1800" dirty="0" smtClean="0">
              <a:solidFill>
                <a:schemeClr val="tx2"/>
              </a:solidFill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ct val="45000"/>
              </a:spcAft>
              <a:buFont typeface="Wingdings 2" charset="0"/>
              <a:buNone/>
            </a:pPr>
            <a:endParaRPr lang="it-IT" sz="1800" dirty="0" smtClean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82576" y="5779033"/>
            <a:ext cx="1496692" cy="70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400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t-IT" dirty="0" err="1" smtClean="0">
                <a:solidFill>
                  <a:schemeClr val="bg1"/>
                </a:solidFill>
              </a:rPr>
              <a:t>Declaration</a:t>
            </a:r>
            <a:r>
              <a:rPr lang="it-IT" dirty="0" smtClean="0">
                <a:solidFill>
                  <a:schemeClr val="bg1"/>
                </a:solidFill>
              </a:rPr>
              <a:t> of </a:t>
            </a:r>
            <a:r>
              <a:rPr lang="it-IT" dirty="0" err="1" smtClean="0">
                <a:solidFill>
                  <a:schemeClr val="bg1"/>
                </a:solidFill>
              </a:rPr>
              <a:t>interest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No </a:t>
            </a:r>
            <a:r>
              <a:rPr lang="it-IT" dirty="0" err="1" smtClean="0"/>
              <a:t>competing</a:t>
            </a:r>
            <a:r>
              <a:rPr lang="it-IT" dirty="0" smtClean="0"/>
              <a:t> </a:t>
            </a:r>
            <a:r>
              <a:rPr lang="it-IT" dirty="0" err="1" smtClean="0"/>
              <a:t>interest</a:t>
            </a:r>
            <a:r>
              <a:rPr lang="it-IT" dirty="0" smtClean="0"/>
              <a:t> to </a:t>
            </a:r>
            <a:r>
              <a:rPr lang="it-IT" dirty="0" err="1" smtClean="0"/>
              <a:t>disclose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2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solidFill>
                  <a:schemeClr val="bg1"/>
                </a:solidFill>
              </a:rPr>
              <a:t>Innovative </a:t>
            </a:r>
            <a:r>
              <a:rPr lang="it-IT" sz="4800" dirty="0" err="1" smtClean="0">
                <a:solidFill>
                  <a:schemeClr val="bg1"/>
                </a:solidFill>
              </a:rPr>
              <a:t>therapies</a:t>
            </a:r>
            <a:endParaRPr lang="it-IT" sz="4800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60325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it-IT" sz="2800" dirty="0" smtClean="0"/>
              <a:t>New </a:t>
            </a:r>
            <a:r>
              <a:rPr lang="it-IT" sz="2800" dirty="0" err="1" smtClean="0"/>
              <a:t>advanced</a:t>
            </a:r>
            <a:r>
              <a:rPr lang="it-IT" sz="2800" dirty="0" smtClean="0"/>
              <a:t> </a:t>
            </a:r>
            <a:r>
              <a:rPr lang="it-IT" sz="2800" dirty="0" err="1" smtClean="0"/>
              <a:t>therapies</a:t>
            </a:r>
            <a:r>
              <a:rPr lang="it-IT" sz="2800" dirty="0" smtClean="0"/>
              <a:t> (</a:t>
            </a:r>
            <a:r>
              <a:rPr lang="it-IT" sz="2800" dirty="0" err="1" smtClean="0"/>
              <a:t>genetic</a:t>
            </a:r>
            <a:r>
              <a:rPr lang="it-IT" sz="2800" dirty="0" smtClean="0"/>
              <a:t>, small </a:t>
            </a:r>
            <a:r>
              <a:rPr lang="it-IT" sz="2800" dirty="0" err="1" smtClean="0"/>
              <a:t>molecules</a:t>
            </a:r>
            <a:r>
              <a:rPr lang="it-IT" sz="2800" dirty="0" smtClean="0"/>
              <a:t>, </a:t>
            </a:r>
            <a:r>
              <a:rPr lang="it-IT" sz="2800" dirty="0" err="1" smtClean="0"/>
              <a:t>biologicals</a:t>
            </a:r>
            <a:r>
              <a:rPr lang="it-IT" sz="2800" dirty="0" smtClean="0"/>
              <a:t>), </a:t>
            </a:r>
            <a:r>
              <a:rPr lang="it-IT" sz="2800" dirty="0" err="1" smtClean="0"/>
              <a:t>targeted</a:t>
            </a:r>
            <a:r>
              <a:rPr lang="it-IT" sz="2800" dirty="0" smtClean="0"/>
              <a:t> </a:t>
            </a:r>
            <a:r>
              <a:rPr lang="it-IT" sz="2800" dirty="0" err="1" smtClean="0"/>
              <a:t>therapies</a:t>
            </a:r>
            <a:r>
              <a:rPr lang="it-IT" sz="2800" dirty="0" smtClean="0"/>
              <a:t>, new </a:t>
            </a:r>
            <a:r>
              <a:rPr lang="it-IT" sz="2800" dirty="0" err="1" smtClean="0"/>
              <a:t>drug</a:t>
            </a:r>
            <a:r>
              <a:rPr lang="it-IT" sz="2800" dirty="0" smtClean="0"/>
              <a:t> design </a:t>
            </a:r>
          </a:p>
          <a:p>
            <a:pPr>
              <a:lnSpc>
                <a:spcPct val="130000"/>
              </a:lnSpc>
            </a:pPr>
            <a:r>
              <a:rPr lang="it-IT" sz="2800" dirty="0" err="1" smtClean="0"/>
              <a:t>Mechanism</a:t>
            </a:r>
            <a:r>
              <a:rPr lang="it-IT" sz="2800" dirty="0" smtClean="0"/>
              <a:t> of </a:t>
            </a:r>
            <a:r>
              <a:rPr lang="it-IT" sz="2800" dirty="0" err="1" smtClean="0"/>
              <a:t>action</a:t>
            </a:r>
            <a:endParaRPr lang="it-IT" sz="2800" dirty="0" smtClean="0"/>
          </a:p>
          <a:p>
            <a:pPr>
              <a:lnSpc>
                <a:spcPct val="130000"/>
              </a:lnSpc>
            </a:pPr>
            <a:r>
              <a:rPr lang="it-IT" sz="2800" dirty="0" err="1" smtClean="0"/>
              <a:t>Effectiveness</a:t>
            </a:r>
            <a:endParaRPr lang="it-IT" sz="2800" dirty="0" smtClean="0"/>
          </a:p>
          <a:p>
            <a:pPr>
              <a:lnSpc>
                <a:spcPct val="130000"/>
              </a:lnSpc>
            </a:pPr>
            <a:r>
              <a:rPr lang="it-IT" sz="2800" dirty="0" err="1" smtClean="0"/>
              <a:t>Orphan</a:t>
            </a:r>
            <a:r>
              <a:rPr lang="it-IT" sz="2800" dirty="0" smtClean="0"/>
              <a:t>  and rare </a:t>
            </a:r>
            <a:r>
              <a:rPr lang="it-IT" sz="2800" dirty="0" err="1" smtClean="0"/>
              <a:t>diseases</a:t>
            </a:r>
            <a:endParaRPr lang="it-IT" sz="2800" dirty="0"/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72999" y="5861023"/>
            <a:ext cx="1322068" cy="62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016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>
                <a:solidFill>
                  <a:srgbClr val="FFFFFF"/>
                </a:solidFill>
              </a:rPr>
              <a:t>Emerging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therapies</a:t>
            </a:r>
            <a:r>
              <a:rPr lang="it-IT" dirty="0">
                <a:solidFill>
                  <a:srgbClr val="FFFFFF"/>
                </a:solidFill>
              </a:rPr>
              <a:t> and </a:t>
            </a:r>
            <a:r>
              <a:rPr lang="it-IT" dirty="0" err="1">
                <a:solidFill>
                  <a:srgbClr val="FFFFFF"/>
                </a:solidFill>
              </a:rPr>
              <a:t>technologies</a:t>
            </a:r>
            <a:r>
              <a:rPr lang="it-IT" dirty="0">
                <a:solidFill>
                  <a:srgbClr val="FFFFFF"/>
                </a:solidFill>
              </a:rPr>
              <a:t> and borderline </a:t>
            </a:r>
            <a:r>
              <a:rPr lang="it-IT" dirty="0" err="1">
                <a:solidFill>
                  <a:srgbClr val="FFFFFF"/>
                </a:solidFill>
              </a:rPr>
              <a:t>therapeutics</a:t>
            </a:r>
            <a:r>
              <a:rPr lang="it-IT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27127"/>
            <a:ext cx="8229600" cy="4525963"/>
          </a:xfrm>
        </p:spPr>
        <p:txBody>
          <a:bodyPr>
            <a:noAutofit/>
          </a:bodyPr>
          <a:lstStyle/>
          <a:p>
            <a:r>
              <a:rPr lang="it-IT" sz="2400" b="1" dirty="0" err="1"/>
              <a:t>Emerging</a:t>
            </a:r>
            <a:r>
              <a:rPr lang="it-IT" sz="2400" b="1" dirty="0"/>
              <a:t> </a:t>
            </a:r>
            <a:r>
              <a:rPr lang="it-IT" sz="2400" b="1" dirty="0" err="1"/>
              <a:t>therapies</a:t>
            </a:r>
            <a:r>
              <a:rPr lang="it-IT" sz="2400" b="1" dirty="0"/>
              <a:t> include: </a:t>
            </a:r>
          </a:p>
          <a:p>
            <a:r>
              <a:rPr lang="it-IT" sz="2400" dirty="0"/>
              <a:t>- gene </a:t>
            </a:r>
            <a:r>
              <a:rPr lang="it-IT" sz="2400" dirty="0" err="1" smtClean="0"/>
              <a:t>therapy</a:t>
            </a:r>
            <a:r>
              <a:rPr lang="it-IT" sz="2400" dirty="0" smtClean="0"/>
              <a:t>, </a:t>
            </a:r>
            <a:r>
              <a:rPr lang="it-IT" sz="2400" dirty="0" err="1"/>
              <a:t>cell</a:t>
            </a:r>
            <a:r>
              <a:rPr lang="it-IT" sz="2400" dirty="0"/>
              <a:t> </a:t>
            </a:r>
            <a:r>
              <a:rPr lang="it-IT" sz="2400" dirty="0" err="1"/>
              <a:t>therapy</a:t>
            </a:r>
            <a:r>
              <a:rPr lang="it-IT" sz="2400" dirty="0"/>
              <a:t> and </a:t>
            </a:r>
            <a:r>
              <a:rPr lang="it-IT" sz="2400" dirty="0" err="1"/>
              <a:t>engineered</a:t>
            </a:r>
            <a:r>
              <a:rPr lang="it-IT" sz="2400" dirty="0"/>
              <a:t> </a:t>
            </a:r>
            <a:r>
              <a:rPr lang="it-IT" sz="2400" dirty="0" err="1"/>
              <a:t>tissues</a:t>
            </a:r>
            <a:r>
              <a:rPr lang="it-IT" sz="2400" dirty="0"/>
              <a:t>, new </a:t>
            </a:r>
            <a:r>
              <a:rPr lang="it-IT" sz="2400" dirty="0" err="1"/>
              <a:t>targeted</a:t>
            </a:r>
            <a:r>
              <a:rPr lang="it-IT" sz="2400" dirty="0"/>
              <a:t> </a:t>
            </a:r>
            <a:r>
              <a:rPr lang="it-IT" sz="2400" dirty="0" err="1"/>
              <a:t>therapies</a:t>
            </a:r>
            <a:r>
              <a:rPr lang="it-IT" sz="2400" dirty="0"/>
              <a:t>, nano-</a:t>
            </a:r>
            <a:r>
              <a:rPr lang="it-IT" sz="2400" dirty="0" err="1"/>
              <a:t>medicines</a:t>
            </a:r>
            <a:r>
              <a:rPr lang="it-IT" sz="2400" dirty="0"/>
              <a:t>, </a:t>
            </a:r>
            <a:r>
              <a:rPr lang="it-IT" sz="2400" dirty="0" err="1"/>
              <a:t>novel</a:t>
            </a:r>
            <a:r>
              <a:rPr lang="it-IT" sz="2400" dirty="0"/>
              <a:t> </a:t>
            </a:r>
            <a:r>
              <a:rPr lang="it-IT" sz="2400" dirty="0" err="1"/>
              <a:t>routes</a:t>
            </a:r>
            <a:r>
              <a:rPr lang="it-IT" sz="2400" dirty="0"/>
              <a:t> of </a:t>
            </a:r>
            <a:r>
              <a:rPr lang="it-IT" sz="2400" dirty="0" err="1"/>
              <a:t>administration</a:t>
            </a:r>
            <a:r>
              <a:rPr lang="it-IT" sz="2400" dirty="0"/>
              <a:t> and delivery </a:t>
            </a:r>
            <a:r>
              <a:rPr lang="it-IT" sz="2400" dirty="0" err="1" smtClean="0"/>
              <a:t>systems</a:t>
            </a:r>
            <a:r>
              <a:rPr lang="it-IT" sz="2400" dirty="0" smtClean="0"/>
              <a:t>. </a:t>
            </a:r>
            <a:endParaRPr lang="it-IT" sz="2400" dirty="0"/>
          </a:p>
          <a:p>
            <a:r>
              <a:rPr lang="it-IT" sz="2400" b="1" dirty="0" err="1"/>
              <a:t>Emerging</a:t>
            </a:r>
            <a:r>
              <a:rPr lang="it-IT" sz="2400" b="1" dirty="0"/>
              <a:t> </a:t>
            </a:r>
            <a:r>
              <a:rPr lang="it-IT" sz="2400" b="1" dirty="0" err="1"/>
              <a:t>technologies</a:t>
            </a:r>
            <a:r>
              <a:rPr lang="it-IT" sz="2400" b="1" dirty="0"/>
              <a:t> include: </a:t>
            </a:r>
          </a:p>
          <a:p>
            <a:r>
              <a:rPr lang="it-IT" sz="2400" dirty="0"/>
              <a:t>- new </a:t>
            </a:r>
            <a:r>
              <a:rPr lang="it-IT" sz="2400" dirty="0" err="1"/>
              <a:t>development</a:t>
            </a:r>
            <a:r>
              <a:rPr lang="it-IT" sz="2400" dirty="0"/>
              <a:t> </a:t>
            </a:r>
            <a:r>
              <a:rPr lang="it-IT" sz="2400" dirty="0" err="1"/>
              <a:t>strategies</a:t>
            </a:r>
            <a:r>
              <a:rPr lang="it-IT" sz="2400" dirty="0"/>
              <a:t> (e.g. </a:t>
            </a:r>
            <a:r>
              <a:rPr lang="it-IT" sz="2400" dirty="0" err="1" smtClean="0"/>
              <a:t>genomics</a:t>
            </a:r>
            <a:r>
              <a:rPr lang="it-IT" sz="2400" dirty="0" smtClean="0"/>
              <a:t> </a:t>
            </a:r>
            <a:r>
              <a:rPr lang="it-IT" sz="2400" dirty="0"/>
              <a:t>or </a:t>
            </a:r>
            <a:r>
              <a:rPr lang="it-IT" sz="2400" dirty="0" err="1"/>
              <a:t>proteomics</a:t>
            </a:r>
            <a:r>
              <a:rPr lang="it-IT" sz="2400" dirty="0"/>
              <a:t> </a:t>
            </a:r>
            <a:r>
              <a:rPr lang="it-IT" sz="2400" dirty="0" err="1"/>
              <a:t>surrogates</a:t>
            </a:r>
            <a:r>
              <a:rPr lang="it-IT" sz="2400" dirty="0"/>
              <a:t>), new </a:t>
            </a:r>
            <a:r>
              <a:rPr lang="it-IT" sz="2400" dirty="0" err="1"/>
              <a:t>definitions</a:t>
            </a:r>
            <a:r>
              <a:rPr lang="it-IT" sz="2400" dirty="0"/>
              <a:t> of target </a:t>
            </a:r>
            <a:r>
              <a:rPr lang="it-IT" sz="2400" dirty="0" err="1" smtClean="0"/>
              <a:t>populations</a:t>
            </a:r>
            <a:r>
              <a:rPr lang="it-IT" sz="2400" dirty="0" smtClean="0"/>
              <a:t> </a:t>
            </a:r>
            <a:r>
              <a:rPr lang="it-IT" sz="2400" dirty="0"/>
              <a:t>(e.g. </a:t>
            </a:r>
            <a:r>
              <a:rPr lang="it-IT" sz="2400" dirty="0" err="1"/>
              <a:t>pharmacogenomics</a:t>
            </a:r>
            <a:r>
              <a:rPr lang="it-IT" sz="2400" dirty="0"/>
              <a:t>), new manufacturing </a:t>
            </a:r>
            <a:r>
              <a:rPr lang="it-IT" sz="2400" dirty="0" err="1" smtClean="0"/>
              <a:t>approaches</a:t>
            </a:r>
            <a:endParaRPr lang="it-IT" sz="2400" dirty="0"/>
          </a:p>
          <a:p>
            <a:r>
              <a:rPr lang="it-IT" sz="2400" b="1" dirty="0"/>
              <a:t>Borderline </a:t>
            </a:r>
            <a:r>
              <a:rPr lang="it-IT" sz="2400" b="1" dirty="0" err="1"/>
              <a:t>therapeutics</a:t>
            </a:r>
            <a:r>
              <a:rPr lang="it-IT" sz="2400" b="1" dirty="0"/>
              <a:t> include: </a:t>
            </a:r>
          </a:p>
          <a:p>
            <a:r>
              <a:rPr lang="it-IT" sz="2400" dirty="0"/>
              <a:t>- </a:t>
            </a:r>
            <a:r>
              <a:rPr lang="it-IT" sz="2400" dirty="0" err="1"/>
              <a:t>combination</a:t>
            </a:r>
            <a:r>
              <a:rPr lang="it-IT" sz="2400" dirty="0"/>
              <a:t> of </a:t>
            </a:r>
            <a:r>
              <a:rPr lang="it-IT" sz="2400" dirty="0" err="1"/>
              <a:t>pharmaceuticals</a:t>
            </a:r>
            <a:r>
              <a:rPr lang="it-IT" sz="2400" dirty="0"/>
              <a:t> and </a:t>
            </a:r>
            <a:r>
              <a:rPr lang="it-IT" sz="2400" dirty="0" err="1" smtClean="0"/>
              <a:t>devices</a:t>
            </a:r>
            <a:r>
              <a:rPr lang="it-IT" sz="2400" dirty="0" smtClean="0"/>
              <a:t>, </a:t>
            </a:r>
            <a:r>
              <a:rPr lang="it-IT" sz="2400" dirty="0" err="1"/>
              <a:t>medicinal</a:t>
            </a:r>
            <a:r>
              <a:rPr lang="it-IT" sz="2400" dirty="0"/>
              <a:t> </a:t>
            </a:r>
            <a:r>
              <a:rPr lang="it-IT" sz="2400" dirty="0" err="1"/>
              <a:t>products</a:t>
            </a:r>
            <a:r>
              <a:rPr lang="it-IT" sz="2400" dirty="0"/>
              <a:t> borderline. </a:t>
            </a:r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31613" y="6134555"/>
            <a:ext cx="1322068" cy="62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54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solidFill>
                  <a:schemeClr val="bg1"/>
                </a:solidFill>
              </a:rPr>
              <a:t>Innovative </a:t>
            </a:r>
            <a:r>
              <a:rPr lang="it-IT" sz="4800" dirty="0" err="1" smtClean="0">
                <a:solidFill>
                  <a:schemeClr val="bg1"/>
                </a:solidFill>
              </a:rPr>
              <a:t>therapies</a:t>
            </a:r>
            <a:endParaRPr lang="it-IT" sz="4800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336400"/>
            <a:ext cx="8229600" cy="266965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it-IT" dirty="0" err="1" smtClean="0"/>
              <a:t>Shall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consider</a:t>
            </a:r>
            <a:r>
              <a:rPr lang="it-IT" dirty="0" smtClean="0"/>
              <a:t> the </a:t>
            </a:r>
            <a:r>
              <a:rPr lang="it-IT" dirty="0" err="1" smtClean="0"/>
              <a:t>type</a:t>
            </a:r>
            <a:r>
              <a:rPr lang="it-IT" dirty="0" smtClean="0"/>
              <a:t> of </a:t>
            </a:r>
            <a:r>
              <a:rPr lang="it-IT" dirty="0" err="1" smtClean="0"/>
              <a:t>drug</a:t>
            </a:r>
            <a:r>
              <a:rPr lang="it-IT" dirty="0" smtClean="0"/>
              <a:t> and the </a:t>
            </a:r>
            <a:r>
              <a:rPr lang="it-IT" dirty="0" err="1" smtClean="0"/>
              <a:t>mechanism</a:t>
            </a:r>
            <a:r>
              <a:rPr lang="it-IT" dirty="0" smtClean="0"/>
              <a:t> of </a:t>
            </a:r>
            <a:r>
              <a:rPr lang="it-IT" dirty="0" err="1" smtClean="0"/>
              <a:t>action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innovation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translate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a </a:t>
            </a:r>
            <a:r>
              <a:rPr lang="it-IT" dirty="0" err="1" smtClean="0"/>
              <a:t>significant</a:t>
            </a:r>
            <a:r>
              <a:rPr lang="it-IT" dirty="0" smtClean="0"/>
              <a:t> benefit?</a:t>
            </a:r>
            <a:endParaRPr lang="it-IT" dirty="0"/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72999" y="5861023"/>
            <a:ext cx="1322068" cy="62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857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solidFill>
                  <a:schemeClr val="bg1"/>
                </a:solidFill>
              </a:rPr>
              <a:t>Innovative </a:t>
            </a:r>
            <a:r>
              <a:rPr lang="it-IT" sz="4800" dirty="0" err="1" smtClean="0">
                <a:solidFill>
                  <a:schemeClr val="bg1"/>
                </a:solidFill>
              </a:rPr>
              <a:t>therapies</a:t>
            </a:r>
            <a:endParaRPr lang="it-IT" sz="4800" dirty="0">
              <a:solidFill>
                <a:schemeClr val="bg1"/>
              </a:solidFill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207926" y="3699317"/>
            <a:ext cx="3242729" cy="2953896"/>
            <a:chOff x="71970" y="2306654"/>
            <a:chExt cx="4464756" cy="4346559"/>
          </a:xfrm>
        </p:grpSpPr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293997" y="2306654"/>
              <a:ext cx="2878168" cy="6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5000"/>
                </a:lnSpc>
              </a:pPr>
              <a:r>
                <a:rPr lang="en-US" sz="1400" dirty="0">
                  <a:solidFill>
                    <a:srgbClr val="004F76"/>
                  </a:solidFill>
                </a:rPr>
                <a:t>Death from CV causes</a:t>
              </a:r>
            </a:p>
            <a:p>
              <a:pPr eaLnBrk="1" hangingPunct="1">
                <a:lnSpc>
                  <a:spcPct val="95000"/>
                </a:lnSpc>
              </a:pPr>
              <a:r>
                <a:rPr lang="en-US" sz="1400" dirty="0">
                  <a:solidFill>
                    <a:srgbClr val="004F76"/>
                  </a:solidFill>
                </a:rPr>
                <a:t>20% risk reduction</a:t>
              </a:r>
            </a:p>
          </p:txBody>
        </p:sp>
        <p:pic>
          <p:nvPicPr>
            <p:cNvPr id="8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70" y="3025775"/>
              <a:ext cx="4464756" cy="3627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/>
          <a:srcRect r="48771"/>
          <a:stretch/>
        </p:blipFill>
        <p:spPr>
          <a:xfrm>
            <a:off x="5390492" y="3606282"/>
            <a:ext cx="2580040" cy="304693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49364"/>
            <a:ext cx="3238559" cy="1949953"/>
          </a:xfrm>
          <a:prstGeom prst="rect">
            <a:avLst/>
          </a:prstGeom>
        </p:spPr>
      </p:pic>
      <p:pic>
        <p:nvPicPr>
          <p:cNvPr id="12" name="Picture 2" descr="StG_W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5299" y="6408609"/>
            <a:ext cx="738381" cy="34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70503" y="1749364"/>
            <a:ext cx="3244795" cy="159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7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6120" y="237828"/>
            <a:ext cx="8686800" cy="1143000"/>
          </a:xfrm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rgbClr val="FFFFFF"/>
                </a:solidFill>
              </a:rPr>
              <a:t>Strategic </a:t>
            </a:r>
            <a:r>
              <a:rPr lang="it-IT" sz="3600" dirty="0" err="1" smtClean="0">
                <a:solidFill>
                  <a:srgbClr val="FFFFFF"/>
                </a:solidFill>
              </a:rPr>
              <a:t>priorities</a:t>
            </a:r>
            <a:r>
              <a:rPr lang="it-IT" sz="3600" dirty="0" smtClean="0">
                <a:solidFill>
                  <a:srgbClr val="FFFFFF"/>
                </a:solidFill>
              </a:rPr>
              <a:t> for </a:t>
            </a:r>
            <a:r>
              <a:rPr lang="it-IT" sz="3600" dirty="0" err="1" smtClean="0">
                <a:solidFill>
                  <a:srgbClr val="FFFFFF"/>
                </a:solidFill>
              </a:rPr>
              <a:t>regulatory</a:t>
            </a:r>
            <a:r>
              <a:rPr lang="it-IT" sz="3600" dirty="0" smtClean="0">
                <a:solidFill>
                  <a:srgbClr val="FFFFFF"/>
                </a:solidFill>
              </a:rPr>
              <a:t> </a:t>
            </a:r>
            <a:r>
              <a:rPr lang="it-IT" sz="3600" dirty="0" err="1" smtClean="0">
                <a:solidFill>
                  <a:srgbClr val="FFFFFF"/>
                </a:solidFill>
              </a:rPr>
              <a:t>agencies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60325"/>
            <a:ext cx="8229600" cy="4525963"/>
          </a:xfrm>
        </p:spPr>
        <p:txBody>
          <a:bodyPr>
            <a:noAutofit/>
          </a:bodyPr>
          <a:lstStyle/>
          <a:p>
            <a:r>
              <a:rPr lang="it-IT" sz="2400" dirty="0" err="1" smtClean="0"/>
              <a:t>Address</a:t>
            </a:r>
            <a:r>
              <a:rPr lang="it-IT" sz="2400" dirty="0" smtClean="0"/>
              <a:t> </a:t>
            </a:r>
            <a:r>
              <a:rPr lang="it-IT" sz="2400" dirty="0" err="1" smtClean="0"/>
              <a:t>medical</a:t>
            </a:r>
            <a:r>
              <a:rPr lang="it-IT" sz="2400" dirty="0" smtClean="0"/>
              <a:t> </a:t>
            </a:r>
            <a:r>
              <a:rPr lang="it-IT" sz="2400" dirty="0" err="1" smtClean="0"/>
              <a:t>needs</a:t>
            </a:r>
            <a:endParaRPr lang="it-IT" sz="2400" dirty="0"/>
          </a:p>
          <a:p>
            <a:r>
              <a:rPr lang="it-IT" sz="2400" dirty="0" smtClean="0"/>
              <a:t>Facilitate </a:t>
            </a:r>
            <a:r>
              <a:rPr lang="it-IT" sz="2400" dirty="0"/>
              <a:t>the </a:t>
            </a:r>
            <a:r>
              <a:rPr lang="it-IT" sz="2400" dirty="0" err="1"/>
              <a:t>development</a:t>
            </a:r>
            <a:r>
              <a:rPr lang="it-IT" sz="2400" dirty="0"/>
              <a:t> of new </a:t>
            </a:r>
            <a:r>
              <a:rPr lang="it-IT" sz="2400" dirty="0" err="1"/>
              <a:t>methods</a:t>
            </a:r>
            <a:r>
              <a:rPr lang="it-IT" sz="2400" dirty="0"/>
              <a:t> for </a:t>
            </a:r>
            <a:r>
              <a:rPr lang="it-IT" sz="2400" dirty="0" err="1"/>
              <a:t>drug</a:t>
            </a:r>
            <a:r>
              <a:rPr lang="it-IT" sz="2400" dirty="0"/>
              <a:t> </a:t>
            </a:r>
            <a:r>
              <a:rPr lang="it-IT" sz="2400" dirty="0" err="1"/>
              <a:t>development</a:t>
            </a:r>
            <a:r>
              <a:rPr lang="it-IT" sz="2400" dirty="0"/>
              <a:t> and </a:t>
            </a:r>
            <a:r>
              <a:rPr lang="it-IT" sz="2400" dirty="0" err="1"/>
              <a:t>approval</a:t>
            </a:r>
            <a:r>
              <a:rPr lang="it-IT" sz="2400" dirty="0"/>
              <a:t> 	</a:t>
            </a:r>
          </a:p>
          <a:p>
            <a:r>
              <a:rPr lang="it-IT" sz="2400" dirty="0" err="1" smtClean="0"/>
              <a:t>Ensure</a:t>
            </a:r>
            <a:r>
              <a:rPr lang="it-IT" sz="2400" dirty="0" smtClean="0"/>
              <a:t> </a:t>
            </a:r>
            <a:r>
              <a:rPr lang="it-IT" sz="2400" dirty="0"/>
              <a:t>an </a:t>
            </a:r>
            <a:r>
              <a:rPr lang="it-IT" sz="2400" dirty="0" err="1"/>
              <a:t>efficient</a:t>
            </a:r>
            <a:r>
              <a:rPr lang="it-IT" sz="2400" dirty="0"/>
              <a:t> </a:t>
            </a:r>
            <a:r>
              <a:rPr lang="it-IT" sz="2400" dirty="0" err="1"/>
              <a:t>regulatory</a:t>
            </a:r>
            <a:r>
              <a:rPr lang="it-IT" sz="2400" dirty="0"/>
              <a:t> </a:t>
            </a:r>
            <a:r>
              <a:rPr lang="it-IT" sz="2400" dirty="0" err="1"/>
              <a:t>approval</a:t>
            </a:r>
            <a:r>
              <a:rPr lang="it-IT" sz="2400" dirty="0"/>
              <a:t> </a:t>
            </a:r>
            <a:r>
              <a:rPr lang="it-IT" sz="2400" dirty="0" err="1"/>
              <a:t>process</a:t>
            </a:r>
            <a:r>
              <a:rPr lang="it-IT" sz="2400" dirty="0"/>
              <a:t> 	</a:t>
            </a:r>
          </a:p>
          <a:p>
            <a:r>
              <a:rPr lang="it-IT" sz="2400" dirty="0" err="1" smtClean="0"/>
              <a:t>Improve</a:t>
            </a:r>
            <a:r>
              <a:rPr lang="it-IT" sz="2400" dirty="0" smtClean="0"/>
              <a:t> </a:t>
            </a:r>
            <a:r>
              <a:rPr lang="it-IT" sz="2400" dirty="0"/>
              <a:t>the </a:t>
            </a:r>
            <a:r>
              <a:rPr lang="it-IT" sz="2400" dirty="0" err="1"/>
              <a:t>quality</a:t>
            </a:r>
            <a:r>
              <a:rPr lang="it-IT" sz="2400" dirty="0"/>
              <a:t> of information for </a:t>
            </a:r>
            <a:r>
              <a:rPr lang="it-IT" sz="2400" dirty="0" err="1"/>
              <a:t>regulatory</a:t>
            </a:r>
            <a:r>
              <a:rPr lang="it-IT" sz="2400" dirty="0"/>
              <a:t> </a:t>
            </a:r>
            <a:r>
              <a:rPr lang="it-IT" sz="2400" dirty="0" err="1"/>
              <a:t>decision</a:t>
            </a:r>
            <a:r>
              <a:rPr lang="it-IT" sz="2400" dirty="0"/>
              <a:t> </a:t>
            </a:r>
            <a:r>
              <a:rPr lang="it-IT" sz="2400" dirty="0" err="1"/>
              <a:t>making</a:t>
            </a:r>
            <a:r>
              <a:rPr lang="it-IT" sz="2400" dirty="0"/>
              <a:t> </a:t>
            </a:r>
            <a:r>
              <a:rPr lang="it-IT" sz="2400" dirty="0" err="1"/>
              <a:t>about</a:t>
            </a:r>
            <a:r>
              <a:rPr lang="it-IT" sz="2400" dirty="0"/>
              <a:t> </a:t>
            </a:r>
            <a:r>
              <a:rPr lang="it-IT" sz="2400" dirty="0" err="1"/>
              <a:t>medicines</a:t>
            </a:r>
            <a:r>
              <a:rPr lang="it-IT" sz="2400" dirty="0"/>
              <a:t> 	</a:t>
            </a:r>
          </a:p>
          <a:p>
            <a:r>
              <a:rPr lang="it-IT" sz="2400" dirty="0" err="1" smtClean="0"/>
              <a:t>Improve</a:t>
            </a:r>
            <a:r>
              <a:rPr lang="it-IT" sz="2400" dirty="0" smtClean="0"/>
              <a:t> </a:t>
            </a:r>
            <a:r>
              <a:rPr lang="it-IT" sz="2400" dirty="0"/>
              <a:t>the </a:t>
            </a:r>
            <a:r>
              <a:rPr lang="it-IT" sz="2400" dirty="0" err="1"/>
              <a:t>quality</a:t>
            </a:r>
            <a:r>
              <a:rPr lang="it-IT" sz="2400" dirty="0"/>
              <a:t> of the </a:t>
            </a:r>
            <a:r>
              <a:rPr lang="it-IT" sz="2400" dirty="0" err="1"/>
              <a:t>regulatory</a:t>
            </a:r>
            <a:r>
              <a:rPr lang="it-IT" sz="2400" dirty="0"/>
              <a:t> </a:t>
            </a:r>
            <a:r>
              <a:rPr lang="it-IT" sz="2400" dirty="0" err="1"/>
              <a:t>decision</a:t>
            </a:r>
            <a:r>
              <a:rPr lang="it-IT" sz="2400" dirty="0"/>
              <a:t> </a:t>
            </a:r>
            <a:r>
              <a:rPr lang="it-IT" sz="2400" dirty="0" err="1"/>
              <a:t>making</a:t>
            </a:r>
            <a:r>
              <a:rPr lang="it-IT" sz="2400" dirty="0"/>
              <a:t> </a:t>
            </a:r>
            <a:r>
              <a:rPr lang="it-IT" sz="2400" dirty="0" err="1"/>
              <a:t>process</a:t>
            </a:r>
            <a:r>
              <a:rPr lang="it-IT" sz="2400" dirty="0"/>
              <a:t> for </a:t>
            </a:r>
            <a:r>
              <a:rPr lang="it-IT" sz="2400" dirty="0" err="1"/>
              <a:t>medicines</a:t>
            </a:r>
            <a:r>
              <a:rPr lang="it-IT" sz="2400" dirty="0"/>
              <a:t> 	</a:t>
            </a:r>
          </a:p>
          <a:p>
            <a:r>
              <a:rPr lang="it-IT" sz="2400" dirty="0" err="1" smtClean="0"/>
              <a:t>Strengthen</a:t>
            </a:r>
            <a:r>
              <a:rPr lang="it-IT" sz="2400" dirty="0" smtClean="0"/>
              <a:t> </a:t>
            </a:r>
            <a:r>
              <a:rPr lang="it-IT" sz="2400" dirty="0"/>
              <a:t>post </a:t>
            </a:r>
            <a:r>
              <a:rPr lang="it-IT" sz="2400" dirty="0" err="1"/>
              <a:t>approval</a:t>
            </a:r>
            <a:r>
              <a:rPr lang="it-IT" sz="2400" dirty="0"/>
              <a:t> </a:t>
            </a:r>
            <a:r>
              <a:rPr lang="it-IT" sz="2400" dirty="0" err="1"/>
              <a:t>safety</a:t>
            </a:r>
            <a:r>
              <a:rPr lang="it-IT" sz="2400" dirty="0"/>
              <a:t> </a:t>
            </a:r>
            <a:r>
              <a:rPr lang="it-IT" sz="2400" dirty="0" err="1"/>
              <a:t>monitoring</a:t>
            </a:r>
            <a:r>
              <a:rPr lang="it-IT" sz="2400" dirty="0"/>
              <a:t> of </a:t>
            </a:r>
            <a:r>
              <a:rPr lang="it-IT" sz="2400" dirty="0" err="1"/>
              <a:t>medicines</a:t>
            </a:r>
            <a:r>
              <a:rPr lang="it-IT" sz="2400" dirty="0"/>
              <a:t> 	</a:t>
            </a:r>
          </a:p>
          <a:p>
            <a:endParaRPr lang="it-IT" sz="2400" dirty="0"/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3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The </a:t>
            </a:r>
            <a:r>
              <a:rPr lang="it-IT" dirty="0" err="1" smtClean="0">
                <a:solidFill>
                  <a:srgbClr val="FFFFFF"/>
                </a:solidFill>
              </a:rPr>
              <a:t>regulatory</a:t>
            </a:r>
            <a:r>
              <a:rPr lang="it-IT" dirty="0" smtClean="0">
                <a:solidFill>
                  <a:srgbClr val="FFFFFF"/>
                </a:solidFill>
              </a:rPr>
              <a:t> time-frame </a:t>
            </a:r>
            <a:r>
              <a:rPr lang="it-IT" dirty="0" err="1" smtClean="0">
                <a:solidFill>
                  <a:srgbClr val="FFFFFF"/>
                </a:solidFill>
              </a:rPr>
              <a:t>is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not</a:t>
            </a:r>
            <a:r>
              <a:rPr lang="it-IT" dirty="0" smtClean="0">
                <a:solidFill>
                  <a:srgbClr val="FFFFFF"/>
                </a:solidFill>
              </a:rPr>
              <a:t> a </a:t>
            </a:r>
            <a:r>
              <a:rPr lang="it-IT" dirty="0" err="1" smtClean="0">
                <a:solidFill>
                  <a:srgbClr val="FFFFFF"/>
                </a:solidFill>
              </a:rPr>
              <a:t>limitation</a:t>
            </a:r>
            <a:r>
              <a:rPr lang="it-IT" dirty="0" smtClean="0">
                <a:solidFill>
                  <a:srgbClr val="FFFFFF"/>
                </a:solidFill>
              </a:rPr>
              <a:t> to </a:t>
            </a:r>
            <a:r>
              <a:rPr lang="it-IT" dirty="0" err="1" smtClean="0">
                <a:solidFill>
                  <a:srgbClr val="FFFFFF"/>
                </a:solidFill>
              </a:rPr>
              <a:t>innovation</a:t>
            </a: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724"/>
            <a:ext cx="9144000" cy="4521011"/>
          </a:xfrm>
          <a:prstGeom prst="rect">
            <a:avLst/>
          </a:prstGeom>
        </p:spPr>
      </p:pic>
      <p:pic>
        <p:nvPicPr>
          <p:cNvPr id="8" name="Picture 2" descr="StG_W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384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dirty="0" err="1" smtClean="0">
                <a:solidFill>
                  <a:srgbClr val="FFFFFF"/>
                </a:solidFill>
              </a:rPr>
              <a:t>Regulatory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hurdles</a:t>
            </a:r>
            <a:r>
              <a:rPr lang="it-IT" dirty="0" smtClean="0">
                <a:solidFill>
                  <a:srgbClr val="FFFFFF"/>
                </a:solidFill>
              </a:rPr>
              <a:t> are a </a:t>
            </a:r>
            <a:r>
              <a:rPr lang="it-IT" dirty="0" err="1" smtClean="0">
                <a:solidFill>
                  <a:srgbClr val="FFFFFF"/>
                </a:solidFill>
              </a:rPr>
              <a:t>limitation</a:t>
            </a:r>
            <a:r>
              <a:rPr lang="it-IT" dirty="0" smtClean="0">
                <a:solidFill>
                  <a:srgbClr val="FFFFFF"/>
                </a:solidFill>
              </a:rPr>
              <a:t> to </a:t>
            </a:r>
            <a:r>
              <a:rPr lang="it-IT" dirty="0" err="1" smtClean="0">
                <a:solidFill>
                  <a:srgbClr val="FFFFFF"/>
                </a:solidFill>
              </a:rPr>
              <a:t>innovation</a:t>
            </a: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8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o 3"/>
          <p:cNvGrpSpPr/>
          <p:nvPr/>
        </p:nvGrpSpPr>
        <p:grpSpPr>
          <a:xfrm>
            <a:off x="1035538" y="1600201"/>
            <a:ext cx="8108462" cy="4056184"/>
            <a:chOff x="1035538" y="1600201"/>
            <a:chExt cx="8108462" cy="4056184"/>
          </a:xfrm>
        </p:grpSpPr>
        <p:pic>
          <p:nvPicPr>
            <p:cNvPr id="9" name="Immagin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538" y="1787769"/>
              <a:ext cx="7651262" cy="3868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ttangolo 2"/>
            <p:cNvSpPr/>
            <p:nvPr/>
          </p:nvSpPr>
          <p:spPr>
            <a:xfrm>
              <a:off x="1035538" y="1787769"/>
              <a:ext cx="1230924" cy="38686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Rettangolo 9"/>
            <p:cNvSpPr/>
            <p:nvPr/>
          </p:nvSpPr>
          <p:spPr>
            <a:xfrm>
              <a:off x="8284308" y="1600201"/>
              <a:ext cx="859692" cy="38686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Rettangolo 10"/>
            <p:cNvSpPr/>
            <p:nvPr/>
          </p:nvSpPr>
          <p:spPr>
            <a:xfrm rot="5400000">
              <a:off x="1933330" y="1311032"/>
              <a:ext cx="666263" cy="13618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Rettangolo 11"/>
            <p:cNvSpPr/>
            <p:nvPr/>
          </p:nvSpPr>
          <p:spPr>
            <a:xfrm rot="5400000">
              <a:off x="1616807" y="4454770"/>
              <a:ext cx="666263" cy="13618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654100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dirty="0" err="1" smtClean="0">
                <a:solidFill>
                  <a:srgbClr val="FFFFFF"/>
                </a:solidFill>
              </a:rPr>
              <a:t>Regulatory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requirements</a:t>
            </a:r>
            <a:r>
              <a:rPr lang="it-IT" dirty="0" smtClean="0">
                <a:solidFill>
                  <a:srgbClr val="FFFFFF"/>
                </a:solidFill>
              </a:rPr>
              <a:t> and </a:t>
            </a:r>
            <a:r>
              <a:rPr lang="it-IT" dirty="0" err="1" smtClean="0">
                <a:solidFill>
                  <a:srgbClr val="FFFFFF"/>
                </a:solidFill>
              </a:rPr>
              <a:t>innovation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9327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it-IT" dirty="0" err="1" smtClean="0"/>
              <a:t>Requirements</a:t>
            </a:r>
            <a:r>
              <a:rPr lang="it-IT" dirty="0" smtClean="0"/>
              <a:t> are </a:t>
            </a:r>
            <a:r>
              <a:rPr lang="it-IT" dirty="0" err="1" smtClean="0"/>
              <a:t>different</a:t>
            </a:r>
            <a:r>
              <a:rPr lang="it-IT" dirty="0" smtClean="0"/>
              <a:t> for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therapeutic</a:t>
            </a:r>
            <a:r>
              <a:rPr lang="it-IT" dirty="0" smtClean="0"/>
              <a:t> </a:t>
            </a:r>
            <a:r>
              <a:rPr lang="it-IT" dirty="0" err="1" smtClean="0"/>
              <a:t>areas</a:t>
            </a:r>
            <a:endParaRPr lang="it-IT" dirty="0" smtClean="0"/>
          </a:p>
          <a:p>
            <a:r>
              <a:rPr lang="it-IT" dirty="0" smtClean="0"/>
              <a:t>Some </a:t>
            </a:r>
            <a:r>
              <a:rPr lang="it-IT" dirty="0" err="1" smtClean="0"/>
              <a:t>areas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oncology</a:t>
            </a:r>
            <a:r>
              <a:rPr lang="it-IT" dirty="0" smtClean="0"/>
              <a:t> and some </a:t>
            </a:r>
            <a:r>
              <a:rPr lang="it-IT" dirty="0" err="1" smtClean="0"/>
              <a:t>infectious</a:t>
            </a:r>
            <a:r>
              <a:rPr lang="it-IT" dirty="0" smtClean="0"/>
              <a:t> </a:t>
            </a:r>
            <a:r>
              <a:rPr lang="it-IT" dirty="0" err="1" smtClean="0"/>
              <a:t>diseases</a:t>
            </a:r>
            <a:r>
              <a:rPr lang="it-IT" dirty="0" smtClean="0"/>
              <a:t> are </a:t>
            </a:r>
            <a:r>
              <a:rPr lang="it-IT" dirty="0" err="1" smtClean="0"/>
              <a:t>given</a:t>
            </a:r>
            <a:r>
              <a:rPr lang="it-IT" dirty="0" smtClean="0"/>
              <a:t> a </a:t>
            </a:r>
            <a:r>
              <a:rPr lang="it-IT" dirty="0" err="1" smtClean="0"/>
              <a:t>preferential</a:t>
            </a:r>
            <a:r>
              <a:rPr lang="it-IT" dirty="0" smtClean="0"/>
              <a:t> </a:t>
            </a:r>
            <a:r>
              <a:rPr lang="it-IT" dirty="0" err="1" smtClean="0"/>
              <a:t>approval</a:t>
            </a:r>
            <a:r>
              <a:rPr lang="it-IT" dirty="0" smtClean="0"/>
              <a:t> </a:t>
            </a:r>
            <a:r>
              <a:rPr lang="it-IT" dirty="0" err="1" smtClean="0"/>
              <a:t>route</a:t>
            </a:r>
            <a:r>
              <a:rPr lang="it-IT" dirty="0" smtClean="0"/>
              <a:t> </a:t>
            </a:r>
            <a:r>
              <a:rPr lang="it-IT" dirty="0" err="1" smtClean="0"/>
              <a:t>while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therapeutic</a:t>
            </a:r>
            <a:r>
              <a:rPr lang="it-IT" dirty="0" smtClean="0"/>
              <a:t> </a:t>
            </a:r>
            <a:r>
              <a:rPr lang="it-IT" dirty="0" err="1" smtClean="0"/>
              <a:t>areas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to </a:t>
            </a:r>
            <a:r>
              <a:rPr lang="it-IT" dirty="0" err="1" smtClean="0"/>
              <a:t>confront</a:t>
            </a:r>
            <a:r>
              <a:rPr lang="it-IT" dirty="0" smtClean="0"/>
              <a:t> with long </a:t>
            </a:r>
            <a:r>
              <a:rPr lang="it-IT" dirty="0" err="1" smtClean="0"/>
              <a:t>development</a:t>
            </a:r>
            <a:r>
              <a:rPr lang="it-IT" dirty="0" smtClean="0"/>
              <a:t> </a:t>
            </a:r>
            <a:r>
              <a:rPr lang="it-IT" dirty="0" err="1" smtClean="0"/>
              <a:t>programmes</a:t>
            </a:r>
            <a:endParaRPr lang="it-IT" dirty="0" smtClean="0"/>
          </a:p>
          <a:p>
            <a:r>
              <a:rPr lang="it-IT" dirty="0" smtClean="0"/>
              <a:t>Some </a:t>
            </a:r>
            <a:r>
              <a:rPr lang="it-IT" dirty="0" err="1" smtClean="0"/>
              <a:t>drugs</a:t>
            </a:r>
            <a:r>
              <a:rPr lang="it-IT" dirty="0" smtClean="0"/>
              <a:t> are </a:t>
            </a:r>
            <a:r>
              <a:rPr lang="it-IT" dirty="0" err="1" smtClean="0"/>
              <a:t>approved</a:t>
            </a:r>
            <a:r>
              <a:rPr lang="it-IT" dirty="0"/>
              <a:t> </a:t>
            </a:r>
            <a:r>
              <a:rPr lang="it-IT" dirty="0" smtClean="0"/>
              <a:t>on the </a:t>
            </a:r>
            <a:r>
              <a:rPr lang="it-IT" dirty="0" err="1" smtClean="0"/>
              <a:t>basis</a:t>
            </a:r>
            <a:r>
              <a:rPr lang="it-IT" dirty="0" smtClean="0"/>
              <a:t> of a </a:t>
            </a:r>
            <a:r>
              <a:rPr lang="it-IT" dirty="0" err="1" smtClean="0"/>
              <a:t>biomarker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repeatedly</a:t>
            </a:r>
            <a:r>
              <a:rPr lang="it-IT" dirty="0" smtClean="0"/>
              <a:t> </a:t>
            </a:r>
            <a:r>
              <a:rPr lang="it-IT" dirty="0" err="1" smtClean="0"/>
              <a:t>shown</a:t>
            </a:r>
            <a:r>
              <a:rPr lang="it-IT" dirty="0" smtClean="0"/>
              <a:t> to be </a:t>
            </a:r>
            <a:r>
              <a:rPr lang="it-IT" dirty="0" err="1" smtClean="0"/>
              <a:t>inadequate</a:t>
            </a:r>
            <a:endParaRPr lang="it-IT" dirty="0"/>
          </a:p>
        </p:txBody>
      </p:sp>
      <p:pic>
        <p:nvPicPr>
          <p:cNvPr id="4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327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450"/>
            <a:ext cx="9144000" cy="65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6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rgbClr val="FFFFFF"/>
                </a:solidFill>
              </a:rPr>
              <a:t>Innovation</a:t>
            </a:r>
            <a:r>
              <a:rPr lang="it-IT" dirty="0">
                <a:solidFill>
                  <a:srgbClr val="FFFFFF"/>
                </a:solidFill>
              </a:rPr>
              <a:t> Task Force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520428"/>
            <a:ext cx="8229600" cy="353467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it-IT" sz="2800" dirty="0" smtClean="0"/>
              <a:t>The </a:t>
            </a:r>
            <a:r>
              <a:rPr lang="it-IT" sz="2800" dirty="0" err="1" smtClean="0"/>
              <a:t>Innovation</a:t>
            </a:r>
            <a:r>
              <a:rPr lang="it-IT" sz="2800" dirty="0" smtClean="0"/>
              <a:t> Task Force (ITF) </a:t>
            </a:r>
            <a:r>
              <a:rPr lang="it-IT" sz="2800" dirty="0" err="1" smtClean="0"/>
              <a:t>is</a:t>
            </a:r>
            <a:r>
              <a:rPr lang="it-IT" sz="2800" dirty="0" smtClean="0"/>
              <a:t> a </a:t>
            </a:r>
            <a:r>
              <a:rPr lang="it-IT" sz="2800" dirty="0" err="1" smtClean="0"/>
              <a:t>multidisciplinary</a:t>
            </a:r>
            <a:r>
              <a:rPr lang="it-IT" sz="2800" dirty="0" smtClean="0"/>
              <a:t> </a:t>
            </a:r>
            <a:r>
              <a:rPr lang="it-IT" sz="2800" dirty="0" err="1" smtClean="0"/>
              <a:t>group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</a:t>
            </a:r>
            <a:r>
              <a:rPr lang="it-IT" sz="2800" dirty="0" err="1" smtClean="0"/>
              <a:t>includes</a:t>
            </a:r>
            <a:r>
              <a:rPr lang="it-IT" sz="2800" dirty="0" smtClean="0"/>
              <a:t> </a:t>
            </a:r>
            <a:r>
              <a:rPr lang="it-IT" sz="2800" dirty="0" err="1" smtClean="0"/>
              <a:t>scientific</a:t>
            </a:r>
            <a:r>
              <a:rPr lang="it-IT" sz="2800" dirty="0" smtClean="0"/>
              <a:t>, </a:t>
            </a:r>
            <a:r>
              <a:rPr lang="it-IT" sz="2800" dirty="0" err="1" smtClean="0"/>
              <a:t>regulatory</a:t>
            </a:r>
            <a:r>
              <a:rPr lang="it-IT" sz="2800" dirty="0" smtClean="0"/>
              <a:t> and </a:t>
            </a:r>
            <a:r>
              <a:rPr lang="it-IT" sz="2800" dirty="0" err="1" smtClean="0"/>
              <a:t>legal</a:t>
            </a:r>
            <a:r>
              <a:rPr lang="it-IT" sz="2800" dirty="0" smtClean="0"/>
              <a:t> </a:t>
            </a:r>
            <a:r>
              <a:rPr lang="it-IT" sz="2800" dirty="0" err="1" smtClean="0"/>
              <a:t>competences</a:t>
            </a:r>
            <a:r>
              <a:rPr lang="it-IT" sz="2800" dirty="0" smtClean="0"/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was</a:t>
            </a:r>
            <a:r>
              <a:rPr lang="it-IT" sz="2800" dirty="0" smtClean="0"/>
              <a:t> set up to </a:t>
            </a:r>
            <a:r>
              <a:rPr lang="it-IT" sz="2800" dirty="0" err="1" smtClean="0"/>
              <a:t>ensure</a:t>
            </a:r>
            <a:r>
              <a:rPr lang="it-IT" sz="2800" dirty="0" smtClean="0"/>
              <a:t> </a:t>
            </a:r>
            <a:r>
              <a:rPr lang="it-IT" sz="2800" dirty="0" err="1" smtClean="0"/>
              <a:t>coordination</a:t>
            </a:r>
            <a:r>
              <a:rPr lang="it-IT" sz="2800" dirty="0" smtClean="0"/>
              <a:t> </a:t>
            </a:r>
            <a:r>
              <a:rPr lang="it-IT" sz="2800" dirty="0" err="1" smtClean="0"/>
              <a:t>across</a:t>
            </a:r>
            <a:r>
              <a:rPr lang="it-IT" sz="2800" dirty="0" smtClean="0"/>
              <a:t> the </a:t>
            </a:r>
            <a:r>
              <a:rPr lang="it-IT" sz="2800" dirty="0" err="1" smtClean="0"/>
              <a:t>European</a:t>
            </a:r>
            <a:r>
              <a:rPr lang="it-IT" sz="2800" dirty="0" smtClean="0"/>
              <a:t> </a:t>
            </a:r>
            <a:r>
              <a:rPr lang="it-IT" sz="2800" dirty="0" err="1" smtClean="0"/>
              <a:t>Medicines</a:t>
            </a:r>
            <a:r>
              <a:rPr lang="it-IT" sz="2800" dirty="0" smtClean="0"/>
              <a:t> Agency and to </a:t>
            </a:r>
            <a:r>
              <a:rPr lang="it-IT" sz="2800" dirty="0" err="1" smtClean="0"/>
              <a:t>provide</a:t>
            </a:r>
            <a:r>
              <a:rPr lang="it-IT" sz="2800" dirty="0" smtClean="0"/>
              <a:t> a forum for </a:t>
            </a:r>
            <a:r>
              <a:rPr lang="it-IT" sz="2800" dirty="0" err="1" smtClean="0"/>
              <a:t>early</a:t>
            </a:r>
            <a:r>
              <a:rPr lang="it-IT" sz="2800" dirty="0" smtClean="0"/>
              <a:t> </a:t>
            </a:r>
            <a:r>
              <a:rPr lang="it-IT" sz="2800" dirty="0" err="1" smtClean="0"/>
              <a:t>dialogue</a:t>
            </a:r>
            <a:r>
              <a:rPr lang="it-IT" sz="2800" dirty="0" smtClean="0"/>
              <a:t> with </a:t>
            </a:r>
            <a:r>
              <a:rPr lang="it-IT" sz="2800" dirty="0" err="1" smtClean="0"/>
              <a:t>applicants</a:t>
            </a:r>
            <a:r>
              <a:rPr lang="it-IT" sz="2800" dirty="0" smtClean="0"/>
              <a:t>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479492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0956" y="256431"/>
            <a:ext cx="8382000" cy="833438"/>
          </a:xfrm>
        </p:spPr>
        <p:txBody>
          <a:bodyPr/>
          <a:lstStyle/>
          <a:p>
            <a:pPr eaLnBrk="1" hangingPunct="1"/>
            <a:r>
              <a:rPr lang="es-ES" altLang="en-US" dirty="0" smtClean="0">
                <a:solidFill>
                  <a:schemeClr val="bg1"/>
                </a:solidFill>
              </a:rPr>
              <a:t>ITF a </a:t>
            </a:r>
            <a:r>
              <a:rPr lang="es-ES" altLang="en-US" dirty="0" err="1" smtClean="0">
                <a:solidFill>
                  <a:schemeClr val="bg1"/>
                </a:solidFill>
              </a:rPr>
              <a:t>platform</a:t>
            </a:r>
            <a:r>
              <a:rPr lang="es-ES" altLang="en-US" dirty="0" smtClean="0">
                <a:solidFill>
                  <a:schemeClr val="bg1"/>
                </a:solidFill>
              </a:rPr>
              <a:t> </a:t>
            </a:r>
            <a:r>
              <a:rPr lang="es-ES" altLang="en-US" dirty="0" err="1" smtClean="0">
                <a:solidFill>
                  <a:schemeClr val="bg1"/>
                </a:solidFill>
              </a:rPr>
              <a:t>for</a:t>
            </a:r>
            <a:r>
              <a:rPr lang="es-ES" altLang="en-US" dirty="0" smtClean="0">
                <a:solidFill>
                  <a:schemeClr val="bg1"/>
                </a:solidFill>
              </a:rPr>
              <a:t> </a:t>
            </a:r>
            <a:r>
              <a:rPr lang="es-ES" altLang="en-US" dirty="0" err="1" smtClean="0">
                <a:solidFill>
                  <a:schemeClr val="bg1"/>
                </a:solidFill>
              </a:rPr>
              <a:t>discussing</a:t>
            </a:r>
            <a:r>
              <a:rPr lang="es-ES" altLang="en-US" dirty="0" smtClean="0">
                <a:solidFill>
                  <a:schemeClr val="bg1"/>
                </a:solidFill>
              </a:rPr>
              <a:t> a </a:t>
            </a:r>
            <a:r>
              <a:rPr lang="es-ES" altLang="en-US" dirty="0" err="1" smtClean="0">
                <a:solidFill>
                  <a:schemeClr val="bg1"/>
                </a:solidFill>
              </a:rPr>
              <a:t>wide</a:t>
            </a:r>
            <a:r>
              <a:rPr lang="es-ES" altLang="en-US" dirty="0" smtClean="0">
                <a:solidFill>
                  <a:schemeClr val="bg1"/>
                </a:solidFill>
              </a:rPr>
              <a:t> </a:t>
            </a:r>
            <a:r>
              <a:rPr lang="es-ES" altLang="en-US" dirty="0" err="1" smtClean="0">
                <a:solidFill>
                  <a:schemeClr val="bg1"/>
                </a:solidFill>
              </a:rPr>
              <a:t>range</a:t>
            </a:r>
            <a:r>
              <a:rPr lang="es-ES" altLang="en-US" dirty="0" smtClean="0">
                <a:solidFill>
                  <a:schemeClr val="bg1"/>
                </a:solidFill>
              </a:rPr>
              <a:t> of </a:t>
            </a:r>
            <a:r>
              <a:rPr lang="es-ES" altLang="en-US" dirty="0" err="1" smtClean="0">
                <a:solidFill>
                  <a:schemeClr val="bg1"/>
                </a:solidFill>
              </a:rPr>
              <a:t>topics</a:t>
            </a:r>
            <a:endParaRPr lang="es-ES" altLang="en-US" dirty="0" smtClean="0">
              <a:solidFill>
                <a:schemeClr val="bg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2106613"/>
            <a:ext cx="8416925" cy="4751387"/>
          </a:xfrm>
        </p:spPr>
        <p:txBody>
          <a:bodyPr/>
          <a:lstStyle/>
          <a:p>
            <a:pPr eaLnBrk="1" hangingPunct="1"/>
            <a:endParaRPr lang="en-GB" altLang="en-US" sz="1300" b="1" smtClean="0"/>
          </a:p>
          <a:p>
            <a:pPr eaLnBrk="1" hangingPunct="1"/>
            <a:endParaRPr lang="en-GB" altLang="zh-CN" sz="1300" b="1" smtClean="0">
              <a:ea typeface="宋体" pitchFamily="2" charset="-122"/>
            </a:endParaRPr>
          </a:p>
          <a:p>
            <a:pPr eaLnBrk="1" hangingPunct="1"/>
            <a:endParaRPr lang="en-GB" altLang="zh-CN" sz="1300" smtClean="0">
              <a:ea typeface="宋体" pitchFamily="2" charset="-122"/>
            </a:endParaRPr>
          </a:p>
          <a:p>
            <a:pPr eaLnBrk="1" hangingPunct="1"/>
            <a:endParaRPr lang="en-GB" altLang="zh-CN" sz="1300" b="1" smtClean="0">
              <a:ea typeface="宋体" pitchFamily="2" charset="-122"/>
            </a:endParaRPr>
          </a:p>
          <a:p>
            <a:pPr eaLnBrk="1" hangingPunct="1"/>
            <a:endParaRPr lang="en-GB" altLang="zh-CN" sz="1300" b="1" smtClean="0">
              <a:ea typeface="宋体" pitchFamily="2" charset="-122"/>
            </a:endParaRPr>
          </a:p>
          <a:p>
            <a:pPr eaLnBrk="1" hangingPunct="1"/>
            <a:endParaRPr lang="en-GB" altLang="en-US" sz="1300" smtClean="0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482600" y="1711325"/>
            <a:ext cx="8191500" cy="4397375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120000"/>
              </a:lnSpc>
              <a:spcAft>
                <a:spcPct val="0"/>
              </a:spcAft>
              <a:buClrTx/>
            </a:pPr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692275" y="2781300"/>
            <a:ext cx="3887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en-US" sz="1800" b="1"/>
              <a:t>Preclinical and in vitro models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042988" y="3860800"/>
            <a:ext cx="3046412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ClrTx/>
            </a:pPr>
            <a:r>
              <a:rPr lang="en-GB" altLang="zh-CN" sz="1800" b="1">
                <a:ea typeface="宋体" pitchFamily="2" charset="-122"/>
              </a:rPr>
              <a:t>Biomarker Qualification</a:t>
            </a:r>
            <a:endParaRPr lang="en-GB" altLang="en-US" sz="1800">
              <a:ea typeface="宋体" pitchFamily="2" charset="-122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212850" y="4343400"/>
            <a:ext cx="2197100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ClrTx/>
            </a:pPr>
            <a:r>
              <a:rPr lang="en-GB" altLang="zh-CN" sz="1800" b="1">
                <a:ea typeface="宋体" pitchFamily="2" charset="-122"/>
              </a:rPr>
              <a:t>Adaptive designs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331913" y="3429000"/>
            <a:ext cx="11255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en-US" sz="1800" b="1"/>
              <a:t>“-omics”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284663" y="4343400"/>
            <a:ext cx="36925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zh-CN" sz="1800" b="1">
                <a:ea typeface="宋体" pitchFamily="2" charset="-122"/>
              </a:rPr>
              <a:t>Methodologies and Statistics</a:t>
            </a:r>
            <a:endParaRPr lang="en-GB" altLang="en-US" sz="1800" b="1">
              <a:ea typeface="宋体" pitchFamily="2" charset="-122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3613150" y="5511800"/>
            <a:ext cx="1474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en-US" sz="1800" b="1"/>
              <a:t>Epigenetics</a:t>
            </a:r>
            <a:endParaRPr lang="en-US" altLang="en-US" sz="1800" b="1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5281613" y="3494088"/>
            <a:ext cx="224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en-US" sz="1800" b="1"/>
              <a:t>Synthetic Biology</a:t>
            </a:r>
            <a:endParaRPr lang="en-US" altLang="en-US" sz="1800" b="1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3613150" y="4818063"/>
            <a:ext cx="27844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</a:pPr>
            <a:r>
              <a:rPr lang="en-GB" altLang="en-US" sz="1800" b="1"/>
              <a:t>Nanopharmaceuticals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3851275" y="1989138"/>
            <a:ext cx="2552700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ClrTx/>
            </a:pPr>
            <a:r>
              <a:rPr lang="en-GB" altLang="zh-CN" sz="1800" b="1">
                <a:ea typeface="宋体" pitchFamily="2" charset="-122"/>
              </a:rPr>
              <a:t>Borderline products</a:t>
            </a:r>
            <a:endParaRPr lang="en-GB" altLang="en-US" sz="1800">
              <a:ea typeface="宋体" pitchFamily="2" charset="-122"/>
            </a:endParaRPr>
          </a:p>
        </p:txBody>
      </p:sp>
      <p:sp>
        <p:nvSpPr>
          <p:cNvPr id="30734" name="Text Box 13"/>
          <p:cNvSpPr txBox="1">
            <a:spLocks noChangeArrowheads="1"/>
          </p:cNvSpPr>
          <p:nvPr/>
        </p:nvSpPr>
        <p:spPr bwMode="auto">
          <a:xfrm>
            <a:off x="5749925" y="2928938"/>
            <a:ext cx="2566988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lnSpc>
                <a:spcPts val="2800"/>
              </a:lnSpc>
              <a:spcAft>
                <a:spcPts val="1200"/>
              </a:spcAft>
              <a:buClr>
                <a:srgbClr val="000000"/>
              </a:buClr>
              <a:defRPr sz="20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algn="l" eaLnBrk="0" hangingPunct="0">
              <a:lnSpc>
                <a:spcPts val="2400"/>
              </a:lnSpc>
              <a:spcAft>
                <a:spcPts val="800"/>
              </a:spcAft>
              <a:buClr>
                <a:schemeClr val="tx1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algn="l" eaLnBrk="0" hangingPunct="0">
              <a:lnSpc>
                <a:spcPts val="24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6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•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algn="l" eaLnBrk="0" hangingPunct="0">
              <a:lnSpc>
                <a:spcPts val="2000"/>
              </a:lnSpc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Verdana" pitchFamily="34" charset="0"/>
              <a:buChar char="–"/>
              <a:defRPr sz="1400"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buClrTx/>
            </a:pPr>
            <a:r>
              <a:rPr lang="en-GB" altLang="zh-CN" sz="1800" b="1">
                <a:ea typeface="宋体" pitchFamily="2" charset="-122"/>
              </a:rPr>
              <a:t>Advanced therapies</a:t>
            </a:r>
            <a:endParaRPr lang="en-GB" altLang="en-US" sz="180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555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40283"/>
            <a:ext cx="8229600" cy="1143000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Benefit of ITF </a:t>
            </a:r>
            <a:r>
              <a:rPr lang="it-IT" dirty="0" err="1" smtClean="0">
                <a:solidFill>
                  <a:srgbClr val="FFFFFF"/>
                </a:solidFill>
              </a:rPr>
              <a:t>interaction</a:t>
            </a:r>
            <a:r>
              <a:rPr lang="it-IT" dirty="0" smtClean="0">
                <a:solidFill>
                  <a:srgbClr val="FFFFFF"/>
                </a:solidFill>
              </a:rPr>
              <a:t>  </a:t>
            </a:r>
            <a:br>
              <a:rPr lang="it-IT" dirty="0" smtClean="0">
                <a:solidFill>
                  <a:srgbClr val="FFFFFF"/>
                </a:solidFill>
              </a:rPr>
            </a:b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41920"/>
            <a:ext cx="8229600" cy="4525963"/>
          </a:xfrm>
        </p:spPr>
        <p:txBody>
          <a:bodyPr>
            <a:noAutofit/>
          </a:bodyPr>
          <a:lstStyle/>
          <a:p>
            <a:r>
              <a:rPr lang="it-IT" sz="2400" dirty="0"/>
              <a:t>S</a:t>
            </a:r>
            <a:r>
              <a:rPr lang="it-IT" sz="2400" dirty="0" smtClean="0"/>
              <a:t>tart </a:t>
            </a:r>
            <a:r>
              <a:rPr lang="it-IT" sz="2400" dirty="0"/>
              <a:t>the </a:t>
            </a:r>
            <a:r>
              <a:rPr lang="it-IT" sz="2400" dirty="0" err="1"/>
              <a:t>dialogue</a:t>
            </a:r>
            <a:r>
              <a:rPr lang="it-IT" sz="2400" dirty="0"/>
              <a:t> with the Agency </a:t>
            </a:r>
          </a:p>
          <a:p>
            <a:r>
              <a:rPr lang="it-IT" sz="2400" dirty="0"/>
              <a:t>F</a:t>
            </a:r>
            <a:r>
              <a:rPr lang="it-IT" sz="2400" dirty="0" smtClean="0"/>
              <a:t>acilitate </a:t>
            </a:r>
            <a:r>
              <a:rPr lang="it-IT" sz="2400" dirty="0" err="1"/>
              <a:t>knowledge</a:t>
            </a:r>
            <a:r>
              <a:rPr lang="it-IT" sz="2400" dirty="0"/>
              <a:t> </a:t>
            </a:r>
            <a:r>
              <a:rPr lang="it-IT" sz="2400" dirty="0" err="1"/>
              <a:t>exchange</a:t>
            </a:r>
            <a:r>
              <a:rPr lang="it-IT" sz="2400" dirty="0"/>
              <a:t> on innovative </a:t>
            </a:r>
            <a:r>
              <a:rPr lang="it-IT" sz="2400" dirty="0" err="1"/>
              <a:t>strategies</a:t>
            </a:r>
            <a:r>
              <a:rPr lang="it-IT" sz="2400" dirty="0"/>
              <a:t>: update on progress, </a:t>
            </a:r>
            <a:r>
              <a:rPr lang="it-IT" sz="2400" dirty="0" err="1"/>
              <a:t>address</a:t>
            </a:r>
            <a:r>
              <a:rPr lang="it-IT" sz="2400" dirty="0"/>
              <a:t> new science and </a:t>
            </a:r>
            <a:r>
              <a:rPr lang="it-IT" sz="2400" dirty="0" err="1"/>
              <a:t>question</a:t>
            </a:r>
            <a:r>
              <a:rPr lang="it-IT" sz="2400" dirty="0"/>
              <a:t> to </a:t>
            </a:r>
            <a:r>
              <a:rPr lang="it-IT" sz="2400" dirty="0" err="1"/>
              <a:t>regulators</a:t>
            </a:r>
            <a:r>
              <a:rPr lang="it-IT" sz="2400" dirty="0"/>
              <a:t>, </a:t>
            </a:r>
            <a:r>
              <a:rPr lang="it-IT" sz="2400" dirty="0" err="1"/>
              <a:t>understand</a:t>
            </a:r>
            <a:r>
              <a:rPr lang="it-IT" sz="2400" dirty="0"/>
              <a:t> </a:t>
            </a:r>
            <a:r>
              <a:rPr lang="it-IT" sz="2400" dirty="0" err="1"/>
              <a:t>concerns</a:t>
            </a:r>
            <a:r>
              <a:rPr lang="it-IT" sz="2400" dirty="0"/>
              <a:t> and </a:t>
            </a:r>
            <a:r>
              <a:rPr lang="it-IT" sz="2400" dirty="0" err="1"/>
              <a:t>prepare</a:t>
            </a:r>
            <a:r>
              <a:rPr lang="it-IT" sz="2400" dirty="0"/>
              <a:t> for </a:t>
            </a:r>
            <a:r>
              <a:rPr lang="it-IT" sz="2400" dirty="0" err="1"/>
              <a:t>possible</a:t>
            </a:r>
            <a:r>
              <a:rPr lang="it-IT" sz="2400" dirty="0"/>
              <a:t> </a:t>
            </a:r>
            <a:r>
              <a:rPr lang="it-IT" sz="2400" dirty="0" err="1"/>
              <a:t>solutions</a:t>
            </a:r>
            <a:r>
              <a:rPr lang="it-IT" sz="2400" dirty="0"/>
              <a:t> </a:t>
            </a:r>
          </a:p>
          <a:p>
            <a:r>
              <a:rPr lang="it-IT" sz="2400" dirty="0" err="1"/>
              <a:t>P</a:t>
            </a:r>
            <a:r>
              <a:rPr lang="it-IT" sz="2400" dirty="0" err="1" smtClean="0"/>
              <a:t>rovide</a:t>
            </a:r>
            <a:r>
              <a:rPr lang="it-IT" sz="2400" dirty="0" smtClean="0"/>
              <a:t> </a:t>
            </a:r>
            <a:r>
              <a:rPr lang="it-IT" sz="2400" dirty="0" err="1"/>
              <a:t>orientation</a:t>
            </a:r>
            <a:r>
              <a:rPr lang="it-IT" sz="2400" dirty="0"/>
              <a:t> on hot </a:t>
            </a:r>
            <a:r>
              <a:rPr lang="it-IT" sz="2400" dirty="0" err="1"/>
              <a:t>regulatory</a:t>
            </a:r>
            <a:r>
              <a:rPr lang="it-IT" sz="2400" dirty="0"/>
              <a:t> </a:t>
            </a:r>
            <a:r>
              <a:rPr lang="it-IT" sz="2400" dirty="0" err="1"/>
              <a:t>topics</a:t>
            </a:r>
            <a:r>
              <a:rPr lang="it-IT" sz="2400" dirty="0"/>
              <a:t> in </a:t>
            </a:r>
            <a:r>
              <a:rPr lang="it-IT" sz="2400" dirty="0" err="1"/>
              <a:t>drug</a:t>
            </a:r>
            <a:r>
              <a:rPr lang="it-IT" sz="2400" dirty="0"/>
              <a:t> </a:t>
            </a:r>
            <a:r>
              <a:rPr lang="it-IT" sz="2400" dirty="0" err="1"/>
              <a:t>development</a:t>
            </a:r>
            <a:r>
              <a:rPr lang="it-IT" sz="2400" dirty="0"/>
              <a:t> </a:t>
            </a:r>
          </a:p>
          <a:p>
            <a:r>
              <a:rPr lang="it-IT" sz="2400" dirty="0" err="1"/>
              <a:t>I</a:t>
            </a:r>
            <a:r>
              <a:rPr lang="it-IT" sz="2400" dirty="0" err="1" smtClean="0"/>
              <a:t>dentify</a:t>
            </a:r>
            <a:r>
              <a:rPr lang="it-IT" sz="2400" dirty="0" smtClean="0"/>
              <a:t> </a:t>
            </a:r>
            <a:r>
              <a:rPr lang="it-IT" sz="2400" dirty="0" err="1"/>
              <a:t>issue</a:t>
            </a:r>
            <a:r>
              <a:rPr lang="it-IT" sz="2400" dirty="0"/>
              <a:t> of </a:t>
            </a:r>
            <a:r>
              <a:rPr lang="it-IT" sz="2400" dirty="0" err="1"/>
              <a:t>particular</a:t>
            </a:r>
            <a:r>
              <a:rPr lang="it-IT" sz="2400" dirty="0"/>
              <a:t> </a:t>
            </a:r>
            <a:r>
              <a:rPr lang="it-IT" sz="2400" dirty="0" err="1"/>
              <a:t>interest</a:t>
            </a:r>
            <a:r>
              <a:rPr lang="it-IT" sz="2400" dirty="0"/>
              <a:t> to </a:t>
            </a:r>
            <a:r>
              <a:rPr lang="it-IT" sz="2400" dirty="0" err="1"/>
              <a:t>regulators</a:t>
            </a:r>
            <a:r>
              <a:rPr lang="it-IT" sz="2400" dirty="0"/>
              <a:t> in </a:t>
            </a:r>
            <a:r>
              <a:rPr lang="it-IT" sz="2400" dirty="0" err="1"/>
              <a:t>preparing</a:t>
            </a:r>
            <a:r>
              <a:rPr lang="it-IT" sz="2400" dirty="0"/>
              <a:t> for </a:t>
            </a:r>
            <a:r>
              <a:rPr lang="it-IT" sz="2400" dirty="0" err="1"/>
              <a:t>formal</a:t>
            </a:r>
            <a:r>
              <a:rPr lang="it-IT" sz="2400" dirty="0"/>
              <a:t> </a:t>
            </a:r>
            <a:r>
              <a:rPr lang="it-IT" sz="2400" dirty="0" err="1"/>
              <a:t>procedures</a:t>
            </a:r>
            <a:r>
              <a:rPr lang="it-IT" sz="2400" dirty="0"/>
              <a:t> (e.g. </a:t>
            </a:r>
            <a:r>
              <a:rPr lang="it-IT" sz="2400" dirty="0" err="1"/>
              <a:t>biomarkers</a:t>
            </a:r>
            <a:r>
              <a:rPr lang="it-IT" sz="2400" dirty="0"/>
              <a:t> </a:t>
            </a:r>
            <a:r>
              <a:rPr lang="it-IT" sz="2400" dirty="0" err="1"/>
              <a:t>qualifications</a:t>
            </a:r>
            <a:r>
              <a:rPr lang="it-IT" sz="2400" dirty="0"/>
              <a:t>, </a:t>
            </a:r>
            <a:r>
              <a:rPr lang="it-IT" sz="2400" dirty="0" err="1"/>
              <a:t>scientific</a:t>
            </a:r>
            <a:r>
              <a:rPr lang="it-IT" sz="2400" dirty="0"/>
              <a:t> </a:t>
            </a:r>
            <a:r>
              <a:rPr lang="it-IT" sz="2400" dirty="0" err="1"/>
              <a:t>advice</a:t>
            </a:r>
            <a:r>
              <a:rPr lang="it-IT" sz="2400" dirty="0"/>
              <a:t>, </a:t>
            </a:r>
            <a:r>
              <a:rPr lang="it-IT" sz="2400" dirty="0" smtClean="0"/>
              <a:t>notes for </a:t>
            </a:r>
            <a:r>
              <a:rPr lang="it-IT" sz="2400" dirty="0" err="1" smtClean="0"/>
              <a:t>guidance</a:t>
            </a:r>
            <a:r>
              <a:rPr lang="it-IT" sz="2400" dirty="0" smtClean="0"/>
              <a:t> </a:t>
            </a:r>
            <a:r>
              <a:rPr lang="it-IT" sz="2400" dirty="0" err="1" smtClean="0"/>
              <a:t>etc</a:t>
            </a:r>
            <a:r>
              <a:rPr lang="it-IT" sz="2400" dirty="0"/>
              <a:t>) </a:t>
            </a:r>
          </a:p>
          <a:p>
            <a:endParaRPr lang="it-IT" sz="2400" dirty="0"/>
          </a:p>
        </p:txBody>
      </p:sp>
      <p:pic>
        <p:nvPicPr>
          <p:cNvPr id="5" name="Picture 2" descr="StG_WO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590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>
                <a:solidFill>
                  <a:srgbClr val="FFFFFF"/>
                </a:solidFill>
              </a:rPr>
              <a:t>Type</a:t>
            </a:r>
            <a:r>
              <a:rPr lang="it-IT" dirty="0" smtClean="0">
                <a:solidFill>
                  <a:srgbClr val="FFFFFF"/>
                </a:solidFill>
              </a:rPr>
              <a:t> of innovative </a:t>
            </a:r>
            <a:r>
              <a:rPr lang="it-IT" dirty="0" err="1" smtClean="0">
                <a:solidFill>
                  <a:srgbClr val="FFFFFF"/>
                </a:solidFill>
              </a:rPr>
              <a:t>medicines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submitted</a:t>
            </a:r>
            <a:r>
              <a:rPr lang="it-IT" dirty="0" smtClean="0">
                <a:solidFill>
                  <a:srgbClr val="FFFFFF"/>
                </a:solidFill>
              </a:rPr>
              <a:t> to EMA</a:t>
            </a: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2310"/>
            <a:ext cx="9144000" cy="5347636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5224" y="5999887"/>
            <a:ext cx="8872487" cy="3680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Picture 2" descr="StG_W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706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24"/>
            <a:ext cx="9144000" cy="642337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FFFF"/>
                </a:solidFill>
              </a:rPr>
              <a:t>Types</a:t>
            </a:r>
            <a:r>
              <a:rPr lang="it-IT" dirty="0" smtClean="0">
                <a:solidFill>
                  <a:srgbClr val="FFFFFF"/>
                </a:solidFill>
              </a:rPr>
              <a:t> of companies in ITF </a:t>
            </a:r>
            <a:r>
              <a:rPr lang="it-IT" dirty="0" err="1" smtClean="0">
                <a:solidFill>
                  <a:srgbClr val="FFFFFF"/>
                </a:solidFill>
              </a:rPr>
              <a:t>meetings</a:t>
            </a: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6" name="Picture 2" descr="StG_W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365686"/>
              </a:clrFrom>
              <a:clrTo>
                <a:srgbClr val="36568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048627" y="6213231"/>
            <a:ext cx="946439" cy="44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9699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lvl="2" algn="l" defTabSz="457200" rtl="0">
              <a:spcBef>
                <a:spcPct val="0"/>
              </a:spcBef>
            </a:pPr>
            <a:r>
              <a:rPr lang="en-GB" sz="3200" kern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 to improve R&amp;D and regulatory processes</a:t>
            </a:r>
            <a:r>
              <a:rPr lang="en-GB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GB" sz="3200" dirty="0" smtClean="0">
                <a:solidFill>
                  <a:schemeClr val="bg1"/>
                </a:solidFill>
                <a:latin typeface="Arial" pitchFamily="34" charset="0"/>
              </a:rPr>
              <a:t>or new therapies </a:t>
            </a:r>
            <a:endParaRPr lang="en-US" sz="4000" i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42910" y="2048438"/>
            <a:ext cx="8072494" cy="420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000" lvl="2" indent="-228600" eaLnBrk="1" hangingPunct="1">
              <a:lnSpc>
                <a:spcPct val="130000"/>
              </a:lnSpc>
              <a:spcBef>
                <a:spcPts val="1200"/>
              </a:spcBef>
              <a:buClr>
                <a:srgbClr val="AF1E2D"/>
              </a:buClr>
              <a:buSzPct val="115000"/>
              <a:buFont typeface="Wingdings" pitchFamily="2" charset="2"/>
              <a:buChar char="§"/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Biomarkers – Critical Markers of Disease</a:t>
            </a:r>
          </a:p>
          <a:p>
            <a:pPr marL="360000" lvl="2" indent="-228600" eaLnBrk="1" hangingPunct="1">
              <a:lnSpc>
                <a:spcPct val="130000"/>
              </a:lnSpc>
              <a:spcBef>
                <a:spcPts val="1200"/>
              </a:spcBef>
              <a:buClr>
                <a:srgbClr val="AF1E2D"/>
              </a:buClr>
              <a:buSzPct val="115000"/>
              <a:buFont typeface="Wingdings" pitchFamily="2" charset="2"/>
              <a:buChar char="§"/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Surrogate endpoints with </a:t>
            </a:r>
            <a:r>
              <a:rPr lang="en-GB" sz="2400" kern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adeguate</a:t>
            </a:r>
            <a:r>
              <a:rPr lang="en-GB" sz="24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kern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pharmacovigilance</a:t>
            </a:r>
            <a:endParaRPr lang="en-GB" sz="2400" kern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60000" lvl="2" indent="-228600" eaLnBrk="1" hangingPunct="1">
              <a:lnSpc>
                <a:spcPct val="130000"/>
              </a:lnSpc>
              <a:spcBef>
                <a:spcPts val="1200"/>
              </a:spcBef>
              <a:buClr>
                <a:srgbClr val="AF1E2D"/>
              </a:buClr>
              <a:buSzPct val="115000"/>
              <a:buFont typeface="Wingdings" pitchFamily="2" charset="2"/>
              <a:buChar char="§"/>
              <a:defRPr/>
            </a:pPr>
            <a:r>
              <a:rPr lang="en-GB" sz="2400" kern="0" dirty="0" smtClean="0">
                <a:latin typeface="Arial" pitchFamily="34" charset="0"/>
                <a:cs typeface="Arial" pitchFamily="34" charset="0"/>
              </a:rPr>
              <a:t>Adequate notes for guidance with innovative designs</a:t>
            </a:r>
            <a:endParaRPr lang="en-GB" sz="2400" kern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60000" lvl="2" indent="-228600" eaLnBrk="1" hangingPunct="1">
              <a:lnSpc>
                <a:spcPct val="130000"/>
              </a:lnSpc>
              <a:spcBef>
                <a:spcPts val="1200"/>
              </a:spcBef>
              <a:buClr>
                <a:srgbClr val="AF1E2D"/>
              </a:buClr>
              <a:buSzPct val="115000"/>
              <a:buFont typeface="Wingdings" pitchFamily="2" charset="2"/>
              <a:buChar char="§"/>
              <a:defRPr/>
            </a:pPr>
            <a:r>
              <a:rPr lang="en-GB" sz="2400" kern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Personalised Medicines </a:t>
            </a:r>
          </a:p>
          <a:p>
            <a:pPr marL="360000" lvl="2" indent="-228600" eaLnBrk="1" hangingPunct="1">
              <a:lnSpc>
                <a:spcPct val="130000"/>
              </a:lnSpc>
              <a:spcBef>
                <a:spcPts val="1200"/>
              </a:spcBef>
              <a:buClr>
                <a:srgbClr val="AF1E2D"/>
              </a:buClr>
              <a:buSzPct val="115000"/>
              <a:buFont typeface="Wingdings" pitchFamily="2" charset="2"/>
              <a:buChar char="§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Nanotechnology</a:t>
            </a:r>
            <a:endParaRPr lang="en-GB" sz="2400" kern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31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2" y="449386"/>
            <a:ext cx="9106563" cy="608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328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1290"/>
            <a:ext cx="9144000" cy="838200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en-IE" sz="3600" dirty="0" smtClean="0">
                <a:solidFill>
                  <a:schemeClr val="bg1"/>
                </a:solidFill>
                <a:latin typeface="Arial" pitchFamily="34" charset="0"/>
              </a:rPr>
              <a:t>EMA Qualification of Novel</a:t>
            </a:r>
            <a:br>
              <a:rPr lang="en-IE" sz="3600" dirty="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IE" sz="3600" dirty="0" smtClean="0">
                <a:solidFill>
                  <a:schemeClr val="bg1"/>
                </a:solidFill>
                <a:latin typeface="Arial" pitchFamily="34" charset="0"/>
              </a:rPr>
              <a:t>Methodologies for Drug Development</a:t>
            </a:r>
            <a:endParaRPr lang="en-GB" sz="1200" i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930171"/>
            <a:ext cx="8319298" cy="4253762"/>
          </a:xfrm>
        </p:spPr>
        <p:txBody>
          <a:bodyPr>
            <a:normAutofit fontScale="92500" lnSpcReduction="10000"/>
          </a:bodyPr>
          <a:lstStyle/>
          <a:p>
            <a:pPr lvl="1">
              <a:spcBef>
                <a:spcPts val="1200"/>
              </a:spcBef>
            </a:pPr>
            <a:r>
              <a:rPr lang="en-US" dirty="0" smtClean="0"/>
              <a:t>Scientists in universities, consortia and companies need to discuss with regulators early to achieve a common understanding on what is needed to qualify a novel methodology in terms of regulatory approval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The regulatory requirements should be up to date with the progress in science</a:t>
            </a:r>
          </a:p>
          <a:p>
            <a:pPr lvl="1">
              <a:spcBef>
                <a:spcPts val="1200"/>
              </a:spcBef>
            </a:pPr>
            <a:r>
              <a:rPr lang="en-US" u="sng" dirty="0" smtClean="0"/>
              <a:t>January 2009</a:t>
            </a:r>
            <a:r>
              <a:rPr lang="en-US" dirty="0" smtClean="0"/>
              <a:t>: EMA guidance on the qualification of novel methodologies including biomarkers, imaging techniques, new non-clinical models, new statistical approaches</a:t>
            </a:r>
          </a:p>
          <a:p>
            <a:pPr lvl="1">
              <a:spcBef>
                <a:spcPts val="1200"/>
              </a:spcBef>
            </a:pPr>
            <a:endParaRPr lang="en-US" dirty="0" smtClean="0"/>
          </a:p>
          <a:p>
            <a:pPr marL="0" indent="0">
              <a:buNone/>
            </a:pPr>
            <a:endParaRPr lang="en-IE" sz="2800" dirty="0" smtClean="0"/>
          </a:p>
          <a:p>
            <a:endParaRPr lang="en-IE" sz="2800" dirty="0" smtClean="0"/>
          </a:p>
        </p:txBody>
      </p:sp>
    </p:spTree>
    <p:extLst>
      <p:ext uri="{BB962C8B-B14F-4D97-AF65-F5344CB8AC3E}">
        <p14:creationId xmlns:p14="http://schemas.microsoft.com/office/powerpoint/2010/main" val="3921056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433995" y="329522"/>
            <a:ext cx="8116888" cy="576263"/>
          </a:xfrm>
        </p:spPr>
        <p:txBody>
          <a:bodyPr anchor="b"/>
          <a:lstStyle/>
          <a:p>
            <a:pPr eaLnBrk="1" hangingPunct="1"/>
            <a:r>
              <a:rPr lang="en-GB" altLang="en-US" sz="3600" dirty="0" smtClean="0">
                <a:solidFill>
                  <a:srgbClr val="FFFFFF"/>
                </a:solidFill>
              </a:rPr>
              <a:t>ITF briefing meetings</a:t>
            </a:r>
            <a:endParaRPr lang="en-US" altLang="en-US" sz="3600" dirty="0" smtClean="0">
              <a:solidFill>
                <a:srgbClr val="FFFFFF"/>
              </a:solidFill>
            </a:endParaRPr>
          </a:p>
        </p:txBody>
      </p:sp>
      <p:sp>
        <p:nvSpPr>
          <p:cNvPr id="113666" name="Rectangle 2"/>
          <p:cNvSpPr>
            <a:spLocks noGrp="1" noChangeArrowheads="1"/>
          </p:cNvSpPr>
          <p:nvPr>
            <p:ph idx="1"/>
          </p:nvPr>
        </p:nvSpPr>
        <p:spPr>
          <a:xfrm>
            <a:off x="285750" y="1943843"/>
            <a:ext cx="8637588" cy="439261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US" altLang="en-US" dirty="0" smtClean="0">
                <a:solidFill>
                  <a:schemeClr val="hlink"/>
                </a:solidFill>
              </a:rPr>
              <a:t>Objective:</a:t>
            </a:r>
            <a:r>
              <a:rPr lang="en-US" altLang="en-US" dirty="0" smtClean="0"/>
              <a:t> facilitating the informal exchange of information and guidance in the development process, complementing and reinforcing existing formal procedures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US" altLang="en-US" dirty="0" smtClean="0">
                <a:solidFill>
                  <a:schemeClr val="hlink"/>
                </a:solidFill>
              </a:rPr>
              <a:t>Scope:</a:t>
            </a:r>
            <a:r>
              <a:rPr lang="en-US" altLang="en-US" dirty="0" smtClean="0"/>
              <a:t> regulatory, technical and scientific issues arising from innovative medicines development, new technologies and borderline products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US" altLang="en-US" dirty="0" smtClean="0">
                <a:solidFill>
                  <a:schemeClr val="hlink"/>
                </a:solidFill>
              </a:rPr>
              <a:t>Applicants: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Consortia, Networks, Public/private partnerships, Learned societies, Pharmaceutical industry, Academia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GB" altLang="en-US" dirty="0" smtClean="0"/>
              <a:t>Free of charge</a:t>
            </a:r>
            <a:endParaRPr lang="en-US" altLang="en-US" dirty="0" smtClean="0"/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US" altLang="en-US" dirty="0" smtClean="0"/>
              <a:t>Scientific discussions led by experts from the Agency network, working parties and committees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r>
              <a:rPr lang="fr-BE" altLang="en-US" dirty="0" smtClean="0">
                <a:solidFill>
                  <a:schemeClr val="tx2"/>
                </a:solidFill>
              </a:rPr>
              <a:t>• </a:t>
            </a:r>
            <a:r>
              <a:rPr lang="en-GB" altLang="en-US" dirty="0" smtClean="0"/>
              <a:t>For pharmacogenomics, with PG Working Party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7451319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8775" y="471316"/>
            <a:ext cx="8456613" cy="950913"/>
          </a:xfrm>
        </p:spPr>
        <p:txBody>
          <a:bodyPr>
            <a:normAutofit/>
          </a:bodyPr>
          <a:lstStyle/>
          <a:p>
            <a:r>
              <a:rPr lang="it-IT" dirty="0" err="1">
                <a:solidFill>
                  <a:srgbClr val="FFFFFF"/>
                </a:solidFill>
              </a:rPr>
              <a:t>Conditional</a:t>
            </a:r>
            <a:r>
              <a:rPr lang="it-IT" dirty="0">
                <a:solidFill>
                  <a:srgbClr val="FFFFFF"/>
                </a:solidFill>
              </a:rPr>
              <a:t> Marketing </a:t>
            </a:r>
            <a:r>
              <a:rPr lang="it-IT" dirty="0" err="1">
                <a:solidFill>
                  <a:srgbClr val="FFFFFF"/>
                </a:solidFill>
              </a:rPr>
              <a:t>Authorisation</a:t>
            </a:r>
            <a:r>
              <a:rPr lang="it-IT" dirty="0">
                <a:solidFill>
                  <a:srgbClr val="FFFFFF"/>
                </a:solidFill>
              </a:rPr>
              <a:t> </a:t>
            </a:r>
            <a:r>
              <a:rPr lang="it-IT" dirty="0" smtClean="0">
                <a:solidFill>
                  <a:srgbClr val="FFFFFF"/>
                </a:solidFill>
              </a:rPr>
              <a:t/>
            </a:r>
            <a:br>
              <a:rPr lang="it-IT" dirty="0" smtClean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853" y="1981829"/>
            <a:ext cx="8027610" cy="39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40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 bwMode="auto">
          <a:xfrm>
            <a:off x="3536462" y="5588000"/>
            <a:ext cx="5278926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8775" y="399755"/>
            <a:ext cx="8456613" cy="950913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EMA </a:t>
            </a:r>
            <a:r>
              <a:rPr lang="it-IT" dirty="0" err="1" smtClean="0">
                <a:solidFill>
                  <a:schemeClr val="bg1"/>
                </a:solidFill>
              </a:rPr>
              <a:t>path</a:t>
            </a:r>
            <a:r>
              <a:rPr lang="it-IT" dirty="0" smtClean="0">
                <a:solidFill>
                  <a:schemeClr val="bg1"/>
                </a:solidFill>
              </a:rPr>
              <a:t> to </a:t>
            </a:r>
            <a:r>
              <a:rPr lang="it-IT" dirty="0" err="1">
                <a:solidFill>
                  <a:schemeClr val="bg1"/>
                </a:solidFill>
              </a:rPr>
              <a:t>a</a:t>
            </a:r>
            <a:r>
              <a:rPr lang="it-IT" dirty="0" err="1" smtClean="0">
                <a:solidFill>
                  <a:schemeClr val="bg1"/>
                </a:solidFill>
              </a:rPr>
              <a:t>daptive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l</a:t>
            </a:r>
            <a:r>
              <a:rPr lang="it-IT" dirty="0" err="1" smtClean="0">
                <a:solidFill>
                  <a:schemeClr val="bg1"/>
                </a:solidFill>
              </a:rPr>
              <a:t>icensing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br>
              <a:rPr lang="it-IT" dirty="0" smtClean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8775" y="2159000"/>
            <a:ext cx="9215071" cy="3959225"/>
          </a:xfrm>
        </p:spPr>
        <p:txBody>
          <a:bodyPr/>
          <a:lstStyle/>
          <a:p>
            <a:r>
              <a:rPr lang="it-IT" dirty="0" err="1" smtClean="0"/>
              <a:t>Conditional</a:t>
            </a:r>
            <a:r>
              <a:rPr lang="it-IT" dirty="0" smtClean="0"/>
              <a:t> </a:t>
            </a:r>
            <a:r>
              <a:rPr lang="it-IT" dirty="0"/>
              <a:t>Marketing </a:t>
            </a:r>
            <a:r>
              <a:rPr lang="it-IT" dirty="0" err="1"/>
              <a:t>Authorization</a:t>
            </a:r>
            <a:r>
              <a:rPr lang="it-IT" dirty="0" smtClean="0"/>
              <a:t> </a:t>
            </a:r>
          </a:p>
          <a:p>
            <a:pPr marL="722313"/>
            <a:r>
              <a:rPr lang="it-IT" dirty="0" smtClean="0"/>
              <a:t>New </a:t>
            </a:r>
            <a:r>
              <a:rPr lang="it-IT" dirty="0" err="1"/>
              <a:t>Pharmacovigilance</a:t>
            </a:r>
            <a:r>
              <a:rPr lang="it-IT" dirty="0"/>
              <a:t> </a:t>
            </a:r>
            <a:r>
              <a:rPr lang="it-IT" dirty="0" err="1"/>
              <a:t>legislation</a:t>
            </a:r>
            <a:r>
              <a:rPr lang="it-IT" dirty="0" smtClean="0"/>
              <a:t> </a:t>
            </a:r>
          </a:p>
          <a:p>
            <a:pPr marL="1622425"/>
            <a:r>
              <a:rPr lang="it-IT" dirty="0" err="1" smtClean="0"/>
              <a:t>Risk</a:t>
            </a:r>
            <a:r>
              <a:rPr lang="it-IT" dirty="0" smtClean="0"/>
              <a:t> </a:t>
            </a:r>
            <a:r>
              <a:rPr lang="it-IT" dirty="0"/>
              <a:t>Management </a:t>
            </a:r>
            <a:r>
              <a:rPr lang="it-IT" dirty="0" err="1" smtClean="0"/>
              <a:t>Plans</a:t>
            </a:r>
            <a:endParaRPr lang="it-IT" dirty="0" smtClean="0"/>
          </a:p>
          <a:p>
            <a:pPr marL="2422525"/>
            <a:r>
              <a:rPr lang="it-IT" dirty="0" err="1" smtClean="0"/>
              <a:t>Periodic</a:t>
            </a:r>
            <a:r>
              <a:rPr lang="it-IT" dirty="0" smtClean="0"/>
              <a:t> </a:t>
            </a:r>
            <a:r>
              <a:rPr lang="it-IT" dirty="0" err="1"/>
              <a:t>Safety</a:t>
            </a:r>
            <a:r>
              <a:rPr lang="it-IT" dirty="0"/>
              <a:t> Update Reports</a:t>
            </a:r>
            <a:r>
              <a:rPr lang="it-IT" dirty="0" smtClean="0"/>
              <a:t> </a:t>
            </a:r>
            <a:endParaRPr lang="it-IT" dirty="0"/>
          </a:p>
          <a:p>
            <a:pPr marL="3048000"/>
            <a:r>
              <a:rPr lang="it-IT" dirty="0" err="1" smtClean="0"/>
              <a:t>Five</a:t>
            </a:r>
            <a:r>
              <a:rPr lang="it-IT" dirty="0" err="1"/>
              <a:t>-year</a:t>
            </a:r>
            <a:r>
              <a:rPr lang="it-IT" dirty="0"/>
              <a:t> </a:t>
            </a:r>
            <a:r>
              <a:rPr lang="it-IT" dirty="0" err="1"/>
              <a:t>renewal</a:t>
            </a:r>
            <a:r>
              <a:rPr lang="it-IT" dirty="0"/>
              <a:t> of </a:t>
            </a:r>
            <a:r>
              <a:rPr lang="it-IT" dirty="0" smtClean="0"/>
              <a:t>MA</a:t>
            </a:r>
          </a:p>
          <a:p>
            <a:pPr marL="3400425" indent="-79375"/>
            <a:r>
              <a:rPr lang="it-IT" dirty="0" smtClean="0"/>
              <a:t>Compassionate </a:t>
            </a:r>
            <a:r>
              <a:rPr lang="it-IT" dirty="0"/>
              <a:t>use </a:t>
            </a:r>
            <a:r>
              <a:rPr lang="it-IT" dirty="0" err="1" smtClean="0"/>
              <a:t>programs</a:t>
            </a:r>
            <a:endParaRPr lang="it-IT" dirty="0" smtClean="0"/>
          </a:p>
          <a:p>
            <a:pPr marL="3400425" indent="-79375"/>
            <a:endParaRPr lang="it-IT" dirty="0"/>
          </a:p>
          <a:p>
            <a:pPr marL="3400425" indent="-79375"/>
            <a:r>
              <a:rPr lang="it-IT" sz="2800" dirty="0" err="1" smtClean="0">
                <a:solidFill>
                  <a:srgbClr val="FFFFFF"/>
                </a:solidFill>
              </a:rPr>
              <a:t>Adaptive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licensing</a:t>
            </a:r>
            <a:r>
              <a:rPr lang="it-IT" sz="2800" dirty="0" smtClean="0">
                <a:solidFill>
                  <a:srgbClr val="FFFFFF"/>
                </a:solidFill>
              </a:rPr>
              <a:t> </a:t>
            </a:r>
            <a:r>
              <a:rPr lang="it-IT" sz="2800" dirty="0" err="1" smtClean="0">
                <a:solidFill>
                  <a:srgbClr val="FFFFFF"/>
                </a:solidFill>
              </a:rPr>
              <a:t>pathway</a:t>
            </a:r>
            <a:endParaRPr lang="it-IT" sz="2800" dirty="0" smtClean="0">
              <a:solidFill>
                <a:srgbClr val="FFFFFF"/>
              </a:solidFill>
            </a:endParaRPr>
          </a:p>
          <a:p>
            <a:endParaRPr lang="en-GB" dirty="0"/>
          </a:p>
        </p:txBody>
      </p:sp>
      <p:sp>
        <p:nvSpPr>
          <p:cNvPr id="5" name="Freccia giù 4"/>
          <p:cNvSpPr/>
          <p:nvPr/>
        </p:nvSpPr>
        <p:spPr bwMode="auto">
          <a:xfrm rot="18809305">
            <a:off x="1182097" y="2275599"/>
            <a:ext cx="970946" cy="3675917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7" name="Ovale 6"/>
          <p:cNvSpPr/>
          <p:nvPr/>
        </p:nvSpPr>
        <p:spPr bwMode="auto">
          <a:xfrm>
            <a:off x="6975230" y="2015700"/>
            <a:ext cx="1840157" cy="143936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cs typeface="Arial" charset="0"/>
              </a:rPr>
              <a:t>IMI</a:t>
            </a:r>
          </a:p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b="1" dirty="0" smtClean="0">
                <a:solidFill>
                  <a:srgbClr val="FFFFFF"/>
                </a:solidFill>
                <a:latin typeface="Verdana" pitchFamily="34" charset="0"/>
                <a:cs typeface="Arial" charset="0"/>
              </a:rPr>
              <a:t>EU-EFPIA</a:t>
            </a:r>
          </a:p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9" name="Freccia giù 8"/>
          <p:cNvSpPr/>
          <p:nvPr/>
        </p:nvSpPr>
        <p:spPr bwMode="auto">
          <a:xfrm>
            <a:off x="7737239" y="3595077"/>
            <a:ext cx="312615" cy="17780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6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87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1514" y="436583"/>
            <a:ext cx="8456613" cy="95091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FFFF"/>
                </a:solidFill>
              </a:rPr>
              <a:t>Adaptive licensing and control of </a:t>
            </a:r>
            <a:r>
              <a:rPr lang="en-GB" dirty="0" err="1" smtClean="0">
                <a:solidFill>
                  <a:srgbClr val="FFFFFF"/>
                </a:solidFill>
              </a:rPr>
              <a:t>SAEs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49627"/>
          <a:stretch/>
        </p:blipFill>
        <p:spPr>
          <a:xfrm>
            <a:off x="395248" y="3240212"/>
            <a:ext cx="3825683" cy="255726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/>
          <a:srcRect t="48658" b="-1"/>
          <a:stretch/>
        </p:blipFill>
        <p:spPr>
          <a:xfrm>
            <a:off x="5008116" y="3147180"/>
            <a:ext cx="3825683" cy="26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3551" y="381350"/>
            <a:ext cx="8456613" cy="95091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FFFF"/>
                </a:solidFill>
              </a:rPr>
              <a:t>Potential design features of AL pathways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r="30082"/>
          <a:stretch/>
        </p:blipFill>
        <p:spPr>
          <a:xfrm>
            <a:off x="1154458" y="1787764"/>
            <a:ext cx="6504618" cy="444933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94786" y="6428162"/>
            <a:ext cx="492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Eichler</a:t>
            </a:r>
            <a:r>
              <a:rPr lang="en-GB" dirty="0" smtClean="0"/>
              <a:t> HG et al </a:t>
            </a:r>
            <a:r>
              <a:rPr lang="en-GB" dirty="0" err="1" smtClean="0"/>
              <a:t>Clin</a:t>
            </a:r>
            <a:r>
              <a:rPr lang="en-GB" dirty="0" smtClean="0"/>
              <a:t> </a:t>
            </a:r>
            <a:r>
              <a:rPr lang="en-GB" dirty="0" err="1" smtClean="0"/>
              <a:t>Pharm</a:t>
            </a:r>
            <a:r>
              <a:rPr lang="en-GB" dirty="0" smtClean="0"/>
              <a:t> </a:t>
            </a:r>
            <a:r>
              <a:rPr lang="en-GB" dirty="0" err="1" smtClean="0"/>
              <a:t>Ther</a:t>
            </a:r>
            <a:r>
              <a:rPr lang="en-GB" dirty="0" smtClean="0"/>
              <a:t> 2012; 91: 426-437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8687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8775" y="528590"/>
            <a:ext cx="8456613" cy="950913"/>
          </a:xfrm>
        </p:spPr>
        <p:txBody>
          <a:bodyPr>
            <a:normAutofit/>
          </a:bodyPr>
          <a:lstStyle/>
          <a:p>
            <a:r>
              <a:rPr lang="it-IT" dirty="0" err="1">
                <a:solidFill>
                  <a:srgbClr val="FFFFFF"/>
                </a:solidFill>
              </a:rPr>
              <a:t>Obstacles</a:t>
            </a:r>
            <a:r>
              <a:rPr lang="it-IT" dirty="0">
                <a:solidFill>
                  <a:srgbClr val="FFFFFF"/>
                </a:solidFill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to</a:t>
            </a:r>
            <a:r>
              <a:rPr lang="it-IT" dirty="0">
                <a:solidFill>
                  <a:srgbClr val="FFFFFF"/>
                </a:solidFill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Adaptive</a:t>
            </a:r>
            <a:r>
              <a:rPr lang="it-IT" dirty="0">
                <a:solidFill>
                  <a:srgbClr val="FFFFFF"/>
                </a:solidFill>
              </a:rPr>
              <a:t> </a:t>
            </a:r>
            <a:r>
              <a:rPr lang="it-IT" dirty="0" err="1">
                <a:solidFill>
                  <a:srgbClr val="FFFFFF"/>
                </a:solidFill>
              </a:rPr>
              <a:t>Licensing</a:t>
            </a:r>
            <a:r>
              <a:rPr lang="it-IT" dirty="0">
                <a:solidFill>
                  <a:srgbClr val="FFFFFF"/>
                </a:solidFill>
              </a:rPr>
              <a:t> </a:t>
            </a:r>
            <a:r>
              <a:rPr lang="it-IT" dirty="0" smtClean="0">
                <a:solidFill>
                  <a:srgbClr val="FFFFFF"/>
                </a:solidFill>
              </a:rPr>
              <a:t/>
            </a:r>
            <a:br>
              <a:rPr lang="it-IT" dirty="0" smtClean="0">
                <a:solidFill>
                  <a:srgbClr val="FFFFFF"/>
                </a:solidFill>
              </a:rPr>
            </a:b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it-IT" sz="2400" dirty="0" err="1"/>
              <a:t>C</a:t>
            </a:r>
            <a:r>
              <a:rPr lang="it-IT" sz="2400" dirty="0" err="1" smtClean="0"/>
              <a:t>oncerns</a:t>
            </a:r>
            <a:r>
              <a:rPr lang="it-IT" sz="2400" dirty="0" smtClean="0"/>
              <a:t> </a:t>
            </a:r>
            <a:r>
              <a:rPr lang="it-IT" sz="2400" dirty="0"/>
              <a:t>over </a:t>
            </a:r>
            <a:r>
              <a:rPr lang="it-IT" sz="2400" dirty="0" err="1" smtClean="0"/>
              <a:t>lowering</a:t>
            </a:r>
            <a:r>
              <a:rPr lang="it-IT" sz="2400" dirty="0" smtClean="0"/>
              <a:t> </a:t>
            </a:r>
            <a:r>
              <a:rPr lang="it-IT" sz="2400" dirty="0" err="1"/>
              <a:t>standards</a:t>
            </a:r>
            <a:r>
              <a:rPr lang="it-IT" sz="2400" dirty="0"/>
              <a:t> </a:t>
            </a:r>
            <a:endParaRPr lang="it-IT" sz="2400" dirty="0" smtClean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it-IT" sz="2400" dirty="0" err="1" smtClean="0"/>
              <a:t>Getting</a:t>
            </a:r>
            <a:r>
              <a:rPr lang="it-IT" sz="2400" dirty="0" smtClean="0"/>
              <a:t> </a:t>
            </a:r>
            <a:r>
              <a:rPr lang="it-IT" sz="2400" dirty="0" err="1"/>
              <a:t>commitment</a:t>
            </a:r>
            <a:r>
              <a:rPr lang="it-IT" sz="2400" dirty="0"/>
              <a:t> from </a:t>
            </a:r>
            <a:r>
              <a:rPr lang="it-IT" sz="2400" dirty="0" err="1"/>
              <a:t>industry</a:t>
            </a:r>
            <a:r>
              <a:rPr lang="it-IT" sz="2400" dirty="0"/>
              <a:t> to </a:t>
            </a:r>
            <a:r>
              <a:rPr lang="it-IT" sz="2400" dirty="0" err="1"/>
              <a:t>conduct</a:t>
            </a:r>
            <a:r>
              <a:rPr lang="it-IT" sz="2400" dirty="0"/>
              <a:t> “stage n+1 </a:t>
            </a:r>
            <a:r>
              <a:rPr lang="it-IT" sz="2400" dirty="0" err="1"/>
              <a:t>studies</a:t>
            </a:r>
            <a:r>
              <a:rPr lang="it-IT" sz="2400" dirty="0" smtClean="0"/>
              <a:t>”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it-IT" sz="2400" dirty="0" err="1" smtClean="0"/>
              <a:t>Feasibility</a:t>
            </a:r>
            <a:r>
              <a:rPr lang="it-IT" sz="2400" dirty="0" smtClean="0"/>
              <a:t> of </a:t>
            </a:r>
            <a:r>
              <a:rPr lang="it-IT" sz="2400" dirty="0" err="1"/>
              <a:t>follow</a:t>
            </a:r>
            <a:r>
              <a:rPr lang="it-IT" sz="2400" dirty="0"/>
              <a:t>-on </a:t>
            </a:r>
            <a:r>
              <a:rPr lang="it-IT" sz="2400" dirty="0" err="1" smtClean="0"/>
              <a:t>studies</a:t>
            </a:r>
            <a:r>
              <a:rPr lang="it-IT" sz="2400" dirty="0" smtClean="0"/>
              <a:t> </a:t>
            </a:r>
            <a:r>
              <a:rPr lang="it-IT" sz="2400" dirty="0" err="1"/>
              <a:t>after</a:t>
            </a:r>
            <a:r>
              <a:rPr lang="it-IT" sz="2400" dirty="0"/>
              <a:t> “loss of </a:t>
            </a:r>
            <a:r>
              <a:rPr lang="it-IT" sz="2400" dirty="0" err="1"/>
              <a:t>equipoise</a:t>
            </a:r>
            <a:r>
              <a:rPr lang="it-IT" sz="2400" dirty="0" smtClean="0"/>
              <a:t>” 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it-IT" sz="2400" dirty="0" err="1"/>
              <a:t>A</a:t>
            </a:r>
            <a:r>
              <a:rPr lang="it-IT" sz="2400" dirty="0" err="1" smtClean="0"/>
              <a:t>lignment</a:t>
            </a:r>
            <a:r>
              <a:rPr lang="it-IT" sz="2400" dirty="0" smtClean="0"/>
              <a:t> </a:t>
            </a:r>
            <a:r>
              <a:rPr lang="it-IT" sz="2400" dirty="0" err="1"/>
              <a:t>between</a:t>
            </a:r>
            <a:r>
              <a:rPr lang="it-IT" sz="2400" dirty="0"/>
              <a:t> </a:t>
            </a:r>
            <a:r>
              <a:rPr lang="it-IT" sz="2400" dirty="0" err="1"/>
              <a:t>regulators</a:t>
            </a:r>
            <a:r>
              <a:rPr lang="it-IT" sz="2400" dirty="0"/>
              <a:t> and </a:t>
            </a:r>
            <a:r>
              <a:rPr lang="it-IT" sz="2400" dirty="0" err="1"/>
              <a:t>payers</a:t>
            </a:r>
            <a:r>
              <a:rPr lang="it-IT" sz="2400" dirty="0"/>
              <a:t> 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it-IT" sz="2400" dirty="0" err="1" smtClean="0"/>
              <a:t>Ensuring</a:t>
            </a:r>
            <a:r>
              <a:rPr lang="it-IT" sz="2400" dirty="0" smtClean="0"/>
              <a:t> </a:t>
            </a:r>
            <a:r>
              <a:rPr lang="it-IT" sz="2400" dirty="0"/>
              <a:t>appropriate </a:t>
            </a:r>
            <a:r>
              <a:rPr lang="it-IT" sz="2400" dirty="0" err="1"/>
              <a:t>prescriptions</a:t>
            </a:r>
            <a:r>
              <a:rPr lang="it-IT" sz="2400" dirty="0"/>
              <a:t> </a:t>
            </a:r>
            <a:endParaRPr lang="it-IT" sz="2400" dirty="0" smtClean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1884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1"/>
            <a:ext cx="9144000" cy="16002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26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FF"/>
                </a:solidFill>
              </a:rPr>
              <a:t>EU </a:t>
            </a:r>
            <a:r>
              <a:rPr lang="it-IT" dirty="0" err="1" smtClean="0">
                <a:solidFill>
                  <a:srgbClr val="FFFFFF"/>
                </a:solidFill>
              </a:rPr>
              <a:t>Regulators</a:t>
            </a:r>
            <a:r>
              <a:rPr lang="it-IT" dirty="0" smtClean="0">
                <a:solidFill>
                  <a:srgbClr val="FFFFFF"/>
                </a:solidFill>
              </a:rPr>
              <a:t> </a:t>
            </a:r>
            <a:r>
              <a:rPr lang="it-IT" dirty="0" err="1" smtClean="0">
                <a:solidFill>
                  <a:srgbClr val="FFFFFF"/>
                </a:solidFill>
              </a:rPr>
              <a:t>answers</a:t>
            </a:r>
            <a:r>
              <a:rPr lang="it-IT" dirty="0" smtClean="0">
                <a:solidFill>
                  <a:srgbClr val="FFFFFF"/>
                </a:solidFill>
              </a:rPr>
              <a:t> to </a:t>
            </a:r>
            <a:r>
              <a:rPr lang="it-IT" dirty="0" err="1" smtClean="0">
                <a:solidFill>
                  <a:srgbClr val="FFFFFF"/>
                </a:solidFill>
              </a:rPr>
              <a:t>innovation</a:t>
            </a:r>
            <a:endParaRPr lang="it-IT" dirty="0">
              <a:solidFill>
                <a:srgbClr val="FFFFFF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64" y="1822052"/>
            <a:ext cx="8568536" cy="505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1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05154" y="1938140"/>
            <a:ext cx="7633512" cy="3123109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it-IT" sz="3200" i="1" dirty="0"/>
              <a:t>S</a:t>
            </a:r>
            <a:r>
              <a:rPr lang="it-IT" sz="3200" i="1" dirty="0" smtClean="0"/>
              <a:t>uccess </a:t>
            </a:r>
            <a:r>
              <a:rPr lang="it-IT" sz="3200" i="1" dirty="0" err="1"/>
              <a:t>is</a:t>
            </a:r>
            <a:r>
              <a:rPr lang="it-IT" sz="3200" i="1" dirty="0"/>
              <a:t> </a:t>
            </a:r>
            <a:r>
              <a:rPr lang="it-IT" sz="3200" i="1" dirty="0" err="1"/>
              <a:t>not</a:t>
            </a:r>
            <a:r>
              <a:rPr lang="it-IT" sz="3200" i="1" dirty="0"/>
              <a:t> </a:t>
            </a:r>
            <a:r>
              <a:rPr lang="it-IT" sz="3200" i="1" dirty="0" err="1"/>
              <a:t>when</a:t>
            </a:r>
            <a:r>
              <a:rPr lang="it-IT" sz="3200" i="1" dirty="0"/>
              <a:t> </a:t>
            </a:r>
            <a:r>
              <a:rPr lang="it-IT" sz="3200" i="1" dirty="0" err="1"/>
              <a:t>we</a:t>
            </a:r>
            <a:r>
              <a:rPr lang="it-IT" sz="3200" i="1" dirty="0"/>
              <a:t> </a:t>
            </a:r>
            <a:r>
              <a:rPr lang="it-IT" sz="3200" i="1" dirty="0" err="1"/>
              <a:t>have</a:t>
            </a:r>
            <a:r>
              <a:rPr lang="it-IT" sz="3200" i="1" dirty="0"/>
              <a:t> </a:t>
            </a:r>
            <a:r>
              <a:rPr lang="it-IT" sz="3200" i="1" dirty="0" smtClean="0"/>
              <a:t>the </a:t>
            </a:r>
            <a:r>
              <a:rPr lang="it-IT" sz="3200" i="1" dirty="0" err="1" smtClean="0"/>
              <a:t>product</a:t>
            </a:r>
            <a:r>
              <a:rPr lang="it-IT" sz="3200" i="1" dirty="0" smtClean="0"/>
              <a:t> </a:t>
            </a:r>
            <a:r>
              <a:rPr lang="it-IT" sz="3200" i="1" dirty="0"/>
              <a:t>on the </a:t>
            </a:r>
            <a:r>
              <a:rPr lang="it-IT" sz="3200" i="1" dirty="0" err="1"/>
              <a:t>shelf</a:t>
            </a:r>
            <a:r>
              <a:rPr lang="it-IT" sz="3200" i="1" dirty="0"/>
              <a:t>, </a:t>
            </a:r>
            <a:r>
              <a:rPr lang="it-IT" sz="3200" i="1" dirty="0" err="1"/>
              <a:t>but</a:t>
            </a:r>
            <a:r>
              <a:rPr lang="it-IT" sz="3200" i="1" dirty="0"/>
              <a:t> </a:t>
            </a:r>
            <a:r>
              <a:rPr lang="it-IT" sz="3200" i="1" dirty="0" err="1"/>
              <a:t>when</a:t>
            </a:r>
            <a:r>
              <a:rPr lang="it-IT" sz="3200" i="1" dirty="0"/>
              <a:t> </a:t>
            </a:r>
            <a:r>
              <a:rPr lang="it-IT" sz="3200" i="1" dirty="0" err="1"/>
              <a:t>it</a:t>
            </a:r>
            <a:r>
              <a:rPr lang="it-IT" sz="3200" i="1" dirty="0"/>
              <a:t> </a:t>
            </a:r>
            <a:r>
              <a:rPr lang="it-IT" sz="3200" i="1" dirty="0" err="1"/>
              <a:t>is</a:t>
            </a:r>
            <a:r>
              <a:rPr lang="it-IT" sz="3200" i="1" dirty="0"/>
              <a:t> </a:t>
            </a:r>
            <a:r>
              <a:rPr lang="it-IT" sz="3200" i="1" dirty="0" err="1"/>
              <a:t>available</a:t>
            </a:r>
            <a:r>
              <a:rPr lang="it-IT" sz="3200" i="1" dirty="0"/>
              <a:t> to </a:t>
            </a:r>
            <a:r>
              <a:rPr lang="it-IT" sz="3200" i="1" dirty="0" err="1" smtClean="0"/>
              <a:t>all</a:t>
            </a:r>
            <a:r>
              <a:rPr lang="it-IT" sz="3200" i="1" dirty="0" smtClean="0"/>
              <a:t> </a:t>
            </a:r>
            <a:r>
              <a:rPr lang="it-IT" sz="3200" i="1" dirty="0" err="1" smtClean="0"/>
              <a:t>patients</a:t>
            </a:r>
            <a:r>
              <a:rPr lang="it-IT" sz="3200" i="1" dirty="0" smtClean="0"/>
              <a:t> </a:t>
            </a:r>
            <a:r>
              <a:rPr lang="it-IT" sz="3200" i="1" dirty="0" err="1" smtClean="0"/>
              <a:t>that</a:t>
            </a:r>
            <a:r>
              <a:rPr lang="it-IT" sz="3200" i="1" dirty="0" smtClean="0"/>
              <a:t> </a:t>
            </a:r>
            <a:r>
              <a:rPr lang="it-IT" sz="3200" i="1" dirty="0" err="1" smtClean="0"/>
              <a:t>may</a:t>
            </a:r>
            <a:r>
              <a:rPr lang="it-IT" sz="3200" i="1" dirty="0" smtClean="0"/>
              <a:t> benefit from </a:t>
            </a:r>
            <a:r>
              <a:rPr lang="it-IT" sz="3200" i="1" dirty="0" err="1" smtClean="0"/>
              <a:t>it</a:t>
            </a:r>
            <a:endParaRPr lang="it-IT" sz="3200" i="1" dirty="0"/>
          </a:p>
        </p:txBody>
      </p:sp>
    </p:spTree>
    <p:extLst>
      <p:ext uri="{BB962C8B-B14F-4D97-AF65-F5344CB8AC3E}">
        <p14:creationId xmlns:p14="http://schemas.microsoft.com/office/powerpoint/2010/main" val="252338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Impostazioni personalizzate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Abstract (Agency) (26 April 2011)">
  <a:themeElements>
    <a:clrScheme name="Impostazioni personalizzate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bstract (Agency) (26 April 2011)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Abstract (Agency) (26 April 2011) 1">
        <a:dk1>
          <a:srgbClr val="404040"/>
        </a:dk1>
        <a:lt1>
          <a:srgbClr val="FFFFFF"/>
        </a:lt1>
        <a:dk2>
          <a:srgbClr val="003399"/>
        </a:dk2>
        <a:lt2>
          <a:srgbClr val="FFFFFF"/>
        </a:lt2>
        <a:accent1>
          <a:srgbClr val="E1E4F3"/>
        </a:accent1>
        <a:accent2>
          <a:srgbClr val="E98300"/>
        </a:accent2>
        <a:accent3>
          <a:srgbClr val="AAADCA"/>
        </a:accent3>
        <a:accent4>
          <a:srgbClr val="DADADA"/>
        </a:accent4>
        <a:accent5>
          <a:srgbClr val="EEEFF8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stract (Agency) (26 April 2011) 2">
        <a:dk1>
          <a:srgbClr val="000000"/>
        </a:dk1>
        <a:lt1>
          <a:srgbClr val="FFFFFF"/>
        </a:lt1>
        <a:dk2>
          <a:srgbClr val="003399"/>
        </a:dk2>
        <a:lt2>
          <a:srgbClr val="6D6F71"/>
        </a:lt2>
        <a:accent1>
          <a:srgbClr val="E1E3F2"/>
        </a:accent1>
        <a:accent2>
          <a:srgbClr val="E98300"/>
        </a:accent2>
        <a:accent3>
          <a:srgbClr val="FFFFFF"/>
        </a:accent3>
        <a:accent4>
          <a:srgbClr val="000000"/>
        </a:accent4>
        <a:accent5>
          <a:srgbClr val="EEEFF7"/>
        </a:accent5>
        <a:accent6>
          <a:srgbClr val="D37600"/>
        </a:accent6>
        <a:hlink>
          <a:srgbClr val="0098DB"/>
        </a:hlink>
        <a:folHlink>
          <a:srgbClr val="9832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805</Words>
  <Application>Microsoft Macintosh PowerPoint</Application>
  <PresentationFormat>Presentazione su schermo (4:3)</PresentationFormat>
  <Paragraphs>116</Paragraphs>
  <Slides>27</Slides>
  <Notes>3</Notes>
  <HiddenSlides>2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27</vt:i4>
      </vt:variant>
    </vt:vector>
  </HeadingPairs>
  <TitlesOfParts>
    <vt:vector size="29" baseType="lpstr">
      <vt:lpstr>Tema di Office</vt:lpstr>
      <vt:lpstr>1_Abstract (Agency) (26 April 2011)</vt:lpstr>
      <vt:lpstr>I farmaci innovativi in una prospettiva europea </vt:lpstr>
      <vt:lpstr>Declaration of interest</vt:lpstr>
      <vt:lpstr>Innovative therapies</vt:lpstr>
      <vt:lpstr>Emerging therapies and technologies and borderline therapeutics </vt:lpstr>
      <vt:lpstr>Innovative therapies</vt:lpstr>
      <vt:lpstr>Innovative therapies</vt:lpstr>
      <vt:lpstr>Strategic priorities for regulatory agencies</vt:lpstr>
      <vt:lpstr>The regulatory time-frame is not a limitation to innovation</vt:lpstr>
      <vt:lpstr>Regulatory hurdles are a limitation to innovation</vt:lpstr>
      <vt:lpstr>Regulatory requirements and innovation </vt:lpstr>
      <vt:lpstr>Presentazione di PowerPoint</vt:lpstr>
      <vt:lpstr>Innovation Task Force</vt:lpstr>
      <vt:lpstr>ITF a platform for discussing a wide range of topics</vt:lpstr>
      <vt:lpstr>Benefit of ITF interaction   </vt:lpstr>
      <vt:lpstr>Type of innovative medicines submitted to EMA</vt:lpstr>
      <vt:lpstr>Types of companies in ITF meetings</vt:lpstr>
      <vt:lpstr>Need to improve R&amp;D and regulatory processes for new therapies </vt:lpstr>
      <vt:lpstr>Presentazione di PowerPoint</vt:lpstr>
      <vt:lpstr>EMA Qualification of Novel Methodologies for Drug Development</vt:lpstr>
      <vt:lpstr>ITF briefing meetings</vt:lpstr>
      <vt:lpstr>Conditional Marketing Authorisation  </vt:lpstr>
      <vt:lpstr>EMA path to adaptive licensing  </vt:lpstr>
      <vt:lpstr>Adaptive licensing and control of SAEs</vt:lpstr>
      <vt:lpstr>Potential design features of AL pathways</vt:lpstr>
      <vt:lpstr>Obstacles to Adaptive Licensing  </vt:lpstr>
      <vt:lpstr>EU Regulators answers to innovation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farmaci innovativi in una prospettiva europea </dc:title>
  <dc:creator>G R</dc:creator>
  <cp:lastModifiedBy>G R</cp:lastModifiedBy>
  <cp:revision>40</cp:revision>
  <dcterms:created xsi:type="dcterms:W3CDTF">2016-02-16T13:50:05Z</dcterms:created>
  <dcterms:modified xsi:type="dcterms:W3CDTF">2016-02-18T09:28:05Z</dcterms:modified>
</cp:coreProperties>
</file>