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Layouts/slideLayout46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124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113.xml" ContentType="application/vnd.openxmlformats-officedocument.presentationml.slideLayout+xml"/>
  <Override PartName="/ppt/notesSlides/notesSlide16.xml" ContentType="application/vnd.openxmlformats-officedocument.presentationml.notesSlide+xml"/>
  <Override PartName="/ppt/tableStyles.xml" ContentType="application/vnd.openxmlformats-officedocument.presentationml.tableStyles+xml"/>
  <Override PartName="/ppt/slideLayouts/slideLayout102.xml" ContentType="application/vnd.openxmlformats-officedocument.presentationml.slideLayout+xml"/>
  <Override PartName="/ppt/slideMasters/slideMaster8.xml" ContentType="application/vnd.openxmlformats-officedocument.presentationml.slideMaster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10.xml" ContentType="application/vnd.openxmlformats-officedocument.them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notesSlides/notesSlide3.xml" ContentType="application/vnd.openxmlformats-officedocument.presentationml.notesSlide+xml"/>
  <Default Extension="png" ContentType="image/png"/>
  <Default Extension="bin" ContentType="application/vnd.openxmlformats-officedocument.oleObject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103.xml" ContentType="application/vnd.openxmlformats-officedocument.presentationml.slideLayout+xml"/>
  <Override PartName="/ppt/notesSlides/notesSlide2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Masters/slideMaster9.xml" ContentType="application/vnd.openxmlformats-officedocument.presentationml.slideMaster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Default Extension="vml" ContentType="application/vnd.openxmlformats-officedocument.vmlDrawing"/>
  <Override PartName="/ppt/notesSlides/notesSlide20.xml" ContentType="application/vnd.openxmlformats-officedocument.presentationml.notesSlide+xml"/>
  <Override PartName="/ppt/slideLayouts/slideLayout99.xml" ContentType="application/vnd.openxmlformats-officedocument.presentationml.slideLayout+xml"/>
  <Override PartName="/ppt/slideMasters/slideMaster5.xml" ContentType="application/vnd.openxmlformats-officedocument.presentationml.slideMaster+xml"/>
  <Override PartName="/ppt/handoutMasters/handoutMaster1.xml" ContentType="application/vnd.openxmlformats-officedocument.presentationml.handoutMaster+xml"/>
  <Override PartName="/ppt/slideLayouts/slideLayout59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7.xml" ContentType="application/vnd.openxmlformats-officedocument.theme+xml"/>
  <Override PartName="/ppt/theme/theme11.xml" ContentType="application/vnd.openxmlformats-officedocument.them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26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115.xml" ContentType="application/vnd.openxmlformats-officedocument.presentationml.slideLayout+xml"/>
  <Default Extension="wmf" ContentType="image/x-wmf"/>
  <Override PartName="/ppt/notesSlides/notesSlide18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22.xml" ContentType="application/vnd.openxmlformats-officedocument.presentationml.slideLayout+xml"/>
  <Override PartName="/ppt/notesSlides/notesSlide25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notesSlides/notesSlide14.xml" ContentType="application/vnd.openxmlformats-officedocument.presentationml.notesSlide+xml"/>
  <Override PartName="/ppt/slideLayouts/slideLayout100.xml" ContentType="application/vnd.openxmlformats-officedocument.presentationml.slideLayout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slideMasters/slideMaster6.xml" ContentType="application/vnd.openxmlformats-officedocument.presentationml.slideMaster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theme/theme12.xml" ContentType="application/vnd.openxmlformats-officedocument.them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109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notesSlides/notesSlide19.xml" ContentType="application/vnd.openxmlformats-officedocument.presentationml.notesSlide+xml"/>
  <Override PartName="/ppt/slides/slide24.xml" ContentType="application/vnd.openxmlformats-officedocument.presentationml.slide+xml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105.xml" ContentType="application/vnd.openxmlformats-officedocument.presentationml.slideLayout+xml"/>
  <Default Extension="jpeg" ContentType="image/jpeg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notesSlides/notesSlide15.xml" ContentType="application/vnd.openxmlformats-officedocument.presentationml.notesSlide+xml"/>
  <Default Extension="wav" ContentType="audio/wav"/>
  <Override PartName="/ppt/notesSlides/notesSlide26.xml" ContentType="application/vnd.openxmlformats-officedocument.presentationml.notes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30.xml" ContentType="application/vnd.openxmlformats-officedocument.presentationml.slideLayout+xml"/>
  <Override PartName="/ppt/notesSlides/notesSlide22.xml" ContentType="application/vnd.openxmlformats-officedocument.presentationml.notesSlide+xml"/>
  <Override PartName="/ppt/notesSlides/notesSlide11.xml" ContentType="application/vnd.openxmlformats-officedocument.presentationml.notesSlide+xml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theme/theme9.xml" ContentType="application/vnd.openxmlformats-officedocument.them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117.xml" ContentType="application/vnd.openxmlformats-officedocument.presentationml.slideLayout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20.xml" ContentType="application/vnd.openxmlformats-officedocument.presentationml.slideLayout+xml"/>
  <Override PartName="/ppt/notesSlides/notesSlide23.xml" ContentType="application/vnd.openxmlformats-officedocument.presentationml.notesSlide+xml"/>
  <Override PartName="/ppt/notesSlides/notesSlide12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  <p:sldMasterId id="2147483655" r:id="rId2"/>
    <p:sldMasterId id="2147484130" r:id="rId3"/>
    <p:sldMasterId id="2147484485" r:id="rId4"/>
    <p:sldMasterId id="2147484498" r:id="rId5"/>
    <p:sldMasterId id="2147493942" r:id="rId6"/>
    <p:sldMasterId id="2147493970" r:id="rId7"/>
    <p:sldMasterId id="2147493985" r:id="rId8"/>
    <p:sldMasterId id="2147493997" r:id="rId9"/>
    <p:sldMasterId id="2147494014" r:id="rId10"/>
  </p:sldMasterIdLst>
  <p:notesMasterIdLst>
    <p:notesMasterId r:id="rId41"/>
  </p:notesMasterIdLst>
  <p:handoutMasterIdLst>
    <p:handoutMasterId r:id="rId42"/>
  </p:handoutMasterIdLst>
  <p:sldIdLst>
    <p:sldId id="334" r:id="rId11"/>
    <p:sldId id="403" r:id="rId12"/>
    <p:sldId id="477" r:id="rId13"/>
    <p:sldId id="546" r:id="rId14"/>
    <p:sldId id="554" r:id="rId15"/>
    <p:sldId id="478" r:id="rId16"/>
    <p:sldId id="555" r:id="rId17"/>
    <p:sldId id="556" r:id="rId18"/>
    <p:sldId id="548" r:id="rId19"/>
    <p:sldId id="549" r:id="rId20"/>
    <p:sldId id="479" r:id="rId21"/>
    <p:sldId id="483" r:id="rId22"/>
    <p:sldId id="480" r:id="rId23"/>
    <p:sldId id="552" r:id="rId24"/>
    <p:sldId id="553" r:id="rId25"/>
    <p:sldId id="482" r:id="rId26"/>
    <p:sldId id="373" r:id="rId27"/>
    <p:sldId id="485" r:id="rId28"/>
    <p:sldId id="486" r:id="rId29"/>
    <p:sldId id="484" r:id="rId30"/>
    <p:sldId id="542" r:id="rId31"/>
    <p:sldId id="543" r:id="rId32"/>
    <p:sldId id="544" r:id="rId33"/>
    <p:sldId id="492" r:id="rId34"/>
    <p:sldId id="453" r:id="rId35"/>
    <p:sldId id="454" r:id="rId36"/>
    <p:sldId id="557" r:id="rId37"/>
    <p:sldId id="558" r:id="rId38"/>
    <p:sldId id="559" r:id="rId39"/>
    <p:sldId id="560" r:id="rId40"/>
  </p:sldIdLst>
  <p:sldSz cx="9144000" cy="6858000" type="screen4x3"/>
  <p:notesSz cx="9923463" cy="6788150"/>
  <p:defaultTextStyle>
    <a:defPPr>
      <a:defRPr lang="it-IT"/>
    </a:defPPr>
    <a:lvl1pPr algn="l" rtl="0" fontAlgn="base">
      <a:spcBef>
        <a:spcPct val="0"/>
      </a:spcBef>
      <a:spcAft>
        <a:spcPct val="0"/>
      </a:spcAft>
      <a:defRPr kumimoji="1" sz="2400" b="1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sz="2400" b="1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sz="2400" b="1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sz="2400" b="1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sz="2400" b="1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kumimoji="1" sz="2400" b="1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kumimoji="1" sz="2400" b="1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kumimoji="1" sz="2400" b="1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kumimoji="1" sz="2400" b="1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FF9999"/>
    <a:srgbClr val="57D3FF"/>
    <a:srgbClr val="660033"/>
    <a:srgbClr val="29C7FF"/>
    <a:srgbClr val="00FF00"/>
    <a:srgbClr val="FFFF66"/>
    <a:srgbClr val="07F924"/>
    <a:srgbClr val="FF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vertBarState="maximized">
    <p:restoredLeft sz="15820" autoAdjust="0"/>
    <p:restoredTop sz="78756" autoAdjust="0"/>
  </p:normalViewPr>
  <p:slideViewPr>
    <p:cSldViewPr>
      <p:cViewPr varScale="1">
        <p:scale>
          <a:sx n="68" d="100"/>
          <a:sy n="68" d="100"/>
        </p:scale>
        <p:origin x="-1200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3864"/>
    </p:cViewPr>
  </p:sorterViewPr>
  <p:notesViewPr>
    <p:cSldViewPr>
      <p:cViewPr varScale="1">
        <p:scale>
          <a:sx n="89" d="100"/>
          <a:sy n="89" d="100"/>
        </p:scale>
        <p:origin x="-1272" y="-102"/>
      </p:cViewPr>
      <p:guideLst>
        <p:guide orient="horz" pos="2138"/>
        <p:guide pos="3126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handoutMaster" Target="handoutMasters/handout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presProps" Target="presProps.xml"/></Relationships>
</file>

<file path=ppt/_rels/viewProps.xml.rels><?xml version="1.0" encoding="UTF-8" standalone="yes"?>
<Relationships xmlns="http://schemas.openxmlformats.org/package/2006/relationships"><Relationship Id="rId2" Type="http://schemas.openxmlformats.org/officeDocument/2006/relationships/slide" Target="slides/slide21.xml"/><Relationship Id="rId1" Type="http://schemas.openxmlformats.org/officeDocument/2006/relationships/slide" Target="slides/slide17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8.wmf"/><Relationship Id="rId1" Type="http://schemas.openxmlformats.org/officeDocument/2006/relationships/image" Target="../media/image27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4300167" cy="3397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kumimoji="0" sz="1200" b="0">
                <a:latin typeface="Verdana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341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623296" y="0"/>
            <a:ext cx="4300167" cy="3397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kumimoji="0" sz="1200" b="0">
                <a:latin typeface="Verdana" pitchFamily="34" charset="0"/>
              </a:defRPr>
            </a:lvl1pPr>
          </a:lstStyle>
          <a:p>
            <a:pPr>
              <a:defRPr/>
            </a:pPr>
            <a:fld id="{E39D0E28-8D25-40FE-B1F5-ED6E25D39F26}" type="datetime1">
              <a:rPr lang="it-IT"/>
              <a:pPr>
                <a:defRPr/>
              </a:pPr>
              <a:t>02/03/2016</a:t>
            </a:fld>
            <a:endParaRPr lang="it-IT"/>
          </a:p>
        </p:txBody>
      </p:sp>
      <p:sp>
        <p:nvSpPr>
          <p:cNvPr id="13414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6448412"/>
            <a:ext cx="4300167" cy="339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kumimoji="0" sz="1200" b="0">
                <a:latin typeface="Verdana" pitchFamily="34" charset="0"/>
              </a:defRPr>
            </a:lvl1pPr>
          </a:lstStyle>
          <a:p>
            <a:pPr>
              <a:defRPr/>
            </a:pPr>
            <a:r>
              <a:rPr lang="it-IT" dirty="0" smtClean="0"/>
              <a:t>postura generale</a:t>
            </a:r>
            <a:endParaRPr lang="it-IT" dirty="0"/>
          </a:p>
        </p:txBody>
      </p:sp>
      <p:sp>
        <p:nvSpPr>
          <p:cNvPr id="13414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623296" y="6448412"/>
            <a:ext cx="4300167" cy="339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kumimoji="0" sz="1200" b="0">
                <a:latin typeface="Verdana" pitchFamily="34" charset="0"/>
              </a:defRPr>
            </a:lvl1pPr>
          </a:lstStyle>
          <a:p>
            <a:pPr>
              <a:defRPr/>
            </a:pPr>
            <a:fld id="{430E6236-C772-43C2-AB68-8353F82946C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4300167" cy="3397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kumimoji="0" sz="1200" b="0">
                <a:latin typeface="Verdana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623296" y="0"/>
            <a:ext cx="4300167" cy="3397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kumimoji="0" sz="1200" b="0">
                <a:latin typeface="Verdana" pitchFamily="34" charset="0"/>
              </a:defRPr>
            </a:lvl1pPr>
          </a:lstStyle>
          <a:p>
            <a:pPr>
              <a:defRPr/>
            </a:pPr>
            <a:fld id="{82E32A61-5C1A-47A2-95F7-A57F45E9FB35}" type="datetime1">
              <a:rPr lang="it-IT"/>
              <a:pPr>
                <a:defRPr/>
              </a:pPr>
              <a:t>02/03/2016</a:t>
            </a:fld>
            <a:endParaRPr lang="it-IT"/>
          </a:p>
        </p:txBody>
      </p:sp>
      <p:sp>
        <p:nvSpPr>
          <p:cNvPr id="14950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265488" y="509588"/>
            <a:ext cx="3392487" cy="25447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323129" y="3223653"/>
            <a:ext cx="7277206" cy="305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noProof="0" smtClean="0"/>
              <a:t>Fare clic per modificare gli stili del testo dello schema</a:t>
            </a:r>
          </a:p>
          <a:p>
            <a:pPr lvl="1"/>
            <a:r>
              <a:rPr lang="it-IT" noProof="0" smtClean="0"/>
              <a:t>Secondo livello</a:t>
            </a:r>
          </a:p>
          <a:p>
            <a:pPr lvl="2"/>
            <a:r>
              <a:rPr lang="it-IT" noProof="0" smtClean="0"/>
              <a:t>Terzo livello</a:t>
            </a:r>
          </a:p>
          <a:p>
            <a:pPr lvl="3"/>
            <a:r>
              <a:rPr lang="it-IT" noProof="0" smtClean="0"/>
              <a:t>Quarto livello</a:t>
            </a:r>
          </a:p>
          <a:p>
            <a:pPr lvl="4"/>
            <a:r>
              <a:rPr lang="it-IT" noProof="0" smtClean="0"/>
              <a:t>Quinto livello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6448412"/>
            <a:ext cx="4300167" cy="339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kumimoji="0" sz="1200" b="0">
                <a:latin typeface="Verdana" pitchFamily="34" charset="0"/>
              </a:defRPr>
            </a:lvl1pPr>
          </a:lstStyle>
          <a:p>
            <a:pPr>
              <a:defRPr/>
            </a:pPr>
            <a:r>
              <a:rPr lang="it-IT" smtClean="0"/>
              <a:t>postura generale</a:t>
            </a:r>
            <a:endParaRPr lang="it-IT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623296" y="6448412"/>
            <a:ext cx="4300167" cy="339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kumimoji="0" sz="1200" b="0">
                <a:latin typeface="Verdana" pitchFamily="34" charset="0"/>
              </a:defRPr>
            </a:lvl1pPr>
          </a:lstStyle>
          <a:p>
            <a:pPr>
              <a:defRPr/>
            </a:pPr>
            <a:fld id="{3AC323A5-DE77-4699-B6FD-9482EA763E2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48B13E19-6197-499F-A72D-9F7371F0C49E}" type="datetime1">
              <a:rPr lang="it-IT" smtClean="0"/>
              <a:pPr/>
              <a:t>02/03/2016</a:t>
            </a:fld>
            <a:endParaRPr lang="it-IT" smtClean="0"/>
          </a:p>
        </p:txBody>
      </p:sp>
      <p:sp>
        <p:nvSpPr>
          <p:cNvPr id="151555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it-IT" smtClean="0"/>
              <a:t>postura generale</a:t>
            </a:r>
          </a:p>
        </p:txBody>
      </p:sp>
      <p:sp>
        <p:nvSpPr>
          <p:cNvPr id="15155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435F7D3-937C-42FC-9465-5450DEC64F9B}" type="slidenum">
              <a:rPr lang="it-IT" smtClean="0"/>
              <a:pPr/>
              <a:t>1</a:t>
            </a:fld>
            <a:endParaRPr lang="it-IT" smtClean="0"/>
          </a:p>
        </p:txBody>
      </p:sp>
      <p:sp>
        <p:nvSpPr>
          <p:cNvPr id="15155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65438" y="1154113"/>
            <a:ext cx="2332037" cy="1747837"/>
          </a:xfrm>
          <a:solidFill>
            <a:srgbClr val="FFFFFF"/>
          </a:solidFill>
          <a:ln/>
        </p:spPr>
      </p:sp>
      <p:sp>
        <p:nvSpPr>
          <p:cNvPr id="15155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it-IT" smtClean="0"/>
              <a:t>Indicazioni che riguardano solo gli aspetti fondamentali, quelli da prendere in considerazione con tutti gli utenti</a:t>
            </a:r>
          </a:p>
          <a:p>
            <a:pPr eaLnBrk="1" hangingPunct="1"/>
            <a:r>
              <a:rPr lang="it-IT" smtClean="0"/>
              <a:t>Sono proprio il minimo per cominciare. 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59C2C0AA-9AEC-4F36-B091-27426C9FF450}" type="datetime1">
              <a:rPr lang="it-IT" smtClean="0">
                <a:solidFill>
                  <a:prstClr val="black"/>
                </a:solidFill>
                <a:latin typeface="Arial" charset="0"/>
              </a:rPr>
              <a:pPr/>
              <a:t>02/03/2016</a:t>
            </a:fld>
            <a:endParaRPr lang="it-IT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71011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it-IT" smtClean="0">
                <a:solidFill>
                  <a:prstClr val="black"/>
                </a:solidFill>
                <a:latin typeface="Arial" charset="0"/>
              </a:rPr>
              <a:t>postura generale</a:t>
            </a:r>
          </a:p>
        </p:txBody>
      </p:sp>
      <p:sp>
        <p:nvSpPr>
          <p:cNvPr id="17101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F71F559-9E55-437D-864D-71E74320E93A}" type="slidenum">
              <a:rPr lang="it-IT" smtClean="0">
                <a:solidFill>
                  <a:prstClr val="black"/>
                </a:solidFill>
                <a:latin typeface="Arial" charset="0"/>
              </a:rPr>
              <a:pPr/>
              <a:t>10</a:t>
            </a:fld>
            <a:endParaRPr lang="it-IT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7101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468688" y="989013"/>
            <a:ext cx="2262187" cy="1697037"/>
          </a:xfrm>
          <a:ln/>
        </p:spPr>
      </p:sp>
      <p:sp>
        <p:nvSpPr>
          <p:cNvPr id="17101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31518" y="3143092"/>
            <a:ext cx="6764451" cy="3054336"/>
          </a:xfrm>
          <a:noFill/>
          <a:ln/>
        </p:spPr>
        <p:txBody>
          <a:bodyPr/>
          <a:lstStyle/>
          <a:p>
            <a:pPr eaLnBrk="1" hangingPunct="1"/>
            <a:r>
              <a:rPr lang="it-IT" sz="1400" dirty="0" smtClean="0">
                <a:latin typeface="Arial" charset="0"/>
              </a:rPr>
              <a:t>Gli angoli</a:t>
            </a:r>
          </a:p>
          <a:p>
            <a:pPr eaLnBrk="1" hangingPunct="1"/>
            <a:r>
              <a:rPr lang="it-IT" sz="1400" dirty="0" smtClean="0">
                <a:latin typeface="Arial" charset="0"/>
              </a:rPr>
              <a:t>la sagomatura</a:t>
            </a:r>
          </a:p>
          <a:p>
            <a:pPr eaLnBrk="1" hangingPunct="1"/>
            <a:r>
              <a:rPr lang="it-IT" sz="1400" dirty="0" smtClean="0">
                <a:latin typeface="Arial" charset="0"/>
              </a:rPr>
              <a:t>il contenimento</a:t>
            </a:r>
          </a:p>
          <a:p>
            <a:pPr eaLnBrk="1" hangingPunct="1"/>
            <a:endParaRPr lang="it-IT" sz="1400" dirty="0" smtClean="0">
              <a:latin typeface="Arial" charset="0"/>
            </a:endParaRPr>
          </a:p>
          <a:p>
            <a:pPr eaLnBrk="1" hangingPunct="1"/>
            <a:r>
              <a:rPr lang="it-IT" sz="1400" dirty="0" smtClean="0">
                <a:latin typeface="Arial" charset="0"/>
              </a:rPr>
              <a:t>Ha una lussazione di anca e una scoliosi con gibbo: ma con il sistema di postura adatto non sembra. Il gibbo è assorbito, il bacino è lasciato ruotare in avanti. </a:t>
            </a:r>
          </a:p>
          <a:p>
            <a:pPr eaLnBrk="1" hangingPunct="1"/>
            <a:endParaRPr lang="it-IT" sz="1400" dirty="0" smtClean="0">
              <a:latin typeface="Arial" charset="0"/>
            </a:endParaRPr>
          </a:p>
          <a:p>
            <a:pPr eaLnBrk="1" hangingPunct="1"/>
            <a:r>
              <a:rPr lang="it-IT" sz="1400" dirty="0" smtClean="0">
                <a:latin typeface="Arial" charset="0"/>
              </a:rPr>
              <a:t>...guardate quanto le costava guardare avanti</a:t>
            </a:r>
          </a:p>
          <a:p>
            <a:pPr eaLnBrk="1" hangingPunct="1"/>
            <a:endParaRPr lang="it-IT" sz="1400" dirty="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647E1877-29AE-4B7F-9FA6-6C494B74BC92}" type="datetime1">
              <a:rPr lang="it-IT" smtClean="0">
                <a:latin typeface="Arial" charset="0"/>
              </a:rPr>
              <a:pPr/>
              <a:t>02/03/2016</a:t>
            </a:fld>
            <a:endParaRPr lang="it-IT" smtClean="0">
              <a:latin typeface="Arial" charset="0"/>
            </a:endParaRPr>
          </a:p>
        </p:txBody>
      </p:sp>
      <p:sp>
        <p:nvSpPr>
          <p:cNvPr id="157699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it-IT" smtClean="0">
                <a:latin typeface="Arial" charset="0"/>
              </a:rPr>
              <a:t>postura generale</a:t>
            </a:r>
          </a:p>
        </p:txBody>
      </p:sp>
      <p:sp>
        <p:nvSpPr>
          <p:cNvPr id="15770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130C416-DA49-4A7E-98AF-038993C57E23}" type="slidenum">
              <a:rPr lang="it-IT" smtClean="0">
                <a:latin typeface="Arial" charset="0"/>
              </a:rPr>
              <a:pPr/>
              <a:t>11</a:t>
            </a:fld>
            <a:endParaRPr lang="it-IT" smtClean="0">
              <a:latin typeface="Arial" charset="0"/>
            </a:endParaRPr>
          </a:p>
        </p:txBody>
      </p:sp>
      <p:sp>
        <p:nvSpPr>
          <p:cNvPr id="15770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114925" y="1090613"/>
            <a:ext cx="2068513" cy="1550987"/>
          </a:xfrm>
          <a:ln/>
        </p:spPr>
      </p:sp>
      <p:sp>
        <p:nvSpPr>
          <p:cNvPr id="15770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31690" y="3243486"/>
            <a:ext cx="6565105" cy="2861208"/>
          </a:xfrm>
          <a:noFill/>
          <a:ln/>
        </p:spPr>
        <p:txBody>
          <a:bodyPr/>
          <a:lstStyle/>
          <a:p>
            <a:pPr eaLnBrk="1" hangingPunct="1">
              <a:lnSpc>
                <a:spcPct val="110000"/>
              </a:lnSpc>
            </a:pPr>
            <a:r>
              <a:rPr lang="it-IT" sz="1400" dirty="0" smtClean="0">
                <a:latin typeface="Arial" charset="0"/>
              </a:rPr>
              <a:t>Non solo l’alimentazione, che pure è tipica richiesta delle mamme. Un bambino ben posizionato ha bisogno di essere ri-posizionato meno volte e si lamenta meno di un bambino che sul sistema di postura ci sta male. Ho conosciuto bambini che riuscivano a stare seduti poche decine di minuti, e che con un sistema adatto riuscivano a stare seduti tutto il giorno. </a:t>
            </a:r>
          </a:p>
          <a:p>
            <a:pPr eaLnBrk="1" hangingPunct="1">
              <a:lnSpc>
                <a:spcPct val="110000"/>
              </a:lnSpc>
            </a:pPr>
            <a:r>
              <a:rPr lang="it-IT" sz="1400" dirty="0" smtClean="0">
                <a:latin typeface="Arial" charset="0"/>
              </a:rPr>
              <a:t>Una più facile assistenza è poi il prodotto di un migliore benessere e di una migliore funzionalità.</a:t>
            </a:r>
          </a:p>
          <a:p>
            <a:pPr eaLnBrk="1" hangingPunct="1">
              <a:lnSpc>
                <a:spcPct val="110000"/>
              </a:lnSpc>
            </a:pPr>
            <a:endParaRPr lang="it-IT" sz="1400" dirty="0" smtClean="0">
              <a:latin typeface="Arial" charset="0"/>
            </a:endParaRPr>
          </a:p>
          <a:p>
            <a:pPr eaLnBrk="1" hangingPunct="1">
              <a:lnSpc>
                <a:spcPct val="110000"/>
              </a:lnSpc>
            </a:pPr>
            <a:r>
              <a:rPr lang="it-IT" sz="1400" dirty="0" smtClean="0">
                <a:latin typeface="Arial" charset="0"/>
              </a:rPr>
              <a:t>(Abbiamo qui l’occasione per dire una prima volta che è essenziale sedersi e discutere con la famiglia le esigenze del figlio in carrozzina?)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272960" y="683456"/>
            <a:ext cx="41677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0" dirty="0" smtClean="0"/>
              <a:t>Una delle azioni in cui più si cerca l’aiuto i una buona postura</a:t>
            </a:r>
            <a:endParaRPr lang="it-IT" sz="1400" b="0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0D5A33C6-A7BA-4478-81FF-716B41AE1799}" type="datetime1">
              <a:rPr lang="it-IT" smtClean="0">
                <a:latin typeface="Arial" charset="0"/>
              </a:rPr>
              <a:pPr/>
              <a:t>02/03/2016</a:t>
            </a:fld>
            <a:endParaRPr lang="it-IT" smtClean="0">
              <a:latin typeface="Arial" charset="0"/>
            </a:endParaRPr>
          </a:p>
        </p:txBody>
      </p:sp>
      <p:sp>
        <p:nvSpPr>
          <p:cNvPr id="158723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it-IT" smtClean="0">
                <a:latin typeface="Arial" charset="0"/>
              </a:rPr>
              <a:t>postura generale</a:t>
            </a:r>
          </a:p>
        </p:txBody>
      </p:sp>
      <p:sp>
        <p:nvSpPr>
          <p:cNvPr id="15872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168BB6E-F669-4FE9-A0F0-4A16994F08BF}" type="slidenum">
              <a:rPr lang="it-IT" smtClean="0">
                <a:latin typeface="Arial" charset="0"/>
              </a:rPr>
              <a:pPr/>
              <a:t>12</a:t>
            </a:fld>
            <a:endParaRPr lang="it-IT" smtClean="0">
              <a:latin typeface="Arial" charset="0"/>
            </a:endParaRPr>
          </a:p>
        </p:txBody>
      </p:sp>
      <p:sp>
        <p:nvSpPr>
          <p:cNvPr id="15872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92575" y="738188"/>
            <a:ext cx="2068513" cy="1550987"/>
          </a:xfrm>
          <a:ln/>
        </p:spPr>
      </p:sp>
      <p:sp>
        <p:nvSpPr>
          <p:cNvPr id="15872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32014" y="2913792"/>
            <a:ext cx="6565105" cy="3313290"/>
          </a:xfrm>
          <a:noFill/>
          <a:ln/>
        </p:spPr>
        <p:txBody>
          <a:bodyPr/>
          <a:lstStyle/>
          <a:p>
            <a:pPr eaLnBrk="1" hangingPunct="1">
              <a:lnSpc>
                <a:spcPct val="110000"/>
              </a:lnSpc>
            </a:pPr>
            <a:r>
              <a:rPr lang="it-IT" sz="1400" dirty="0" smtClean="0">
                <a:latin typeface="Arial" charset="0"/>
              </a:rPr>
              <a:t>Anticipiamo che la maggior parte delle </a:t>
            </a:r>
            <a:r>
              <a:rPr lang="it-IT" sz="1400" b="0" dirty="0" smtClean="0">
                <a:latin typeface="Arial" charset="0"/>
              </a:rPr>
              <a:t>UDP vengono</a:t>
            </a:r>
            <a:r>
              <a:rPr lang="it-IT" sz="1400" b="0" baseline="0" dirty="0" smtClean="0">
                <a:latin typeface="Arial" charset="0"/>
              </a:rPr>
              <a:t> non a letto ma in carrozzina (infatti i gruppi di studiosi che se ne occupano ci invitano a chiamarle non più piaghe da decubito -cioè che vengono da sdraiati- ma UDP).</a:t>
            </a:r>
          </a:p>
          <a:p>
            <a:pPr eaLnBrk="1" hangingPunct="1">
              <a:lnSpc>
                <a:spcPct val="110000"/>
              </a:lnSpc>
            </a:pPr>
            <a:r>
              <a:rPr lang="it-IT" sz="1400" b="0" baseline="0" dirty="0" smtClean="0">
                <a:latin typeface="Arial" charset="0"/>
              </a:rPr>
              <a:t>Per chi rischia UDP, l’attenzione alla postura in carrozzina è fondamentale per la prevenzione. È un argomento tanto importante da meritare una discussione a parte.</a:t>
            </a:r>
            <a:endParaRPr lang="it-IT" sz="1400" dirty="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64320170-B2D4-49D8-8E4E-0A4DD1743C0C}" type="datetime1">
              <a:rPr lang="it-IT" smtClean="0">
                <a:latin typeface="Arial" charset="0"/>
              </a:rPr>
              <a:pPr/>
              <a:t>02/03/2016</a:t>
            </a:fld>
            <a:endParaRPr lang="it-IT" smtClean="0">
              <a:latin typeface="Arial" charset="0"/>
            </a:endParaRPr>
          </a:p>
        </p:txBody>
      </p:sp>
      <p:sp>
        <p:nvSpPr>
          <p:cNvPr id="159747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it-IT" smtClean="0">
                <a:latin typeface="Arial" charset="0"/>
              </a:rPr>
              <a:t>postura generale</a:t>
            </a:r>
          </a:p>
        </p:txBody>
      </p:sp>
      <p:sp>
        <p:nvSpPr>
          <p:cNvPr id="15974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F387433-3AE0-4C34-BEA0-CA1C82916A52}" type="slidenum">
              <a:rPr lang="it-IT" smtClean="0">
                <a:latin typeface="Arial" charset="0"/>
              </a:rPr>
              <a:pPr/>
              <a:t>13</a:t>
            </a:fld>
            <a:endParaRPr lang="it-IT" smtClean="0">
              <a:latin typeface="Arial" charset="0"/>
            </a:endParaRPr>
          </a:p>
        </p:txBody>
      </p:sp>
      <p:sp>
        <p:nvSpPr>
          <p:cNvPr id="15974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41750" y="774700"/>
            <a:ext cx="2138363" cy="1603375"/>
          </a:xfrm>
          <a:ln/>
        </p:spPr>
      </p:sp>
      <p:sp>
        <p:nvSpPr>
          <p:cNvPr id="15975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41251" y="2673995"/>
            <a:ext cx="8568952" cy="3660432"/>
          </a:xfrm>
          <a:noFill/>
          <a:ln/>
        </p:spPr>
        <p:txBody>
          <a:bodyPr/>
          <a:lstStyle/>
          <a:p>
            <a:pPr eaLnBrk="1" hangingPunct="1">
              <a:lnSpc>
                <a:spcPct val="110000"/>
              </a:lnSpc>
            </a:pPr>
            <a:r>
              <a:rPr lang="it-IT" sz="1400" dirty="0" smtClean="0">
                <a:latin typeface="Arial" charset="0"/>
              </a:rPr>
              <a:t>Il genitore che avversa la carrozzina cambia spesso idea quando constata che il suo bambino ha lì sopra una postura più bella da vedere che sul passeggino. </a:t>
            </a:r>
          </a:p>
          <a:p>
            <a:pPr eaLnBrk="1" hangingPunct="1"/>
            <a:r>
              <a:rPr lang="it-IT" sz="1400" dirty="0" smtClean="0">
                <a:latin typeface="Arial" charset="0"/>
              </a:rPr>
              <a:t>Un buon look aiuta l’accettazione. Un buon look viene, mi pare, dalla normalità del portamento (mi pare che segua la stessa gerarchia della importanza funzionale: dal capo in giù) dalla tranquillità, dal sentirsi comodi (paura e dolore segnano il volto - forse lo segna anche il disappunto per non riuscire a controllare le proprie espressioni di movimento?). </a:t>
            </a:r>
          </a:p>
          <a:p>
            <a:pPr eaLnBrk="1" hangingPunct="1"/>
            <a:r>
              <a:rPr lang="it-IT" sz="1400" dirty="0" smtClean="0">
                <a:latin typeface="Arial" charset="0"/>
              </a:rPr>
              <a:t>Come cambiano le espressioni dei bambini, dopo che li si è messi in un sistema che li fa stare meglio!</a:t>
            </a:r>
          </a:p>
          <a:p>
            <a:pPr marL="182563" indent="-182563" eaLnBrk="1" hangingPunct="1"/>
            <a:r>
              <a:rPr lang="it-IT" sz="1400" dirty="0" smtClean="0">
                <a:latin typeface="Arial" charset="0"/>
              </a:rPr>
              <a:t>Anche se è in mutande, il giovane ha un aspetto migliore. E anche se il </a:t>
            </a:r>
            <a:r>
              <a:rPr lang="it-IT" sz="1400" dirty="0" err="1" smtClean="0">
                <a:latin typeface="Arial" charset="0"/>
              </a:rPr>
              <a:t>sdp</a:t>
            </a:r>
            <a:r>
              <a:rPr lang="it-IT" sz="1400" dirty="0" smtClean="0">
                <a:latin typeface="Arial" charset="0"/>
              </a:rPr>
              <a:t> non è perfetto: </a:t>
            </a:r>
            <a:endParaRPr lang="it-IT" sz="1600" dirty="0" smtClean="0">
              <a:latin typeface="Arial" charset="0"/>
            </a:endParaRPr>
          </a:p>
          <a:p>
            <a:pPr marL="182563" indent="-182563" eaLnBrk="1" hangingPunct="1">
              <a:buFontTx/>
              <a:buChar char="•"/>
            </a:pPr>
            <a:r>
              <a:rPr lang="it-IT" sz="1400" dirty="0" smtClean="0">
                <a:latin typeface="Arial" charset="0"/>
              </a:rPr>
              <a:t>la pelvica alta </a:t>
            </a:r>
          </a:p>
          <a:p>
            <a:pPr marL="182563" indent="-182563" eaLnBrk="1" hangingPunct="1">
              <a:buFontTx/>
              <a:buChar char="•"/>
            </a:pPr>
            <a:r>
              <a:rPr lang="it-IT" sz="1400" dirty="0" smtClean="0">
                <a:latin typeface="Arial" charset="0"/>
              </a:rPr>
              <a:t>L’appoggiapiedi piccolo, male angolato, senza freni per i piedi</a:t>
            </a:r>
          </a:p>
          <a:p>
            <a:pPr marL="182563" indent="-182563" eaLnBrk="1" hangingPunct="1">
              <a:buFontTx/>
              <a:buChar char="•"/>
            </a:pPr>
            <a:r>
              <a:rPr lang="it-IT" sz="1400" dirty="0" smtClean="0">
                <a:latin typeface="Arial" charset="0"/>
              </a:rPr>
              <a:t>Il cuscino non sagomato</a:t>
            </a:r>
          </a:p>
          <a:p>
            <a:pPr marL="182563" indent="-182563" eaLnBrk="1" hangingPunct="1">
              <a:buFontTx/>
              <a:buChar char="•"/>
            </a:pPr>
            <a:r>
              <a:rPr lang="it-IT" sz="1400" dirty="0" smtClean="0">
                <a:latin typeface="Arial" charset="0"/>
              </a:rPr>
              <a:t>Senza sostegni laterali alle cosce</a:t>
            </a:r>
          </a:p>
        </p:txBody>
      </p:sp>
      <p:sp>
        <p:nvSpPr>
          <p:cNvPr id="159751" name="Text Box 4"/>
          <p:cNvSpPr txBox="1">
            <a:spLocks noChangeArrowheads="1"/>
          </p:cNvSpPr>
          <p:nvPr/>
        </p:nvSpPr>
        <p:spPr bwMode="auto">
          <a:xfrm>
            <a:off x="1001538" y="1040246"/>
            <a:ext cx="121219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400"/>
              <a:t>Solo RTAC?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64320170-B2D4-49D8-8E4E-0A4DD1743C0C}" type="datetime1">
              <a:rPr lang="it-IT" smtClean="0">
                <a:solidFill>
                  <a:prstClr val="black"/>
                </a:solidFill>
                <a:latin typeface="Arial" charset="0"/>
              </a:rPr>
              <a:pPr/>
              <a:t>02/03/2016</a:t>
            </a:fld>
            <a:endParaRPr lang="it-IT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59747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it-IT" smtClean="0">
                <a:solidFill>
                  <a:prstClr val="black"/>
                </a:solidFill>
                <a:latin typeface="Arial" charset="0"/>
              </a:rPr>
              <a:t>postura generale</a:t>
            </a:r>
          </a:p>
        </p:txBody>
      </p:sp>
      <p:sp>
        <p:nvSpPr>
          <p:cNvPr id="15974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F387433-3AE0-4C34-BEA0-CA1C82916A52}" type="slidenum">
              <a:rPr lang="it-IT" smtClean="0">
                <a:solidFill>
                  <a:prstClr val="black"/>
                </a:solidFill>
                <a:latin typeface="Arial" charset="0"/>
              </a:rPr>
              <a:pPr/>
              <a:t>14</a:t>
            </a:fld>
            <a:endParaRPr lang="it-IT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5974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41750" y="774700"/>
            <a:ext cx="2138363" cy="1603375"/>
          </a:xfrm>
          <a:ln/>
        </p:spPr>
      </p:sp>
      <p:sp>
        <p:nvSpPr>
          <p:cNvPr id="15975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41251" y="2673995"/>
            <a:ext cx="8568952" cy="3660432"/>
          </a:xfrm>
          <a:noFill/>
          <a:ln/>
        </p:spPr>
        <p:txBody>
          <a:bodyPr/>
          <a:lstStyle/>
          <a:p>
            <a:pPr eaLnBrk="1" hangingPunct="1">
              <a:lnSpc>
                <a:spcPct val="110000"/>
              </a:lnSpc>
            </a:pPr>
            <a:endParaRPr lang="it-IT" sz="1400" dirty="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64320170-B2D4-49D8-8E4E-0A4DD1743C0C}" type="datetime1">
              <a:rPr lang="it-IT" smtClean="0">
                <a:solidFill>
                  <a:prstClr val="black"/>
                </a:solidFill>
                <a:latin typeface="Arial" charset="0"/>
              </a:rPr>
              <a:pPr/>
              <a:t>02/03/2016</a:t>
            </a:fld>
            <a:endParaRPr lang="it-IT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59747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it-IT" smtClean="0">
                <a:solidFill>
                  <a:prstClr val="black"/>
                </a:solidFill>
                <a:latin typeface="Arial" charset="0"/>
              </a:rPr>
              <a:t>postura generale</a:t>
            </a:r>
          </a:p>
        </p:txBody>
      </p:sp>
      <p:sp>
        <p:nvSpPr>
          <p:cNvPr id="15974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F387433-3AE0-4C34-BEA0-CA1C82916A52}" type="slidenum">
              <a:rPr lang="it-IT" smtClean="0">
                <a:solidFill>
                  <a:prstClr val="black"/>
                </a:solidFill>
                <a:latin typeface="Arial" charset="0"/>
              </a:rPr>
              <a:pPr/>
              <a:t>15</a:t>
            </a:fld>
            <a:endParaRPr lang="it-IT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5974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41750" y="774700"/>
            <a:ext cx="2138363" cy="1603375"/>
          </a:xfrm>
          <a:ln/>
        </p:spPr>
      </p:sp>
      <p:sp>
        <p:nvSpPr>
          <p:cNvPr id="15975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41251" y="2673995"/>
            <a:ext cx="8568952" cy="3660432"/>
          </a:xfrm>
          <a:noFill/>
          <a:ln/>
        </p:spPr>
        <p:txBody>
          <a:bodyPr/>
          <a:lstStyle/>
          <a:p>
            <a:pPr eaLnBrk="1" hangingPunct="1">
              <a:lnSpc>
                <a:spcPct val="110000"/>
              </a:lnSpc>
            </a:pPr>
            <a:endParaRPr lang="it-IT" sz="1400" dirty="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CEB42DD5-345C-4428-9941-ED2C15D3B23D}" type="datetime1">
              <a:rPr lang="it-IT" smtClean="0">
                <a:latin typeface="Arial" charset="0"/>
              </a:rPr>
              <a:pPr/>
              <a:t>02/03/2016</a:t>
            </a:fld>
            <a:endParaRPr lang="it-IT" smtClean="0">
              <a:latin typeface="Arial" charset="0"/>
            </a:endParaRPr>
          </a:p>
        </p:txBody>
      </p:sp>
      <p:sp>
        <p:nvSpPr>
          <p:cNvPr id="160771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it-IT" smtClean="0">
                <a:latin typeface="Arial" charset="0"/>
              </a:rPr>
              <a:t>postura generale</a:t>
            </a:r>
          </a:p>
        </p:txBody>
      </p:sp>
      <p:sp>
        <p:nvSpPr>
          <p:cNvPr id="16077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AB8136A-C22C-40E1-AC60-AC713955353F}" type="slidenum">
              <a:rPr lang="it-IT" smtClean="0">
                <a:latin typeface="Arial" charset="0"/>
              </a:rPr>
              <a:pPr/>
              <a:t>16</a:t>
            </a:fld>
            <a:endParaRPr lang="it-IT" smtClean="0">
              <a:latin typeface="Arial" charset="0"/>
            </a:endParaRPr>
          </a:p>
        </p:txBody>
      </p:sp>
      <p:sp>
        <p:nvSpPr>
          <p:cNvPr id="16077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41750" y="774700"/>
            <a:ext cx="2138363" cy="1603375"/>
          </a:xfrm>
          <a:ln/>
        </p:spPr>
      </p:sp>
      <p:sp>
        <p:nvSpPr>
          <p:cNvPr id="16077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2976" y="3025563"/>
            <a:ext cx="6459440" cy="3308864"/>
          </a:xfrm>
          <a:noFill/>
          <a:ln/>
        </p:spPr>
        <p:txBody>
          <a:bodyPr/>
          <a:lstStyle/>
          <a:p>
            <a:pPr eaLnBrk="1" hangingPunct="1">
              <a:lnSpc>
                <a:spcPct val="110000"/>
              </a:lnSpc>
            </a:pPr>
            <a:endParaRPr lang="it-IT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4B33BDEB-2214-4C4B-BBA3-A8AF11F4597B}" type="datetime1">
              <a:rPr lang="it-IT" smtClean="0"/>
              <a:pPr/>
              <a:t>02/03/2016</a:t>
            </a:fld>
            <a:endParaRPr lang="it-IT" smtClean="0"/>
          </a:p>
        </p:txBody>
      </p:sp>
      <p:sp>
        <p:nvSpPr>
          <p:cNvPr id="161795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it-IT" smtClean="0"/>
              <a:t>postura generale</a:t>
            </a:r>
          </a:p>
        </p:txBody>
      </p:sp>
      <p:sp>
        <p:nvSpPr>
          <p:cNvPr id="16179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FF1229A-BA12-4B67-B246-16D05E2FA2E3}" type="slidenum">
              <a:rPr lang="it-IT" smtClean="0"/>
              <a:pPr/>
              <a:t>17</a:t>
            </a:fld>
            <a:endParaRPr lang="it-IT" smtClean="0"/>
          </a:p>
        </p:txBody>
      </p:sp>
      <p:sp>
        <p:nvSpPr>
          <p:cNvPr id="16179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929063" y="482600"/>
            <a:ext cx="2122487" cy="1590675"/>
          </a:xfrm>
          <a:solidFill>
            <a:srgbClr val="FFFFFF"/>
          </a:solidFill>
          <a:ln/>
        </p:spPr>
      </p:sp>
      <p:sp>
        <p:nvSpPr>
          <p:cNvPr id="10855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73300" y="2339946"/>
            <a:ext cx="7639450" cy="3938042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1430" tIns="45715" rIns="91430" bIns="45715"/>
          <a:lstStyle/>
          <a:p>
            <a:pPr eaLnBrk="1" hangingPunct="1">
              <a:defRPr/>
            </a:pPr>
            <a:r>
              <a:rPr lang="it-IT" sz="1400" dirty="0" smtClean="0"/>
              <a:t>Ogni volta che arriva il momento di scegliere una carrozzina, il primo pensiero deve andare a farlo stare seduto al meglio, oltre che a farlo muovere al meglio</a:t>
            </a:r>
          </a:p>
          <a:p>
            <a:pPr eaLnBrk="1" hangingPunct="1">
              <a:defRPr/>
            </a:pPr>
            <a:r>
              <a:rPr lang="it-IT" sz="1400" dirty="0" smtClean="0"/>
              <a:t>Pensiamo: al modo in cui stanno sedute le persone normali si dedicano attenzioni e a chi sta in carrozzina no: è ragionevole? Le indagini condotte fino ad oggi segnalano un  lamento generalizzato: ci dicono che una gran parte delle persone che usano la carrozzina sta scomoda o molto scomoda, e che molti accusano dolori dovuti probabilmente ad una postura inadatta. </a:t>
            </a:r>
          </a:p>
          <a:p>
            <a:pPr eaLnBrk="1" hangingPunct="1">
              <a:defRPr/>
            </a:pPr>
            <a:r>
              <a:rPr lang="it-IT" sz="1400" dirty="0" smtClean="0"/>
              <a:t>Oltre ai motivi visti sopra, che valgono per tutti, pensiamo:</a:t>
            </a:r>
          </a:p>
          <a:p>
            <a:pPr marL="80963" indent="-80963" eaLnBrk="1" hangingPunct="1">
              <a:buFont typeface="Arial" pitchFamily="34" charset="0"/>
              <a:buChar char="•"/>
              <a:defRPr/>
            </a:pPr>
            <a:r>
              <a:rPr lang="it-IT" sz="1400" dirty="0" smtClean="0"/>
              <a:t>Più tempo passa in carrozzina, più gli effetti pesano</a:t>
            </a:r>
          </a:p>
          <a:p>
            <a:pPr marL="80963" indent="-80963" eaLnBrk="1" hangingPunct="1">
              <a:buFont typeface="Arial" pitchFamily="34" charset="0"/>
              <a:buChar char="•"/>
              <a:defRPr/>
            </a:pPr>
            <a:r>
              <a:rPr lang="it-IT" sz="1400" dirty="0" smtClean="0"/>
              <a:t>Se la disabilità è grave, addirittura funzioni di base come respirazione e deglutizione cambiano in modo netto secondo come sta seduto. Per non dire del dolore! </a:t>
            </a:r>
          </a:p>
          <a:p>
            <a:pPr marL="80963" indent="-80963" eaLnBrk="1" hangingPunct="1">
              <a:buFont typeface="Arial" pitchFamily="34" charset="0"/>
              <a:buChar char="•"/>
              <a:defRPr/>
            </a:pPr>
            <a:r>
              <a:rPr lang="it-IT" sz="1400" dirty="0" smtClean="0"/>
              <a:t>È nei soggetti in crescita che il SDP può avere un ruolo per lo sviluppo scheletrico</a:t>
            </a:r>
          </a:p>
          <a:p>
            <a:pPr marL="80963" indent="-80963" eaLnBrk="1" hangingPunct="1">
              <a:buFont typeface="Arial" pitchFamily="34" charset="0"/>
              <a:buChar char="•"/>
              <a:defRPr/>
            </a:pPr>
            <a:r>
              <a:rPr lang="it-IT" sz="1400" dirty="0" smtClean="0"/>
              <a:t>la cura del sistema di postura, e non solo del cuscino antidecubito, è decisiva per la prevenzione di questa complicanza tanto grave quanto spesso evitabile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5080A1D5-CBCC-461D-B066-0F555FD6C3AA}" type="datetime1">
              <a:rPr lang="it-IT" smtClean="0">
                <a:latin typeface="Arial" charset="0"/>
              </a:rPr>
              <a:pPr/>
              <a:t>02/03/2016</a:t>
            </a:fld>
            <a:endParaRPr lang="it-IT" smtClean="0">
              <a:latin typeface="Arial" charset="0"/>
            </a:endParaRPr>
          </a:p>
        </p:txBody>
      </p:sp>
      <p:sp>
        <p:nvSpPr>
          <p:cNvPr id="162819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it-IT" smtClean="0">
                <a:latin typeface="Arial" charset="0"/>
              </a:rPr>
              <a:t>postura generale</a:t>
            </a:r>
          </a:p>
        </p:txBody>
      </p:sp>
      <p:sp>
        <p:nvSpPr>
          <p:cNvPr id="16282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6346833-923D-40F3-9D23-63DB632941E6}" type="slidenum">
              <a:rPr lang="it-IT" smtClean="0">
                <a:latin typeface="Arial" charset="0"/>
              </a:rPr>
              <a:pPr/>
              <a:t>18</a:t>
            </a:fld>
            <a:endParaRPr lang="it-IT" smtClean="0">
              <a:latin typeface="Arial" charset="0"/>
            </a:endParaRPr>
          </a:p>
        </p:txBody>
      </p:sp>
      <p:sp>
        <p:nvSpPr>
          <p:cNvPr id="16282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63975" y="560388"/>
            <a:ext cx="2382838" cy="1787525"/>
          </a:xfrm>
          <a:ln/>
        </p:spPr>
      </p:sp>
      <p:sp>
        <p:nvSpPr>
          <p:cNvPr id="16282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20835" y="2995680"/>
            <a:ext cx="7281801" cy="3283414"/>
          </a:xfrm>
          <a:noFill/>
          <a:ln/>
        </p:spPr>
        <p:txBody>
          <a:bodyPr/>
          <a:lstStyle/>
          <a:p>
            <a:pPr eaLnBrk="1" hangingPunct="1"/>
            <a:r>
              <a:rPr lang="it-IT" sz="1400" dirty="0" smtClean="0">
                <a:latin typeface="Tahoma" pitchFamily="34" charset="0"/>
                <a:cs typeface="Tahoma" pitchFamily="34" charset="0"/>
              </a:rPr>
              <a:t>Bene. Visto che è tanto importante, vediamo come darci da fare per procurargliela.</a:t>
            </a:r>
          </a:p>
          <a:p>
            <a:pPr eaLnBrk="1" hangingPunct="1"/>
            <a:r>
              <a:rPr lang="it-IT" sz="1400" dirty="0" smtClean="0">
                <a:latin typeface="Tahoma" pitchFamily="34" charset="0"/>
                <a:cs typeface="Tahoma" pitchFamily="34" charset="0"/>
              </a:rPr>
              <a:t>Che avere una buona postura non sia una</a:t>
            </a:r>
            <a:r>
              <a:rPr lang="it-IT" sz="1400" baseline="0" dirty="0" smtClean="0">
                <a:latin typeface="Tahoma" pitchFamily="34" charset="0"/>
                <a:cs typeface="Tahoma" pitchFamily="34" charset="0"/>
              </a:rPr>
              <a:t> questione di buona volontà dovremmo dirlo ai caregiver, che spesso lo pensano e incolpano il loro caro di non impegnarsi abbastanza. </a:t>
            </a:r>
            <a:endParaRPr lang="it-IT" sz="1400" smtClean="0">
              <a:latin typeface="Tahoma" pitchFamily="34" charset="0"/>
              <a:cs typeface="Tahoma" pitchFamily="34" charset="0"/>
            </a:endParaRPr>
          </a:p>
          <a:p>
            <a:pPr eaLnBrk="1" hangingPunct="1"/>
            <a:r>
              <a:rPr lang="it-IT" sz="1400" smtClean="0">
                <a:latin typeface="Tahoma" pitchFamily="34" charset="0"/>
                <a:cs typeface="Tahoma" pitchFamily="34" charset="0"/>
              </a:rPr>
              <a:t>A </a:t>
            </a:r>
            <a:r>
              <a:rPr lang="it-IT" sz="1400" dirty="0" smtClean="0">
                <a:latin typeface="Tahoma" pitchFamily="34" charset="0"/>
                <a:cs typeface="Tahoma" pitchFamily="34" charset="0"/>
              </a:rPr>
              <a:t>proposito della fisioterapia: certamente, migliorando la capacità di controllare l’equilibrio del tronco, migliora anche la capacità di stare seduti. Però:</a:t>
            </a:r>
          </a:p>
          <a:p>
            <a:pPr eaLnBrk="1" hangingPunct="1">
              <a:buFontTx/>
              <a:buChar char="•"/>
            </a:pPr>
            <a:r>
              <a:rPr lang="it-IT" sz="1400" dirty="0" smtClean="0">
                <a:latin typeface="Tahoma" pitchFamily="34" charset="0"/>
                <a:cs typeface="Tahoma" pitchFamily="34" charset="0"/>
              </a:rPr>
              <a:t>Non in tutti i casi ci si può aspettare un miglioramento. Talvolta è il contrario</a:t>
            </a:r>
          </a:p>
          <a:p>
            <a:pPr eaLnBrk="1" hangingPunct="1">
              <a:buFontTx/>
              <a:buChar char="•"/>
            </a:pPr>
            <a:r>
              <a:rPr lang="it-IT" sz="1400" dirty="0" smtClean="0">
                <a:latin typeface="Tahoma" pitchFamily="34" charset="0"/>
                <a:cs typeface="Tahoma" pitchFamily="34" charset="0"/>
              </a:rPr>
              <a:t>Anche se il controllo del tronco diventa ottimo la necessità di altri provvedimenti resta (vale anche per i non disabili, quando la postura seduta è postura frequente di lavoro).</a:t>
            </a:r>
          </a:p>
          <a:p>
            <a:pPr eaLnBrk="1" hangingPunct="1"/>
            <a:r>
              <a:rPr lang="it-IT" sz="1400" dirty="0" smtClean="0">
                <a:latin typeface="Tahoma" pitchFamily="34" charset="0"/>
                <a:cs typeface="Tahoma" pitchFamily="34" charset="0"/>
              </a:rPr>
              <a:t>rieducazione posturale sì, ma come istruzioni al posizionamento e all’igiene posturale - </a:t>
            </a:r>
            <a:r>
              <a:rPr lang="it-IT" sz="1400" i="1" dirty="0" smtClean="0">
                <a:latin typeface="Tahoma" pitchFamily="34" charset="0"/>
                <a:cs typeface="Tahoma" pitchFamily="34" charset="0"/>
              </a:rPr>
              <a:t>attenzione alle posture asimmetriche abituali </a:t>
            </a:r>
            <a:r>
              <a:rPr lang="it-IT" sz="1400" dirty="0" smtClean="0">
                <a:latin typeface="Tahoma" pitchFamily="34" charset="0"/>
                <a:cs typeface="Tahoma" pitchFamily="34" charset="0"/>
              </a:rPr>
              <a:t>- e informazioni sul che fare - </a:t>
            </a:r>
            <a:r>
              <a:rPr lang="it-IT" sz="1400" i="1" dirty="0" smtClean="0">
                <a:latin typeface="Tahoma" pitchFamily="34" charset="0"/>
                <a:cs typeface="Tahoma" pitchFamily="34" charset="0"/>
              </a:rPr>
              <a:t>cioè indicazione a non rassegnarsi facilmente </a:t>
            </a:r>
            <a:r>
              <a:rPr lang="it-IT" sz="1400" dirty="0" smtClean="0">
                <a:latin typeface="Tahoma" pitchFamily="34" charset="0"/>
                <a:cs typeface="Tahoma" pitchFamily="34" charset="0"/>
              </a:rPr>
              <a:t>- in caso di problemi. È più un’educazione posturale che una rieducazione motoria.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8DC848E1-D42B-498B-8848-2626E3A8B050}" type="datetime1">
              <a:rPr lang="it-IT" smtClean="0">
                <a:latin typeface="Arial" charset="0"/>
              </a:rPr>
              <a:pPr/>
              <a:t>02/03/2016</a:t>
            </a:fld>
            <a:endParaRPr lang="it-IT" smtClean="0">
              <a:latin typeface="Arial" charset="0"/>
            </a:endParaRPr>
          </a:p>
        </p:txBody>
      </p:sp>
      <p:sp>
        <p:nvSpPr>
          <p:cNvPr id="163843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it-IT" smtClean="0">
                <a:latin typeface="Arial" charset="0"/>
              </a:rPr>
              <a:t>postura generale</a:t>
            </a:r>
          </a:p>
        </p:txBody>
      </p:sp>
      <p:sp>
        <p:nvSpPr>
          <p:cNvPr id="16384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720B4C7-B9BF-458A-B747-584F34299E9A}" type="slidenum">
              <a:rPr lang="it-IT" smtClean="0">
                <a:latin typeface="Arial" charset="0"/>
              </a:rPr>
              <a:pPr/>
              <a:t>19</a:t>
            </a:fld>
            <a:endParaRPr lang="it-IT" smtClean="0">
              <a:latin typeface="Arial" charset="0"/>
            </a:endParaRPr>
          </a:p>
        </p:txBody>
      </p:sp>
      <p:sp>
        <p:nvSpPr>
          <p:cNvPr id="16384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630613" y="455613"/>
            <a:ext cx="2333625" cy="1751012"/>
          </a:xfrm>
          <a:ln/>
        </p:spPr>
      </p:sp>
      <p:sp>
        <p:nvSpPr>
          <p:cNvPr id="16384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02325" y="2540732"/>
            <a:ext cx="7710423" cy="3681802"/>
          </a:xfrm>
          <a:noFill/>
          <a:ln/>
        </p:spPr>
        <p:txBody>
          <a:bodyPr/>
          <a:lstStyle/>
          <a:p>
            <a:pPr eaLnBrk="1" hangingPunct="1">
              <a:lnSpc>
                <a:spcPct val="120000"/>
              </a:lnSpc>
            </a:pPr>
            <a:r>
              <a:rPr lang="it-IT" sz="1400" dirty="0" smtClean="0">
                <a:latin typeface="Arial" charset="0"/>
              </a:rPr>
              <a:t>Adatto </a:t>
            </a:r>
            <a:r>
              <a:rPr lang="it-IT" sz="1400" dirty="0" smtClean="0">
                <a:latin typeface="Arial" charset="0"/>
                <a:cs typeface="Arial" charset="0"/>
              </a:rPr>
              <a:t>≠ buono</a:t>
            </a:r>
          </a:p>
          <a:p>
            <a:pPr eaLnBrk="1" hangingPunct="1">
              <a:lnSpc>
                <a:spcPct val="120000"/>
              </a:lnSpc>
            </a:pPr>
            <a:r>
              <a:rPr lang="it-IT" sz="1400" dirty="0" err="1" smtClean="0">
                <a:latin typeface="Arial" charset="0"/>
                <a:cs typeface="Arial" charset="0"/>
              </a:rPr>
              <a:t>Sdp</a:t>
            </a:r>
            <a:r>
              <a:rPr lang="it-IT" sz="1400" dirty="0" smtClean="0">
                <a:latin typeface="Arial" charset="0"/>
                <a:cs typeface="Arial" charset="0"/>
              </a:rPr>
              <a:t> + istruzioni, anzi addestramento all’uso </a:t>
            </a:r>
          </a:p>
          <a:p>
            <a:pPr eaLnBrk="1" hangingPunct="1">
              <a:lnSpc>
                <a:spcPct val="120000"/>
              </a:lnSpc>
            </a:pPr>
            <a:r>
              <a:rPr lang="it-IT" sz="1400" dirty="0" smtClean="0">
                <a:latin typeface="Arial" charset="0"/>
              </a:rPr>
              <a:t>Il sistema di postura non è solo parte di un sistema per la mobilità, ma uno strumento che ottimizza l’intero spettro delle abilità del bambino e la sua autostima. </a:t>
            </a:r>
          </a:p>
          <a:p>
            <a:pPr eaLnBrk="1" hangingPunct="1">
              <a:lnSpc>
                <a:spcPct val="120000"/>
              </a:lnSpc>
            </a:pPr>
            <a:r>
              <a:rPr lang="it-IT" sz="1400" dirty="0" smtClean="0">
                <a:latin typeface="Arial" charset="0"/>
                <a:cs typeface="Arial" charset="0"/>
              </a:rPr>
              <a:t>il sistema di postura </a:t>
            </a:r>
            <a:r>
              <a:rPr lang="it-IT" sz="1400" dirty="0" smtClean="0">
                <a:latin typeface="Comic Sans MS" pitchFamily="66" charset="0"/>
                <a:cs typeface="Arial" charset="0"/>
              </a:rPr>
              <a:t>è</a:t>
            </a:r>
            <a:r>
              <a:rPr lang="it-IT" sz="1400" dirty="0" smtClean="0">
                <a:latin typeface="Arial" charset="0"/>
                <a:cs typeface="Arial" charset="0"/>
              </a:rPr>
              <a:t> </a:t>
            </a:r>
            <a:r>
              <a:rPr lang="it-IT" sz="1400" b="1" i="1" dirty="0" smtClean="0">
                <a:latin typeface="Arial" charset="0"/>
                <a:cs typeface="Arial" charset="0"/>
              </a:rPr>
              <a:t>uno </a:t>
            </a:r>
            <a:r>
              <a:rPr lang="it-IT" sz="1400" dirty="0" smtClean="0">
                <a:latin typeface="Arial" charset="0"/>
                <a:cs typeface="Arial" charset="0"/>
              </a:rPr>
              <a:t>strumento prezioso per dare una buona postura seduta, ma non sempre da solo basta. Gli altri sono aggiuntivi, non alternativi!</a:t>
            </a:r>
          </a:p>
          <a:p>
            <a:pPr eaLnBrk="1" hangingPunct="1">
              <a:lnSpc>
                <a:spcPct val="120000"/>
              </a:lnSpc>
            </a:pPr>
            <a:r>
              <a:rPr lang="it-IT" sz="1400" dirty="0" smtClean="0">
                <a:latin typeface="Arial" charset="0"/>
                <a:cs typeface="Arial" charset="0"/>
              </a:rPr>
              <a:t>Equivoci (evitiamo di acquisire e trasmettere idee false o di dare per certo ciò che non lo è):</a:t>
            </a:r>
          </a:p>
          <a:p>
            <a:pPr marL="82550" indent="-82550" eaLnBrk="1" hangingPunct="1">
              <a:lnSpc>
                <a:spcPct val="120000"/>
              </a:lnSpc>
              <a:buFont typeface="Arial" pitchFamily="34" charset="0"/>
              <a:buChar char="•"/>
            </a:pPr>
            <a:r>
              <a:rPr lang="it-IT" sz="1400" dirty="0" smtClean="0">
                <a:latin typeface="Arial" charset="0"/>
                <a:cs typeface="Arial" charset="0"/>
              </a:rPr>
              <a:t>Non pretendiamo che prevenga una lussazione di anca, o che corregga una scoliosi, o che sorregga un tronco che si accascia senza sostegno alcuno, o che azzeri una spasticità devastante, o che sia tutto quello che ci vuole per prevenire UDP.</a:t>
            </a:r>
          </a:p>
          <a:p>
            <a:pPr marL="82550" indent="-82550" eaLnBrk="1" hangingPunct="1">
              <a:lnSpc>
                <a:spcPct val="120000"/>
              </a:lnSpc>
              <a:buFont typeface="Arial" pitchFamily="34" charset="0"/>
              <a:buChar char="•"/>
            </a:pPr>
            <a:r>
              <a:rPr lang="it-IT" sz="1400" dirty="0" smtClean="0">
                <a:latin typeface="Arial" charset="0"/>
                <a:cs typeface="Arial" charset="0"/>
              </a:rPr>
              <a:t>Non pensiamo che busto o chirurgia rendano inutile provvedere al SDP</a:t>
            </a:r>
          </a:p>
          <a:p>
            <a:pPr eaLnBrk="1" hangingPunct="1">
              <a:lnSpc>
                <a:spcPct val="120000"/>
              </a:lnSpc>
            </a:pPr>
            <a:r>
              <a:rPr lang="it-IT" sz="1400" dirty="0" smtClean="0">
                <a:latin typeface="Arial" charset="0"/>
                <a:cs typeface="Arial" charset="0"/>
              </a:rPr>
              <a:t>Durante la giornata </a:t>
            </a:r>
            <a:r>
              <a:rPr lang="it-IT" sz="1400" dirty="0" smtClean="0">
                <a:latin typeface="Comic Sans MS" pitchFamily="66" charset="0"/>
                <a:cs typeface="Arial" charset="0"/>
              </a:rPr>
              <a:t>è</a:t>
            </a:r>
            <a:r>
              <a:rPr lang="it-IT" sz="1400" dirty="0" smtClean="0">
                <a:latin typeface="Arial" charset="0"/>
                <a:cs typeface="Arial" charset="0"/>
              </a:rPr>
              <a:t>  necessario assumere delle posture alternative a quella seduta.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7ABA0D12-ECFF-42C1-9F46-C9B538E95457}" type="datetime1">
              <a:rPr lang="it-IT" smtClean="0"/>
              <a:pPr/>
              <a:t>02/03/2016</a:t>
            </a:fld>
            <a:endParaRPr lang="it-IT" smtClean="0"/>
          </a:p>
        </p:txBody>
      </p:sp>
      <p:sp>
        <p:nvSpPr>
          <p:cNvPr id="152579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it-IT" smtClean="0"/>
              <a:t>postura generale</a:t>
            </a:r>
          </a:p>
        </p:txBody>
      </p:sp>
      <p:sp>
        <p:nvSpPr>
          <p:cNvPr id="15258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49E5916-C8B8-4207-A81A-B70591864CAA}" type="slidenum">
              <a:rPr lang="it-IT" smtClean="0"/>
              <a:pPr/>
              <a:t>2</a:t>
            </a:fld>
            <a:endParaRPr lang="it-IT" smtClean="0"/>
          </a:p>
        </p:txBody>
      </p:sp>
      <p:sp>
        <p:nvSpPr>
          <p:cNvPr id="15258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08338" y="804863"/>
            <a:ext cx="2586037" cy="1938337"/>
          </a:xfrm>
          <a:ln/>
        </p:spPr>
      </p:sp>
      <p:sp>
        <p:nvSpPr>
          <p:cNvPr id="15258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23129" y="3224760"/>
            <a:ext cx="7277206" cy="3054336"/>
          </a:xfrm>
          <a:noFill/>
          <a:ln/>
        </p:spPr>
        <p:txBody>
          <a:bodyPr/>
          <a:lstStyle/>
          <a:p>
            <a:pPr eaLnBrk="1" hangingPunct="1"/>
            <a:r>
              <a:rPr lang="it-IT" dirty="0" smtClean="0"/>
              <a:t>Cosa mettiamo di buono nella loro vita se gli diamo una postura migliore? </a:t>
            </a:r>
          </a:p>
          <a:p>
            <a:pPr eaLnBrk="1" hangingPunct="1"/>
            <a:r>
              <a:rPr lang="it-IT" dirty="0" smtClean="0"/>
              <a:t>Cioè se passiamo “da così … a così”? Li facciamo stare meglio, e per un bel po’ di tempo. Vediamo di precisare un po’ cosa vuol dire “stare meglio” e poi in che modi si ottiene 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4610E754-EAAC-4EF3-98A4-471F2DD6B5C0}" type="datetime1">
              <a:rPr lang="it-IT" smtClean="0">
                <a:latin typeface="Arial" charset="0"/>
              </a:rPr>
              <a:pPr/>
              <a:t>02/03/2016</a:t>
            </a:fld>
            <a:endParaRPr lang="it-IT" smtClean="0">
              <a:latin typeface="Arial" charset="0"/>
            </a:endParaRPr>
          </a:p>
        </p:txBody>
      </p:sp>
      <p:sp>
        <p:nvSpPr>
          <p:cNvPr id="164867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it-IT" smtClean="0">
                <a:latin typeface="Arial" charset="0"/>
              </a:rPr>
              <a:t>postura generale</a:t>
            </a:r>
          </a:p>
        </p:txBody>
      </p:sp>
      <p:sp>
        <p:nvSpPr>
          <p:cNvPr id="16486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9866A9F-C8A5-475D-B027-9FA0F9228D06}" type="slidenum">
              <a:rPr lang="it-IT" smtClean="0">
                <a:latin typeface="Arial" charset="0"/>
              </a:rPr>
              <a:pPr/>
              <a:t>20</a:t>
            </a:fld>
            <a:endParaRPr lang="it-IT" smtClean="0">
              <a:latin typeface="Arial" charset="0"/>
            </a:endParaRPr>
          </a:p>
        </p:txBody>
      </p:sp>
      <p:sp>
        <p:nvSpPr>
          <p:cNvPr id="16486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552825" y="804863"/>
            <a:ext cx="2117725" cy="1589087"/>
          </a:xfrm>
          <a:ln/>
        </p:spPr>
      </p:sp>
      <p:sp>
        <p:nvSpPr>
          <p:cNvPr id="16487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28643" y="3073149"/>
            <a:ext cx="6459440" cy="2938138"/>
          </a:xfrm>
          <a:noFill/>
          <a:ln/>
        </p:spPr>
        <p:txBody>
          <a:bodyPr/>
          <a:lstStyle/>
          <a:p>
            <a:pPr eaLnBrk="1" hangingPunct="1">
              <a:lnSpc>
                <a:spcPct val="120000"/>
              </a:lnSpc>
            </a:pPr>
            <a:r>
              <a:rPr lang="it-IT" sz="1400" dirty="0" smtClean="0">
                <a:latin typeface="Arial" charset="0"/>
                <a:cs typeface="Times New Roman" pitchFamily="18" charset="0"/>
              </a:rPr>
              <a:t>Abbiamo visto che una buona postura seduta </a:t>
            </a:r>
            <a:r>
              <a:rPr lang="it-IT" sz="1400" dirty="0" smtClean="0">
                <a:latin typeface="Comic Sans MS" pitchFamily="66" charset="0"/>
                <a:cs typeface="Times New Roman" pitchFamily="18" charset="0"/>
              </a:rPr>
              <a:t>è</a:t>
            </a:r>
            <a:r>
              <a:rPr lang="it-IT" sz="1400" dirty="0" smtClean="0">
                <a:latin typeface="Arial" charset="0"/>
                <a:cs typeface="Times New Roman" pitchFamily="18" charset="0"/>
              </a:rPr>
              <a:t> importante per diversi aspetti. Abbiamo visto che il sistema di postura </a:t>
            </a:r>
            <a:r>
              <a:rPr lang="it-IT" sz="1400" dirty="0" smtClean="0">
                <a:latin typeface="Comic Sans MS" pitchFamily="66" charset="0"/>
                <a:cs typeface="Times New Roman" pitchFamily="18" charset="0"/>
              </a:rPr>
              <a:t>è</a:t>
            </a:r>
            <a:r>
              <a:rPr lang="it-IT" sz="1400" dirty="0" smtClean="0">
                <a:latin typeface="Arial" charset="0"/>
                <a:cs typeface="Times New Roman" pitchFamily="18" charset="0"/>
              </a:rPr>
              <a:t> fondamentale per conseguirla. Adesso ci poniamo un</a:t>
            </a:r>
            <a:r>
              <a:rPr lang="it-IT" sz="1400" dirty="0" smtClean="0">
                <a:latin typeface="Comic Sans MS" pitchFamily="66" charset="0"/>
                <a:cs typeface="Times New Roman" pitchFamily="18" charset="0"/>
              </a:rPr>
              <a:t>’</a:t>
            </a:r>
            <a:r>
              <a:rPr lang="it-IT" sz="1400" dirty="0" smtClean="0">
                <a:latin typeface="Arial" charset="0"/>
                <a:cs typeface="Times New Roman" pitchFamily="18" charset="0"/>
              </a:rPr>
              <a:t>altra domanda di base: cosa deve dare un buon sistema per conseguire i benefici di cui abbiamo parlato? Come deve far sentire l</a:t>
            </a:r>
            <a:r>
              <a:rPr lang="it-IT" sz="1400" dirty="0" smtClean="0">
                <a:latin typeface="Comic Sans MS" pitchFamily="66" charset="0"/>
                <a:cs typeface="Times New Roman" pitchFamily="18" charset="0"/>
              </a:rPr>
              <a:t>’</a:t>
            </a:r>
            <a:r>
              <a:rPr lang="it-IT" sz="1400" dirty="0" smtClean="0">
                <a:latin typeface="Arial" charset="0"/>
                <a:cs typeface="Times New Roman" pitchFamily="18" charset="0"/>
              </a:rPr>
              <a:t>utente?</a:t>
            </a:r>
          </a:p>
          <a:p>
            <a:pPr eaLnBrk="1" hangingPunct="1">
              <a:lnSpc>
                <a:spcPct val="110000"/>
              </a:lnSpc>
            </a:pPr>
            <a:endParaRPr lang="it-IT" sz="1400" dirty="0" smtClean="0">
              <a:latin typeface="Arial" charset="0"/>
            </a:endParaRPr>
          </a:p>
          <a:p>
            <a:pPr eaLnBrk="1" hangingPunct="1">
              <a:lnSpc>
                <a:spcPct val="110000"/>
              </a:lnSpc>
            </a:pPr>
            <a:r>
              <a:rPr lang="it-IT" sz="1400" dirty="0" smtClean="0">
                <a:latin typeface="Arial" charset="0"/>
              </a:rPr>
              <a:t>(L’amico ci suggerisce una dote importantissima che il sistema di postura deve avere, permettere una stazione seduta comoda.)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1AC08E00-608A-4714-877A-848779594B56}" type="datetime1">
              <a:rPr lang="it-IT" smtClean="0"/>
              <a:pPr/>
              <a:t>02/03/2016</a:t>
            </a:fld>
            <a:endParaRPr lang="it-IT" smtClean="0"/>
          </a:p>
        </p:txBody>
      </p:sp>
      <p:sp>
        <p:nvSpPr>
          <p:cNvPr id="173059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it-IT" smtClean="0"/>
              <a:t>postura generale</a:t>
            </a:r>
          </a:p>
        </p:txBody>
      </p:sp>
      <p:sp>
        <p:nvSpPr>
          <p:cNvPr id="17306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6F48B36-53B1-425E-8DD1-90EB42E52286}" type="slidenum">
              <a:rPr lang="it-IT" smtClean="0"/>
              <a:pPr/>
              <a:t>21</a:t>
            </a:fld>
            <a:endParaRPr lang="it-IT" smtClean="0"/>
          </a:p>
        </p:txBody>
      </p:sp>
      <p:sp>
        <p:nvSpPr>
          <p:cNvPr id="17306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475038" y="555625"/>
            <a:ext cx="2454275" cy="1841500"/>
          </a:xfrm>
          <a:solidFill>
            <a:srgbClr val="FFFFFF"/>
          </a:solidFill>
          <a:ln/>
        </p:spPr>
      </p:sp>
      <p:sp>
        <p:nvSpPr>
          <p:cNvPr id="17306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02324" y="2673995"/>
            <a:ext cx="7277206" cy="3499225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it-IT" sz="1400" dirty="0" smtClean="0"/>
              <a:t>Su cosa ci dobbiamo basare per capire se va bene o no?</a:t>
            </a:r>
          </a:p>
          <a:p>
            <a:pPr eaLnBrk="1" hangingPunct="1"/>
            <a:r>
              <a:rPr lang="it-IT" sz="1400" dirty="0" smtClean="0"/>
              <a:t>Quando l’utente è capace di darci indicazioni attendibili sul suo gradimento, mi ci affido senz’altro. È il miglior rilevatore di efficacia, non è solo un indicatore fra altri, di pari importanza. </a:t>
            </a:r>
          </a:p>
          <a:p>
            <a:pPr eaLnBrk="1" hangingPunct="1"/>
            <a:r>
              <a:rPr lang="it-IT" sz="1400" dirty="0" smtClean="0"/>
              <a:t>Ma quando l’utente non è capace di darci un feedback? Propongo (che ne dite?) qualche altra via per arrivare alle stesse informazioni:</a:t>
            </a:r>
          </a:p>
          <a:p>
            <a:pPr eaLnBrk="1" hangingPunct="1">
              <a:buFontTx/>
              <a:buChar char="•"/>
            </a:pPr>
            <a:r>
              <a:rPr lang="it-IT" sz="1400" dirty="0" smtClean="0"/>
              <a:t>Chiediamo ai caregiver più assidui come si trova, secondo loro</a:t>
            </a:r>
          </a:p>
          <a:p>
            <a:pPr eaLnBrk="1" hangingPunct="1">
              <a:buFontTx/>
              <a:buChar char="•"/>
            </a:pPr>
            <a:r>
              <a:rPr lang="it-IT" sz="1400" dirty="0" smtClean="0"/>
              <a:t>Vediamo se passa più tempo senza manifestazioni di disagio (respiro? Sudorazione? Agitazione? Ipertono? Cambiamenti di comportamento?)</a:t>
            </a:r>
          </a:p>
          <a:p>
            <a:pPr eaLnBrk="1" hangingPunct="1">
              <a:buFontTx/>
              <a:buChar char="•"/>
            </a:pPr>
            <a:r>
              <a:rPr lang="it-IT" sz="1400" dirty="0" smtClean="0"/>
              <a:t>Come deglutisce? Come digerisce?</a:t>
            </a:r>
          </a:p>
          <a:p>
            <a:pPr eaLnBrk="1" hangingPunct="1">
              <a:buFontTx/>
              <a:buChar char="•"/>
            </a:pPr>
            <a:r>
              <a:rPr lang="it-IT" sz="1400" dirty="0" smtClean="0"/>
              <a:t>Misuriamo la saturazione di O</a:t>
            </a:r>
            <a:r>
              <a:rPr lang="it-IT" sz="1400" baseline="-25000" dirty="0" smtClean="0"/>
              <a:t>2</a:t>
            </a:r>
            <a:r>
              <a:rPr lang="it-IT" sz="1400" dirty="0" smtClean="0"/>
              <a:t>? </a:t>
            </a:r>
          </a:p>
          <a:p>
            <a:pPr eaLnBrk="1" hangingPunct="1">
              <a:buFontTx/>
              <a:buChar char="•"/>
            </a:pPr>
            <a:r>
              <a:rPr lang="it-IT" sz="1400" dirty="0" smtClean="0"/>
              <a:t>… avete altro da suggerire? In che altro modo il suo organismo ci può dire “come va”?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6003681" y="4950171"/>
            <a:ext cx="3711392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it-IT" sz="1600" b="0" dirty="0" smtClean="0"/>
              <a:t>C’è anche una scala del dolore per non-verbali</a:t>
            </a:r>
            <a:endParaRPr lang="it-IT" sz="1600" b="0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504056" y="585763"/>
            <a:ext cx="2369443" cy="1015663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r>
              <a:rPr lang="it-IT" sz="1200" b="0" dirty="0" smtClean="0"/>
              <a:t>Un conto è cambiare posizione ogni tanto per variare pressioni e tensioni, un conto è lottare costantemente per stare in una postura funzionale!</a:t>
            </a:r>
            <a:endParaRPr lang="it-IT" sz="1200" b="0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34EB85B1-EA3F-4BC3-8E5B-C61E3C467D49}" type="datetime1">
              <a:rPr lang="it-IT" smtClean="0">
                <a:latin typeface="Arial" charset="0"/>
              </a:rPr>
              <a:pPr/>
              <a:t>02/03/2016</a:t>
            </a:fld>
            <a:endParaRPr lang="it-IT" smtClean="0">
              <a:latin typeface="Arial" charset="0"/>
            </a:endParaRPr>
          </a:p>
        </p:txBody>
      </p:sp>
      <p:sp>
        <p:nvSpPr>
          <p:cNvPr id="168963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it-IT" smtClean="0">
                <a:latin typeface="Arial" charset="0"/>
              </a:rPr>
              <a:t>postura generale</a:t>
            </a:r>
          </a:p>
        </p:txBody>
      </p:sp>
      <p:sp>
        <p:nvSpPr>
          <p:cNvPr id="16896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3DFCC8C-922F-4589-A6E1-017B4B1600D7}" type="slidenum">
              <a:rPr lang="it-IT" smtClean="0">
                <a:latin typeface="Arial" charset="0"/>
              </a:rPr>
              <a:pPr/>
              <a:t>22</a:t>
            </a:fld>
            <a:endParaRPr lang="it-IT" smtClean="0">
              <a:latin typeface="Arial" charset="0"/>
            </a:endParaRPr>
          </a:p>
        </p:txBody>
      </p:sp>
      <p:sp>
        <p:nvSpPr>
          <p:cNvPr id="16896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633788" y="989013"/>
            <a:ext cx="2208212" cy="1655762"/>
          </a:xfrm>
          <a:ln/>
        </p:spPr>
      </p:sp>
      <p:sp>
        <p:nvSpPr>
          <p:cNvPr id="16896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35713" y="3223653"/>
            <a:ext cx="6451866" cy="3054336"/>
          </a:xfrm>
          <a:noFill/>
          <a:ln/>
        </p:spPr>
        <p:txBody>
          <a:bodyPr lIns="90362" tIns="45181" rIns="90362" bIns="45181"/>
          <a:lstStyle/>
          <a:p>
            <a:pPr algn="ctr" eaLnBrk="1" hangingPunct="1"/>
            <a:r>
              <a:rPr lang="it-IT" sz="1600" dirty="0" smtClean="0">
                <a:latin typeface="Arial" charset="0"/>
              </a:rPr>
              <a:t>Un’idea visiva globale di cosa vuol dire “più stabile</a:t>
            </a:r>
            <a:endParaRPr lang="en-US" b="1" dirty="0" smtClean="0">
              <a:latin typeface="Arial" charset="0"/>
            </a:endParaRPr>
          </a:p>
          <a:p>
            <a:pPr eaLnBrk="1" hangingPunct="1"/>
            <a:endParaRPr lang="it-IT" sz="1400" dirty="0" smtClean="0">
              <a:latin typeface="Arial" charset="0"/>
            </a:endParaRPr>
          </a:p>
          <a:p>
            <a:pPr eaLnBrk="1" hangingPunct="1"/>
            <a:r>
              <a:rPr lang="it-IT" sz="1400" dirty="0" smtClean="0">
                <a:latin typeface="Arial" charset="0"/>
              </a:rPr>
              <a:t>Notare la differenza in tono, evidente specialmente nelle braccia</a:t>
            </a:r>
          </a:p>
          <a:p>
            <a:pPr eaLnBrk="1" hangingPunct="1"/>
            <a:r>
              <a:rPr lang="it-IT" sz="1400" dirty="0" smtClean="0">
                <a:latin typeface="Arial" charset="0"/>
              </a:rPr>
              <a:t>Senza sostegni laterali del tronco e i sostegni laterali e anteriori del bacino (tali sono i sostegni alle ginocchia) non riusciva assolutamente a guidare la carrozzina. E non riusciva più a recuperare</a:t>
            </a:r>
            <a:r>
              <a:rPr lang="it-IT" sz="1400" baseline="0" dirty="0" smtClean="0">
                <a:latin typeface="Arial" charset="0"/>
              </a:rPr>
              <a:t> la posizione dopo un movimento incontrollato.</a:t>
            </a:r>
            <a:endParaRPr lang="it-IT" sz="1400" dirty="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4041775" y="933450"/>
            <a:ext cx="2359025" cy="1770063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>
          <a:xfrm>
            <a:off x="1627494" y="3223653"/>
            <a:ext cx="6451866" cy="3054336"/>
          </a:xfrm>
        </p:spPr>
        <p:txBody>
          <a:bodyPr>
            <a:normAutofit/>
          </a:bodyPr>
          <a:lstStyle/>
          <a:p>
            <a:r>
              <a:rPr lang="it-IT" sz="1400" dirty="0" smtClean="0"/>
              <a:t>Qualcuno potrebbe pensare che stabilizzare possa impedire la mobilità: non dovrebbe essere così, una buona stabilizzazione non </a:t>
            </a:r>
            <a:r>
              <a:rPr lang="it-IT" sz="1400" baseline="0" dirty="0" smtClean="0"/>
              <a:t>ostacola i movimenti funzionali possibili!</a:t>
            </a:r>
          </a:p>
          <a:p>
            <a:r>
              <a:rPr lang="it-IT" sz="1400" dirty="0" smtClean="0"/>
              <a:t>Stabilizzare vuol dire semplicemente evitare che avvengano movimenti dannosi per la sicurezza e la funzionalità, o che richiedono lavoro inutile per essere controllati. </a:t>
            </a:r>
            <a:endParaRPr lang="it-IT" sz="14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92C000-3295-44D0-8E2F-5DB12BC89D2F}" type="slidenum">
              <a:rPr lang="it-IT" smtClean="0"/>
              <a:pPr/>
              <a:t>23</a:t>
            </a:fld>
            <a:endParaRPr lang="it-IT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11D44DBC-4BEA-47DB-9A26-F42836E75DC4}" type="datetime1">
              <a:rPr lang="it-IT" smtClean="0">
                <a:latin typeface="Arial" charset="0"/>
              </a:rPr>
              <a:pPr/>
              <a:t>02/03/2016</a:t>
            </a:fld>
            <a:endParaRPr lang="it-IT" smtClean="0">
              <a:latin typeface="Arial" charset="0"/>
            </a:endParaRPr>
          </a:p>
        </p:txBody>
      </p:sp>
      <p:sp>
        <p:nvSpPr>
          <p:cNvPr id="178179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it-IT" smtClean="0">
                <a:latin typeface="Arial" charset="0"/>
              </a:rPr>
              <a:t>postura generale</a:t>
            </a:r>
          </a:p>
        </p:txBody>
      </p:sp>
      <p:sp>
        <p:nvSpPr>
          <p:cNvPr id="17818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007C4D5-8C17-4458-A47A-F42B0042D3C2}" type="slidenum">
              <a:rPr lang="it-IT" smtClean="0">
                <a:latin typeface="Arial" charset="0"/>
              </a:rPr>
              <a:pPr/>
              <a:t>24</a:t>
            </a:fld>
            <a:endParaRPr lang="it-IT" smtClean="0">
              <a:latin typeface="Arial" charset="0"/>
            </a:endParaRPr>
          </a:p>
        </p:txBody>
      </p:sp>
      <p:sp>
        <p:nvSpPr>
          <p:cNvPr id="17818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114675" y="668338"/>
            <a:ext cx="2497138" cy="1871662"/>
          </a:xfrm>
          <a:ln/>
        </p:spPr>
      </p:sp>
      <p:sp>
        <p:nvSpPr>
          <p:cNvPr id="17818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2980" y="2995681"/>
            <a:ext cx="6668796" cy="3054336"/>
          </a:xfrm>
          <a:noFill/>
          <a:ln/>
        </p:spPr>
        <p:txBody>
          <a:bodyPr/>
          <a:lstStyle/>
          <a:p>
            <a:pPr eaLnBrk="1" hangingPunct="1">
              <a:lnSpc>
                <a:spcPct val="110000"/>
              </a:lnSpc>
            </a:pPr>
            <a:r>
              <a:rPr lang="it-IT" sz="1400" dirty="0" smtClean="0">
                <a:latin typeface="Arial" charset="0"/>
              </a:rPr>
              <a:t>Scusate l’insistenza, ma è fondamentale. </a:t>
            </a:r>
          </a:p>
          <a:p>
            <a:pPr eaLnBrk="1" hangingPunct="1">
              <a:lnSpc>
                <a:spcPct val="110000"/>
              </a:lnSpc>
            </a:pPr>
            <a:r>
              <a:rPr lang="it-IT" sz="1400" dirty="0" smtClean="0">
                <a:latin typeface="Arial" charset="0"/>
              </a:rPr>
              <a:t>La fretta … </a:t>
            </a:r>
          </a:p>
          <a:p>
            <a:pPr eaLnBrk="1" hangingPunct="1">
              <a:lnSpc>
                <a:spcPct val="110000"/>
              </a:lnSpc>
            </a:pPr>
            <a:r>
              <a:rPr lang="it-IT" sz="1400" dirty="0" smtClean="0">
                <a:latin typeface="Arial" charset="0"/>
              </a:rPr>
              <a:t>Per completezza e per onestà, bisogna dire che una prova </a:t>
            </a:r>
            <a:r>
              <a:rPr lang="it-IT" sz="1400" b="1" u="sng" dirty="0" smtClean="0">
                <a:latin typeface="Arial" charset="0"/>
              </a:rPr>
              <a:t>ben fatta</a:t>
            </a:r>
            <a:r>
              <a:rPr lang="it-IT" sz="1400" dirty="0" smtClean="0">
                <a:latin typeface="Arial" charset="0"/>
              </a:rPr>
              <a:t>, specie se con “casi complessi” (o terapisti incontentabili …), comporta per le officine ortopediche un onere non adeguatamente remunerato, </a:t>
            </a:r>
            <a:r>
              <a:rPr lang="it-IT" sz="1400" u="sng" dirty="0" smtClean="0">
                <a:latin typeface="Arial" charset="0"/>
              </a:rPr>
              <a:t>se lasciamo la prova tutte o prevalentemente sulle loro spalle</a:t>
            </a:r>
            <a:r>
              <a:rPr lang="it-IT" sz="1400" dirty="0" smtClean="0">
                <a:latin typeface="Arial" charset="0"/>
              </a:rPr>
              <a:t>. Mi pare quindi opportuno, anche per un miglior risultato, impostare le prove in modo che ci sia una collaborazione con gli operatori della riabilitazione, una collaborazione in cui </a:t>
            </a:r>
            <a:r>
              <a:rPr lang="it-IT" sz="1400" u="sng" dirty="0" smtClean="0">
                <a:latin typeface="Arial" charset="0"/>
              </a:rPr>
              <a:t>noi insieme a loro</a:t>
            </a:r>
            <a:r>
              <a:rPr lang="it-IT" sz="1400" dirty="0" smtClean="0">
                <a:latin typeface="Arial" charset="0"/>
              </a:rPr>
              <a:t> studiamo le soluzioni da provare, </a:t>
            </a:r>
            <a:r>
              <a:rPr lang="it-IT" sz="1400" u="sng" dirty="0" smtClean="0">
                <a:latin typeface="Arial" charset="0"/>
              </a:rPr>
              <a:t>loro</a:t>
            </a:r>
            <a:r>
              <a:rPr lang="it-IT" sz="1400" dirty="0" smtClean="0">
                <a:latin typeface="Arial" charset="0"/>
              </a:rPr>
              <a:t> le applicano, </a:t>
            </a:r>
            <a:r>
              <a:rPr lang="it-IT" sz="1400" u="sng" dirty="0" smtClean="0">
                <a:latin typeface="Arial" charset="0"/>
              </a:rPr>
              <a:t>noi</a:t>
            </a:r>
            <a:r>
              <a:rPr lang="it-IT" sz="1400" dirty="0" smtClean="0">
                <a:latin typeface="Arial" charset="0"/>
              </a:rPr>
              <a:t> ci mettiamo il tempo per valutarle e possibilmente la capacità di apportare le modifiche utili, o almeno di segnalarne la necessità ai tecnici.</a:t>
            </a:r>
          </a:p>
        </p:txBody>
      </p:sp>
      <p:sp>
        <p:nvSpPr>
          <p:cNvPr id="178183" name="Text Box 4"/>
          <p:cNvSpPr txBox="1">
            <a:spLocks noChangeArrowheads="1"/>
          </p:cNvSpPr>
          <p:nvPr/>
        </p:nvSpPr>
        <p:spPr bwMode="auto">
          <a:xfrm>
            <a:off x="273356" y="4265005"/>
            <a:ext cx="124962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200"/>
              <a:t>Chi ci lavora?</a:t>
            </a: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6138473D-309A-494C-A4BB-4EA9F4A97545}" type="datetime1">
              <a:rPr lang="it-IT" smtClean="0"/>
              <a:pPr/>
              <a:t>02/03/2016</a:t>
            </a:fld>
            <a:endParaRPr lang="it-IT" smtClean="0"/>
          </a:p>
        </p:txBody>
      </p:sp>
      <p:sp>
        <p:nvSpPr>
          <p:cNvPr id="174083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it-IT" smtClean="0"/>
              <a:t>postura generale</a:t>
            </a:r>
          </a:p>
        </p:txBody>
      </p:sp>
      <p:sp>
        <p:nvSpPr>
          <p:cNvPr id="17408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5102778-D12A-4773-97DA-1D0C237AAA88}" type="slidenum">
              <a:rPr lang="it-IT" smtClean="0"/>
              <a:pPr/>
              <a:t>25</a:t>
            </a:fld>
            <a:endParaRPr lang="it-IT" smtClean="0"/>
          </a:p>
        </p:txBody>
      </p:sp>
      <p:sp>
        <p:nvSpPr>
          <p:cNvPr id="17408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17963" y="954088"/>
            <a:ext cx="2205037" cy="1652587"/>
          </a:xfrm>
          <a:ln/>
        </p:spPr>
      </p:sp>
      <p:sp>
        <p:nvSpPr>
          <p:cNvPr id="17408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it-IT" smtClean="0"/>
              <a:t>Cosa stanno provando?</a:t>
            </a:r>
          </a:p>
          <a:p>
            <a:pPr eaLnBrk="1" hangingPunct="1"/>
            <a:endParaRPr lang="it-IT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127C4A89-074F-41E0-B12B-C5196566C3EE}" type="datetime1">
              <a:rPr lang="it-IT" smtClean="0"/>
              <a:pPr/>
              <a:t>02/03/2016</a:t>
            </a:fld>
            <a:endParaRPr lang="it-IT" smtClean="0"/>
          </a:p>
        </p:txBody>
      </p:sp>
      <p:sp>
        <p:nvSpPr>
          <p:cNvPr id="175107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it-IT" smtClean="0"/>
              <a:t>postura generale</a:t>
            </a:r>
          </a:p>
        </p:txBody>
      </p:sp>
      <p:sp>
        <p:nvSpPr>
          <p:cNvPr id="17510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47F09BD-4BE7-412A-A029-3292FF42AD78}" type="slidenum">
              <a:rPr lang="it-IT" smtClean="0"/>
              <a:pPr/>
              <a:t>26</a:t>
            </a:fld>
            <a:endParaRPr lang="it-IT" smtClean="0"/>
          </a:p>
        </p:txBody>
      </p:sp>
      <p:sp>
        <p:nvSpPr>
          <p:cNvPr id="17510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702050" y="455613"/>
            <a:ext cx="2320925" cy="1739900"/>
          </a:xfrm>
          <a:ln/>
        </p:spPr>
      </p:sp>
      <p:sp>
        <p:nvSpPr>
          <p:cNvPr id="17511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721100" y="614363"/>
            <a:ext cx="2492375" cy="18700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3" name="Segnaposto note 2"/>
          <p:cNvSpPr>
            <a:spLocks noGrp="1"/>
          </p:cNvSpPr>
          <p:nvPr>
            <p:ph type="body" idx="1"/>
          </p:nvPr>
        </p:nvSpPr>
        <p:spPr bwMode="auto">
          <a:xfrm>
            <a:off x="265316" y="2538780"/>
            <a:ext cx="9466212" cy="3920102"/>
          </a:xfrm>
          <a:noFill/>
        </p:spPr>
        <p:txBody>
          <a:bodyPr wrap="square" numCol="1" anchor="t" anchorCtr="0" compatLnSpc="1">
            <a:prstTxWarp prst="textNoShape">
              <a:avLst/>
            </a:prstTxWarp>
            <a:normAutofit fontScale="92500"/>
          </a:bodyPr>
          <a:lstStyle/>
          <a:p>
            <a:pPr>
              <a:lnSpc>
                <a:spcPct val="120000"/>
              </a:lnSpc>
            </a:pPr>
            <a:r>
              <a:rPr lang="it-IT" sz="1400" dirty="0" smtClean="0"/>
              <a:t>Da qualche anno in qua, col diffondersi delle ricerche cliniche di tipo qualitativo – in cui si intervistano i soggetti studio per conoscere il loro punto di vista – è emerso un fatto negativo di non poco conto riguardo alla nostra condotta nella scelta della carrozzina. Il fatto, credo già percepito dagli operatori più sensibili, è che spesso gli utenti non si sentono abbastanza ascoltati: </a:t>
            </a:r>
          </a:p>
          <a:p>
            <a:pPr marL="85725" indent="-85725">
              <a:lnSpc>
                <a:spcPct val="120000"/>
              </a:lnSpc>
              <a:buFont typeface="Arial" pitchFamily="34" charset="0"/>
              <a:buChar char="•"/>
            </a:pPr>
            <a:r>
              <a:rPr lang="it-IT" sz="1400" dirty="0" smtClean="0"/>
              <a:t>ne quando pongono obiettivi, </a:t>
            </a:r>
          </a:p>
          <a:p>
            <a:pPr marL="85725" indent="-85725">
              <a:lnSpc>
                <a:spcPct val="120000"/>
              </a:lnSpc>
              <a:buFont typeface="Arial" pitchFamily="34" charset="0"/>
              <a:buChar char="•"/>
            </a:pPr>
            <a:r>
              <a:rPr lang="it-IT" sz="1400" dirty="0" smtClean="0"/>
              <a:t>ne quando presentano problemi, </a:t>
            </a:r>
          </a:p>
          <a:p>
            <a:pPr marL="85725" indent="-85725">
              <a:lnSpc>
                <a:spcPct val="120000"/>
              </a:lnSpc>
              <a:buFont typeface="Arial" pitchFamily="34" charset="0"/>
              <a:buChar char="•"/>
            </a:pPr>
            <a:r>
              <a:rPr lang="it-IT" sz="1400" dirty="0" smtClean="0"/>
              <a:t>ne quando propongono soluzioni, </a:t>
            </a:r>
          </a:p>
          <a:p>
            <a:pPr marL="85725" indent="-85725">
              <a:lnSpc>
                <a:spcPct val="120000"/>
              </a:lnSpc>
              <a:buFont typeface="Arial" pitchFamily="34" charset="0"/>
              <a:buChar char="•"/>
            </a:pPr>
            <a:r>
              <a:rPr lang="it-IT" sz="1400" dirty="0" smtClean="0"/>
              <a:t>ne quando chiedono spiegazioni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</a:pPr>
            <a:r>
              <a:rPr lang="it-IT" sz="1400" dirty="0" smtClean="0"/>
              <a:t>Questo ruolo centrale dell’utente nella scelta è rappresentato in tutte le scale di valutazione dell’outcome, in cui il parere degli utenti non è uno degli indicatori importanti, ma è l’unico indicatore di efficacia.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</a:pPr>
            <a:endParaRPr lang="it-IT" sz="1400" dirty="0" smtClean="0"/>
          </a:p>
          <a:p>
            <a:pPr marL="180975" indent="-180975">
              <a:buFont typeface="Arial" pitchFamily="34" charset="0"/>
              <a:buChar char="•"/>
            </a:pPr>
            <a:r>
              <a:rPr lang="it-IT" sz="1400" dirty="0" err="1" smtClean="0"/>
              <a:t>Wheelchair</a:t>
            </a:r>
            <a:r>
              <a:rPr lang="it-IT" sz="1400" dirty="0" smtClean="0"/>
              <a:t> outcome </a:t>
            </a:r>
            <a:r>
              <a:rPr lang="it-IT" sz="1400" dirty="0" err="1" smtClean="0"/>
              <a:t>measure</a:t>
            </a:r>
            <a:endParaRPr lang="it-IT" sz="1400" dirty="0" smtClean="0"/>
          </a:p>
          <a:p>
            <a:pPr marL="180975" indent="-180975">
              <a:buFont typeface="Arial" pitchFamily="34" charset="0"/>
              <a:buChar char="•"/>
            </a:pPr>
            <a:r>
              <a:rPr lang="it-IT" sz="1400" dirty="0" err="1" smtClean="0"/>
              <a:t>Functioning</a:t>
            </a:r>
            <a:r>
              <a:rPr lang="it-IT" sz="1400" dirty="0" smtClean="0"/>
              <a:t> </a:t>
            </a:r>
            <a:r>
              <a:rPr lang="it-IT" sz="1400" dirty="0" err="1" smtClean="0"/>
              <a:t>everyday</a:t>
            </a:r>
            <a:r>
              <a:rPr lang="it-IT" sz="1400" dirty="0" smtClean="0"/>
              <a:t> </a:t>
            </a:r>
            <a:r>
              <a:rPr lang="it-IT" sz="1400" dirty="0" err="1" smtClean="0"/>
              <a:t>with</a:t>
            </a:r>
            <a:r>
              <a:rPr lang="it-IT" sz="1400" dirty="0" smtClean="0"/>
              <a:t> the </a:t>
            </a:r>
            <a:r>
              <a:rPr lang="it-IT" sz="1400" dirty="0" err="1" smtClean="0"/>
              <a:t>wheelchair</a:t>
            </a:r>
            <a:endParaRPr lang="it-IT" sz="1400" dirty="0" smtClean="0"/>
          </a:p>
          <a:p>
            <a:pPr marL="180975" indent="-180975">
              <a:buFont typeface="Arial" pitchFamily="34" charset="0"/>
              <a:buChar char="•"/>
            </a:pPr>
            <a:r>
              <a:rPr lang="it-IT" sz="1400" dirty="0" err="1" smtClean="0"/>
              <a:t>Tool</a:t>
            </a:r>
            <a:r>
              <a:rPr lang="it-IT" sz="1400" dirty="0" smtClean="0"/>
              <a:t> </a:t>
            </a:r>
            <a:r>
              <a:rPr lang="it-IT" sz="1400" dirty="0" err="1" smtClean="0"/>
              <a:t>for</a:t>
            </a:r>
            <a:r>
              <a:rPr lang="it-IT" sz="1400" dirty="0" smtClean="0"/>
              <a:t> </a:t>
            </a:r>
            <a:r>
              <a:rPr lang="it-IT" sz="1400" dirty="0" err="1" smtClean="0"/>
              <a:t>assessing</a:t>
            </a:r>
            <a:r>
              <a:rPr lang="it-IT" sz="1400" dirty="0" smtClean="0"/>
              <a:t> </a:t>
            </a:r>
            <a:r>
              <a:rPr lang="it-IT" sz="1400" dirty="0" err="1" smtClean="0"/>
              <a:t>wheelchair</a:t>
            </a:r>
            <a:r>
              <a:rPr lang="it-IT" sz="1400" dirty="0" smtClean="0"/>
              <a:t> comfort</a:t>
            </a:r>
          </a:p>
          <a:p>
            <a:pPr marL="180975" indent="-180975">
              <a:buFont typeface="Arial" pitchFamily="34" charset="0"/>
              <a:buChar char="•"/>
            </a:pPr>
            <a:r>
              <a:rPr lang="en-US" sz="1400" dirty="0" smtClean="0"/>
              <a:t>Usability Scale for Assistive Technology-</a:t>
            </a:r>
            <a:r>
              <a:rPr lang="it-IT" sz="1400" dirty="0" err="1" smtClean="0"/>
              <a:t>Wheeled</a:t>
            </a:r>
            <a:r>
              <a:rPr lang="it-IT" sz="1400" dirty="0" smtClean="0"/>
              <a:t> </a:t>
            </a:r>
            <a:r>
              <a:rPr lang="it-IT" sz="1400" dirty="0" err="1" smtClean="0"/>
              <a:t>Mobility</a:t>
            </a:r>
            <a:r>
              <a:rPr lang="it-IT" sz="1400" dirty="0" smtClean="0"/>
              <a:t> </a:t>
            </a:r>
          </a:p>
          <a:p>
            <a:pPr marL="85725" indent="-85725">
              <a:lnSpc>
                <a:spcPct val="120000"/>
              </a:lnSpc>
              <a:buFont typeface="Arial" pitchFamily="34" charset="0"/>
              <a:buNone/>
            </a:pPr>
            <a:endParaRPr lang="it-IT" sz="1400" dirty="0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3AAF0F4-28C5-4862-A752-06B6760680A7}" type="slidenum">
              <a:rPr lang="it-IT">
                <a:solidFill>
                  <a:prstClr val="black"/>
                </a:solidFill>
                <a:latin typeface="Times New Roman" pitchFamily="18" charset="0"/>
              </a:rPr>
              <a:pPr>
                <a:defRPr/>
              </a:pPr>
              <a:t>27</a:t>
            </a:fld>
            <a:endParaRPr lang="it-IT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5" name="Segnaposto data 4"/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fld id="{3D2D72EE-BF33-4A5A-B1F3-1D2C67774F6E}" type="datetime1">
              <a:rPr lang="it-IT">
                <a:solidFill>
                  <a:prstClr val="black"/>
                </a:solidFill>
                <a:latin typeface="Times New Roman" pitchFamily="18" charset="0"/>
              </a:rPr>
              <a:pPr>
                <a:defRPr/>
              </a:pPr>
              <a:t>02/03/2016</a:t>
            </a:fld>
            <a:endParaRPr lang="it-IT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it-IT">
                <a:solidFill>
                  <a:prstClr val="black"/>
                </a:solidFill>
                <a:latin typeface="Times New Roman" pitchFamily="18" charset="0"/>
              </a:rPr>
              <a:t>abano 2008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1343777" y="256722"/>
            <a:ext cx="64089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solidFill>
                  <a:prstClr val="black"/>
                </a:solidFill>
                <a:ea typeface="Tahoma" pitchFamily="34" charset="0"/>
                <a:cs typeface="Tahoma" pitchFamily="34" charset="0"/>
              </a:rPr>
              <a:t>Questa e le due seguenti solo se ci sono partecipanti che fanno consulenze</a:t>
            </a: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484563" y="520700"/>
            <a:ext cx="2439987" cy="18288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1" name="Segnaposto note 2"/>
          <p:cNvSpPr>
            <a:spLocks noGrp="1"/>
          </p:cNvSpPr>
          <p:nvPr>
            <p:ph type="body" idx="1"/>
          </p:nvPr>
        </p:nvSpPr>
        <p:spPr bwMode="auto">
          <a:xfrm>
            <a:off x="632224" y="2746684"/>
            <a:ext cx="8732396" cy="3485950"/>
          </a:xfrm>
        </p:spPr>
        <p:txBody>
          <a:bodyPr wrap="square" numCol="1" anchor="t" anchorCtr="0" compatLnSpc="1">
            <a:prstTxWarp prst="textNoShape">
              <a:avLst/>
            </a:prstTxWarp>
            <a:normAutofit lnSpcReduction="10000"/>
          </a:bodyPr>
          <a:lstStyle/>
          <a:p>
            <a:pPr>
              <a:defRPr/>
            </a:pPr>
            <a:r>
              <a:rPr lang="it-IT" sz="1400" dirty="0" smtClean="0"/>
              <a:t>Il problema non è piccolo, come dimostrato da tassi di abbandono rilevanti per un ausilio spesso indispensabile come la carrozzina. </a:t>
            </a:r>
          </a:p>
          <a:p>
            <a:pPr>
              <a:defRPr/>
            </a:pPr>
            <a:r>
              <a:rPr lang="it-IT" sz="1400" dirty="0" smtClean="0"/>
              <a:t>La scelta di un ausilio va fatta in base alle funzioni che deve svolgere, e queste non sono da stabilire a priori ma devono essere definite insieme a chi userà quell’ausilio; e a loro va lasciata l’ultima parola. È bene ribadirlo, evidentemente. </a:t>
            </a:r>
          </a:p>
          <a:p>
            <a:pPr>
              <a:defRPr/>
            </a:pPr>
            <a:r>
              <a:rPr lang="it-IT" sz="1400" b="1" dirty="0" smtClean="0"/>
              <a:t>È sbagliato</a:t>
            </a:r>
            <a:r>
              <a:rPr lang="it-IT" sz="1400" dirty="0" smtClean="0"/>
              <a:t> insistere su una carrozzina con un sistema di postura che dà un allineamento “perfetto” al bimbo, se la mamma la ritiene talmente ingombrante e macchinosa da non volerla portare fuori casa – a grave discapito delle possibilità relazionali! </a:t>
            </a:r>
            <a:r>
              <a:rPr lang="it-IT" sz="1400" b="1" dirty="0" smtClean="0"/>
              <a:t>È sbagliato </a:t>
            </a:r>
            <a:r>
              <a:rPr lang="it-IT" sz="1400" dirty="0" smtClean="0"/>
              <a:t>passare in secondo piano i gusti estetici, quando l’aspetto è per molti una qualità primaria dell’ausilio. </a:t>
            </a:r>
            <a:r>
              <a:rPr lang="it-IT" sz="1400" b="1" dirty="0" smtClean="0"/>
              <a:t>È sbagliato </a:t>
            </a:r>
            <a:r>
              <a:rPr lang="it-IT" sz="1400" dirty="0" smtClean="0"/>
              <a:t>presumere che l’utente “dovrebbe sapere” quanto è importante prevenire ulcere da pressione, ed </a:t>
            </a:r>
            <a:r>
              <a:rPr lang="it-IT" sz="1400" b="1" dirty="0" smtClean="0"/>
              <a:t>è sbagliato </a:t>
            </a:r>
            <a:r>
              <a:rPr lang="it-IT" sz="1400" dirty="0" smtClean="0"/>
              <a:t>sminuire la fatica che molti fanno nel seguire le istruzioni che gli impartiamo per prevenirle, quando queste istruzioni contrastano con abitudini consolidate o con la routine quotidiana. Sono solo alcuni esempi: gli errori di prescrizione e di uso della carrozzina che possiamo evitare prestando più attenzione agli utenti sono una moltitudine.</a:t>
            </a:r>
          </a:p>
          <a:p>
            <a:pPr>
              <a:defRPr/>
            </a:pPr>
            <a:r>
              <a:rPr lang="it-IT" sz="1400" dirty="0" smtClean="0"/>
              <a:t>Ci sono incomprensioni con gli utenti quando i terapisti sacrificano la funzione sull’altare dell’allineamento (classico, coi DM). All’estetica pensano molto più gli utenti. Alle ulcere da pressione, invece, pensano soprattutto i terapisti. La discordanza sugli obiettivi fra terapisti e clienti è la barriera più alta per arrivare a una pratica centrata sul cliente. </a:t>
            </a:r>
          </a:p>
          <a:p>
            <a:pPr>
              <a:defRPr/>
            </a:pPr>
            <a:endParaRPr lang="it-IT" sz="1400" dirty="0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FCF2CDC-DDC6-48FB-B680-DD79E7D9D633}" type="slidenum">
              <a:rPr lang="it-IT">
                <a:solidFill>
                  <a:prstClr val="black"/>
                </a:solidFill>
              </a:rPr>
              <a:pPr>
                <a:defRPr/>
              </a:pPr>
              <a:t>28</a:t>
            </a:fld>
            <a:endParaRPr lang="it-IT">
              <a:solidFill>
                <a:prstClr val="black"/>
              </a:solidFill>
            </a:endParaRPr>
          </a:p>
        </p:txBody>
      </p:sp>
      <p:sp>
        <p:nvSpPr>
          <p:cNvPr id="5" name="Segnaposto data 4"/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fld id="{ACA66AE1-BE78-4588-9DA4-1A3B98251ADB}" type="datetime1">
              <a:rPr lang="it-IT">
                <a:solidFill>
                  <a:prstClr val="black"/>
                </a:solidFill>
              </a:rPr>
              <a:pPr>
                <a:defRPr/>
              </a:pPr>
              <a:t>02/03/2016</a:t>
            </a:fld>
            <a:endParaRPr lang="it-IT">
              <a:solidFill>
                <a:prstClr val="black"/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it-IT">
                <a:solidFill>
                  <a:prstClr val="black"/>
                </a:solidFill>
              </a:rPr>
              <a:t>abano 2008</a:t>
            </a:r>
          </a:p>
        </p:txBody>
      </p:sp>
      <p:sp>
        <p:nvSpPr>
          <p:cNvPr id="7" name="CasellaDiTesto 6"/>
          <p:cNvSpPr txBox="1">
            <a:spLocks noChangeArrowheads="1"/>
          </p:cNvSpPr>
          <p:nvPr/>
        </p:nvSpPr>
        <p:spPr bwMode="auto">
          <a:xfrm>
            <a:off x="310076" y="107322"/>
            <a:ext cx="919994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t-IT" sz="1400" b="0" dirty="0">
                <a:solidFill>
                  <a:prstClr val="black"/>
                </a:solidFill>
                <a:latin typeface="Calibri" pitchFamily="34" charset="0"/>
                <a:cs typeface="Arial" charset="0"/>
              </a:rPr>
              <a:t>Qualche ricercatore ci ha studiato sopra, a questo aspetto. (Sono in crescita gli studi che cercano di sapere cosa pensano gli utenti del nostro lavoro e cosa ci chiedono)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7235876" y="953910"/>
            <a:ext cx="268759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0" dirty="0" smtClean="0">
                <a:solidFill>
                  <a:prstClr val="black"/>
                </a:solidFill>
                <a:cs typeface="Arial" charset="0"/>
              </a:rPr>
              <a:t>Dicono cose che non ci fanno piacere ma di cui dobbiamo tenere conto </a:t>
            </a:r>
            <a:endParaRPr lang="it-IT" sz="1400" b="0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103372" y="1601300"/>
            <a:ext cx="19639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0" dirty="0" smtClean="0">
                <a:solidFill>
                  <a:prstClr val="black"/>
                </a:solidFill>
                <a:cs typeface="Arial" charset="0"/>
              </a:rPr>
              <a:t>Chiedono empowerment</a:t>
            </a:r>
            <a:endParaRPr lang="it-IT" sz="1400" b="0" dirty="0">
              <a:solidFill>
                <a:prstClr val="black"/>
              </a:solidFill>
              <a:cs typeface="Arial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932113" y="704850"/>
            <a:ext cx="2568575" cy="192722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419" name="Segnaposto note 2"/>
          <p:cNvSpPr>
            <a:spLocks noGrp="1"/>
          </p:cNvSpPr>
          <p:nvPr>
            <p:ph type="body" idx="1"/>
          </p:nvPr>
        </p:nvSpPr>
        <p:spPr bwMode="auto">
          <a:xfrm>
            <a:off x="852368" y="2966428"/>
            <a:ext cx="7747967" cy="3311562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it-IT" sz="1400" dirty="0" smtClean="0"/>
              <a:t>(Se ho il dubbio di non essere stato chiaro. Sforziamoci sempre di entrare nei loro panni: adesso (dopo la diapositiva sulla ricerca di </a:t>
            </a:r>
            <a:r>
              <a:rPr lang="it-IT" sz="1400" dirty="0" err="1" smtClean="0"/>
              <a:t>Mortensen</a:t>
            </a:r>
            <a:r>
              <a:rPr lang="it-IT" sz="1400" dirty="0" smtClean="0"/>
              <a:t>) sappiamo cosa ci chiedono. )</a:t>
            </a:r>
          </a:p>
          <a:p>
            <a:pPr eaLnBrk="1" hangingPunct="1">
              <a:spcBef>
                <a:spcPct val="0"/>
              </a:spcBef>
            </a:pPr>
            <a:endParaRPr lang="it-IT" sz="1400" dirty="0" smtClean="0"/>
          </a:p>
          <a:p>
            <a:pPr eaLnBrk="1" hangingPunct="1">
              <a:spcBef>
                <a:spcPct val="0"/>
              </a:spcBef>
            </a:pPr>
            <a:r>
              <a:rPr lang="it-IT" sz="1400" dirty="0" smtClean="0"/>
              <a:t>Approfittiamo delle prove per confermare (con il nostro modo di operare, non tanto con le dichiarazioni di intenti) che è lui al centro del processo di scelta.</a:t>
            </a:r>
          </a:p>
          <a:p>
            <a:pPr eaLnBrk="1" hangingPunct="1">
              <a:spcBef>
                <a:spcPct val="0"/>
              </a:spcBef>
            </a:pPr>
            <a:r>
              <a:rPr lang="it-IT" sz="1400" dirty="0" smtClean="0"/>
              <a:t>Questi sono alcuni comportamenti concreti che servono ad avvicinarci agli utenti. </a:t>
            </a:r>
          </a:p>
          <a:p>
            <a:pPr algn="just" eaLnBrk="1" hangingPunct="1">
              <a:spcBef>
                <a:spcPct val="0"/>
              </a:spcBef>
            </a:pPr>
            <a:endParaRPr lang="it-IT" sz="1400" dirty="0" smtClean="0"/>
          </a:p>
          <a:p>
            <a:pPr eaLnBrk="1" hangingPunct="1">
              <a:spcBef>
                <a:spcPct val="0"/>
              </a:spcBef>
            </a:pPr>
            <a:r>
              <a:rPr lang="it-IT" sz="1400" i="1" dirty="0" smtClean="0"/>
              <a:t>Il coinvolgimento degli utenti non è una pianta che cresce spontaneamente: l’ambiente sanitario normalmente ha ancora l’impronta gerarchica, con gli operatori che prescrivono e i pazienti che sono tenuti ad adeguarsi ai nostri programmi. E la condiscendenza è qualità decisamente più apprezzata dell’autonomia (notare il vocabolo) di pensiero.</a:t>
            </a:r>
          </a:p>
        </p:txBody>
      </p:sp>
      <p:sp>
        <p:nvSpPr>
          <p:cNvPr id="61444" name="Segnaposto data 3"/>
          <p:cNvSpPr>
            <a:spLocks noGrp="1"/>
          </p:cNvSpPr>
          <p:nvPr>
            <p:ph type="dt" sz="quarter" idx="1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FD5BFF74-9B44-487E-B229-3CED1765FE40}" type="datetime1">
              <a:rPr lang="it-IT">
                <a:solidFill>
                  <a:prstClr val="black"/>
                </a:solidFill>
                <a:latin typeface="Arial" charset="0"/>
                <a:cs typeface="Arial" charset="0"/>
              </a:rPr>
              <a:pPr>
                <a:defRPr/>
              </a:pPr>
              <a:t>02/03/2016</a:t>
            </a:fld>
            <a:endParaRPr lang="it-IT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1445" name="Segnaposto piè di pagina 4"/>
          <p:cNvSpPr>
            <a:spLocks noGrp="1"/>
          </p:cNvSpPr>
          <p:nvPr>
            <p:ph type="ftr" sz="quarter" idx="4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it-IT">
                <a:solidFill>
                  <a:prstClr val="black"/>
                </a:solidFill>
                <a:latin typeface="Arial" charset="0"/>
                <a:cs typeface="Arial" charset="0"/>
              </a:rPr>
              <a:t>AT e ried all'autonomia</a:t>
            </a:r>
          </a:p>
        </p:txBody>
      </p:sp>
      <p:sp>
        <p:nvSpPr>
          <p:cNvPr id="61446" name="Segnaposto numero diapositiva 5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A42D796A-4856-48B6-8F35-FD9E2436120A}" type="slidenum">
              <a:rPr lang="it-IT">
                <a:solidFill>
                  <a:prstClr val="black"/>
                </a:solidFill>
                <a:latin typeface="Arial" charset="0"/>
                <a:cs typeface="Arial" charset="0"/>
              </a:rPr>
              <a:pPr>
                <a:defRPr/>
              </a:pPr>
              <a:t>29</a:t>
            </a:fld>
            <a:endParaRPr lang="it-IT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0423" name="CasellaDiTesto 6"/>
          <p:cNvSpPr txBox="1">
            <a:spLocks noChangeArrowheads="1"/>
          </p:cNvSpPr>
          <p:nvPr/>
        </p:nvSpPr>
        <p:spPr bwMode="auto">
          <a:xfrm>
            <a:off x="7132490" y="2398097"/>
            <a:ext cx="227412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400">
                <a:solidFill>
                  <a:prstClr val="black"/>
                </a:solidFill>
                <a:latin typeface="Calibri" pitchFamily="34" charset="0"/>
                <a:cs typeface="Arial" charset="0"/>
              </a:rPr>
              <a:t>Glielo chiediamo, ovviamente</a:t>
            </a:r>
          </a:p>
        </p:txBody>
      </p:sp>
      <p:cxnSp>
        <p:nvCxnSpPr>
          <p:cNvPr id="9" name="Connettore 2 8"/>
          <p:cNvCxnSpPr>
            <a:stCxn id="60423" idx="1"/>
          </p:cNvCxnSpPr>
          <p:nvPr/>
        </p:nvCxnSpPr>
        <p:spPr>
          <a:xfrm flipH="1" flipV="1">
            <a:off x="4961732" y="2348302"/>
            <a:ext cx="2170758" cy="311405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425" name="CasellaDiTesto 9"/>
          <p:cNvSpPr txBox="1">
            <a:spLocks noChangeArrowheads="1"/>
          </p:cNvSpPr>
          <p:nvPr/>
        </p:nvSpPr>
        <p:spPr bwMode="auto">
          <a:xfrm>
            <a:off x="7132490" y="1053525"/>
            <a:ext cx="279097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400">
                <a:solidFill>
                  <a:prstClr val="black"/>
                </a:solidFill>
                <a:latin typeface="Calibri" pitchFamily="34" charset="0"/>
                <a:cs typeface="Arial" charset="0"/>
              </a:rPr>
              <a:t>Anche per promuovere l’empowerment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2DA7176C-447B-4737-86D5-CFF7972C3899}" type="datetime1">
              <a:rPr lang="it-IT" smtClean="0">
                <a:latin typeface="Arial" charset="0"/>
              </a:rPr>
              <a:pPr/>
              <a:t>02/03/2016</a:t>
            </a:fld>
            <a:endParaRPr lang="it-IT" smtClean="0">
              <a:latin typeface="Arial" charset="0"/>
            </a:endParaRPr>
          </a:p>
        </p:txBody>
      </p:sp>
      <p:sp>
        <p:nvSpPr>
          <p:cNvPr id="154627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it-IT" smtClean="0">
                <a:latin typeface="Arial" charset="0"/>
              </a:rPr>
              <a:t>postura generale</a:t>
            </a:r>
          </a:p>
        </p:txBody>
      </p:sp>
      <p:sp>
        <p:nvSpPr>
          <p:cNvPr id="15462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2455B6E-C40D-4995-B860-FE3335155380}" type="slidenum">
              <a:rPr lang="it-IT" smtClean="0">
                <a:latin typeface="Arial" charset="0"/>
              </a:rPr>
              <a:pPr/>
              <a:t>3</a:t>
            </a:fld>
            <a:endParaRPr lang="it-IT" smtClean="0">
              <a:latin typeface="Arial" charset="0"/>
            </a:endParaRPr>
          </a:p>
        </p:txBody>
      </p:sp>
      <p:sp>
        <p:nvSpPr>
          <p:cNvPr id="15462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600450" y="720725"/>
            <a:ext cx="2352675" cy="1765300"/>
          </a:xfrm>
          <a:ln/>
        </p:spPr>
      </p:sp>
      <p:sp>
        <p:nvSpPr>
          <p:cNvPr id="15463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57275" y="3018923"/>
            <a:ext cx="8280920" cy="3315504"/>
          </a:xfrm>
          <a:noFill/>
          <a:ln/>
        </p:spPr>
        <p:txBody>
          <a:bodyPr/>
          <a:lstStyle/>
          <a:p>
            <a:pPr eaLnBrk="1" hangingPunct="1">
              <a:lnSpc>
                <a:spcPct val="110000"/>
              </a:lnSpc>
            </a:pPr>
            <a:r>
              <a:rPr lang="it-IT" sz="1400" dirty="0" smtClean="0">
                <a:latin typeface="Arial" charset="0"/>
              </a:rPr>
              <a:t>Può sembrare banale, invece non è scontato che le persone possano stare senza disagio e sofferenza sulle carrozzine che gli destiniamo. </a:t>
            </a:r>
          </a:p>
          <a:p>
            <a:pPr eaLnBrk="1" hangingPunct="1">
              <a:lnSpc>
                <a:spcPct val="110000"/>
              </a:lnSpc>
            </a:pPr>
            <a:r>
              <a:rPr lang="it-IT" sz="1400" baseline="0" dirty="0" smtClean="0">
                <a:latin typeface="Arial" charset="0"/>
              </a:rPr>
              <a:t>È comune che stare seduti provochi dolore, ma non è affatto comune che noi lo sappiamo! Saperlo è fondamentale per il nostro lavoro. </a:t>
            </a:r>
            <a:endParaRPr lang="it-IT" sz="1400" dirty="0" smtClean="0">
              <a:latin typeface="Arial" charset="0"/>
            </a:endParaRPr>
          </a:p>
          <a:p>
            <a:pPr eaLnBrk="1" hangingPunct="1">
              <a:lnSpc>
                <a:spcPct val="110000"/>
              </a:lnSpc>
            </a:pPr>
            <a:r>
              <a:rPr lang="it-IT" sz="1400" dirty="0" smtClean="0">
                <a:latin typeface="Arial" charset="0"/>
              </a:rPr>
              <a:t>Soprattutto che nelle disabilità gravi succede spesso che il familiare toglie più volte dalla carrozzina il bambino e lo sdraia per terra o sul divano, e che lo fa perché si lamenta, e che in non pochi casi questo lamentarsi viene dal malessere che provano in carrozzina. </a:t>
            </a:r>
          </a:p>
          <a:p>
            <a:pPr marL="0" marR="0" indent="0" algn="l" defTabSz="914400" rtl="0" eaLnBrk="1" fontAlgn="base" latinLnBrk="0" hangingPunct="1">
              <a:lnSpc>
                <a:spcPct val="11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it-IT" sz="1400" dirty="0" smtClean="0">
                <a:latin typeface="Arial" charset="0"/>
              </a:rPr>
              <a:t>I bambini stanno meglio su un sistema adatto, ci passano più tempo (Cooper: prima 10’, poi 12h!) e si lamentano meno. </a:t>
            </a:r>
          </a:p>
          <a:p>
            <a:pPr marL="0" marR="0" indent="0" algn="l" defTabSz="914400" rtl="0" eaLnBrk="1" fontAlgn="base" latinLnBrk="0" hangingPunct="1">
              <a:lnSpc>
                <a:spcPct val="11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it-IT" sz="1400" dirty="0" smtClean="0">
                <a:latin typeface="Arial" charset="0"/>
              </a:rPr>
              <a:t>Pensiamo anche al “benessere viscerale”: Chiara </a:t>
            </a:r>
            <a:r>
              <a:rPr lang="it-IT" sz="1400" dirty="0" err="1" smtClean="0">
                <a:latin typeface="Arial" charset="0"/>
              </a:rPr>
              <a:t>Lanfranchi</a:t>
            </a:r>
            <a:r>
              <a:rPr lang="it-IT" sz="1400" dirty="0" smtClean="0">
                <a:latin typeface="Arial" charset="0"/>
              </a:rPr>
              <a:t> che respira, deglutisce, dorme meglio se non è troppo sdraiata. 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1219275" y="1042014"/>
            <a:ext cx="13708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smtClean="0"/>
              <a:t>Esiste TAWC!</a:t>
            </a:r>
            <a:endParaRPr lang="it-IT" sz="1400"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257550" y="257175"/>
            <a:ext cx="2909888" cy="2181225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>
          <a:xfrm>
            <a:off x="338699" y="2667710"/>
            <a:ext cx="9246067" cy="3704462"/>
          </a:xfrm>
        </p:spPr>
        <p:txBody>
          <a:bodyPr>
            <a:normAutofit lnSpcReduction="10000"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it-IT" sz="1200" b="1" kern="1200" dirty="0" smtClean="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rPr>
              <a:t>Somma importanza ha il colloquio, una vera "arte" da cui si ricavano informazioni essenziali e che aiuta l'utente a chiarire i propri obiettivi.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it-IT" sz="1200" b="1" kern="1200" dirty="0" smtClean="0">
              <a:solidFill>
                <a:schemeClr val="tx1"/>
              </a:solidFill>
              <a:latin typeface="Verdana" pitchFamily="34" charset="0"/>
              <a:ea typeface="+mn-ea"/>
              <a:cs typeface="+mn-cs"/>
            </a:endParaRPr>
          </a:p>
          <a:p>
            <a:r>
              <a:rPr lang="it-IT" sz="1200" b="1" kern="1200" dirty="0" err="1" smtClean="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rPr>
              <a:t>Scherer</a:t>
            </a:r>
            <a:r>
              <a:rPr lang="it-IT" sz="1200" b="1" kern="1200" dirty="0" smtClean="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rPr>
              <a:t> – BO 2012</a:t>
            </a:r>
          </a:p>
          <a:p>
            <a:r>
              <a:rPr lang="it-IT" sz="1200" kern="1200" dirty="0" smtClean="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rPr>
              <a:t>Stiamo sulla stessa lunghezza d’onda</a:t>
            </a:r>
          </a:p>
          <a:p>
            <a:r>
              <a:rPr lang="it-IT" sz="1200" kern="1200" dirty="0" smtClean="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rPr>
              <a:t>Importanza del fattore personale. OMS vorrebbe vederlo sempre più presente. </a:t>
            </a:r>
          </a:p>
          <a:p>
            <a:r>
              <a:rPr lang="it-IT" sz="1200" b="1" kern="1200" dirty="0" smtClean="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rPr>
              <a:t>30% del rifiuto di AT è rimasto invariato negli ultimi 20 anni</a:t>
            </a:r>
            <a:r>
              <a:rPr lang="it-IT" sz="1200" kern="1200" dirty="0" smtClean="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rPr>
              <a:t>: soprattutto a causa di fattori personali.</a:t>
            </a:r>
          </a:p>
          <a:p>
            <a:r>
              <a:rPr lang="it-IT" sz="1200" kern="1200" dirty="0" smtClean="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rPr>
              <a:t>E poi c’è l’uso parziale, non completo dell’AT</a:t>
            </a:r>
          </a:p>
          <a:p>
            <a:r>
              <a:rPr lang="it-IT" sz="1200" b="1" kern="1200" dirty="0" smtClean="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rPr>
              <a:t>La letteratura non dà l’importanza giusta ai </a:t>
            </a:r>
            <a:r>
              <a:rPr lang="it-IT" sz="1200" b="1" u="sng" kern="1200" dirty="0" smtClean="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rPr>
              <a:t>fattori personali</a:t>
            </a:r>
            <a:r>
              <a:rPr lang="it-IT" sz="1200" b="1" kern="1200" dirty="0" smtClean="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rPr>
              <a:t> (ICF).</a:t>
            </a:r>
          </a:p>
          <a:p>
            <a:r>
              <a:rPr lang="it-IT" sz="1200" kern="1200" dirty="0" smtClean="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rPr>
              <a:t>Erogare AT è costoso per la presenza di variabilità (fattori personali). E i soldi sono pochi, quindi dobbiamo imparare a fare di più con meno risorse.</a:t>
            </a:r>
          </a:p>
          <a:p>
            <a:r>
              <a:rPr lang="it-IT" sz="1200" kern="1200" dirty="0" smtClean="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rPr>
              <a:t>Affrontare i FP vuol dire anche far provare l’ausilio, oltre a cercare di capire come potrebbero entrare nella loro vita. Dobbiamo conoscere la persona, capirla. Molti prodotti si incorporano nella loro immagine di sé.</a:t>
            </a:r>
          </a:p>
          <a:p>
            <a:r>
              <a:rPr lang="it-IT" sz="1200" kern="1200" dirty="0" smtClean="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rPr>
              <a:t>OMS 2011: enfatizzano la necessità di dare &gt; scelta all’utente. Dimostrare che AT ha prodotto miglioramenti nella persona - non solo funzionali, ma anche di benessere. Troppa attenzione sul danno, ancora poca sulla partecipazione.  </a:t>
            </a:r>
          </a:p>
          <a:p>
            <a:r>
              <a:rPr lang="it-IT" sz="1200" kern="1200" dirty="0" smtClean="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rPr>
              <a:t>Ci vuole una collaborazione con l’utente, quindi. 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it-IT" sz="1200" kern="1200" dirty="0" smtClean="0">
              <a:solidFill>
                <a:schemeClr val="tx1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48447D08-0B10-4A12-8737-81173F10EE34}" type="datetime1">
              <a:rPr lang="it-IT" smtClean="0">
                <a:solidFill>
                  <a:prstClr val="black"/>
                </a:solidFill>
              </a:rPr>
              <a:pPr>
                <a:defRPr/>
              </a:pPr>
              <a:t>02/03/2016</a:t>
            </a:fld>
            <a:endParaRPr lang="it-IT">
              <a:solidFill>
                <a:prstClr val="black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smtClean="0">
                <a:solidFill>
                  <a:prstClr val="black"/>
                </a:solidFill>
              </a:rPr>
              <a:t>luxwhc/carrozzina manuale</a:t>
            </a:r>
            <a:endParaRPr lang="it-IT">
              <a:solidFill>
                <a:prstClr val="black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8D958B1-2312-402C-9E37-B927D69FE98D}" type="slidenum">
              <a:rPr lang="it-IT" smtClean="0">
                <a:solidFill>
                  <a:prstClr val="black"/>
                </a:solidFill>
              </a:rPr>
              <a:pPr>
                <a:defRPr/>
              </a:pPr>
              <a:t>30</a:t>
            </a:fld>
            <a:endParaRPr lang="it-IT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229D099D-86DB-4468-ADD8-F34E843B0BEF}" type="datetime1">
              <a:rPr lang="it-IT" smtClean="0">
                <a:solidFill>
                  <a:prstClr val="black"/>
                </a:solidFill>
                <a:latin typeface="Arial" charset="0"/>
              </a:rPr>
              <a:pPr/>
              <a:t>02/03/2016</a:t>
            </a:fld>
            <a:endParaRPr lang="it-IT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55651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it-IT" smtClean="0">
                <a:solidFill>
                  <a:prstClr val="black"/>
                </a:solidFill>
                <a:latin typeface="Arial" charset="0"/>
              </a:rPr>
              <a:t>gravi generale-BO 2010</a:t>
            </a:r>
          </a:p>
        </p:txBody>
      </p:sp>
      <p:sp>
        <p:nvSpPr>
          <p:cNvPr id="15565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ADE2112-B921-4DAD-82C9-3AE85831E067}" type="slidenum">
              <a:rPr lang="it-IT" smtClean="0">
                <a:solidFill>
                  <a:prstClr val="black"/>
                </a:solidFill>
                <a:latin typeface="Arial" charset="0"/>
              </a:rPr>
              <a:pPr/>
              <a:t>4</a:t>
            </a:fld>
            <a:endParaRPr lang="it-IT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5565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417888" y="720725"/>
            <a:ext cx="2425700" cy="1819275"/>
          </a:xfrm>
          <a:ln/>
        </p:spPr>
      </p:sp>
      <p:sp>
        <p:nvSpPr>
          <p:cNvPr id="15565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28649" y="3018923"/>
            <a:ext cx="6895888" cy="3315504"/>
          </a:xfrm>
          <a:noFill/>
          <a:ln/>
        </p:spPr>
        <p:txBody>
          <a:bodyPr>
            <a:normAutofit/>
          </a:bodyPr>
          <a:lstStyle/>
          <a:p>
            <a:pPr eaLnBrk="1" hangingPunct="1"/>
            <a:r>
              <a:rPr lang="it-IT" sz="1400" dirty="0" smtClean="0">
                <a:latin typeface="Arial" charset="0"/>
              </a:rPr>
              <a:t>Una capacità di movimento migliore consente di fare più cose. Una migliore capacità di movimento può essere per qualcuno anche “solo”  la capacità di tenere il capo eretto e riuscire a orientarlo, e arricchire così la relazione con gli altri e con l’ambiente.</a:t>
            </a:r>
          </a:p>
          <a:p>
            <a:pPr eaLnBrk="1" hangingPunct="1"/>
            <a:r>
              <a:rPr lang="it-IT" sz="1400" dirty="0" smtClean="0">
                <a:latin typeface="Arial" charset="0"/>
              </a:rPr>
              <a:t>Il SDP è accolto bene se facilita funzione e relazione. In carrozzina si va per stare con gli altri e fare delle cose, anche “solo” alimentarsi senza rischiare di soffocare o trovare lo sguardo delle persone care. </a:t>
            </a:r>
          </a:p>
          <a:p>
            <a:pPr eaLnBrk="1" hangingPunct="1"/>
            <a:r>
              <a:rPr lang="it-IT" sz="1400" dirty="0" smtClean="0">
                <a:latin typeface="Arial" charset="0"/>
              </a:rPr>
              <a:t>La funzionalità è conseguenza dell’aver posizionato in maniera stabile e confortevole - e dell’aver curato l’orientamento nello spazio. </a:t>
            </a:r>
          </a:p>
          <a:p>
            <a:pPr eaLnBrk="1" hangingPunct="1"/>
            <a:r>
              <a:rPr lang="it-IT" sz="1400" dirty="0" smtClean="0">
                <a:latin typeface="Arial" charset="0"/>
              </a:rPr>
              <a:t>(se occorre, notiamo: Con una postura semisdraiata, come soddisfiamo la fame di esperienze?)</a:t>
            </a:r>
          </a:p>
          <a:p>
            <a:pPr eaLnBrk="1" hangingPunct="1"/>
            <a:r>
              <a:rPr lang="it-IT" sz="1400" dirty="0" smtClean="0">
                <a:latin typeface="Arial" charset="0"/>
              </a:rPr>
              <a:t>È poco? Ricordiamo che si applica ad una vita intera. 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+mn-lt"/>
              </a:rPr>
              <a:t>A 360° headrest support provides the necessary visual position to allow Emily to read for her education, her work</a:t>
            </a:r>
          </a:p>
          <a:p>
            <a:r>
              <a:rPr lang="en-US" dirty="0" smtClean="0">
                <a:latin typeface="+mn-lt"/>
              </a:rPr>
              <a:t>and her pleasure. Without it she would not have the strength to accomplish the most basic of tasks.</a:t>
            </a:r>
          </a:p>
          <a:p>
            <a:r>
              <a:rPr lang="en-US" dirty="0" smtClean="0">
                <a:latin typeface="+mn-lt"/>
              </a:rPr>
              <a:t>“My chair and my seating system are, in essence, an extension of my body. They are specific to my needs</a:t>
            </a:r>
          </a:p>
          <a:p>
            <a:r>
              <a:rPr lang="en-US" dirty="0" smtClean="0">
                <a:latin typeface="+mn-lt"/>
              </a:rPr>
              <a:t>and are what allow me the freedom that I have to work in an office building rather than at home, to have an active</a:t>
            </a:r>
          </a:p>
          <a:p>
            <a:r>
              <a:rPr lang="en-US" dirty="0" smtClean="0">
                <a:latin typeface="+mn-lt"/>
              </a:rPr>
              <a:t>social life with friends; to go and enjoy a night out. To put it succinctly, my wheelchair is what allows me to live</a:t>
            </a:r>
          </a:p>
          <a:p>
            <a:r>
              <a:rPr lang="en-US" dirty="0" smtClean="0">
                <a:latin typeface="+mn-lt"/>
              </a:rPr>
              <a:t>the life I dreamed of as a child!”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8EE35A-46D1-412D-8CBC-EFDD49B98A6D}" type="slidenum">
              <a:rPr lang="it-IT" smtClean="0">
                <a:solidFill>
                  <a:prstClr val="black"/>
                </a:solidFill>
              </a:rPr>
              <a:pPr/>
              <a:t>5</a:t>
            </a:fld>
            <a:endParaRPr lang="it-IT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12DDF25A-058E-4E2F-B75E-4E437FF8BA57}" type="datetime1">
              <a:rPr lang="it-IT" smtClean="0">
                <a:latin typeface="Arial" charset="0"/>
              </a:rPr>
              <a:pPr/>
              <a:t>02/03/2016</a:t>
            </a:fld>
            <a:endParaRPr lang="it-IT" smtClean="0">
              <a:latin typeface="Arial" charset="0"/>
            </a:endParaRPr>
          </a:p>
        </p:txBody>
      </p:sp>
      <p:sp>
        <p:nvSpPr>
          <p:cNvPr id="156675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it-IT" smtClean="0">
                <a:latin typeface="Arial" charset="0"/>
              </a:rPr>
              <a:t>postura generale</a:t>
            </a:r>
          </a:p>
        </p:txBody>
      </p:sp>
      <p:sp>
        <p:nvSpPr>
          <p:cNvPr id="15667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D3ED49F-4AC4-4340-8235-B845C11F5B98}" type="slidenum">
              <a:rPr lang="it-IT" smtClean="0">
                <a:latin typeface="Arial" charset="0"/>
              </a:rPr>
              <a:pPr/>
              <a:t>6</a:t>
            </a:fld>
            <a:endParaRPr lang="it-IT" smtClean="0">
              <a:latin typeface="Arial" charset="0"/>
            </a:endParaRPr>
          </a:p>
        </p:txBody>
      </p:sp>
      <p:sp>
        <p:nvSpPr>
          <p:cNvPr id="15667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730625" y="614363"/>
            <a:ext cx="2292350" cy="1719262"/>
          </a:xfrm>
          <a:ln/>
        </p:spPr>
      </p:sp>
      <p:sp>
        <p:nvSpPr>
          <p:cNvPr id="15667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14912" y="2741519"/>
            <a:ext cx="7397983" cy="3538684"/>
          </a:xfrm>
          <a:noFill/>
          <a:ln/>
        </p:spPr>
        <p:txBody>
          <a:bodyPr/>
          <a:lstStyle/>
          <a:p>
            <a:pPr eaLnBrk="1" hangingPunct="1"/>
            <a:r>
              <a:rPr lang="it-IT" sz="1400" dirty="0" smtClean="0">
                <a:latin typeface="Arial" charset="0"/>
              </a:rPr>
              <a:t>“È stato per anni su un passeggino a ombrello. Ha acquisito la forma del passeggino” (K </a:t>
            </a:r>
            <a:r>
              <a:rPr lang="it-IT" sz="1400" dirty="0" err="1" smtClean="0">
                <a:latin typeface="Arial" charset="0"/>
              </a:rPr>
              <a:t>Mulholland</a:t>
            </a:r>
            <a:r>
              <a:rPr lang="it-IT" sz="1400" dirty="0" smtClean="0">
                <a:latin typeface="Arial" charset="0"/>
              </a:rPr>
              <a:t>). </a:t>
            </a:r>
          </a:p>
          <a:p>
            <a:pPr eaLnBrk="1" hangingPunct="1">
              <a:lnSpc>
                <a:spcPct val="110000"/>
              </a:lnSpc>
            </a:pPr>
            <a:r>
              <a:rPr lang="it-IT" sz="1400" dirty="0" smtClean="0">
                <a:latin typeface="Arial" charset="0"/>
              </a:rPr>
              <a:t>Le lussazioni delle anche, le obliquità pelviche e le scoliosi di tante </a:t>
            </a:r>
            <a:r>
              <a:rPr lang="it-IT" sz="1400" dirty="0" err="1" smtClean="0">
                <a:latin typeface="Arial" charset="0"/>
              </a:rPr>
              <a:t>pci</a:t>
            </a:r>
            <a:r>
              <a:rPr lang="it-IT" sz="1400" dirty="0" smtClean="0">
                <a:latin typeface="Arial" charset="0"/>
              </a:rPr>
              <a:t> non sembrano purtroppo prevenibili e nemmeno rallentabili, nemmeno con i busti (forse solo con un uso molto assiduo, secondo </a:t>
            </a:r>
            <a:r>
              <a:rPr lang="it-IT" sz="1400" dirty="0" err="1" smtClean="0">
                <a:latin typeface="Arial" charset="0"/>
              </a:rPr>
              <a:t>Charlton</a:t>
            </a:r>
            <a:r>
              <a:rPr lang="it-IT" sz="1400" dirty="0" smtClean="0">
                <a:latin typeface="Arial" charset="0"/>
              </a:rPr>
              <a:t> in Exeter 2004 ). Lo stesso vale per le scoliosi neuromuscolari. L’unica arma che incide effettivamente sulle deformità esistenti e che previene quelle legate alla condizione patologica è la chirurgia. (</a:t>
            </a:r>
            <a:r>
              <a:rPr lang="it-IT" sz="1400" i="1" dirty="0" smtClean="0">
                <a:latin typeface="Arial" charset="0"/>
                <a:cs typeface="Arial" charset="0"/>
              </a:rPr>
              <a:t>secondo </a:t>
            </a:r>
            <a:r>
              <a:rPr lang="it-IT" sz="1400" i="1" dirty="0" err="1" smtClean="0">
                <a:latin typeface="Arial" charset="0"/>
                <a:cs typeface="Arial" charset="0"/>
              </a:rPr>
              <a:t>biomechanix</a:t>
            </a:r>
            <a:r>
              <a:rPr lang="it-IT" sz="1400" i="1" dirty="0" smtClean="0">
                <a:latin typeface="Arial" charset="0"/>
                <a:cs typeface="Arial" charset="0"/>
              </a:rPr>
              <a:t>, un </a:t>
            </a:r>
            <a:r>
              <a:rPr lang="it-IT" sz="1400" i="1" dirty="0" err="1" smtClean="0">
                <a:latin typeface="Arial" charset="0"/>
                <a:cs typeface="Arial" charset="0"/>
              </a:rPr>
              <a:t>sdp</a:t>
            </a:r>
            <a:r>
              <a:rPr lang="it-IT" sz="1400" i="1" dirty="0" smtClean="0">
                <a:latin typeface="Arial" charset="0"/>
                <a:cs typeface="Arial" charset="0"/>
              </a:rPr>
              <a:t> che impedisca il RTAC può ridurre il rischio di scoliosi e lussazione dell</a:t>
            </a:r>
            <a:r>
              <a:rPr lang="it-IT" sz="1400" i="1" dirty="0" smtClean="0">
                <a:latin typeface="Comic Sans MS" pitchFamily="66" charset="0"/>
                <a:cs typeface="Arial" charset="0"/>
              </a:rPr>
              <a:t>’</a:t>
            </a:r>
            <a:r>
              <a:rPr lang="it-IT" sz="1400" i="1" dirty="0" smtClean="0">
                <a:latin typeface="Arial" charset="0"/>
                <a:cs typeface="Arial" charset="0"/>
              </a:rPr>
              <a:t>anca, ma non ci sono prove. Speriamo se non altro che lo stesso sistema dia comunque benefici funzionali</a:t>
            </a:r>
            <a:r>
              <a:rPr lang="it-IT" sz="1400" dirty="0" smtClean="0">
                <a:latin typeface="Arial" charset="0"/>
              </a:rPr>
              <a:t>)</a:t>
            </a:r>
          </a:p>
          <a:p>
            <a:pPr eaLnBrk="1" hangingPunct="1">
              <a:lnSpc>
                <a:spcPct val="110000"/>
              </a:lnSpc>
            </a:pPr>
            <a:endParaRPr lang="it-IT" sz="1400" dirty="0" smtClean="0">
              <a:latin typeface="Arial" charset="0"/>
            </a:endParaRPr>
          </a:p>
          <a:p>
            <a:pPr eaLnBrk="1" hangingPunct="1">
              <a:lnSpc>
                <a:spcPct val="110000"/>
              </a:lnSpc>
            </a:pPr>
            <a:r>
              <a:rPr lang="it-IT" sz="1400" dirty="0" smtClean="0">
                <a:latin typeface="Arial" charset="0"/>
              </a:rPr>
              <a:t>(Possibile risposta a possibili domande sulla necessità di “prevenire comunque”: </a:t>
            </a:r>
            <a:r>
              <a:rPr lang="it-IT" sz="1400" i="1" dirty="0" smtClean="0">
                <a:latin typeface="Arial" charset="0"/>
              </a:rPr>
              <a:t>un sistema che, per assurdo, garantisse dalle deformità immobilizzando completamente, lo adotteremmo per i nostri bambini? È vero che è assurdo, ma forse pensare a un’ipotesi del genere è utile per chiarirci l’ordine di priorità su cui basiamo il nostro lavoro.</a:t>
            </a:r>
            <a:r>
              <a:rPr lang="it-IT" sz="1400" dirty="0" smtClean="0">
                <a:latin typeface="Arial" charset="0"/>
              </a:rPr>
              <a:t>)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12DDF25A-058E-4E2F-B75E-4E437FF8BA57}" type="datetime1">
              <a:rPr lang="it-IT" smtClean="0">
                <a:latin typeface="Arial" charset="0"/>
              </a:rPr>
              <a:pPr/>
              <a:t>02/03/2016</a:t>
            </a:fld>
            <a:endParaRPr lang="it-IT" smtClean="0">
              <a:latin typeface="Arial" charset="0"/>
            </a:endParaRPr>
          </a:p>
        </p:txBody>
      </p:sp>
      <p:sp>
        <p:nvSpPr>
          <p:cNvPr id="156675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it-IT" smtClean="0">
                <a:latin typeface="Arial" charset="0"/>
              </a:rPr>
              <a:t>postura generale</a:t>
            </a:r>
          </a:p>
        </p:txBody>
      </p:sp>
      <p:sp>
        <p:nvSpPr>
          <p:cNvPr id="15667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D3ED49F-4AC4-4340-8235-B845C11F5B98}" type="slidenum">
              <a:rPr lang="it-IT" smtClean="0">
                <a:latin typeface="Arial" charset="0"/>
              </a:rPr>
              <a:pPr/>
              <a:t>7</a:t>
            </a:fld>
            <a:endParaRPr lang="it-IT" smtClean="0">
              <a:latin typeface="Arial" charset="0"/>
            </a:endParaRPr>
          </a:p>
        </p:txBody>
      </p:sp>
      <p:sp>
        <p:nvSpPr>
          <p:cNvPr id="15667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730625" y="614363"/>
            <a:ext cx="2292350" cy="1719262"/>
          </a:xfrm>
          <a:ln/>
        </p:spPr>
      </p:sp>
      <p:sp>
        <p:nvSpPr>
          <p:cNvPr id="15667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14912" y="2741519"/>
            <a:ext cx="7397983" cy="3538684"/>
          </a:xfrm>
          <a:noFill/>
          <a:ln/>
        </p:spPr>
        <p:txBody>
          <a:bodyPr/>
          <a:lstStyle/>
          <a:p>
            <a:pPr eaLnBrk="1" hangingPunct="1"/>
            <a:endParaRPr lang="it-IT" sz="1400" dirty="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12DDF25A-058E-4E2F-B75E-4E437FF8BA57}" type="datetime1">
              <a:rPr lang="it-IT" smtClean="0">
                <a:latin typeface="Arial" charset="0"/>
              </a:rPr>
              <a:pPr/>
              <a:t>02/03/2016</a:t>
            </a:fld>
            <a:endParaRPr lang="it-IT" smtClean="0">
              <a:latin typeface="Arial" charset="0"/>
            </a:endParaRPr>
          </a:p>
        </p:txBody>
      </p:sp>
      <p:sp>
        <p:nvSpPr>
          <p:cNvPr id="156675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it-IT" smtClean="0">
                <a:latin typeface="Arial" charset="0"/>
              </a:rPr>
              <a:t>postura generale</a:t>
            </a:r>
          </a:p>
        </p:txBody>
      </p:sp>
      <p:sp>
        <p:nvSpPr>
          <p:cNvPr id="15667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D3ED49F-4AC4-4340-8235-B845C11F5B98}" type="slidenum">
              <a:rPr lang="it-IT" smtClean="0">
                <a:latin typeface="Arial" charset="0"/>
              </a:rPr>
              <a:pPr/>
              <a:t>8</a:t>
            </a:fld>
            <a:endParaRPr lang="it-IT" smtClean="0">
              <a:latin typeface="Arial" charset="0"/>
            </a:endParaRPr>
          </a:p>
        </p:txBody>
      </p:sp>
      <p:sp>
        <p:nvSpPr>
          <p:cNvPr id="15667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730625" y="614363"/>
            <a:ext cx="2292350" cy="1719262"/>
          </a:xfrm>
          <a:ln/>
        </p:spPr>
      </p:sp>
      <p:sp>
        <p:nvSpPr>
          <p:cNvPr id="15667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14912" y="2741519"/>
            <a:ext cx="7397983" cy="3538684"/>
          </a:xfrm>
          <a:noFill/>
          <a:ln/>
        </p:spPr>
        <p:txBody>
          <a:bodyPr/>
          <a:lstStyle/>
          <a:p>
            <a:pPr eaLnBrk="1" hangingPunct="1"/>
            <a:r>
              <a:rPr lang="it-IT" sz="1400" dirty="0" smtClean="0">
                <a:latin typeface="Arial" charset="0"/>
              </a:rPr>
              <a:t>La deprivazione del sonno è frequente e grave (anche per i </a:t>
            </a:r>
            <a:r>
              <a:rPr lang="it-IT" sz="1400" dirty="0" err="1" smtClean="0">
                <a:latin typeface="Arial" charset="0"/>
              </a:rPr>
              <a:t>caregiver</a:t>
            </a:r>
            <a:r>
              <a:rPr lang="it-IT" sz="1400" dirty="0" smtClean="0">
                <a:latin typeface="Arial" charset="0"/>
              </a:rPr>
              <a:t> …). Un buon sonno ristoratore è essenziale anche per riparare i danni muscolari che gli spasmi fanno durante il giorno. L’insonnia</a:t>
            </a:r>
            <a:r>
              <a:rPr lang="it-IT" sz="1400" baseline="0" dirty="0" smtClean="0">
                <a:latin typeface="Arial" charset="0"/>
              </a:rPr>
              <a:t> crea dolori muscolari o aggrava molto quelli già presenti e produce un generale abbassamento della soglia </a:t>
            </a:r>
            <a:r>
              <a:rPr lang="it-IT" sz="1400" baseline="0" smtClean="0">
                <a:latin typeface="Arial" charset="0"/>
              </a:rPr>
              <a:t>del dolore.</a:t>
            </a:r>
            <a:endParaRPr lang="it-IT" sz="1400" dirty="0" smtClean="0">
              <a:latin typeface="Arial" charset="0"/>
            </a:endParaRPr>
          </a:p>
          <a:p>
            <a:pPr eaLnBrk="1" hangingPunct="1"/>
            <a:endParaRPr lang="it-IT" sz="1400" dirty="0" smtClean="0">
              <a:latin typeface="Arial" charset="0"/>
            </a:endParaRPr>
          </a:p>
          <a:p>
            <a:pPr eaLnBrk="1" hangingPunct="1"/>
            <a:r>
              <a:rPr lang="it-IT" sz="1400" dirty="0" smtClean="0">
                <a:latin typeface="Arial" charset="0"/>
              </a:rPr>
              <a:t>Normale: 50 movimenti per notte, anche molto ampi. Chi ha una </a:t>
            </a:r>
            <a:r>
              <a:rPr lang="it-IT" sz="1400" dirty="0" err="1" smtClean="0">
                <a:latin typeface="Arial" charset="0"/>
              </a:rPr>
              <a:t>p.c.i.</a:t>
            </a:r>
            <a:r>
              <a:rPr lang="it-IT" sz="1400" dirty="0" smtClean="0">
                <a:latin typeface="Arial" charset="0"/>
              </a:rPr>
              <a:t> grave si muove 2 o 3 volte, e con piccoli movimenti come la flessione di un arto. Quindi bisogna dargli</a:t>
            </a:r>
            <a:r>
              <a:rPr lang="it-IT" sz="1400" baseline="0" dirty="0" smtClean="0">
                <a:latin typeface="Arial" charset="0"/>
              </a:rPr>
              <a:t> una buona postura. </a:t>
            </a:r>
          </a:p>
          <a:p>
            <a:pPr eaLnBrk="1" hangingPunct="1"/>
            <a:r>
              <a:rPr lang="it-IT" sz="1400" dirty="0" smtClean="0">
                <a:latin typeface="Arial" charset="0"/>
              </a:rPr>
              <a:t> 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59C2C0AA-9AEC-4F36-B091-27426C9FF450}" type="datetime1">
              <a:rPr lang="it-IT" smtClean="0">
                <a:solidFill>
                  <a:prstClr val="black"/>
                </a:solidFill>
                <a:latin typeface="Arial" charset="0"/>
              </a:rPr>
              <a:pPr/>
              <a:t>02/03/2016</a:t>
            </a:fld>
            <a:endParaRPr lang="it-IT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71011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it-IT" smtClean="0">
                <a:solidFill>
                  <a:prstClr val="black"/>
                </a:solidFill>
                <a:latin typeface="Arial" charset="0"/>
              </a:rPr>
              <a:t>postura generale</a:t>
            </a:r>
          </a:p>
        </p:txBody>
      </p:sp>
      <p:sp>
        <p:nvSpPr>
          <p:cNvPr id="17101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F71F559-9E55-437D-864D-71E74320E93A}" type="slidenum">
              <a:rPr lang="it-IT" smtClean="0">
                <a:solidFill>
                  <a:prstClr val="black"/>
                </a:solidFill>
                <a:latin typeface="Arial" charset="0"/>
              </a:rPr>
              <a:pPr/>
              <a:t>9</a:t>
            </a:fld>
            <a:endParaRPr lang="it-IT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7101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468688" y="989013"/>
            <a:ext cx="2262187" cy="1697037"/>
          </a:xfrm>
          <a:ln/>
        </p:spPr>
      </p:sp>
      <p:sp>
        <p:nvSpPr>
          <p:cNvPr id="17101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31518" y="3143092"/>
            <a:ext cx="6764451" cy="3054336"/>
          </a:xfrm>
          <a:noFill/>
          <a:ln/>
        </p:spPr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it-IT" sz="1400" b="0" i="0" kern="1200" noProof="0" dirty="0" smtClean="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rPr>
              <a:t>Una curva di quasi 90°. Sul</a:t>
            </a:r>
            <a:r>
              <a:rPr lang="it-IT" sz="1400" b="0" i="0" kern="1200" baseline="0" noProof="0" dirty="0" smtClean="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rPr>
              <a:t> planare il risultato è quello che si vede.</a:t>
            </a:r>
            <a:r>
              <a:rPr lang="it-IT" sz="1400" b="0" i="0" kern="1200" noProof="0" dirty="0" smtClean="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rPr>
              <a:t> Lo</a:t>
            </a:r>
            <a:r>
              <a:rPr lang="it-IT" sz="1400" b="0" i="0" kern="1200" baseline="0" noProof="0" dirty="0" smtClean="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rPr>
              <a:t> schienale del modellato avrà un sostegno laterale </a:t>
            </a:r>
            <a:r>
              <a:rPr lang="it-IT" sz="1400" b="0" i="0" kern="1200" baseline="0" noProof="0" dirty="0" err="1" smtClean="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rPr>
              <a:t>dx</a:t>
            </a:r>
            <a:r>
              <a:rPr lang="it-IT" sz="1400" b="0" i="0" kern="1200" baseline="0" noProof="0" dirty="0" smtClean="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rPr>
              <a:t> fisso e uno </a:t>
            </a:r>
            <a:r>
              <a:rPr lang="it-IT" sz="1400" b="0" i="0" kern="1200" baseline="0" noProof="0" dirty="0" err="1" smtClean="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rPr>
              <a:t>sn</a:t>
            </a:r>
            <a:r>
              <a:rPr lang="it-IT" sz="1400" b="0" i="0" kern="1200" baseline="0" noProof="0" dirty="0" smtClean="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rPr>
              <a:t> swing-away su misura. </a:t>
            </a:r>
            <a:endParaRPr lang="it-IT" sz="1600" kern="1200" noProof="0" dirty="0" smtClean="0">
              <a:solidFill>
                <a:schemeClr val="tx1"/>
              </a:solidFill>
              <a:latin typeface="Verdana" pitchFamily="34" charset="0"/>
              <a:ea typeface="+mn-ea"/>
              <a:cs typeface="+mn-cs"/>
            </a:endParaRPr>
          </a:p>
          <a:p>
            <a:pPr eaLnBrk="1" hangingPunct="1"/>
            <a:endParaRPr lang="it-IT" sz="1400" dirty="0" smtClean="0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177800" y="230188"/>
            <a:ext cx="203200" cy="6503987"/>
            <a:chOff x="112" y="145"/>
            <a:chExt cx="128" cy="4097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auto">
            <a:xfrm flipH="1">
              <a:off x="192" y="162"/>
              <a:ext cx="48" cy="408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6" name="Rectangle 4"/>
            <p:cNvSpPr>
              <a:spLocks noChangeArrowheads="1"/>
            </p:cNvSpPr>
            <p:nvPr/>
          </p:nvSpPr>
          <p:spPr bwMode="auto">
            <a:xfrm>
              <a:off x="112" y="145"/>
              <a:ext cx="48" cy="3941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kumimoji="0" lang="it-IT" b="0">
                <a:latin typeface="Times New Roman" pitchFamily="18" charset="0"/>
              </a:endParaRPr>
            </a:p>
          </p:txBody>
        </p:sp>
      </p:grpSp>
      <p:grpSp>
        <p:nvGrpSpPr>
          <p:cNvPr id="7" name="Group 5"/>
          <p:cNvGrpSpPr>
            <a:grpSpLocks/>
          </p:cNvGrpSpPr>
          <p:nvPr/>
        </p:nvGrpSpPr>
        <p:grpSpPr bwMode="auto">
          <a:xfrm>
            <a:off x="8793163" y="220663"/>
            <a:ext cx="198437" cy="6408737"/>
            <a:chOff x="5539" y="139"/>
            <a:chExt cx="125" cy="4037"/>
          </a:xfrm>
        </p:grpSpPr>
        <p:sp>
          <p:nvSpPr>
            <p:cNvPr id="8" name="Rectangle 6"/>
            <p:cNvSpPr>
              <a:spLocks noChangeArrowheads="1"/>
            </p:cNvSpPr>
            <p:nvPr/>
          </p:nvSpPr>
          <p:spPr bwMode="auto">
            <a:xfrm rot="-10800000" flipH="1" flipV="1">
              <a:off x="5621" y="139"/>
              <a:ext cx="43" cy="3989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9" name="Rectangle 7"/>
            <p:cNvSpPr>
              <a:spLocks noChangeArrowheads="1"/>
            </p:cNvSpPr>
            <p:nvPr/>
          </p:nvSpPr>
          <p:spPr bwMode="auto">
            <a:xfrm rot="10800000" flipV="1">
              <a:off x="5539" y="240"/>
              <a:ext cx="49" cy="3936"/>
            </a:xfrm>
            <a:prstGeom prst="rect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it-IT"/>
            </a:p>
          </p:txBody>
        </p:sp>
      </p:grpSp>
      <p:grpSp>
        <p:nvGrpSpPr>
          <p:cNvPr id="10" name="Group 8"/>
          <p:cNvGrpSpPr>
            <a:grpSpLocks/>
          </p:cNvGrpSpPr>
          <p:nvPr/>
        </p:nvGrpSpPr>
        <p:grpSpPr bwMode="auto">
          <a:xfrm>
            <a:off x="412750" y="6477000"/>
            <a:ext cx="8686800" cy="228600"/>
            <a:chOff x="260" y="4080"/>
            <a:chExt cx="5472" cy="144"/>
          </a:xfrm>
        </p:grpSpPr>
        <p:sp>
          <p:nvSpPr>
            <p:cNvPr id="11" name="Rectangle 9"/>
            <p:cNvSpPr>
              <a:spLocks noChangeArrowheads="1"/>
            </p:cNvSpPr>
            <p:nvPr/>
          </p:nvSpPr>
          <p:spPr bwMode="auto">
            <a:xfrm rot="5400000" flipV="1">
              <a:off x="2972" y="1368"/>
              <a:ext cx="48" cy="5472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accent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12" name="Rectangle 10"/>
            <p:cNvSpPr>
              <a:spLocks noChangeArrowheads="1"/>
            </p:cNvSpPr>
            <p:nvPr/>
          </p:nvSpPr>
          <p:spPr bwMode="auto">
            <a:xfrm rot="5400000" flipV="1">
              <a:off x="2914" y="1522"/>
              <a:ext cx="48" cy="5355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it-IT"/>
            </a:p>
          </p:txBody>
        </p:sp>
      </p:grpSp>
      <p:grpSp>
        <p:nvGrpSpPr>
          <p:cNvPr id="13" name="Group 11"/>
          <p:cNvGrpSpPr>
            <a:grpSpLocks/>
          </p:cNvGrpSpPr>
          <p:nvPr/>
        </p:nvGrpSpPr>
        <p:grpSpPr bwMode="auto">
          <a:xfrm>
            <a:off x="76200" y="176213"/>
            <a:ext cx="8745538" cy="161925"/>
            <a:chOff x="48" y="111"/>
            <a:chExt cx="5509" cy="102"/>
          </a:xfrm>
        </p:grpSpPr>
        <p:sp>
          <p:nvSpPr>
            <p:cNvPr id="14" name="Rectangle 12"/>
            <p:cNvSpPr>
              <a:spLocks noChangeArrowheads="1"/>
            </p:cNvSpPr>
            <p:nvPr/>
          </p:nvSpPr>
          <p:spPr bwMode="auto">
            <a:xfrm rot="5400000" flipV="1">
              <a:off x="2853" y="-2491"/>
              <a:ext cx="37" cy="5371"/>
            </a:xfrm>
            <a:prstGeom prst="rect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15" name="Rectangle 13"/>
            <p:cNvSpPr>
              <a:spLocks noChangeArrowheads="1"/>
            </p:cNvSpPr>
            <p:nvPr/>
          </p:nvSpPr>
          <p:spPr bwMode="auto">
            <a:xfrm rot="5400000" flipV="1">
              <a:off x="2783" y="-2624"/>
              <a:ext cx="38" cy="5509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it-IT"/>
            </a:p>
          </p:txBody>
        </p:sp>
      </p:grpSp>
      <p:sp>
        <p:nvSpPr>
          <p:cNvPr id="182286" name="Rectangle 14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981200"/>
            <a:ext cx="7772400" cy="1143000"/>
          </a:xfrm>
        </p:spPr>
        <p:txBody>
          <a:bodyPr anchor="ctr"/>
          <a:lstStyle>
            <a:lvl1pPr algn="ctr">
              <a:defRPr sz="4000">
                <a:solidFill>
                  <a:schemeClr val="tx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182287" name="Rectangle 1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 sz="2800"/>
            </a:lvl1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16" name="Rectangle 16"/>
          <p:cNvSpPr>
            <a:spLocks noGrp="1" noChangeArrowheads="1"/>
          </p:cNvSpPr>
          <p:nvPr>
            <p:ph type="dt" sz="quarter" idx="10"/>
          </p:nvPr>
        </p:nvSpPr>
        <p:spPr>
          <a:xfrm>
            <a:off x="439738" y="5989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7" name="Rectangle 17"/>
          <p:cNvSpPr>
            <a:spLocks noGrp="1" noChangeArrowheads="1"/>
          </p:cNvSpPr>
          <p:nvPr>
            <p:ph type="ftr" sz="quarter" idx="11"/>
          </p:nvPr>
        </p:nvSpPr>
        <p:spPr>
          <a:xfrm>
            <a:off x="3135313" y="60023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8" name="Rectangle 18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00850" y="5978525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D634CE-7689-4865-A146-1137C28999C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1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2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2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7264FF-CF48-4122-9C45-4B20484420F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E673C-36B6-4B9F-8CF1-B0B6F9D610C3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02/03/2016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20B55-D3A4-483B-8043-C280529F5C9B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E673C-36B6-4B9F-8CF1-B0B6F9D610C3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02/03/2016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20B55-D3A4-483B-8043-C280529F5C9B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E673C-36B6-4B9F-8CF1-B0B6F9D610C3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02/03/2016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20B55-D3A4-483B-8043-C280529F5C9B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E673C-36B6-4B9F-8CF1-B0B6F9D610C3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02/03/2016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20B55-D3A4-483B-8043-C280529F5C9B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E673C-36B6-4B9F-8CF1-B0B6F9D610C3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02/03/2016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20B55-D3A4-483B-8043-C280529F5C9B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77800" y="230189"/>
            <a:ext cx="203200" cy="6503987"/>
            <a:chOff x="112" y="145"/>
            <a:chExt cx="128" cy="4097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auto">
            <a:xfrm flipH="1">
              <a:off x="192" y="162"/>
              <a:ext cx="48" cy="408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it-IT">
                <a:solidFill>
                  <a:srgbClr val="F8F8F8"/>
                </a:solidFill>
                <a:latin typeface="Times New Roman" pitchFamily="18" charset="0"/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/>
          </p:nvSpPr>
          <p:spPr bwMode="auto">
            <a:xfrm>
              <a:off x="112" y="145"/>
              <a:ext cx="48" cy="3941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it-IT">
                <a:solidFill>
                  <a:srgbClr val="F8F8F8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3" name="Group 5"/>
          <p:cNvGrpSpPr>
            <a:grpSpLocks/>
          </p:cNvGrpSpPr>
          <p:nvPr/>
        </p:nvGrpSpPr>
        <p:grpSpPr bwMode="auto">
          <a:xfrm>
            <a:off x="8793164" y="220664"/>
            <a:ext cx="198437" cy="6408737"/>
            <a:chOff x="5539" y="139"/>
            <a:chExt cx="125" cy="4037"/>
          </a:xfrm>
        </p:grpSpPr>
        <p:sp>
          <p:nvSpPr>
            <p:cNvPr id="8" name="Rectangle 6"/>
            <p:cNvSpPr>
              <a:spLocks noChangeArrowheads="1"/>
            </p:cNvSpPr>
            <p:nvPr/>
          </p:nvSpPr>
          <p:spPr bwMode="auto">
            <a:xfrm rot="-10800000" flipH="1" flipV="1">
              <a:off x="5621" y="139"/>
              <a:ext cx="43" cy="3989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it-IT">
                <a:solidFill>
                  <a:srgbClr val="F8F8F8"/>
                </a:solidFill>
                <a:latin typeface="Times New Roman" pitchFamily="18" charset="0"/>
              </a:endParaRPr>
            </a:p>
          </p:txBody>
        </p:sp>
        <p:sp>
          <p:nvSpPr>
            <p:cNvPr id="9" name="Rectangle 7"/>
            <p:cNvSpPr>
              <a:spLocks noChangeArrowheads="1"/>
            </p:cNvSpPr>
            <p:nvPr/>
          </p:nvSpPr>
          <p:spPr bwMode="auto">
            <a:xfrm rot="10800000" flipV="1">
              <a:off x="5539" y="240"/>
              <a:ext cx="49" cy="3936"/>
            </a:xfrm>
            <a:prstGeom prst="rect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it-IT">
                <a:solidFill>
                  <a:srgbClr val="F8F8F8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4" name="Group 8"/>
          <p:cNvGrpSpPr>
            <a:grpSpLocks/>
          </p:cNvGrpSpPr>
          <p:nvPr/>
        </p:nvGrpSpPr>
        <p:grpSpPr bwMode="auto">
          <a:xfrm>
            <a:off x="412751" y="6477000"/>
            <a:ext cx="8686800" cy="228600"/>
            <a:chOff x="260" y="4080"/>
            <a:chExt cx="5472" cy="144"/>
          </a:xfrm>
        </p:grpSpPr>
        <p:sp>
          <p:nvSpPr>
            <p:cNvPr id="11" name="Rectangle 9"/>
            <p:cNvSpPr>
              <a:spLocks noChangeArrowheads="1"/>
            </p:cNvSpPr>
            <p:nvPr/>
          </p:nvSpPr>
          <p:spPr bwMode="auto">
            <a:xfrm rot="5400000" flipV="1">
              <a:off x="2972" y="1368"/>
              <a:ext cx="48" cy="5472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accent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it-IT">
                <a:solidFill>
                  <a:srgbClr val="F8F8F8"/>
                </a:solidFill>
                <a:latin typeface="Times New Roman" pitchFamily="18" charset="0"/>
              </a:endParaRPr>
            </a:p>
          </p:txBody>
        </p:sp>
        <p:sp>
          <p:nvSpPr>
            <p:cNvPr id="12" name="Rectangle 10"/>
            <p:cNvSpPr>
              <a:spLocks noChangeArrowheads="1"/>
            </p:cNvSpPr>
            <p:nvPr/>
          </p:nvSpPr>
          <p:spPr bwMode="auto">
            <a:xfrm rot="5400000" flipV="1">
              <a:off x="2914" y="1522"/>
              <a:ext cx="48" cy="5355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it-IT">
                <a:solidFill>
                  <a:srgbClr val="F8F8F8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7" name="Group 11"/>
          <p:cNvGrpSpPr>
            <a:grpSpLocks/>
          </p:cNvGrpSpPr>
          <p:nvPr/>
        </p:nvGrpSpPr>
        <p:grpSpPr bwMode="auto">
          <a:xfrm>
            <a:off x="76200" y="176213"/>
            <a:ext cx="8745539" cy="161925"/>
            <a:chOff x="48" y="111"/>
            <a:chExt cx="5509" cy="102"/>
          </a:xfrm>
        </p:grpSpPr>
        <p:sp>
          <p:nvSpPr>
            <p:cNvPr id="14" name="Rectangle 12"/>
            <p:cNvSpPr>
              <a:spLocks noChangeArrowheads="1"/>
            </p:cNvSpPr>
            <p:nvPr/>
          </p:nvSpPr>
          <p:spPr bwMode="auto">
            <a:xfrm rot="5400000" flipV="1">
              <a:off x="2853" y="-2491"/>
              <a:ext cx="37" cy="5371"/>
            </a:xfrm>
            <a:prstGeom prst="rect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it-IT">
                <a:solidFill>
                  <a:srgbClr val="F8F8F8"/>
                </a:solidFill>
                <a:latin typeface="Times New Roman" pitchFamily="18" charset="0"/>
              </a:endParaRPr>
            </a:p>
          </p:txBody>
        </p:sp>
        <p:sp>
          <p:nvSpPr>
            <p:cNvPr id="15" name="Rectangle 13"/>
            <p:cNvSpPr>
              <a:spLocks noChangeArrowheads="1"/>
            </p:cNvSpPr>
            <p:nvPr/>
          </p:nvSpPr>
          <p:spPr bwMode="auto">
            <a:xfrm rot="5400000" flipV="1">
              <a:off x="2783" y="-2624"/>
              <a:ext cx="38" cy="5509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it-IT">
                <a:solidFill>
                  <a:srgbClr val="F8F8F8"/>
                </a:solidFill>
                <a:latin typeface="Times New Roman" pitchFamily="18" charset="0"/>
              </a:endParaRPr>
            </a:p>
          </p:txBody>
        </p:sp>
      </p:grpSp>
      <p:sp>
        <p:nvSpPr>
          <p:cNvPr id="182286" name="Rectangle 14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981200"/>
            <a:ext cx="7772400" cy="1143000"/>
          </a:xfrm>
        </p:spPr>
        <p:txBody>
          <a:bodyPr anchor="ctr"/>
          <a:lstStyle>
            <a:lvl1pPr algn="ctr">
              <a:defRPr sz="4000">
                <a:solidFill>
                  <a:schemeClr val="tx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182287" name="Rectangle 1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 sz="2800"/>
            </a:lvl1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16" name="Rectangle 16"/>
          <p:cNvSpPr>
            <a:spLocks noGrp="1" noChangeArrowheads="1"/>
          </p:cNvSpPr>
          <p:nvPr>
            <p:ph type="dt" sz="quarter" idx="10"/>
          </p:nvPr>
        </p:nvSpPr>
        <p:spPr>
          <a:xfrm>
            <a:off x="439739" y="5989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FAC8EB-C827-4267-AB76-8343752AF590}" type="datetime1">
              <a:rPr lang="it-IT" smtClean="0">
                <a:solidFill>
                  <a:srgbClr val="F8F8F8"/>
                </a:solidFill>
                <a:latin typeface="Times New Roman" pitchFamily="18" charset="0"/>
              </a:rPr>
              <a:pPr>
                <a:defRPr/>
              </a:pPr>
              <a:t>02/03/2016</a:t>
            </a:fld>
            <a:endParaRPr lang="it-IT">
              <a:solidFill>
                <a:srgbClr val="F8F8F8"/>
              </a:solidFill>
              <a:latin typeface="Times New Roman" pitchFamily="18" charset="0"/>
            </a:endParaRPr>
          </a:p>
        </p:txBody>
      </p:sp>
      <p:sp>
        <p:nvSpPr>
          <p:cNvPr id="17" name="Rectangle 17"/>
          <p:cNvSpPr>
            <a:spLocks noGrp="1" noChangeArrowheads="1"/>
          </p:cNvSpPr>
          <p:nvPr>
            <p:ph type="ftr" sz="quarter" idx="11"/>
          </p:nvPr>
        </p:nvSpPr>
        <p:spPr>
          <a:xfrm>
            <a:off x="3135313" y="60023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F8F8F8"/>
              </a:solidFill>
              <a:latin typeface="Times New Roman" pitchFamily="18" charset="0"/>
            </a:endParaRPr>
          </a:p>
        </p:txBody>
      </p:sp>
      <p:sp>
        <p:nvSpPr>
          <p:cNvPr id="18" name="Rectangle 18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00851" y="5978525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03AB75-7C0D-47E5-825F-C0684742AE6E}" type="slidenum">
              <a:rPr lang="it-IT">
                <a:solidFill>
                  <a:srgbClr val="F8F8F8"/>
                </a:solidFill>
                <a:latin typeface="Times New Roman" pitchFamily="18" charset="0"/>
              </a:rPr>
              <a:pPr>
                <a:defRPr/>
              </a:pPr>
              <a:t>‹N›</a:t>
            </a:fld>
            <a:endParaRPr lang="it-IT">
              <a:solidFill>
                <a:srgbClr val="F8F8F8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14A83D-3009-4C58-B0B2-585A6FE57B2D}" type="datetime1">
              <a:rPr lang="it-IT" smtClean="0">
                <a:solidFill>
                  <a:srgbClr val="F8F8F8"/>
                </a:solidFill>
                <a:latin typeface="Times New Roman" pitchFamily="18" charset="0"/>
              </a:rPr>
              <a:pPr>
                <a:defRPr/>
              </a:pPr>
              <a:t>02/03/2016</a:t>
            </a:fld>
            <a:endParaRPr lang="it-IT">
              <a:solidFill>
                <a:srgbClr val="F8F8F8"/>
              </a:solidFill>
              <a:latin typeface="Times New Roman" pitchFamily="18" charset="0"/>
            </a:endParaRPr>
          </a:p>
        </p:txBody>
      </p:sp>
      <p:sp>
        <p:nvSpPr>
          <p:cNvPr id="5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F8F8F8"/>
              </a:solidFill>
              <a:latin typeface="Times New Roman" pitchFamily="18" charset="0"/>
            </a:endParaRPr>
          </a:p>
        </p:txBody>
      </p:sp>
      <p:sp>
        <p:nvSpPr>
          <p:cNvPr id="6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9655F9-BF0C-4872-8957-F75F89645B76}" type="slidenum">
              <a:rPr lang="it-IT">
                <a:solidFill>
                  <a:srgbClr val="F8F8F8"/>
                </a:solidFill>
                <a:latin typeface="Times New Roman" pitchFamily="18" charset="0"/>
              </a:rPr>
              <a:pPr>
                <a:defRPr/>
              </a:pPr>
              <a:t>‹N›</a:t>
            </a:fld>
            <a:endParaRPr lang="it-IT">
              <a:solidFill>
                <a:srgbClr val="F8F8F8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5F28A1-106D-4609-AA20-F43F6A9F6264}" type="datetime1">
              <a:rPr lang="it-IT" smtClean="0">
                <a:solidFill>
                  <a:srgbClr val="F8F8F8"/>
                </a:solidFill>
                <a:latin typeface="Times New Roman" pitchFamily="18" charset="0"/>
              </a:rPr>
              <a:pPr>
                <a:defRPr/>
              </a:pPr>
              <a:t>02/03/2016</a:t>
            </a:fld>
            <a:endParaRPr lang="it-IT">
              <a:solidFill>
                <a:srgbClr val="F8F8F8"/>
              </a:solidFill>
              <a:latin typeface="Times New Roman" pitchFamily="18" charset="0"/>
            </a:endParaRPr>
          </a:p>
        </p:txBody>
      </p:sp>
      <p:sp>
        <p:nvSpPr>
          <p:cNvPr id="5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F8F8F8"/>
              </a:solidFill>
              <a:latin typeface="Times New Roman" pitchFamily="18" charset="0"/>
            </a:endParaRPr>
          </a:p>
        </p:txBody>
      </p:sp>
      <p:sp>
        <p:nvSpPr>
          <p:cNvPr id="6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98D276-47CA-4297-8ACD-3F70FE7514FB}" type="slidenum">
              <a:rPr lang="it-IT">
                <a:solidFill>
                  <a:srgbClr val="F8F8F8"/>
                </a:solidFill>
                <a:latin typeface="Times New Roman" pitchFamily="18" charset="0"/>
              </a:rPr>
              <a:pPr>
                <a:defRPr/>
              </a:pPr>
              <a:t>‹N›</a:t>
            </a:fld>
            <a:endParaRPr lang="it-IT">
              <a:solidFill>
                <a:srgbClr val="F8F8F8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752600"/>
            <a:ext cx="3810000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752600"/>
            <a:ext cx="3810000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B17A78-4F9D-45B8-9C8E-01BFA827C168}" type="datetime1">
              <a:rPr lang="it-IT" smtClean="0">
                <a:solidFill>
                  <a:srgbClr val="F8F8F8"/>
                </a:solidFill>
                <a:latin typeface="Times New Roman" pitchFamily="18" charset="0"/>
              </a:rPr>
              <a:pPr>
                <a:defRPr/>
              </a:pPr>
              <a:t>02/03/2016</a:t>
            </a:fld>
            <a:endParaRPr lang="it-IT">
              <a:solidFill>
                <a:srgbClr val="F8F8F8"/>
              </a:solidFill>
              <a:latin typeface="Times New Roman" pitchFamily="18" charset="0"/>
            </a:endParaRPr>
          </a:p>
        </p:txBody>
      </p:sp>
      <p:sp>
        <p:nvSpPr>
          <p:cNvPr id="6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F8F8F8"/>
              </a:solidFill>
              <a:latin typeface="Times New Roman" pitchFamily="18" charset="0"/>
            </a:endParaRPr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6FAD1F-5C75-4FCF-B83E-59E59F1BE383}" type="slidenum">
              <a:rPr lang="it-IT">
                <a:solidFill>
                  <a:srgbClr val="F8F8F8"/>
                </a:solidFill>
                <a:latin typeface="Times New Roman" pitchFamily="18" charset="0"/>
              </a:rPr>
              <a:pPr>
                <a:defRPr/>
              </a:pPr>
              <a:t>‹N›</a:t>
            </a:fld>
            <a:endParaRPr lang="it-IT">
              <a:solidFill>
                <a:srgbClr val="F8F8F8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626BBA-7ADD-4B70-B199-04D8D9C16674}" type="datetime1">
              <a:rPr lang="it-IT" smtClean="0">
                <a:solidFill>
                  <a:srgbClr val="F8F8F8"/>
                </a:solidFill>
                <a:latin typeface="Times New Roman" pitchFamily="18" charset="0"/>
              </a:rPr>
              <a:pPr>
                <a:defRPr/>
              </a:pPr>
              <a:t>02/03/2016</a:t>
            </a:fld>
            <a:endParaRPr lang="it-IT">
              <a:solidFill>
                <a:srgbClr val="F8F8F8"/>
              </a:solidFill>
              <a:latin typeface="Times New Roman" pitchFamily="18" charset="0"/>
            </a:endParaRPr>
          </a:p>
        </p:txBody>
      </p:sp>
      <p:sp>
        <p:nvSpPr>
          <p:cNvPr id="8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F8F8F8"/>
              </a:solidFill>
              <a:latin typeface="Times New Roman" pitchFamily="18" charset="0"/>
            </a:endParaRPr>
          </a:p>
        </p:txBody>
      </p:sp>
      <p:sp>
        <p:nvSpPr>
          <p:cNvPr id="9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7B527B-F477-4F6E-A600-F7A48376DA8C}" type="slidenum">
              <a:rPr lang="it-IT">
                <a:solidFill>
                  <a:srgbClr val="F8F8F8"/>
                </a:solidFill>
                <a:latin typeface="Times New Roman" pitchFamily="18" charset="0"/>
              </a:rPr>
              <a:pPr>
                <a:defRPr/>
              </a:pPr>
              <a:t>‹N›</a:t>
            </a:fld>
            <a:endParaRPr lang="it-IT">
              <a:solidFill>
                <a:srgbClr val="F8F8F8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3340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3340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1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2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2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1FE246-D089-4863-898C-AE5944EB784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8FD52D-5829-493A-901A-991822F72065}" type="datetime1">
              <a:rPr lang="it-IT" smtClean="0">
                <a:solidFill>
                  <a:srgbClr val="F8F8F8"/>
                </a:solidFill>
                <a:latin typeface="Times New Roman" pitchFamily="18" charset="0"/>
              </a:rPr>
              <a:pPr>
                <a:defRPr/>
              </a:pPr>
              <a:t>02/03/2016</a:t>
            </a:fld>
            <a:endParaRPr lang="it-IT">
              <a:solidFill>
                <a:srgbClr val="F8F8F8"/>
              </a:solidFill>
              <a:latin typeface="Times New Roman" pitchFamily="18" charset="0"/>
            </a:endParaRPr>
          </a:p>
        </p:txBody>
      </p:sp>
      <p:sp>
        <p:nvSpPr>
          <p:cNvPr id="4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F8F8F8"/>
              </a:solidFill>
              <a:latin typeface="Times New Roman" pitchFamily="18" charset="0"/>
            </a:endParaRPr>
          </a:p>
        </p:txBody>
      </p:sp>
      <p:sp>
        <p:nvSpPr>
          <p:cNvPr id="5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66EFAF-BF33-4457-8382-C38BAD5DA8D6}" type="slidenum">
              <a:rPr lang="it-IT">
                <a:solidFill>
                  <a:srgbClr val="F8F8F8"/>
                </a:solidFill>
                <a:latin typeface="Times New Roman" pitchFamily="18" charset="0"/>
              </a:rPr>
              <a:pPr>
                <a:defRPr/>
              </a:pPr>
              <a:t>‹N›</a:t>
            </a:fld>
            <a:endParaRPr lang="it-IT">
              <a:solidFill>
                <a:srgbClr val="F8F8F8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EA0940-838C-4CEA-9BC9-2CFB3882A3D4}" type="datetime1">
              <a:rPr lang="it-IT" smtClean="0">
                <a:solidFill>
                  <a:srgbClr val="F8F8F8"/>
                </a:solidFill>
                <a:latin typeface="Times New Roman" pitchFamily="18" charset="0"/>
              </a:rPr>
              <a:pPr>
                <a:defRPr/>
              </a:pPr>
              <a:t>02/03/2016</a:t>
            </a:fld>
            <a:endParaRPr lang="it-IT">
              <a:solidFill>
                <a:srgbClr val="F8F8F8"/>
              </a:solidFill>
              <a:latin typeface="Times New Roman" pitchFamily="18" charset="0"/>
            </a:endParaRPr>
          </a:p>
        </p:txBody>
      </p:sp>
      <p:sp>
        <p:nvSpPr>
          <p:cNvPr id="3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F8F8F8"/>
              </a:solidFill>
              <a:latin typeface="Times New Roman" pitchFamily="18" charset="0"/>
            </a:endParaRPr>
          </a:p>
        </p:txBody>
      </p:sp>
      <p:sp>
        <p:nvSpPr>
          <p:cNvPr id="4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E3E8B5-8878-4A93-A4B0-5BF1A7D97AAD}" type="slidenum">
              <a:rPr lang="it-IT">
                <a:solidFill>
                  <a:srgbClr val="F8F8F8"/>
                </a:solidFill>
                <a:latin typeface="Times New Roman" pitchFamily="18" charset="0"/>
              </a:rPr>
              <a:pPr>
                <a:defRPr/>
              </a:pPr>
              <a:t>‹N›</a:t>
            </a:fld>
            <a:endParaRPr lang="it-IT">
              <a:solidFill>
                <a:srgbClr val="F8F8F8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D06A1E-80FF-4E75-9DD6-1C1FBEA2A7CE}" type="datetime1">
              <a:rPr lang="it-IT" smtClean="0">
                <a:solidFill>
                  <a:srgbClr val="F8F8F8"/>
                </a:solidFill>
                <a:latin typeface="Times New Roman" pitchFamily="18" charset="0"/>
              </a:rPr>
              <a:pPr>
                <a:defRPr/>
              </a:pPr>
              <a:t>02/03/2016</a:t>
            </a:fld>
            <a:endParaRPr lang="it-IT">
              <a:solidFill>
                <a:srgbClr val="F8F8F8"/>
              </a:solidFill>
              <a:latin typeface="Times New Roman" pitchFamily="18" charset="0"/>
            </a:endParaRPr>
          </a:p>
        </p:txBody>
      </p:sp>
      <p:sp>
        <p:nvSpPr>
          <p:cNvPr id="6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F8F8F8"/>
              </a:solidFill>
              <a:latin typeface="Times New Roman" pitchFamily="18" charset="0"/>
            </a:endParaRPr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4346EA-0944-4C1F-9145-3E10984A0DA6}" type="slidenum">
              <a:rPr lang="it-IT">
                <a:solidFill>
                  <a:srgbClr val="F8F8F8"/>
                </a:solidFill>
                <a:latin typeface="Times New Roman" pitchFamily="18" charset="0"/>
              </a:rPr>
              <a:pPr>
                <a:defRPr/>
              </a:pPr>
              <a:t>‹N›</a:t>
            </a:fld>
            <a:endParaRPr lang="it-IT">
              <a:solidFill>
                <a:srgbClr val="F8F8F8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30981E-3494-4A0A-9031-F8CEBB8B481B}" type="datetime1">
              <a:rPr lang="it-IT" smtClean="0">
                <a:solidFill>
                  <a:srgbClr val="F8F8F8"/>
                </a:solidFill>
                <a:latin typeface="Times New Roman" pitchFamily="18" charset="0"/>
              </a:rPr>
              <a:pPr>
                <a:defRPr/>
              </a:pPr>
              <a:t>02/03/2016</a:t>
            </a:fld>
            <a:endParaRPr lang="it-IT">
              <a:solidFill>
                <a:srgbClr val="F8F8F8"/>
              </a:solidFill>
              <a:latin typeface="Times New Roman" pitchFamily="18" charset="0"/>
            </a:endParaRPr>
          </a:p>
        </p:txBody>
      </p:sp>
      <p:sp>
        <p:nvSpPr>
          <p:cNvPr id="6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F8F8F8"/>
              </a:solidFill>
              <a:latin typeface="Times New Roman" pitchFamily="18" charset="0"/>
            </a:endParaRPr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B2BDE9-5B71-4250-B85E-C35D2E2CBDFB}" type="slidenum">
              <a:rPr lang="it-IT">
                <a:solidFill>
                  <a:srgbClr val="F8F8F8"/>
                </a:solidFill>
                <a:latin typeface="Times New Roman" pitchFamily="18" charset="0"/>
              </a:rPr>
              <a:pPr>
                <a:defRPr/>
              </a:pPr>
              <a:t>‹N›</a:t>
            </a:fld>
            <a:endParaRPr lang="it-IT">
              <a:solidFill>
                <a:srgbClr val="F8F8F8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7B8E38-D55F-47CF-BCC5-E0DDF7D595EE}" type="datetime1">
              <a:rPr lang="it-IT" smtClean="0">
                <a:solidFill>
                  <a:srgbClr val="F8F8F8"/>
                </a:solidFill>
                <a:latin typeface="Times New Roman" pitchFamily="18" charset="0"/>
              </a:rPr>
              <a:pPr>
                <a:defRPr/>
              </a:pPr>
              <a:t>02/03/2016</a:t>
            </a:fld>
            <a:endParaRPr lang="it-IT">
              <a:solidFill>
                <a:srgbClr val="F8F8F8"/>
              </a:solidFill>
              <a:latin typeface="Times New Roman" pitchFamily="18" charset="0"/>
            </a:endParaRPr>
          </a:p>
        </p:txBody>
      </p:sp>
      <p:sp>
        <p:nvSpPr>
          <p:cNvPr id="5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F8F8F8"/>
              </a:solidFill>
              <a:latin typeface="Times New Roman" pitchFamily="18" charset="0"/>
            </a:endParaRPr>
          </a:p>
        </p:txBody>
      </p:sp>
      <p:sp>
        <p:nvSpPr>
          <p:cNvPr id="6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C33359-1E0B-4A89-B46B-3EF1F7257041}" type="slidenum">
              <a:rPr lang="it-IT">
                <a:solidFill>
                  <a:srgbClr val="F8F8F8"/>
                </a:solidFill>
                <a:latin typeface="Times New Roman" pitchFamily="18" charset="0"/>
              </a:rPr>
              <a:pPr>
                <a:defRPr/>
              </a:pPr>
              <a:t>‹N›</a:t>
            </a:fld>
            <a:endParaRPr lang="it-IT">
              <a:solidFill>
                <a:srgbClr val="F8F8F8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1" y="609600"/>
            <a:ext cx="1943100" cy="53340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1" y="609600"/>
            <a:ext cx="5676900" cy="53340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CC7FD7-6F26-435A-91E8-DCA26A724353}" type="datetime1">
              <a:rPr lang="it-IT" smtClean="0">
                <a:solidFill>
                  <a:srgbClr val="F8F8F8"/>
                </a:solidFill>
                <a:latin typeface="Times New Roman" pitchFamily="18" charset="0"/>
              </a:rPr>
              <a:pPr>
                <a:defRPr/>
              </a:pPr>
              <a:t>02/03/2016</a:t>
            </a:fld>
            <a:endParaRPr lang="it-IT">
              <a:solidFill>
                <a:srgbClr val="F8F8F8"/>
              </a:solidFill>
              <a:latin typeface="Times New Roman" pitchFamily="18" charset="0"/>
            </a:endParaRPr>
          </a:p>
        </p:txBody>
      </p:sp>
      <p:sp>
        <p:nvSpPr>
          <p:cNvPr id="5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F8F8F8"/>
              </a:solidFill>
              <a:latin typeface="Times New Roman" pitchFamily="18" charset="0"/>
            </a:endParaRPr>
          </a:p>
        </p:txBody>
      </p:sp>
      <p:sp>
        <p:nvSpPr>
          <p:cNvPr id="6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FE7FCF-CA2D-4446-8DFE-B7D686F63F37}" type="slidenum">
              <a:rPr lang="it-IT">
                <a:solidFill>
                  <a:srgbClr val="F8F8F8"/>
                </a:solidFill>
                <a:latin typeface="Times New Roman" pitchFamily="18" charset="0"/>
              </a:rPr>
              <a:pPr>
                <a:defRPr/>
              </a:pPr>
              <a:t>‹N›</a:t>
            </a:fld>
            <a:endParaRPr lang="it-IT">
              <a:solidFill>
                <a:srgbClr val="F8F8F8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 preserve="1">
  <p:cSld name="Titolo, test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9906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685800" y="1752600"/>
            <a:ext cx="3810000" cy="419100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752600"/>
            <a:ext cx="3810000" cy="419100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F1BA3C-FECD-4B20-AE42-D738A726952D}" type="datetime1">
              <a:rPr lang="it-IT" smtClean="0">
                <a:solidFill>
                  <a:srgbClr val="F8F8F8"/>
                </a:solidFill>
                <a:latin typeface="Times New Roman" pitchFamily="18" charset="0"/>
              </a:rPr>
              <a:pPr>
                <a:defRPr/>
              </a:pPr>
              <a:t>02/03/2016</a:t>
            </a:fld>
            <a:endParaRPr lang="it-IT">
              <a:solidFill>
                <a:srgbClr val="F8F8F8"/>
              </a:solidFill>
              <a:latin typeface="Times New Roman" pitchFamily="18" charset="0"/>
            </a:endParaRPr>
          </a:p>
        </p:txBody>
      </p:sp>
      <p:sp>
        <p:nvSpPr>
          <p:cNvPr id="6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F8F8F8"/>
              </a:solidFill>
              <a:latin typeface="Times New Roman" pitchFamily="18" charset="0"/>
            </a:endParaRPr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B89E04-3B30-41EE-A414-1AFC11DA25F1}" type="slidenum">
              <a:rPr lang="it-IT">
                <a:solidFill>
                  <a:srgbClr val="F8F8F8"/>
                </a:solidFill>
                <a:latin typeface="Times New Roman" pitchFamily="18" charset="0"/>
              </a:rPr>
              <a:pPr>
                <a:defRPr/>
              </a:pPr>
              <a:t>‹N›</a:t>
            </a:fld>
            <a:endParaRPr lang="it-IT">
              <a:solidFill>
                <a:srgbClr val="F8F8F8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ClipArt" preserve="1">
  <p:cSld name="Titolo, testo e Clip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9906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685800" y="1752600"/>
            <a:ext cx="3810000" cy="419100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lipArt 3"/>
          <p:cNvSpPr>
            <a:spLocks noGrp="1"/>
          </p:cNvSpPr>
          <p:nvPr>
            <p:ph type="clipArt" sz="half" idx="2"/>
          </p:nvPr>
        </p:nvSpPr>
        <p:spPr>
          <a:xfrm>
            <a:off x="4648200" y="1752600"/>
            <a:ext cx="3810000" cy="4191000"/>
          </a:xfrm>
        </p:spPr>
        <p:txBody>
          <a:bodyPr/>
          <a:lstStyle/>
          <a:p>
            <a:pPr lvl="0"/>
            <a:endParaRPr lang="it-IT" noProof="0" smtClean="0"/>
          </a:p>
        </p:txBody>
      </p:sp>
      <p:sp>
        <p:nvSpPr>
          <p:cNvPr id="5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CB855C-D788-4F95-A94F-0392F39CE4AD}" type="datetime1">
              <a:rPr lang="it-IT" smtClean="0">
                <a:solidFill>
                  <a:srgbClr val="F8F8F8"/>
                </a:solidFill>
                <a:latin typeface="Times New Roman" pitchFamily="18" charset="0"/>
              </a:rPr>
              <a:pPr>
                <a:defRPr/>
              </a:pPr>
              <a:t>02/03/2016</a:t>
            </a:fld>
            <a:endParaRPr lang="it-IT">
              <a:solidFill>
                <a:srgbClr val="F8F8F8"/>
              </a:solidFill>
              <a:latin typeface="Times New Roman" pitchFamily="18" charset="0"/>
            </a:endParaRPr>
          </a:p>
        </p:txBody>
      </p:sp>
      <p:sp>
        <p:nvSpPr>
          <p:cNvPr id="6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F8F8F8"/>
              </a:solidFill>
              <a:latin typeface="Times New Roman" pitchFamily="18" charset="0"/>
            </a:endParaRPr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276CE4-7680-4B26-A50C-AF10FC0C101E}" type="slidenum">
              <a:rPr lang="it-IT">
                <a:solidFill>
                  <a:srgbClr val="F8F8F8"/>
                </a:solidFill>
                <a:latin typeface="Times New Roman" pitchFamily="18" charset="0"/>
              </a:rPr>
              <a:pPr>
                <a:defRPr/>
              </a:pPr>
              <a:t>‹N›</a:t>
            </a:fld>
            <a:endParaRPr lang="it-IT">
              <a:solidFill>
                <a:srgbClr val="F8F8F8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verTx" preserve="1">
  <p:cSld name="Titolo e contenuto sopra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9906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752600"/>
            <a:ext cx="7772400" cy="201930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85800" y="3924300"/>
            <a:ext cx="7772400" cy="201930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8B8721-8FB0-438A-911A-4907758A7879}" type="datetime1">
              <a:rPr lang="it-IT" smtClean="0">
                <a:solidFill>
                  <a:srgbClr val="F8F8F8"/>
                </a:solidFill>
                <a:latin typeface="Times New Roman" pitchFamily="18" charset="0"/>
              </a:rPr>
              <a:pPr>
                <a:defRPr/>
              </a:pPr>
              <a:t>02/03/2016</a:t>
            </a:fld>
            <a:endParaRPr lang="it-IT">
              <a:solidFill>
                <a:srgbClr val="F8F8F8"/>
              </a:solidFill>
              <a:latin typeface="Times New Roman" pitchFamily="18" charset="0"/>
            </a:endParaRPr>
          </a:p>
        </p:txBody>
      </p:sp>
      <p:sp>
        <p:nvSpPr>
          <p:cNvPr id="6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F8F8F8"/>
              </a:solidFill>
              <a:latin typeface="Times New Roman" pitchFamily="18" charset="0"/>
            </a:endParaRPr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C64E83-E161-4536-A997-A4FEC03BB1AF}" type="slidenum">
              <a:rPr lang="it-IT">
                <a:solidFill>
                  <a:srgbClr val="F8F8F8"/>
                </a:solidFill>
                <a:latin typeface="Times New Roman" pitchFamily="18" charset="0"/>
              </a:rPr>
              <a:pPr>
                <a:defRPr/>
              </a:pPr>
              <a:t>‹N›</a:t>
            </a:fld>
            <a:endParaRPr lang="it-IT">
              <a:solidFill>
                <a:srgbClr val="F8F8F8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OverObj" preserve="1">
  <p:cSld name="Titolo e testo sopra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9906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685800" y="1752600"/>
            <a:ext cx="7772400" cy="201930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85800" y="3924300"/>
            <a:ext cx="7772400" cy="201930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2AE82B-AC1E-4F21-8429-49623B770AC5}" type="datetime1">
              <a:rPr lang="it-IT" smtClean="0">
                <a:solidFill>
                  <a:srgbClr val="F8F8F8"/>
                </a:solidFill>
                <a:latin typeface="Times New Roman" pitchFamily="18" charset="0"/>
              </a:rPr>
              <a:pPr>
                <a:defRPr/>
              </a:pPr>
              <a:t>02/03/2016</a:t>
            </a:fld>
            <a:endParaRPr lang="it-IT">
              <a:solidFill>
                <a:srgbClr val="F8F8F8"/>
              </a:solidFill>
              <a:latin typeface="Times New Roman" pitchFamily="18" charset="0"/>
            </a:endParaRPr>
          </a:p>
        </p:txBody>
      </p:sp>
      <p:sp>
        <p:nvSpPr>
          <p:cNvPr id="6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F8F8F8"/>
              </a:solidFill>
              <a:latin typeface="Times New Roman" pitchFamily="18" charset="0"/>
            </a:endParaRPr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94549E-094B-485F-A171-F2FA7CD061A0}" type="slidenum">
              <a:rPr lang="it-IT">
                <a:solidFill>
                  <a:srgbClr val="F8F8F8"/>
                </a:solidFill>
                <a:latin typeface="Times New Roman" pitchFamily="18" charset="0"/>
              </a:rPr>
              <a:pPr>
                <a:defRPr/>
              </a:pPr>
              <a:t>‹N›</a:t>
            </a:fld>
            <a:endParaRPr lang="it-IT">
              <a:solidFill>
                <a:srgbClr val="F8F8F8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ClipArt" preserve="1">
  <p:cSld name="Titolo, testo e Clip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9906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685800" y="1752600"/>
            <a:ext cx="3810000" cy="419100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lipArt 3"/>
          <p:cNvSpPr>
            <a:spLocks noGrp="1"/>
          </p:cNvSpPr>
          <p:nvPr>
            <p:ph type="clipArt" sz="half" idx="2"/>
          </p:nvPr>
        </p:nvSpPr>
        <p:spPr>
          <a:xfrm>
            <a:off x="4648200" y="1752600"/>
            <a:ext cx="3810000" cy="4191000"/>
          </a:xfrm>
        </p:spPr>
        <p:txBody>
          <a:bodyPr/>
          <a:lstStyle/>
          <a:p>
            <a:pPr lvl="0"/>
            <a:endParaRPr lang="it-IT" noProof="0" smtClean="0"/>
          </a:p>
        </p:txBody>
      </p:sp>
      <p:sp>
        <p:nvSpPr>
          <p:cNvPr id="5" name="Rectangle 1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2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D64500-B019-467F-907E-CF4507F384D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 preserve="1">
  <p:cSld name="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33400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3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9E987D-D357-4324-9FF2-D352911AC957}" type="datetime1">
              <a:rPr lang="it-IT" smtClean="0">
                <a:solidFill>
                  <a:srgbClr val="F8F8F8"/>
                </a:solidFill>
                <a:latin typeface="Times New Roman" pitchFamily="18" charset="0"/>
              </a:rPr>
              <a:pPr>
                <a:defRPr/>
              </a:pPr>
              <a:t>02/03/2016</a:t>
            </a:fld>
            <a:endParaRPr lang="it-IT">
              <a:solidFill>
                <a:srgbClr val="F8F8F8"/>
              </a:solidFill>
              <a:latin typeface="Times New Roman" pitchFamily="18" charset="0"/>
            </a:endParaRPr>
          </a:p>
        </p:txBody>
      </p:sp>
      <p:sp>
        <p:nvSpPr>
          <p:cNvPr id="4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F8F8F8"/>
              </a:solidFill>
              <a:latin typeface="Times New Roman" pitchFamily="18" charset="0"/>
            </a:endParaRPr>
          </a:p>
        </p:txBody>
      </p:sp>
      <p:sp>
        <p:nvSpPr>
          <p:cNvPr id="5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7079E5-DF20-49B4-AE07-231E0905FB7B}" type="slidenum">
              <a:rPr lang="it-IT">
                <a:solidFill>
                  <a:srgbClr val="F8F8F8"/>
                </a:solidFill>
                <a:latin typeface="Times New Roman" pitchFamily="18" charset="0"/>
              </a:rPr>
              <a:pPr>
                <a:defRPr/>
              </a:pPr>
              <a:t>‹N›</a:t>
            </a:fld>
            <a:endParaRPr lang="it-IT">
              <a:solidFill>
                <a:srgbClr val="F8F8F8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8458200" cy="5943600"/>
            <a:chOff x="0" y="0"/>
            <a:chExt cx="5328" cy="3744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1440"/>
              <a:ext cx="5155" cy="2304"/>
            </a:xfrm>
            <a:custGeom>
              <a:avLst/>
              <a:gdLst/>
              <a:ahLst/>
              <a:cxnLst>
                <a:cxn ang="0">
                  <a:pos x="5154" y="1769"/>
                </a:cxn>
                <a:cxn ang="0">
                  <a:pos x="0" y="2304"/>
                </a:cxn>
                <a:cxn ang="0">
                  <a:pos x="0" y="1252"/>
                </a:cxn>
                <a:cxn ang="0">
                  <a:pos x="5155" y="0"/>
                </a:cxn>
                <a:cxn ang="0">
                  <a:pos x="5155" y="1416"/>
                </a:cxn>
                <a:cxn ang="0">
                  <a:pos x="5154" y="1769"/>
                </a:cxn>
              </a:cxnLst>
              <a:rect l="0" t="0" r="r" b="b"/>
              <a:pathLst>
                <a:path w="5155" h="2304">
                  <a:moveTo>
                    <a:pt x="5154" y="1769"/>
                  </a:moveTo>
                  <a:lnTo>
                    <a:pt x="0" y="2304"/>
                  </a:lnTo>
                  <a:lnTo>
                    <a:pt x="0" y="1252"/>
                  </a:lnTo>
                  <a:lnTo>
                    <a:pt x="5155" y="0"/>
                  </a:lnTo>
                  <a:lnTo>
                    <a:pt x="5155" y="1416"/>
                  </a:lnTo>
                  <a:lnTo>
                    <a:pt x="5154" y="1769"/>
                  </a:lnTo>
                  <a:close/>
                </a:path>
              </a:pathLst>
            </a:custGeom>
            <a:gradFill rotWithShape="1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>
                <a:solidFill>
                  <a:srgbClr val="FFFFFF"/>
                </a:solidFill>
                <a:latin typeface="Tahoma" charset="0"/>
                <a:cs typeface="Arial" charset="0"/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0" y="0"/>
              <a:ext cx="5328" cy="3689"/>
            </a:xfrm>
            <a:custGeom>
              <a:avLst/>
              <a:gdLst/>
              <a:ahLst/>
              <a:cxnLst>
                <a:cxn ang="0">
                  <a:pos x="5311" y="3209"/>
                </a:cxn>
                <a:cxn ang="0">
                  <a:pos x="0" y="3689"/>
                </a:cxn>
                <a:cxn ang="0">
                  <a:pos x="0" y="9"/>
                </a:cxn>
                <a:cxn ang="0">
                  <a:pos x="5328" y="0"/>
                </a:cxn>
                <a:cxn ang="0">
                  <a:pos x="5311" y="3209"/>
                </a:cxn>
              </a:cxnLst>
              <a:rect l="0" t="0" r="r" b="b"/>
              <a:pathLst>
                <a:path w="5328" h="3689">
                  <a:moveTo>
                    <a:pt x="5311" y="3209"/>
                  </a:moveTo>
                  <a:lnTo>
                    <a:pt x="0" y="3689"/>
                  </a:lnTo>
                  <a:lnTo>
                    <a:pt x="0" y="9"/>
                  </a:lnTo>
                  <a:lnTo>
                    <a:pt x="5328" y="0"/>
                  </a:lnTo>
                  <a:lnTo>
                    <a:pt x="5311" y="3209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>
                <a:solidFill>
                  <a:srgbClr val="FFFFFF"/>
                </a:solidFill>
                <a:latin typeface="Tahoma" charset="0"/>
                <a:cs typeface="Arial" charset="0"/>
              </a:endParaRPr>
            </a:p>
          </p:txBody>
        </p:sp>
      </p:grpSp>
      <p:sp>
        <p:nvSpPr>
          <p:cNvPr id="50181" name="Rectangle 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50185" name="Rectangle 9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68475"/>
            <a:ext cx="7772400" cy="1736725"/>
          </a:xfrm>
        </p:spPr>
        <p:txBody>
          <a:bodyPr anchor="b" anchorCtr="1"/>
          <a:lstStyle>
            <a:lvl1pPr>
              <a:defRPr sz="54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5782D9-7598-400D-ADAD-76954FC46E2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0FA6DB-4A08-4791-AED8-29E04FFDE8A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546E45-5A44-4EA9-8059-D354FF14C39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1A06FF-D9A3-4D44-88F3-CAD014EFE9E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418B2D-79C2-41BC-A5C2-CC44A4BCE1E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2963E9-F4E7-420F-B51C-01C7A5A5E5A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2D0E48-9005-4BE2-9790-A2ABBEC3857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710D39-6188-43A6-A3FF-64C73DA6748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B41AF2-3B59-47C4-8791-C6423E84D7E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verTx" preserve="1">
  <p:cSld name="Titolo e contenuto sopra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9906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752600"/>
            <a:ext cx="7772400" cy="201930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85800" y="3924300"/>
            <a:ext cx="7772400" cy="201930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1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2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6DE9AD-FBDE-4364-B5C9-C7966531C05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1540A3-3C96-42DB-929D-AA9567C4667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21362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21362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D1209F-F063-4310-81F2-D9E2DE96267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OverObj" preserve="1">
  <p:cSld name="Titolo e testo sopra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9906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685800" y="1752600"/>
            <a:ext cx="7772400" cy="201930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85800" y="3924300"/>
            <a:ext cx="7772400" cy="201930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1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2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EF055B-7E5C-4BC2-A1FB-27C70B28C29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5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9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10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11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</p:grpSp>
      <p:sp>
        <p:nvSpPr>
          <p:cNvPr id="420874" name="Rectangle 10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873250"/>
            <a:ext cx="7772400" cy="1555750"/>
          </a:xfrm>
        </p:spPr>
        <p:txBody>
          <a:bodyPr/>
          <a:lstStyle>
            <a:lvl1pPr>
              <a:defRPr sz="48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420875" name="Rectangle 11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DBF1B7-A855-45E9-ABAB-196489290A7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AE607F-FAB5-4BC1-9466-53FFD23A920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7AE204-49EA-4869-8009-F2365789836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9E8EBB-6D54-4DAD-B052-C37DABF44E8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30055C-3BCE-4FF3-9513-8EC43279B81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1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2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2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DB229B-AA41-4AA6-9697-CDBAF838584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E96F24-CD1C-4890-8BC9-05914DA25FE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EADC0B-8449-43D8-BFBF-E28AD913D37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D6A20C-E666-4484-BC3D-898B2A3368B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CB9839-CE10-47D5-B10A-DF54DAA688A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D675A1-1E2C-4C10-BC28-5F2AECFCDFB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3217CF-8EAC-492D-B9D0-41829EEC851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5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9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10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11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it-IT">
                <a:latin typeface="Arial" charset="0"/>
              </a:endParaRPr>
            </a:p>
          </p:txBody>
        </p:sp>
      </p:grpSp>
      <p:sp>
        <p:nvSpPr>
          <p:cNvPr id="235530" name="Rectangle 10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873250"/>
            <a:ext cx="7772400" cy="1555750"/>
          </a:xfrm>
        </p:spPr>
        <p:txBody>
          <a:bodyPr/>
          <a:lstStyle>
            <a:lvl1pPr>
              <a:defRPr sz="48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235531" name="Rectangle 11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F61248-18F6-486A-A968-439D12D140D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F6D282-5208-4AF4-B454-052DD989D61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B2F8D6-4DDA-4717-BBEF-D228181F7F4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6FDFB3-7040-4A70-A7DB-88093C4CC08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1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2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2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C6E4B4-8573-4D1A-A9DF-B8228519613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2C2DDC-1BF6-4935-82E4-6C8A1F60E17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A1DB5A-51B6-4E48-BE03-BDA53A4D69E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D96565-9087-4C67-9A57-F6168CA7047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71F11C-022F-445B-A392-AFC9DB50916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B4FEEB-D6B2-451F-B3F5-65760FD78FB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825CA3-0B85-4F7F-8EB3-36160EF4813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BE35B7-4395-4B7B-9277-DDCC14C0A11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ClipArt" preserve="1">
  <p:cSld name="Titolo, testo e Clip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lipArt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endParaRPr lang="it-IT" noProof="0" smtClean="0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29C880-4972-4CAC-AABD-29CA9FF4FB4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verTx" preserve="1">
  <p:cSld name="Titolo e contenuto sopra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21891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3941763"/>
            <a:ext cx="8229600" cy="2189162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CA3F72-E3CF-447B-8818-0C79148129B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 preserve="1">
  <p:cSld name="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/>
          </p:nvPr>
        </p:nvSpPr>
        <p:spPr>
          <a:xfrm>
            <a:off x="457200" y="277813"/>
            <a:ext cx="8229600" cy="5853112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F7CFD9-1A25-4B99-AC33-F0C82EA793D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752600"/>
            <a:ext cx="3810000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752600"/>
            <a:ext cx="3810000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1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2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BFB87C-9F52-4E7A-BBFF-279DAC174EA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177800" y="230188"/>
            <a:ext cx="203200" cy="6503987"/>
            <a:chOff x="112" y="145"/>
            <a:chExt cx="128" cy="4097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auto">
            <a:xfrm flipH="1">
              <a:off x="192" y="162"/>
              <a:ext cx="48" cy="408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/>
          </p:nvSpPr>
          <p:spPr bwMode="auto">
            <a:xfrm>
              <a:off x="112" y="145"/>
              <a:ext cx="48" cy="3941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it-IT">
                <a:latin typeface="Times New Roman" pitchFamily="18" charset="0"/>
              </a:endParaRPr>
            </a:p>
          </p:txBody>
        </p:sp>
      </p:grpSp>
      <p:grpSp>
        <p:nvGrpSpPr>
          <p:cNvPr id="7" name="Group 5"/>
          <p:cNvGrpSpPr>
            <a:grpSpLocks/>
          </p:cNvGrpSpPr>
          <p:nvPr/>
        </p:nvGrpSpPr>
        <p:grpSpPr bwMode="auto">
          <a:xfrm>
            <a:off x="8793163" y="220663"/>
            <a:ext cx="198437" cy="6408737"/>
            <a:chOff x="5539" y="139"/>
            <a:chExt cx="125" cy="4037"/>
          </a:xfrm>
        </p:grpSpPr>
        <p:sp>
          <p:nvSpPr>
            <p:cNvPr id="8" name="Rectangle 6"/>
            <p:cNvSpPr>
              <a:spLocks noChangeArrowheads="1"/>
            </p:cNvSpPr>
            <p:nvPr/>
          </p:nvSpPr>
          <p:spPr bwMode="auto">
            <a:xfrm rot="-10800000" flipH="1" flipV="1">
              <a:off x="5621" y="139"/>
              <a:ext cx="43" cy="3989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9" name="Rectangle 7"/>
            <p:cNvSpPr>
              <a:spLocks noChangeArrowheads="1"/>
            </p:cNvSpPr>
            <p:nvPr/>
          </p:nvSpPr>
          <p:spPr bwMode="auto">
            <a:xfrm rot="10800000" flipV="1">
              <a:off x="5539" y="240"/>
              <a:ext cx="49" cy="3936"/>
            </a:xfrm>
            <a:prstGeom prst="rect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it-IT">
                <a:latin typeface="Arial" charset="0"/>
              </a:endParaRPr>
            </a:p>
          </p:txBody>
        </p:sp>
      </p:grpSp>
      <p:grpSp>
        <p:nvGrpSpPr>
          <p:cNvPr id="10" name="Group 8"/>
          <p:cNvGrpSpPr>
            <a:grpSpLocks/>
          </p:cNvGrpSpPr>
          <p:nvPr/>
        </p:nvGrpSpPr>
        <p:grpSpPr bwMode="auto">
          <a:xfrm>
            <a:off x="412750" y="6477000"/>
            <a:ext cx="8686800" cy="228600"/>
            <a:chOff x="260" y="4080"/>
            <a:chExt cx="5472" cy="144"/>
          </a:xfrm>
        </p:grpSpPr>
        <p:sp>
          <p:nvSpPr>
            <p:cNvPr id="11" name="Rectangle 9"/>
            <p:cNvSpPr>
              <a:spLocks noChangeArrowheads="1"/>
            </p:cNvSpPr>
            <p:nvPr/>
          </p:nvSpPr>
          <p:spPr bwMode="auto">
            <a:xfrm rot="5400000" flipV="1">
              <a:off x="2972" y="1368"/>
              <a:ext cx="48" cy="5472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accent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12" name="Rectangle 10"/>
            <p:cNvSpPr>
              <a:spLocks noChangeArrowheads="1"/>
            </p:cNvSpPr>
            <p:nvPr/>
          </p:nvSpPr>
          <p:spPr bwMode="auto">
            <a:xfrm rot="5400000" flipV="1">
              <a:off x="2914" y="1522"/>
              <a:ext cx="48" cy="5355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it-IT">
                <a:latin typeface="Arial" charset="0"/>
              </a:endParaRPr>
            </a:p>
          </p:txBody>
        </p:sp>
      </p:grpSp>
      <p:grpSp>
        <p:nvGrpSpPr>
          <p:cNvPr id="13" name="Group 11"/>
          <p:cNvGrpSpPr>
            <a:grpSpLocks/>
          </p:cNvGrpSpPr>
          <p:nvPr/>
        </p:nvGrpSpPr>
        <p:grpSpPr bwMode="auto">
          <a:xfrm>
            <a:off x="76200" y="176213"/>
            <a:ext cx="8745538" cy="161925"/>
            <a:chOff x="48" y="111"/>
            <a:chExt cx="5509" cy="102"/>
          </a:xfrm>
        </p:grpSpPr>
        <p:sp>
          <p:nvSpPr>
            <p:cNvPr id="14" name="Rectangle 12"/>
            <p:cNvSpPr>
              <a:spLocks noChangeArrowheads="1"/>
            </p:cNvSpPr>
            <p:nvPr/>
          </p:nvSpPr>
          <p:spPr bwMode="auto">
            <a:xfrm rot="5400000" flipV="1">
              <a:off x="2853" y="-2491"/>
              <a:ext cx="37" cy="5371"/>
            </a:xfrm>
            <a:prstGeom prst="rect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15" name="Rectangle 13"/>
            <p:cNvSpPr>
              <a:spLocks noChangeArrowheads="1"/>
            </p:cNvSpPr>
            <p:nvPr/>
          </p:nvSpPr>
          <p:spPr bwMode="auto">
            <a:xfrm rot="5400000" flipV="1">
              <a:off x="2783" y="-2624"/>
              <a:ext cx="38" cy="5509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it-IT">
                <a:latin typeface="Arial" charset="0"/>
              </a:endParaRPr>
            </a:p>
          </p:txBody>
        </p:sp>
      </p:grpSp>
      <p:sp>
        <p:nvSpPr>
          <p:cNvPr id="263182" name="Rectangle 14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981200"/>
            <a:ext cx="7772400" cy="1143000"/>
          </a:xfrm>
        </p:spPr>
        <p:txBody>
          <a:bodyPr anchor="ctr"/>
          <a:lstStyle>
            <a:lvl1pPr algn="ctr">
              <a:defRPr sz="4000">
                <a:solidFill>
                  <a:schemeClr val="tx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263183" name="Rectangle 1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 sz="2800"/>
            </a:lvl1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16" name="Rectangle 16"/>
          <p:cNvSpPr>
            <a:spLocks noGrp="1" noChangeArrowheads="1"/>
          </p:cNvSpPr>
          <p:nvPr>
            <p:ph type="dt" sz="quarter" idx="10"/>
          </p:nvPr>
        </p:nvSpPr>
        <p:spPr>
          <a:xfrm>
            <a:off x="439738" y="5989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7" name="Rectangle 17"/>
          <p:cNvSpPr>
            <a:spLocks noGrp="1" noChangeArrowheads="1"/>
          </p:cNvSpPr>
          <p:nvPr>
            <p:ph type="ftr" sz="quarter" idx="11"/>
          </p:nvPr>
        </p:nvSpPr>
        <p:spPr>
          <a:xfrm>
            <a:off x="3135313" y="60023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8" name="Rectangle 18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00850" y="5978525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ADFE68-8970-4A70-8B30-71D1AE35E9A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1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2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2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881963-D6D6-4407-8282-21DC2DBE234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1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2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2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6EE7A9-F9BE-464C-9615-8685947558A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752600"/>
            <a:ext cx="3810000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752600"/>
            <a:ext cx="3810000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1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2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67AB27-B53E-400D-A584-C4621B4D10F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2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2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2310BB-6F7A-49C4-8485-E0FA88C4294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1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2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2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5E12F1-FC70-4652-ABA7-E6C06731E6C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2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2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0067FB-964F-433B-83D5-5D38FDCE41A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2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66A2B5-8847-4738-BB62-92313027355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2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2952CF-4B8B-4711-A49B-D694ECB9647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1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2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2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F4A093-00A9-48E9-B216-C100CE8E825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2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2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B945EC-CAAE-4EB1-9573-5F22EAF7D30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3340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3340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1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2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2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367564-52F2-403A-BE65-277E028A851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verTx" preserve="1">
  <p:cSld name="Titolo e contenuto sopra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9906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752600"/>
            <a:ext cx="7772400" cy="201930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85800" y="3924300"/>
            <a:ext cx="7772400" cy="201930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1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2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818E05-1481-467E-BA0C-0AD7CE57D22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5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9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10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11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it-IT">
                <a:latin typeface="Arial" charset="0"/>
              </a:endParaRPr>
            </a:p>
          </p:txBody>
        </p:sp>
      </p:grpSp>
      <p:sp>
        <p:nvSpPr>
          <p:cNvPr id="235530" name="Rectangle 10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873250"/>
            <a:ext cx="7772400" cy="1555750"/>
          </a:xfrm>
        </p:spPr>
        <p:txBody>
          <a:bodyPr/>
          <a:lstStyle>
            <a:lvl1pPr>
              <a:defRPr sz="48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235531" name="Rectangle 11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E3FD8A-648D-48E9-9573-3CC4A968EA6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BC4A6C-26E3-4776-907F-319740B4056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AD89B6-1A91-442B-9600-2363AAF95C0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D5E563-3A87-49B2-BE24-143E6DF2586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C57A14-692F-4CE6-B093-68D48589F7E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6C4BAD-A754-445D-B6CD-DC45D9EF052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37C90B-CB8F-480E-97EC-68404622624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5C9C3B-F697-4E2F-B0C6-266F2A0A200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1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2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2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E33331-C9C0-4BA3-95D6-80590F98F9E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C2A5F6-3ADB-4E7A-B79A-E0E1014E0BF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AE0848-5C1E-4CF3-9265-FFD6219FF03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C63CD6-7E19-456D-9584-A9BFA9FE17D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ClipArt" preserve="1">
  <p:cSld name="Titolo, testo e Clip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lipArt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endParaRPr lang="it-IT" noProof="0" smtClean="0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266BEC-4BF2-4BD1-BFFF-8BA1ABD49B0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verTx" preserve="1">
  <p:cSld name="Titolo e contenuto sopra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21891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3941763"/>
            <a:ext cx="8229600" cy="2189162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DD1821-0964-43F4-9940-8B11CE838B4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 preserve="1">
  <p:cSld name="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/>
          </p:nvPr>
        </p:nvSpPr>
        <p:spPr>
          <a:xfrm>
            <a:off x="457200" y="277813"/>
            <a:ext cx="8229600" cy="5853112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B90496-4F43-4202-B63B-F7AD0E1C0F9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" y="3902076"/>
            <a:ext cx="3400425" cy="2949575"/>
            <a:chOff x="0" y="2458"/>
            <a:chExt cx="2142" cy="1858"/>
          </a:xfrm>
        </p:grpSpPr>
        <p:sp>
          <p:nvSpPr>
            <p:cNvPr id="5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9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it-IT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0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it-IT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1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it-IT">
                <a:solidFill>
                  <a:srgbClr val="FFFFFF"/>
                </a:solidFill>
                <a:latin typeface="Arial"/>
              </a:endParaRPr>
            </a:p>
          </p:txBody>
        </p:sp>
      </p:grpSp>
      <p:sp>
        <p:nvSpPr>
          <p:cNvPr id="235530" name="Rectangle 10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873251"/>
            <a:ext cx="7772400" cy="1555750"/>
          </a:xfrm>
        </p:spPr>
        <p:txBody>
          <a:bodyPr/>
          <a:lstStyle>
            <a:lvl1pPr>
              <a:defRPr sz="48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235531" name="Rectangle 11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FFFFFF"/>
              </a:solidFill>
            </a:endParaRP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FFFFFF"/>
              </a:solidFill>
            </a:endParaRP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F61248-18F6-486A-A968-439D12D140D1}" type="slidenum">
              <a:rPr lang="it-IT">
                <a:solidFill>
                  <a:srgbClr val="FFFFFF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FFFFFF"/>
              </a:solidFill>
            </a:endParaRP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F6D282-5208-4AF4-B454-052DD989D61F}" type="slidenum">
              <a:rPr lang="it-IT">
                <a:solidFill>
                  <a:srgbClr val="FFFFFF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FFFFFF"/>
              </a:solidFill>
            </a:endParaRP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B2F8D6-4DDA-4717-BBEF-D228181F7F44}" type="slidenum">
              <a:rPr lang="it-IT">
                <a:solidFill>
                  <a:srgbClr val="FFFFFF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FFFFFF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6FDFB3-7040-4A70-A7DB-88093C4CC083}" type="slidenum">
              <a:rPr lang="it-IT">
                <a:solidFill>
                  <a:srgbClr val="FFFFFF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2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2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5F1C60-E158-4BC5-A2A7-3946D02A195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FFFFFF"/>
              </a:solidFill>
            </a:endParaRPr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FFFFFF"/>
              </a:solidFill>
            </a:endParaRPr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2C2DDC-1BF6-4935-82E4-6C8A1F60E173}" type="slidenum">
              <a:rPr lang="it-IT">
                <a:solidFill>
                  <a:srgbClr val="FFFFFF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FFFFFF"/>
              </a:solidFill>
            </a:endParaRP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A1DB5A-51B6-4E48-BE03-BDA53A4D69E1}" type="slidenum">
              <a:rPr lang="it-IT">
                <a:solidFill>
                  <a:srgbClr val="FFFFFF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FFFFFF"/>
              </a:solidFill>
            </a:endParaRPr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D96565-9087-4C67-9A57-F6168CA7047B}" type="slidenum">
              <a:rPr lang="it-IT">
                <a:solidFill>
                  <a:srgbClr val="FFFFFF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FFFFFF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71F11C-022F-445B-A392-AFC9DB50916A}" type="slidenum">
              <a:rPr lang="it-IT">
                <a:solidFill>
                  <a:srgbClr val="FFFFFF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FFFFFF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B4FEEB-D6B2-451F-B3F5-65760FD78FB9}" type="slidenum">
              <a:rPr lang="it-IT">
                <a:solidFill>
                  <a:srgbClr val="FFFFFF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FFFFFF"/>
              </a:solidFill>
            </a:endParaRP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825CA3-0B85-4F7F-8EB3-36160EF48135}" type="slidenum">
              <a:rPr lang="it-IT">
                <a:solidFill>
                  <a:srgbClr val="FFFFFF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7814"/>
            <a:ext cx="2057400" cy="5853112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7814"/>
            <a:ext cx="6019800" cy="5853112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FFFFFF"/>
              </a:solidFill>
            </a:endParaRP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BE35B7-4395-4B7B-9277-DDCC14C0A119}" type="slidenum">
              <a:rPr lang="it-IT">
                <a:solidFill>
                  <a:srgbClr val="FFFFFF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ClipArt" preserve="1">
  <p:cSld name="Titolo, testo e Clip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7814"/>
            <a:ext cx="8229600" cy="11398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457200" y="1600201"/>
            <a:ext cx="4038600" cy="453072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lipArt 3"/>
          <p:cNvSpPr>
            <a:spLocks noGrp="1"/>
          </p:cNvSpPr>
          <p:nvPr>
            <p:ph type="clipArt" sz="half" idx="2"/>
          </p:nvPr>
        </p:nvSpPr>
        <p:spPr>
          <a:xfrm>
            <a:off x="4648200" y="1600201"/>
            <a:ext cx="4038600" cy="4530725"/>
          </a:xfrm>
        </p:spPr>
        <p:txBody>
          <a:bodyPr/>
          <a:lstStyle/>
          <a:p>
            <a:pPr lvl="0"/>
            <a:endParaRPr lang="it-IT" noProof="0" smtClean="0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FFFFFF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29C880-4972-4CAC-AABD-29CA9FF4FB42}" type="slidenum">
              <a:rPr lang="it-IT">
                <a:solidFill>
                  <a:srgbClr val="FFFFFF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verTx" preserve="1">
  <p:cSld name="Titolo e contenuto sopra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7814"/>
            <a:ext cx="8229600" cy="11398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8229600" cy="21891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3941764"/>
            <a:ext cx="8229600" cy="2189162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FFFFFF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CA3F72-E3CF-447B-8818-0C79148129BA}" type="slidenum">
              <a:rPr lang="it-IT">
                <a:solidFill>
                  <a:srgbClr val="FFFFFF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 preserve="1">
  <p:cSld name="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/>
          </p:nvPr>
        </p:nvSpPr>
        <p:spPr>
          <a:xfrm>
            <a:off x="457200" y="277814"/>
            <a:ext cx="8229600" cy="5853112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FFFFFF"/>
              </a:solidFill>
            </a:endParaRP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F7CFD9-1A25-4B99-AC33-F0C82EA793D7}" type="slidenum">
              <a:rPr lang="it-IT">
                <a:solidFill>
                  <a:srgbClr val="FFFFFF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2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C24086-316D-4694-98F6-7750D4A22C0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5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9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it-IT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0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it-IT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1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it-IT">
                <a:solidFill>
                  <a:srgbClr val="FFFFFF"/>
                </a:solidFill>
                <a:latin typeface="Arial" charset="0"/>
              </a:endParaRPr>
            </a:p>
          </p:txBody>
        </p:sp>
      </p:grpSp>
      <p:sp>
        <p:nvSpPr>
          <p:cNvPr id="235530" name="Rectangle 10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873250"/>
            <a:ext cx="7772400" cy="1555750"/>
          </a:xfrm>
        </p:spPr>
        <p:txBody>
          <a:bodyPr/>
          <a:lstStyle>
            <a:lvl1pPr>
              <a:defRPr sz="48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235531" name="Rectangle 11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FFFFFF"/>
              </a:solidFill>
            </a:endParaRP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FFFFFF"/>
              </a:solidFill>
            </a:endParaRP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F61248-18F6-486A-A968-439D12D140D1}" type="slidenum">
              <a:rPr lang="it-IT">
                <a:solidFill>
                  <a:srgbClr val="FFFFFF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FFFFFF"/>
              </a:solidFill>
            </a:endParaRP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F6D282-5208-4AF4-B454-052DD989D61F}" type="slidenum">
              <a:rPr lang="it-IT">
                <a:solidFill>
                  <a:srgbClr val="FFFFFF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FFFFFF"/>
              </a:solidFill>
            </a:endParaRP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B2F8D6-4DDA-4717-BBEF-D228181F7F44}" type="slidenum">
              <a:rPr lang="it-IT">
                <a:solidFill>
                  <a:srgbClr val="FFFFFF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FFFFFF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6FDFB3-7040-4A70-A7DB-88093C4CC083}" type="slidenum">
              <a:rPr lang="it-IT">
                <a:solidFill>
                  <a:srgbClr val="FFFFFF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FFFFFF"/>
              </a:solidFill>
            </a:endParaRPr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FFFFFF"/>
              </a:solidFill>
            </a:endParaRPr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2C2DDC-1BF6-4935-82E4-6C8A1F60E173}" type="slidenum">
              <a:rPr lang="it-IT">
                <a:solidFill>
                  <a:srgbClr val="FFFFFF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FFFFFF"/>
              </a:solidFill>
            </a:endParaRP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A1DB5A-51B6-4E48-BE03-BDA53A4D69E1}" type="slidenum">
              <a:rPr lang="it-IT">
                <a:solidFill>
                  <a:srgbClr val="FFFFFF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FFFFFF"/>
              </a:solidFill>
            </a:endParaRPr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D96565-9087-4C67-9A57-F6168CA7047B}" type="slidenum">
              <a:rPr lang="it-IT">
                <a:solidFill>
                  <a:srgbClr val="FFFFFF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FFFFFF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71F11C-022F-445B-A392-AFC9DB50916A}" type="slidenum">
              <a:rPr lang="it-IT">
                <a:solidFill>
                  <a:srgbClr val="FFFFFF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FFFFFF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B4FEEB-D6B2-451F-B3F5-65760FD78FB9}" type="slidenum">
              <a:rPr lang="it-IT">
                <a:solidFill>
                  <a:srgbClr val="FFFFFF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FFFFFF"/>
              </a:solidFill>
            </a:endParaRP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825CA3-0B85-4F7F-8EB3-36160EF48135}" type="slidenum">
              <a:rPr lang="it-IT">
                <a:solidFill>
                  <a:srgbClr val="FFFFFF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2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7D55D8-1BC7-48C5-B867-2B6E10B3761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FFFFFF"/>
              </a:solidFill>
            </a:endParaRP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BE35B7-4395-4B7B-9277-DDCC14C0A119}" type="slidenum">
              <a:rPr lang="it-IT">
                <a:solidFill>
                  <a:srgbClr val="FFFFFF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ClipArt" preserve="1">
  <p:cSld name="Titolo, testo e Clip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lipArt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endParaRPr lang="it-IT" noProof="0" smtClean="0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FFFFFF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29C880-4972-4CAC-AABD-29CA9FF4FB42}" type="slidenum">
              <a:rPr lang="it-IT">
                <a:solidFill>
                  <a:srgbClr val="FFFFFF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verTx" preserve="1">
  <p:cSld name="Titolo e contenuto sopra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21891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3941763"/>
            <a:ext cx="8229600" cy="2189162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FFFFFF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CA3F72-E3CF-447B-8818-0C79148129BA}" type="slidenum">
              <a:rPr lang="it-IT">
                <a:solidFill>
                  <a:srgbClr val="FFFFFF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 preserve="1">
  <p:cSld name="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/>
          </p:nvPr>
        </p:nvSpPr>
        <p:spPr>
          <a:xfrm>
            <a:off x="457200" y="277813"/>
            <a:ext cx="8229600" cy="5853112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FFFFFF"/>
              </a:solidFill>
            </a:endParaRP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F7CFD9-1A25-4B99-AC33-F0C82EA793D7}" type="slidenum">
              <a:rPr lang="it-IT">
                <a:solidFill>
                  <a:srgbClr val="FFFFFF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E673C-36B6-4B9F-8CF1-B0B6F9D610C3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02/03/2016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20B55-D3A4-483B-8043-C280529F5C9B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E673C-36B6-4B9F-8CF1-B0B6F9D610C3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02/03/2016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20B55-D3A4-483B-8043-C280529F5C9B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E673C-36B6-4B9F-8CF1-B0B6F9D610C3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02/03/2016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20B55-D3A4-483B-8043-C280529F5C9B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E673C-36B6-4B9F-8CF1-B0B6F9D610C3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02/03/2016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20B55-D3A4-483B-8043-C280529F5C9B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E673C-36B6-4B9F-8CF1-B0B6F9D610C3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02/03/2016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20B55-D3A4-483B-8043-C280529F5C9B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E673C-36B6-4B9F-8CF1-B0B6F9D610C3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02/03/2016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20B55-D3A4-483B-8043-C280529F5C9B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8.xml"/><Relationship Id="rId3" Type="http://schemas.openxmlformats.org/officeDocument/2006/relationships/slideLayout" Target="../slideLayouts/slideLayout123.xml"/><Relationship Id="rId7" Type="http://schemas.openxmlformats.org/officeDocument/2006/relationships/slideLayout" Target="../slideLayouts/slideLayout127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22.xml"/><Relationship Id="rId1" Type="http://schemas.openxmlformats.org/officeDocument/2006/relationships/slideLayout" Target="../slideLayouts/slideLayout121.xml"/><Relationship Id="rId6" Type="http://schemas.openxmlformats.org/officeDocument/2006/relationships/slideLayout" Target="../slideLayouts/slideLayout126.xml"/><Relationship Id="rId11" Type="http://schemas.openxmlformats.org/officeDocument/2006/relationships/slideLayout" Target="../slideLayouts/slideLayout131.xml"/><Relationship Id="rId5" Type="http://schemas.openxmlformats.org/officeDocument/2006/relationships/slideLayout" Target="../slideLayouts/slideLayout125.xml"/><Relationship Id="rId10" Type="http://schemas.openxmlformats.org/officeDocument/2006/relationships/slideLayout" Target="../slideLayouts/slideLayout130.xml"/><Relationship Id="rId4" Type="http://schemas.openxmlformats.org/officeDocument/2006/relationships/slideLayout" Target="../slideLayouts/slideLayout124.xml"/><Relationship Id="rId9" Type="http://schemas.openxmlformats.org/officeDocument/2006/relationships/slideLayout" Target="../slideLayouts/slideLayout12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slideLayout" Target="../slideLayouts/slideLayout6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slideLayout" Target="../slideLayouts/slideLayout78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slideLayout" Target="../slideLayouts/slideLayout77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Relationship Id="rId14" Type="http://schemas.openxmlformats.org/officeDocument/2006/relationships/slideLayout" Target="../slideLayouts/slideLayout7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slideLayout" Target="../slideLayouts/slideLayout92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slideLayout" Target="../slideLayouts/slideLayout91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Relationship Id="rId14" Type="http://schemas.openxmlformats.org/officeDocument/2006/relationships/slideLayout" Target="../slideLayouts/slideLayout9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.xml"/><Relationship Id="rId3" Type="http://schemas.openxmlformats.org/officeDocument/2006/relationships/slideLayout" Target="../slideLayouts/slideLayout96.xml"/><Relationship Id="rId7" Type="http://schemas.openxmlformats.org/officeDocument/2006/relationships/slideLayout" Target="../slideLayouts/slideLayout100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95.xml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11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98.xml"/><Relationship Id="rId10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97.xml"/><Relationship Id="rId9" Type="http://schemas.openxmlformats.org/officeDocument/2006/relationships/slideLayout" Target="../slideLayouts/slideLayout102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2.xml"/><Relationship Id="rId13" Type="http://schemas.openxmlformats.org/officeDocument/2006/relationships/slideLayout" Target="../slideLayouts/slideLayout117.xml"/><Relationship Id="rId3" Type="http://schemas.openxmlformats.org/officeDocument/2006/relationships/slideLayout" Target="../slideLayouts/slideLayout107.xml"/><Relationship Id="rId7" Type="http://schemas.openxmlformats.org/officeDocument/2006/relationships/slideLayout" Target="../slideLayouts/slideLayout111.xml"/><Relationship Id="rId12" Type="http://schemas.openxmlformats.org/officeDocument/2006/relationships/slideLayout" Target="../slideLayouts/slideLayout116.xml"/><Relationship Id="rId17" Type="http://schemas.openxmlformats.org/officeDocument/2006/relationships/theme" Target="../theme/theme9.xml"/><Relationship Id="rId2" Type="http://schemas.openxmlformats.org/officeDocument/2006/relationships/slideLayout" Target="../slideLayouts/slideLayout106.xml"/><Relationship Id="rId16" Type="http://schemas.openxmlformats.org/officeDocument/2006/relationships/slideLayout" Target="../slideLayouts/slideLayout120.xml"/><Relationship Id="rId1" Type="http://schemas.openxmlformats.org/officeDocument/2006/relationships/slideLayout" Target="../slideLayouts/slideLayout105.xml"/><Relationship Id="rId6" Type="http://schemas.openxmlformats.org/officeDocument/2006/relationships/slideLayout" Target="../slideLayouts/slideLayout110.xml"/><Relationship Id="rId11" Type="http://schemas.openxmlformats.org/officeDocument/2006/relationships/slideLayout" Target="../slideLayouts/slideLayout115.xml"/><Relationship Id="rId5" Type="http://schemas.openxmlformats.org/officeDocument/2006/relationships/slideLayout" Target="../slideLayouts/slideLayout109.xml"/><Relationship Id="rId15" Type="http://schemas.openxmlformats.org/officeDocument/2006/relationships/slideLayout" Target="../slideLayouts/slideLayout119.xml"/><Relationship Id="rId10" Type="http://schemas.openxmlformats.org/officeDocument/2006/relationships/slideLayout" Target="../slideLayouts/slideLayout114.xml"/><Relationship Id="rId4" Type="http://schemas.openxmlformats.org/officeDocument/2006/relationships/slideLayout" Target="../slideLayouts/slideLayout108.xml"/><Relationship Id="rId9" Type="http://schemas.openxmlformats.org/officeDocument/2006/relationships/slideLayout" Target="../slideLayouts/slideLayout113.xml"/><Relationship Id="rId14" Type="http://schemas.openxmlformats.org/officeDocument/2006/relationships/slideLayout" Target="../slideLayouts/slideLayout1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 2"/>
          <p:cNvGrpSpPr>
            <a:grpSpLocks/>
          </p:cNvGrpSpPr>
          <p:nvPr/>
        </p:nvGrpSpPr>
        <p:grpSpPr bwMode="auto">
          <a:xfrm>
            <a:off x="177800" y="230188"/>
            <a:ext cx="203200" cy="6503987"/>
            <a:chOff x="112" y="145"/>
            <a:chExt cx="128" cy="4097"/>
          </a:xfrm>
        </p:grpSpPr>
        <p:sp>
          <p:nvSpPr>
            <p:cNvPr id="181251" name="Rectangle 3"/>
            <p:cNvSpPr>
              <a:spLocks noChangeArrowheads="1"/>
            </p:cNvSpPr>
            <p:nvPr/>
          </p:nvSpPr>
          <p:spPr bwMode="auto">
            <a:xfrm flipH="1">
              <a:off x="192" y="162"/>
              <a:ext cx="48" cy="408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181252" name="Rectangle 4"/>
            <p:cNvSpPr>
              <a:spLocks noChangeArrowheads="1"/>
            </p:cNvSpPr>
            <p:nvPr/>
          </p:nvSpPr>
          <p:spPr bwMode="auto">
            <a:xfrm>
              <a:off x="112" y="145"/>
              <a:ext cx="48" cy="3941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kumimoji="0" lang="it-IT" b="0">
                <a:latin typeface="Times New Roman" pitchFamily="18" charset="0"/>
              </a:endParaRPr>
            </a:p>
          </p:txBody>
        </p:sp>
      </p:grpSp>
      <p:grpSp>
        <p:nvGrpSpPr>
          <p:cNvPr id="3075" name="Group 5"/>
          <p:cNvGrpSpPr>
            <a:grpSpLocks/>
          </p:cNvGrpSpPr>
          <p:nvPr/>
        </p:nvGrpSpPr>
        <p:grpSpPr bwMode="auto">
          <a:xfrm>
            <a:off x="8793163" y="220663"/>
            <a:ext cx="198437" cy="6408737"/>
            <a:chOff x="5539" y="139"/>
            <a:chExt cx="125" cy="4037"/>
          </a:xfrm>
        </p:grpSpPr>
        <p:sp>
          <p:nvSpPr>
            <p:cNvPr id="181254" name="Rectangle 6"/>
            <p:cNvSpPr>
              <a:spLocks noChangeArrowheads="1"/>
            </p:cNvSpPr>
            <p:nvPr/>
          </p:nvSpPr>
          <p:spPr bwMode="auto">
            <a:xfrm rot="-10800000" flipH="1" flipV="1">
              <a:off x="5621" y="139"/>
              <a:ext cx="43" cy="3989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181255" name="Rectangle 7"/>
            <p:cNvSpPr>
              <a:spLocks noChangeArrowheads="1"/>
            </p:cNvSpPr>
            <p:nvPr/>
          </p:nvSpPr>
          <p:spPr bwMode="auto">
            <a:xfrm rot="10800000" flipV="1">
              <a:off x="5539" y="240"/>
              <a:ext cx="49" cy="3936"/>
            </a:xfrm>
            <a:prstGeom prst="rect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it-IT"/>
            </a:p>
          </p:txBody>
        </p:sp>
      </p:grpSp>
      <p:grpSp>
        <p:nvGrpSpPr>
          <p:cNvPr id="3076" name="Group 8"/>
          <p:cNvGrpSpPr>
            <a:grpSpLocks/>
          </p:cNvGrpSpPr>
          <p:nvPr/>
        </p:nvGrpSpPr>
        <p:grpSpPr bwMode="auto">
          <a:xfrm>
            <a:off x="412750" y="6477000"/>
            <a:ext cx="8686800" cy="228600"/>
            <a:chOff x="260" y="4080"/>
            <a:chExt cx="5472" cy="144"/>
          </a:xfrm>
        </p:grpSpPr>
        <p:sp>
          <p:nvSpPr>
            <p:cNvPr id="181257" name="Rectangle 9"/>
            <p:cNvSpPr>
              <a:spLocks noChangeArrowheads="1"/>
            </p:cNvSpPr>
            <p:nvPr/>
          </p:nvSpPr>
          <p:spPr bwMode="auto">
            <a:xfrm rot="5400000" flipV="1">
              <a:off x="2972" y="1368"/>
              <a:ext cx="48" cy="5472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accent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181258" name="Rectangle 10"/>
            <p:cNvSpPr>
              <a:spLocks noChangeArrowheads="1"/>
            </p:cNvSpPr>
            <p:nvPr/>
          </p:nvSpPr>
          <p:spPr bwMode="auto">
            <a:xfrm rot="5400000" flipV="1">
              <a:off x="2914" y="1522"/>
              <a:ext cx="48" cy="5355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it-IT"/>
            </a:p>
          </p:txBody>
        </p:sp>
      </p:grpSp>
      <p:grpSp>
        <p:nvGrpSpPr>
          <p:cNvPr id="3077" name="Group 11"/>
          <p:cNvGrpSpPr>
            <a:grpSpLocks/>
          </p:cNvGrpSpPr>
          <p:nvPr/>
        </p:nvGrpSpPr>
        <p:grpSpPr bwMode="auto">
          <a:xfrm>
            <a:off x="76200" y="176213"/>
            <a:ext cx="8745538" cy="161925"/>
            <a:chOff x="48" y="111"/>
            <a:chExt cx="5509" cy="102"/>
          </a:xfrm>
        </p:grpSpPr>
        <p:sp>
          <p:nvSpPr>
            <p:cNvPr id="181260" name="Rectangle 12"/>
            <p:cNvSpPr>
              <a:spLocks noChangeArrowheads="1"/>
            </p:cNvSpPr>
            <p:nvPr/>
          </p:nvSpPr>
          <p:spPr bwMode="auto">
            <a:xfrm rot="5400000" flipV="1">
              <a:off x="2853" y="-2491"/>
              <a:ext cx="37" cy="5371"/>
            </a:xfrm>
            <a:prstGeom prst="rect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181261" name="Rectangle 13"/>
            <p:cNvSpPr>
              <a:spLocks noChangeArrowheads="1"/>
            </p:cNvSpPr>
            <p:nvPr/>
          </p:nvSpPr>
          <p:spPr bwMode="auto">
            <a:xfrm rot="5400000" flipV="1">
              <a:off x="2783" y="-2624"/>
              <a:ext cx="38" cy="5509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it-IT"/>
            </a:p>
          </p:txBody>
        </p:sp>
      </p:grpSp>
      <p:grpSp>
        <p:nvGrpSpPr>
          <p:cNvPr id="3078" name="Group 14"/>
          <p:cNvGrpSpPr>
            <a:grpSpLocks/>
          </p:cNvGrpSpPr>
          <p:nvPr/>
        </p:nvGrpSpPr>
        <p:grpSpPr bwMode="auto">
          <a:xfrm>
            <a:off x="71438" y="176213"/>
            <a:ext cx="8745537" cy="161925"/>
            <a:chOff x="45" y="111"/>
            <a:chExt cx="5509" cy="102"/>
          </a:xfrm>
        </p:grpSpPr>
        <p:sp>
          <p:nvSpPr>
            <p:cNvPr id="181263" name="Rectangle 15"/>
            <p:cNvSpPr>
              <a:spLocks noChangeArrowheads="1"/>
            </p:cNvSpPr>
            <p:nvPr/>
          </p:nvSpPr>
          <p:spPr bwMode="auto">
            <a:xfrm rot="5400000" flipV="1">
              <a:off x="2850" y="-2491"/>
              <a:ext cx="37" cy="5371"/>
            </a:xfrm>
            <a:prstGeom prst="rect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181264" name="Rectangle 16"/>
            <p:cNvSpPr>
              <a:spLocks noChangeArrowheads="1"/>
            </p:cNvSpPr>
            <p:nvPr/>
          </p:nvSpPr>
          <p:spPr bwMode="auto">
            <a:xfrm rot="5400000" flipV="1">
              <a:off x="2781" y="-2625"/>
              <a:ext cx="38" cy="5509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it-IT"/>
            </a:p>
          </p:txBody>
        </p:sp>
      </p:grpSp>
      <p:sp>
        <p:nvSpPr>
          <p:cNvPr id="3079" name="Rectangle 17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 dello schema</a:t>
            </a:r>
          </a:p>
        </p:txBody>
      </p:sp>
      <p:sp>
        <p:nvSpPr>
          <p:cNvPr id="3080" name="Rectangle 18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752600"/>
            <a:ext cx="77724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181267" name="Rectangle 1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019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kumimoji="0" sz="14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81268" name="Rectangle 2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0198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kumimoji="0" sz="14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81269" name="Rectangle 2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58000" y="6019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kumimoji="0" sz="1400" b="0">
                <a:latin typeface="Times New Roman" pitchFamily="18" charset="0"/>
              </a:defRPr>
            </a:lvl1pPr>
          </a:lstStyle>
          <a:p>
            <a:pPr>
              <a:defRPr/>
            </a:pPr>
            <a:fld id="{5954AA01-C8E9-4106-A28A-6962B07DCB6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93822" r:id="rId1"/>
    <p:sldLayoutId id="2147493823" r:id="rId2"/>
    <p:sldLayoutId id="2147493824" r:id="rId3"/>
    <p:sldLayoutId id="2147493825" r:id="rId4"/>
    <p:sldLayoutId id="2147493826" r:id="rId5"/>
    <p:sldLayoutId id="2147493827" r:id="rId6"/>
    <p:sldLayoutId id="2147493828" r:id="rId7"/>
    <p:sldLayoutId id="2147493829" r:id="rId8"/>
    <p:sldLayoutId id="2147493830" r:id="rId9"/>
    <p:sldLayoutId id="2147493831" r:id="rId10"/>
    <p:sldLayoutId id="2147493832" r:id="rId11"/>
    <p:sldLayoutId id="2147493833" r:id="rId12"/>
    <p:sldLayoutId id="2147493834" r:id="rId13"/>
    <p:sldLayoutId id="2147493835" r:id="rId14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7242175" cy="1981200"/>
            <a:chOff x="0" y="0"/>
            <a:chExt cx="4562" cy="1248"/>
          </a:xfrm>
        </p:grpSpPr>
        <p:sp>
          <p:nvSpPr>
            <p:cNvPr id="49155" name="Freeform 3"/>
            <p:cNvSpPr>
              <a:spLocks/>
            </p:cNvSpPr>
            <p:nvPr/>
          </p:nvSpPr>
          <p:spPr bwMode="hidden">
            <a:xfrm>
              <a:off x="0" y="583"/>
              <a:ext cx="4487" cy="665"/>
            </a:xfrm>
            <a:custGeom>
              <a:avLst/>
              <a:gdLst/>
              <a:ahLst/>
              <a:cxnLst>
                <a:cxn ang="0">
                  <a:pos x="4800" y="299"/>
                </a:cxn>
                <a:cxn ang="0">
                  <a:pos x="0" y="665"/>
                </a:cxn>
                <a:cxn ang="0">
                  <a:pos x="0" y="0"/>
                </a:cxn>
                <a:cxn ang="0">
                  <a:pos x="4806" y="1"/>
                </a:cxn>
                <a:cxn ang="0">
                  <a:pos x="4800" y="153"/>
                </a:cxn>
                <a:cxn ang="0">
                  <a:pos x="4800" y="299"/>
                </a:cxn>
              </a:cxnLst>
              <a:rect l="0" t="0" r="r" b="b"/>
              <a:pathLst>
                <a:path w="4806" h="665">
                  <a:moveTo>
                    <a:pt x="4800" y="299"/>
                  </a:moveTo>
                  <a:lnTo>
                    <a:pt x="0" y="665"/>
                  </a:lnTo>
                  <a:lnTo>
                    <a:pt x="0" y="0"/>
                  </a:lnTo>
                  <a:lnTo>
                    <a:pt x="4806" y="1"/>
                  </a:lnTo>
                  <a:lnTo>
                    <a:pt x="4800" y="153"/>
                  </a:lnTo>
                  <a:lnTo>
                    <a:pt x="4800" y="299"/>
                  </a:lnTo>
                  <a:close/>
                </a:path>
              </a:pathLst>
            </a:custGeom>
            <a:gradFill rotWithShape="1">
              <a:gsLst>
                <a:gs pos="0">
                  <a:schemeClr val="bg1">
                    <a:gamma/>
                    <a:shade val="94118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>
                <a:solidFill>
                  <a:srgbClr val="FFFFFF"/>
                </a:solidFill>
                <a:latin typeface="Tahoma" charset="0"/>
                <a:cs typeface="Arial" charset="0"/>
              </a:endParaRPr>
            </a:p>
          </p:txBody>
        </p:sp>
        <p:sp>
          <p:nvSpPr>
            <p:cNvPr id="49156" name="Freeform 4"/>
            <p:cNvSpPr>
              <a:spLocks/>
            </p:cNvSpPr>
            <p:nvPr/>
          </p:nvSpPr>
          <p:spPr bwMode="hidden">
            <a:xfrm>
              <a:off x="0" y="0"/>
              <a:ext cx="4562" cy="1199"/>
            </a:xfrm>
            <a:custGeom>
              <a:avLst/>
              <a:gdLst/>
              <a:ahLst/>
              <a:cxnLst>
                <a:cxn ang="0">
                  <a:pos x="4560" y="932"/>
                </a:cxn>
                <a:cxn ang="0">
                  <a:pos x="0" y="1199"/>
                </a:cxn>
                <a:cxn ang="0">
                  <a:pos x="0" y="0"/>
                </a:cxn>
                <a:cxn ang="0">
                  <a:pos x="4562" y="0"/>
                </a:cxn>
                <a:cxn ang="0">
                  <a:pos x="4560" y="932"/>
                </a:cxn>
                <a:cxn ang="0">
                  <a:pos x="4560" y="932"/>
                </a:cxn>
              </a:cxnLst>
              <a:rect l="0" t="0" r="r" b="b"/>
              <a:pathLst>
                <a:path w="4562" h="1199">
                  <a:moveTo>
                    <a:pt x="4560" y="932"/>
                  </a:moveTo>
                  <a:lnTo>
                    <a:pt x="0" y="1199"/>
                  </a:lnTo>
                  <a:lnTo>
                    <a:pt x="0" y="0"/>
                  </a:lnTo>
                  <a:lnTo>
                    <a:pt x="4562" y="0"/>
                  </a:lnTo>
                  <a:lnTo>
                    <a:pt x="4560" y="932"/>
                  </a:lnTo>
                  <a:lnTo>
                    <a:pt x="4560" y="93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>
                <a:solidFill>
                  <a:srgbClr val="FFFFFF"/>
                </a:solidFill>
                <a:latin typeface="Tahoma" charset="0"/>
                <a:cs typeface="Arial" charset="0"/>
              </a:endParaRPr>
            </a:p>
          </p:txBody>
        </p:sp>
      </p:grpSp>
      <p:sp>
        <p:nvSpPr>
          <p:cNvPr id="49157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49158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9159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9160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9161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  <a:cs typeface="+mn-cs"/>
              </a:defRPr>
            </a:lvl1pPr>
          </a:lstStyle>
          <a:p>
            <a:pPr>
              <a:defRPr/>
            </a:pPr>
            <a:fld id="{C4E5CBA7-22C1-484A-A551-32C80667A04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94015" r:id="rId1"/>
    <p:sldLayoutId id="2147494016" r:id="rId2"/>
    <p:sldLayoutId id="2147494017" r:id="rId3"/>
    <p:sldLayoutId id="2147494018" r:id="rId4"/>
    <p:sldLayoutId id="2147494019" r:id="rId5"/>
    <p:sldLayoutId id="2147494020" r:id="rId6"/>
    <p:sldLayoutId id="2147494021" r:id="rId7"/>
    <p:sldLayoutId id="2147494022" r:id="rId8"/>
    <p:sldLayoutId id="2147494023" r:id="rId9"/>
    <p:sldLayoutId id="2147494024" r:id="rId10"/>
    <p:sldLayoutId id="2147494025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2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419843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419844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419845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419846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419847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419848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419849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</p:grpSp>
      <p:sp>
        <p:nvSpPr>
          <p:cNvPr id="419850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419851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19852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kumimoji="0" sz="1000" b="0">
                <a:effectLst>
                  <a:outerShdw blurRad="38100" dist="38100" dir="2700000" algn="tl">
                    <a:srgbClr val="010199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19853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kumimoji="0" sz="1000" b="0">
                <a:effectLst>
                  <a:outerShdw blurRad="38100" dist="38100" dir="2700000" algn="tl">
                    <a:srgbClr val="010199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19854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kumimoji="0" sz="1000" b="0">
                <a:effectLst>
                  <a:outerShdw blurRad="38100" dist="38100" dir="2700000" algn="tl">
                    <a:srgbClr val="010199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fld id="{D44108ED-FD79-42C1-A209-6A3C0648EAA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93848" r:id="rId1"/>
    <p:sldLayoutId id="2147493849" r:id="rId2"/>
    <p:sldLayoutId id="2147493850" r:id="rId3"/>
    <p:sldLayoutId id="2147493851" r:id="rId4"/>
    <p:sldLayoutId id="2147493852" r:id="rId5"/>
    <p:sldLayoutId id="2147493853" r:id="rId6"/>
    <p:sldLayoutId id="2147493854" r:id="rId7"/>
    <p:sldLayoutId id="2147493855" r:id="rId8"/>
    <p:sldLayoutId id="2147493856" r:id="rId9"/>
    <p:sldLayoutId id="2147493857" r:id="rId10"/>
    <p:sldLayoutId id="2147493858" r:id="rId11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pitchFamily="2" charset="2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6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234499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234500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234501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234502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234503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234504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234505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it-IT">
                <a:latin typeface="Arial" charset="0"/>
              </a:endParaRPr>
            </a:p>
          </p:txBody>
        </p:sp>
      </p:grpSp>
      <p:sp>
        <p:nvSpPr>
          <p:cNvPr id="234506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234507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234508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effectLst>
                  <a:outerShdw blurRad="38100" dist="38100" dir="2700000" algn="tl">
                    <a:srgbClr val="010199"/>
                  </a:outerShdw>
                </a:effectLst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234509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effectLst>
                  <a:outerShdw blurRad="38100" dist="38100" dir="2700000" algn="tl">
                    <a:srgbClr val="010199"/>
                  </a:outerShdw>
                </a:effectLst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234510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effectLst>
                  <a:outerShdw blurRad="38100" dist="38100" dir="2700000" algn="tl">
                    <a:srgbClr val="010199"/>
                  </a:outerShdw>
                </a:effectLst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870BBF39-6F84-40EC-8820-E47F84C99FB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93859" r:id="rId1"/>
    <p:sldLayoutId id="2147493860" r:id="rId2"/>
    <p:sldLayoutId id="2147493861" r:id="rId3"/>
    <p:sldLayoutId id="2147493862" r:id="rId4"/>
    <p:sldLayoutId id="2147493863" r:id="rId5"/>
    <p:sldLayoutId id="2147493864" r:id="rId6"/>
    <p:sldLayoutId id="2147493865" r:id="rId7"/>
    <p:sldLayoutId id="2147493866" r:id="rId8"/>
    <p:sldLayoutId id="2147493867" r:id="rId9"/>
    <p:sldLayoutId id="2147493868" r:id="rId10"/>
    <p:sldLayoutId id="2147493869" r:id="rId11"/>
    <p:sldLayoutId id="2147493870" r:id="rId12"/>
    <p:sldLayoutId id="2147493871" r:id="rId13"/>
    <p:sldLayoutId id="2147493872" r:id="rId14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pitchFamily="2" charset="2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70" name="Group 2"/>
          <p:cNvGrpSpPr>
            <a:grpSpLocks/>
          </p:cNvGrpSpPr>
          <p:nvPr/>
        </p:nvGrpSpPr>
        <p:grpSpPr bwMode="auto">
          <a:xfrm>
            <a:off x="177800" y="230188"/>
            <a:ext cx="203200" cy="6503987"/>
            <a:chOff x="112" y="145"/>
            <a:chExt cx="128" cy="4097"/>
          </a:xfrm>
        </p:grpSpPr>
        <p:sp>
          <p:nvSpPr>
            <p:cNvPr id="262147" name="Rectangle 3"/>
            <p:cNvSpPr>
              <a:spLocks noChangeArrowheads="1"/>
            </p:cNvSpPr>
            <p:nvPr/>
          </p:nvSpPr>
          <p:spPr bwMode="auto">
            <a:xfrm flipH="1">
              <a:off x="192" y="162"/>
              <a:ext cx="48" cy="408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262148" name="Rectangle 4"/>
            <p:cNvSpPr>
              <a:spLocks noChangeArrowheads="1"/>
            </p:cNvSpPr>
            <p:nvPr/>
          </p:nvSpPr>
          <p:spPr bwMode="auto">
            <a:xfrm>
              <a:off x="112" y="145"/>
              <a:ext cx="48" cy="3941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it-IT">
                <a:latin typeface="Times New Roman" pitchFamily="18" charset="0"/>
              </a:endParaRPr>
            </a:p>
          </p:txBody>
        </p:sp>
      </p:grpSp>
      <p:grpSp>
        <p:nvGrpSpPr>
          <p:cNvPr id="7171" name="Group 5"/>
          <p:cNvGrpSpPr>
            <a:grpSpLocks/>
          </p:cNvGrpSpPr>
          <p:nvPr/>
        </p:nvGrpSpPr>
        <p:grpSpPr bwMode="auto">
          <a:xfrm>
            <a:off x="8793163" y="220663"/>
            <a:ext cx="198437" cy="6408737"/>
            <a:chOff x="5539" y="139"/>
            <a:chExt cx="125" cy="4037"/>
          </a:xfrm>
        </p:grpSpPr>
        <p:sp>
          <p:nvSpPr>
            <p:cNvPr id="262150" name="Rectangle 6"/>
            <p:cNvSpPr>
              <a:spLocks noChangeArrowheads="1"/>
            </p:cNvSpPr>
            <p:nvPr/>
          </p:nvSpPr>
          <p:spPr bwMode="auto">
            <a:xfrm rot="-10800000" flipH="1" flipV="1">
              <a:off x="5621" y="139"/>
              <a:ext cx="43" cy="3989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262151" name="Rectangle 7"/>
            <p:cNvSpPr>
              <a:spLocks noChangeArrowheads="1"/>
            </p:cNvSpPr>
            <p:nvPr/>
          </p:nvSpPr>
          <p:spPr bwMode="auto">
            <a:xfrm rot="10800000" flipV="1">
              <a:off x="5539" y="240"/>
              <a:ext cx="49" cy="3936"/>
            </a:xfrm>
            <a:prstGeom prst="rect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it-IT">
                <a:latin typeface="Arial" charset="0"/>
              </a:endParaRPr>
            </a:p>
          </p:txBody>
        </p:sp>
      </p:grpSp>
      <p:grpSp>
        <p:nvGrpSpPr>
          <p:cNvPr id="7172" name="Group 8"/>
          <p:cNvGrpSpPr>
            <a:grpSpLocks/>
          </p:cNvGrpSpPr>
          <p:nvPr/>
        </p:nvGrpSpPr>
        <p:grpSpPr bwMode="auto">
          <a:xfrm>
            <a:off x="412750" y="6477000"/>
            <a:ext cx="8686800" cy="228600"/>
            <a:chOff x="260" y="4080"/>
            <a:chExt cx="5472" cy="144"/>
          </a:xfrm>
        </p:grpSpPr>
        <p:sp>
          <p:nvSpPr>
            <p:cNvPr id="262153" name="Rectangle 9"/>
            <p:cNvSpPr>
              <a:spLocks noChangeArrowheads="1"/>
            </p:cNvSpPr>
            <p:nvPr/>
          </p:nvSpPr>
          <p:spPr bwMode="auto">
            <a:xfrm rot="5400000" flipV="1">
              <a:off x="2972" y="1368"/>
              <a:ext cx="48" cy="5472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accent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262154" name="Rectangle 10"/>
            <p:cNvSpPr>
              <a:spLocks noChangeArrowheads="1"/>
            </p:cNvSpPr>
            <p:nvPr/>
          </p:nvSpPr>
          <p:spPr bwMode="auto">
            <a:xfrm rot="5400000" flipV="1">
              <a:off x="2914" y="1522"/>
              <a:ext cx="48" cy="5355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it-IT">
                <a:latin typeface="Arial" charset="0"/>
              </a:endParaRPr>
            </a:p>
          </p:txBody>
        </p:sp>
      </p:grpSp>
      <p:grpSp>
        <p:nvGrpSpPr>
          <p:cNvPr id="7173" name="Group 11"/>
          <p:cNvGrpSpPr>
            <a:grpSpLocks/>
          </p:cNvGrpSpPr>
          <p:nvPr/>
        </p:nvGrpSpPr>
        <p:grpSpPr bwMode="auto">
          <a:xfrm>
            <a:off x="76200" y="176213"/>
            <a:ext cx="8745538" cy="161925"/>
            <a:chOff x="48" y="111"/>
            <a:chExt cx="5509" cy="102"/>
          </a:xfrm>
        </p:grpSpPr>
        <p:sp>
          <p:nvSpPr>
            <p:cNvPr id="262156" name="Rectangle 12"/>
            <p:cNvSpPr>
              <a:spLocks noChangeArrowheads="1"/>
            </p:cNvSpPr>
            <p:nvPr/>
          </p:nvSpPr>
          <p:spPr bwMode="auto">
            <a:xfrm rot="5400000" flipV="1">
              <a:off x="2853" y="-2491"/>
              <a:ext cx="37" cy="5371"/>
            </a:xfrm>
            <a:prstGeom prst="rect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262157" name="Rectangle 13"/>
            <p:cNvSpPr>
              <a:spLocks noChangeArrowheads="1"/>
            </p:cNvSpPr>
            <p:nvPr/>
          </p:nvSpPr>
          <p:spPr bwMode="auto">
            <a:xfrm rot="5400000" flipV="1">
              <a:off x="2783" y="-2624"/>
              <a:ext cx="38" cy="5509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it-IT">
                <a:latin typeface="Arial" charset="0"/>
              </a:endParaRPr>
            </a:p>
          </p:txBody>
        </p:sp>
      </p:grpSp>
      <p:grpSp>
        <p:nvGrpSpPr>
          <p:cNvPr id="7174" name="Group 14"/>
          <p:cNvGrpSpPr>
            <a:grpSpLocks/>
          </p:cNvGrpSpPr>
          <p:nvPr/>
        </p:nvGrpSpPr>
        <p:grpSpPr bwMode="auto">
          <a:xfrm>
            <a:off x="71438" y="176213"/>
            <a:ext cx="8745537" cy="161925"/>
            <a:chOff x="45" y="111"/>
            <a:chExt cx="5509" cy="102"/>
          </a:xfrm>
        </p:grpSpPr>
        <p:sp>
          <p:nvSpPr>
            <p:cNvPr id="262159" name="Rectangle 15"/>
            <p:cNvSpPr>
              <a:spLocks noChangeArrowheads="1"/>
            </p:cNvSpPr>
            <p:nvPr/>
          </p:nvSpPr>
          <p:spPr bwMode="auto">
            <a:xfrm rot="5400000" flipV="1">
              <a:off x="2850" y="-2491"/>
              <a:ext cx="37" cy="5371"/>
            </a:xfrm>
            <a:prstGeom prst="rect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262160" name="Rectangle 16"/>
            <p:cNvSpPr>
              <a:spLocks noChangeArrowheads="1"/>
            </p:cNvSpPr>
            <p:nvPr/>
          </p:nvSpPr>
          <p:spPr bwMode="auto">
            <a:xfrm rot="5400000" flipV="1">
              <a:off x="2781" y="-2625"/>
              <a:ext cx="38" cy="5509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it-IT">
                <a:latin typeface="Arial" charset="0"/>
              </a:endParaRPr>
            </a:p>
          </p:txBody>
        </p:sp>
      </p:grpSp>
      <p:sp>
        <p:nvSpPr>
          <p:cNvPr id="7175" name="Rectangle 17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 dello schema</a:t>
            </a:r>
          </a:p>
        </p:txBody>
      </p:sp>
      <p:sp>
        <p:nvSpPr>
          <p:cNvPr id="7176" name="Rectangle 18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752600"/>
            <a:ext cx="77724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262163" name="Rectangle 1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019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262164" name="Rectangle 2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0198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262165" name="Rectangle 2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58000" y="6019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588688AE-D8D6-4F89-8C7A-003E3CDDE87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93873" r:id="rId1"/>
    <p:sldLayoutId id="2147493874" r:id="rId2"/>
    <p:sldLayoutId id="2147493875" r:id="rId3"/>
    <p:sldLayoutId id="2147493876" r:id="rId4"/>
    <p:sldLayoutId id="2147493877" r:id="rId5"/>
    <p:sldLayoutId id="2147493878" r:id="rId6"/>
    <p:sldLayoutId id="2147493879" r:id="rId7"/>
    <p:sldLayoutId id="2147493880" r:id="rId8"/>
    <p:sldLayoutId id="2147493881" r:id="rId9"/>
    <p:sldLayoutId id="2147493882" r:id="rId10"/>
    <p:sldLayoutId id="2147493883" r:id="rId11"/>
    <p:sldLayoutId id="2147493884" r:id="rId12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4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234499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234500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234501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234502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234503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234504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234505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it-IT">
                <a:latin typeface="Arial" charset="0"/>
              </a:endParaRPr>
            </a:p>
          </p:txBody>
        </p:sp>
      </p:grpSp>
      <p:sp>
        <p:nvSpPr>
          <p:cNvPr id="234506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234507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234508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effectLst>
                  <a:outerShdw blurRad="38100" dist="38100" dir="2700000" algn="tl">
                    <a:srgbClr val="010199"/>
                  </a:outerShdw>
                </a:effectLst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234509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effectLst>
                  <a:outerShdw blurRad="38100" dist="38100" dir="2700000" algn="tl">
                    <a:srgbClr val="010199"/>
                  </a:outerShdw>
                </a:effectLst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234510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effectLst>
                  <a:outerShdw blurRad="38100" dist="38100" dir="2700000" algn="tl">
                    <a:srgbClr val="010199"/>
                  </a:outerShdw>
                </a:effectLst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1D6DCDB0-DB26-4021-9660-BD145C82361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93885" r:id="rId1"/>
    <p:sldLayoutId id="2147493886" r:id="rId2"/>
    <p:sldLayoutId id="2147493887" r:id="rId3"/>
    <p:sldLayoutId id="2147493888" r:id="rId4"/>
    <p:sldLayoutId id="2147493889" r:id="rId5"/>
    <p:sldLayoutId id="2147493890" r:id="rId6"/>
    <p:sldLayoutId id="2147493891" r:id="rId7"/>
    <p:sldLayoutId id="2147493892" r:id="rId8"/>
    <p:sldLayoutId id="2147493893" r:id="rId9"/>
    <p:sldLayoutId id="2147493894" r:id="rId10"/>
    <p:sldLayoutId id="2147493895" r:id="rId11"/>
    <p:sldLayoutId id="2147493896" r:id="rId12"/>
    <p:sldLayoutId id="2147493897" r:id="rId13"/>
    <p:sldLayoutId id="2147493898" r:id="rId14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pitchFamily="2" charset="2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" y="3902076"/>
            <a:ext cx="3400425" cy="2949575"/>
            <a:chOff x="0" y="2458"/>
            <a:chExt cx="2142" cy="1858"/>
          </a:xfrm>
        </p:grpSpPr>
        <p:sp>
          <p:nvSpPr>
            <p:cNvPr id="234499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34500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34501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34502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34503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it-IT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34504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it-IT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34505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it-IT">
                <a:solidFill>
                  <a:srgbClr val="FFFFFF"/>
                </a:solidFill>
                <a:latin typeface="Arial"/>
              </a:endParaRPr>
            </a:p>
          </p:txBody>
        </p:sp>
      </p:grpSp>
      <p:sp>
        <p:nvSpPr>
          <p:cNvPr id="234506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4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234507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1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234508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effectLst>
                  <a:outerShdw blurRad="38100" dist="38100" dir="2700000" algn="tl">
                    <a:srgbClr val="010199"/>
                  </a:outerShdw>
                </a:effectLst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it-IT">
              <a:solidFill>
                <a:srgbClr val="FFFFFF"/>
              </a:solidFill>
            </a:endParaRPr>
          </a:p>
        </p:txBody>
      </p:sp>
      <p:sp>
        <p:nvSpPr>
          <p:cNvPr id="234509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effectLst>
                  <a:outerShdw blurRad="38100" dist="38100" dir="2700000" algn="tl">
                    <a:srgbClr val="010199"/>
                  </a:outerShdw>
                </a:effectLst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it-IT">
              <a:solidFill>
                <a:srgbClr val="FFFFFF"/>
              </a:solidFill>
            </a:endParaRPr>
          </a:p>
        </p:txBody>
      </p:sp>
      <p:sp>
        <p:nvSpPr>
          <p:cNvPr id="234510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effectLst>
                  <a:outerShdw blurRad="38100" dist="38100" dir="2700000" algn="tl">
                    <a:srgbClr val="010199"/>
                  </a:outerShdw>
                </a:effectLst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870BBF39-6F84-40EC-8820-E47F84C99FB2}" type="slidenum">
              <a:rPr lang="it-IT">
                <a:solidFill>
                  <a:srgbClr val="FFFFFF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FFFFFF"/>
              </a:solidFill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93943" r:id="rId1"/>
    <p:sldLayoutId id="2147493944" r:id="rId2"/>
    <p:sldLayoutId id="2147493945" r:id="rId3"/>
    <p:sldLayoutId id="2147493946" r:id="rId4"/>
    <p:sldLayoutId id="2147493947" r:id="rId5"/>
    <p:sldLayoutId id="2147493948" r:id="rId6"/>
    <p:sldLayoutId id="2147493949" r:id="rId7"/>
    <p:sldLayoutId id="2147493950" r:id="rId8"/>
    <p:sldLayoutId id="2147493951" r:id="rId9"/>
    <p:sldLayoutId id="2147493952" r:id="rId10"/>
    <p:sldLayoutId id="2147493953" r:id="rId11"/>
    <p:sldLayoutId id="2147493954" r:id="rId12"/>
    <p:sldLayoutId id="2147493955" r:id="rId13"/>
    <p:sldLayoutId id="2147493956" r:id="rId14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pitchFamily="2" charset="2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234499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34500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34501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34502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34503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it-IT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34504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it-IT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34505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it-IT">
                <a:solidFill>
                  <a:srgbClr val="FFFFFF"/>
                </a:solidFill>
                <a:latin typeface="Arial" charset="0"/>
              </a:endParaRPr>
            </a:p>
          </p:txBody>
        </p:sp>
      </p:grpSp>
      <p:sp>
        <p:nvSpPr>
          <p:cNvPr id="234506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234507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234508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effectLst>
                  <a:outerShdw blurRad="38100" dist="38100" dir="2700000" algn="tl">
                    <a:srgbClr val="010199"/>
                  </a:outerShdw>
                </a:effectLst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it-IT">
              <a:solidFill>
                <a:srgbClr val="FFFFFF"/>
              </a:solidFill>
            </a:endParaRPr>
          </a:p>
        </p:txBody>
      </p:sp>
      <p:sp>
        <p:nvSpPr>
          <p:cNvPr id="234509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effectLst>
                  <a:outerShdw blurRad="38100" dist="38100" dir="2700000" algn="tl">
                    <a:srgbClr val="010199"/>
                  </a:outerShdw>
                </a:effectLst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it-IT">
              <a:solidFill>
                <a:srgbClr val="FFFFFF"/>
              </a:solidFill>
            </a:endParaRPr>
          </a:p>
        </p:txBody>
      </p:sp>
      <p:sp>
        <p:nvSpPr>
          <p:cNvPr id="234510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effectLst>
                  <a:outerShdw blurRad="38100" dist="38100" dir="2700000" algn="tl">
                    <a:srgbClr val="010199"/>
                  </a:outerShdw>
                </a:effectLst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870BBF39-6F84-40EC-8820-E47F84C99FB2}" type="slidenum">
              <a:rPr lang="it-IT">
                <a:solidFill>
                  <a:srgbClr val="FFFFFF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FFFFFF"/>
              </a:solidFill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93971" r:id="rId1"/>
    <p:sldLayoutId id="2147493972" r:id="rId2"/>
    <p:sldLayoutId id="2147493973" r:id="rId3"/>
    <p:sldLayoutId id="2147493974" r:id="rId4"/>
    <p:sldLayoutId id="2147493975" r:id="rId5"/>
    <p:sldLayoutId id="2147493976" r:id="rId6"/>
    <p:sldLayoutId id="2147493977" r:id="rId7"/>
    <p:sldLayoutId id="2147493978" r:id="rId8"/>
    <p:sldLayoutId id="2147493979" r:id="rId9"/>
    <p:sldLayoutId id="2147493980" r:id="rId10"/>
    <p:sldLayoutId id="2147493981" r:id="rId11"/>
    <p:sldLayoutId id="2147493982" r:id="rId12"/>
    <p:sldLayoutId id="2147493983" r:id="rId13"/>
    <p:sldLayoutId id="2147493984" r:id="rId14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pitchFamily="2" charset="2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DB0E673C-36B6-4B9F-8CF1-B0B6F9D610C3}" type="datetimeFigureOut">
              <a:rPr kumimoji="0" lang="it-IT" b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02/03/2016</a:t>
            </a:fld>
            <a:endParaRPr kumimoji="0" lang="it-IT" b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kumimoji="0" lang="it-IT" b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C920B55-D3A4-483B-8043-C280529F5C9B}" type="slidenum">
              <a:rPr kumimoji="0" lang="it-IT" b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‹N›</a:t>
            </a:fld>
            <a:endParaRPr kumimoji="0" lang="it-IT" b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3986" r:id="rId1"/>
    <p:sldLayoutId id="2147493987" r:id="rId2"/>
    <p:sldLayoutId id="2147493988" r:id="rId3"/>
    <p:sldLayoutId id="2147493989" r:id="rId4"/>
    <p:sldLayoutId id="2147493990" r:id="rId5"/>
    <p:sldLayoutId id="2147493991" r:id="rId6"/>
    <p:sldLayoutId id="2147493992" r:id="rId7"/>
    <p:sldLayoutId id="2147493993" r:id="rId8"/>
    <p:sldLayoutId id="2147493994" r:id="rId9"/>
    <p:sldLayoutId id="2147493995" r:id="rId10"/>
    <p:sldLayoutId id="214749399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77800" y="230189"/>
            <a:ext cx="203200" cy="6503987"/>
            <a:chOff x="112" y="145"/>
            <a:chExt cx="128" cy="4097"/>
          </a:xfrm>
        </p:grpSpPr>
        <p:sp>
          <p:nvSpPr>
            <p:cNvPr id="181251" name="Rectangle 3"/>
            <p:cNvSpPr>
              <a:spLocks noChangeArrowheads="1"/>
            </p:cNvSpPr>
            <p:nvPr/>
          </p:nvSpPr>
          <p:spPr bwMode="auto">
            <a:xfrm flipH="1">
              <a:off x="192" y="162"/>
              <a:ext cx="48" cy="408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it-IT">
                <a:solidFill>
                  <a:srgbClr val="F8F8F8"/>
                </a:solidFill>
                <a:latin typeface="Times New Roman" pitchFamily="18" charset="0"/>
              </a:endParaRPr>
            </a:p>
          </p:txBody>
        </p:sp>
        <p:sp>
          <p:nvSpPr>
            <p:cNvPr id="181252" name="Rectangle 4"/>
            <p:cNvSpPr>
              <a:spLocks noChangeArrowheads="1"/>
            </p:cNvSpPr>
            <p:nvPr/>
          </p:nvSpPr>
          <p:spPr bwMode="auto">
            <a:xfrm>
              <a:off x="112" y="145"/>
              <a:ext cx="48" cy="3941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it-IT">
                <a:solidFill>
                  <a:srgbClr val="F8F8F8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3" name="Group 5"/>
          <p:cNvGrpSpPr>
            <a:grpSpLocks/>
          </p:cNvGrpSpPr>
          <p:nvPr/>
        </p:nvGrpSpPr>
        <p:grpSpPr bwMode="auto">
          <a:xfrm>
            <a:off x="8793164" y="220664"/>
            <a:ext cx="198437" cy="6408737"/>
            <a:chOff x="5539" y="139"/>
            <a:chExt cx="125" cy="4037"/>
          </a:xfrm>
        </p:grpSpPr>
        <p:sp>
          <p:nvSpPr>
            <p:cNvPr id="181254" name="Rectangle 6"/>
            <p:cNvSpPr>
              <a:spLocks noChangeArrowheads="1"/>
            </p:cNvSpPr>
            <p:nvPr/>
          </p:nvSpPr>
          <p:spPr bwMode="auto">
            <a:xfrm rot="-10800000" flipH="1" flipV="1">
              <a:off x="5621" y="139"/>
              <a:ext cx="43" cy="3989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it-IT">
                <a:solidFill>
                  <a:srgbClr val="F8F8F8"/>
                </a:solidFill>
                <a:latin typeface="Times New Roman" pitchFamily="18" charset="0"/>
              </a:endParaRPr>
            </a:p>
          </p:txBody>
        </p:sp>
        <p:sp>
          <p:nvSpPr>
            <p:cNvPr id="181255" name="Rectangle 7"/>
            <p:cNvSpPr>
              <a:spLocks noChangeArrowheads="1"/>
            </p:cNvSpPr>
            <p:nvPr/>
          </p:nvSpPr>
          <p:spPr bwMode="auto">
            <a:xfrm rot="10800000" flipV="1">
              <a:off x="5539" y="240"/>
              <a:ext cx="49" cy="3936"/>
            </a:xfrm>
            <a:prstGeom prst="rect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it-IT">
                <a:solidFill>
                  <a:srgbClr val="F8F8F8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4" name="Group 8"/>
          <p:cNvGrpSpPr>
            <a:grpSpLocks/>
          </p:cNvGrpSpPr>
          <p:nvPr/>
        </p:nvGrpSpPr>
        <p:grpSpPr bwMode="auto">
          <a:xfrm>
            <a:off x="412751" y="6477000"/>
            <a:ext cx="8686800" cy="228600"/>
            <a:chOff x="260" y="4080"/>
            <a:chExt cx="5472" cy="144"/>
          </a:xfrm>
        </p:grpSpPr>
        <p:sp>
          <p:nvSpPr>
            <p:cNvPr id="181257" name="Rectangle 9"/>
            <p:cNvSpPr>
              <a:spLocks noChangeArrowheads="1"/>
            </p:cNvSpPr>
            <p:nvPr/>
          </p:nvSpPr>
          <p:spPr bwMode="auto">
            <a:xfrm rot="5400000" flipV="1">
              <a:off x="2972" y="1368"/>
              <a:ext cx="48" cy="5472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accent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it-IT">
                <a:solidFill>
                  <a:srgbClr val="F8F8F8"/>
                </a:solidFill>
                <a:latin typeface="Times New Roman" pitchFamily="18" charset="0"/>
              </a:endParaRPr>
            </a:p>
          </p:txBody>
        </p:sp>
        <p:sp>
          <p:nvSpPr>
            <p:cNvPr id="181258" name="Rectangle 10"/>
            <p:cNvSpPr>
              <a:spLocks noChangeArrowheads="1"/>
            </p:cNvSpPr>
            <p:nvPr/>
          </p:nvSpPr>
          <p:spPr bwMode="auto">
            <a:xfrm rot="5400000" flipV="1">
              <a:off x="2914" y="1522"/>
              <a:ext cx="48" cy="5355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it-IT">
                <a:solidFill>
                  <a:srgbClr val="F8F8F8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5" name="Group 11"/>
          <p:cNvGrpSpPr>
            <a:grpSpLocks/>
          </p:cNvGrpSpPr>
          <p:nvPr/>
        </p:nvGrpSpPr>
        <p:grpSpPr bwMode="auto">
          <a:xfrm>
            <a:off x="76200" y="176213"/>
            <a:ext cx="8745539" cy="161925"/>
            <a:chOff x="48" y="111"/>
            <a:chExt cx="5509" cy="102"/>
          </a:xfrm>
        </p:grpSpPr>
        <p:sp>
          <p:nvSpPr>
            <p:cNvPr id="181260" name="Rectangle 12"/>
            <p:cNvSpPr>
              <a:spLocks noChangeArrowheads="1"/>
            </p:cNvSpPr>
            <p:nvPr/>
          </p:nvSpPr>
          <p:spPr bwMode="auto">
            <a:xfrm rot="5400000" flipV="1">
              <a:off x="2853" y="-2491"/>
              <a:ext cx="37" cy="5371"/>
            </a:xfrm>
            <a:prstGeom prst="rect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it-IT">
                <a:solidFill>
                  <a:srgbClr val="F8F8F8"/>
                </a:solidFill>
                <a:latin typeface="Times New Roman" pitchFamily="18" charset="0"/>
              </a:endParaRPr>
            </a:p>
          </p:txBody>
        </p:sp>
        <p:sp>
          <p:nvSpPr>
            <p:cNvPr id="181261" name="Rectangle 13"/>
            <p:cNvSpPr>
              <a:spLocks noChangeArrowheads="1"/>
            </p:cNvSpPr>
            <p:nvPr/>
          </p:nvSpPr>
          <p:spPr bwMode="auto">
            <a:xfrm rot="5400000" flipV="1">
              <a:off x="2783" y="-2624"/>
              <a:ext cx="38" cy="5509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it-IT">
                <a:solidFill>
                  <a:srgbClr val="F8F8F8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6" name="Group 14"/>
          <p:cNvGrpSpPr>
            <a:grpSpLocks/>
          </p:cNvGrpSpPr>
          <p:nvPr/>
        </p:nvGrpSpPr>
        <p:grpSpPr bwMode="auto">
          <a:xfrm>
            <a:off x="71440" y="176213"/>
            <a:ext cx="8745537" cy="161925"/>
            <a:chOff x="45" y="111"/>
            <a:chExt cx="5509" cy="102"/>
          </a:xfrm>
        </p:grpSpPr>
        <p:sp>
          <p:nvSpPr>
            <p:cNvPr id="181263" name="Rectangle 15"/>
            <p:cNvSpPr>
              <a:spLocks noChangeArrowheads="1"/>
            </p:cNvSpPr>
            <p:nvPr/>
          </p:nvSpPr>
          <p:spPr bwMode="auto">
            <a:xfrm rot="5400000" flipV="1">
              <a:off x="2850" y="-2491"/>
              <a:ext cx="37" cy="5371"/>
            </a:xfrm>
            <a:prstGeom prst="rect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it-IT">
                <a:solidFill>
                  <a:srgbClr val="F8F8F8"/>
                </a:solidFill>
                <a:latin typeface="Times New Roman" pitchFamily="18" charset="0"/>
              </a:endParaRPr>
            </a:p>
          </p:txBody>
        </p:sp>
        <p:sp>
          <p:nvSpPr>
            <p:cNvPr id="181264" name="Rectangle 16"/>
            <p:cNvSpPr>
              <a:spLocks noChangeArrowheads="1"/>
            </p:cNvSpPr>
            <p:nvPr/>
          </p:nvSpPr>
          <p:spPr bwMode="auto">
            <a:xfrm rot="5400000" flipV="1">
              <a:off x="2781" y="-2625"/>
              <a:ext cx="38" cy="5509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it-IT">
                <a:solidFill>
                  <a:srgbClr val="F8F8F8"/>
                </a:solidFill>
                <a:latin typeface="Times New Roman" pitchFamily="18" charset="0"/>
              </a:endParaRPr>
            </a:p>
          </p:txBody>
        </p:sp>
      </p:grpSp>
      <p:sp>
        <p:nvSpPr>
          <p:cNvPr id="4103" name="Rectangle 17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 dello schema</a:t>
            </a:r>
          </a:p>
        </p:txBody>
      </p:sp>
      <p:sp>
        <p:nvSpPr>
          <p:cNvPr id="4104" name="Rectangle 18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752600"/>
            <a:ext cx="77724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181267" name="Rectangle 1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019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kumimoji="0" sz="1400"/>
            </a:lvl1pPr>
          </a:lstStyle>
          <a:p>
            <a:pPr>
              <a:defRPr/>
            </a:pPr>
            <a:fld id="{2676B5C9-6E3B-465C-81B3-15E9E0584E2D}" type="datetime1">
              <a:rPr lang="it-IT" smtClean="0">
                <a:solidFill>
                  <a:srgbClr val="F8F8F8"/>
                </a:solidFill>
                <a:latin typeface="Times New Roman" pitchFamily="18" charset="0"/>
              </a:rPr>
              <a:pPr>
                <a:defRPr/>
              </a:pPr>
              <a:t>02/03/2016</a:t>
            </a:fld>
            <a:endParaRPr lang="it-IT">
              <a:solidFill>
                <a:srgbClr val="F8F8F8"/>
              </a:solidFill>
              <a:latin typeface="Times New Roman" pitchFamily="18" charset="0"/>
            </a:endParaRPr>
          </a:p>
        </p:txBody>
      </p:sp>
      <p:sp>
        <p:nvSpPr>
          <p:cNvPr id="181268" name="Rectangle 2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0198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kumimoji="0" sz="1400"/>
            </a:lvl1pPr>
          </a:lstStyle>
          <a:p>
            <a:pPr>
              <a:defRPr/>
            </a:pPr>
            <a:endParaRPr lang="it-IT">
              <a:solidFill>
                <a:srgbClr val="F8F8F8"/>
              </a:solidFill>
              <a:latin typeface="Times New Roman" pitchFamily="18" charset="0"/>
            </a:endParaRPr>
          </a:p>
        </p:txBody>
      </p:sp>
      <p:sp>
        <p:nvSpPr>
          <p:cNvPr id="181269" name="Rectangle 2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58000" y="6019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kumimoji="0" sz="1400"/>
            </a:lvl1pPr>
          </a:lstStyle>
          <a:p>
            <a:pPr>
              <a:defRPr/>
            </a:pPr>
            <a:fld id="{0835C090-7082-43AD-AF24-B09C3421AA39}" type="slidenum">
              <a:rPr lang="it-IT">
                <a:solidFill>
                  <a:srgbClr val="F8F8F8"/>
                </a:solidFill>
                <a:latin typeface="Times New Roman" pitchFamily="18" charset="0"/>
              </a:rPr>
              <a:pPr>
                <a:defRPr/>
              </a:pPr>
              <a:t>‹N›</a:t>
            </a:fld>
            <a:endParaRPr lang="it-IT">
              <a:solidFill>
                <a:srgbClr val="F8F8F8"/>
              </a:solidFill>
              <a:latin typeface="Times New Roman" pitchFamily="18" charset="0"/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93998" r:id="rId1"/>
    <p:sldLayoutId id="2147493999" r:id="rId2"/>
    <p:sldLayoutId id="2147494000" r:id="rId3"/>
    <p:sldLayoutId id="2147494001" r:id="rId4"/>
    <p:sldLayoutId id="2147494002" r:id="rId5"/>
    <p:sldLayoutId id="2147494003" r:id="rId6"/>
    <p:sldLayoutId id="2147494004" r:id="rId7"/>
    <p:sldLayoutId id="2147494005" r:id="rId8"/>
    <p:sldLayoutId id="2147494006" r:id="rId9"/>
    <p:sldLayoutId id="2147494007" r:id="rId10"/>
    <p:sldLayoutId id="2147494008" r:id="rId11"/>
    <p:sldLayoutId id="2147494009" r:id="rId12"/>
    <p:sldLayoutId id="2147494010" r:id="rId13"/>
    <p:sldLayoutId id="2147494011" r:id="rId14"/>
    <p:sldLayoutId id="2147494012" r:id="rId15"/>
    <p:sldLayoutId id="2147494013" r:id="rId16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ahoma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ahoma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ahoma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ahoma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ahoma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ahoma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ahoma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ahoma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7.xml"/><Relationship Id="rId1" Type="http://schemas.openxmlformats.org/officeDocument/2006/relationships/vmlDrawing" Target="../drawings/vmlDrawing1.vml"/><Relationship Id="rId5" Type="http://schemas.openxmlformats.org/officeDocument/2006/relationships/oleObject" Target="../embeddings/oleObject2.bin"/><Relationship Id="rId4" Type="http://schemas.openxmlformats.org/officeDocument/2006/relationships/oleObject" Target="../embeddings/oleObject1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81.xml"/><Relationship Id="rId1" Type="http://schemas.openxmlformats.org/officeDocument/2006/relationships/video" Target="file:///C:\Users\Antonio\Documents\LUXWHC\PDG%20seminar\sydneybefore.AVI" TargetMode="External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1.xml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audio" Target="../media/audio1.wav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wmf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wmf"/><Relationship Id="rId5" Type="http://schemas.openxmlformats.org/officeDocument/2006/relationships/image" Target="../media/image4.wmf"/><Relationship Id="rId10" Type="http://schemas.openxmlformats.org/officeDocument/2006/relationships/image" Target="../media/image9.wmf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1.xml"/><Relationship Id="rId4" Type="http://schemas.openxmlformats.org/officeDocument/2006/relationships/slide" Target="slide2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4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49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0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0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1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7.xml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4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484784"/>
          </a:xfrm>
        </p:spPr>
        <p:txBody>
          <a:bodyPr/>
          <a:lstStyle/>
          <a:p>
            <a:pPr algn="ctr" eaLnBrk="1" hangingPunct="1"/>
            <a:r>
              <a:rPr lang="it-IT" sz="2800" b="1" dirty="0" smtClean="0">
                <a:solidFill>
                  <a:srgbClr val="00FF00"/>
                </a:solidFill>
              </a:rPr>
              <a:t>La postura in carrozzina:</a:t>
            </a:r>
            <a:br>
              <a:rPr lang="it-IT" sz="2800" b="1" dirty="0" smtClean="0">
                <a:solidFill>
                  <a:srgbClr val="00FF00"/>
                </a:solidFill>
              </a:rPr>
            </a:br>
            <a:r>
              <a:rPr lang="it-IT" sz="2400" b="1" dirty="0" smtClean="0">
                <a:solidFill>
                  <a:srgbClr val="00FF00"/>
                </a:solidFill>
              </a:rPr>
              <a:t>perché occuparsene, con che metodo, con quali strumenti </a:t>
            </a:r>
            <a:endParaRPr lang="it-IT" sz="2800" b="1" dirty="0" smtClean="0">
              <a:solidFill>
                <a:srgbClr val="00FF00"/>
              </a:solidFill>
            </a:endParaRPr>
          </a:p>
        </p:txBody>
      </p:sp>
      <p:pic>
        <p:nvPicPr>
          <p:cNvPr id="119811" name="Picture 3" descr="msotw9_temp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78288" y="1556792"/>
            <a:ext cx="5187424" cy="4320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9812" name="Segnaposto numero diapositiva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50077D7E-3778-4C10-970F-355456D0E115}" type="slidenum">
              <a:rPr lang="it-IT" smtClean="0"/>
              <a:pPr/>
              <a:t>1</a:t>
            </a:fld>
            <a:endParaRPr lang="it-IT" smtClean="0"/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51520" y="5949280"/>
            <a:ext cx="7416824" cy="785248"/>
          </a:xfrm>
          <a:prstGeom prst="rect">
            <a:avLst/>
          </a:prstGeom>
          <a:solidFill>
            <a:srgbClr val="00009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just">
              <a:lnSpc>
                <a:spcPts val="2500"/>
              </a:lnSpc>
              <a:spcBef>
                <a:spcPct val="20000"/>
              </a:spcBef>
              <a:buClr>
                <a:schemeClr val="accent1"/>
              </a:buClr>
            </a:pPr>
            <a:r>
              <a:rPr kumimoji="0" lang="it-IT" sz="2000" b="0" dirty="0">
                <a:solidFill>
                  <a:srgbClr val="F8F8F8"/>
                </a:solidFill>
              </a:rPr>
              <a:t>Gianantonio Spagnolin, fisioterapista</a:t>
            </a:r>
          </a:p>
          <a:p>
            <a:pPr marL="342900" indent="-342900" algn="just">
              <a:lnSpc>
                <a:spcPts val="2500"/>
              </a:lnSpc>
              <a:spcBef>
                <a:spcPct val="20000"/>
              </a:spcBef>
              <a:buClr>
                <a:schemeClr val="accent1"/>
              </a:buClr>
            </a:pPr>
            <a:r>
              <a:rPr kumimoji="0" lang="it-IT" sz="2000" b="0" dirty="0">
                <a:solidFill>
                  <a:srgbClr val="F8F8F8"/>
                </a:solidFill>
              </a:rPr>
              <a:t>Unità </a:t>
            </a:r>
            <a:r>
              <a:rPr kumimoji="0" lang="it-IT" sz="2000" b="0" dirty="0" smtClean="0">
                <a:solidFill>
                  <a:srgbClr val="F8F8F8"/>
                </a:solidFill>
              </a:rPr>
              <a:t>Spinale di Sondalo - ASST Valtellina e alto </a:t>
            </a:r>
            <a:r>
              <a:rPr kumimoji="0" lang="it-IT" sz="2000" b="0" dirty="0" err="1" smtClean="0">
                <a:solidFill>
                  <a:srgbClr val="F8F8F8"/>
                </a:solidFill>
              </a:rPr>
              <a:t>Lario</a:t>
            </a:r>
            <a:r>
              <a:rPr kumimoji="0" lang="it-IT" sz="2000" b="0" dirty="0" smtClean="0">
                <a:solidFill>
                  <a:srgbClr val="F8F8F8"/>
                </a:solidFill>
              </a:rPr>
              <a:t> </a:t>
            </a:r>
            <a:endParaRPr kumimoji="0" lang="it-IT" sz="2000" b="0" dirty="0"/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79390" y="188914"/>
            <a:ext cx="353507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it-IT" b="0" dirty="0" smtClean="0">
                <a:solidFill>
                  <a:srgbClr val="FFFF00"/>
                </a:solidFill>
              </a:rPr>
              <a:t>Catania</a:t>
            </a:r>
            <a:r>
              <a:rPr kumimoji="0" lang="it-IT" b="0" dirty="0" smtClean="0">
                <a:solidFill>
                  <a:srgbClr val="FFFF00"/>
                </a:solidFill>
              </a:rPr>
              <a:t>, 7-8 marzo 2016</a:t>
            </a:r>
            <a:endParaRPr kumimoji="0" lang="it-IT" b="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71A70E-4DDF-4EAD-8096-CA939C4C7B85}" type="slidenum">
              <a:rPr lang="it-IT">
                <a:solidFill>
                  <a:srgbClr val="FFFFFF"/>
                </a:solidFill>
              </a:rPr>
              <a:pPr>
                <a:defRPr/>
              </a:pPr>
              <a:t>10</a:t>
            </a:fld>
            <a:endParaRPr lang="it-IT">
              <a:solidFill>
                <a:srgbClr val="FFFFFF"/>
              </a:solidFill>
            </a:endParaRPr>
          </a:p>
        </p:txBody>
      </p:sp>
      <p:sp>
        <p:nvSpPr>
          <p:cNvPr id="13926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219200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it-IT" sz="3400" dirty="0" smtClean="0">
                <a:solidFill>
                  <a:srgbClr val="FFFF00"/>
                </a:solidFill>
                <a:effectLst/>
              </a:rPr>
              <a:t>Con un sistema di postura adatto </a:t>
            </a:r>
            <a:br>
              <a:rPr lang="it-IT" sz="3400" dirty="0" smtClean="0">
                <a:solidFill>
                  <a:srgbClr val="FFFF00"/>
                </a:solidFill>
                <a:effectLst/>
              </a:rPr>
            </a:br>
            <a:r>
              <a:rPr lang="it-IT" sz="3400" dirty="0" smtClean="0">
                <a:solidFill>
                  <a:srgbClr val="FFFF00"/>
                </a:solidFill>
                <a:effectLst/>
              </a:rPr>
              <a:t>le deformità si notano meno e pesano meno</a:t>
            </a:r>
          </a:p>
        </p:txBody>
      </p:sp>
      <p:pic>
        <p:nvPicPr>
          <p:cNvPr id="10" name="Picture 6" descr="fronte old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042988" y="1214422"/>
            <a:ext cx="3044825" cy="5256213"/>
          </a:xfrm>
        </p:spPr>
      </p:pic>
      <p:pic>
        <p:nvPicPr>
          <p:cNvPr id="11" name="Picture 7" descr="fronte new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8263" y="1214422"/>
            <a:ext cx="2582862" cy="525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5F3BCD-C7DF-47C1-A535-00F1F1DC2D3C}" type="slidenum">
              <a:rPr lang="it-IT"/>
              <a:pPr>
                <a:defRPr/>
              </a:pPr>
              <a:t>11</a:t>
            </a:fld>
            <a:endParaRPr lang="it-IT"/>
          </a:p>
        </p:txBody>
      </p:sp>
      <p:sp>
        <p:nvSpPr>
          <p:cNvPr id="126979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404813"/>
            <a:ext cx="4464050" cy="2519362"/>
          </a:xfrm>
        </p:spPr>
        <p:txBody>
          <a:bodyPr/>
          <a:lstStyle/>
          <a:p>
            <a:pPr eaLnBrk="1" hangingPunct="1"/>
            <a:r>
              <a:rPr lang="it-IT" sz="3600" dirty="0" smtClean="0">
                <a:solidFill>
                  <a:srgbClr val="00FF00"/>
                </a:solidFill>
                <a:effectLst/>
              </a:rPr>
              <a:t>Una buona postura in carrozzina è importante per:</a:t>
            </a:r>
          </a:p>
        </p:txBody>
      </p:sp>
      <p:sp>
        <p:nvSpPr>
          <p:cNvPr id="1269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3141663"/>
            <a:ext cx="4464050" cy="3124200"/>
          </a:xfrm>
        </p:spPr>
        <p:txBody>
          <a:bodyPr/>
          <a:lstStyle/>
          <a:p>
            <a:pPr marL="0" indent="0" eaLnBrk="1" hangingPunct="1">
              <a:buFont typeface="Wingdings" pitchFamily="2" charset="2"/>
              <a:buNone/>
            </a:pPr>
            <a:r>
              <a:rPr lang="it-IT" smtClean="0">
                <a:effectLst/>
              </a:rPr>
              <a:t>Facilitare l’assistenza</a:t>
            </a:r>
          </a:p>
        </p:txBody>
      </p:sp>
      <p:pic>
        <p:nvPicPr>
          <p:cNvPr id="126981" name="Picture 4" descr="5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75225" y="908050"/>
            <a:ext cx="3817938" cy="566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ttangolo 5"/>
          <p:cNvSpPr/>
          <p:nvPr/>
        </p:nvSpPr>
        <p:spPr>
          <a:xfrm>
            <a:off x="216024" y="4509120"/>
            <a:ext cx="4572000" cy="830997"/>
          </a:xfrm>
          <a:prstGeom prst="rect">
            <a:avLst/>
          </a:prstGeom>
          <a:solidFill>
            <a:schemeClr val="accent2"/>
          </a:solidFill>
        </p:spPr>
        <p:txBody>
          <a:bodyPr>
            <a:spAutoFit/>
          </a:bodyPr>
          <a:lstStyle/>
          <a:p>
            <a:pPr marL="0" indent="0" eaLnBrk="1" hangingPunct="1">
              <a:buNone/>
            </a:pPr>
            <a:r>
              <a:rPr lang="it-IT" dirty="0" smtClean="0"/>
              <a:t>(</a:t>
            </a:r>
            <a:r>
              <a:rPr lang="it-IT" i="1" dirty="0" smtClean="0">
                <a:latin typeface="Arial" charset="0"/>
              </a:rPr>
              <a:t>è essenziale parlare con i </a:t>
            </a:r>
            <a:r>
              <a:rPr lang="it-IT" i="1" dirty="0" err="1" smtClean="0">
                <a:latin typeface="Arial" charset="0"/>
              </a:rPr>
              <a:t>caregiver</a:t>
            </a:r>
            <a:r>
              <a:rPr lang="it-IT" i="1" dirty="0" smtClean="0">
                <a:latin typeface="Arial" charset="0"/>
              </a:rPr>
              <a:t> delle  loro esigenze</a:t>
            </a:r>
            <a:r>
              <a:rPr lang="it-IT" dirty="0" smtClean="0"/>
              <a:t>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868609-063B-4BC0-B0F2-4EA31716E0C9}" type="slidenum">
              <a:rPr lang="it-IT"/>
              <a:pPr>
                <a:defRPr/>
              </a:pPr>
              <a:t>12</a:t>
            </a:fld>
            <a:endParaRPr lang="it-IT"/>
          </a:p>
        </p:txBody>
      </p:sp>
      <p:sp>
        <p:nvSpPr>
          <p:cNvPr id="128003" name="Rectangle 2"/>
          <p:cNvSpPr>
            <a:spLocks noGrp="1" noChangeArrowheads="1"/>
          </p:cNvSpPr>
          <p:nvPr>
            <p:ph type="title"/>
          </p:nvPr>
        </p:nvSpPr>
        <p:spPr>
          <a:xfrm>
            <a:off x="142875" y="404813"/>
            <a:ext cx="4105275" cy="2519362"/>
          </a:xfrm>
        </p:spPr>
        <p:txBody>
          <a:bodyPr/>
          <a:lstStyle/>
          <a:p>
            <a:pPr eaLnBrk="1" hangingPunct="1"/>
            <a:r>
              <a:rPr lang="it-IT" sz="3600" smtClean="0">
                <a:solidFill>
                  <a:srgbClr val="00FF00"/>
                </a:solidFill>
                <a:effectLst/>
              </a:rPr>
              <a:t>Una buona postura in carrozzina è importante per:</a:t>
            </a:r>
          </a:p>
        </p:txBody>
      </p:sp>
      <p:sp>
        <p:nvSpPr>
          <p:cNvPr id="1280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3141663"/>
            <a:ext cx="3890962" cy="3124200"/>
          </a:xfrm>
        </p:spPr>
        <p:txBody>
          <a:bodyPr/>
          <a:lstStyle/>
          <a:p>
            <a:pPr marL="0" indent="0" eaLnBrk="1" hangingPunct="1">
              <a:buFont typeface="Wingdings" pitchFamily="2" charset="2"/>
              <a:buNone/>
            </a:pPr>
            <a:r>
              <a:rPr lang="it-IT" dirty="0" smtClean="0">
                <a:effectLst/>
              </a:rPr>
              <a:t>Aiutare a prevenire ulcere da pressione</a:t>
            </a:r>
          </a:p>
        </p:txBody>
      </p:sp>
      <p:pic>
        <p:nvPicPr>
          <p:cNvPr id="128005" name="Immagine 5" descr="piaghe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62463" y="1928813"/>
            <a:ext cx="4429125" cy="442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04EFBC-24BD-4639-B85E-DD5106BCFE31}" type="slidenum">
              <a:rPr lang="it-IT"/>
              <a:pPr>
                <a:defRPr/>
              </a:pPr>
              <a:t>13</a:t>
            </a:fld>
            <a:endParaRPr lang="it-IT"/>
          </a:p>
        </p:txBody>
      </p:sp>
      <p:sp>
        <p:nvSpPr>
          <p:cNvPr id="1029" name="Rectangle 2"/>
          <p:cNvSpPr>
            <a:spLocks noGrp="1" noChangeArrowheads="1"/>
          </p:cNvSpPr>
          <p:nvPr>
            <p:ph type="title"/>
          </p:nvPr>
        </p:nvSpPr>
        <p:spPr>
          <a:xfrm>
            <a:off x="107950" y="260351"/>
            <a:ext cx="4824413" cy="1025510"/>
          </a:xfrm>
        </p:spPr>
        <p:txBody>
          <a:bodyPr/>
          <a:lstStyle/>
          <a:p>
            <a:pPr eaLnBrk="1" hangingPunct="1"/>
            <a:r>
              <a:rPr lang="it-IT" sz="2800" dirty="0" smtClean="0">
                <a:solidFill>
                  <a:srgbClr val="00FF00"/>
                </a:solidFill>
                <a:effectLst/>
              </a:rPr>
              <a:t>Una buona postura in carrozzina è importante per:</a:t>
            </a:r>
          </a:p>
        </p:txBody>
      </p:sp>
      <p:sp>
        <p:nvSpPr>
          <p:cNvPr id="103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932363" y="332805"/>
            <a:ext cx="4211637" cy="1007963"/>
          </a:xfrm>
        </p:spPr>
        <p:txBody>
          <a:bodyPr/>
          <a:lstStyle/>
          <a:p>
            <a:pPr marL="0" indent="0" eaLnBrk="1" hangingPunct="1">
              <a:buFont typeface="Wingdings" pitchFamily="2" charset="2"/>
              <a:buNone/>
            </a:pPr>
            <a:r>
              <a:rPr lang="it-IT" sz="2800" dirty="0" smtClean="0">
                <a:effectLst/>
              </a:rPr>
              <a:t>presentare un’immagine dignitosa di sé</a:t>
            </a:r>
          </a:p>
        </p:txBody>
      </p:sp>
      <p:graphicFrame>
        <p:nvGraphicFramePr>
          <p:cNvPr id="1026" name="Object 10"/>
          <p:cNvGraphicFramePr>
            <a:graphicFrameLocks noChangeAspect="1"/>
          </p:cNvGraphicFramePr>
          <p:nvPr/>
        </p:nvGraphicFramePr>
        <p:xfrm>
          <a:off x="971550" y="1844675"/>
          <a:ext cx="3155950" cy="4464050"/>
        </p:xfrm>
        <a:graphic>
          <a:graphicData uri="http://schemas.openxmlformats.org/presentationml/2006/ole">
            <p:oleObj spid="_x0000_s1026" name="PhotoSuite Image" r:id="rId4" imgW="3524400" imgH="4657680" progId="">
              <p:embed/>
            </p:oleObj>
          </a:graphicData>
        </a:graphic>
      </p:graphicFrame>
      <p:graphicFrame>
        <p:nvGraphicFramePr>
          <p:cNvPr id="242701" name="Object 13"/>
          <p:cNvGraphicFramePr>
            <a:graphicFrameLocks noChangeAspect="1"/>
          </p:cNvGraphicFramePr>
          <p:nvPr/>
        </p:nvGraphicFramePr>
        <p:xfrm>
          <a:off x="5916613" y="1557338"/>
          <a:ext cx="2687637" cy="4897437"/>
        </p:xfrm>
        <a:graphic>
          <a:graphicData uri="http://schemas.openxmlformats.org/presentationml/2006/ole">
            <p:oleObj spid="_x0000_s1027" name="PhotoSuite Image" r:id="rId5" imgW="2610000" imgH="4829040" progId="">
              <p:embed/>
            </p:oleObj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27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27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04EFBC-24BD-4639-B85E-DD5106BCFE31}" type="slidenum">
              <a:rPr lang="it-IT">
                <a:solidFill>
                  <a:srgbClr val="FFFFFF"/>
                </a:solidFill>
              </a:rPr>
              <a:pPr>
                <a:defRPr/>
              </a:pPr>
              <a:t>14</a:t>
            </a:fld>
            <a:endParaRPr lang="it-IT">
              <a:solidFill>
                <a:srgbClr val="FFFFFF"/>
              </a:solidFill>
            </a:endParaRPr>
          </a:p>
        </p:txBody>
      </p:sp>
      <p:sp>
        <p:nvSpPr>
          <p:cNvPr id="1029" name="Rectangle 2"/>
          <p:cNvSpPr>
            <a:spLocks noGrp="1" noChangeArrowheads="1"/>
          </p:cNvSpPr>
          <p:nvPr>
            <p:ph type="title"/>
          </p:nvPr>
        </p:nvSpPr>
        <p:spPr>
          <a:xfrm>
            <a:off x="107950" y="260351"/>
            <a:ext cx="4824413" cy="1025510"/>
          </a:xfrm>
        </p:spPr>
        <p:txBody>
          <a:bodyPr/>
          <a:lstStyle/>
          <a:p>
            <a:pPr eaLnBrk="1" hangingPunct="1"/>
            <a:r>
              <a:rPr lang="it-IT" sz="2800" dirty="0" smtClean="0">
                <a:solidFill>
                  <a:srgbClr val="00FF00"/>
                </a:solidFill>
                <a:effectLst/>
              </a:rPr>
              <a:t>Una buona postura in carrozzina è importante per:</a:t>
            </a:r>
          </a:p>
        </p:txBody>
      </p:sp>
      <p:sp>
        <p:nvSpPr>
          <p:cNvPr id="103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932363" y="332805"/>
            <a:ext cx="4211637" cy="1007963"/>
          </a:xfrm>
        </p:spPr>
        <p:txBody>
          <a:bodyPr/>
          <a:lstStyle/>
          <a:p>
            <a:pPr marL="0" indent="0" eaLnBrk="1" hangingPunct="1">
              <a:buFont typeface="Wingdings" pitchFamily="2" charset="2"/>
              <a:buNone/>
            </a:pPr>
            <a:r>
              <a:rPr lang="it-IT" sz="2800" dirty="0" smtClean="0">
                <a:effectLst/>
              </a:rPr>
              <a:t>presentare un’immagine dignitosa di sé</a:t>
            </a:r>
          </a:p>
        </p:txBody>
      </p:sp>
      <p:pic>
        <p:nvPicPr>
          <p:cNvPr id="7" name="sydneybefore.AVI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4" cstate="print"/>
          <a:srcRect r="4645"/>
          <a:stretch>
            <a:fillRect/>
          </a:stretch>
        </p:blipFill>
        <p:spPr bwMode="auto">
          <a:xfrm>
            <a:off x="107504" y="2277616"/>
            <a:ext cx="4392488" cy="3455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4" descr="sydney 010"/>
          <p:cNvPicPr>
            <a:picLocks noChangeAspect="1" noChangeArrowheads="1"/>
          </p:cNvPicPr>
          <p:nvPr/>
        </p:nvPicPr>
        <p:blipFill>
          <a:blip r:embed="rId5" cstate="print"/>
          <a:srcRect l="6476" r="3282"/>
          <a:stretch>
            <a:fillRect/>
          </a:stretch>
        </p:blipFill>
        <p:spPr bwMode="auto">
          <a:xfrm>
            <a:off x="4716016" y="2128969"/>
            <a:ext cx="4176464" cy="42516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>
                <p:cTn id="1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04EFBC-24BD-4639-B85E-DD5106BCFE31}" type="slidenum">
              <a:rPr lang="it-IT">
                <a:solidFill>
                  <a:srgbClr val="FFFFFF"/>
                </a:solidFill>
              </a:rPr>
              <a:pPr>
                <a:defRPr/>
              </a:pPr>
              <a:t>15</a:t>
            </a:fld>
            <a:endParaRPr lang="it-IT">
              <a:solidFill>
                <a:srgbClr val="FFFFFF"/>
              </a:solidFill>
            </a:endParaRPr>
          </a:p>
        </p:txBody>
      </p:sp>
      <p:sp>
        <p:nvSpPr>
          <p:cNvPr id="1029" name="Rectangle 2"/>
          <p:cNvSpPr>
            <a:spLocks noGrp="1" noChangeArrowheads="1"/>
          </p:cNvSpPr>
          <p:nvPr>
            <p:ph type="title"/>
          </p:nvPr>
        </p:nvSpPr>
        <p:spPr>
          <a:xfrm>
            <a:off x="107950" y="260351"/>
            <a:ext cx="4824413" cy="1025510"/>
          </a:xfrm>
        </p:spPr>
        <p:txBody>
          <a:bodyPr/>
          <a:lstStyle/>
          <a:p>
            <a:pPr eaLnBrk="1" hangingPunct="1"/>
            <a:r>
              <a:rPr lang="it-IT" sz="2800" dirty="0" smtClean="0">
                <a:solidFill>
                  <a:srgbClr val="00FF00"/>
                </a:solidFill>
                <a:effectLst/>
              </a:rPr>
              <a:t>Una buona postura in carrozzina è importante per:</a:t>
            </a:r>
          </a:p>
        </p:txBody>
      </p:sp>
      <p:sp>
        <p:nvSpPr>
          <p:cNvPr id="103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932363" y="332805"/>
            <a:ext cx="4211637" cy="1007963"/>
          </a:xfrm>
        </p:spPr>
        <p:txBody>
          <a:bodyPr/>
          <a:lstStyle/>
          <a:p>
            <a:pPr marL="0" indent="0" eaLnBrk="1" hangingPunct="1">
              <a:buFont typeface="Wingdings" pitchFamily="2" charset="2"/>
              <a:buNone/>
            </a:pPr>
            <a:r>
              <a:rPr lang="it-IT" sz="2800" dirty="0" smtClean="0">
                <a:effectLst/>
              </a:rPr>
              <a:t>presentare un’immagine dignitosa di sé</a:t>
            </a:r>
          </a:p>
        </p:txBody>
      </p:sp>
      <p:pic>
        <p:nvPicPr>
          <p:cNvPr id="9" name="Picture 4" descr="ruth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395288" y="1845146"/>
            <a:ext cx="3844925" cy="4248150"/>
          </a:xfrm>
          <a:prstGeom prst="rect">
            <a:avLst/>
          </a:prstGeom>
        </p:spPr>
      </p:pic>
      <p:pic>
        <p:nvPicPr>
          <p:cNvPr id="10" name="Picture 4" descr="ruthnew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88296" y="1937097"/>
            <a:ext cx="4648200" cy="394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A24F88-45C0-4B3E-A980-F337AE85F158}" type="slidenum">
              <a:rPr lang="it-IT"/>
              <a:pPr>
                <a:defRPr/>
              </a:pPr>
              <a:t>16</a:t>
            </a:fld>
            <a:endParaRPr lang="it-IT"/>
          </a:p>
        </p:txBody>
      </p:sp>
      <p:sp>
        <p:nvSpPr>
          <p:cNvPr id="129027" name="Rectangle 2"/>
          <p:cNvSpPr>
            <a:spLocks noGrp="1" noChangeArrowheads="1"/>
          </p:cNvSpPr>
          <p:nvPr>
            <p:ph type="title"/>
          </p:nvPr>
        </p:nvSpPr>
        <p:spPr>
          <a:xfrm>
            <a:off x="107950" y="260350"/>
            <a:ext cx="4824413" cy="1368425"/>
          </a:xfrm>
        </p:spPr>
        <p:txBody>
          <a:bodyPr/>
          <a:lstStyle/>
          <a:p>
            <a:pPr eaLnBrk="1" hangingPunct="1"/>
            <a:r>
              <a:rPr lang="it-IT" sz="2800" smtClean="0">
                <a:solidFill>
                  <a:srgbClr val="00FF00"/>
                </a:solidFill>
                <a:effectLst/>
              </a:rPr>
              <a:t>Una buona postura in carrozzina è importante per:</a:t>
            </a:r>
          </a:p>
        </p:txBody>
      </p:sp>
      <p:sp>
        <p:nvSpPr>
          <p:cNvPr id="1290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28625" y="1857375"/>
            <a:ext cx="4211638" cy="1657350"/>
          </a:xfrm>
        </p:spPr>
        <p:txBody>
          <a:bodyPr/>
          <a:lstStyle/>
          <a:p>
            <a:pPr marL="0" indent="0" eaLnBrk="1" hangingPunct="1">
              <a:buFont typeface="Wingdings" pitchFamily="2" charset="2"/>
              <a:buNone/>
            </a:pPr>
            <a:r>
              <a:rPr lang="it-IT" sz="2800" smtClean="0">
                <a:effectLst/>
              </a:rPr>
              <a:t>presentare un’immagine dignitosa di sé</a:t>
            </a:r>
          </a:p>
        </p:txBody>
      </p:sp>
      <p:pic>
        <p:nvPicPr>
          <p:cNvPr id="129030" name="Immagine 8" descr="283px-Coat_of_arms_of_San_Marino_svg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47775" y="3429000"/>
            <a:ext cx="2395538" cy="25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mmagine 6" descr="presidente.jpg"/>
          <p:cNvPicPr>
            <a:picLocks noChangeAspect="1"/>
          </p:cNvPicPr>
          <p:nvPr/>
        </p:nvPicPr>
        <p:blipFill>
          <a:blip r:embed="rId4" cstate="print"/>
          <a:srcRect t="8858"/>
          <a:stretch>
            <a:fillRect/>
          </a:stretch>
        </p:blipFill>
        <p:spPr bwMode="auto">
          <a:xfrm>
            <a:off x="4860032" y="571774"/>
            <a:ext cx="4122367" cy="5657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557808"/>
            <a:ext cx="7772400" cy="1143000"/>
          </a:xfrm>
        </p:spPr>
        <p:txBody>
          <a:bodyPr/>
          <a:lstStyle/>
          <a:p>
            <a:pPr algn="ctr" eaLnBrk="1" hangingPunct="1"/>
            <a:r>
              <a:rPr lang="it-IT" sz="3400" b="1" dirty="0" smtClean="0">
                <a:solidFill>
                  <a:srgbClr val="00FF00"/>
                </a:solidFill>
              </a:rPr>
              <a:t>Con quali utenti è utile curare </a:t>
            </a:r>
            <a:br>
              <a:rPr lang="it-IT" sz="3400" b="1" dirty="0" smtClean="0">
                <a:solidFill>
                  <a:srgbClr val="00FF00"/>
                </a:solidFill>
              </a:rPr>
            </a:br>
            <a:r>
              <a:rPr lang="it-IT" sz="3400" b="1" dirty="0" smtClean="0">
                <a:solidFill>
                  <a:srgbClr val="00FF00"/>
                </a:solidFill>
              </a:rPr>
              <a:t>la postura in carrozzina?</a:t>
            </a:r>
          </a:p>
        </p:txBody>
      </p:sp>
      <p:sp>
        <p:nvSpPr>
          <p:cNvPr id="304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560" y="2060848"/>
            <a:ext cx="7986464" cy="3024336"/>
          </a:xfrm>
        </p:spPr>
        <p:txBody>
          <a:bodyPr>
            <a:normAutofit/>
          </a:bodyPr>
          <a:lstStyle/>
          <a:p>
            <a:pPr eaLnBrk="1" hangingPunct="1">
              <a:lnSpc>
                <a:spcPct val="120000"/>
              </a:lnSpc>
              <a:buFontTx/>
              <a:buNone/>
            </a:pPr>
            <a:r>
              <a:rPr lang="it-IT" sz="2800" b="1" dirty="0" smtClean="0">
                <a:solidFill>
                  <a:srgbClr val="FFFF00"/>
                </a:solidFill>
              </a:rPr>
              <a:t>Con tutti!</a:t>
            </a:r>
            <a:r>
              <a:rPr lang="it-IT" sz="2800" dirty="0" smtClean="0"/>
              <a:t> E ci vuole cura particolare quando:</a:t>
            </a:r>
          </a:p>
          <a:p>
            <a:pPr eaLnBrk="1" hangingPunct="1">
              <a:lnSpc>
                <a:spcPct val="120000"/>
              </a:lnSpc>
              <a:buClr>
                <a:srgbClr val="FFFF00"/>
              </a:buClr>
            </a:pPr>
            <a:r>
              <a:rPr lang="it-IT" sz="2800" dirty="0" smtClean="0"/>
              <a:t>la persona “vive” in carrozzina </a:t>
            </a:r>
          </a:p>
          <a:p>
            <a:pPr eaLnBrk="1" hangingPunct="1">
              <a:lnSpc>
                <a:spcPct val="120000"/>
              </a:lnSpc>
              <a:buClr>
                <a:srgbClr val="FFFF00"/>
              </a:buClr>
            </a:pPr>
            <a:r>
              <a:rPr lang="it-IT" sz="2800" dirty="0" smtClean="0"/>
              <a:t>la disabilità motoria è grave</a:t>
            </a:r>
          </a:p>
          <a:p>
            <a:pPr eaLnBrk="1" hangingPunct="1">
              <a:lnSpc>
                <a:spcPct val="120000"/>
              </a:lnSpc>
              <a:buClr>
                <a:srgbClr val="FFFF00"/>
              </a:buClr>
            </a:pPr>
            <a:r>
              <a:rPr lang="it-IT" sz="2800" dirty="0" smtClean="0"/>
              <a:t>l’utente è un soggetto in crescita</a:t>
            </a:r>
          </a:p>
          <a:p>
            <a:pPr eaLnBrk="1" hangingPunct="1">
              <a:lnSpc>
                <a:spcPct val="120000"/>
              </a:lnSpc>
              <a:buClr>
                <a:srgbClr val="FFFF00"/>
              </a:buClr>
            </a:pPr>
            <a:r>
              <a:rPr lang="it-IT" sz="2800" dirty="0" smtClean="0"/>
              <a:t>c’è il rischio di ulcere da pressione</a:t>
            </a:r>
          </a:p>
        </p:txBody>
      </p:sp>
      <p:sp>
        <p:nvSpPr>
          <p:cNvPr id="130052" name="Segnaposto numero diapositiva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BB5C863-5B55-491B-A45A-67C02401B95E}" type="slidenum">
              <a:rPr lang="it-IT" smtClean="0"/>
              <a:pPr/>
              <a:t>17</a:t>
            </a:fld>
            <a:endParaRPr lang="it-IT" smtClean="0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324036" y="5517232"/>
            <a:ext cx="8495928" cy="954107"/>
          </a:xfrm>
          <a:prstGeom prst="rect">
            <a:avLst/>
          </a:prstGeom>
          <a:solidFill>
            <a:srgbClr val="C00000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it-IT" sz="2800" dirty="0" smtClean="0"/>
              <a:t>La carrozzina è usata come veicolo solo per l’8% del tempo </a:t>
            </a:r>
            <a:r>
              <a:rPr lang="it-IT" sz="2000" dirty="0" smtClean="0"/>
              <a:t>(</a:t>
            </a:r>
            <a:r>
              <a:rPr lang="en-US" sz="2000" dirty="0" err="1" smtClean="0"/>
              <a:t>Sonenblum</a:t>
            </a:r>
            <a:r>
              <a:rPr lang="en-US" sz="2000" dirty="0" smtClean="0"/>
              <a:t> SE et al. 2008</a:t>
            </a:r>
            <a:r>
              <a:rPr lang="it-IT" sz="2800" dirty="0" smtClean="0"/>
              <a:t>)</a:t>
            </a:r>
            <a:endParaRPr lang="it-IT" sz="2800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4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4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1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41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41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1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41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41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1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041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041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1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041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041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4131" grpId="0" build="p" bldLvl="2" autoUpdateAnimBg="0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204294-2121-4F14-83CF-92CBD3C53010}" type="slidenum">
              <a:rPr lang="it-IT"/>
              <a:pPr>
                <a:defRPr/>
              </a:pPr>
              <a:t>18</a:t>
            </a:fld>
            <a:endParaRPr lang="it-IT"/>
          </a:p>
        </p:txBody>
      </p:sp>
      <p:sp>
        <p:nvSpPr>
          <p:cNvPr id="266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143000"/>
            <a:ext cx="8764588" cy="4986338"/>
          </a:xfrm>
        </p:spPr>
        <p:txBody>
          <a:bodyPr/>
          <a:lstStyle/>
          <a:p>
            <a:pPr eaLnBrk="1" hangingPunct="1">
              <a:defRPr/>
            </a:pPr>
            <a:r>
              <a:rPr lang="it-IT" sz="2800" dirty="0" smtClean="0">
                <a:effectLst/>
              </a:rPr>
              <a:t>… con ripetute esortazioni a “stare dritto”?</a:t>
            </a:r>
          </a:p>
          <a:p>
            <a:pPr eaLnBrk="1" hangingPunct="1">
              <a:defRPr/>
            </a:pPr>
            <a:r>
              <a:rPr lang="it-IT" sz="2800" dirty="0" smtClean="0">
                <a:effectLst/>
              </a:rPr>
              <a:t>… Con “tanta fisioterapia” (</a:t>
            </a:r>
            <a:r>
              <a:rPr lang="it-IT" sz="2800" i="1" dirty="0" smtClean="0">
                <a:effectLst/>
              </a:rPr>
              <a:t>rieducazione posturale, lavoro sul tronco …</a:t>
            </a:r>
            <a:r>
              <a:rPr lang="it-IT" sz="2800" dirty="0" smtClean="0">
                <a:effectLst/>
              </a:rPr>
              <a:t>)? </a:t>
            </a:r>
          </a:p>
        </p:txBody>
      </p:sp>
      <p:pic>
        <p:nvPicPr>
          <p:cNvPr id="266244" name="Picture 4" descr="rieducazionepostural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01813" y="2635250"/>
            <a:ext cx="7127875" cy="417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14313"/>
            <a:ext cx="8858250" cy="838200"/>
          </a:xfrm>
        </p:spPr>
        <p:txBody>
          <a:bodyPr>
            <a:normAutofit fontScale="90000"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400" b="1" dirty="0" smtClean="0">
                <a:solidFill>
                  <a:srgbClr val="00FF00"/>
                </a:solidFill>
                <a:effectLst/>
              </a:rPr>
              <a:t>Come si ottiene </a:t>
            </a:r>
            <a:br>
              <a:rPr lang="it-IT" sz="3400" b="1" dirty="0" smtClean="0">
                <a:solidFill>
                  <a:srgbClr val="00FF00"/>
                </a:solidFill>
                <a:effectLst/>
              </a:rPr>
            </a:br>
            <a:r>
              <a:rPr lang="it-IT" sz="3400" b="1" dirty="0" smtClean="0">
                <a:solidFill>
                  <a:srgbClr val="00FF00"/>
                </a:solidFill>
                <a:effectLst/>
              </a:rPr>
              <a:t>una buona postura in carrozzina?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6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6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6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66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66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66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43" grpId="0" build="p" bldLvl="2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ChangeArrowheads="1"/>
          </p:cNvSpPr>
          <p:nvPr>
            <p:ph type="title"/>
          </p:nvPr>
        </p:nvSpPr>
        <p:spPr>
          <a:xfrm>
            <a:off x="-36513" y="188913"/>
            <a:ext cx="8680451" cy="1176337"/>
          </a:xfrm>
        </p:spPr>
        <p:txBody>
          <a:bodyPr/>
          <a:lstStyle/>
          <a:p>
            <a:pPr eaLnBrk="1" hangingPunct="1"/>
            <a:r>
              <a:rPr lang="it-IT" sz="3200" b="1" dirty="0" smtClean="0">
                <a:solidFill>
                  <a:srgbClr val="00FF00"/>
                </a:solidFill>
                <a:effectLst/>
              </a:rPr>
              <a:t>Con quali strumenti possiamo incidere sulla postura?</a:t>
            </a:r>
          </a:p>
        </p:txBody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643063"/>
            <a:ext cx="4000500" cy="5214937"/>
          </a:xfrm>
        </p:spPr>
        <p:txBody>
          <a:bodyPr/>
          <a:lstStyle/>
          <a:p>
            <a:pPr algn="ctr" eaLnBrk="1" hangingPunct="1">
              <a:lnSpc>
                <a:spcPct val="10000"/>
              </a:lnSpc>
              <a:buFont typeface="Wingdings" pitchFamily="2" charset="2"/>
              <a:buNone/>
            </a:pPr>
            <a:endParaRPr lang="it-IT" sz="2800" dirty="0" smtClean="0">
              <a:effectLst/>
            </a:endParaRPr>
          </a:p>
          <a:p>
            <a:pPr eaLnBrk="1" hangingPunct="1">
              <a:lnSpc>
                <a:spcPct val="90000"/>
              </a:lnSpc>
            </a:pPr>
            <a:r>
              <a:rPr lang="it-IT" sz="2400" dirty="0" smtClean="0">
                <a:effectLst/>
              </a:rPr>
              <a:t>Con un sistema di postura </a:t>
            </a:r>
            <a:r>
              <a:rPr lang="it-IT" sz="2400" b="1" dirty="0" smtClean="0">
                <a:solidFill>
                  <a:srgbClr val="FBFB03"/>
                </a:solidFill>
                <a:effectLst/>
              </a:rPr>
              <a:t>adatto </a:t>
            </a:r>
            <a:r>
              <a:rPr lang="it-IT" sz="2400" b="1" u="sng" dirty="0" smtClean="0">
                <a:solidFill>
                  <a:srgbClr val="FBFB03"/>
                </a:solidFill>
                <a:effectLst/>
              </a:rPr>
              <a:t>e ben usato</a:t>
            </a:r>
            <a:r>
              <a:rPr lang="it-IT" sz="2400" b="1" dirty="0" smtClean="0">
                <a:solidFill>
                  <a:srgbClr val="FBFB03"/>
                </a:solidFill>
                <a:effectLst/>
              </a:rPr>
              <a:t> </a:t>
            </a:r>
          </a:p>
          <a:p>
            <a:pPr eaLnBrk="1" hangingPunct="1">
              <a:lnSpc>
                <a:spcPct val="90000"/>
              </a:lnSpc>
            </a:pPr>
            <a:r>
              <a:rPr lang="it-IT" sz="2400" dirty="0" smtClean="0">
                <a:effectLst/>
              </a:rPr>
              <a:t>Se è indicato, </a:t>
            </a:r>
            <a:r>
              <a:rPr lang="it-IT" sz="2400" b="1" u="sng" dirty="0" smtClean="0">
                <a:effectLst/>
              </a:rPr>
              <a:t>anche</a:t>
            </a:r>
            <a:r>
              <a:rPr lang="it-IT" sz="2400" dirty="0" smtClean="0">
                <a:effectLst/>
              </a:rPr>
              <a:t>:</a:t>
            </a:r>
          </a:p>
          <a:p>
            <a:pPr marL="615950" lvl="1" indent="-254000" eaLnBrk="1" hangingPunct="1">
              <a:lnSpc>
                <a:spcPct val="90000"/>
              </a:lnSpc>
            </a:pPr>
            <a:r>
              <a:rPr lang="it-IT" sz="2400" i="1" dirty="0" smtClean="0">
                <a:solidFill>
                  <a:srgbClr val="FFFF00"/>
                </a:solidFill>
                <a:effectLst/>
              </a:rPr>
              <a:t>Con le </a:t>
            </a:r>
            <a:r>
              <a:rPr lang="it-IT" sz="2400" i="1" dirty="0" err="1" smtClean="0">
                <a:solidFill>
                  <a:srgbClr val="FFFF00"/>
                </a:solidFill>
                <a:effectLst/>
              </a:rPr>
              <a:t>ortesi</a:t>
            </a:r>
            <a:r>
              <a:rPr lang="it-IT" sz="2400" i="1" dirty="0" smtClean="0">
                <a:solidFill>
                  <a:srgbClr val="FFFF00"/>
                </a:solidFill>
                <a:effectLst/>
              </a:rPr>
              <a:t> di tronco (sistemi ibridi) </a:t>
            </a:r>
          </a:p>
          <a:p>
            <a:pPr marL="615950" lvl="1" indent="-254000" eaLnBrk="1" hangingPunct="1">
              <a:lnSpc>
                <a:spcPct val="90000"/>
              </a:lnSpc>
            </a:pPr>
            <a:r>
              <a:rPr lang="it-IT" sz="2400" i="1" dirty="0" smtClean="0">
                <a:solidFill>
                  <a:srgbClr val="FFFF00"/>
                </a:solidFill>
                <a:effectLst/>
              </a:rPr>
              <a:t>Con i farmaci antispastici</a:t>
            </a:r>
          </a:p>
          <a:p>
            <a:pPr marL="615950" lvl="1" indent="-254000" eaLnBrk="1" hangingPunct="1">
              <a:lnSpc>
                <a:spcPct val="90000"/>
              </a:lnSpc>
            </a:pPr>
            <a:r>
              <a:rPr lang="it-IT" sz="2400" i="1" dirty="0" smtClean="0">
                <a:solidFill>
                  <a:srgbClr val="FFFF00"/>
                </a:solidFill>
                <a:effectLst/>
              </a:rPr>
              <a:t>Sempre più spesso e con risultati sempre migliori, con la chirurgia ortopedica</a:t>
            </a:r>
          </a:p>
        </p:txBody>
      </p:sp>
      <p:pic>
        <p:nvPicPr>
          <p:cNvPr id="128004" name="Picture 4" descr="Copia di DSCN252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29063" y="1785938"/>
            <a:ext cx="2043112" cy="4713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3062" name="Immagine 11" descr="scoliosi pre front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43625" y="1857375"/>
            <a:ext cx="1270000" cy="189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3063" name="Immagine 12" descr="scoliosi post rx front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86688" y="4000500"/>
            <a:ext cx="1071562" cy="2551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3064" name="Immagine 13" descr="scoliosi pre rx front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43625" y="4000500"/>
            <a:ext cx="1270000" cy="250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3065" name="Immagine 9" descr="scoliosi post front.jp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572375" y="1928813"/>
            <a:ext cx="1357313" cy="1785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Segnaposto numero diapositiva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0AF34F-2732-4CF2-8394-8965A0E283E6}" type="slidenum">
              <a:rPr lang="it-IT" smtClean="0"/>
              <a:pPr>
                <a:defRPr/>
              </a:pPr>
              <a:t>19</a:t>
            </a:fld>
            <a:endParaRPr lang="it-IT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80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80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80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80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80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80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80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80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80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80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80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80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730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730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30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30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730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730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730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730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003" grpId="0" build="p" bldLvl="2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2492375"/>
            <a:ext cx="4427537" cy="1143000"/>
          </a:xfrm>
        </p:spPr>
        <p:txBody>
          <a:bodyPr/>
          <a:lstStyle/>
          <a:p>
            <a:pPr eaLnBrk="1" hangingPunct="1"/>
            <a:r>
              <a:rPr lang="it-IT" sz="3400" b="1" i="1" smtClean="0">
                <a:solidFill>
                  <a:srgbClr val="FFFF00"/>
                </a:solidFill>
              </a:rPr>
              <a:t>… Perché è utile occuparcene?</a:t>
            </a:r>
          </a:p>
        </p:txBody>
      </p:sp>
      <p:pic>
        <p:nvPicPr>
          <p:cNvPr id="120835" name="Picture 3"/>
          <p:cNvPicPr>
            <a:picLocks noChangeArrowheads="1"/>
          </p:cNvPicPr>
          <p:nvPr/>
        </p:nvPicPr>
        <p:blipFill>
          <a:blip r:embed="rId3" cstate="print"/>
          <a:srcRect l="45602" t="11398" r="26059" b="4871"/>
          <a:stretch>
            <a:fillRect/>
          </a:stretch>
        </p:blipFill>
        <p:spPr bwMode="auto">
          <a:xfrm>
            <a:off x="468313" y="3789363"/>
            <a:ext cx="1727200" cy="280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0836" name="Picture 6" descr="revolution sx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288" y="188913"/>
            <a:ext cx="1890712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8345" name="Picture 9" descr="dop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19925" y="3143250"/>
            <a:ext cx="1938338" cy="364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0838" name="Picture 10" descr="prima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00588" y="3213100"/>
            <a:ext cx="2032000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8347" name="Picture 11" descr="Joker sn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484438" y="188913"/>
            <a:ext cx="1700212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8349" name="Picture 13" descr="corea OK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019925" y="188913"/>
            <a:ext cx="2047875" cy="226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0841" name="Picture 15" descr="corea no"/>
          <p:cNvPicPr>
            <a:picLocks noGrp="1" noChangeAspect="1" noChangeArrowheads="1"/>
          </p:cNvPicPr>
          <p:nvPr>
            <p:ph idx="1"/>
          </p:nvPr>
        </p:nvPicPr>
        <p:blipFill>
          <a:blip r:embed="rId9" cstate="print"/>
          <a:srcRect/>
          <a:stretch>
            <a:fillRect/>
          </a:stretch>
        </p:blipFill>
        <p:spPr>
          <a:xfrm>
            <a:off x="5013325" y="188913"/>
            <a:ext cx="1917700" cy="2176462"/>
          </a:xfrm>
          <a:noFill/>
        </p:spPr>
      </p:pic>
      <p:pic>
        <p:nvPicPr>
          <p:cNvPr id="398352" name="Picture 16"/>
          <p:cNvPicPr>
            <a:picLocks noChangeArrowheads="1"/>
          </p:cNvPicPr>
          <p:nvPr/>
        </p:nvPicPr>
        <p:blipFill>
          <a:blip r:embed="rId10" cstate="print"/>
          <a:srcRect l="39088" t="9352" r="39088" b="10912"/>
          <a:stretch>
            <a:fillRect/>
          </a:stretch>
        </p:blipFill>
        <p:spPr bwMode="auto">
          <a:xfrm>
            <a:off x="2411413" y="3789363"/>
            <a:ext cx="1295400" cy="302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0843" name="Segnaposto numero diapositiva 10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D456BD3C-255F-43EF-9A65-D61DEBAFEA3E}" type="slidenum">
              <a:rPr lang="it-IT" smtClean="0"/>
              <a:pPr/>
              <a:t>2</a:t>
            </a:fld>
            <a:endParaRPr lang="it-IT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83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83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983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983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983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983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983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983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835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260350"/>
            <a:ext cx="8748712" cy="576263"/>
          </a:xfrm>
        </p:spPr>
        <p:txBody>
          <a:bodyPr/>
          <a:lstStyle/>
          <a:p>
            <a:pPr eaLnBrk="1" hangingPunct="1"/>
            <a:r>
              <a:rPr lang="it-IT" sz="3200" smtClean="0">
                <a:solidFill>
                  <a:srgbClr val="FFFF00"/>
                </a:solidFill>
              </a:rPr>
              <a:t>Cosa dobbiamo chiedere al sistema di postura?</a:t>
            </a:r>
          </a:p>
        </p:txBody>
      </p:sp>
      <p:pic>
        <p:nvPicPr>
          <p:cNvPr id="133123" name="Picture 3" descr="15860401vzQGlMzTxq_ph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258888" y="981075"/>
            <a:ext cx="6705600" cy="4710113"/>
          </a:xfrm>
        </p:spPr>
      </p:pic>
      <p:sp>
        <p:nvSpPr>
          <p:cNvPr id="133124" name="Text Box 4"/>
          <p:cNvSpPr txBox="1">
            <a:spLocks noChangeArrowheads="1"/>
          </p:cNvSpPr>
          <p:nvPr/>
        </p:nvSpPr>
        <p:spPr bwMode="auto">
          <a:xfrm>
            <a:off x="0" y="5715017"/>
            <a:ext cx="91440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/>
            <a:r>
              <a:rPr lang="it-IT" sz="2800" b="0" dirty="0" smtClean="0">
                <a:solidFill>
                  <a:srgbClr val="FFFF00"/>
                </a:solidFill>
              </a:rPr>
              <a:t>Ovvero:</a:t>
            </a:r>
          </a:p>
          <a:p>
            <a:pPr lvl="0"/>
            <a:r>
              <a:rPr lang="it-IT" sz="2800" b="0" dirty="0" smtClean="0">
                <a:solidFill>
                  <a:srgbClr val="FFFF00"/>
                </a:solidFill>
              </a:rPr>
              <a:t>quando possiamo ritenere adatto un sistema di postura?</a:t>
            </a:r>
            <a:r>
              <a:rPr lang="it-IT" b="0" dirty="0" smtClean="0">
                <a:solidFill>
                  <a:srgbClr val="FFFF00"/>
                </a:solidFill>
              </a:rPr>
              <a:t> </a:t>
            </a:r>
          </a:p>
          <a:p>
            <a:endParaRPr lang="it-IT" dirty="0">
              <a:solidFill>
                <a:srgbClr val="FFFF00"/>
              </a:solidFill>
            </a:endParaRPr>
          </a:p>
        </p:txBody>
      </p:sp>
      <p:sp>
        <p:nvSpPr>
          <p:cNvPr id="133125" name="Segnaposto numero diapositiva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A6B1F267-C296-4ABB-BF37-5BD212D6548A}" type="slidenum">
              <a:rPr lang="it-IT" smtClean="0"/>
              <a:pPr/>
              <a:t>20</a:t>
            </a:fld>
            <a:endParaRPr lang="it-IT" dirty="0" smtClean="0"/>
          </a:p>
        </p:txBody>
      </p:sp>
      <p:sp>
        <p:nvSpPr>
          <p:cNvPr id="6" name="Avanti o successivo 5">
            <a:hlinkClick r:id="rId4" action="ppaction://hlinksldjump" highlightClick="1"/>
          </p:cNvPr>
          <p:cNvSpPr/>
          <p:nvPr/>
        </p:nvSpPr>
        <p:spPr>
          <a:xfrm>
            <a:off x="7812360" y="5229200"/>
            <a:ext cx="970978" cy="756688"/>
          </a:xfrm>
          <a:prstGeom prst="actionButtonForwardNext">
            <a:avLst/>
          </a:prstGeom>
          <a:solidFill>
            <a:srgbClr val="FF99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142852"/>
            <a:ext cx="7848600" cy="762000"/>
          </a:xfrm>
        </p:spPr>
        <p:txBody>
          <a:bodyPr/>
          <a:lstStyle/>
          <a:p>
            <a:pPr algn="ctr" eaLnBrk="1" hangingPunct="1"/>
            <a:r>
              <a:rPr lang="it-IT" b="1" dirty="0" smtClean="0">
                <a:solidFill>
                  <a:srgbClr val="00FF00"/>
                </a:solidFill>
              </a:rPr>
              <a:t>Un sistema di postura è adatto:</a:t>
            </a:r>
          </a:p>
        </p:txBody>
      </p:sp>
      <p:sp>
        <p:nvSpPr>
          <p:cNvPr id="3348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4282" y="1000108"/>
            <a:ext cx="8715436" cy="5643602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it-IT" sz="2600" dirty="0" smtClean="0"/>
              <a:t>Se l’utente </a:t>
            </a:r>
            <a:r>
              <a:rPr lang="it-IT" sz="2600" b="1" dirty="0" smtClean="0">
                <a:solidFill>
                  <a:srgbClr val="FFFF00"/>
                </a:solidFill>
              </a:rPr>
              <a:t>si sente</a:t>
            </a:r>
            <a:r>
              <a:rPr lang="it-IT" sz="2600" dirty="0" smtClean="0">
                <a:solidFill>
                  <a:srgbClr val="FFFF00"/>
                </a:solidFill>
              </a:rPr>
              <a:t> </a:t>
            </a:r>
            <a:r>
              <a:rPr lang="it-IT" sz="2600" dirty="0" smtClean="0"/>
              <a:t>comodo</a:t>
            </a:r>
          </a:p>
          <a:p>
            <a:pPr eaLnBrk="1" hangingPunct="1">
              <a:lnSpc>
                <a:spcPct val="90000"/>
              </a:lnSpc>
            </a:pPr>
            <a:endParaRPr lang="it-IT" sz="2400" dirty="0" smtClean="0"/>
          </a:p>
          <a:p>
            <a:pPr eaLnBrk="1" hangingPunct="1">
              <a:lnSpc>
                <a:spcPct val="90000"/>
              </a:lnSpc>
            </a:pPr>
            <a:endParaRPr lang="it-IT" sz="2400" dirty="0" smtClean="0"/>
          </a:p>
          <a:p>
            <a:pPr eaLnBrk="1" hangingPunct="1">
              <a:lnSpc>
                <a:spcPct val="90000"/>
              </a:lnSpc>
            </a:pPr>
            <a:endParaRPr lang="it-IT" sz="2400" dirty="0" smtClean="0"/>
          </a:p>
          <a:p>
            <a:pPr eaLnBrk="1" hangingPunct="1">
              <a:lnSpc>
                <a:spcPct val="90000"/>
              </a:lnSpc>
            </a:pPr>
            <a:endParaRPr lang="it-IT" sz="2400" dirty="0" smtClean="0"/>
          </a:p>
          <a:p>
            <a:pPr eaLnBrk="1" hangingPunct="1">
              <a:lnSpc>
                <a:spcPct val="90000"/>
              </a:lnSpc>
            </a:pPr>
            <a:endParaRPr lang="it-IT" sz="2400" dirty="0" smtClean="0"/>
          </a:p>
          <a:p>
            <a:pPr eaLnBrk="1" hangingPunct="1">
              <a:lnSpc>
                <a:spcPct val="90000"/>
              </a:lnSpc>
              <a:buNone/>
            </a:pPr>
            <a:endParaRPr lang="it-IT" sz="2400" dirty="0" smtClean="0"/>
          </a:p>
          <a:p>
            <a:pPr eaLnBrk="1" hangingPunct="1">
              <a:lnSpc>
                <a:spcPct val="90000"/>
              </a:lnSpc>
              <a:buNone/>
            </a:pPr>
            <a:endParaRPr lang="it-IT" sz="1600" dirty="0" smtClean="0"/>
          </a:p>
          <a:p>
            <a:pPr eaLnBrk="1" hangingPunct="1">
              <a:lnSpc>
                <a:spcPct val="90000"/>
              </a:lnSpc>
            </a:pPr>
            <a:r>
              <a:rPr lang="it-IT" sz="2600" dirty="0" smtClean="0"/>
              <a:t>Se l’utente </a:t>
            </a:r>
            <a:r>
              <a:rPr lang="it-IT" sz="2600" b="1" dirty="0" smtClean="0">
                <a:solidFill>
                  <a:srgbClr val="FFFF00"/>
                </a:solidFill>
              </a:rPr>
              <a:t>si sente</a:t>
            </a:r>
            <a:r>
              <a:rPr lang="it-IT" sz="2600" dirty="0" smtClean="0">
                <a:solidFill>
                  <a:srgbClr val="FFFF00"/>
                </a:solidFill>
              </a:rPr>
              <a:t> </a:t>
            </a:r>
            <a:r>
              <a:rPr lang="it-IT" sz="2600" dirty="0" smtClean="0"/>
              <a:t>stabile</a:t>
            </a:r>
          </a:p>
          <a:p>
            <a:pPr eaLnBrk="1" hangingPunct="1">
              <a:lnSpc>
                <a:spcPct val="90000"/>
              </a:lnSpc>
            </a:pPr>
            <a:endParaRPr lang="it-IT" sz="2600" dirty="0" smtClean="0"/>
          </a:p>
          <a:p>
            <a:pPr eaLnBrk="1" hangingPunct="1">
              <a:lnSpc>
                <a:spcPct val="90000"/>
              </a:lnSpc>
            </a:pPr>
            <a:endParaRPr lang="it-IT" sz="2600" dirty="0" smtClean="0"/>
          </a:p>
          <a:p>
            <a:pPr eaLnBrk="1" hangingPunct="1">
              <a:lnSpc>
                <a:spcPct val="90000"/>
              </a:lnSpc>
            </a:pPr>
            <a:endParaRPr lang="it-IT" sz="2600" dirty="0" smtClean="0"/>
          </a:p>
          <a:p>
            <a:pPr eaLnBrk="1" hangingPunct="1">
              <a:lnSpc>
                <a:spcPct val="90000"/>
              </a:lnSpc>
            </a:pPr>
            <a:r>
              <a:rPr lang="it-IT" sz="2600" dirty="0" smtClean="0"/>
              <a:t>Se l’utente </a:t>
            </a:r>
            <a:r>
              <a:rPr lang="it-IT" sz="2600" b="1" dirty="0" smtClean="0">
                <a:solidFill>
                  <a:srgbClr val="FFFF00"/>
                </a:solidFill>
              </a:rPr>
              <a:t>si sente</a:t>
            </a:r>
            <a:r>
              <a:rPr lang="it-IT" sz="2600" dirty="0" smtClean="0"/>
              <a:t> facilitato nelle sue funzioni</a:t>
            </a:r>
            <a:endParaRPr lang="it-IT" sz="2800" b="1" i="1" dirty="0" smtClean="0">
              <a:solidFill>
                <a:srgbClr val="FFFF00"/>
              </a:solidFill>
            </a:endParaRPr>
          </a:p>
          <a:p>
            <a:pPr eaLnBrk="1" hangingPunct="1">
              <a:lnSpc>
                <a:spcPct val="90000"/>
              </a:lnSpc>
            </a:pPr>
            <a:endParaRPr lang="it-IT" sz="2400" dirty="0" smtClean="0"/>
          </a:p>
        </p:txBody>
      </p:sp>
      <p:sp>
        <p:nvSpPr>
          <p:cNvPr id="141317" name="Segnaposto numero diapositiva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58C6D9EF-E574-4C85-BF72-02FA3B01FC30}" type="slidenum">
              <a:rPr lang="it-IT" smtClean="0"/>
              <a:pPr/>
              <a:t>21</a:t>
            </a:fld>
            <a:endParaRPr lang="it-IT" dirty="0" smtClean="0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166155" y="3000372"/>
            <a:ext cx="6811690" cy="757130"/>
          </a:xfrm>
          <a:prstGeom prst="rect">
            <a:avLst/>
          </a:prstGeom>
          <a:solidFill>
            <a:schemeClr val="tx1"/>
          </a:solidFill>
          <a:ln w="57150" cmpd="thickThin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</a:pPr>
            <a:r>
              <a:rPr kumimoji="0" lang="it-IT" dirty="0" smtClean="0">
                <a:solidFill>
                  <a:schemeClr val="folHlink"/>
                </a:solidFill>
                <a:sym typeface="Wingdings" pitchFamily="2" charset="2"/>
              </a:rPr>
              <a:t>N.B.: </a:t>
            </a:r>
            <a:r>
              <a:rPr kumimoji="0" lang="it-IT" i="1" dirty="0" smtClean="0">
                <a:solidFill>
                  <a:schemeClr val="folHlink"/>
                </a:solidFill>
                <a:sym typeface="Wingdings" pitchFamily="2" charset="2"/>
              </a:rPr>
              <a:t>nessuna </a:t>
            </a:r>
            <a:r>
              <a:rPr kumimoji="0" lang="it-IT" i="1" dirty="0">
                <a:solidFill>
                  <a:schemeClr val="folHlink"/>
                </a:solidFill>
                <a:sym typeface="Wingdings" pitchFamily="2" charset="2"/>
              </a:rPr>
              <a:t>postura mantenuta a lungo </a:t>
            </a:r>
            <a:r>
              <a:rPr kumimoji="0" lang="it-IT" i="1" u="sng" dirty="0">
                <a:solidFill>
                  <a:schemeClr val="folHlink"/>
                </a:solidFill>
                <a:sym typeface="Wingdings" pitchFamily="2" charset="2"/>
              </a:rPr>
              <a:t>senza variarla</a:t>
            </a:r>
            <a:r>
              <a:rPr kumimoji="0" lang="it-IT" i="1" dirty="0">
                <a:solidFill>
                  <a:schemeClr val="folHlink"/>
                </a:solidFill>
                <a:sym typeface="Wingdings" pitchFamily="2" charset="2"/>
              </a:rPr>
              <a:t> può essere comoda!</a:t>
            </a:r>
            <a:endParaRPr lang="it-IT" dirty="0">
              <a:solidFill>
                <a:schemeClr val="folHlink"/>
              </a:solidFill>
            </a:endParaRPr>
          </a:p>
        </p:txBody>
      </p:sp>
      <p:sp>
        <p:nvSpPr>
          <p:cNvPr id="8" name="Text Box 1031"/>
          <p:cNvSpPr txBox="1">
            <a:spLocks noChangeArrowheads="1"/>
          </p:cNvSpPr>
          <p:nvPr/>
        </p:nvSpPr>
        <p:spPr bwMode="auto">
          <a:xfrm>
            <a:off x="142844" y="4714884"/>
            <a:ext cx="8858280" cy="757130"/>
          </a:xfrm>
          <a:prstGeom prst="rect">
            <a:avLst/>
          </a:prstGeom>
          <a:solidFill>
            <a:schemeClr val="tx2"/>
          </a:solidFill>
          <a:ln w="57150" cmpd="thickThin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</a:pPr>
            <a:r>
              <a:rPr kumimoji="0" lang="it-IT" i="1" dirty="0">
                <a:solidFill>
                  <a:srgbClr val="FF0000"/>
                </a:solidFill>
              </a:rPr>
              <a:t>La posizione seduta è una posizione di lavoro, non deve essere un lavoro il mantenere la posizione seduta!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428596" y="1571612"/>
            <a:ext cx="8215370" cy="1169551"/>
          </a:xfrm>
          <a:prstGeom prst="rect">
            <a:avLst/>
          </a:prstGeom>
          <a:solidFill>
            <a:srgbClr val="660033"/>
          </a:solidFill>
        </p:spPr>
        <p:txBody>
          <a:bodyPr wrap="square" lIns="180000" rIns="180000" rtlCol="0">
            <a:spAutoFit/>
          </a:bodyPr>
          <a:lstStyle/>
          <a:p>
            <a:pPr>
              <a:lnSpc>
                <a:spcPts val="2800"/>
              </a:lnSpc>
              <a:spcBef>
                <a:spcPts val="400"/>
              </a:spcBef>
              <a:spcAft>
                <a:spcPts val="400"/>
              </a:spcAft>
            </a:pPr>
            <a:r>
              <a:rPr lang="it-IT" b="1" dirty="0" smtClean="0">
                <a:solidFill>
                  <a:srgbClr val="FFFF00"/>
                </a:solidFill>
              </a:rPr>
              <a:t>Il comfort è la qualità più importante e quella di cui gli utenti sono meno soddisfatti </a:t>
            </a:r>
            <a:r>
              <a:rPr lang="it-IT" b="0" dirty="0" smtClean="0"/>
              <a:t>(</a:t>
            </a:r>
            <a:r>
              <a:rPr lang="en-GB" b="0" dirty="0" smtClean="0"/>
              <a:t>Weiss-</a:t>
            </a:r>
            <a:r>
              <a:rPr lang="en-GB" b="0" dirty="0" err="1" smtClean="0"/>
              <a:t>Lambrou</a:t>
            </a:r>
            <a:r>
              <a:rPr lang="en-GB" b="0" dirty="0" smtClean="0"/>
              <a:t> R et al. 1999; </a:t>
            </a:r>
            <a:r>
              <a:rPr lang="en-GB" b="0" dirty="0" err="1" smtClean="0"/>
              <a:t>Bergström</a:t>
            </a:r>
            <a:r>
              <a:rPr lang="en-GB" b="0" dirty="0" smtClean="0"/>
              <a:t> A L et al. 2006</a:t>
            </a:r>
            <a:r>
              <a:rPr lang="it-IT" b="0" dirty="0" smtClean="0"/>
              <a:t>) </a:t>
            </a:r>
            <a:endParaRPr lang="it-IT" b="0" dirty="0"/>
          </a:p>
        </p:txBody>
      </p:sp>
      <p:sp>
        <p:nvSpPr>
          <p:cNvPr id="10" name="CasellaDiTesto 9"/>
          <p:cNvSpPr txBox="1"/>
          <p:nvPr/>
        </p:nvSpPr>
        <p:spPr>
          <a:xfrm>
            <a:off x="-3636912" y="2060848"/>
            <a:ext cx="3636912" cy="1938992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r>
              <a:rPr lang="it-IT" sz="2000" b="0" dirty="0" smtClean="0"/>
              <a:t>Un conto è cambiare posizione ogni tanto per variare pressioni e tensioni, un conto è lottare costantemente per stare in una postura funzionale!</a:t>
            </a:r>
            <a:endParaRPr lang="it-IT" sz="2000" b="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4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4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85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3485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3485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85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3485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3485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4851" grpId="0" uiExpand="1" build="p" autoUpdateAnimBg="0"/>
      <p:bldP spid="6" grpId="0" uiExpand="1" animBg="1"/>
      <p:bldP spid="8" grpId="0" animBg="1"/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1A4865-D24E-4970-876E-0C5540B7214C}" type="slidenum">
              <a:rPr lang="it-IT"/>
              <a:pPr>
                <a:defRPr/>
              </a:pPr>
              <a:t>22</a:t>
            </a:fld>
            <a:endParaRPr lang="it-IT"/>
          </a:p>
        </p:txBody>
      </p:sp>
      <p:sp>
        <p:nvSpPr>
          <p:cNvPr id="138242" name="Rectangle 2"/>
          <p:cNvSpPr>
            <a:spLocks noGrp="1" noChangeArrowheads="1"/>
          </p:cNvSpPr>
          <p:nvPr>
            <p:ph type="title"/>
          </p:nvPr>
        </p:nvSpPr>
        <p:spPr>
          <a:xfrm>
            <a:off x="1371600" y="0"/>
            <a:ext cx="6858000" cy="762000"/>
          </a:xfrm>
        </p:spPr>
        <p:txBody>
          <a:bodyPr/>
          <a:lstStyle/>
          <a:p>
            <a:pPr algn="ctr" eaLnBrk="1" hangingPunct="1"/>
            <a:r>
              <a:rPr lang="it-IT" sz="3300" b="1" dirty="0" smtClean="0">
                <a:solidFill>
                  <a:srgbClr val="00FF00"/>
                </a:solidFill>
                <a:effectLst/>
              </a:rPr>
              <a:t>Stabile è meglio!</a:t>
            </a:r>
            <a:endParaRPr lang="it-IT" sz="3300" b="1" noProof="1" smtClean="0">
              <a:solidFill>
                <a:srgbClr val="00FF00"/>
              </a:solidFill>
              <a:effectLst/>
            </a:endParaRPr>
          </a:p>
        </p:txBody>
      </p:sp>
      <p:pic>
        <p:nvPicPr>
          <p:cNvPr id="137220" name="Picture 4" descr="Jed W d 3-02"/>
          <p:cNvPicPr>
            <a:picLocks noChangeAspect="1" noChangeArrowheads="1"/>
          </p:cNvPicPr>
          <p:nvPr/>
        </p:nvPicPr>
        <p:blipFill>
          <a:blip r:embed="rId4" cstate="print"/>
          <a:srcRect l="18845" t="15649" r="20210" b="3937"/>
          <a:stretch>
            <a:fillRect/>
          </a:stretch>
        </p:blipFill>
        <p:spPr bwMode="auto">
          <a:xfrm>
            <a:off x="1476375" y="838200"/>
            <a:ext cx="2813050" cy="556260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138245" name="Picture 5" descr="Jed W a 3-02"/>
          <p:cNvPicPr>
            <a:picLocks noChangeAspect="1" noChangeArrowheads="1"/>
          </p:cNvPicPr>
          <p:nvPr/>
        </p:nvPicPr>
        <p:blipFill>
          <a:blip r:embed="rId5" cstate="print"/>
          <a:srcRect l="11111" r="14815"/>
          <a:stretch>
            <a:fillRect/>
          </a:stretch>
        </p:blipFill>
        <p:spPr bwMode="auto">
          <a:xfrm>
            <a:off x="5292725" y="838200"/>
            <a:ext cx="2740025" cy="556260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8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8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38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38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824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DB229B-AA41-4AA6-9697-CDBAF8385848}" type="slidenum">
              <a:rPr lang="it-IT" smtClean="0">
                <a:solidFill>
                  <a:srgbClr val="F8F8F8"/>
                </a:solidFill>
              </a:rPr>
              <a:pPr>
                <a:defRPr/>
              </a:pPr>
              <a:t>23</a:t>
            </a:fld>
            <a:endParaRPr lang="it-IT">
              <a:solidFill>
                <a:srgbClr val="F8F8F8"/>
              </a:solidFill>
            </a:endParaRPr>
          </a:p>
        </p:txBody>
      </p:sp>
      <p:pic>
        <p:nvPicPr>
          <p:cNvPr id="6" name="Immagine 5" descr="trasporto.jpg"/>
          <p:cNvPicPr>
            <a:picLocks noChangeAspect="1"/>
          </p:cNvPicPr>
          <p:nvPr/>
        </p:nvPicPr>
        <p:blipFill>
          <a:blip r:embed="rId3" cstate="print"/>
          <a:srcRect b="11827"/>
          <a:stretch>
            <a:fillRect/>
          </a:stretch>
        </p:blipFill>
        <p:spPr>
          <a:xfrm>
            <a:off x="785786" y="1000108"/>
            <a:ext cx="7643867" cy="5457940"/>
          </a:xfrm>
          <a:prstGeom prst="rect">
            <a:avLst/>
          </a:prstGeom>
        </p:spPr>
      </p:pic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1285852" y="142852"/>
            <a:ext cx="6858000" cy="762000"/>
          </a:xfrm>
        </p:spPr>
        <p:txBody>
          <a:bodyPr/>
          <a:lstStyle/>
          <a:p>
            <a:pPr algn="ctr" eaLnBrk="1" hangingPunct="1"/>
            <a:r>
              <a:rPr lang="it-IT" sz="4000" b="1" dirty="0" smtClean="0">
                <a:solidFill>
                  <a:srgbClr val="00FF00"/>
                </a:solidFill>
                <a:effectLst/>
              </a:rPr>
              <a:t>Stabile, non statico!</a:t>
            </a:r>
            <a:endParaRPr lang="it-IT" sz="4000" b="1" noProof="1" smtClean="0">
              <a:solidFill>
                <a:srgbClr val="00FF00"/>
              </a:solidFill>
              <a:effectLst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/>
        </p:nvSpPr>
        <p:spPr>
          <a:xfrm>
            <a:off x="357158" y="116632"/>
            <a:ext cx="8143932" cy="21298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ctr">
              <a:lnSpc>
                <a:spcPct val="70000"/>
              </a:lnSpc>
              <a:spcBef>
                <a:spcPct val="20000"/>
              </a:spcBef>
              <a:buClr>
                <a:srgbClr val="6699FF"/>
              </a:buClr>
            </a:pPr>
            <a:endParaRPr kumimoji="0" lang="it-IT" sz="2800" i="1" kern="0" dirty="0" smtClean="0">
              <a:solidFill>
                <a:srgbClr val="FFFF00"/>
              </a:solidFill>
              <a:latin typeface="Tahoma"/>
              <a:cs typeface="Arial" charset="0"/>
            </a:endParaRPr>
          </a:p>
          <a:p>
            <a:pPr marL="342900" lvl="0" indent="-342900" algn="ctr">
              <a:lnSpc>
                <a:spcPct val="70000"/>
              </a:lnSpc>
              <a:spcBef>
                <a:spcPct val="20000"/>
              </a:spcBef>
              <a:buClr>
                <a:srgbClr val="6699FF"/>
              </a:buClr>
            </a:pPr>
            <a:r>
              <a:rPr kumimoji="0" lang="it-IT" sz="2800" i="1" kern="0" dirty="0" smtClean="0">
                <a:solidFill>
                  <a:srgbClr val="FFFF00"/>
                </a:solidFill>
                <a:latin typeface="Tahoma"/>
                <a:cs typeface="Arial" charset="0"/>
              </a:rPr>
              <a:t>La postura </a:t>
            </a:r>
            <a:r>
              <a:rPr kumimoji="0" lang="it-IT" sz="2800" i="1" kern="0" dirty="0" smtClean="0">
                <a:solidFill>
                  <a:srgbClr val="FFFF00"/>
                </a:solidFill>
                <a:latin typeface="Comic Sans MS" pitchFamily="66" charset="0"/>
                <a:cs typeface="Arial" charset="0"/>
              </a:rPr>
              <a:t>è</a:t>
            </a:r>
            <a:r>
              <a:rPr kumimoji="0" lang="it-IT" sz="2800" i="1" kern="0" dirty="0" smtClean="0">
                <a:solidFill>
                  <a:srgbClr val="FFFF00"/>
                </a:solidFill>
                <a:latin typeface="Tahoma"/>
                <a:cs typeface="Arial" charset="0"/>
              </a:rPr>
              <a:t> comoda e funzionale?</a:t>
            </a:r>
          </a:p>
          <a:p>
            <a:pPr marL="342900" lvl="0" indent="-342900" algn="ctr">
              <a:lnSpc>
                <a:spcPct val="70000"/>
              </a:lnSpc>
              <a:spcBef>
                <a:spcPct val="20000"/>
              </a:spcBef>
              <a:buClr>
                <a:srgbClr val="6699FF"/>
              </a:buClr>
            </a:pPr>
            <a:endParaRPr kumimoji="0" lang="it-IT" sz="2800" i="1" kern="0" dirty="0" smtClean="0">
              <a:solidFill>
                <a:srgbClr val="FFFF00"/>
              </a:solidFill>
              <a:latin typeface="Tahoma"/>
              <a:cs typeface="Arial" charset="0"/>
            </a:endParaRPr>
          </a:p>
          <a:p>
            <a:pPr marL="342900" lvl="0" indent="-342900" algn="ctr">
              <a:lnSpc>
                <a:spcPct val="110000"/>
              </a:lnSpc>
              <a:spcBef>
                <a:spcPct val="20000"/>
              </a:spcBef>
              <a:buClr>
                <a:srgbClr val="6699FF"/>
              </a:buClr>
            </a:pPr>
            <a:endParaRPr kumimoji="0" lang="it-IT" sz="1800" i="1" kern="0" dirty="0" smtClean="0">
              <a:solidFill>
                <a:srgbClr val="F8F8F8"/>
              </a:solidFill>
              <a:latin typeface="Tahoma"/>
              <a:cs typeface="Arial" charset="0"/>
            </a:endParaRPr>
          </a:p>
          <a:p>
            <a:pPr marL="342900" lvl="0" indent="-342900" algn="ctr">
              <a:lnSpc>
                <a:spcPct val="110000"/>
              </a:lnSpc>
              <a:spcBef>
                <a:spcPct val="20000"/>
              </a:spcBef>
              <a:buClr>
                <a:srgbClr val="6699FF"/>
              </a:buClr>
            </a:pPr>
            <a:r>
              <a:rPr kumimoji="0" lang="it-IT" sz="2800" i="1" kern="0" dirty="0" smtClean="0">
                <a:solidFill>
                  <a:srgbClr val="FFFF00"/>
                </a:solidFill>
                <a:latin typeface="Tahoma"/>
                <a:cs typeface="Arial" charset="0"/>
              </a:rPr>
              <a:t>Per stabilirlo, ha bisogno di </a:t>
            </a:r>
            <a:r>
              <a:rPr kumimoji="0" lang="it-IT" sz="2800" i="1" kern="0" dirty="0" smtClean="0">
                <a:solidFill>
                  <a:srgbClr val="00FFFF"/>
                </a:solidFill>
                <a:latin typeface="Tahoma"/>
                <a:cs typeface="Arial" charset="0"/>
              </a:rPr>
              <a:t>provare!</a:t>
            </a: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FA3DEF-3888-407E-A7EA-B250D9DD9C7E}" type="slidenum">
              <a:rPr lang="en-US"/>
              <a:pPr>
                <a:defRPr/>
              </a:pPr>
              <a:t>24</a:t>
            </a:fld>
            <a:endParaRPr lang="en-US"/>
          </a:p>
        </p:txBody>
      </p:sp>
      <p:sp>
        <p:nvSpPr>
          <p:cNvPr id="147459" name="Rectangle 2"/>
          <p:cNvSpPr>
            <a:spLocks noGrp="1" noChangeArrowheads="1"/>
          </p:cNvSpPr>
          <p:nvPr>
            <p:ph type="title"/>
          </p:nvPr>
        </p:nvSpPr>
        <p:spPr>
          <a:xfrm>
            <a:off x="514350" y="2233610"/>
            <a:ext cx="7772400" cy="838200"/>
          </a:xfrm>
        </p:spPr>
        <p:txBody>
          <a:bodyPr/>
          <a:lstStyle/>
          <a:p>
            <a:pPr eaLnBrk="1" hangingPunct="1"/>
            <a:r>
              <a:rPr lang="it-IT" sz="3600" dirty="0" smtClean="0">
                <a:solidFill>
                  <a:srgbClr val="00FF00"/>
                </a:solidFill>
                <a:effectLst/>
              </a:rPr>
              <a:t>Le prove con gli utenti:</a:t>
            </a:r>
            <a:endParaRPr lang="it-IT" sz="2800" dirty="0" smtClean="0">
              <a:solidFill>
                <a:srgbClr val="00FF00"/>
              </a:solidFill>
              <a:effectLst/>
            </a:endParaRPr>
          </a:p>
        </p:txBody>
      </p:sp>
      <p:sp>
        <p:nvSpPr>
          <p:cNvPr id="288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4282" y="3000392"/>
            <a:ext cx="5214968" cy="4429136"/>
          </a:xfrm>
        </p:spPr>
        <p:txBody>
          <a:bodyPr/>
          <a:lstStyle/>
          <a:p>
            <a:pPr eaLnBrk="1" hangingPunct="1">
              <a:buClr>
                <a:srgbClr val="FF0000"/>
              </a:buClr>
            </a:pPr>
            <a:r>
              <a:rPr lang="it-IT" sz="2800" dirty="0" smtClean="0">
                <a:effectLst/>
              </a:rPr>
              <a:t>Sono </a:t>
            </a:r>
            <a:r>
              <a:rPr lang="it-IT" sz="2800" b="1" dirty="0" smtClean="0">
                <a:effectLst/>
              </a:rPr>
              <a:t>un passaggio</a:t>
            </a:r>
            <a:r>
              <a:rPr lang="it-IT" sz="2800" b="1" dirty="0" smtClean="0">
                <a:solidFill>
                  <a:srgbClr val="FF0000"/>
                </a:solidFill>
                <a:effectLst/>
              </a:rPr>
              <a:t> fondamentale. </a:t>
            </a:r>
            <a:r>
              <a:rPr lang="it-IT" sz="2800" dirty="0" smtClean="0">
                <a:solidFill>
                  <a:schemeClr val="tx2"/>
                </a:solidFill>
                <a:effectLst/>
              </a:rPr>
              <a:t>Sono</a:t>
            </a:r>
            <a:r>
              <a:rPr lang="it-IT" sz="2800" dirty="0" smtClean="0">
                <a:solidFill>
                  <a:srgbClr val="FF0000"/>
                </a:solidFill>
                <a:effectLst/>
              </a:rPr>
              <a:t> </a:t>
            </a:r>
            <a:r>
              <a:rPr lang="it-IT" sz="2800" b="1" dirty="0" smtClean="0">
                <a:solidFill>
                  <a:srgbClr val="FF0000"/>
                </a:solidFill>
                <a:effectLst/>
              </a:rPr>
              <a:t>indispensabili</a:t>
            </a:r>
            <a:r>
              <a:rPr lang="it-IT" sz="2800" dirty="0" smtClean="0">
                <a:solidFill>
                  <a:srgbClr val="FF0000"/>
                </a:solidFill>
                <a:effectLst/>
              </a:rPr>
              <a:t> </a:t>
            </a:r>
            <a:r>
              <a:rPr lang="it-IT" sz="2800" dirty="0" smtClean="0">
                <a:effectLst/>
              </a:rPr>
              <a:t>per scegliere il sistema di postura: </a:t>
            </a:r>
            <a:r>
              <a:rPr lang="it-IT" sz="2800" b="1" dirty="0" smtClean="0">
                <a:effectLst/>
              </a:rPr>
              <a:t>non omettiamole</a:t>
            </a:r>
            <a:r>
              <a:rPr lang="it-IT" sz="2800" dirty="0" smtClean="0">
                <a:effectLst/>
              </a:rPr>
              <a:t>, anche se ci riteniamo “esperti”.</a:t>
            </a:r>
          </a:p>
          <a:p>
            <a:pPr eaLnBrk="1" hangingPunct="1">
              <a:buClr>
                <a:srgbClr val="FF0000"/>
              </a:buClr>
            </a:pPr>
            <a:r>
              <a:rPr lang="it-IT" sz="2800" dirty="0" smtClean="0">
                <a:solidFill>
                  <a:srgbClr val="FFFF00"/>
                </a:solidFill>
                <a:effectLst/>
              </a:rPr>
              <a:t>per ricavarne indicazioni utili, </a:t>
            </a:r>
            <a:r>
              <a:rPr lang="it-IT" sz="2800" b="1" dirty="0" smtClean="0">
                <a:solidFill>
                  <a:srgbClr val="FFFF00"/>
                </a:solidFill>
                <a:effectLst/>
              </a:rPr>
              <a:t>vanno eseguite con cura. </a:t>
            </a:r>
          </a:p>
        </p:txBody>
      </p:sp>
      <p:pic>
        <p:nvPicPr>
          <p:cNvPr id="147461" name="Immagine 5" descr="provare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48318" y="3402034"/>
            <a:ext cx="3581400" cy="309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607207" y="928670"/>
            <a:ext cx="7929586" cy="552253"/>
          </a:xfrm>
          <a:prstGeom prst="rect">
            <a:avLst/>
          </a:prstGeom>
          <a:solidFill>
            <a:schemeClr val="tx1"/>
          </a:solidFill>
          <a:ln w="57150" cmpd="thinThick">
            <a:solidFill>
              <a:srgbClr val="FFFF00"/>
            </a:solidFill>
            <a:miter lim="800000"/>
            <a:headEnd/>
            <a:tailEnd/>
          </a:ln>
        </p:spPr>
        <p:txBody>
          <a:bodyPr wrap="square" tIns="72000" bIns="36000">
            <a:spAutoFit/>
          </a:bodyPr>
          <a:lstStyle/>
          <a:p>
            <a:pPr algn="ctr">
              <a:lnSpc>
                <a:spcPct val="90000"/>
              </a:lnSpc>
              <a:spcBef>
                <a:spcPct val="20000"/>
              </a:spcBef>
            </a:pPr>
            <a:r>
              <a:rPr kumimoji="0" lang="it-IT" sz="3200" i="1" dirty="0" smtClean="0">
                <a:solidFill>
                  <a:srgbClr val="FF0000"/>
                </a:solidFill>
              </a:rPr>
              <a:t>Dobbiamo farlo stabilire all’utente</a:t>
            </a:r>
            <a:r>
              <a:rPr kumimoji="0" lang="it-IT" sz="3200" i="1" dirty="0">
                <a:solidFill>
                  <a:srgbClr val="FF0000"/>
                </a:solidFill>
              </a:rPr>
              <a:t>!</a:t>
            </a:r>
            <a:endParaRPr kumimoji="0" lang="it-IT" sz="3200" b="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74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74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74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74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88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88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7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887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887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 bldLvl="2"/>
      <p:bldP spid="147459" grpId="0"/>
      <p:bldP spid="288771" grpId="0" uiExpand="1" build="p" bldLvl="2" autoUpdateAnimBg="0"/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/>
          <p:cNvSpPr>
            <a:spLocks noChangeArrowheads="1"/>
          </p:cNvSpPr>
          <p:nvPr/>
        </p:nvSpPr>
        <p:spPr bwMode="auto">
          <a:xfrm>
            <a:off x="323850" y="260350"/>
            <a:ext cx="7056438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kumimoji="0" lang="it-IT" sz="2800" b="0" dirty="0">
                <a:solidFill>
                  <a:srgbClr val="00FF00"/>
                </a:solidFill>
              </a:rPr>
              <a:t>Una prova (simulazione) è sempre utile per decidere, anche se “arrangiata” </a:t>
            </a:r>
            <a:r>
              <a:rPr kumimoji="0" lang="it-IT" sz="2800" b="0" dirty="0" smtClean="0">
                <a:solidFill>
                  <a:srgbClr val="00FF00"/>
                </a:solidFill>
              </a:rPr>
              <a:t>con mezzi semplici</a:t>
            </a:r>
            <a:endParaRPr kumimoji="0" lang="it-IT" sz="2800" b="0" dirty="0">
              <a:solidFill>
                <a:srgbClr val="00FF00"/>
              </a:solidFill>
            </a:endParaRPr>
          </a:p>
        </p:txBody>
      </p:sp>
      <p:pic>
        <p:nvPicPr>
          <p:cNvPr id="143363" name="Picture 3" descr="j"/>
          <p:cNvPicPr>
            <a:picLocks noChangeAspect="1" noChangeArrowheads="1"/>
          </p:cNvPicPr>
          <p:nvPr/>
        </p:nvPicPr>
        <p:blipFill>
          <a:blip r:embed="rId3" cstate="print"/>
          <a:srcRect l="16667" t="9375"/>
          <a:stretch>
            <a:fillRect/>
          </a:stretch>
        </p:blipFill>
        <p:spPr bwMode="auto">
          <a:xfrm>
            <a:off x="357158" y="1962173"/>
            <a:ext cx="3563938" cy="475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64" name="Picture 4" descr="Kallie L j 5-02"/>
          <p:cNvPicPr>
            <a:picLocks noChangeAspect="1" noChangeArrowheads="1"/>
          </p:cNvPicPr>
          <p:nvPr/>
        </p:nvPicPr>
        <p:blipFill>
          <a:blip r:embed="rId4" cstate="print">
            <a:lum bright="12000" contrast="12000"/>
          </a:blip>
          <a:srcRect t="11073" r="22638"/>
          <a:stretch>
            <a:fillRect/>
          </a:stretch>
        </p:blipFill>
        <p:spPr bwMode="auto">
          <a:xfrm>
            <a:off x="5414963" y="1339850"/>
            <a:ext cx="3478212" cy="5329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B980AE-E92A-4F59-8B8E-6381545802CD}" type="slidenum">
              <a:rPr lang="it-IT" smtClean="0"/>
              <a:pPr>
                <a:defRPr/>
              </a:pPr>
              <a:t>25</a:t>
            </a:fld>
            <a:endParaRPr lang="it-IT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6" name="Picture 2" descr="simulator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750" y="1773238"/>
            <a:ext cx="3675063" cy="489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4387" name="Picture 3" descr="simulatore in us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3800" y="1711325"/>
            <a:ext cx="3722688" cy="4957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4388" name="Rectangle 4"/>
          <p:cNvSpPr>
            <a:spLocks noChangeArrowheads="1"/>
          </p:cNvSpPr>
          <p:nvPr/>
        </p:nvSpPr>
        <p:spPr bwMode="auto">
          <a:xfrm>
            <a:off x="395288" y="150813"/>
            <a:ext cx="8497887" cy="137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kumimoji="0" lang="it-IT" sz="2800" b="0">
                <a:solidFill>
                  <a:srgbClr val="00FF00"/>
                </a:solidFill>
              </a:rPr>
              <a:t>Il simulatore è lo strumento ideale per verificare le nostre ipotesi e precisare i dettagli del sistema di postura </a:t>
            </a:r>
            <a:r>
              <a:rPr kumimoji="0" lang="it-IT" sz="2800" b="0">
                <a:solidFill>
                  <a:srgbClr val="FFFF00"/>
                </a:solidFill>
              </a:rPr>
              <a:t>nei casi complessi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4AC024-1FC3-4863-82CF-F5F01D626C01}" type="slidenum">
              <a:rPr lang="it-IT" smtClean="0"/>
              <a:pPr>
                <a:defRPr/>
              </a:pPr>
              <a:t>26</a:t>
            </a:fld>
            <a:endParaRPr lang="it-IT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olo 1"/>
          <p:cNvSpPr>
            <a:spLocks noGrp="1"/>
          </p:cNvSpPr>
          <p:nvPr>
            <p:ph type="title"/>
          </p:nvPr>
        </p:nvSpPr>
        <p:spPr>
          <a:xfrm>
            <a:off x="142876" y="3516982"/>
            <a:ext cx="8858249" cy="2288282"/>
          </a:xfrm>
          <a:solidFill>
            <a:srgbClr val="002060"/>
          </a:solidFill>
        </p:spPr>
        <p:txBody>
          <a:bodyPr lIns="432000" rIns="432000" anchor="ctr" anchorCtr="1">
            <a:normAutofit fontScale="90000"/>
          </a:bodyPr>
          <a:lstStyle/>
          <a:p>
            <a:pPr defTabSz="935038">
              <a:tabLst>
                <a:tab pos="8332788" algn="l"/>
              </a:tabLst>
            </a:pPr>
            <a:r>
              <a:rPr lang="it-IT" dirty="0" smtClean="0">
                <a:solidFill>
                  <a:srgbClr val="FFFF00"/>
                </a:solidFill>
              </a:rPr>
              <a:t>Le scale di valutazione dell’outcome relative alla carrozzina (</a:t>
            </a:r>
            <a:r>
              <a:rPr lang="it-IT" dirty="0" err="1" smtClean="0">
                <a:solidFill>
                  <a:srgbClr val="FFFF00"/>
                </a:solidFill>
              </a:rPr>
              <a:t>WhOM</a:t>
            </a:r>
            <a:r>
              <a:rPr lang="it-IT" dirty="0" smtClean="0">
                <a:solidFill>
                  <a:srgbClr val="FFFF00"/>
                </a:solidFill>
              </a:rPr>
              <a:t>, FEW, TAWC</a:t>
            </a:r>
            <a:r>
              <a:rPr lang="it-IT" smtClean="0">
                <a:solidFill>
                  <a:srgbClr val="FFFF00"/>
                </a:solidFill>
              </a:rPr>
              <a:t>, USAT-WM</a:t>
            </a:r>
            <a:r>
              <a:rPr lang="it-IT" dirty="0" smtClean="0">
                <a:solidFill>
                  <a:srgbClr val="FFFF00"/>
                </a:solidFill>
              </a:rPr>
              <a:t>) si basano </a:t>
            </a:r>
            <a:r>
              <a:rPr lang="it-IT" i="1" u="sng" dirty="0" smtClean="0">
                <a:solidFill>
                  <a:srgbClr val="FFFF00"/>
                </a:solidFill>
              </a:rPr>
              <a:t>esclusivamente</a:t>
            </a:r>
            <a:r>
              <a:rPr lang="it-IT" i="1" dirty="0" smtClean="0">
                <a:solidFill>
                  <a:srgbClr val="FFFF00"/>
                </a:solidFill>
              </a:rPr>
              <a:t> </a:t>
            </a:r>
            <a:r>
              <a:rPr lang="it-IT" dirty="0" smtClean="0">
                <a:solidFill>
                  <a:srgbClr val="FFFF00"/>
                </a:solidFill>
              </a:rPr>
              <a:t>sulla opinione degli utenti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E9A91D-00A6-417A-9F32-071869E8648B}" type="slidenum">
              <a:rPr lang="it-IT">
                <a:solidFill>
                  <a:srgbClr val="F8F8F8"/>
                </a:solidFill>
                <a:latin typeface="Times New Roman" pitchFamily="18" charset="0"/>
              </a:rPr>
              <a:pPr>
                <a:defRPr/>
              </a:pPr>
              <a:t>27</a:t>
            </a:fld>
            <a:endParaRPr lang="it-IT">
              <a:solidFill>
                <a:srgbClr val="F8F8F8"/>
              </a:solidFill>
              <a:latin typeface="Times New Roman" pitchFamily="18" charset="0"/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 bwMode="auto">
          <a:xfrm>
            <a:off x="323528" y="1196752"/>
            <a:ext cx="8572500" cy="2000250"/>
          </a:xfrm>
          <a:prstGeom prst="rect">
            <a:avLst/>
          </a:prstGeom>
          <a:solidFill>
            <a:srgbClr val="002060"/>
          </a:solidFill>
          <a:ln w="9525">
            <a:noFill/>
            <a:miter lim="800000"/>
            <a:headEnd/>
            <a:tailEnd/>
          </a:ln>
        </p:spPr>
        <p:txBody>
          <a:bodyPr vert="horz" wrap="square" lIns="540000" tIns="45720" rIns="540000" bIns="45720" numCol="1" anchor="ctr" anchorCtr="1" compatLnSpc="1">
            <a:prstTxWarp prst="textNoShape">
              <a:avLst/>
            </a:prstTxWarp>
          </a:bodyPr>
          <a:lstStyle/>
          <a:p>
            <a:pPr defTabSz="935038" eaLnBrk="0" hangingPunct="0">
              <a:tabLst>
                <a:tab pos="8332788" algn="l"/>
              </a:tabLst>
              <a:defRPr/>
            </a:pPr>
            <a:r>
              <a:rPr kumimoji="0" lang="it-IT" sz="3800" b="0" kern="0" dirty="0" smtClean="0">
                <a:solidFill>
                  <a:srgbClr val="FFFF00"/>
                </a:solidFill>
                <a:latin typeface="Tahoma"/>
              </a:rPr>
              <a:t>Nella scelta della carrozzina, diamo</a:t>
            </a:r>
            <a:r>
              <a:rPr kumimoji="0" lang="it-IT" sz="3800" b="0" kern="0" dirty="0" smtClean="0">
                <a:solidFill>
                  <a:srgbClr val="FFFF00"/>
                </a:solidFill>
              </a:rPr>
              <a:t> </a:t>
            </a:r>
            <a:r>
              <a:rPr kumimoji="0" lang="it-IT" sz="3800" b="0" kern="0" dirty="0" smtClean="0">
                <a:solidFill>
                  <a:srgbClr val="FFFF00"/>
                </a:solidFill>
                <a:latin typeface="Tahoma"/>
              </a:rPr>
              <a:t>alle esigenze espresse dagli utenti</a:t>
            </a:r>
            <a:r>
              <a:rPr kumimoji="0" lang="it-IT" sz="3800" b="0" kern="0" dirty="0" smtClean="0">
                <a:solidFill>
                  <a:srgbClr val="FFFF00"/>
                </a:solidFill>
              </a:rPr>
              <a:t> il giusto peso</a:t>
            </a:r>
            <a:r>
              <a:rPr kumimoji="0" lang="it-IT" sz="3800" b="0" kern="0" dirty="0" smtClean="0">
                <a:solidFill>
                  <a:srgbClr val="FFFF00"/>
                </a:solidFill>
                <a:latin typeface="Tahoma"/>
              </a:rPr>
              <a:t>? 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9540552" y="4653136"/>
            <a:ext cx="38884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rgbClr val="F8F8F8"/>
                </a:solidFill>
              </a:rPr>
              <a:t>Non solo “ne tengono conto”, sono il parametro unico</a:t>
            </a:r>
            <a:endParaRPr lang="it-IT" dirty="0">
              <a:solidFill>
                <a:srgbClr val="F8F8F8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egnaposto contenuto 2"/>
          <p:cNvSpPr>
            <a:spLocks noGrp="1"/>
          </p:cNvSpPr>
          <p:nvPr>
            <p:ph idx="1"/>
          </p:nvPr>
        </p:nvSpPr>
        <p:spPr>
          <a:xfrm>
            <a:off x="214314" y="1143000"/>
            <a:ext cx="8572500" cy="3143250"/>
          </a:xfrm>
        </p:spPr>
        <p:txBody>
          <a:bodyPr/>
          <a:lstStyle/>
          <a:p>
            <a:r>
              <a:rPr lang="it-IT" sz="2400" dirty="0" smtClean="0"/>
              <a:t>Non sempre i loro obiettivi, le loro preferenze e i loro suggerimenti sono considerati a fondo</a:t>
            </a:r>
          </a:p>
          <a:p>
            <a:r>
              <a:rPr lang="it-IT" sz="2400" dirty="0" smtClean="0">
                <a:solidFill>
                  <a:srgbClr val="FFFF00"/>
                </a:solidFill>
              </a:rPr>
              <a:t>Non sempre gli chiediamo se le nostre soluzioni gli vanno bene</a:t>
            </a:r>
          </a:p>
          <a:p>
            <a:r>
              <a:rPr lang="it-IT" sz="2400" dirty="0" smtClean="0"/>
              <a:t>Non sempre rispondiamo alle loro domande</a:t>
            </a:r>
          </a:p>
          <a:p>
            <a:r>
              <a:rPr lang="it-IT" sz="2400" dirty="0" smtClean="0">
                <a:solidFill>
                  <a:srgbClr val="FFFF00"/>
                </a:solidFill>
              </a:rPr>
              <a:t>Vorrebbero provare più a lungo prima di scegliere</a:t>
            </a:r>
          </a:p>
          <a:p>
            <a:r>
              <a:rPr lang="it-IT" sz="2400" dirty="0" smtClean="0"/>
              <a:t>Vorrebbero essere informati meglio sulle opzioni disponibili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87EB60-EBA8-425D-8B41-B2B728C3B277}" type="slidenum">
              <a:rPr lang="it-IT">
                <a:solidFill>
                  <a:srgbClr val="F8F8F8"/>
                </a:solidFill>
              </a:rPr>
              <a:pPr>
                <a:defRPr/>
              </a:pPr>
              <a:t>28</a:t>
            </a:fld>
            <a:endParaRPr lang="it-IT">
              <a:solidFill>
                <a:srgbClr val="F8F8F8"/>
              </a:solidFill>
            </a:endParaRPr>
          </a:p>
        </p:txBody>
      </p:sp>
      <p:sp>
        <p:nvSpPr>
          <p:cNvPr id="38916" name="Titolo 1"/>
          <p:cNvSpPr>
            <a:spLocks noGrp="1"/>
          </p:cNvSpPr>
          <p:nvPr>
            <p:ph type="title"/>
          </p:nvPr>
        </p:nvSpPr>
        <p:spPr>
          <a:xfrm>
            <a:off x="642939" y="357189"/>
            <a:ext cx="7772400" cy="604837"/>
          </a:xfrm>
        </p:spPr>
        <p:txBody>
          <a:bodyPr/>
          <a:lstStyle/>
          <a:p>
            <a:r>
              <a:rPr lang="it-IT" dirty="0" smtClean="0">
                <a:solidFill>
                  <a:srgbClr val="00FF00"/>
                </a:solidFill>
              </a:rPr>
              <a:t>Gli utenti ci segnalano che …</a:t>
            </a:r>
            <a:endParaRPr lang="it-IT" dirty="0" smtClean="0"/>
          </a:p>
        </p:txBody>
      </p:sp>
      <p:sp>
        <p:nvSpPr>
          <p:cNvPr id="5" name="CasellaDiTesto 4"/>
          <p:cNvSpPr txBox="1">
            <a:spLocks noChangeArrowheads="1"/>
          </p:cNvSpPr>
          <p:nvPr/>
        </p:nvSpPr>
        <p:spPr bwMode="auto">
          <a:xfrm>
            <a:off x="500035" y="4286251"/>
            <a:ext cx="7715304" cy="892552"/>
          </a:xfrm>
          <a:prstGeom prst="rect">
            <a:avLst/>
          </a:prstGeom>
          <a:solidFill>
            <a:srgbClr val="C00000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square" anchor="ctr" anchorCtr="1">
            <a:spAutoFit/>
          </a:bodyPr>
          <a:lstStyle/>
          <a:p>
            <a:r>
              <a:rPr lang="it-IT" sz="2600" dirty="0" smtClean="0">
                <a:solidFill>
                  <a:srgbClr val="00FF00"/>
                </a:solidFill>
                <a:latin typeface="Calibri" pitchFamily="34" charset="0"/>
                <a:cs typeface="Arial" charset="0"/>
              </a:rPr>
              <a:t>Affermiamo </a:t>
            </a:r>
            <a:r>
              <a:rPr lang="it-IT" sz="2600" dirty="0">
                <a:solidFill>
                  <a:srgbClr val="00FF00"/>
                </a:solidFill>
                <a:latin typeface="Calibri" pitchFamily="34" charset="0"/>
                <a:cs typeface="Arial" charset="0"/>
              </a:rPr>
              <a:t>di coinvolgere gli utenti, ma non </a:t>
            </a:r>
            <a:r>
              <a:rPr lang="it-IT" sz="2600" dirty="0" smtClean="0">
                <a:solidFill>
                  <a:srgbClr val="00FF00"/>
                </a:solidFill>
                <a:latin typeface="Calibri" pitchFamily="34" charset="0"/>
                <a:cs typeface="Arial" charset="0"/>
              </a:rPr>
              <a:t>sempre gli </a:t>
            </a:r>
            <a:r>
              <a:rPr lang="it-IT" sz="2600" dirty="0">
                <a:solidFill>
                  <a:srgbClr val="00FF00"/>
                </a:solidFill>
                <a:latin typeface="Calibri" pitchFamily="34" charset="0"/>
                <a:cs typeface="Arial" charset="0"/>
              </a:rPr>
              <a:t>utenti dicono di essere coinvolti come vorrebbero.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285751" y="5516564"/>
            <a:ext cx="8501063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9933FF">
                    <a:lumMod val="60000"/>
                    <a:lumOff val="40000"/>
                  </a:srgbClr>
                </a:solidFill>
                <a:latin typeface="Arial" charset="0"/>
                <a:cs typeface="Arial" charset="0"/>
              </a:rPr>
              <a:t>(</a:t>
            </a:r>
            <a:r>
              <a:rPr lang="en-US" dirty="0" err="1">
                <a:solidFill>
                  <a:srgbClr val="9933FF">
                    <a:lumMod val="60000"/>
                    <a:lumOff val="40000"/>
                  </a:srgbClr>
                </a:solidFill>
                <a:latin typeface="Arial" charset="0"/>
                <a:cs typeface="Arial" charset="0"/>
              </a:rPr>
              <a:t>Mortenson</a:t>
            </a:r>
            <a:r>
              <a:rPr lang="en-US" dirty="0">
                <a:solidFill>
                  <a:srgbClr val="9933FF">
                    <a:lumMod val="60000"/>
                    <a:lumOff val="40000"/>
                  </a:srgbClr>
                </a:solidFill>
                <a:latin typeface="Arial" charset="0"/>
                <a:cs typeface="Arial" charset="0"/>
              </a:rPr>
              <a:t> WB, et al. The wheelchair procurement process: perspectives of clients and prescribers. 2008)</a:t>
            </a:r>
            <a:endParaRPr lang="it-IT" dirty="0">
              <a:solidFill>
                <a:srgbClr val="9933FF">
                  <a:lumMod val="60000"/>
                  <a:lumOff val="40000"/>
                </a:srgbClr>
              </a:solidFill>
              <a:latin typeface="Arial" charset="0"/>
              <a:cs typeface="Arial" charset="0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251520" y="956218"/>
            <a:ext cx="8208912" cy="3120854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kumimoji="0" lang="it-IT" sz="3600" b="0" dirty="0" smtClean="0">
                <a:solidFill>
                  <a:srgbClr val="FFFF00"/>
                </a:solidFill>
                <a:latin typeface="Times New Roman" pitchFamily="18" charset="0"/>
                <a:cs typeface="Arial" charset="0"/>
              </a:rPr>
              <a:t>non si sentono ascoltati: </a:t>
            </a:r>
          </a:p>
          <a:p>
            <a:pPr marL="360363" indent="-360363">
              <a:lnSpc>
                <a:spcPct val="120000"/>
              </a:lnSpc>
              <a:buFont typeface="Arial" pitchFamily="34" charset="0"/>
              <a:buChar char="•"/>
            </a:pPr>
            <a:r>
              <a:rPr kumimoji="0" lang="it-IT" sz="3200" b="0" dirty="0" smtClean="0">
                <a:solidFill>
                  <a:srgbClr val="F8F8F8"/>
                </a:solidFill>
                <a:latin typeface="Times New Roman" pitchFamily="18" charset="0"/>
                <a:cs typeface="Arial" charset="0"/>
              </a:rPr>
              <a:t>ne quando pongono obiettivi, </a:t>
            </a:r>
          </a:p>
          <a:p>
            <a:pPr marL="360363" indent="-360363">
              <a:lnSpc>
                <a:spcPct val="120000"/>
              </a:lnSpc>
              <a:buFont typeface="Arial" pitchFamily="34" charset="0"/>
              <a:buChar char="•"/>
            </a:pPr>
            <a:r>
              <a:rPr kumimoji="0" lang="it-IT" sz="3200" b="0" dirty="0" smtClean="0">
                <a:solidFill>
                  <a:srgbClr val="F8F8F8"/>
                </a:solidFill>
                <a:latin typeface="Times New Roman" pitchFamily="18" charset="0"/>
                <a:cs typeface="Arial" charset="0"/>
              </a:rPr>
              <a:t>ne quando presentano problemi, </a:t>
            </a:r>
          </a:p>
          <a:p>
            <a:pPr marL="360363" indent="-360363">
              <a:lnSpc>
                <a:spcPct val="120000"/>
              </a:lnSpc>
              <a:buFont typeface="Arial" pitchFamily="34" charset="0"/>
              <a:buChar char="•"/>
            </a:pPr>
            <a:r>
              <a:rPr kumimoji="0" lang="it-IT" sz="3200" b="0" dirty="0" smtClean="0">
                <a:solidFill>
                  <a:srgbClr val="F8F8F8"/>
                </a:solidFill>
                <a:latin typeface="Times New Roman" pitchFamily="18" charset="0"/>
                <a:cs typeface="Arial" charset="0"/>
              </a:rPr>
              <a:t>ne quando propongono soluzioni, </a:t>
            </a:r>
          </a:p>
          <a:p>
            <a:pPr marL="360363" indent="-360363">
              <a:lnSpc>
                <a:spcPct val="120000"/>
              </a:lnSpc>
              <a:buFont typeface="Arial" pitchFamily="34" charset="0"/>
              <a:buChar char="•"/>
            </a:pPr>
            <a:r>
              <a:rPr kumimoji="0" lang="it-IT" sz="3200" b="0" dirty="0" smtClean="0">
                <a:solidFill>
                  <a:srgbClr val="F8F8F8"/>
                </a:solidFill>
                <a:latin typeface="Times New Roman" pitchFamily="18" charset="0"/>
                <a:cs typeface="Arial" charset="0"/>
              </a:rPr>
              <a:t>ne quando chiedono spiegazioni</a:t>
            </a:r>
            <a:endParaRPr kumimoji="0" lang="it-IT" sz="3200" b="0" dirty="0">
              <a:solidFill>
                <a:srgbClr val="F8F8F8"/>
              </a:solidFill>
              <a:latin typeface="Times New Roman" pitchFamily="18" charset="0"/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89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89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89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89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89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89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89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89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89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89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4" grpId="0" build="p"/>
      <p:bldP spid="5" grpId="0" animBg="1"/>
      <p:bldP spid="6" grpId="0"/>
      <p:bldP spid="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olo 1"/>
          <p:cNvSpPr>
            <a:spLocks noGrp="1"/>
          </p:cNvSpPr>
          <p:nvPr>
            <p:ph type="title"/>
          </p:nvPr>
        </p:nvSpPr>
        <p:spPr>
          <a:xfrm>
            <a:off x="0" y="428625"/>
            <a:ext cx="9144000" cy="990600"/>
          </a:xfrm>
        </p:spPr>
        <p:txBody>
          <a:bodyPr/>
          <a:lstStyle/>
          <a:p>
            <a:pPr>
              <a:defRPr/>
            </a:pPr>
            <a:r>
              <a:rPr lang="it-IT" sz="3800" dirty="0" smtClean="0">
                <a:solidFill>
                  <a:srgbClr val="4BE222"/>
                </a:solidFill>
              </a:rPr>
              <a:t>Per aiutare l’utente a decidere consapevolmente, durante le prove:</a:t>
            </a:r>
          </a:p>
        </p:txBody>
      </p:sp>
      <p:sp>
        <p:nvSpPr>
          <p:cNvPr id="40963" name="Segnaposto contenuto 2"/>
          <p:cNvSpPr>
            <a:spLocks noGrp="1"/>
          </p:cNvSpPr>
          <p:nvPr>
            <p:ph idx="1"/>
          </p:nvPr>
        </p:nvSpPr>
        <p:spPr>
          <a:xfrm>
            <a:off x="385762" y="1743076"/>
            <a:ext cx="8401080" cy="4829196"/>
          </a:xfrm>
          <a:solidFill>
            <a:srgbClr val="000000"/>
          </a:solidFill>
        </p:spPr>
        <p:txBody>
          <a:bodyPr>
            <a:normAutofit/>
          </a:bodyPr>
          <a:lstStyle/>
          <a:p>
            <a:pPr>
              <a:buClr>
                <a:srgbClr val="FF0000"/>
              </a:buClr>
              <a:buFont typeface="Wingdings" pitchFamily="2" charset="2"/>
              <a:buChar char="Ø"/>
              <a:defRPr/>
            </a:pPr>
            <a:r>
              <a:rPr lang="it-IT" sz="2800" dirty="0" smtClean="0"/>
              <a:t>Spieghiamo il senso di ogni nostro intervento (una regolazione, un adattamento, la prova di un ausilio diverso)</a:t>
            </a:r>
          </a:p>
          <a:p>
            <a:pPr>
              <a:buClr>
                <a:srgbClr val="FF0000"/>
              </a:buClr>
              <a:buFont typeface="Wingdings" pitchFamily="2" charset="2"/>
              <a:buChar char="Ø"/>
              <a:defRPr/>
            </a:pPr>
            <a:r>
              <a:rPr lang="it-IT" sz="2800" dirty="0" smtClean="0">
                <a:solidFill>
                  <a:srgbClr val="FFFF00"/>
                </a:solidFill>
              </a:rPr>
              <a:t>Chiediamo spesso il loro punto di vista</a:t>
            </a:r>
          </a:p>
          <a:p>
            <a:pPr>
              <a:buClr>
                <a:srgbClr val="FF0000"/>
              </a:buClr>
              <a:buFont typeface="Wingdings" pitchFamily="2" charset="2"/>
              <a:buChar char="Ø"/>
              <a:defRPr/>
            </a:pPr>
            <a:r>
              <a:rPr lang="it-IT" sz="2800" dirty="0" smtClean="0"/>
              <a:t>Presentiamo le nostre proposte in modo a loro comprensibile</a:t>
            </a:r>
          </a:p>
          <a:p>
            <a:pPr>
              <a:buClr>
                <a:srgbClr val="FF0000"/>
              </a:buClr>
              <a:buFont typeface="Wingdings" pitchFamily="2" charset="2"/>
              <a:buChar char="Ø"/>
              <a:defRPr/>
            </a:pPr>
            <a:r>
              <a:rPr lang="it-IT" sz="2800" dirty="0" smtClean="0">
                <a:solidFill>
                  <a:srgbClr val="FFFF00"/>
                </a:solidFill>
              </a:rPr>
              <a:t>Sollecitiamo le loro proposte e prendiamole in considerazione</a:t>
            </a:r>
          </a:p>
          <a:p>
            <a:pPr>
              <a:buClr>
                <a:srgbClr val="FF0000"/>
              </a:buClr>
              <a:buFont typeface="Wingdings" pitchFamily="2" charset="2"/>
              <a:buChar char="Ø"/>
              <a:defRPr/>
            </a:pPr>
            <a:r>
              <a:rPr lang="it-IT" sz="2800" dirty="0" smtClean="0"/>
              <a:t>Procediamo su una data strada solo se loro sono convinti che sia quella giusta.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5A8B94-CF9F-449A-80C8-93410DCB0714}" type="slidenum">
              <a:rPr lang="it-IT">
                <a:latin typeface="Tahoma"/>
              </a:rPr>
              <a:pPr>
                <a:defRPr/>
              </a:pPr>
              <a:t>29</a:t>
            </a:fld>
            <a:endParaRPr lang="it-IT">
              <a:latin typeface="Tahom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0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0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09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09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09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09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549999-0F51-48E4-A7BF-DF47EA2E3459}" type="slidenum">
              <a:rPr lang="it-IT"/>
              <a:pPr>
                <a:defRPr/>
              </a:pPr>
              <a:t>3</a:t>
            </a:fld>
            <a:endParaRPr lang="it-IT"/>
          </a:p>
        </p:txBody>
      </p:sp>
      <p:sp>
        <p:nvSpPr>
          <p:cNvPr id="12288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42852"/>
            <a:ext cx="8147050" cy="1143000"/>
          </a:xfrm>
        </p:spPr>
        <p:txBody>
          <a:bodyPr/>
          <a:lstStyle/>
          <a:p>
            <a:pPr eaLnBrk="1" hangingPunct="1"/>
            <a:r>
              <a:rPr lang="it-IT" sz="3600" dirty="0" smtClean="0">
                <a:solidFill>
                  <a:srgbClr val="00FF00"/>
                </a:solidFill>
                <a:effectLst/>
              </a:rPr>
              <a:t>Una buona postura in carrozzina</a:t>
            </a:r>
            <a:br>
              <a:rPr lang="it-IT" sz="3600" dirty="0" smtClean="0">
                <a:solidFill>
                  <a:srgbClr val="00FF00"/>
                </a:solidFill>
                <a:effectLst/>
              </a:rPr>
            </a:br>
            <a:r>
              <a:rPr lang="it-IT" sz="3600" dirty="0" smtClean="0">
                <a:solidFill>
                  <a:srgbClr val="00FF00"/>
                </a:solidFill>
                <a:effectLst/>
              </a:rPr>
              <a:t>è importante per:</a:t>
            </a:r>
          </a:p>
        </p:txBody>
      </p:sp>
      <p:sp>
        <p:nvSpPr>
          <p:cNvPr id="1228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7158" y="1571612"/>
            <a:ext cx="3455987" cy="725483"/>
          </a:xfrm>
        </p:spPr>
        <p:txBody>
          <a:bodyPr/>
          <a:lstStyle/>
          <a:p>
            <a:pPr marL="0" indent="0" eaLnBrk="1" hangingPunct="1">
              <a:buFont typeface="Wingdings" pitchFamily="2" charset="2"/>
              <a:buNone/>
            </a:pPr>
            <a:r>
              <a:rPr lang="it-IT" dirty="0" smtClean="0">
                <a:effectLst/>
              </a:rPr>
              <a:t>Dare benessere</a:t>
            </a:r>
          </a:p>
        </p:txBody>
      </p:sp>
      <p:pic>
        <p:nvPicPr>
          <p:cNvPr id="7" name="Immagine 6" descr="stand2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14348" y="2428868"/>
            <a:ext cx="3137572" cy="4119329"/>
          </a:xfrm>
          <a:prstGeom prst="rect">
            <a:avLst/>
          </a:prstGeom>
        </p:spPr>
      </p:pic>
      <p:pic>
        <p:nvPicPr>
          <p:cNvPr id="8" name="Immagine 7" descr="comfort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00628" y="2060848"/>
            <a:ext cx="3179382" cy="4286070"/>
          </a:xfrm>
          <a:prstGeom prst="rect">
            <a:avLst/>
          </a:prstGeom>
        </p:spPr>
      </p:pic>
      <p:sp>
        <p:nvSpPr>
          <p:cNvPr id="9" name="CasellaDiTesto 8"/>
          <p:cNvSpPr txBox="1"/>
          <p:nvPr/>
        </p:nvSpPr>
        <p:spPr>
          <a:xfrm>
            <a:off x="-4897560" y="1052736"/>
            <a:ext cx="47890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0" dirty="0" smtClean="0">
                <a:solidFill>
                  <a:schemeClr val="bg1"/>
                </a:solidFill>
                <a:ea typeface="Tahoma" pitchFamily="34" charset="0"/>
                <a:cs typeface="Tahoma" pitchFamily="34" charset="0"/>
              </a:rPr>
              <a:t>È comune che stare seduti provochi dolore, ma non è affatto comune che noi lo sappiamo! Ed è fondamentale saperlo, per il nostro lavoro. </a:t>
            </a:r>
            <a:endParaRPr lang="it-IT" b="0" dirty="0">
              <a:solidFill>
                <a:schemeClr val="bg1"/>
              </a:solidFill>
              <a:ea typeface="Tahoma" pitchFamily="34" charset="0"/>
              <a:cs typeface="Tahoma" pitchFamily="34" charset="0"/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-3420888" y="3717032"/>
            <a:ext cx="22108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Esiste TAWC!</a:t>
            </a:r>
            <a:endParaRPr lang="it-IT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634082"/>
          </a:xfrm>
        </p:spPr>
        <p:txBody>
          <a:bodyPr/>
          <a:lstStyle/>
          <a:p>
            <a:r>
              <a:rPr lang="it-IT" sz="4000" dirty="0" smtClean="0">
                <a:solidFill>
                  <a:srgbClr val="66FF33"/>
                </a:solidFill>
              </a:rPr>
              <a:t>Gli esperti dicono che …</a:t>
            </a:r>
            <a:endParaRPr lang="it-IT" sz="40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44016" y="1196752"/>
            <a:ext cx="8748464" cy="3816424"/>
          </a:xfrm>
        </p:spPr>
        <p:txBody>
          <a:bodyPr>
            <a:normAutofit/>
          </a:bodyPr>
          <a:lstStyle/>
          <a:p>
            <a:r>
              <a:rPr lang="it-IT" sz="2600" dirty="0" smtClean="0"/>
              <a:t>Esperienza e competenza sono INUTILI se manca l'attenzione alle esigenze dell'utente.</a:t>
            </a:r>
          </a:p>
          <a:p>
            <a:r>
              <a:rPr lang="it-IT" sz="2600" dirty="0" smtClean="0">
                <a:solidFill>
                  <a:srgbClr val="FFFF00"/>
                </a:solidFill>
              </a:rPr>
              <a:t>“Gli utenti sanno più cose di loro stessi e delle loro esigenze di quanto possa impararne io con qualsiasi valutazione. Pertanto, il modello della buona prassi è quello dell'alleanza” ("partnership")  </a:t>
            </a:r>
          </a:p>
          <a:p>
            <a:pPr>
              <a:buNone/>
            </a:pPr>
            <a:r>
              <a:rPr lang="it-IT" sz="2400" dirty="0" smtClean="0"/>
              <a:t>(</a:t>
            </a:r>
            <a:r>
              <a:rPr lang="en-US" sz="2000" dirty="0" smtClean="0"/>
              <a:t>Best Practices by Occupational and Physical Therapists Performing Seating and Mobility Evaluations; Isaacson, M. Ass. Tech. 2011 </a:t>
            </a:r>
            <a:r>
              <a:rPr lang="it-IT" sz="2000" dirty="0" smtClean="0"/>
              <a:t>)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>
          <a:xfrm>
            <a:off x="6553200" y="5960368"/>
            <a:ext cx="2133600" cy="457200"/>
          </a:xfrm>
        </p:spPr>
        <p:txBody>
          <a:bodyPr/>
          <a:lstStyle/>
          <a:p>
            <a:pPr>
              <a:defRPr/>
            </a:pPr>
            <a:fld id="{390FA6DB-4A08-4791-AED8-29E04FFDE8AC}" type="slidenum">
              <a:rPr lang="it-IT" smtClean="0"/>
              <a:pPr>
                <a:defRPr/>
              </a:pPr>
              <a:t>30</a:t>
            </a:fld>
            <a:endParaRPr lang="it-IT"/>
          </a:p>
        </p:txBody>
      </p:sp>
      <p:sp>
        <p:nvSpPr>
          <p:cNvPr id="5" name="CasellaDiTesto 4"/>
          <p:cNvSpPr txBox="1">
            <a:spLocks noChangeArrowheads="1"/>
          </p:cNvSpPr>
          <p:nvPr/>
        </p:nvSpPr>
        <p:spPr bwMode="auto">
          <a:xfrm>
            <a:off x="161764" y="4725144"/>
            <a:ext cx="8820472" cy="1274195"/>
          </a:xfrm>
          <a:prstGeom prst="rect">
            <a:avLst/>
          </a:prstGeom>
          <a:solidFill>
            <a:srgbClr val="C00000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it-IT" sz="3200" dirty="0" smtClean="0">
                <a:solidFill>
                  <a:srgbClr val="00FF00"/>
                </a:solidFill>
                <a:latin typeface="Calibri" pitchFamily="34" charset="0"/>
              </a:rPr>
              <a:t>OMS (2011) raccomanda: </a:t>
            </a:r>
          </a:p>
          <a:p>
            <a:pPr marL="261938" indent="-261938">
              <a:lnSpc>
                <a:spcPct val="80000"/>
              </a:lnSpc>
              <a:buFont typeface="Arial" pitchFamily="34" charset="0"/>
              <a:buChar char="•"/>
            </a:pPr>
            <a:r>
              <a:rPr lang="it-IT" sz="3200" dirty="0" smtClean="0">
                <a:solidFill>
                  <a:srgbClr val="00FF00"/>
                </a:solidFill>
                <a:latin typeface="Calibri" pitchFamily="34" charset="0"/>
              </a:rPr>
              <a:t>Lasciate più scelta possibile all’utente   </a:t>
            </a:r>
          </a:p>
          <a:p>
            <a:pPr marL="261938" indent="-261938">
              <a:lnSpc>
                <a:spcPct val="80000"/>
              </a:lnSpc>
              <a:buFont typeface="Arial" pitchFamily="34" charset="0"/>
              <a:buChar char="•"/>
            </a:pPr>
            <a:r>
              <a:rPr lang="it-IT" sz="3200" dirty="0" smtClean="0">
                <a:solidFill>
                  <a:srgbClr val="00FF00"/>
                </a:solidFill>
                <a:latin typeface="Calibri" pitchFamily="34" charset="0"/>
              </a:rPr>
              <a:t>Meno enfasi sul danno, più sulla partecipazione</a:t>
            </a:r>
            <a:endParaRPr lang="it-IT" sz="3200" dirty="0">
              <a:solidFill>
                <a:srgbClr val="00FF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98AE69-AF48-43B0-9D92-3AEC8BB812C4}" type="slidenum">
              <a:rPr lang="it-IT">
                <a:solidFill>
                  <a:srgbClr val="FFFFFF"/>
                </a:solidFill>
              </a:rPr>
              <a:pPr>
                <a:defRPr/>
              </a:pPr>
              <a:t>4</a:t>
            </a:fld>
            <a:endParaRPr lang="it-IT">
              <a:solidFill>
                <a:srgbClr val="FFFFFF"/>
              </a:solidFill>
            </a:endParaRPr>
          </a:p>
        </p:txBody>
      </p:sp>
      <p:sp>
        <p:nvSpPr>
          <p:cNvPr id="124931" name="Rectangle 2"/>
          <p:cNvSpPr>
            <a:spLocks noGrp="1" noChangeArrowheads="1"/>
          </p:cNvSpPr>
          <p:nvPr>
            <p:ph type="title"/>
          </p:nvPr>
        </p:nvSpPr>
        <p:spPr>
          <a:xfrm>
            <a:off x="1187626" y="0"/>
            <a:ext cx="6841455" cy="1524000"/>
          </a:xfrm>
        </p:spPr>
        <p:txBody>
          <a:bodyPr/>
          <a:lstStyle/>
          <a:p>
            <a:pPr eaLnBrk="1" hangingPunct="1"/>
            <a:r>
              <a:rPr lang="it-IT" sz="3600" dirty="0" smtClean="0">
                <a:solidFill>
                  <a:srgbClr val="00FF00"/>
                </a:solidFill>
                <a:effectLst/>
              </a:rPr>
              <a:t>Una buona postura in carrozzina è importante per:</a:t>
            </a:r>
          </a:p>
        </p:txBody>
      </p:sp>
      <p:sp>
        <p:nvSpPr>
          <p:cNvPr id="12493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323851" y="1700214"/>
            <a:ext cx="5184775" cy="4565650"/>
          </a:xfrm>
        </p:spPr>
        <p:txBody>
          <a:bodyPr/>
          <a:lstStyle/>
          <a:p>
            <a:pPr marL="0" indent="0" eaLnBrk="1" hangingPunct="1">
              <a:buFont typeface="Wingdings" pitchFamily="2" charset="2"/>
              <a:buNone/>
            </a:pPr>
            <a:r>
              <a:rPr lang="it-IT" sz="2800" smtClean="0">
                <a:effectLst/>
              </a:rPr>
              <a:t>Facilitare la mobilità funzionale e la relazione </a:t>
            </a:r>
          </a:p>
        </p:txBody>
      </p:sp>
      <p:pic>
        <p:nvPicPr>
          <p:cNvPr id="7" name="Immagine 6" descr="comando a dit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43640" y="2108228"/>
            <a:ext cx="2814640" cy="4215414"/>
          </a:xfrm>
          <a:prstGeom prst="rect">
            <a:avLst/>
          </a:prstGeom>
        </p:spPr>
      </p:pic>
      <p:pic>
        <p:nvPicPr>
          <p:cNvPr id="8" name="Immagine 7" descr="laptop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4282" y="2928934"/>
            <a:ext cx="5500687" cy="3667124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762250"/>
            <a:ext cx="5581650" cy="409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04038" y="44624"/>
            <a:ext cx="5304466" cy="39809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CasellaDiTesto 3"/>
          <p:cNvSpPr txBox="1"/>
          <p:nvPr/>
        </p:nvSpPr>
        <p:spPr>
          <a:xfrm>
            <a:off x="1389879" y="116632"/>
            <a:ext cx="63642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 smtClean="0">
                <a:solidFill>
                  <a:srgbClr val="FFFF00"/>
                </a:solidFill>
              </a:rPr>
              <a:t>“un’estensione del mio corpo”</a:t>
            </a:r>
            <a:endParaRPr lang="it-IT" sz="32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F97CC0-7FB7-48E1-8535-24084577A35B}" type="slidenum">
              <a:rPr lang="it-IT"/>
              <a:pPr>
                <a:defRPr/>
              </a:pPr>
              <a:t>6</a:t>
            </a:fld>
            <a:endParaRPr lang="it-IT"/>
          </a:p>
        </p:txBody>
      </p:sp>
      <p:sp>
        <p:nvSpPr>
          <p:cNvPr id="125955" name="Rectangle 2"/>
          <p:cNvSpPr>
            <a:spLocks noGrp="1" noChangeArrowheads="1"/>
          </p:cNvSpPr>
          <p:nvPr>
            <p:ph type="title"/>
          </p:nvPr>
        </p:nvSpPr>
        <p:spPr>
          <a:xfrm>
            <a:off x="34925" y="115888"/>
            <a:ext cx="8966231" cy="1143000"/>
          </a:xfrm>
        </p:spPr>
        <p:txBody>
          <a:bodyPr>
            <a:noAutofit/>
          </a:bodyPr>
          <a:lstStyle/>
          <a:p>
            <a:pPr eaLnBrk="1" hangingPunct="1">
              <a:lnSpc>
                <a:spcPts val="4000"/>
              </a:lnSpc>
            </a:pPr>
            <a:r>
              <a:rPr lang="it-IT" sz="3600" dirty="0" smtClean="0">
                <a:solidFill>
                  <a:srgbClr val="00FF00"/>
                </a:solidFill>
                <a:effectLst/>
              </a:rPr>
              <a:t>Una buona postura in carrozzina</a:t>
            </a:r>
            <a:br>
              <a:rPr lang="it-IT" sz="3600" dirty="0" smtClean="0">
                <a:solidFill>
                  <a:srgbClr val="00FF00"/>
                </a:solidFill>
                <a:effectLst/>
              </a:rPr>
            </a:br>
            <a:r>
              <a:rPr lang="it-IT" sz="3600" dirty="0" smtClean="0">
                <a:solidFill>
                  <a:srgbClr val="00FF00"/>
                </a:solidFill>
                <a:effectLst/>
              </a:rPr>
              <a:t>“</a:t>
            </a:r>
            <a:r>
              <a:rPr lang="it-IT" sz="3600" i="1" dirty="0" smtClean="0">
                <a:solidFill>
                  <a:srgbClr val="00FF00"/>
                </a:solidFill>
                <a:effectLst/>
              </a:rPr>
              <a:t>è importante per le deformità</a:t>
            </a:r>
            <a:r>
              <a:rPr lang="it-IT" sz="3600" dirty="0" smtClean="0">
                <a:solidFill>
                  <a:srgbClr val="00FF00"/>
                </a:solidFill>
                <a:effectLst/>
              </a:rPr>
              <a:t>”; cioè per …</a:t>
            </a:r>
          </a:p>
        </p:txBody>
      </p:sp>
      <p:pic>
        <p:nvPicPr>
          <p:cNvPr id="125957" name="Picture 6" descr="5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86380" y="1357298"/>
            <a:ext cx="3565525" cy="515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71438" y="1571612"/>
            <a:ext cx="5143504" cy="2071702"/>
          </a:xfrm>
          <a:prstGeom prst="rect">
            <a:avLst/>
          </a:prstGeom>
          <a:solidFill>
            <a:srgbClr val="660033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76225" marR="0" lvl="0" indent="-276225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itchFamily="2" charset="2"/>
              <a:buChar char="l"/>
              <a:tabLst/>
              <a:defRPr/>
            </a:pPr>
            <a:r>
              <a:rPr kumimoji="0" lang="it-IT" sz="26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… correggere deformità statiche?</a:t>
            </a:r>
          </a:p>
          <a:p>
            <a:pPr marL="276225" marR="0" lvl="0" indent="-276225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itchFamily="2" charset="2"/>
              <a:buChar char="l"/>
              <a:tabLst/>
              <a:defRPr/>
            </a:pPr>
            <a:r>
              <a:rPr kumimoji="0" lang="it-IT" sz="2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Prevenire deformità che fanno parte del quadro clinico? 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357158" y="3789040"/>
            <a:ext cx="4572032" cy="2714644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76225" marR="0" lvl="0" indent="-276225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itchFamily="2" charset="2"/>
              <a:buChar char="l"/>
              <a:tabLst/>
              <a:defRPr/>
            </a:pPr>
            <a:r>
              <a:rPr kumimoji="0" lang="it-IT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Evitare deformità </a:t>
            </a:r>
            <a:r>
              <a:rPr kumimoji="0" lang="it-IT" sz="2800" b="0" i="0" u="sng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dovute a postura inadeguata</a:t>
            </a:r>
            <a:r>
              <a:rPr kumimoji="0" lang="it-IT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it-IT" sz="2800" b="0" i="1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(mantenuta a lungo)</a:t>
            </a:r>
          </a:p>
          <a:p>
            <a:pPr marL="276225" marR="0" lvl="0" indent="-276225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itchFamily="2" charset="2"/>
              <a:buChar char="l"/>
              <a:tabLst/>
              <a:defRPr/>
            </a:pPr>
            <a:r>
              <a:rPr kumimoji="0" lang="it-IT" sz="2800" b="0" kern="0" dirty="0" smtClean="0">
                <a:latin typeface="+mn-lt"/>
              </a:rPr>
              <a:t>Da</a:t>
            </a:r>
            <a:r>
              <a:rPr kumimoji="0" lang="it-IT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 benessere e funzionalità </a:t>
            </a:r>
            <a:r>
              <a:rPr kumimoji="0" lang="it-IT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nonostante </a:t>
            </a:r>
            <a:r>
              <a:rPr kumimoji="0" lang="it-IT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le deformità.</a:t>
            </a:r>
            <a:endParaRPr kumimoji="0" lang="it-IT" sz="2800" b="0" i="0" u="none" strike="noStrike" kern="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59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59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  <p:bldP spid="7" grpId="1" uiExpand="1" build="allAtOnce" animBg="1"/>
      <p:bldP spid="6" grpId="0" uiExpand="1" build="p"/>
      <p:bldP spid="6" grpId="1" uiExpand="1" build="allAtOnce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F97CC0-7FB7-48E1-8535-24084577A35B}" type="slidenum">
              <a:rPr lang="it-IT"/>
              <a:pPr>
                <a:defRPr/>
              </a:pPr>
              <a:t>7</a:t>
            </a:fld>
            <a:endParaRPr lang="it-IT"/>
          </a:p>
        </p:txBody>
      </p:sp>
      <p:sp>
        <p:nvSpPr>
          <p:cNvPr id="125955" name="Rectangle 2"/>
          <p:cNvSpPr>
            <a:spLocks noGrp="1" noChangeArrowheads="1"/>
          </p:cNvSpPr>
          <p:nvPr>
            <p:ph type="title"/>
          </p:nvPr>
        </p:nvSpPr>
        <p:spPr>
          <a:xfrm>
            <a:off x="1061278" y="115888"/>
            <a:ext cx="7021444" cy="1143000"/>
          </a:xfrm>
        </p:spPr>
        <p:txBody>
          <a:bodyPr>
            <a:noAutofit/>
          </a:bodyPr>
          <a:lstStyle/>
          <a:p>
            <a:pPr eaLnBrk="1" hangingPunct="1">
              <a:lnSpc>
                <a:spcPts val="4000"/>
              </a:lnSpc>
            </a:pPr>
            <a:r>
              <a:rPr lang="it-IT" sz="3600" dirty="0" smtClean="0">
                <a:solidFill>
                  <a:srgbClr val="00FF00"/>
                </a:solidFill>
                <a:effectLst/>
              </a:rPr>
              <a:t>Prevenire/contenere le deformità</a:t>
            </a:r>
            <a:br>
              <a:rPr lang="it-IT" sz="3600" dirty="0" smtClean="0">
                <a:solidFill>
                  <a:srgbClr val="00FF00"/>
                </a:solidFill>
                <a:effectLst/>
              </a:rPr>
            </a:br>
            <a:r>
              <a:rPr lang="it-IT" sz="3600" dirty="0" smtClean="0">
                <a:solidFill>
                  <a:srgbClr val="00FF00"/>
                </a:solidFill>
                <a:effectLst/>
              </a:rPr>
              <a:t>curando la postura 24/7</a:t>
            </a:r>
          </a:p>
        </p:txBody>
      </p:sp>
      <p:pic>
        <p:nvPicPr>
          <p:cNvPr id="261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4071" y="1268760"/>
            <a:ext cx="3583874" cy="4752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112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1268760"/>
            <a:ext cx="3633230" cy="4751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1213678" y="6093296"/>
            <a:ext cx="7021444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0" i="1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“24 </a:t>
            </a:r>
            <a:r>
              <a:rPr kumimoji="0" lang="it-IT" sz="3200" b="0" i="1" u="none" strike="noStrike" kern="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hour</a:t>
            </a:r>
            <a:r>
              <a:rPr kumimoji="0" lang="it-IT" sz="3200" b="0" i="1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it-IT" sz="3200" b="0" i="1" u="none" strike="noStrike" kern="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postural</a:t>
            </a:r>
            <a:r>
              <a:rPr kumimoji="0" lang="it-IT" sz="3200" b="0" i="1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care”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F97CC0-7FB7-48E1-8535-24084577A35B}" type="slidenum">
              <a:rPr lang="it-IT"/>
              <a:pPr>
                <a:defRPr/>
              </a:pPr>
              <a:t>8</a:t>
            </a:fld>
            <a:endParaRPr lang="it-IT"/>
          </a:p>
        </p:txBody>
      </p:sp>
      <p:sp>
        <p:nvSpPr>
          <p:cNvPr id="125955" name="Rectangle 2"/>
          <p:cNvSpPr>
            <a:spLocks noGrp="1" noChangeArrowheads="1"/>
          </p:cNvSpPr>
          <p:nvPr>
            <p:ph type="title"/>
          </p:nvPr>
        </p:nvSpPr>
        <p:spPr>
          <a:xfrm>
            <a:off x="34925" y="43880"/>
            <a:ext cx="8966231" cy="720824"/>
          </a:xfrm>
        </p:spPr>
        <p:txBody>
          <a:bodyPr>
            <a:noAutofit/>
          </a:bodyPr>
          <a:lstStyle/>
          <a:p>
            <a:pPr eaLnBrk="1" hangingPunct="1">
              <a:lnSpc>
                <a:spcPts val="4000"/>
              </a:lnSpc>
            </a:pPr>
            <a:r>
              <a:rPr lang="it-IT" sz="3200" dirty="0" smtClean="0">
                <a:solidFill>
                  <a:srgbClr val="00FF00"/>
                </a:solidFill>
                <a:effectLst/>
              </a:rPr>
              <a:t>Per prevenire/contenere le deformità, e …  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179512" y="6033482"/>
            <a:ext cx="64807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0" dirty="0" smtClean="0">
                <a:solidFill>
                  <a:srgbClr val="FFFF00"/>
                </a:solidFill>
                <a:ea typeface="Tahoma" pitchFamily="34" charset="0"/>
                <a:cs typeface="Tahoma" pitchFamily="34" charset="0"/>
              </a:rPr>
              <a:t>http://www.nationalelfservice.net/</a:t>
            </a:r>
            <a:r>
              <a:rPr lang="it-IT" sz="2000" b="0" dirty="0" err="1" smtClean="0">
                <a:solidFill>
                  <a:srgbClr val="FFFF00"/>
                </a:solidFill>
                <a:ea typeface="Tahoma" pitchFamily="34" charset="0"/>
                <a:cs typeface="Tahoma" pitchFamily="34" charset="0"/>
              </a:rPr>
              <a:t>cms</a:t>
            </a:r>
            <a:r>
              <a:rPr lang="it-IT" sz="2000" b="0" dirty="0" smtClean="0">
                <a:solidFill>
                  <a:srgbClr val="FFFF00"/>
                </a:solidFill>
                <a:ea typeface="Tahoma" pitchFamily="34" charset="0"/>
                <a:cs typeface="Tahoma" pitchFamily="34" charset="0"/>
              </a:rPr>
              <a:t>/</a:t>
            </a:r>
            <a:r>
              <a:rPr lang="it-IT" sz="2000" b="0" dirty="0" err="1" smtClean="0">
                <a:solidFill>
                  <a:srgbClr val="FFFF00"/>
                </a:solidFill>
                <a:ea typeface="Tahoma" pitchFamily="34" charset="0"/>
                <a:cs typeface="Tahoma" pitchFamily="34" charset="0"/>
              </a:rPr>
              <a:t>wp-content</a:t>
            </a:r>
            <a:r>
              <a:rPr lang="it-IT" sz="2000" b="0" dirty="0" smtClean="0">
                <a:solidFill>
                  <a:srgbClr val="FFFF00"/>
                </a:solidFill>
                <a:ea typeface="Tahoma" pitchFamily="34" charset="0"/>
                <a:cs typeface="Tahoma" pitchFamily="34" charset="0"/>
              </a:rPr>
              <a:t>/</a:t>
            </a:r>
            <a:r>
              <a:rPr lang="it-IT" sz="2000" b="0" dirty="0" err="1" smtClean="0">
                <a:solidFill>
                  <a:srgbClr val="FFFF00"/>
                </a:solidFill>
                <a:ea typeface="Tahoma" pitchFamily="34" charset="0"/>
                <a:cs typeface="Tahoma" pitchFamily="34" charset="0"/>
              </a:rPr>
              <a:t>uploads</a:t>
            </a:r>
            <a:r>
              <a:rPr lang="it-IT" sz="2000" b="0" dirty="0" smtClean="0">
                <a:solidFill>
                  <a:srgbClr val="FFFF00"/>
                </a:solidFill>
                <a:ea typeface="Tahoma" pitchFamily="34" charset="0"/>
                <a:cs typeface="Tahoma" pitchFamily="34" charset="0"/>
              </a:rPr>
              <a:t>/2014/10/</a:t>
            </a:r>
            <a:r>
              <a:rPr lang="it-IT" sz="2000" b="0" dirty="0" err="1" smtClean="0">
                <a:solidFill>
                  <a:srgbClr val="FFFF00"/>
                </a:solidFill>
                <a:ea typeface="Tahoma" pitchFamily="34" charset="0"/>
                <a:cs typeface="Tahoma" pitchFamily="34" charset="0"/>
              </a:rPr>
              <a:t>postural-care-pathway.pdf</a:t>
            </a:r>
            <a:endParaRPr lang="it-IT" sz="2000" b="0" dirty="0" smtClean="0">
              <a:solidFill>
                <a:srgbClr val="FFFF00"/>
              </a:solidFill>
              <a:ea typeface="Tahoma" pitchFamily="34" charset="0"/>
              <a:cs typeface="Tahoma" pitchFamily="34" charset="0"/>
            </a:endParaRPr>
          </a:p>
        </p:txBody>
      </p:sp>
      <p:pic>
        <p:nvPicPr>
          <p:cNvPr id="262146" name="Picture 2"/>
          <p:cNvPicPr>
            <a:picLocks noChangeAspect="1" noChangeArrowheads="1"/>
          </p:cNvPicPr>
          <p:nvPr/>
        </p:nvPicPr>
        <p:blipFill>
          <a:blip r:embed="rId3" cstate="print"/>
          <a:srcRect r="15003" b="5664"/>
          <a:stretch>
            <a:fillRect/>
          </a:stretch>
        </p:blipFill>
        <p:spPr bwMode="auto">
          <a:xfrm>
            <a:off x="107504" y="1152129"/>
            <a:ext cx="3240360" cy="4797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asellaDiTesto 5"/>
          <p:cNvSpPr txBox="1"/>
          <p:nvPr/>
        </p:nvSpPr>
        <p:spPr>
          <a:xfrm>
            <a:off x="3491880" y="764704"/>
            <a:ext cx="565212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9875" indent="-269875"/>
            <a:r>
              <a:rPr lang="it-IT" b="0" dirty="0" smtClean="0">
                <a:solidFill>
                  <a:srgbClr val="FFFF00"/>
                </a:solidFill>
                <a:ea typeface="Tahoma" pitchFamily="34" charset="0"/>
                <a:cs typeface="Tahoma" pitchFamily="34" charset="0"/>
              </a:rPr>
              <a:t>… per migliorare la qualità del </a:t>
            </a:r>
            <a:r>
              <a:rPr lang="it-IT" b="0" dirty="0" smtClean="0">
                <a:solidFill>
                  <a:srgbClr val="FFFF00"/>
                </a:solidFill>
                <a:ea typeface="Tahoma" pitchFamily="34" charset="0"/>
                <a:cs typeface="Tahoma" pitchFamily="34" charset="0"/>
              </a:rPr>
              <a:t>sonno, curando:</a:t>
            </a:r>
            <a:endParaRPr lang="it-IT" b="0" dirty="0" smtClean="0">
              <a:solidFill>
                <a:srgbClr val="FFFF00"/>
              </a:solidFill>
              <a:ea typeface="Tahoma" pitchFamily="34" charset="0"/>
              <a:cs typeface="Tahoma" pitchFamily="34" charset="0"/>
            </a:endParaRPr>
          </a:p>
          <a:p>
            <a:pPr marL="727075" lvl="1" indent="-269875">
              <a:buFont typeface="Arial" pitchFamily="34" charset="0"/>
              <a:buChar char="•"/>
            </a:pPr>
            <a:r>
              <a:rPr lang="it-IT" b="0" dirty="0" smtClean="0">
                <a:ea typeface="Tahoma" pitchFamily="34" charset="0"/>
                <a:cs typeface="Tahoma" pitchFamily="34" charset="0"/>
              </a:rPr>
              <a:t>Respirazione (apnee, ostruzioni delle vie aeree)</a:t>
            </a:r>
          </a:p>
          <a:p>
            <a:pPr marL="727075" lvl="1" indent="-269875">
              <a:buFont typeface="Arial" pitchFamily="34" charset="0"/>
              <a:buChar char="•"/>
            </a:pPr>
            <a:r>
              <a:rPr lang="it-IT" b="0" dirty="0" smtClean="0">
                <a:ea typeface="Tahoma" pitchFamily="34" charset="0"/>
                <a:cs typeface="Tahoma" pitchFamily="34" charset="0"/>
              </a:rPr>
              <a:t>Deglutizione (reflusso </a:t>
            </a:r>
            <a:r>
              <a:rPr lang="it-IT" b="0" dirty="0" err="1" smtClean="0">
                <a:ea typeface="Tahoma" pitchFamily="34" charset="0"/>
                <a:cs typeface="Tahoma" pitchFamily="34" charset="0"/>
              </a:rPr>
              <a:t>G.E.</a:t>
            </a:r>
            <a:r>
              <a:rPr lang="it-IT" b="0" dirty="0" smtClean="0">
                <a:ea typeface="Tahoma" pitchFamily="34" charset="0"/>
                <a:cs typeface="Tahoma" pitchFamily="34" charset="0"/>
              </a:rPr>
              <a:t>) </a:t>
            </a:r>
          </a:p>
          <a:p>
            <a:pPr marL="727075" lvl="1" indent="-269875">
              <a:buFont typeface="Arial" pitchFamily="34" charset="0"/>
              <a:buChar char="•"/>
            </a:pPr>
            <a:r>
              <a:rPr lang="it-IT" b="0" dirty="0" smtClean="0">
                <a:ea typeface="Tahoma" pitchFamily="34" charset="0"/>
                <a:cs typeface="Tahoma" pitchFamily="34" charset="0"/>
              </a:rPr>
              <a:t>Posture confortevoli (cambiano pochissimo la postura)</a:t>
            </a:r>
          </a:p>
          <a:p>
            <a:pPr marL="727075" lvl="1" indent="-269875">
              <a:buFont typeface="Arial" pitchFamily="34" charset="0"/>
              <a:buChar char="•"/>
            </a:pPr>
            <a:r>
              <a:rPr lang="it-IT" b="0" dirty="0" smtClean="0">
                <a:ea typeface="Tahoma" pitchFamily="34" charset="0"/>
                <a:cs typeface="Tahoma" pitchFamily="34" charset="0"/>
              </a:rPr>
              <a:t>Appoggio ben distribuito</a:t>
            </a:r>
          </a:p>
          <a:p>
            <a:pPr marL="727075" lvl="1" indent="-269875"/>
            <a:endParaRPr lang="it-IT" b="0" dirty="0" smtClean="0">
              <a:solidFill>
                <a:srgbClr val="FFFF00"/>
              </a:solidFill>
              <a:ea typeface="Tahoma" pitchFamily="34" charset="0"/>
              <a:cs typeface="Tahoma" pitchFamily="34" charset="0"/>
            </a:endParaRPr>
          </a:p>
          <a:p>
            <a:pPr marL="269875" indent="-269875"/>
            <a:endParaRPr lang="it-IT" b="0" dirty="0" smtClean="0">
              <a:solidFill>
                <a:srgbClr val="FFFF00"/>
              </a:solidFill>
              <a:ea typeface="Tahoma" pitchFamily="34" charset="0"/>
              <a:cs typeface="Tahoma" pitchFamily="34" charset="0"/>
            </a:endParaRPr>
          </a:p>
          <a:p>
            <a:pPr marL="269875" indent="-269875" algn="ctr"/>
            <a:r>
              <a:rPr lang="it-IT" b="0" dirty="0" smtClean="0">
                <a:solidFill>
                  <a:srgbClr val="FFFF00"/>
                </a:solidFill>
                <a:ea typeface="Tahoma" pitchFamily="34" charset="0"/>
                <a:cs typeface="Tahoma" pitchFamily="34" charset="0"/>
              </a:rPr>
              <a:t>Il sonno ha durata adeguata </a:t>
            </a:r>
          </a:p>
          <a:p>
            <a:pPr marL="269875" indent="-269875"/>
            <a:endParaRPr lang="it-IT" b="0" dirty="0" smtClean="0">
              <a:solidFill>
                <a:srgbClr val="FFFF00"/>
              </a:solidFill>
              <a:ea typeface="Tahoma" pitchFamily="34" charset="0"/>
              <a:cs typeface="Tahoma" pitchFamily="34" charset="0"/>
            </a:endParaRPr>
          </a:p>
          <a:p>
            <a:pPr marL="269875" indent="-269875"/>
            <a:endParaRPr lang="it-IT" b="0" dirty="0" smtClean="0">
              <a:solidFill>
                <a:srgbClr val="FFFF00"/>
              </a:solidFill>
              <a:ea typeface="Tahoma" pitchFamily="34" charset="0"/>
              <a:cs typeface="Tahoma" pitchFamily="34" charset="0"/>
            </a:endParaRPr>
          </a:p>
          <a:p>
            <a:pPr marL="269875" indent="-269875" algn="ctr"/>
            <a:r>
              <a:rPr lang="it-IT" b="0" dirty="0" smtClean="0">
                <a:solidFill>
                  <a:srgbClr val="FF9999"/>
                </a:solidFill>
                <a:ea typeface="Tahoma" pitchFamily="34" charset="0"/>
                <a:cs typeface="Tahoma" pitchFamily="34" charset="0"/>
              </a:rPr>
              <a:t>La funzionalità </a:t>
            </a:r>
            <a:r>
              <a:rPr lang="it-IT" b="0" dirty="0" smtClean="0">
                <a:solidFill>
                  <a:srgbClr val="FF9999"/>
                </a:solidFill>
                <a:ea typeface="Tahoma" pitchFamily="34" charset="0"/>
                <a:cs typeface="Tahoma" pitchFamily="34" charset="0"/>
              </a:rPr>
              <a:t>migliora,</a:t>
            </a:r>
            <a:endParaRPr lang="it-IT" b="0" dirty="0" smtClean="0">
              <a:solidFill>
                <a:srgbClr val="FF9999"/>
              </a:solidFill>
              <a:ea typeface="Tahoma" pitchFamily="34" charset="0"/>
              <a:cs typeface="Tahoma" pitchFamily="34" charset="0"/>
            </a:endParaRPr>
          </a:p>
          <a:p>
            <a:pPr marL="269875" indent="-269875" algn="ctr"/>
            <a:r>
              <a:rPr lang="it-IT" b="0" dirty="0" smtClean="0">
                <a:solidFill>
                  <a:srgbClr val="FF9999"/>
                </a:solidFill>
                <a:ea typeface="Tahoma" pitchFamily="34" charset="0"/>
                <a:cs typeface="Tahoma" pitchFamily="34" charset="0"/>
              </a:rPr>
              <a:t>La salute migliora</a:t>
            </a:r>
          </a:p>
        </p:txBody>
      </p:sp>
      <p:sp>
        <p:nvSpPr>
          <p:cNvPr id="7" name="Freccia in giù 6"/>
          <p:cNvSpPr/>
          <p:nvPr/>
        </p:nvSpPr>
        <p:spPr>
          <a:xfrm>
            <a:off x="6228184" y="3861048"/>
            <a:ext cx="484632" cy="57606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Freccia in giù 7"/>
          <p:cNvSpPr/>
          <p:nvPr/>
        </p:nvSpPr>
        <p:spPr>
          <a:xfrm>
            <a:off x="6228184" y="4941168"/>
            <a:ext cx="484632" cy="57606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71A70E-4DDF-4EAD-8096-CA939C4C7B85}" type="slidenum">
              <a:rPr lang="it-IT">
                <a:solidFill>
                  <a:srgbClr val="FFFFFF"/>
                </a:solidFill>
              </a:rPr>
              <a:pPr>
                <a:defRPr/>
              </a:pPr>
              <a:t>9</a:t>
            </a:fld>
            <a:endParaRPr lang="it-IT">
              <a:solidFill>
                <a:srgbClr val="FFFFFF"/>
              </a:solidFill>
            </a:endParaRPr>
          </a:p>
        </p:txBody>
      </p:sp>
      <p:pic>
        <p:nvPicPr>
          <p:cNvPr id="7" name="Immagine 6" descr="AmbulatoryAbilities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1024757"/>
            <a:ext cx="2664296" cy="5788619"/>
          </a:xfrm>
          <a:prstGeom prst="rect">
            <a:avLst/>
          </a:prstGeom>
        </p:spPr>
      </p:pic>
      <p:sp>
        <p:nvSpPr>
          <p:cNvPr id="13926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219200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it-IT" sz="3400" dirty="0" smtClean="0">
                <a:solidFill>
                  <a:srgbClr val="FFFF00"/>
                </a:solidFill>
                <a:effectLst/>
              </a:rPr>
              <a:t>Con un sistema di postura adatto </a:t>
            </a:r>
            <a:br>
              <a:rPr lang="it-IT" sz="3400" dirty="0" smtClean="0">
                <a:solidFill>
                  <a:srgbClr val="FFFF00"/>
                </a:solidFill>
                <a:effectLst/>
              </a:rPr>
            </a:br>
            <a:r>
              <a:rPr lang="it-IT" sz="3400" dirty="0" smtClean="0">
                <a:solidFill>
                  <a:srgbClr val="FFFF00"/>
                </a:solidFill>
                <a:effectLst/>
              </a:rPr>
              <a:t>le deformità si notano meno e pesano meno</a:t>
            </a:r>
          </a:p>
        </p:txBody>
      </p:sp>
      <p:pic>
        <p:nvPicPr>
          <p:cNvPr id="8" name="Immagine 7" descr="AmbulatoryAbilities (1)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47864" y="2678678"/>
            <a:ext cx="2448272" cy="3990682"/>
          </a:xfrm>
          <a:prstGeom prst="rect">
            <a:avLst/>
          </a:prstGeom>
        </p:spPr>
      </p:pic>
      <p:pic>
        <p:nvPicPr>
          <p:cNvPr id="9" name="Immagine 8" descr="AmbulatoryAbilities (2)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12160" y="1164585"/>
            <a:ext cx="2952328" cy="5648791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ornice al neon">
  <a:themeElements>
    <a:clrScheme name="Cornice al neon 1">
      <a:dk1>
        <a:srgbClr val="808080"/>
      </a:dk1>
      <a:lt1>
        <a:srgbClr val="F8F8F8"/>
      </a:lt1>
      <a:dk2>
        <a:srgbClr val="000000"/>
      </a:dk2>
      <a:lt2>
        <a:srgbClr val="FFFFFF"/>
      </a:lt2>
      <a:accent1>
        <a:srgbClr val="6699FF"/>
      </a:accent1>
      <a:accent2>
        <a:srgbClr val="9933FF"/>
      </a:accent2>
      <a:accent3>
        <a:srgbClr val="AAAAAA"/>
      </a:accent3>
      <a:accent4>
        <a:srgbClr val="D4D4D4"/>
      </a:accent4>
      <a:accent5>
        <a:srgbClr val="B8CAFF"/>
      </a:accent5>
      <a:accent6>
        <a:srgbClr val="8A2DE7"/>
      </a:accent6>
      <a:hlink>
        <a:srgbClr val="00FFFF"/>
      </a:hlink>
      <a:folHlink>
        <a:srgbClr val="0099CC"/>
      </a:folHlink>
    </a:clrScheme>
    <a:fontScheme name="Cornice al neo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it-IT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it-IT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Cornice al neon 1">
        <a:dk1>
          <a:srgbClr val="808080"/>
        </a:dk1>
        <a:lt1>
          <a:srgbClr val="F8F8F8"/>
        </a:lt1>
        <a:dk2>
          <a:srgbClr val="000000"/>
        </a:dk2>
        <a:lt2>
          <a:srgbClr val="FFFFFF"/>
        </a:lt2>
        <a:accent1>
          <a:srgbClr val="6699FF"/>
        </a:accent1>
        <a:accent2>
          <a:srgbClr val="9933FF"/>
        </a:accent2>
        <a:accent3>
          <a:srgbClr val="AAAAAA"/>
        </a:accent3>
        <a:accent4>
          <a:srgbClr val="D4D4D4"/>
        </a:accent4>
        <a:accent5>
          <a:srgbClr val="B8CAFF"/>
        </a:accent5>
        <a:accent6>
          <a:srgbClr val="8A2DE7"/>
        </a:accent6>
        <a:hlink>
          <a:srgbClr val="00FFFF"/>
        </a:hlink>
        <a:folHlink>
          <a:srgbClr val="0099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rnice al neon 2">
        <a:dk1>
          <a:srgbClr val="000066"/>
        </a:dk1>
        <a:lt1>
          <a:srgbClr val="FFFFFF"/>
        </a:lt1>
        <a:dk2>
          <a:srgbClr val="3333FF"/>
        </a:dk2>
        <a:lt2>
          <a:srgbClr val="3399FF"/>
        </a:lt2>
        <a:accent1>
          <a:srgbClr val="66CCFF"/>
        </a:accent1>
        <a:accent2>
          <a:srgbClr val="FF66FF"/>
        </a:accent2>
        <a:accent3>
          <a:srgbClr val="FFFFFF"/>
        </a:accent3>
        <a:accent4>
          <a:srgbClr val="000056"/>
        </a:accent4>
        <a:accent5>
          <a:srgbClr val="B8E2FF"/>
        </a:accent5>
        <a:accent6>
          <a:srgbClr val="E75CE7"/>
        </a:accent6>
        <a:hlink>
          <a:srgbClr val="CC00CC"/>
        </a:hlink>
        <a:folHlink>
          <a:srgbClr val="CC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nice al ne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69696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C9C9C9"/>
        </a:accent5>
        <a:accent6>
          <a:srgbClr val="C8C8C8"/>
        </a:accent6>
        <a:hlink>
          <a:srgbClr val="333333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nice al neon 4">
        <a:dk1>
          <a:srgbClr val="808080"/>
        </a:dk1>
        <a:lt1>
          <a:srgbClr val="F8F8F8"/>
        </a:lt1>
        <a:dk2>
          <a:srgbClr val="000000"/>
        </a:dk2>
        <a:lt2>
          <a:srgbClr val="FFFFFF"/>
        </a:lt2>
        <a:accent1>
          <a:srgbClr val="CC9900"/>
        </a:accent1>
        <a:accent2>
          <a:srgbClr val="996600"/>
        </a:accent2>
        <a:accent3>
          <a:srgbClr val="AAAAAA"/>
        </a:accent3>
        <a:accent4>
          <a:srgbClr val="D4D4D4"/>
        </a:accent4>
        <a:accent5>
          <a:srgbClr val="E2CAAA"/>
        </a:accent5>
        <a:accent6>
          <a:srgbClr val="8A5C00"/>
        </a:accent6>
        <a:hlink>
          <a:srgbClr val="CCCC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rnice al neon 5">
        <a:dk1>
          <a:srgbClr val="808080"/>
        </a:dk1>
        <a:lt1>
          <a:srgbClr val="F8F8F8"/>
        </a:lt1>
        <a:dk2>
          <a:srgbClr val="000000"/>
        </a:dk2>
        <a:lt2>
          <a:srgbClr val="FFFFFF"/>
        </a:lt2>
        <a:accent1>
          <a:srgbClr val="FF6600"/>
        </a:accent1>
        <a:accent2>
          <a:srgbClr val="FF41FF"/>
        </a:accent2>
        <a:accent3>
          <a:srgbClr val="AAAAAA"/>
        </a:accent3>
        <a:accent4>
          <a:srgbClr val="D4D4D4"/>
        </a:accent4>
        <a:accent5>
          <a:srgbClr val="FFB8AA"/>
        </a:accent5>
        <a:accent6>
          <a:srgbClr val="E73AE7"/>
        </a:accent6>
        <a:hlink>
          <a:srgbClr val="FF0066"/>
        </a:hlink>
        <a:folHlink>
          <a:srgbClr val="CC00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rnice al neon 6">
        <a:dk1>
          <a:srgbClr val="808080"/>
        </a:dk1>
        <a:lt1>
          <a:srgbClr val="F8F8F8"/>
        </a:lt1>
        <a:dk2>
          <a:srgbClr val="000000"/>
        </a:dk2>
        <a:lt2>
          <a:srgbClr val="FFFFFF"/>
        </a:lt2>
        <a:accent1>
          <a:srgbClr val="FF4FC9"/>
        </a:accent1>
        <a:accent2>
          <a:srgbClr val="FF91B6"/>
        </a:accent2>
        <a:accent3>
          <a:srgbClr val="AAAAAA"/>
        </a:accent3>
        <a:accent4>
          <a:srgbClr val="D4D4D4"/>
        </a:accent4>
        <a:accent5>
          <a:srgbClr val="FFB2E1"/>
        </a:accent5>
        <a:accent6>
          <a:srgbClr val="E783A5"/>
        </a:accent6>
        <a:hlink>
          <a:srgbClr val="FF99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Fenditura">
  <a:themeElements>
    <a:clrScheme name="Fenditura 1">
      <a:dk1>
        <a:srgbClr val="8C0000"/>
      </a:dk1>
      <a:lt1>
        <a:srgbClr val="FFFFFF"/>
      </a:lt1>
      <a:dk2>
        <a:srgbClr val="720000"/>
      </a:dk2>
      <a:lt2>
        <a:srgbClr val="FFFFCC"/>
      </a:lt2>
      <a:accent1>
        <a:srgbClr val="FF3300"/>
      </a:accent1>
      <a:accent2>
        <a:srgbClr val="BE7960"/>
      </a:accent2>
      <a:accent3>
        <a:srgbClr val="BCAAAA"/>
      </a:accent3>
      <a:accent4>
        <a:srgbClr val="DADADA"/>
      </a:accent4>
      <a:accent5>
        <a:srgbClr val="FFADAA"/>
      </a:accent5>
      <a:accent6>
        <a:srgbClr val="AC6D56"/>
      </a:accent6>
      <a:hlink>
        <a:srgbClr val="FFCC66"/>
      </a:hlink>
      <a:folHlink>
        <a:srgbClr val="FF9900"/>
      </a:folHlink>
    </a:clrScheme>
    <a:fontScheme name="Fenditura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charset="0"/>
          </a:defRPr>
        </a:defPPr>
      </a:lstStyle>
    </a:lnDef>
    <a:txDef>
      <a:spPr>
        <a:solidFill>
          <a:srgbClr val="C00000"/>
        </a:solidFill>
      </a:spPr>
      <a:bodyPr wrap="square" rtlCol="0">
        <a:spAutoFit/>
      </a:bodyPr>
      <a:lstStyle>
        <a:defPPr>
          <a:defRPr sz="2400" dirty="0" smtClean="0">
            <a:solidFill>
              <a:srgbClr val="FFFF00"/>
            </a:solidFill>
          </a:defRPr>
        </a:defPPr>
      </a:lstStyle>
    </a:txDef>
  </a:objectDefaults>
  <a:extraClrSchemeLst>
    <a:extraClrScheme>
      <a:clrScheme name="Fenditura 1">
        <a:dk1>
          <a:srgbClr val="8C0000"/>
        </a:dk1>
        <a:lt1>
          <a:srgbClr val="FFFFFF"/>
        </a:lt1>
        <a:dk2>
          <a:srgbClr val="720000"/>
        </a:dk2>
        <a:lt2>
          <a:srgbClr val="FFFFCC"/>
        </a:lt2>
        <a:accent1>
          <a:srgbClr val="FF3300"/>
        </a:accent1>
        <a:accent2>
          <a:srgbClr val="BE7960"/>
        </a:accent2>
        <a:accent3>
          <a:srgbClr val="BCAAAA"/>
        </a:accent3>
        <a:accent4>
          <a:srgbClr val="DADADA"/>
        </a:accent4>
        <a:accent5>
          <a:srgbClr val="FFADAA"/>
        </a:accent5>
        <a:accent6>
          <a:srgbClr val="AC6D56"/>
        </a:accent6>
        <a:hlink>
          <a:srgbClr val="FFCC66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enditura 2">
        <a:dk1>
          <a:srgbClr val="674E2F"/>
        </a:dk1>
        <a:lt1>
          <a:srgbClr val="FFFFFF"/>
        </a:lt1>
        <a:dk2>
          <a:srgbClr val="533F27"/>
        </a:dk2>
        <a:lt2>
          <a:srgbClr val="D8B274"/>
        </a:lt2>
        <a:accent1>
          <a:srgbClr val="CC990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E2CAAA"/>
        </a:accent5>
        <a:accent6>
          <a:srgbClr val="81552A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enditura 3">
        <a:dk1>
          <a:srgbClr val="646464"/>
        </a:dk1>
        <a:lt1>
          <a:srgbClr val="FFFFFF"/>
        </a:lt1>
        <a:dk2>
          <a:srgbClr val="545454"/>
        </a:dk2>
        <a:lt2>
          <a:srgbClr val="D4D4CE"/>
        </a:lt2>
        <a:accent1>
          <a:srgbClr val="49747D"/>
        </a:accent1>
        <a:accent2>
          <a:srgbClr val="8F9699"/>
        </a:accent2>
        <a:accent3>
          <a:srgbClr val="B3B3B3"/>
        </a:accent3>
        <a:accent4>
          <a:srgbClr val="DADADA"/>
        </a:accent4>
        <a:accent5>
          <a:srgbClr val="B1BCBF"/>
        </a:accent5>
        <a:accent6>
          <a:srgbClr val="81878A"/>
        </a:accent6>
        <a:hlink>
          <a:srgbClr val="8DC4D7"/>
        </a:hlink>
        <a:folHlink>
          <a:srgbClr val="7FB97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enditura 4">
        <a:dk1>
          <a:srgbClr val="3A7400"/>
        </a:dk1>
        <a:lt1>
          <a:srgbClr val="FFFFFF"/>
        </a:lt1>
        <a:dk2>
          <a:srgbClr val="2E5C00"/>
        </a:dk2>
        <a:lt2>
          <a:srgbClr val="FFFFFF"/>
        </a:lt2>
        <a:accent1>
          <a:srgbClr val="79CA02"/>
        </a:accent1>
        <a:accent2>
          <a:srgbClr val="008080"/>
        </a:accent2>
        <a:accent3>
          <a:srgbClr val="ADB5AA"/>
        </a:accent3>
        <a:accent4>
          <a:srgbClr val="DADADA"/>
        </a:accent4>
        <a:accent5>
          <a:srgbClr val="BEE1AA"/>
        </a:accent5>
        <a:accent6>
          <a:srgbClr val="007373"/>
        </a:accent6>
        <a:hlink>
          <a:srgbClr val="A8DE0E"/>
        </a:hlink>
        <a:folHlink>
          <a:srgbClr val="00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enditura 5">
        <a:dk1>
          <a:srgbClr val="008885"/>
        </a:dk1>
        <a:lt1>
          <a:srgbClr val="FFFFFF"/>
        </a:lt1>
        <a:dk2>
          <a:srgbClr val="007572"/>
        </a:dk2>
        <a:lt2>
          <a:srgbClr val="FFFF99"/>
        </a:lt2>
        <a:accent1>
          <a:srgbClr val="33CCCC"/>
        </a:accent1>
        <a:accent2>
          <a:srgbClr val="6D6FC7"/>
        </a:accent2>
        <a:accent3>
          <a:srgbClr val="AABDBC"/>
        </a:accent3>
        <a:accent4>
          <a:srgbClr val="DADADA"/>
        </a:accent4>
        <a:accent5>
          <a:srgbClr val="ADE2E2"/>
        </a:accent5>
        <a:accent6>
          <a:srgbClr val="6264B4"/>
        </a:accent6>
        <a:hlink>
          <a:srgbClr val="FFFFCC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enditura 6">
        <a:dk1>
          <a:srgbClr val="0000AC"/>
        </a:dk1>
        <a:lt1>
          <a:srgbClr val="FFFFFF"/>
        </a:lt1>
        <a:dk2>
          <a:srgbClr val="000086"/>
        </a:dk2>
        <a:lt2>
          <a:srgbClr val="CCFFFF"/>
        </a:lt2>
        <a:accent1>
          <a:srgbClr val="0099FF"/>
        </a:accent1>
        <a:accent2>
          <a:srgbClr val="00B000"/>
        </a:accent2>
        <a:accent3>
          <a:srgbClr val="AAAAC3"/>
        </a:accent3>
        <a:accent4>
          <a:srgbClr val="DADADA"/>
        </a:accent4>
        <a:accent5>
          <a:srgbClr val="AACAFF"/>
        </a:accent5>
        <a:accent6>
          <a:srgbClr val="009F00"/>
        </a:accent6>
        <a:hlink>
          <a:srgbClr val="FFE701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enditura 7">
        <a:dk1>
          <a:srgbClr val="7474A2"/>
        </a:dk1>
        <a:lt1>
          <a:srgbClr val="FFFFFF"/>
        </a:lt1>
        <a:dk2>
          <a:srgbClr val="5E5E8E"/>
        </a:dk2>
        <a:lt2>
          <a:srgbClr val="D1D1DF"/>
        </a:lt2>
        <a:accent1>
          <a:srgbClr val="CC66FF"/>
        </a:accent1>
        <a:accent2>
          <a:srgbClr val="6666FF"/>
        </a:accent2>
        <a:accent3>
          <a:srgbClr val="B6B6C6"/>
        </a:accent3>
        <a:accent4>
          <a:srgbClr val="DADADA"/>
        </a:accent4>
        <a:accent5>
          <a:srgbClr val="E2B8FF"/>
        </a:accent5>
        <a:accent6>
          <a:srgbClr val="5C5CE7"/>
        </a:accent6>
        <a:hlink>
          <a:srgbClr val="FFCC99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enditura 8">
        <a:dk1>
          <a:srgbClr val="000000"/>
        </a:dk1>
        <a:lt1>
          <a:srgbClr val="D0DAE2"/>
        </a:lt1>
        <a:dk2>
          <a:srgbClr val="000000"/>
        </a:dk2>
        <a:lt2>
          <a:srgbClr val="E7EDF1"/>
        </a:lt2>
        <a:accent1>
          <a:srgbClr val="33CCCC"/>
        </a:accent1>
        <a:accent2>
          <a:srgbClr val="0099CC"/>
        </a:accent2>
        <a:accent3>
          <a:srgbClr val="E4EAEE"/>
        </a:accent3>
        <a:accent4>
          <a:srgbClr val="000000"/>
        </a:accent4>
        <a:accent5>
          <a:srgbClr val="ADE2E2"/>
        </a:accent5>
        <a:accent6>
          <a:srgbClr val="008AB9"/>
        </a:accent6>
        <a:hlink>
          <a:srgbClr val="3333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enditura 9">
        <a:dk1>
          <a:srgbClr val="000000"/>
        </a:dk1>
        <a:lt1>
          <a:srgbClr val="FFFFFF"/>
        </a:lt1>
        <a:dk2>
          <a:srgbClr val="000000"/>
        </a:dk2>
        <a:lt2>
          <a:srgbClr val="E6E6E6"/>
        </a:lt2>
        <a:accent1>
          <a:srgbClr val="66CCFF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B8E2FF"/>
        </a:accent5>
        <a:accent6>
          <a:srgbClr val="8A8AE7"/>
        </a:accent6>
        <a:hlink>
          <a:srgbClr val="3333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400" dirty="0"/>
        </a:defPPr>
      </a:lstStyle>
    </a:txDef>
  </a:objectDefaults>
  <a:extraClrSchemeLst/>
</a:theme>
</file>

<file path=ppt/theme/theme1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rbita">
  <a:themeElements>
    <a:clrScheme name="Orbita 1">
      <a:dk1>
        <a:srgbClr val="010199"/>
      </a:dk1>
      <a:lt1>
        <a:srgbClr val="FFFFFF"/>
      </a:lt1>
      <a:dk2>
        <a:srgbClr val="000000"/>
      </a:dk2>
      <a:lt2>
        <a:srgbClr val="B2B2B2"/>
      </a:lt2>
      <a:accent1>
        <a:srgbClr val="3399FF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CAFF"/>
      </a:accent5>
      <a:accent6>
        <a:srgbClr val="5C5C8A"/>
      </a:accent6>
      <a:hlink>
        <a:srgbClr val="FFFFCC"/>
      </a:hlink>
      <a:folHlink>
        <a:srgbClr val="FFCC66"/>
      </a:folHlink>
    </a:clrScheme>
    <a:fontScheme name="Orbit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it-IT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it-IT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Orbita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a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a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a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a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a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a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a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a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Orbita">
  <a:themeElements>
    <a:clrScheme name="Orbita 1">
      <a:dk1>
        <a:srgbClr val="010199"/>
      </a:dk1>
      <a:lt1>
        <a:srgbClr val="FFFFFF"/>
      </a:lt1>
      <a:dk2>
        <a:srgbClr val="000000"/>
      </a:dk2>
      <a:lt2>
        <a:srgbClr val="B2B2B2"/>
      </a:lt2>
      <a:accent1>
        <a:srgbClr val="3399FF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CAFF"/>
      </a:accent5>
      <a:accent6>
        <a:srgbClr val="5C5C8A"/>
      </a:accent6>
      <a:hlink>
        <a:srgbClr val="FFFFCC"/>
      </a:hlink>
      <a:folHlink>
        <a:srgbClr val="FFCC66"/>
      </a:folHlink>
    </a:clrScheme>
    <a:fontScheme name="Orbit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b="0" dirty="0" smtClean="0">
            <a:solidFill>
              <a:schemeClr val="bg1"/>
            </a:solidFill>
            <a:ea typeface="Tahoma" pitchFamily="34" charset="0"/>
            <a:cs typeface="Tahoma" pitchFamily="34" charset="0"/>
          </a:defRPr>
        </a:defPPr>
      </a:lstStyle>
    </a:txDef>
  </a:objectDefaults>
  <a:extraClrSchemeLst>
    <a:extraClrScheme>
      <a:clrScheme name="Orbita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a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a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a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a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a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a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a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a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Cornice al neon">
  <a:themeElements>
    <a:clrScheme name="Cornice al neon 1">
      <a:dk1>
        <a:srgbClr val="808080"/>
      </a:dk1>
      <a:lt1>
        <a:srgbClr val="F8F8F8"/>
      </a:lt1>
      <a:dk2>
        <a:srgbClr val="000000"/>
      </a:dk2>
      <a:lt2>
        <a:srgbClr val="FFFFFF"/>
      </a:lt2>
      <a:accent1>
        <a:srgbClr val="6699FF"/>
      </a:accent1>
      <a:accent2>
        <a:srgbClr val="9933FF"/>
      </a:accent2>
      <a:accent3>
        <a:srgbClr val="AAAAAA"/>
      </a:accent3>
      <a:accent4>
        <a:srgbClr val="D4D4D4"/>
      </a:accent4>
      <a:accent5>
        <a:srgbClr val="B8CAFF"/>
      </a:accent5>
      <a:accent6>
        <a:srgbClr val="8A2DE7"/>
      </a:accent6>
      <a:hlink>
        <a:srgbClr val="00FFFF"/>
      </a:hlink>
      <a:folHlink>
        <a:srgbClr val="0099CC"/>
      </a:folHlink>
    </a:clrScheme>
    <a:fontScheme name="Cornice al neo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ornice al neon 1">
        <a:dk1>
          <a:srgbClr val="808080"/>
        </a:dk1>
        <a:lt1>
          <a:srgbClr val="F8F8F8"/>
        </a:lt1>
        <a:dk2>
          <a:srgbClr val="000000"/>
        </a:dk2>
        <a:lt2>
          <a:srgbClr val="FFFFFF"/>
        </a:lt2>
        <a:accent1>
          <a:srgbClr val="6699FF"/>
        </a:accent1>
        <a:accent2>
          <a:srgbClr val="9933FF"/>
        </a:accent2>
        <a:accent3>
          <a:srgbClr val="AAAAAA"/>
        </a:accent3>
        <a:accent4>
          <a:srgbClr val="D4D4D4"/>
        </a:accent4>
        <a:accent5>
          <a:srgbClr val="B8CAFF"/>
        </a:accent5>
        <a:accent6>
          <a:srgbClr val="8A2DE7"/>
        </a:accent6>
        <a:hlink>
          <a:srgbClr val="00FFFF"/>
        </a:hlink>
        <a:folHlink>
          <a:srgbClr val="0099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rnice al neon 2">
        <a:dk1>
          <a:srgbClr val="000066"/>
        </a:dk1>
        <a:lt1>
          <a:srgbClr val="FFFFFF"/>
        </a:lt1>
        <a:dk2>
          <a:srgbClr val="3333FF"/>
        </a:dk2>
        <a:lt2>
          <a:srgbClr val="3399FF"/>
        </a:lt2>
        <a:accent1>
          <a:srgbClr val="66CCFF"/>
        </a:accent1>
        <a:accent2>
          <a:srgbClr val="FF66FF"/>
        </a:accent2>
        <a:accent3>
          <a:srgbClr val="FFFFFF"/>
        </a:accent3>
        <a:accent4>
          <a:srgbClr val="000056"/>
        </a:accent4>
        <a:accent5>
          <a:srgbClr val="B8E2FF"/>
        </a:accent5>
        <a:accent6>
          <a:srgbClr val="E75CE7"/>
        </a:accent6>
        <a:hlink>
          <a:srgbClr val="CC00CC"/>
        </a:hlink>
        <a:folHlink>
          <a:srgbClr val="CC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nice al ne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69696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C9C9C9"/>
        </a:accent5>
        <a:accent6>
          <a:srgbClr val="C8C8C8"/>
        </a:accent6>
        <a:hlink>
          <a:srgbClr val="333333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nice al neon 4">
        <a:dk1>
          <a:srgbClr val="808080"/>
        </a:dk1>
        <a:lt1>
          <a:srgbClr val="F8F8F8"/>
        </a:lt1>
        <a:dk2>
          <a:srgbClr val="000000"/>
        </a:dk2>
        <a:lt2>
          <a:srgbClr val="FFFFFF"/>
        </a:lt2>
        <a:accent1>
          <a:srgbClr val="CC9900"/>
        </a:accent1>
        <a:accent2>
          <a:srgbClr val="996600"/>
        </a:accent2>
        <a:accent3>
          <a:srgbClr val="AAAAAA"/>
        </a:accent3>
        <a:accent4>
          <a:srgbClr val="D4D4D4"/>
        </a:accent4>
        <a:accent5>
          <a:srgbClr val="E2CAAA"/>
        </a:accent5>
        <a:accent6>
          <a:srgbClr val="8A5C00"/>
        </a:accent6>
        <a:hlink>
          <a:srgbClr val="CCCC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rnice al neon 5">
        <a:dk1>
          <a:srgbClr val="808080"/>
        </a:dk1>
        <a:lt1>
          <a:srgbClr val="F8F8F8"/>
        </a:lt1>
        <a:dk2>
          <a:srgbClr val="000000"/>
        </a:dk2>
        <a:lt2>
          <a:srgbClr val="FFFFFF"/>
        </a:lt2>
        <a:accent1>
          <a:srgbClr val="FF6600"/>
        </a:accent1>
        <a:accent2>
          <a:srgbClr val="FF41FF"/>
        </a:accent2>
        <a:accent3>
          <a:srgbClr val="AAAAAA"/>
        </a:accent3>
        <a:accent4>
          <a:srgbClr val="D4D4D4"/>
        </a:accent4>
        <a:accent5>
          <a:srgbClr val="FFB8AA"/>
        </a:accent5>
        <a:accent6>
          <a:srgbClr val="E73AE7"/>
        </a:accent6>
        <a:hlink>
          <a:srgbClr val="FF0066"/>
        </a:hlink>
        <a:folHlink>
          <a:srgbClr val="CC00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rnice al neon 6">
        <a:dk1>
          <a:srgbClr val="808080"/>
        </a:dk1>
        <a:lt1>
          <a:srgbClr val="F8F8F8"/>
        </a:lt1>
        <a:dk2>
          <a:srgbClr val="000000"/>
        </a:dk2>
        <a:lt2>
          <a:srgbClr val="FFFFFF"/>
        </a:lt2>
        <a:accent1>
          <a:srgbClr val="FF4FC9"/>
        </a:accent1>
        <a:accent2>
          <a:srgbClr val="FF91B6"/>
        </a:accent2>
        <a:accent3>
          <a:srgbClr val="AAAAAA"/>
        </a:accent3>
        <a:accent4>
          <a:srgbClr val="D4D4D4"/>
        </a:accent4>
        <a:accent5>
          <a:srgbClr val="FFB2E1"/>
        </a:accent5>
        <a:accent6>
          <a:srgbClr val="E783A5"/>
        </a:accent6>
        <a:hlink>
          <a:srgbClr val="FF99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Orbita">
  <a:themeElements>
    <a:clrScheme name="Orbita 1">
      <a:dk1>
        <a:srgbClr val="010199"/>
      </a:dk1>
      <a:lt1>
        <a:srgbClr val="FFFFFF"/>
      </a:lt1>
      <a:dk2>
        <a:srgbClr val="000000"/>
      </a:dk2>
      <a:lt2>
        <a:srgbClr val="B2B2B2"/>
      </a:lt2>
      <a:accent1>
        <a:srgbClr val="3399FF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CAFF"/>
      </a:accent5>
      <a:accent6>
        <a:srgbClr val="5C5C8A"/>
      </a:accent6>
      <a:hlink>
        <a:srgbClr val="FFFFCC"/>
      </a:hlink>
      <a:folHlink>
        <a:srgbClr val="FFCC66"/>
      </a:folHlink>
    </a:clrScheme>
    <a:fontScheme name="Orbit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rbita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a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a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a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a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a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a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a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a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3_Orbita">
  <a:themeElements>
    <a:clrScheme name="Orbita 1">
      <a:dk1>
        <a:srgbClr val="010199"/>
      </a:dk1>
      <a:lt1>
        <a:srgbClr val="FFFFFF"/>
      </a:lt1>
      <a:dk2>
        <a:srgbClr val="000000"/>
      </a:dk2>
      <a:lt2>
        <a:srgbClr val="B2B2B2"/>
      </a:lt2>
      <a:accent1>
        <a:srgbClr val="3399FF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CAFF"/>
      </a:accent5>
      <a:accent6>
        <a:srgbClr val="5C5C8A"/>
      </a:accent6>
      <a:hlink>
        <a:srgbClr val="FFFFCC"/>
      </a:hlink>
      <a:folHlink>
        <a:srgbClr val="FFCC66"/>
      </a:folHlink>
    </a:clrScheme>
    <a:fontScheme name="Orbit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rbita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a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a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a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a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a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a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a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a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5_Orbita">
  <a:themeElements>
    <a:clrScheme name="Orbita 1">
      <a:dk1>
        <a:srgbClr val="010199"/>
      </a:dk1>
      <a:lt1>
        <a:srgbClr val="FFFFFF"/>
      </a:lt1>
      <a:dk2>
        <a:srgbClr val="000000"/>
      </a:dk2>
      <a:lt2>
        <a:srgbClr val="B2B2B2"/>
      </a:lt2>
      <a:accent1>
        <a:srgbClr val="3399FF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CAFF"/>
      </a:accent5>
      <a:accent6>
        <a:srgbClr val="5C5C8A"/>
      </a:accent6>
      <a:hlink>
        <a:srgbClr val="FFFFCC"/>
      </a:hlink>
      <a:folHlink>
        <a:srgbClr val="FFCC66"/>
      </a:folHlink>
    </a:clrScheme>
    <a:fontScheme name="Orbit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b="0" dirty="0" smtClean="0">
            <a:solidFill>
              <a:schemeClr val="bg1"/>
            </a:solidFill>
            <a:ea typeface="Tahoma" pitchFamily="34" charset="0"/>
            <a:cs typeface="Tahoma" pitchFamily="34" charset="0"/>
          </a:defRPr>
        </a:defPPr>
      </a:lstStyle>
    </a:txDef>
  </a:objectDefaults>
  <a:extraClrSchemeLst>
    <a:extraClrScheme>
      <a:clrScheme name="Orbita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a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a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a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a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a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a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a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a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7_Cornice al neon">
  <a:themeElements>
    <a:clrScheme name="Cornice al neon 1">
      <a:dk1>
        <a:srgbClr val="808080"/>
      </a:dk1>
      <a:lt1>
        <a:srgbClr val="F8F8F8"/>
      </a:lt1>
      <a:dk2>
        <a:srgbClr val="000000"/>
      </a:dk2>
      <a:lt2>
        <a:srgbClr val="FFFFFF"/>
      </a:lt2>
      <a:accent1>
        <a:srgbClr val="6699FF"/>
      </a:accent1>
      <a:accent2>
        <a:srgbClr val="9933FF"/>
      </a:accent2>
      <a:accent3>
        <a:srgbClr val="AAAAAA"/>
      </a:accent3>
      <a:accent4>
        <a:srgbClr val="D4D4D4"/>
      </a:accent4>
      <a:accent5>
        <a:srgbClr val="B8CAFF"/>
      </a:accent5>
      <a:accent6>
        <a:srgbClr val="8A2DE7"/>
      </a:accent6>
      <a:hlink>
        <a:srgbClr val="00FFFF"/>
      </a:hlink>
      <a:folHlink>
        <a:srgbClr val="0099CC"/>
      </a:folHlink>
    </a:clrScheme>
    <a:fontScheme name="Cornice al neo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it-IT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it-IT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Cornice al neon 1">
        <a:dk1>
          <a:srgbClr val="808080"/>
        </a:dk1>
        <a:lt1>
          <a:srgbClr val="F8F8F8"/>
        </a:lt1>
        <a:dk2>
          <a:srgbClr val="000000"/>
        </a:dk2>
        <a:lt2>
          <a:srgbClr val="FFFFFF"/>
        </a:lt2>
        <a:accent1>
          <a:srgbClr val="6699FF"/>
        </a:accent1>
        <a:accent2>
          <a:srgbClr val="9933FF"/>
        </a:accent2>
        <a:accent3>
          <a:srgbClr val="AAAAAA"/>
        </a:accent3>
        <a:accent4>
          <a:srgbClr val="D4D4D4"/>
        </a:accent4>
        <a:accent5>
          <a:srgbClr val="B8CAFF"/>
        </a:accent5>
        <a:accent6>
          <a:srgbClr val="8A2DE7"/>
        </a:accent6>
        <a:hlink>
          <a:srgbClr val="00FFFF"/>
        </a:hlink>
        <a:folHlink>
          <a:srgbClr val="0099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rnice al neon 2">
        <a:dk1>
          <a:srgbClr val="000066"/>
        </a:dk1>
        <a:lt1>
          <a:srgbClr val="FFFFFF"/>
        </a:lt1>
        <a:dk2>
          <a:srgbClr val="3333FF"/>
        </a:dk2>
        <a:lt2>
          <a:srgbClr val="3399FF"/>
        </a:lt2>
        <a:accent1>
          <a:srgbClr val="66CCFF"/>
        </a:accent1>
        <a:accent2>
          <a:srgbClr val="FF66FF"/>
        </a:accent2>
        <a:accent3>
          <a:srgbClr val="FFFFFF"/>
        </a:accent3>
        <a:accent4>
          <a:srgbClr val="000056"/>
        </a:accent4>
        <a:accent5>
          <a:srgbClr val="B8E2FF"/>
        </a:accent5>
        <a:accent6>
          <a:srgbClr val="E75CE7"/>
        </a:accent6>
        <a:hlink>
          <a:srgbClr val="CC00CC"/>
        </a:hlink>
        <a:folHlink>
          <a:srgbClr val="CC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nice al ne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69696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C9C9C9"/>
        </a:accent5>
        <a:accent6>
          <a:srgbClr val="C8C8C8"/>
        </a:accent6>
        <a:hlink>
          <a:srgbClr val="333333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nice al neon 4">
        <a:dk1>
          <a:srgbClr val="808080"/>
        </a:dk1>
        <a:lt1>
          <a:srgbClr val="F8F8F8"/>
        </a:lt1>
        <a:dk2>
          <a:srgbClr val="000000"/>
        </a:dk2>
        <a:lt2>
          <a:srgbClr val="FFFFFF"/>
        </a:lt2>
        <a:accent1>
          <a:srgbClr val="CC9900"/>
        </a:accent1>
        <a:accent2>
          <a:srgbClr val="996600"/>
        </a:accent2>
        <a:accent3>
          <a:srgbClr val="AAAAAA"/>
        </a:accent3>
        <a:accent4>
          <a:srgbClr val="D4D4D4"/>
        </a:accent4>
        <a:accent5>
          <a:srgbClr val="E2CAAA"/>
        </a:accent5>
        <a:accent6>
          <a:srgbClr val="8A5C00"/>
        </a:accent6>
        <a:hlink>
          <a:srgbClr val="CCCC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rnice al neon 5">
        <a:dk1>
          <a:srgbClr val="808080"/>
        </a:dk1>
        <a:lt1>
          <a:srgbClr val="F8F8F8"/>
        </a:lt1>
        <a:dk2>
          <a:srgbClr val="000000"/>
        </a:dk2>
        <a:lt2>
          <a:srgbClr val="FFFFFF"/>
        </a:lt2>
        <a:accent1>
          <a:srgbClr val="FF6600"/>
        </a:accent1>
        <a:accent2>
          <a:srgbClr val="FF41FF"/>
        </a:accent2>
        <a:accent3>
          <a:srgbClr val="AAAAAA"/>
        </a:accent3>
        <a:accent4>
          <a:srgbClr val="D4D4D4"/>
        </a:accent4>
        <a:accent5>
          <a:srgbClr val="FFB8AA"/>
        </a:accent5>
        <a:accent6>
          <a:srgbClr val="E73AE7"/>
        </a:accent6>
        <a:hlink>
          <a:srgbClr val="FF0066"/>
        </a:hlink>
        <a:folHlink>
          <a:srgbClr val="CC00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rnice al neon 6">
        <a:dk1>
          <a:srgbClr val="808080"/>
        </a:dk1>
        <a:lt1>
          <a:srgbClr val="F8F8F8"/>
        </a:lt1>
        <a:dk2>
          <a:srgbClr val="000000"/>
        </a:dk2>
        <a:lt2>
          <a:srgbClr val="FFFFFF"/>
        </a:lt2>
        <a:accent1>
          <a:srgbClr val="FF4FC9"/>
        </a:accent1>
        <a:accent2>
          <a:srgbClr val="FF91B6"/>
        </a:accent2>
        <a:accent3>
          <a:srgbClr val="AAAAAA"/>
        </a:accent3>
        <a:accent4>
          <a:srgbClr val="D4D4D4"/>
        </a:accent4>
        <a:accent5>
          <a:srgbClr val="FFB2E1"/>
        </a:accent5>
        <a:accent6>
          <a:srgbClr val="E783A5"/>
        </a:accent6>
        <a:hlink>
          <a:srgbClr val="FF99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Fireworks</Template>
  <TotalTime>32021</TotalTime>
  <Words>4218</Words>
  <Application>Microsoft Office PowerPoint</Application>
  <PresentationFormat>Presentazione su schermo (4:3)</PresentationFormat>
  <Paragraphs>380</Paragraphs>
  <Slides>30</Slides>
  <Notes>30</Notes>
  <HiddenSlides>0</HiddenSlides>
  <MMClips>1</MMClips>
  <ScaleCrop>false</ScaleCrop>
  <HeadingPairs>
    <vt:vector size="6" baseType="variant">
      <vt:variant>
        <vt:lpstr>Tema</vt:lpstr>
      </vt:variant>
      <vt:variant>
        <vt:i4>10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30</vt:i4>
      </vt:variant>
    </vt:vector>
  </HeadingPairs>
  <TitlesOfParts>
    <vt:vector size="41" baseType="lpstr">
      <vt:lpstr>Cornice al neon</vt:lpstr>
      <vt:lpstr>Orbita</vt:lpstr>
      <vt:lpstr>1_Orbita</vt:lpstr>
      <vt:lpstr>1_Cornice al neon</vt:lpstr>
      <vt:lpstr>2_Orbita</vt:lpstr>
      <vt:lpstr>3_Orbita</vt:lpstr>
      <vt:lpstr>5_Orbita</vt:lpstr>
      <vt:lpstr>Tema di Office</vt:lpstr>
      <vt:lpstr>7_Cornice al neon</vt:lpstr>
      <vt:lpstr>Fenditura</vt:lpstr>
      <vt:lpstr>PhotoSuite Image</vt:lpstr>
      <vt:lpstr>La postura in carrozzina: perché occuparsene, con che metodo, con quali strumenti </vt:lpstr>
      <vt:lpstr>… Perché è utile occuparcene?</vt:lpstr>
      <vt:lpstr>Una buona postura in carrozzina è importante per:</vt:lpstr>
      <vt:lpstr>Una buona postura in carrozzina è importante per:</vt:lpstr>
      <vt:lpstr>Diapositiva 5</vt:lpstr>
      <vt:lpstr>Una buona postura in carrozzina “è importante per le deformità”; cioè per …</vt:lpstr>
      <vt:lpstr>Prevenire/contenere le deformità curando la postura 24/7</vt:lpstr>
      <vt:lpstr>Per prevenire/contenere le deformità, e …  </vt:lpstr>
      <vt:lpstr>Con un sistema di postura adatto  le deformità si notano meno e pesano meno</vt:lpstr>
      <vt:lpstr>Con un sistema di postura adatto  le deformità si notano meno e pesano meno</vt:lpstr>
      <vt:lpstr>Una buona postura in carrozzina è importante per:</vt:lpstr>
      <vt:lpstr>Una buona postura in carrozzina è importante per:</vt:lpstr>
      <vt:lpstr>Una buona postura in carrozzina è importante per:</vt:lpstr>
      <vt:lpstr>Una buona postura in carrozzina è importante per:</vt:lpstr>
      <vt:lpstr>Una buona postura in carrozzina è importante per:</vt:lpstr>
      <vt:lpstr>Una buona postura in carrozzina è importante per:</vt:lpstr>
      <vt:lpstr>Con quali utenti è utile curare  la postura in carrozzina?</vt:lpstr>
      <vt:lpstr>Come si ottiene  una buona postura in carrozzina?</vt:lpstr>
      <vt:lpstr>Con quali strumenti possiamo incidere sulla postura?</vt:lpstr>
      <vt:lpstr>Cosa dobbiamo chiedere al sistema di postura?</vt:lpstr>
      <vt:lpstr>Un sistema di postura è adatto:</vt:lpstr>
      <vt:lpstr>Stabile è meglio!</vt:lpstr>
      <vt:lpstr>Stabile, non statico!</vt:lpstr>
      <vt:lpstr>Le prove con gli utenti:</vt:lpstr>
      <vt:lpstr>Diapositiva 25</vt:lpstr>
      <vt:lpstr>Diapositiva 26</vt:lpstr>
      <vt:lpstr>Le scale di valutazione dell’outcome relative alla carrozzina (WhOM, FEW, TAWC, USAT-WM) si basano esclusivamente sulla opinione degli utenti</vt:lpstr>
      <vt:lpstr>Gli utenti ci segnalano che …</vt:lpstr>
      <vt:lpstr>Per aiutare l’utente a decidere consapevolmente, durante le prove:</vt:lpstr>
      <vt:lpstr>Gli esperti dicono che …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carrozzina manuale</dc:title>
  <dc:creator>Antonio Spagnolin</dc:creator>
  <cp:lastModifiedBy>Antonio</cp:lastModifiedBy>
  <cp:revision>576</cp:revision>
  <dcterms:created xsi:type="dcterms:W3CDTF">2001-01-05T05:44:34Z</dcterms:created>
  <dcterms:modified xsi:type="dcterms:W3CDTF">2016-03-02T17:53:25Z</dcterms:modified>
</cp:coreProperties>
</file>